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ACA124-2FD6-4C63-9D87-85A34082878C}" type="datetimeFigureOut">
              <a:rPr lang="hr-HR" smtClean="0"/>
              <a:pPr/>
              <a:t>4.12.2016.</a:t>
            </a:fld>
            <a:endParaRPr lang="hr-HR"/>
          </a:p>
        </p:txBody>
      </p:sp>
      <p:sp>
        <p:nvSpPr>
          <p:cNvPr id="5" name="Footer Placeholder 4"/>
          <p:cNvSpPr>
            <a:spLocks noGrp="1"/>
          </p:cNvSpPr>
          <p:nvPr>
            <p:ph type="ftr" sz="quarter" idx="11"/>
          </p:nvPr>
        </p:nvSpPr>
        <p:spPr>
          <a:xfrm>
            <a:off x="2396319" y="329308"/>
            <a:ext cx="3086292" cy="309201"/>
          </a:xfrm>
        </p:spPr>
        <p:txBody>
          <a:bodyPr/>
          <a:lstStyle/>
          <a:p>
            <a:endParaRPr lang="hr-HR"/>
          </a:p>
        </p:txBody>
      </p:sp>
      <p:sp>
        <p:nvSpPr>
          <p:cNvPr id="6" name="Slide Number Placeholder 5"/>
          <p:cNvSpPr>
            <a:spLocks noGrp="1"/>
          </p:cNvSpPr>
          <p:nvPr>
            <p:ph type="sldNum" sz="quarter" idx="12"/>
          </p:nvPr>
        </p:nvSpPr>
        <p:spPr>
          <a:xfrm>
            <a:off x="1434703" y="798973"/>
            <a:ext cx="802005" cy="503578"/>
          </a:xfrm>
        </p:spPr>
        <p:txBody>
          <a:bodyPr/>
          <a:lstStyle/>
          <a:p>
            <a:fld id="{946AE75B-E310-4E16-AF65-14FFFA50E1D1}" type="slidenum">
              <a:rPr lang="hr-HR" smtClean="0"/>
              <a:pPr/>
              <a:t>‹#›</a:t>
            </a:fld>
            <a:endParaRPr lang="hr-H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5414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CA124-2FD6-4C63-9D87-85A34082878C}" type="datetimeFigureOut">
              <a:rPr lang="hr-HR" smtClean="0"/>
              <a:pPr/>
              <a:t>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46AE75B-E310-4E16-AF65-14FFFA50E1D1}" type="slidenum">
              <a:rPr lang="hr-HR" smtClean="0"/>
              <a:pPr/>
              <a:t>‹#›</a:t>
            </a:fld>
            <a:endParaRPr lang="hr-HR"/>
          </a:p>
        </p:txBody>
      </p:sp>
    </p:spTree>
    <p:extLst>
      <p:ext uri="{BB962C8B-B14F-4D97-AF65-F5344CB8AC3E}">
        <p14:creationId xmlns:p14="http://schemas.microsoft.com/office/powerpoint/2010/main" val="5779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CA124-2FD6-4C63-9D87-85A34082878C}" type="datetimeFigureOut">
              <a:rPr lang="hr-HR" smtClean="0"/>
              <a:pPr/>
              <a:t>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46AE75B-E310-4E16-AF65-14FFFA50E1D1}" type="slidenum">
              <a:rPr lang="hr-HR" smtClean="0"/>
              <a:pPr/>
              <a:t>‹#›</a:t>
            </a:fld>
            <a:endParaRPr lang="hr-H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82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CA124-2FD6-4C63-9D87-85A34082878C}" type="datetimeFigureOut">
              <a:rPr lang="hr-HR" smtClean="0"/>
              <a:pPr/>
              <a:t>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46AE75B-E310-4E16-AF65-14FFFA50E1D1}"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73500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ACA124-2FD6-4C63-9D87-85A34082878C}" type="datetimeFigureOut">
              <a:rPr lang="hr-HR" smtClean="0"/>
              <a:pPr/>
              <a:t>4.12.2016.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946AE75B-E310-4E16-AF65-14FFFA50E1D1}" type="slidenum">
              <a:rPr lang="hr-HR" smtClean="0"/>
              <a:pPr/>
              <a:t>‹#›</a:t>
            </a:fld>
            <a:endParaRPr lang="hr-H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8970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ACA124-2FD6-4C63-9D87-85A34082878C}" type="datetimeFigureOut">
              <a:rPr lang="hr-HR" smtClean="0"/>
              <a:pPr/>
              <a:t>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46AE75B-E310-4E16-AF65-14FFFA50E1D1}" type="slidenum">
              <a:rPr lang="hr-HR" smtClean="0"/>
              <a:pPr/>
              <a:t>‹#›</a:t>
            </a:fld>
            <a:endParaRPr lang="hr-H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457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ACA124-2FD6-4C63-9D87-85A34082878C}" type="datetimeFigureOut">
              <a:rPr lang="hr-HR" smtClean="0"/>
              <a:pPr/>
              <a:t>4.12.2016.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946AE75B-E310-4E16-AF65-14FFFA50E1D1}" type="slidenum">
              <a:rPr lang="hr-HR" smtClean="0"/>
              <a:pPr/>
              <a:t>‹#›</a:t>
            </a:fld>
            <a:endParaRPr lang="hr-HR"/>
          </a:p>
        </p:txBody>
      </p:sp>
    </p:spTree>
    <p:extLst>
      <p:ext uri="{BB962C8B-B14F-4D97-AF65-F5344CB8AC3E}">
        <p14:creationId xmlns:p14="http://schemas.microsoft.com/office/powerpoint/2010/main" val="30193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ACA124-2FD6-4C63-9D87-85A34082878C}" type="datetimeFigureOut">
              <a:rPr lang="hr-HR" smtClean="0"/>
              <a:pPr/>
              <a:t>4.12.2016.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946AE75B-E310-4E16-AF65-14FFFA50E1D1}" type="slidenum">
              <a:rPr lang="hr-HR" smtClean="0"/>
              <a:pPr/>
              <a:t>‹#›</a:t>
            </a:fld>
            <a:endParaRPr lang="hr-HR"/>
          </a:p>
        </p:txBody>
      </p:sp>
    </p:spTree>
    <p:extLst>
      <p:ext uri="{BB962C8B-B14F-4D97-AF65-F5344CB8AC3E}">
        <p14:creationId xmlns:p14="http://schemas.microsoft.com/office/powerpoint/2010/main" val="300222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CA124-2FD6-4C63-9D87-85A34082878C}" type="datetimeFigureOut">
              <a:rPr lang="hr-HR" smtClean="0"/>
              <a:pPr/>
              <a:t>4.12.2016.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946AE75B-E310-4E16-AF65-14FFFA50E1D1}" type="slidenum">
              <a:rPr lang="hr-HR" smtClean="0"/>
              <a:pPr/>
              <a:t>‹#›</a:t>
            </a:fld>
            <a:endParaRPr lang="hr-HR"/>
          </a:p>
        </p:txBody>
      </p:sp>
    </p:spTree>
    <p:extLst>
      <p:ext uri="{BB962C8B-B14F-4D97-AF65-F5344CB8AC3E}">
        <p14:creationId xmlns:p14="http://schemas.microsoft.com/office/powerpoint/2010/main" val="163127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5ACA124-2FD6-4C63-9D87-85A34082878C}" type="datetimeFigureOut">
              <a:rPr lang="hr-HR" smtClean="0"/>
              <a:pPr/>
              <a:t>4.12.2016.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946AE75B-E310-4E16-AF65-14FFFA50E1D1}" type="slidenum">
              <a:rPr lang="hr-HR" smtClean="0"/>
              <a:pPr/>
              <a:t>‹#›</a:t>
            </a:fld>
            <a:endParaRPr lang="hr-H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331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5ACA124-2FD6-4C63-9D87-85A34082878C}" type="datetimeFigureOut">
              <a:rPr lang="hr-HR" smtClean="0"/>
              <a:pPr/>
              <a:t>4.12.2016.</a:t>
            </a:fld>
            <a:endParaRPr lang="hr-HR"/>
          </a:p>
        </p:txBody>
      </p:sp>
      <p:sp>
        <p:nvSpPr>
          <p:cNvPr id="6" name="Footer Placeholder 5"/>
          <p:cNvSpPr>
            <a:spLocks noGrp="1"/>
          </p:cNvSpPr>
          <p:nvPr>
            <p:ph type="ftr" sz="quarter" idx="11"/>
          </p:nvPr>
        </p:nvSpPr>
        <p:spPr>
          <a:xfrm>
            <a:off x="1437530" y="318641"/>
            <a:ext cx="3251553" cy="320931"/>
          </a:xfrm>
        </p:spPr>
        <p:txBody>
          <a:bodyPr/>
          <a:lstStyle/>
          <a:p>
            <a:endParaRPr lang="hr-HR"/>
          </a:p>
        </p:txBody>
      </p:sp>
      <p:sp>
        <p:nvSpPr>
          <p:cNvPr id="7" name="Slide Number Placeholder 6"/>
          <p:cNvSpPr>
            <a:spLocks noGrp="1"/>
          </p:cNvSpPr>
          <p:nvPr>
            <p:ph type="sldNum" sz="quarter" idx="12"/>
          </p:nvPr>
        </p:nvSpPr>
        <p:spPr/>
        <p:txBody>
          <a:bodyPr/>
          <a:lstStyle/>
          <a:p>
            <a:fld id="{946AE75B-E310-4E16-AF65-14FFFA50E1D1}" type="slidenum">
              <a:rPr lang="hr-HR" smtClean="0"/>
              <a:pPr/>
              <a:t>‹#›</a:t>
            </a:fld>
            <a:endParaRPr lang="hr-H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395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5ACA124-2FD6-4C63-9D87-85A34082878C}" type="datetimeFigureOut">
              <a:rPr lang="hr-HR" smtClean="0"/>
              <a:pPr/>
              <a:t>4.12.2016.</a:t>
            </a:fld>
            <a:endParaRPr lang="hr-H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46AE75B-E310-4E16-AF65-14FFFA50E1D1}" type="slidenum">
              <a:rPr lang="hr-HR" smtClean="0"/>
              <a:pPr/>
              <a:t>‹#›</a:t>
            </a:fld>
            <a:endParaRPr lang="hr-HR"/>
          </a:p>
        </p:txBody>
      </p:sp>
    </p:spTree>
    <p:extLst>
      <p:ext uri="{BB962C8B-B14F-4D97-AF65-F5344CB8AC3E}">
        <p14:creationId xmlns:p14="http://schemas.microsoft.com/office/powerpoint/2010/main" val="80749497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oranka.lalic@pravo.h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7"/>
            <a:ext cx="7772400" cy="1080119"/>
          </a:xfrm>
        </p:spPr>
        <p:txBody>
          <a:bodyPr>
            <a:normAutofit/>
          </a:bodyPr>
          <a:lstStyle/>
          <a:p>
            <a:pPr algn="ctr"/>
            <a:r>
              <a:rPr lang="hr-HR" sz="3600" dirty="0"/>
              <a:t>Međunarodnopravna zaštita izbjeglica </a:t>
            </a:r>
          </a:p>
        </p:txBody>
      </p:sp>
      <p:sp>
        <p:nvSpPr>
          <p:cNvPr id="3" name="Subtitle 2"/>
          <p:cNvSpPr>
            <a:spLocks noGrp="1"/>
          </p:cNvSpPr>
          <p:nvPr>
            <p:ph type="subTitle" idx="1"/>
          </p:nvPr>
        </p:nvSpPr>
        <p:spPr>
          <a:xfrm>
            <a:off x="2396319" y="4437112"/>
            <a:ext cx="5618515" cy="1296144"/>
          </a:xfrm>
        </p:spPr>
        <p:txBody>
          <a:bodyPr>
            <a:normAutofit/>
          </a:bodyPr>
          <a:lstStyle/>
          <a:p>
            <a:r>
              <a:rPr lang="ta-IN" cap="none" dirty="0">
                <a:cs typeface="Arial"/>
              </a:rPr>
              <a:t>Doc.</a:t>
            </a:r>
            <a:r>
              <a:rPr lang="hr-HR" cap="none" dirty="0">
                <a:cs typeface="Arial"/>
              </a:rPr>
              <a:t>d</a:t>
            </a:r>
            <a:r>
              <a:rPr lang="ta-IN" cap="none" dirty="0">
                <a:cs typeface="Arial"/>
              </a:rPr>
              <a:t>r.</a:t>
            </a:r>
            <a:r>
              <a:rPr lang="hr-HR" cap="none" dirty="0">
                <a:cs typeface="Arial"/>
              </a:rPr>
              <a:t>s</a:t>
            </a:r>
            <a:r>
              <a:rPr lang="ta-IN" cap="none" dirty="0">
                <a:cs typeface="Arial"/>
              </a:rPr>
              <a:t>c. Goranka </a:t>
            </a:r>
            <a:r>
              <a:rPr lang="hr-HR" cap="none" dirty="0">
                <a:cs typeface="Arial"/>
              </a:rPr>
              <a:t>L</a:t>
            </a:r>
            <a:r>
              <a:rPr lang="ta-IN" cap="none" dirty="0">
                <a:cs typeface="Arial"/>
              </a:rPr>
              <a:t>alić </a:t>
            </a:r>
            <a:r>
              <a:rPr lang="hr-HR" cap="none" dirty="0">
                <a:cs typeface="Arial"/>
              </a:rPr>
              <a:t>N</a:t>
            </a:r>
            <a:r>
              <a:rPr lang="ta-IN" cap="none" dirty="0">
                <a:cs typeface="Arial"/>
              </a:rPr>
              <a:t>ovak</a:t>
            </a:r>
          </a:p>
          <a:p>
            <a:r>
              <a:rPr lang="hr-HR" cap="none" dirty="0">
                <a:cs typeface="Arial"/>
                <a:hlinkClick r:id="rId2"/>
              </a:rPr>
              <a:t>g</a:t>
            </a:r>
            <a:r>
              <a:rPr lang="ta-IN" cap="none" dirty="0">
                <a:cs typeface="Arial"/>
                <a:hlinkClick r:id="rId2"/>
              </a:rPr>
              <a:t>oranka.</a:t>
            </a:r>
            <a:r>
              <a:rPr lang="hr-HR" cap="none" dirty="0">
                <a:cs typeface="Arial"/>
                <a:hlinkClick r:id="rId2"/>
              </a:rPr>
              <a:t>l</a:t>
            </a:r>
            <a:r>
              <a:rPr lang="ta-IN" cap="none" dirty="0">
                <a:cs typeface="Arial"/>
                <a:hlinkClick r:id="rId2"/>
              </a:rPr>
              <a:t>alic@pravo.</a:t>
            </a:r>
            <a:r>
              <a:rPr lang="hr-HR" cap="none" dirty="0">
                <a:cs typeface="Arial"/>
                <a:hlinkClick r:id="rId2"/>
              </a:rPr>
              <a:t>h</a:t>
            </a:r>
            <a:r>
              <a:rPr lang="ta-IN" cap="none" dirty="0" smtClean="0">
                <a:cs typeface="Arial"/>
                <a:hlinkClick r:id="rId2"/>
              </a:rPr>
              <a:t>r</a:t>
            </a:r>
            <a:endParaRPr lang="hr-HR" cap="none" dirty="0">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1</a:t>
            </a:r>
            <a:endParaRPr lang="hr-HR" dirty="0"/>
          </a:p>
        </p:txBody>
      </p:sp>
      <p:sp>
        <p:nvSpPr>
          <p:cNvPr id="3" name="Content Placeholder 2"/>
          <p:cNvSpPr>
            <a:spLocks noGrp="1"/>
          </p:cNvSpPr>
          <p:nvPr>
            <p:ph idx="1"/>
          </p:nvPr>
        </p:nvSpPr>
        <p:spPr/>
        <p:txBody>
          <a:bodyPr>
            <a:normAutofit lnSpcReduction="10000"/>
          </a:bodyPr>
          <a:lstStyle/>
          <a:p>
            <a:pPr marL="90488" indent="-7938">
              <a:buNone/>
            </a:pPr>
            <a:r>
              <a:rPr lang="hr-HR" dirty="0" err="1" smtClean="0"/>
              <a:t>Habib</a:t>
            </a:r>
            <a:r>
              <a:rPr lang="hr-HR" dirty="0" smtClean="0"/>
              <a:t> je podrijetlom iz Afganistana koji je napustio prije 12 godina, nakon masovnog pokolja u njegovom rodnom mjestu u kojem mu je poginula cijela obitelj, uključujući suprugu, roditelje i brata. Nakon što je napustio Afganistan, šest je godina živio u Pakistanu, a pet u Iranu koji je napustio zbog nemogućnosti reguliranja statusa. Uz pomoć krijumčara stigao je u Tursku, u kojoj je boravio nekoliko mjeseci, iz koje prelazi u Grčku. Nakon 6 mjeseci kamionom nezakonito ulazi u Hrvatsku. Policajce moli da ga ne vraćaju u zemlju podrijetla.</a:t>
            </a:r>
            <a:endParaRPr lang="hr-HR" dirty="0"/>
          </a:p>
        </p:txBody>
      </p:sp>
    </p:spTree>
    <p:extLst>
      <p:ext uri="{BB962C8B-B14F-4D97-AF65-F5344CB8AC3E}">
        <p14:creationId xmlns:p14="http://schemas.microsoft.com/office/powerpoint/2010/main" val="338759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II</a:t>
            </a:r>
            <a:endParaRPr lang="hr-HR" dirty="0"/>
          </a:p>
        </p:txBody>
      </p:sp>
      <p:sp>
        <p:nvSpPr>
          <p:cNvPr id="3" name="Content Placeholder 2"/>
          <p:cNvSpPr>
            <a:spLocks noGrp="1"/>
          </p:cNvSpPr>
          <p:nvPr>
            <p:ph idx="1"/>
          </p:nvPr>
        </p:nvSpPr>
        <p:spPr/>
        <p:txBody>
          <a:bodyPr>
            <a:normAutofit/>
          </a:bodyPr>
          <a:lstStyle/>
          <a:p>
            <a:pPr marL="90488" indent="-7938">
              <a:buNone/>
            </a:pPr>
            <a:r>
              <a:rPr lang="hr-HR" dirty="0" err="1" smtClean="0"/>
              <a:t>Abok</a:t>
            </a:r>
            <a:r>
              <a:rPr lang="hr-HR" dirty="0" smtClean="0"/>
              <a:t> je podrijetlom iz Sudana gdje je živjela do svoje 23. godine. Napušta Sudan koristeći krivotvorene isprave i uz pomoć muškarca, bijelca, dolazi u Dansku.  </a:t>
            </a:r>
            <a:r>
              <a:rPr lang="hr-HR" dirty="0" err="1" smtClean="0"/>
              <a:t>Abok</a:t>
            </a:r>
            <a:r>
              <a:rPr lang="hr-HR" dirty="0" smtClean="0"/>
              <a:t> tvrdi da je boravila kod navedenog muškarca i čistila mu kuću, za što je dobivala hranu. Nije izlazila, osim u njegovoj pratnji. Tvrdi da je Sudan napustila zbog religijske pripadnosti te navodi kako su oboje njezinih roditelja ubijeni budući je njezin otac bio svećenik lokalne vjerske zajednice.</a:t>
            </a:r>
            <a:endParaRPr lang="hr-HR" dirty="0"/>
          </a:p>
        </p:txBody>
      </p:sp>
    </p:spTree>
    <p:extLst>
      <p:ext uri="{BB962C8B-B14F-4D97-AF65-F5344CB8AC3E}">
        <p14:creationId xmlns:p14="http://schemas.microsoft.com/office/powerpoint/2010/main" val="1198069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III</a:t>
            </a:r>
            <a:endParaRPr lang="hr-HR" dirty="0"/>
          </a:p>
        </p:txBody>
      </p:sp>
      <p:sp>
        <p:nvSpPr>
          <p:cNvPr id="3" name="Content Placeholder 2"/>
          <p:cNvSpPr>
            <a:spLocks noGrp="1"/>
          </p:cNvSpPr>
          <p:nvPr>
            <p:ph idx="1"/>
          </p:nvPr>
        </p:nvSpPr>
        <p:spPr/>
        <p:txBody>
          <a:bodyPr>
            <a:normAutofit/>
          </a:bodyPr>
          <a:lstStyle/>
          <a:p>
            <a:pPr marL="90488" indent="-7938">
              <a:buNone/>
            </a:pPr>
            <a:r>
              <a:rPr lang="hr-HR" dirty="0" err="1" smtClean="0"/>
              <a:t>Patrick</a:t>
            </a:r>
            <a:r>
              <a:rPr lang="hr-HR" dirty="0" smtClean="0"/>
              <a:t> je podrijetlom iz države </a:t>
            </a:r>
            <a:r>
              <a:rPr lang="hr-HR" dirty="0" err="1" smtClean="0"/>
              <a:t>Mobutu</a:t>
            </a:r>
            <a:r>
              <a:rPr lang="hr-HR" dirty="0" smtClean="0"/>
              <a:t>. Potječe iz dobrostojeće obitelji koja mu plaća školovanje u Velikoj Britaniji u kojoj se i namjerava zaposliti nakon fakulteta. U zemlji podrijetla dolazi do promjene na vlasti, a </a:t>
            </a:r>
            <a:r>
              <a:rPr lang="hr-HR" dirty="0" err="1" smtClean="0"/>
              <a:t>Patrickova</a:t>
            </a:r>
            <a:r>
              <a:rPr lang="hr-HR" dirty="0" smtClean="0"/>
              <a:t> obitelj pripada opoziciji vladajućoj stranci. </a:t>
            </a:r>
            <a:r>
              <a:rPr lang="hr-HR" dirty="0" err="1" smtClean="0"/>
              <a:t>Patrick</a:t>
            </a:r>
            <a:r>
              <a:rPr lang="hr-HR" dirty="0" smtClean="0"/>
              <a:t> objavljuje u vlastitoj nakladi manifest protiv vladajuće stranke, u kojoj upozorava na kršenja ljudskih prava koja se događaju u njegovoj zemlji.</a:t>
            </a:r>
            <a:endParaRPr lang="hr-HR" dirty="0"/>
          </a:p>
        </p:txBody>
      </p:sp>
    </p:spTree>
    <p:extLst>
      <p:ext uri="{BB962C8B-B14F-4D97-AF65-F5344CB8AC3E}">
        <p14:creationId xmlns:p14="http://schemas.microsoft.com/office/powerpoint/2010/main" val="255354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 IV</a:t>
            </a:r>
            <a:endParaRPr lang="hr-HR" dirty="0"/>
          </a:p>
        </p:txBody>
      </p:sp>
      <p:sp>
        <p:nvSpPr>
          <p:cNvPr id="3" name="Content Placeholder 2"/>
          <p:cNvSpPr>
            <a:spLocks noGrp="1"/>
          </p:cNvSpPr>
          <p:nvPr>
            <p:ph idx="1"/>
          </p:nvPr>
        </p:nvSpPr>
        <p:spPr/>
        <p:txBody>
          <a:bodyPr/>
          <a:lstStyle/>
          <a:p>
            <a:pPr marL="90488" indent="-7938">
              <a:buNone/>
            </a:pPr>
            <a:r>
              <a:rPr lang="hr-HR" dirty="0" err="1" smtClean="0"/>
              <a:t>Igbo</a:t>
            </a:r>
            <a:r>
              <a:rPr lang="hr-HR" dirty="0" smtClean="0"/>
              <a:t> je podrijetlom iz siromašne afričke zemlje i pripadnik je manjinske zajednice. Tvrdi da je zemlju podrijetla napustio u potrazi za boljim životom, a cilj mu je zaraditi dovoljno novaca da bi mogao pomoći svojoj obitelji u kojoj nitko ne radi.</a:t>
            </a:r>
            <a:endParaRPr lang="hr-HR" dirty="0"/>
          </a:p>
        </p:txBody>
      </p:sp>
    </p:spTree>
    <p:extLst>
      <p:ext uri="{BB962C8B-B14F-4D97-AF65-F5344CB8AC3E}">
        <p14:creationId xmlns:p14="http://schemas.microsoft.com/office/powerpoint/2010/main" val="2167739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Povijesni razvoj</a:t>
            </a:r>
            <a:endParaRPr lang="hr-HR" dirty="0"/>
          </a:p>
        </p:txBody>
      </p:sp>
      <p:sp>
        <p:nvSpPr>
          <p:cNvPr id="3" name="Content Placeholder 2"/>
          <p:cNvSpPr>
            <a:spLocks noGrp="1"/>
          </p:cNvSpPr>
          <p:nvPr>
            <p:ph idx="1"/>
          </p:nvPr>
        </p:nvSpPr>
        <p:spPr/>
        <p:txBody>
          <a:bodyPr>
            <a:normAutofit/>
          </a:bodyPr>
          <a:lstStyle/>
          <a:p>
            <a:r>
              <a:rPr lang="hr-HR" dirty="0" smtClean="0"/>
              <a:t>Azil, </a:t>
            </a:r>
            <a:r>
              <a:rPr lang="hr-HR" dirty="0" err="1" smtClean="0"/>
              <a:t>gr</a:t>
            </a:r>
            <a:r>
              <a:rPr lang="hr-HR" dirty="0" smtClean="0"/>
              <a:t>. </a:t>
            </a:r>
            <a:r>
              <a:rPr lang="hr-HR" i="1" dirty="0" err="1" smtClean="0"/>
              <a:t>asylos</a:t>
            </a:r>
            <a:r>
              <a:rPr lang="hr-HR" dirty="0" smtClean="0"/>
              <a:t> = utočište</a:t>
            </a:r>
            <a:r>
              <a:rPr lang="hr-HR" dirty="0"/>
              <a:t>, pribježište ili </a:t>
            </a:r>
            <a:r>
              <a:rPr lang="hr-HR" dirty="0" smtClean="0"/>
              <a:t>skrovište, povijesno se odobrava od starog vijeka</a:t>
            </a:r>
          </a:p>
          <a:p>
            <a:r>
              <a:rPr lang="hr-HR" dirty="0" smtClean="0"/>
              <a:t>Na </a:t>
            </a:r>
            <a:r>
              <a:rPr lang="hr-HR" dirty="0"/>
              <a:t>međunarodnoj razini pitanje zaštite izbjeglica </a:t>
            </a:r>
            <a:r>
              <a:rPr lang="hr-HR" dirty="0" smtClean="0"/>
              <a:t>nakon </a:t>
            </a:r>
            <a:r>
              <a:rPr lang="hr-HR" dirty="0"/>
              <a:t>Prvog svjetskog </a:t>
            </a:r>
            <a:r>
              <a:rPr lang="hr-HR" dirty="0" smtClean="0"/>
              <a:t>rata – prvi međunarodni dokumenti u okviru Lige naroda</a:t>
            </a:r>
          </a:p>
          <a:p>
            <a:r>
              <a:rPr lang="hr-HR" dirty="0" smtClean="0"/>
              <a:t>Prekretnica – Drugi svjetski rat</a:t>
            </a:r>
          </a:p>
          <a:p>
            <a:r>
              <a:rPr lang="hr-HR" dirty="0" smtClean="0"/>
              <a:t>U prosincu </a:t>
            </a:r>
            <a:r>
              <a:rPr lang="hr-HR" dirty="0"/>
              <a:t>1949. osnovan </a:t>
            </a:r>
            <a:r>
              <a:rPr lang="hr-HR" dirty="0" smtClean="0"/>
              <a:t>UNHCR</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Temeljni dokumenti</a:t>
            </a:r>
            <a:endParaRPr lang="hr-HR" dirty="0"/>
          </a:p>
        </p:txBody>
      </p:sp>
      <p:sp>
        <p:nvSpPr>
          <p:cNvPr id="3" name="Content Placeholder 2"/>
          <p:cNvSpPr>
            <a:spLocks noGrp="1"/>
          </p:cNvSpPr>
          <p:nvPr>
            <p:ph idx="1"/>
          </p:nvPr>
        </p:nvSpPr>
        <p:spPr/>
        <p:txBody>
          <a:bodyPr>
            <a:normAutofit/>
          </a:bodyPr>
          <a:lstStyle/>
          <a:p>
            <a:r>
              <a:rPr lang="hr-HR" dirty="0" smtClean="0"/>
              <a:t>Opća </a:t>
            </a:r>
            <a:r>
              <a:rPr lang="hr-HR" dirty="0"/>
              <a:t>deklaraciju o ljudskim </a:t>
            </a:r>
            <a:r>
              <a:rPr lang="hr-HR" dirty="0" smtClean="0"/>
              <a:t>pravima – čl. 14</a:t>
            </a:r>
            <a:r>
              <a:rPr lang="hr-HR" dirty="0"/>
              <a:t>. </a:t>
            </a:r>
            <a:r>
              <a:rPr lang="hr-HR" dirty="0" smtClean="0"/>
              <a:t>„Svatko </a:t>
            </a:r>
            <a:r>
              <a:rPr lang="hr-HR" dirty="0"/>
              <a:t>pred progonom ima pravo tražiti i uživati utočište u drugim zemljama.“ </a:t>
            </a:r>
            <a:endParaRPr lang="hr-HR" dirty="0" smtClean="0"/>
          </a:p>
          <a:p>
            <a:r>
              <a:rPr lang="hr-HR" dirty="0" smtClean="0"/>
              <a:t>Međunarodni pakt </a:t>
            </a:r>
            <a:r>
              <a:rPr lang="hr-HR" dirty="0"/>
              <a:t>o građanskim i političkim pravima </a:t>
            </a:r>
            <a:r>
              <a:rPr lang="hr-HR" dirty="0" smtClean="0"/>
              <a:t>– čl. </a:t>
            </a:r>
            <a:r>
              <a:rPr lang="hr-HR" dirty="0"/>
              <a:t>12(2) </a:t>
            </a:r>
            <a:r>
              <a:rPr lang="hr-HR" dirty="0" smtClean="0"/>
              <a:t>„Svatko je </a:t>
            </a:r>
            <a:r>
              <a:rPr lang="hr-HR" dirty="0"/>
              <a:t>slobodan </a:t>
            </a:r>
            <a:r>
              <a:rPr lang="hr-HR" dirty="0" smtClean="0"/>
              <a:t>napustiti </a:t>
            </a:r>
            <a:r>
              <a:rPr lang="hr-HR" dirty="0"/>
              <a:t>bilo koju zemlju, uključujući vlastitu</a:t>
            </a:r>
            <a:r>
              <a:rPr lang="hr-HR" dirty="0" smtClean="0"/>
              <a:t>”.</a:t>
            </a:r>
          </a:p>
          <a:p>
            <a:r>
              <a:rPr lang="hr-HR" dirty="0" smtClean="0"/>
              <a:t>Konvenciju </a:t>
            </a:r>
            <a:r>
              <a:rPr lang="hr-HR" dirty="0"/>
              <a:t>o statusu izbjeglica </a:t>
            </a:r>
            <a:r>
              <a:rPr lang="hr-HR" dirty="0" smtClean="0"/>
              <a:t>iz 1951.  i Protokol </a:t>
            </a:r>
            <a:r>
              <a:rPr lang="hr-HR" dirty="0"/>
              <a:t>o statusu izbjeglica </a:t>
            </a:r>
            <a:r>
              <a:rPr lang="hr-HR" dirty="0" smtClean="0"/>
              <a:t>iz 1967.</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smtClean="0"/>
              <a:t>Tko </a:t>
            </a:r>
            <a:r>
              <a:rPr lang="hr-HR" dirty="0" smtClean="0"/>
              <a:t>je izbjeglica?</a:t>
            </a:r>
            <a:endParaRPr lang="hr-HR" dirty="0"/>
          </a:p>
        </p:txBody>
      </p:sp>
      <p:sp>
        <p:nvSpPr>
          <p:cNvPr id="3" name="Content Placeholder 2"/>
          <p:cNvSpPr>
            <a:spLocks noGrp="1"/>
          </p:cNvSpPr>
          <p:nvPr>
            <p:ph idx="1"/>
          </p:nvPr>
        </p:nvSpPr>
        <p:spPr/>
        <p:txBody>
          <a:bodyPr>
            <a:normAutofit/>
          </a:bodyPr>
          <a:lstStyle/>
          <a:p>
            <a:r>
              <a:rPr lang="hr-HR" smtClean="0"/>
              <a:t>Osoba koja </a:t>
            </a:r>
            <a:r>
              <a:rPr lang="hr-HR" dirty="0" smtClean="0"/>
              <a:t>se ne nalazi u zemlji svog državljanstva i koja se zbog osnovanog straha od proganjanja zbog svoje rase, vjere, nacionalnosti, pripadnosti određenoj društvenoj grupi ili zbog političkog mišljenja ne može, ili se zbog tog straha ne želi staviti pod zaštitu dotične države; ili osoba bez državljanstva koja se nalazi izvan zemlje prethodnog boravišta, a koja se ne može, ili se zbog tog straha ne želi vratiti u tu državu.</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Konvencija o statusu izbjeglica</a:t>
            </a:r>
            <a:br>
              <a:rPr lang="hr-HR" dirty="0" smtClean="0"/>
            </a:br>
            <a:r>
              <a:rPr lang="hr-HR" sz="3100" dirty="0" smtClean="0"/>
              <a:t>Klauzule stjecanja statusa </a:t>
            </a:r>
            <a:endParaRPr lang="hr-HR" sz="3100" dirty="0"/>
          </a:p>
        </p:txBody>
      </p:sp>
      <p:sp>
        <p:nvSpPr>
          <p:cNvPr id="3" name="Content Placeholder 2"/>
          <p:cNvSpPr>
            <a:spLocks noGrp="1"/>
          </p:cNvSpPr>
          <p:nvPr>
            <p:ph idx="1"/>
          </p:nvPr>
        </p:nvSpPr>
        <p:spPr/>
        <p:txBody>
          <a:bodyPr>
            <a:normAutofit fontScale="92500" lnSpcReduction="20000"/>
          </a:bodyPr>
          <a:lstStyle/>
          <a:p>
            <a:r>
              <a:rPr lang="hr-HR" dirty="0" smtClean="0"/>
              <a:t>Definiraju </a:t>
            </a:r>
            <a:r>
              <a:rPr lang="hr-HR" dirty="0"/>
              <a:t>uvjete koje osoba mora zadovoljiti kako bi se smatrala </a:t>
            </a:r>
            <a:r>
              <a:rPr lang="hr-HR" dirty="0" smtClean="0"/>
              <a:t>izbjeglicom.</a:t>
            </a:r>
          </a:p>
          <a:p>
            <a:r>
              <a:rPr lang="hr-HR" dirty="0" smtClean="0"/>
              <a:t>Prilikom </a:t>
            </a:r>
            <a:r>
              <a:rPr lang="hr-HR" dirty="0"/>
              <a:t>utvrđivanja radi li se uistinu o izbjeglici, potrebno je uzeti u obzir sastavne dijelove definicije izbjeglice: osnovani strah, proganjanje, osnove za proganjanje i boravak izvan zemlje svojeg državljanstva, odnosno, u slučaju apatrida, izvan prethodnog stalnog boravišta. </a:t>
            </a:r>
            <a:endParaRPr lang="hr-HR" dirty="0" smtClean="0"/>
          </a:p>
          <a:p>
            <a:r>
              <a:rPr lang="hr-HR" dirty="0"/>
              <a:t>Osoba ne postaje izbjeglica radi priznanja izbjegličkog statusa, već joj je taj status priznat budući da je </a:t>
            </a:r>
            <a:r>
              <a:rPr lang="hr-HR" dirty="0" smtClean="0"/>
              <a:t>izbjeglica - priznanje </a:t>
            </a:r>
            <a:r>
              <a:rPr lang="hr-HR" dirty="0"/>
              <a:t>statusa deklaratornog je </a:t>
            </a:r>
            <a:r>
              <a:rPr lang="hr-HR" dirty="0" smtClean="0"/>
              <a:t>karaktera.</a:t>
            </a: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Konvencija o statusu izbjeglica</a:t>
            </a:r>
            <a:br>
              <a:rPr lang="hr-HR" dirty="0" smtClean="0"/>
            </a:br>
            <a:r>
              <a:rPr lang="hr-HR" sz="3100" dirty="0" smtClean="0"/>
              <a:t>Klauzule izuzeća </a:t>
            </a:r>
            <a:endParaRPr lang="hr-HR" dirty="0"/>
          </a:p>
        </p:txBody>
      </p:sp>
      <p:sp>
        <p:nvSpPr>
          <p:cNvPr id="3" name="Content Placeholder 2"/>
          <p:cNvSpPr>
            <a:spLocks noGrp="1"/>
          </p:cNvSpPr>
          <p:nvPr>
            <p:ph idx="1"/>
          </p:nvPr>
        </p:nvSpPr>
        <p:spPr/>
        <p:txBody>
          <a:bodyPr>
            <a:normAutofit fontScale="85000" lnSpcReduction="10000"/>
          </a:bodyPr>
          <a:lstStyle/>
          <a:p>
            <a:r>
              <a:rPr lang="hr-HR" dirty="0" smtClean="0"/>
              <a:t>Okolnosti </a:t>
            </a:r>
            <a:r>
              <a:rPr lang="hr-HR" dirty="0"/>
              <a:t>pod kojima se osoba izuzima od zaštite, premda ispunjava kriterije navedene u </a:t>
            </a:r>
            <a:r>
              <a:rPr lang="hr-HR" dirty="0" smtClean="0"/>
              <a:t>klauzulama stjecanja statusa izbjeglice.</a:t>
            </a:r>
          </a:p>
          <a:p>
            <a:r>
              <a:rPr lang="hr-HR" dirty="0" smtClean="0"/>
              <a:t>Osobe koje </a:t>
            </a:r>
            <a:r>
              <a:rPr lang="hr-HR" dirty="0"/>
              <a:t>već primaju pomoć tijela ili agencija Ujedinjenih naroda, osim UNHCR-a,  ili se nalaze pod njihovom </a:t>
            </a:r>
            <a:r>
              <a:rPr lang="hr-HR" dirty="0" smtClean="0"/>
              <a:t>zaštitom; osobe </a:t>
            </a:r>
            <a:r>
              <a:rPr lang="hr-HR" dirty="0"/>
              <a:t>za koje se smatra da ne trebaju međunarodnu </a:t>
            </a:r>
            <a:r>
              <a:rPr lang="hr-HR" dirty="0" smtClean="0"/>
              <a:t>zaštitu; osobe </a:t>
            </a:r>
            <a:r>
              <a:rPr lang="hr-HR" dirty="0"/>
              <a:t>za koje se smatra da takvu zaštitu ne zaslužuju </a:t>
            </a:r>
            <a:r>
              <a:rPr lang="hr-HR" dirty="0" smtClean="0"/>
              <a:t>jer </a:t>
            </a:r>
            <a:r>
              <a:rPr lang="hr-HR" dirty="0"/>
              <a:t>su počinile zločin protiv mira, ratni zločin, ili zločin protiv čovječnosti, propisan međunarodnim dokumentima, ozbiljan nepolitički zločin izvan zemlje utočišta prije nego što su u nju prihvaćene kao izbjeglica ili su krive za postupke koji su u suprotnosti s ciljevima i načelima Ujedinjenih naroda.</a:t>
            </a:r>
          </a:p>
          <a:p>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hr-HR" dirty="0" smtClean="0"/>
              <a:t>Konvencija o statusu izbjeglica</a:t>
            </a:r>
            <a:br>
              <a:rPr lang="hr-HR" dirty="0" smtClean="0"/>
            </a:br>
            <a:r>
              <a:rPr lang="hr-HR" sz="3100" dirty="0" smtClean="0"/>
              <a:t>Klauzule o prestanku</a:t>
            </a:r>
            <a:endParaRPr lang="hr-HR" dirty="0"/>
          </a:p>
        </p:txBody>
      </p:sp>
      <p:sp>
        <p:nvSpPr>
          <p:cNvPr id="3" name="Content Placeholder 2"/>
          <p:cNvSpPr>
            <a:spLocks noGrp="1"/>
          </p:cNvSpPr>
          <p:nvPr>
            <p:ph idx="1"/>
          </p:nvPr>
        </p:nvSpPr>
        <p:spPr>
          <a:xfrm>
            <a:off x="1443490" y="1916832"/>
            <a:ext cx="7243309" cy="4248472"/>
          </a:xfrm>
        </p:spPr>
        <p:txBody>
          <a:bodyPr>
            <a:normAutofit lnSpcReduction="10000"/>
          </a:bodyPr>
          <a:lstStyle/>
          <a:p>
            <a:r>
              <a:rPr lang="hr-HR" dirty="0" smtClean="0"/>
              <a:t>Sadrže </a:t>
            </a:r>
            <a:r>
              <a:rPr lang="hr-HR" dirty="0"/>
              <a:t>uvjete pod kojim izbjeglica prestaje biti </a:t>
            </a:r>
            <a:r>
              <a:rPr lang="hr-HR" dirty="0" smtClean="0"/>
              <a:t>izbjeglica.</a:t>
            </a:r>
          </a:p>
          <a:p>
            <a:r>
              <a:rPr lang="hr-HR" dirty="0" smtClean="0"/>
              <a:t>Status može prestati u sljedećim slučajevima:</a:t>
            </a:r>
            <a:endParaRPr lang="hr-HR" dirty="0"/>
          </a:p>
          <a:p>
            <a:pPr lvl="1"/>
            <a:r>
              <a:rPr lang="hr-HR" dirty="0" smtClean="0"/>
              <a:t>ako </a:t>
            </a:r>
            <a:r>
              <a:rPr lang="hr-HR" dirty="0"/>
              <a:t>je osoba ponovno zatražila zaštitu zemlje svog državljanstva; </a:t>
            </a:r>
          </a:p>
          <a:p>
            <a:pPr lvl="1"/>
            <a:r>
              <a:rPr lang="hr-HR" dirty="0" smtClean="0"/>
              <a:t>ako </a:t>
            </a:r>
            <a:r>
              <a:rPr lang="hr-HR" dirty="0"/>
              <a:t>je osoba izgubila državljanstvo, te ga ponovno dobrovoljno primila; </a:t>
            </a:r>
          </a:p>
          <a:p>
            <a:pPr lvl="1"/>
            <a:r>
              <a:rPr lang="hr-HR" dirty="0" smtClean="0"/>
              <a:t>ako </a:t>
            </a:r>
            <a:r>
              <a:rPr lang="hr-HR" dirty="0"/>
              <a:t>je osoba stekla novo državljanstvo, te ako uživa zaštitu zemlje novog državljanstva; </a:t>
            </a:r>
          </a:p>
          <a:p>
            <a:pPr lvl="1"/>
            <a:r>
              <a:rPr lang="hr-HR" dirty="0" smtClean="0"/>
              <a:t>ako </a:t>
            </a:r>
            <a:r>
              <a:rPr lang="hr-HR" dirty="0"/>
              <a:t>se osoba vratila u zemlju koju je napustila ili izvan koje se nalazila uslijed straha od proganjanja; </a:t>
            </a:r>
          </a:p>
          <a:p>
            <a:pPr lvl="1"/>
            <a:r>
              <a:rPr lang="hr-HR" dirty="0" smtClean="0"/>
              <a:t>ako </a:t>
            </a:r>
            <a:r>
              <a:rPr lang="hr-HR" dirty="0"/>
              <a:t>osoba više ne može nastaviti odbijati zaštitu zemlje svog državljanstva, budući da su prestale okolnosti pod kojima joj je priznat status izbjeglice; </a:t>
            </a:r>
          </a:p>
          <a:p>
            <a:pPr lvl="1"/>
            <a:r>
              <a:rPr lang="hr-HR" dirty="0" smtClean="0"/>
              <a:t>u </a:t>
            </a:r>
            <a:r>
              <a:rPr lang="hr-HR" dirty="0"/>
              <a:t>slučaju osobe bez državljanstva, koja se može vratiti u zemlju prethodnog stalnog boravišta budući da su okolnosti temeljem kojih joj je odobren status izbjeglice prestale postojati</a:t>
            </a:r>
            <a:r>
              <a:rPr lang="hr-HR" dirty="0" smtClean="0"/>
              <a:t>.</a:t>
            </a:r>
            <a:endParaRPr lang="hr-HR" dirty="0"/>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i="1" dirty="0" smtClean="0"/>
              <a:t>Non-refoulement</a:t>
            </a:r>
            <a:r>
              <a:rPr lang="hr-HR" dirty="0" smtClean="0"/>
              <a:t> </a:t>
            </a:r>
            <a:endParaRPr lang="hr-HR" dirty="0"/>
          </a:p>
        </p:txBody>
      </p:sp>
      <p:sp>
        <p:nvSpPr>
          <p:cNvPr id="3" name="Content Placeholder 2"/>
          <p:cNvSpPr>
            <a:spLocks noGrp="1"/>
          </p:cNvSpPr>
          <p:nvPr>
            <p:ph idx="1"/>
          </p:nvPr>
        </p:nvSpPr>
        <p:spPr/>
        <p:txBody>
          <a:bodyPr>
            <a:normAutofit/>
          </a:bodyPr>
          <a:lstStyle/>
          <a:p>
            <a:r>
              <a:rPr lang="hr-HR" dirty="0"/>
              <a:t>Jedno od temeljnih načela izbjegličkog prava </a:t>
            </a:r>
            <a:r>
              <a:rPr lang="hr-HR" dirty="0" smtClean="0"/>
              <a:t>- izbjeglica </a:t>
            </a:r>
            <a:r>
              <a:rPr lang="hr-HR" dirty="0"/>
              <a:t>ima pravo biti zaštićen od protjerivanja ili </a:t>
            </a:r>
            <a:r>
              <a:rPr lang="hr-HR" dirty="0" smtClean="0"/>
              <a:t>vraćanja na </a:t>
            </a:r>
            <a:r>
              <a:rPr lang="hr-HR" dirty="0"/>
              <a:t>teritorij na kojem bi njihov život ili sloboda direktno bili ugroženi, ili na teritorij na kojem im prijeti daljnje protjerivanje, vraćanje ili prebacivanje na drugo područje gdje postoji rizik. </a:t>
            </a:r>
            <a:endParaRPr lang="hr-HR" dirty="0" smtClean="0"/>
          </a:p>
          <a:p>
            <a:r>
              <a:rPr lang="hr-HR" dirty="0" smtClean="0"/>
              <a:t>Članak </a:t>
            </a:r>
            <a:r>
              <a:rPr lang="hr-HR" dirty="0"/>
              <a:t>33(1) Konvencije </a:t>
            </a:r>
            <a:r>
              <a:rPr lang="hr-HR" dirty="0" smtClean="0"/>
              <a:t>o statusu izbjeglica</a:t>
            </a:r>
          </a:p>
          <a:p>
            <a:r>
              <a:rPr lang="hr-HR" dirty="0"/>
              <a:t>D</a:t>
            </a:r>
            <a:r>
              <a:rPr lang="hr-HR" dirty="0" smtClean="0"/>
              <a:t>io </a:t>
            </a:r>
            <a:r>
              <a:rPr lang="hr-HR" dirty="0"/>
              <a:t>međunarodnog običajnog </a:t>
            </a:r>
            <a:r>
              <a:rPr lang="hr-HR" dirty="0" smtClean="0"/>
              <a:t>prava</a:t>
            </a:r>
            <a:endParaRPr lang="hr-HR" dirty="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hr-HR" dirty="0" smtClean="0"/>
              <a:t>Prava i obveze izbjeglica</a:t>
            </a:r>
            <a:endParaRPr lang="hr-HR" dirty="0"/>
          </a:p>
        </p:txBody>
      </p:sp>
      <p:sp>
        <p:nvSpPr>
          <p:cNvPr id="3" name="Content Placeholder 2"/>
          <p:cNvSpPr>
            <a:spLocks noGrp="1"/>
          </p:cNvSpPr>
          <p:nvPr>
            <p:ph idx="1"/>
          </p:nvPr>
        </p:nvSpPr>
        <p:spPr/>
        <p:txBody>
          <a:bodyPr/>
          <a:lstStyle/>
          <a:p>
            <a:r>
              <a:rPr lang="hr-HR" dirty="0" smtClean="0"/>
              <a:t>Ovise o stupnju veze s državom prihvata.</a:t>
            </a:r>
          </a:p>
          <a:p>
            <a:r>
              <a:rPr lang="hr-HR" dirty="0" smtClean="0"/>
              <a:t>Trajna rješenja – integracija u državi prihvata, povratak u zemlju podrijetla ili nastanjivanje u trećoj zemlji</a:t>
            </a:r>
            <a:endParaRPr lang="hr-HR"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51</TotalTime>
  <Words>941</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Međunarodnopravna zaštita izbjeglica </vt:lpstr>
      <vt:lpstr>Povijesni razvoj</vt:lpstr>
      <vt:lpstr>Temeljni dokumenti</vt:lpstr>
      <vt:lpstr>Tko je izbjeglica?</vt:lpstr>
      <vt:lpstr>Konvencija o statusu izbjeglica Klauzule stjecanja statusa </vt:lpstr>
      <vt:lpstr>Konvencija o statusu izbjeglica Klauzule izuzeća </vt:lpstr>
      <vt:lpstr>Konvencija o statusu izbjeglica Klauzule o prestanku</vt:lpstr>
      <vt:lpstr>Non-refoulement </vt:lpstr>
      <vt:lpstr>Prava i obveze izbjeglica</vt:lpstr>
      <vt:lpstr>Primjer 1</vt:lpstr>
      <vt:lpstr>Primjer II</vt:lpstr>
      <vt:lpstr>Primjer III</vt:lpstr>
      <vt:lpstr>Primjer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Međunarodnopravna zaštita izbjeglica</dc:title>
  <dc:creator>Goga</dc:creator>
  <cp:lastModifiedBy>goranka.lalic.novak@gmail.com</cp:lastModifiedBy>
  <cp:revision>15</cp:revision>
  <dcterms:created xsi:type="dcterms:W3CDTF">2013-11-02T18:55:52Z</dcterms:created>
  <dcterms:modified xsi:type="dcterms:W3CDTF">2016-12-04T11:35:25Z</dcterms:modified>
</cp:coreProperties>
</file>