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58" r:id="rId1"/>
  </p:sldMasterIdLst>
  <p:sldIdLst>
    <p:sldId id="257" r:id="rId2"/>
    <p:sldId id="262" r:id="rId3"/>
    <p:sldId id="263" r:id="rId4"/>
    <p:sldId id="273" r:id="rId5"/>
    <p:sldId id="274" r:id="rId6"/>
    <p:sldId id="275" r:id="rId7"/>
    <p:sldId id="280" r:id="rId8"/>
    <p:sldId id="281" r:id="rId9"/>
    <p:sldId id="282" r:id="rId10"/>
    <p:sldId id="283" r:id="rId11"/>
    <p:sldId id="286" r:id="rId12"/>
    <p:sldId id="287" r:id="rId13"/>
    <p:sldId id="288" r:id="rId14"/>
    <p:sldId id="289" r:id="rId15"/>
    <p:sldId id="296" r:id="rId16"/>
    <p:sldId id="297" r:id="rId17"/>
    <p:sldId id="285" r:id="rId18"/>
    <p:sldId id="298" r:id="rId19"/>
    <p:sldId id="265" r:id="rId20"/>
    <p:sldId id="299" r:id="rId21"/>
    <p:sldId id="300" r:id="rId22"/>
    <p:sldId id="301" r:id="rId23"/>
    <p:sldId id="264" r:id="rId24"/>
    <p:sldId id="268" r:id="rId25"/>
    <p:sldId id="269" r:id="rId26"/>
    <p:sldId id="270" r:id="rId27"/>
    <p:sldId id="271" r:id="rId28"/>
    <p:sldId id="272" r:id="rId29"/>
    <p:sldId id="290" r:id="rId30"/>
    <p:sldId id="291" r:id="rId31"/>
    <p:sldId id="292" r:id="rId32"/>
    <p:sldId id="293" r:id="rId33"/>
    <p:sldId id="294" r:id="rId34"/>
    <p:sldId id="266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7" d="100"/>
          <a:sy n="47" d="100"/>
        </p:scale>
        <p:origin x="74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8134267722933173"/>
          <c:w val="0.97093791281373842"/>
          <c:h val="0.63385426913043552"/>
        </c:manualLayout>
      </c:layout>
      <c:pie3D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VARIJACIJE POLITIČKE UKLJUČENOSTI ŽENA U POJEDINIM DJELOVIMA SVIJETA U 2017. GODINI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19-4F4D-A81C-81171B324B89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19-4F4D-A81C-81171B324B89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3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3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19-4F4D-A81C-81171B324B89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4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4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E19-4F4D-A81C-81171B324B89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5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5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3E19-4F4D-A81C-81171B324B89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6"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6"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3E19-4F4D-A81C-81171B324B89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1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1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3E19-4F4D-A81C-81171B324B89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4000"/>
                      <a:satMod val="103000"/>
                      <a:lumMod val="102000"/>
                    </a:schemeClr>
                  </a:gs>
                  <a:gs pos="50000">
                    <a:schemeClr val="accent2">
                      <a:lumMod val="60000"/>
                      <a:shade val="100000"/>
                      <a:satMod val="110000"/>
                      <a:lumMod val="100000"/>
                    </a:schemeClr>
                  </a:gs>
                  <a:gs pos="100000">
                    <a:schemeClr val="accent2">
                      <a:lumMod val="60000"/>
                      <a:shade val="78000"/>
                      <a:satMod val="120000"/>
                      <a:lumMod val="99000"/>
                    </a:schemeClr>
                  </a:gs>
                </a:gsLst>
                <a:lin ang="5400000" scaled="0"/>
              </a:gradFill>
              <a:ln>
                <a:solidFill>
                  <a:schemeClr val="accent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/>
              </a:scene3d>
              <a:sp3d>
                <a:contourClr>
                  <a:schemeClr val="accen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3E19-4F4D-A81C-81171B324B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List1!$A$2:$A$9</c:f>
              <c:strCache>
                <c:ptCount val="8"/>
                <c:pt idx="0">
                  <c:v>NORDIJSKE ZEMLJE</c:v>
                </c:pt>
                <c:pt idx="1">
                  <c:v>AMERIKA</c:v>
                </c:pt>
                <c:pt idx="2">
                  <c:v>EUROPA I NORDIJSKE ZEMLJE</c:v>
                </c:pt>
                <c:pt idx="3">
                  <c:v>EUROPA BEZ NORDIJSKIH ZEMALJA</c:v>
                </c:pt>
                <c:pt idx="4">
                  <c:v>SUBSAHARSKA AFRIKA</c:v>
                </c:pt>
                <c:pt idx="5">
                  <c:v>AZIJA</c:v>
                </c:pt>
                <c:pt idx="6">
                  <c:v>ARAPSKE DRŽAVE</c:v>
                </c:pt>
                <c:pt idx="7">
                  <c:v>PACIFIČKE DRŽAVE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41.7</c:v>
                </c:pt>
                <c:pt idx="1">
                  <c:v>28.1</c:v>
                </c:pt>
                <c:pt idx="2">
                  <c:v>26.5</c:v>
                </c:pt>
                <c:pt idx="3">
                  <c:v>25.3</c:v>
                </c:pt>
                <c:pt idx="4">
                  <c:v>23.6</c:v>
                </c:pt>
                <c:pt idx="5">
                  <c:v>19.399999999999999</c:v>
                </c:pt>
                <c:pt idx="6">
                  <c:v>17.399999999999999</c:v>
                </c:pt>
                <c:pt idx="7">
                  <c:v>17.399999999999999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3E19-4F4D-A81C-81171B324B8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 dirty="0"/>
              <a:t>UTJECAJ</a:t>
            </a:r>
            <a:r>
              <a:rPr lang="hr-HR" baseline="0" dirty="0"/>
              <a:t> ZAPOŠLJAVANJA ŽENA NA RAST EKONOMIJE ZA RAZDOBLJE DO 2025. GODINE</a:t>
            </a:r>
            <a:endParaRPr lang="hr-HR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8655135479388605"/>
          <c:y val="0.16954458840378631"/>
          <c:w val="0.68816070325768097"/>
          <c:h val="0.7568380461470521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Skup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List1!$A$2:$A$12</c:f>
              <c:strCache>
                <c:ptCount val="11"/>
                <c:pt idx="0">
                  <c:v>SJEVERNA AFRIKA</c:v>
                </c:pt>
                <c:pt idx="1">
                  <c:v>JUŽNA AZIJA</c:v>
                </c:pt>
                <c:pt idx="2">
                  <c:v>ARAPSKE ZEMLJE</c:v>
                </c:pt>
                <c:pt idx="3">
                  <c:v>SREDIŠNJA I ZAPADNA AZIJA</c:v>
                </c:pt>
                <c:pt idx="4">
                  <c:v>LATINSKA AMERIKA I KARIBI</c:v>
                </c:pt>
                <c:pt idx="5">
                  <c:v>JUŽNO-ISTOČNA AZIJA I PACIFIK</c:v>
                </c:pt>
                <c:pt idx="6">
                  <c:v>ISTOČNA EUROPA</c:v>
                </c:pt>
                <c:pt idx="7">
                  <c:v>ISTOČNA AZIJA</c:v>
                </c:pt>
                <c:pt idx="8">
                  <c:v>SUBSAHARSKA AFRIKA</c:v>
                </c:pt>
                <c:pt idx="9">
                  <c:v>SJEVERNA AMERIKA</c:v>
                </c:pt>
                <c:pt idx="10">
                  <c:v>SJEVERNA, JUŽNA I ZAPADNA EUROPA</c:v>
                </c:pt>
              </c:strCache>
            </c:strRef>
          </c:cat>
          <c:val>
            <c:numRef>
              <c:f>List1!$B$2:$B$12</c:f>
              <c:numCache>
                <c:formatCode>General</c:formatCode>
                <c:ptCount val="11"/>
                <c:pt idx="0">
                  <c:v>9.5</c:v>
                </c:pt>
                <c:pt idx="1">
                  <c:v>9.1999999999999993</c:v>
                </c:pt>
                <c:pt idx="2">
                  <c:v>7.1</c:v>
                </c:pt>
                <c:pt idx="3">
                  <c:v>5.7</c:v>
                </c:pt>
                <c:pt idx="4">
                  <c:v>4</c:v>
                </c:pt>
                <c:pt idx="5">
                  <c:v>3.5</c:v>
                </c:pt>
                <c:pt idx="6">
                  <c:v>2.6</c:v>
                </c:pt>
                <c:pt idx="7">
                  <c:v>2.5</c:v>
                </c:pt>
                <c:pt idx="8">
                  <c:v>2.2000000000000002</c:v>
                </c:pt>
                <c:pt idx="9">
                  <c:v>2</c:v>
                </c:pt>
                <c:pt idx="1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75-430D-9647-A6B46E78E3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82208136"/>
        <c:axId val="382209776"/>
      </c:barChart>
      <c:catAx>
        <c:axId val="3822081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209776"/>
        <c:crosses val="autoZero"/>
        <c:auto val="1"/>
        <c:lblAlgn val="ctr"/>
        <c:lblOffset val="100"/>
        <c:noMultiLvlLbl val="0"/>
      </c:catAx>
      <c:valAx>
        <c:axId val="3822097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2208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312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662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2310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236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6416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666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7453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443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875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450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0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961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4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761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370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155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44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2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12/4/2018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3214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ho.org/" TargetMode="External"/><Relationship Id="rId3" Type="http://schemas.openxmlformats.org/officeDocument/2006/relationships/hyperlink" Target="https://www.ilo.org/" TargetMode="External"/><Relationship Id="rId7" Type="http://schemas.openxmlformats.org/officeDocument/2006/relationships/hyperlink" Target="https://www.unicef.org/" TargetMode="External"/><Relationship Id="rId2" Type="http://schemas.openxmlformats.org/officeDocument/2006/relationships/hyperlink" Target="https://www.worldbank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unesco.org/" TargetMode="External"/><Relationship Id="rId5" Type="http://schemas.openxmlformats.org/officeDocument/2006/relationships/hyperlink" Target="https://www.unwomen.org/" TargetMode="External"/><Relationship Id="rId4" Type="http://schemas.openxmlformats.org/officeDocument/2006/relationships/hyperlink" Target="https://www.oecd.org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A4FB7E-1C93-48CB-8D2B-FF6B347FE7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3268" y="662941"/>
            <a:ext cx="8689976" cy="1869947"/>
          </a:xfrm>
        </p:spPr>
        <p:txBody>
          <a:bodyPr>
            <a:normAutofit/>
          </a:bodyPr>
          <a:lstStyle/>
          <a:p>
            <a:r>
              <a:rPr lang="hr-HR" sz="2000" dirty="0">
                <a:latin typeface="Constantia" panose="02030602050306030303" pitchFamily="18" charset="0"/>
                <a:cs typeface="Times New Roman" panose="02020603050405020304" pitchFamily="18" charset="0"/>
              </a:rPr>
              <a:t>Pravni fakultet u Zagrebu</a:t>
            </a:r>
            <a:br>
              <a:rPr lang="hr-HR" sz="2000" dirty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Constantia" panose="02030602050306030303" pitchFamily="18" charset="0"/>
                <a:cs typeface="Times New Roman" panose="02020603050405020304" pitchFamily="18" charset="0"/>
              </a:rPr>
              <a:t>Studijski centar za socijalni rad</a:t>
            </a:r>
            <a:br>
              <a:rPr lang="hr-HR" sz="2000" dirty="0">
                <a:latin typeface="Constantia" panose="02030602050306030303" pitchFamily="18" charset="0"/>
                <a:cs typeface="Times New Roman" panose="02020603050405020304" pitchFamily="18" charset="0"/>
              </a:rPr>
            </a:br>
            <a:r>
              <a:rPr lang="hr-HR" sz="2000" dirty="0">
                <a:latin typeface="Constantia" panose="02030602050306030303" pitchFamily="18" charset="0"/>
                <a:cs typeface="Times New Roman" panose="02020603050405020304" pitchFamily="18" charset="0"/>
              </a:rPr>
              <a:t>Međunarodni socijalni rad</a:t>
            </a: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5501C511-596D-46EB-8496-2A43F3D54A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2651760"/>
            <a:ext cx="8689976" cy="2606039"/>
          </a:xfrm>
        </p:spPr>
        <p:txBody>
          <a:bodyPr>
            <a:normAutofit fontScale="92500" lnSpcReduction="20000"/>
          </a:bodyPr>
          <a:lstStyle/>
          <a:p>
            <a:r>
              <a:rPr lang="hr-HR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Sustainable</a:t>
            </a:r>
            <a:r>
              <a:rPr lang="hr-HR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development goals: </a:t>
            </a:r>
          </a:p>
          <a:p>
            <a:r>
              <a:rPr lang="hr-HR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5. </a:t>
            </a:r>
            <a:r>
              <a:rPr lang="hr-HR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Gender</a:t>
            </a:r>
            <a:r>
              <a:rPr lang="hr-HR" sz="4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hr-HR" sz="4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anose="02030602050306030303" pitchFamily="18" charset="0"/>
                <a:cs typeface="Times New Roman" panose="02020603050405020304" pitchFamily="18" charset="0"/>
              </a:rPr>
              <a:t>Equality</a:t>
            </a:r>
            <a:endParaRPr lang="hr-HR" sz="4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hr-HR" sz="3200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endParaRPr lang="hr-HR" sz="3200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algn="r"/>
            <a:r>
              <a:rPr lang="hr-HR" sz="3200" dirty="0">
                <a:solidFill>
                  <a:schemeClr val="tx1"/>
                </a:solidFill>
                <a:latin typeface="Constantia" panose="02030602050306030303" pitchFamily="18" charset="0"/>
                <a:cs typeface="Times New Roman" panose="02020603050405020304" pitchFamily="18" charset="0"/>
              </a:rPr>
              <a:t>Monika Svetina i </a:t>
            </a:r>
            <a:r>
              <a:rPr lang="hr-HR" sz="3200" dirty="0">
                <a:latin typeface="Constantia" panose="02030602050306030303" pitchFamily="18" charset="0"/>
                <a:cs typeface="Times New Roman" panose="02020603050405020304" pitchFamily="18" charset="0"/>
              </a:rPr>
              <a:t>Marina Rubeša Šimunić</a:t>
            </a:r>
            <a:endParaRPr lang="hr-HR" sz="3200" dirty="0">
              <a:solidFill>
                <a:schemeClr val="tx1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8643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154953" y="568959"/>
            <a:ext cx="3401064" cy="934721"/>
          </a:xfrm>
        </p:spPr>
        <p:txBody>
          <a:bodyPr>
            <a:normAutofit fontScale="90000"/>
          </a:bodyPr>
          <a:lstStyle/>
          <a:p>
            <a:r>
              <a:rPr lang="hr-HR" b="1" dirty="0">
                <a:latin typeface="Constantia" panose="02030602050306030303" pitchFamily="18" charset="0"/>
              </a:rPr>
              <a:t>Svjetska klasifikacija</a:t>
            </a:r>
            <a:endParaRPr lang="en-GB" b="1" dirty="0">
              <a:latin typeface="Constantia" panose="02030602050306030303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1145"/>
            <a:ext cx="5486400" cy="6462096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154953" y="1849120"/>
            <a:ext cx="3193527" cy="4175759"/>
          </a:xfrm>
        </p:spPr>
        <p:txBody>
          <a:bodyPr>
            <a:normAutofit lnSpcReduction="10000"/>
          </a:bodyPr>
          <a:lstStyle/>
          <a:p>
            <a:r>
              <a:rPr lang="hr-HR" sz="2000" b="1" dirty="0"/>
              <a:t>Hrvatska – 109. – 18.5%</a:t>
            </a:r>
          </a:p>
          <a:p>
            <a:r>
              <a:rPr lang="hr-HR" sz="2000" b="1" dirty="0"/>
              <a:t>Slovenija – 72. – 24,4%</a:t>
            </a:r>
          </a:p>
          <a:p>
            <a:r>
              <a:rPr lang="hr-HR" sz="2000" b="1" dirty="0"/>
              <a:t>BIH – 88. – 21.4%</a:t>
            </a:r>
          </a:p>
          <a:p>
            <a:r>
              <a:rPr lang="hr-HR" sz="2000" b="1" dirty="0"/>
              <a:t>Crna Gora – 76. – 23.5%</a:t>
            </a:r>
          </a:p>
          <a:p>
            <a:r>
              <a:rPr lang="hr-HR" sz="2000" b="1" dirty="0"/>
              <a:t>Mađarska – 145. – 12.6%</a:t>
            </a:r>
          </a:p>
          <a:p>
            <a:endParaRPr lang="hr-HR" sz="2000" b="1" dirty="0"/>
          </a:p>
          <a:p>
            <a:r>
              <a:rPr lang="hr-HR" sz="2000" b="1" dirty="0" smtClean="0"/>
              <a:t>UKUPNO </a:t>
            </a:r>
            <a:r>
              <a:rPr lang="hr-HR" sz="2000" b="1" dirty="0"/>
              <a:t>– 193 </a:t>
            </a:r>
            <a:r>
              <a:rPr lang="hr-HR" sz="2000" b="1" dirty="0" smtClean="0"/>
              <a:t>države</a:t>
            </a:r>
          </a:p>
          <a:p>
            <a:endParaRPr lang="hr-HR" sz="2000" b="1" dirty="0"/>
          </a:p>
          <a:p>
            <a:endParaRPr lang="hr-HR" sz="2000" b="1" dirty="0"/>
          </a:p>
          <a:p>
            <a:r>
              <a:rPr lang="hr-HR" sz="2000" b="1" dirty="0"/>
              <a:t>http://archive.ipu.org/wmn-e/arc/classif011018.htm</a:t>
            </a:r>
          </a:p>
        </p:txBody>
      </p:sp>
    </p:spTree>
    <p:extLst>
      <p:ext uri="{BB962C8B-B14F-4D97-AF65-F5344CB8AC3E}">
        <p14:creationId xmlns:p14="http://schemas.microsoft.com/office/powerpoint/2010/main" val="1319554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1EE0C16-086D-4C07-BC6D-FC4053670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764373"/>
            <a:ext cx="10655808" cy="1293028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NASILJE NAD ŽENAMA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61282E4-DE47-4146-A31A-AD6FDAFBF0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560" y="2052918"/>
            <a:ext cx="8998293" cy="41954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Onemogućava potpunu participaciju žena u društvu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Negativne fizičke, </a:t>
            </a:r>
            <a:r>
              <a:rPr lang="hr-HR" dirty="0" smtClean="0">
                <a:latin typeface="Constantia" panose="02030602050306030303" pitchFamily="18" charset="0"/>
              </a:rPr>
              <a:t>seksualne </a:t>
            </a:r>
            <a:r>
              <a:rPr lang="hr-HR" dirty="0">
                <a:latin typeface="Constantia" panose="02030602050306030303" pitchFamily="18" charset="0"/>
              </a:rPr>
              <a:t>i mentalne posljedice na žene i djevojke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Negativne posljedice i na obitelj i društvo u cjelini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Na gospodarskom planu se odražava kroz povećane troškove zdravstvene zaštite, pravnih troškova te općenito smanjenje i gubitke u produktivnosti koji utječu na nacionalne proračune i sveukupni razvoj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8292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CC19CC-9284-4766-B548-B65596F01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814625" cy="717714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Činjenice i brojke: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B967462-5E3D-457C-8BF7-A24753AC1C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300480"/>
            <a:ext cx="9981249" cy="52628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 smtClean="0">
                <a:latin typeface="Constantia" panose="02030602050306030303" pitchFamily="18" charset="0"/>
              </a:rPr>
              <a:t>70% </a:t>
            </a:r>
            <a:r>
              <a:rPr lang="hr-HR" dirty="0">
                <a:latin typeface="Constantia" panose="02030602050306030303" pitchFamily="18" charset="0"/>
              </a:rPr>
              <a:t>žena doživjelo je fizičko i/ili seksualno nasilje od intimnog partnera u životu.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Fizičko nasilje nad ženama je 3 puta češće kod muškaraca koji su kao djeca svjedočili nasilju svojih očeva nad majkama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Procjenjuje se da je od ukupnog broja ubojstava žena na globalnoj razini 2012. godine polovica žena bila ubijena od strane svog partnera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Odrasle žene čine 51% svih žrtava trgovine ljudima otkrivene na globalnoj razini – žene + djevojčice – 71% - tri od četiri djevojaka i žena trguje se u svrhu seksualnog iskorištavanja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4946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476DE35-1351-4380-AD67-97D761D8B4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03169" cy="827442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Činjenice i brojke: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7E980A-169D-4F66-A758-966D102F7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2800" y="1280160"/>
            <a:ext cx="9936480" cy="51816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hr-HR" dirty="0">
                <a:latin typeface="Constantia" panose="02030602050306030303" pitchFamily="18" charset="0"/>
              </a:rPr>
              <a:t>Najmanje 200 milijuna žena i djevojaka je podvrgnuto genitalnom sakaćenju u čak 30 zemalja u svijetu – većina djevojaka je izrezana prije pete godine</a:t>
            </a:r>
          </a:p>
          <a:p>
            <a:pPr>
              <a:lnSpc>
                <a:spcPct val="160000"/>
              </a:lnSpc>
            </a:pPr>
            <a:r>
              <a:rPr lang="hr-HR" dirty="0">
                <a:latin typeface="Constantia" panose="02030602050306030303" pitchFamily="18" charset="0"/>
              </a:rPr>
              <a:t>Oko 15 milijuna adolescenata (u dobi od 15 do 19 godina) diljem svijeta doživjele su prisilni seksualni odnos ili druge seksualne radnje</a:t>
            </a:r>
          </a:p>
          <a:p>
            <a:pPr>
              <a:lnSpc>
                <a:spcPct val="160000"/>
              </a:lnSpc>
            </a:pPr>
            <a:r>
              <a:rPr lang="hr-HR" dirty="0">
                <a:latin typeface="Constantia" panose="02030602050306030303" pitchFamily="18" charset="0"/>
              </a:rPr>
              <a:t>23% studentica preddiplomskog studija izvijestilo je da je doživjelo seksualno zlostavljanje ili seksualno uznemiravanje (</a:t>
            </a:r>
            <a:r>
              <a:rPr lang="hr-HR" dirty="0" smtClean="0">
                <a:latin typeface="Constantia" panose="02030602050306030303" pitchFamily="18" charset="0"/>
              </a:rPr>
              <a:t>istraživanje provedeno </a:t>
            </a:r>
            <a:r>
              <a:rPr lang="hr-HR" dirty="0">
                <a:latin typeface="Constantia" panose="02030602050306030303" pitchFamily="18" charset="0"/>
              </a:rPr>
              <a:t>na 27 sveučilišta u SAD-u 2015. </a:t>
            </a:r>
            <a:r>
              <a:rPr lang="hr-HR" dirty="0" smtClean="0">
                <a:latin typeface="Constantia" panose="02030602050306030303" pitchFamily="18" charset="0"/>
              </a:rPr>
              <a:t>godine)</a:t>
            </a:r>
            <a:endParaRPr lang="en-GB" dirty="0">
              <a:latin typeface="Constantia" panose="02030602050306030303" pitchFamily="18" charset="0"/>
            </a:endParaRPr>
          </a:p>
          <a:p>
            <a:pPr>
              <a:lnSpc>
                <a:spcPct val="160000"/>
              </a:lnSpc>
            </a:pPr>
            <a:r>
              <a:rPr lang="hr-HR" dirty="0">
                <a:latin typeface="Constantia" panose="02030602050306030303" pitchFamily="18" charset="0"/>
              </a:rPr>
              <a:t>U provedenom istraživanju u više zemalja Srednjeg istoka i Sjeverne Afrike, između 40 i 60 % žena je izjavilo da su doživjele seksualno uznemiravanje na ulici (seksualni komentari, praćenje, zurenje, promatranje)</a:t>
            </a:r>
            <a:endParaRPr lang="en-GB" dirty="0">
              <a:latin typeface="Constantia" panose="02030602050306030303" pitchFamily="18" charset="0"/>
            </a:endParaRPr>
          </a:p>
          <a:p>
            <a:pPr marL="0" indent="0">
              <a:lnSpc>
                <a:spcPct val="16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0794469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A7367B6-3E90-43A5-8204-1061D9BE3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0352" y="764373"/>
            <a:ext cx="10975848" cy="963843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Činjenice i brojke: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F8057BE-B6D3-4667-9C1F-6B4EAD51A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53248"/>
            <a:ext cx="10049256" cy="4395151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U EU 45% do 55% žena u starosti od 15 god nadalje je doživjelo seksualno uznemiravanje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Rezultati nacionalnog australskog istraživanja pokazuju da su 2 od 5 žena (39%) starijih od 15 god koji su bile u radnom odnosu u posljednjih 5 godina iskusile seksualno uznemiravanje na radnom mjestu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82% parlamentarki  je  doživjelo neki oblik psihičkog nasilja (primjedbe, geste i slike seksističke ili ponižavajuće seksualne naravi usmjerene protiv njih ili putem prijetnji i mobbingom) – studiju je provela Međuparlamentarna unija u 39 zemalja i 5 regija</a:t>
            </a:r>
            <a:endParaRPr lang="en-GB" dirty="0">
              <a:latin typeface="Constantia" panose="02030602050306030303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72448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10EAC50-F793-4344-B990-FFED07865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463849" cy="1065186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PODUZETNIŠTVO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7DE2ED0-D20A-4237-802E-8897AF94AE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7824" y="1517904"/>
            <a:ext cx="9810496" cy="480161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Globalno, 2.7 milijardi žena je zakonski ograničeno u mogućnostima izbora radnih </a:t>
            </a:r>
            <a:r>
              <a:rPr lang="hr-HR">
                <a:latin typeface="Constantia" panose="02030602050306030303" pitchFamily="18" charset="0"/>
              </a:rPr>
              <a:t>mjesta </a:t>
            </a:r>
            <a:r>
              <a:rPr lang="hr-HR" smtClean="0">
                <a:latin typeface="Constantia" panose="02030602050306030303" pitchFamily="18" charset="0"/>
              </a:rPr>
              <a:t>u odnosu na muškarce</a:t>
            </a:r>
            <a:endParaRPr lang="hr-HR" dirty="0"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hr-HR" dirty="0" smtClean="0">
                <a:latin typeface="Constantia" panose="02030602050306030303" pitchFamily="18" charset="0"/>
              </a:rPr>
              <a:t>Razvoj </a:t>
            </a:r>
            <a:r>
              <a:rPr lang="hr-HR" dirty="0">
                <a:latin typeface="Constantia" panose="02030602050306030303" pitchFamily="18" charset="0"/>
              </a:rPr>
              <a:t>poduzetništva kod žena priječe mnoge ekonomske, strukturalne, društvene i pravne </a:t>
            </a:r>
            <a:r>
              <a:rPr lang="hr-HR" dirty="0" smtClean="0">
                <a:latin typeface="Constantia" panose="02030602050306030303" pitchFamily="18" charset="0"/>
              </a:rPr>
              <a:t>prepreke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onstantia" panose="02030602050306030303" pitchFamily="18" charset="0"/>
                <a:cs typeface="Times New Roman" panose="02020603050405020304" pitchFamily="18" charset="0"/>
              </a:rPr>
              <a:t>Poduzetništvo – svijet muškaraca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>
                <a:latin typeface="Constantia" panose="02030602050306030303" pitchFamily="18" charset="0"/>
                <a:cs typeface="Times New Roman" panose="02020603050405020304" pitchFamily="18" charset="0"/>
              </a:rPr>
              <a:t>12% u južnoj Aziji, 18% Bliski Istok i Sjeverna Afrika – uglavnom male poduzetnice, zapošljavaju nekoliko ljudi, temeljen na radu iz kuće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>
                <a:latin typeface="Constantia" panose="02030602050306030303" pitchFamily="18" charset="0"/>
                <a:cs typeface="Times New Roman" panose="02020603050405020304" pitchFamily="18" charset="0"/>
              </a:rPr>
              <a:t>Manje produktivne od muških poduzetnika – zbog veličine, sektora, kapitala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hr-HR" sz="2400" dirty="0">
                <a:latin typeface="Constantia" panose="02030602050306030303" pitchFamily="18" charset="0"/>
                <a:cs typeface="Times New Roman" panose="02020603050405020304" pitchFamily="18" charset="0"/>
              </a:rPr>
              <a:t>U nekim zemljama ne mogu posjedovat imovinu i ne nasljeđuju je – nema pristupa kreditima i financijskim poticajima (radikalne islamske države)</a:t>
            </a:r>
          </a:p>
          <a:p>
            <a:pPr>
              <a:lnSpc>
                <a:spcPct val="150000"/>
              </a:lnSpc>
            </a:pPr>
            <a:endParaRPr lang="hr-HR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047071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0EB765D-5ECF-4A0C-99D5-CFB6C32B70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764373"/>
            <a:ext cx="10911840" cy="963843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WOMEN, BUSINESS AND THE LAW 2018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293791-897B-4AFE-A2C9-C3A5D7711E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528" y="2052918"/>
            <a:ext cx="9254325" cy="4195481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Constantia" panose="02030602050306030303" pitchFamily="18" charset="0"/>
              </a:rPr>
              <a:t>World Bank Group – 5. izdanje u nizu dvogodišnjih izvještaja koja mjere spolne razlike u različitim zakonodavstvima</a:t>
            </a:r>
          </a:p>
          <a:p>
            <a:r>
              <a:rPr lang="hr-HR" dirty="0">
                <a:latin typeface="Constantia" panose="02030602050306030303" pitchFamily="18" charset="0"/>
              </a:rPr>
              <a:t>INDIKATORI: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nstantia" panose="02030602050306030303" pitchFamily="18" charset="0"/>
              </a:rPr>
              <a:t> pristup institucijama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nstantia" panose="02030602050306030303" pitchFamily="18" charset="0"/>
              </a:rPr>
              <a:t> raspolaganje vlasništvom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nstantia" panose="02030602050306030303" pitchFamily="18" charset="0"/>
              </a:rPr>
              <a:t> zaposlenje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nstantia" panose="02030602050306030303" pitchFamily="18" charset="0"/>
              </a:rPr>
              <a:t> pružanje poticaja za rad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nstantia" panose="02030602050306030303" pitchFamily="18" charset="0"/>
              </a:rPr>
              <a:t> pristup sudu – svjedočenje (Srednjeistočna i Sjeverna Afrika i Južna Azija)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nstantia" panose="02030602050306030303" pitchFamily="18" charset="0"/>
              </a:rPr>
              <a:t> gradnja kredita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>
                <a:latin typeface="Constantia" panose="02030602050306030303" pitchFamily="18" charset="0"/>
              </a:rPr>
              <a:t> z</a:t>
            </a:r>
            <a:r>
              <a:rPr lang="hr-HR" dirty="0" smtClean="0">
                <a:latin typeface="Constantia" panose="02030602050306030303" pitchFamily="18" charset="0"/>
              </a:rPr>
              <a:t>aštita </a:t>
            </a:r>
            <a:r>
              <a:rPr lang="hr-HR" dirty="0">
                <a:latin typeface="Constantia" panose="02030602050306030303" pitchFamily="18" charset="0"/>
              </a:rPr>
              <a:t>žena od nasilja</a:t>
            </a:r>
            <a:endParaRPr lang="en-GB" dirty="0">
              <a:latin typeface="Constantia" panose="02030602050306030303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3721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78439C1-B483-4480-BA15-C285E0D9A4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1999"/>
            <a:ext cx="10893551" cy="947929"/>
          </a:xfrm>
        </p:spPr>
        <p:txBody>
          <a:bodyPr>
            <a:normAutofit/>
          </a:bodyPr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WOMEN, BUSINESS AND THE LAW 2018</a:t>
            </a: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8CC6813-F170-45D9-BB05-22D05DA5CA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1879939"/>
            <a:ext cx="3456432" cy="947928"/>
          </a:xfrm>
        </p:spPr>
        <p:txBody>
          <a:bodyPr/>
          <a:lstStyle/>
          <a:p>
            <a:endParaRPr lang="hr-HR" dirty="0">
              <a:latin typeface="Constantia" panose="02030602050306030303" pitchFamily="18" charset="0"/>
            </a:endParaRPr>
          </a:p>
          <a:p>
            <a:endParaRPr lang="hr-HR" dirty="0">
              <a:latin typeface="Constantia" panose="02030602050306030303" pitchFamily="18" charset="0"/>
            </a:endParaRPr>
          </a:p>
          <a:p>
            <a:r>
              <a:rPr lang="hr-HR" dirty="0">
                <a:latin typeface="Constantia" panose="02030602050306030303" pitchFamily="18" charset="0"/>
              </a:rPr>
              <a:t>Pristup institucijama</a:t>
            </a:r>
            <a:endParaRPr lang="en-GB" dirty="0">
              <a:latin typeface="Constantia" panose="02030602050306030303" pitchFamily="18" charset="0"/>
            </a:endParaRPr>
          </a:p>
          <a:p>
            <a:endParaRPr lang="hr-HR" dirty="0"/>
          </a:p>
        </p:txBody>
      </p:sp>
      <p:sp>
        <p:nvSpPr>
          <p:cNvPr id="7" name="Rezervirano mjesto teksta 6">
            <a:extLst>
              <a:ext uri="{FF2B5EF4-FFF2-40B4-BE49-F238E27FC236}">
                <a16:creationId xmlns:a16="http://schemas.microsoft.com/office/drawing/2014/main" id="{2EE0ADF6-BA36-4A42-8B76-96DA7B501654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Udane žene – nemogućnost donošenja </a:t>
            </a:r>
            <a:r>
              <a:rPr lang="hr-HR" sz="2000" dirty="0" smtClean="0">
                <a:latin typeface="Constantia" panose="02030602050306030303" pitchFamily="18" charset="0"/>
              </a:rPr>
              <a:t>samostalnih </a:t>
            </a:r>
            <a:r>
              <a:rPr lang="hr-HR" sz="2000" dirty="0">
                <a:latin typeface="Constantia" panose="02030602050306030303" pitchFamily="18" charset="0"/>
              </a:rPr>
              <a:t>odluka (putovanja, rad, otvaranje bankovnog računa)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Ekvatorijalna Gvineja, Gvineja Bissau i Niger</a:t>
            </a:r>
          </a:p>
          <a:p>
            <a:endParaRPr lang="hr-HR" dirty="0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BF601F6E-3453-40B1-A832-4E70C1D959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368800" y="1773936"/>
            <a:ext cx="3456432" cy="1053931"/>
          </a:xfrm>
        </p:spPr>
        <p:txBody>
          <a:bodyPr/>
          <a:lstStyle/>
          <a:p>
            <a:r>
              <a:rPr lang="hr-HR" dirty="0">
                <a:latin typeface="Constantia" panose="02030602050306030303" pitchFamily="18" charset="0"/>
              </a:rPr>
              <a:t>Uzimanje kredita</a:t>
            </a:r>
            <a:endParaRPr lang="en-GB" dirty="0">
              <a:latin typeface="Constantia" panose="02030602050306030303" pitchFamily="18" charset="0"/>
            </a:endParaRPr>
          </a:p>
          <a:p>
            <a:endParaRPr lang="hr-HR" dirty="0"/>
          </a:p>
        </p:txBody>
      </p:sp>
      <p:sp>
        <p:nvSpPr>
          <p:cNvPr id="8" name="Rezervirano mjesto teksta 7">
            <a:extLst>
              <a:ext uri="{FF2B5EF4-FFF2-40B4-BE49-F238E27FC236}">
                <a16:creationId xmlns:a16="http://schemas.microsoft.com/office/drawing/2014/main" id="{219E0C8E-F068-46F5-8204-48D33084659F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366858" y="2904066"/>
            <a:ext cx="3456432" cy="3517053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Zakon o jednakim kreditnim mogućnostima 1974. SAD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Zabranjena diskriminacija prema </a:t>
            </a:r>
            <a:r>
              <a:rPr lang="hr-HR" sz="2000" dirty="0" smtClean="0">
                <a:latin typeface="Constantia" panose="02030602050306030303" pitchFamily="18" charset="0"/>
              </a:rPr>
              <a:t>spolu u financijskim uslugama -</a:t>
            </a:r>
            <a:r>
              <a:rPr lang="hr-HR" sz="2000" dirty="0">
                <a:latin typeface="Constantia" panose="02030602050306030303" pitchFamily="18" charset="0"/>
              </a:rPr>
              <a:t>u 72 od 138 istraženih </a:t>
            </a:r>
            <a:r>
              <a:rPr lang="hr-HR" sz="2000" dirty="0" smtClean="0">
                <a:latin typeface="Constantia" panose="02030602050306030303" pitchFamily="18" charset="0"/>
              </a:rPr>
              <a:t>gospodarstava -&gt; 36 ekonomija zabranjuje i diskriminaciju temeljenu na bračnom statusu</a:t>
            </a:r>
            <a:endParaRPr lang="hr-HR" sz="2000" dirty="0">
              <a:latin typeface="Constantia" panose="0203060205030603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Više žena ima formalne račune u gosp.gdje zakon zabranjuje </a:t>
            </a:r>
            <a:r>
              <a:rPr lang="hr-HR" sz="2000" dirty="0" smtClean="0">
                <a:latin typeface="Constantia" panose="02030602050306030303" pitchFamily="18" charset="0"/>
              </a:rPr>
              <a:t>diskriminaciju </a:t>
            </a:r>
            <a:endParaRPr lang="hr-HR" sz="2000" dirty="0">
              <a:latin typeface="Constantia" panose="02030602050306030303" pitchFamily="18" charset="0"/>
            </a:endParaRPr>
          </a:p>
          <a:p>
            <a:endParaRPr lang="hr-HR" dirty="0"/>
          </a:p>
        </p:txBody>
      </p:sp>
      <p:sp>
        <p:nvSpPr>
          <p:cNvPr id="6" name="Rezervirano mjesto teksta 5">
            <a:extLst>
              <a:ext uri="{FF2B5EF4-FFF2-40B4-BE49-F238E27FC236}">
                <a16:creationId xmlns:a16="http://schemas.microsoft.com/office/drawing/2014/main" id="{98B2F843-A1F7-4B8C-9AB0-AAF3957A1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51800" y="1871471"/>
            <a:ext cx="3456432" cy="956396"/>
          </a:xfrm>
        </p:spPr>
        <p:txBody>
          <a:bodyPr/>
          <a:lstStyle/>
          <a:p>
            <a:r>
              <a:rPr lang="hr-HR" dirty="0">
                <a:latin typeface="Constantia" panose="02030602050306030303" pitchFamily="18" charset="0"/>
              </a:rPr>
              <a:t>Zaštita žena od nasilja</a:t>
            </a:r>
            <a:endParaRPr lang="en-GB" dirty="0">
              <a:latin typeface="Constantia" panose="02030602050306030303" pitchFamily="18" charset="0"/>
            </a:endParaRPr>
          </a:p>
          <a:p>
            <a:endParaRPr lang="hr-HR" dirty="0"/>
          </a:p>
        </p:txBody>
      </p:sp>
      <p:sp>
        <p:nvSpPr>
          <p:cNvPr id="9" name="Rezervirano mjesto teksta 8">
            <a:extLst>
              <a:ext uri="{FF2B5EF4-FFF2-40B4-BE49-F238E27FC236}">
                <a16:creationId xmlns:a16="http://schemas.microsoft.com/office/drawing/2014/main" id="{9DA27E86-24BD-49DB-A7DE-66ACE8931492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8051801" y="2804160"/>
            <a:ext cx="3456432" cy="3616960"/>
          </a:xfrm>
        </p:spPr>
        <p:txBody>
          <a:bodyPr>
            <a:normAutofit fontScale="92500"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45 od 185 gospodarstava nema zakone o nasilju u obitelji – 9 otežalo kazne, a 36 bez zakona i kazni za počinitelje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59 od 189 gospodarstava nema zakone koji zabranjuju seksualno uznemiravanje na radnom mjestu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Većinsko vlasništvo žena u </a:t>
            </a:r>
            <a:r>
              <a:rPr lang="hr-HR" sz="2000" dirty="0" err="1">
                <a:latin typeface="Constantia" panose="02030602050306030303" pitchFamily="18" charset="0"/>
              </a:rPr>
              <a:t>gospod</a:t>
            </a:r>
            <a:r>
              <a:rPr lang="hr-HR" sz="2000" dirty="0">
                <a:latin typeface="Constantia" panose="02030602050306030303" pitchFamily="18" charset="0"/>
              </a:rPr>
              <a:t>.- zakoni o seksualnom uznemiravanju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251706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416" y="709862"/>
            <a:ext cx="9518904" cy="5566292"/>
          </a:xfrm>
        </p:spPr>
      </p:pic>
    </p:spTree>
    <p:extLst>
      <p:ext uri="{BB962C8B-B14F-4D97-AF65-F5344CB8AC3E}">
        <p14:creationId xmlns:p14="http://schemas.microsoft.com/office/powerpoint/2010/main" val="2167532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97E7DE4-1F01-449C-9F68-59472DEDD3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098089" cy="864018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ZAPOŠLJAVANJE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35B16D9-777D-4C99-808C-00E3440230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3120" y="1503680"/>
            <a:ext cx="9550400" cy="4856480"/>
          </a:xfrm>
        </p:spPr>
        <p:txBody>
          <a:bodyPr>
            <a:normAutofit lnSpcReduction="10000"/>
          </a:bodyPr>
          <a:lstStyle/>
          <a:p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Zaposlenost žena 2016. godine pala je na 49 % (75% muškaraca)</a:t>
            </a:r>
          </a:p>
          <a:p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Veća vjerojatnost rada u neformalnim sektorima (siva ekonomija)</a:t>
            </a:r>
          </a:p>
          <a:p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Dvostruko više od muškaraca na neplaćenim kućnim poslovima i skrbi</a:t>
            </a:r>
          </a:p>
          <a:p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Odgovornost za skrb o djeci</a:t>
            </a:r>
          </a:p>
          <a:p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Razlike u zaradi – 10-30% manje od muškaraca (i do 80% manje u Obali Bjelokosti, Jordan, Latvija, Slovačka), slabije plaćeni poslovi</a:t>
            </a:r>
          </a:p>
          <a:p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Zakonske regulative o zabrani rada na određenim poslovima (drvna industrija u Rusiji)</a:t>
            </a:r>
          </a:p>
          <a:p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U 18 država žene mogu raditi uz izričito dopuštenje muževa (Bolivija, Kamerun, Čad, Gabon, Gvineja, Katar, Sudan, Sirija, UAE, Jemen, Kuvajt, Mauritanija)</a:t>
            </a:r>
          </a:p>
          <a:p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Puno radno vrijeme – četiri puta više zaposleni muškarci (Bliski Istok, sjeverna Afrika, južna Azija)</a:t>
            </a:r>
          </a:p>
          <a:p>
            <a:pPr marL="0" indent="0">
              <a:buNone/>
            </a:pPr>
            <a:endParaRPr lang="hr-HR" cap="none" dirty="0"/>
          </a:p>
        </p:txBody>
      </p:sp>
    </p:spTree>
    <p:extLst>
      <p:ext uri="{BB962C8B-B14F-4D97-AF65-F5344CB8AC3E}">
        <p14:creationId xmlns:p14="http://schemas.microsoft.com/office/powerpoint/2010/main" val="371349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52718"/>
            <a:ext cx="10993120" cy="6090322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Milijuni žena diljem svijeta doživjele su neki oblik rodne neravnopravnosti</a:t>
            </a:r>
          </a:p>
          <a:p>
            <a:pPr>
              <a:lnSpc>
                <a:spcPct val="150000"/>
              </a:lnSpc>
            </a:pPr>
            <a:r>
              <a:rPr lang="en-GB" dirty="0" err="1">
                <a:latin typeface="Constantia" panose="02030602050306030303" pitchFamily="18" charset="0"/>
              </a:rPr>
              <a:t>Ravnopravnost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en-GB" dirty="0" err="1">
                <a:latin typeface="Constantia" panose="02030602050306030303" pitchFamily="18" charset="0"/>
              </a:rPr>
              <a:t>spolova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en-GB" dirty="0" err="1">
                <a:latin typeface="Constantia" panose="02030602050306030303" pitchFamily="18" charset="0"/>
              </a:rPr>
              <a:t>nije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en-GB" dirty="0" err="1">
                <a:latin typeface="Constantia" panose="02030602050306030303" pitchFamily="18" charset="0"/>
              </a:rPr>
              <a:t>samo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en-GB" dirty="0" err="1">
                <a:latin typeface="Constantia" panose="02030602050306030303" pitchFamily="18" charset="0"/>
              </a:rPr>
              <a:t>temeljno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en-GB" dirty="0" err="1">
                <a:latin typeface="Constantia" panose="02030602050306030303" pitchFamily="18" charset="0"/>
              </a:rPr>
              <a:t>ljudsko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en-GB" dirty="0" err="1">
                <a:latin typeface="Constantia" panose="02030602050306030303" pitchFamily="18" charset="0"/>
              </a:rPr>
              <a:t>pravo</a:t>
            </a:r>
            <a:r>
              <a:rPr lang="en-GB" dirty="0">
                <a:latin typeface="Constantia" panose="02030602050306030303" pitchFamily="18" charset="0"/>
              </a:rPr>
              <a:t>, </a:t>
            </a:r>
            <a:r>
              <a:rPr lang="en-GB" dirty="0" err="1">
                <a:latin typeface="Constantia" panose="02030602050306030303" pitchFamily="18" charset="0"/>
              </a:rPr>
              <a:t>već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hr-HR" dirty="0">
                <a:latin typeface="Constantia" panose="02030602050306030303" pitchFamily="18" charset="0"/>
              </a:rPr>
              <a:t>također predstavlja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en-GB" dirty="0" err="1">
                <a:latin typeface="Constantia" panose="02030602050306030303" pitchFamily="18" charset="0"/>
              </a:rPr>
              <a:t>neophodni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en-GB" dirty="0" err="1">
                <a:latin typeface="Constantia" panose="02030602050306030303" pitchFamily="18" charset="0"/>
              </a:rPr>
              <a:t>temelj</a:t>
            </a:r>
            <a:r>
              <a:rPr lang="en-GB" dirty="0">
                <a:latin typeface="Constantia" panose="02030602050306030303" pitchFamily="18" charset="0"/>
              </a:rPr>
              <a:t> za </a:t>
            </a:r>
            <a:r>
              <a:rPr lang="en-GB" dirty="0" err="1">
                <a:latin typeface="Constantia" panose="02030602050306030303" pitchFamily="18" charset="0"/>
              </a:rPr>
              <a:t>mirni</a:t>
            </a:r>
            <a:r>
              <a:rPr lang="en-GB" dirty="0">
                <a:latin typeface="Constantia" panose="02030602050306030303" pitchFamily="18" charset="0"/>
              </a:rPr>
              <a:t>, </a:t>
            </a:r>
            <a:r>
              <a:rPr lang="en-GB" dirty="0" err="1">
                <a:latin typeface="Constantia" panose="02030602050306030303" pitchFamily="18" charset="0"/>
              </a:rPr>
              <a:t>prosperitetni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en-GB" dirty="0" err="1">
                <a:latin typeface="Constantia" panose="02030602050306030303" pitchFamily="18" charset="0"/>
              </a:rPr>
              <a:t>i</a:t>
            </a:r>
            <a:r>
              <a:rPr lang="en-GB" dirty="0">
                <a:latin typeface="Constantia" panose="02030602050306030303" pitchFamily="18" charset="0"/>
              </a:rPr>
              <a:t> </a:t>
            </a:r>
            <a:r>
              <a:rPr lang="en-GB" dirty="0" smtClean="0">
                <a:latin typeface="Constantia" panose="02030602050306030303" pitchFamily="18" charset="0"/>
              </a:rPr>
              <a:t>od</a:t>
            </a:r>
            <a:r>
              <a:rPr lang="hr-HR" dirty="0" smtClean="0">
                <a:latin typeface="Constantia" panose="02030602050306030303" pitchFamily="18" charset="0"/>
              </a:rPr>
              <a:t>r</a:t>
            </a:r>
            <a:r>
              <a:rPr lang="en-GB" dirty="0" err="1" smtClean="0">
                <a:latin typeface="Constantia" panose="02030602050306030303" pitchFamily="18" charset="0"/>
              </a:rPr>
              <a:t>živi</a:t>
            </a:r>
            <a:r>
              <a:rPr lang="en-GB" dirty="0" smtClean="0">
                <a:latin typeface="Constantia" panose="02030602050306030303" pitchFamily="18" charset="0"/>
              </a:rPr>
              <a:t> </a:t>
            </a:r>
            <a:r>
              <a:rPr lang="hr-HR" dirty="0" smtClean="0">
                <a:latin typeface="Constantia" panose="02030602050306030303" pitchFamily="18" charset="0"/>
              </a:rPr>
              <a:t>svijet</a:t>
            </a:r>
            <a:endParaRPr lang="hr-HR" dirty="0"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Omogućavanje ženama i djevojkama jednak pristup obrazovanju</a:t>
            </a:r>
            <a:r>
              <a:rPr lang="hr-HR" dirty="0" smtClean="0">
                <a:latin typeface="Constantia" panose="02030602050306030303" pitchFamily="18" charset="0"/>
              </a:rPr>
              <a:t>, </a:t>
            </a:r>
            <a:r>
              <a:rPr lang="hr-HR" dirty="0">
                <a:latin typeface="Constantia" panose="02030602050306030303" pitchFamily="18" charset="0"/>
              </a:rPr>
              <a:t>zdravstvenoj zaštiti, pristojnom radu i zastupljenosti u političkim i ekonomskim procesima, izgradit će održiva gospodarstva i koristiti društvu i čovječanstu u cjelini</a:t>
            </a:r>
          </a:p>
          <a:p>
            <a:pPr>
              <a:lnSpc>
                <a:spcPct val="150000"/>
              </a:lnSpc>
            </a:pPr>
            <a:r>
              <a:rPr lang="hr-HR" b="1" dirty="0">
                <a:latin typeface="Constantia" panose="02030602050306030303" pitchFamily="18" charset="0"/>
              </a:rPr>
              <a:t>CILJEVI: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latin typeface="Constantia" panose="02030602050306030303" pitchFamily="18" charset="0"/>
              </a:rPr>
              <a:t>Zaustaviti sve oblike diskriminacije prema ženama i djevojkama svugdje u svijetu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latin typeface="Constantia" panose="02030602050306030303" pitchFamily="18" charset="0"/>
              </a:rPr>
              <a:t>Ukloniti sve oblike nasilja nad svim ženama i djevojkama u javnim i privatnim sferama (trgovinu te seksualne i druge vrste eksploatacije)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latin typeface="Constantia" panose="02030602050306030303" pitchFamily="18" charset="0"/>
              </a:rPr>
              <a:t>Ukloniti sve štetne postupke kao što su rani i prisilni brak te sakaćenje ženskih genitalija</a:t>
            </a:r>
          </a:p>
          <a:p>
            <a:pPr>
              <a:buFont typeface="Wingdings" panose="05000000000000000000" pitchFamily="2" charset="2"/>
              <a:buChar char="q"/>
            </a:pP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34959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635239-B84D-422E-978B-96814C820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240" y="484632"/>
            <a:ext cx="10644677" cy="5879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muškarci – dominantniji u proizvodnji, građevini, transportu;  žene – zdravstvo, socijalnim djelatnostima, obrazovanje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sz="2400" cap="none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Indikatori </a:t>
            </a: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zašto žene slabije participiraju na tržištu rada: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Nedostatak vještina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Rodna segregacija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Nedostatak usluga skrbi za djecu, bolesne i starije osobe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Ograničena mobilnost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Pravna, regulatorna i društvena ograničenja</a:t>
            </a:r>
          </a:p>
          <a:p>
            <a:pPr lvl="1"/>
            <a:endParaRPr lang="hr-HR" cap="none" dirty="0"/>
          </a:p>
          <a:p>
            <a:pPr marL="914400" lvl="1" indent="-457200">
              <a:buFont typeface="+mj-lt"/>
              <a:buAutoNum type="arabicPeriod"/>
            </a:pPr>
            <a:endParaRPr lang="hr-H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r-HR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hr-HR" cap="none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756139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Rezervirano mjesto sadržaja 10">
            <a:extLst>
              <a:ext uri="{FF2B5EF4-FFF2-40B4-BE49-F238E27FC236}">
                <a16:creationId xmlns:a16="http://schemas.microsoft.com/office/drawing/2014/main" id="{D04E9C85-64FB-4533-939E-4222B6FD587C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914400" y="1101437"/>
          <a:ext cx="10363200" cy="49183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10025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zervirano mjesto sadržaja 23">
            <a:extLst>
              <a:ext uri="{FF2B5EF4-FFF2-40B4-BE49-F238E27FC236}">
                <a16:creationId xmlns:a16="http://schemas.microsoft.com/office/drawing/2014/main" id="{BC6C7FA6-ECE3-46F5-951D-03FCB119A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647" y="1317611"/>
            <a:ext cx="10363826" cy="4813025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Ciljevi: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ostvariti jednaku plaću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Zaustaviti segregaciju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Eliminirati diskriminaciju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Promovirati obiteljsku i radnu ravnotežu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Kreirati kvalitetnu zaštitu na radu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4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Razvoj radne politike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111020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AFC5B90-D102-4EA9-8886-D72C78FA2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29185"/>
            <a:ext cx="9620113" cy="448055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Edukacija</a:t>
            </a:r>
          </a:p>
        </p:txBody>
      </p:sp>
      <p:sp>
        <p:nvSpPr>
          <p:cNvPr id="7" name="Rezervirano mjesto sadržaja 6">
            <a:extLst>
              <a:ext uri="{FF2B5EF4-FFF2-40B4-BE49-F238E27FC236}">
                <a16:creationId xmlns:a16="http://schemas.microsoft.com/office/drawing/2014/main" id="{9FF69925-A583-4E57-88C0-20F96C887D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7680" y="1158240"/>
            <a:ext cx="11155680" cy="548640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b="1" dirty="0">
                <a:latin typeface="Constantia" panose="02030602050306030303" pitchFamily="18" charset="0"/>
                <a:cs typeface="Times New Roman" panose="02020603050405020304" pitchFamily="18" charset="0"/>
              </a:rPr>
              <a:t>Obrazovne barijere: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  <a:cs typeface="Times New Roman" panose="02020603050405020304" pitchFamily="18" charset="0"/>
              </a:rPr>
              <a:t>Siromaštvo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  <a:cs typeface="Times New Roman" panose="02020603050405020304" pitchFamily="18" charset="0"/>
              </a:rPr>
              <a:t>Kulturne norme i prakse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  <a:cs typeface="Times New Roman" panose="02020603050405020304" pitchFamily="18" charset="0"/>
              </a:rPr>
              <a:t>Siromašna infrastruktura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  <a:cs typeface="Times New Roman" panose="02020603050405020304" pitchFamily="18" charset="0"/>
              </a:rPr>
              <a:t>Nasilje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Prema procjenama UNESCO-a 130 </a:t>
            </a:r>
            <a:r>
              <a:rPr lang="hr-HR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mil</a:t>
            </a:r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. djevojčica (6 – 17 god.) je izvan obrazovnog sustava, 15 </a:t>
            </a:r>
            <a:r>
              <a:rPr lang="hr-HR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mil</a:t>
            </a:r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. djevojčica osnovnoškolske dobi neće nikad ući u učionicu (</a:t>
            </a:r>
            <a:r>
              <a:rPr lang="hr-HR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subsaharska</a:t>
            </a:r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 Afrika)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latin typeface="Constantia" panose="02030602050306030303" pitchFamily="18" charset="0"/>
                <a:cs typeface="Times New Roman" panose="02020603050405020304" pitchFamily="18" charset="0"/>
              </a:rPr>
              <a:t>Višestruki nedostatci</a:t>
            </a:r>
            <a:r>
              <a:rPr lang="hr-HR" dirty="0">
                <a:latin typeface="Constantia" panose="02030602050306030303" pitchFamily="18" charset="0"/>
                <a:cs typeface="Times New Roman" panose="02020603050405020304" pitchFamily="18" charset="0"/>
              </a:rPr>
              <a:t> (niska obiteljska primanja, udaljena i slabo razvijena mjesta, invaliditet, manjinska etno-lingvistička skupina)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  <a:cs typeface="Times New Roman" panose="02020603050405020304" pitchFamily="18" charset="0"/>
              </a:rPr>
              <a:t>4% siromašnih mladih djevojaka zna čitati (sjeverozapadna zona Nigerije) vs. 99% bogatih djevojaka (južna Nigerija)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hr-HR" cap="none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4615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2F87679-B958-474E-BF90-76E545F07E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832104"/>
            <a:ext cx="11176000" cy="541324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b="1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Nasilje</a:t>
            </a:r>
            <a:r>
              <a:rPr lang="hr-HR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 ima negativan učinak pristupu obrazovanja i sigurnom okruženju za učenje:</a:t>
            </a:r>
          </a:p>
          <a:p>
            <a:pPr lvl="1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Haiti – 1 od 3 žene (15 – 49 god) je doživjela fizičko i/ili seksualno nasilje, ulaze u svijet prostitucije prije 18 godine života (27% škole najčešća lokacija za traženje prostitutki)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Rezultat rodnih normi, stereotipa i nejednake dinamike moći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246 </a:t>
            </a:r>
            <a:r>
              <a:rPr lang="hr-HR" sz="2000" cap="none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mil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. djevojčica i dječaka doživjelo neki oblik nasilja u školi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Učitelji i profesori bi trebali staviti interese i sigurnost učenika na prvo mjesto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Zapadna i srednja Afrika – seksualno zlostavljanje i eksploatacija učenika od strane učitelja, školskog osoblja i drugih koji su u poziciji autoriteta je uobičajena praksa – pravna praksa niska (istraživanje i stope optužbi)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Tanzanija – ½ učenica i učenika fizički zlostavljano od učitelja</a:t>
            </a:r>
          </a:p>
          <a:p>
            <a:pPr lvl="2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Somoa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 – 41% ispitanih učenika bilo istučeno od strane njihovih učitelja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Ćile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, </a:t>
            </a:r>
            <a:r>
              <a:rPr lang="hr-HR" sz="2000" cap="none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Fiji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, Finska, Švedska, Republika Korea, Peru – strogo uređene zakonske regulative o nasilju u obrazovnim institucijama</a:t>
            </a:r>
          </a:p>
          <a:p>
            <a:pPr lvl="1" algn="just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Filipini – 2013. usvojili politiku Anti-</a:t>
            </a:r>
            <a:r>
              <a:rPr lang="hr-HR" sz="2000" cap="none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bullying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 </a:t>
            </a:r>
            <a:r>
              <a:rPr lang="hr-HR" sz="2000" cap="none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Act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 – prevencija zlostavljanih i registar počinitelja</a:t>
            </a:r>
            <a:endParaRPr lang="hr-HR" sz="2000" cap="none" dirty="0"/>
          </a:p>
          <a:p>
            <a:pPr marL="457200" lvl="1" indent="0">
              <a:buNone/>
            </a:pPr>
            <a:endParaRPr lang="hr-HR" sz="2000" cap="none" dirty="0"/>
          </a:p>
          <a:p>
            <a:pPr lvl="1"/>
            <a:endParaRPr lang="hr-HR" sz="2000" cap="none" dirty="0"/>
          </a:p>
          <a:p>
            <a:pPr lvl="1"/>
            <a:endParaRPr lang="hr-HR" sz="2000" cap="none" dirty="0"/>
          </a:p>
        </p:txBody>
      </p:sp>
    </p:spTree>
    <p:extLst>
      <p:ext uri="{BB962C8B-B14F-4D97-AF65-F5344CB8AC3E}">
        <p14:creationId xmlns:p14="http://schemas.microsoft.com/office/powerpoint/2010/main" val="34894801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01752" y="274320"/>
            <a:ext cx="11320272" cy="6172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rmAutofit fontScale="92500" lnSpcReduction="10000"/>
          </a:bodyPr>
          <a:lstStyle/>
          <a:p>
            <a:pPr marL="742950" lvl="1" indent="-2857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Noto Sans Symbols"/>
              <a:buChar char="➢"/>
            </a:pP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Svjetske organizacije nametnule nekim državama norme ponašanja i stavova</a:t>
            </a:r>
          </a:p>
          <a:p>
            <a:pPr marL="1143000" lvl="2" indent="-2286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Npr. UNICEF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Communites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Care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programme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– Južni Sudan;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The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Doorways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programme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– Burkina Faso, Gana,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Malawi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(dječja prava i obaveze, alternativne prakse za učitelje, savjetovanja i vještine slušanja, razvijanje svijesti o seksualnim zlostavljanjima u školi, kodeks ponašanja učitelja);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The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Communitation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for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Change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– Republika Kongo (projekt treniranja učitelja kako djelovati kada su svjedoci rodnog nasilja u školama), svijest učitelja se povećala sa 56% na 95%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➢"/>
            </a:pP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Kenija – kazne za kršenje profesionalnog ponašanja, zabrane i suspenzije, registar prijestupnika ali slobodno se mogu „ispisati” iz njega; Etiopija – kodeks ponašanja postoji ali nedostatak svijesti o provedbi 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Noto Sans Symbols"/>
              <a:buChar char="➢"/>
            </a:pPr>
            <a:r>
              <a:rPr lang="hr-HR" sz="2100" b="1" u="sng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Zaštita dostojanstva 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– nedostatak odvojenih sanitarnih čvorova za učenike i učenice (28 zemalja, njih 17 u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subsaharskoj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Africi), Bangladeš – u 12% ženskih </a:t>
            </a:r>
            <a:r>
              <a:rPr lang="hr-HR" sz="2100" cap="none" dirty="0" err="1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wc-a</a:t>
            </a: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 dostupno vode i sapuna,  Haiti - izostajanje iz škole za vrijeme menstruacije (2 od 5 djevojaka)</a:t>
            </a:r>
          </a:p>
          <a:p>
            <a:pPr marL="1143000" lvl="2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Courier New"/>
              <a:buChar char="o"/>
            </a:pPr>
            <a:r>
              <a:rPr lang="hr-HR" sz="2100" cap="none" dirty="0">
                <a:latin typeface="Constantia" panose="02030602050306030303" pitchFamily="18" charset="0"/>
                <a:ea typeface="Merriweather"/>
                <a:cs typeface="Merriweather"/>
                <a:sym typeface="Merriweather"/>
              </a:rPr>
              <a:t>Švedska i Velika Britanija – inspekcije o procjenama jednakih mogućnosti za djevojčice i dječake</a:t>
            </a:r>
          </a:p>
          <a:p>
            <a:pPr marL="74295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000" cap="none" dirty="0">
              <a:latin typeface="Constantia" panose="02030602050306030303" pitchFamily="18" charset="0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000" cap="none" dirty="0">
              <a:latin typeface="Constantia" panose="02030602050306030303" pitchFamily="18" charset="0"/>
              <a:ea typeface="Times New Roman"/>
              <a:cs typeface="Times New Roman"/>
              <a:sym typeface="Times New Roman"/>
            </a:endParaRPr>
          </a:p>
          <a:p>
            <a:pPr marL="742950" lvl="1" indent="-2857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000" cap="none" dirty="0">
              <a:latin typeface="Constantia" panose="02030602050306030303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AC94F9A-F561-48B7-A96A-BC905345E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7784" y="713232"/>
            <a:ext cx="10943336" cy="55046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b="1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Dječji brak </a:t>
            </a:r>
            <a:r>
              <a:rPr lang="hr-HR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– više od 41 000 djevojčica dnevno sklapa brakove prije navršene 18 godine života 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b="1" u="sng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Udane djevojčice ranije napuštaju obrazovni sustav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Najveća diskriminacijska okruženja prema djevojčicama: Indonezija, Tanzanija, DR Kongo, Afganistan, Bangladeš, Nepal, Južni Sudan, Jemen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Malawi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 – 50% djevojčica se uda prije navršene 18 godine ( unatoč pravnoj regulativi zabrane maloljetnog braka)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Zimbabwe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 – zbog obiteljske časti (ako ostane trudna, ostane noću vani ili ako je viđena sa dečkom), 1/3 djevojaka se uda u dobi od 18 godina, 4% u dobi 15 godina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Tanzanija – trudne učenice izbačene iz obrazovnog sustava – moralni standardi</a:t>
            </a:r>
          </a:p>
          <a:p>
            <a:pPr lvl="3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 u školama se podvrgavaju testovima za trudnoću, godišnje oko 8 000 učenica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Fiji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 – mogućnost povratka u obrazovanje nakon poroda</a:t>
            </a:r>
          </a:p>
          <a:p>
            <a:pPr lvl="2"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Mexico – stipendije za djevojke u dobi od 12-18 godina za nastavak obrazovanja</a:t>
            </a:r>
          </a:p>
        </p:txBody>
      </p:sp>
    </p:spTree>
    <p:extLst>
      <p:ext uri="{BB962C8B-B14F-4D97-AF65-F5344CB8AC3E}">
        <p14:creationId xmlns:p14="http://schemas.microsoft.com/office/powerpoint/2010/main" val="1610649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A26C144-F9E3-4424-AB7A-6B91254C6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5440" y="487680"/>
            <a:ext cx="11135360" cy="5739384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OBRAZOVANJE ZA DJEVOJČICE JE STRATEŠKI PRIORITET RAZVOJA: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Poticati učenje i osjećaj sigurnosti dok su u školi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Završiti što više razina obrazovanja radi stjecanja vještina za učinkovito natjecanje na tržištu rada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Naučiti društveno-emocionalne i životne vještine potrebne za usmjeravanja i prilagodbu globalnim promjenama i razvoju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Donositi vlastite odluke o svojim životima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Doprinositi vlastitim zajednicama i svijetu</a:t>
            </a:r>
          </a:p>
          <a:p>
            <a:pPr lvl="1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b="1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Bolje obrazovane žene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 imaju tendenciju da budu zdravije, imaju veća primanja, kasnije stupaju u brak, imaju manje djece, dožive kasniju dob, omogućuju bolju zdravstvenu zaštitu i obrazovanje svoje djece (ako se odluče ostvariti kao majke)</a:t>
            </a:r>
            <a:endParaRPr lang="hr-HR" sz="2000" cap="none" dirty="0">
              <a:solidFill>
                <a:srgbClr val="FF0000"/>
              </a:solidFill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hr-HR" u="sng" dirty="0"/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1537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2115F50-3B3E-40ED-A209-1EE1A94EBB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" y="304800"/>
            <a:ext cx="11069320" cy="640080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b="1" dirty="0">
                <a:latin typeface="Constantia" panose="02030602050306030303" pitchFamily="18" charset="0"/>
                <a:cs typeface="Times New Roman" panose="02020603050405020304" pitchFamily="18" charset="0"/>
              </a:rPr>
              <a:t>Ciljevi:</a:t>
            </a:r>
            <a:endParaRPr lang="hr-HR" b="1" cap="none" dirty="0">
              <a:latin typeface="Constantia" panose="02030602050306030303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Pružanje uvjetnih novčanih transfera, stipendija i školarina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Smanjivanje udaljenosti, gradnja škola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Uključivanje  muškaraca i dječaka u rasprave o kulturnim i socijalnim praksama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Osiguravanje rodno osjetljivih kurikuluma i pedagogija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Unajmljivanje i podučavanje kvalificiranih ženskih učitelja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Gradnja sigurnih i </a:t>
            </a:r>
            <a:r>
              <a:rPr lang="hr-HR" sz="2000" cap="none" dirty="0" err="1">
                <a:latin typeface="Constantia" panose="02030602050306030303" pitchFamily="18" charset="0"/>
                <a:cs typeface="Times New Roman" panose="02020603050405020304" pitchFamily="18" charset="0"/>
              </a:rPr>
              <a:t>inkluzivnih</a:t>
            </a: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 sredina za djevojke i mlade žene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Prekidanje dječjih brakova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cap="none" dirty="0" smtClean="0">
                <a:latin typeface="Constantia" panose="02030602050306030303" pitchFamily="18" charset="0"/>
                <a:cs typeface="Times New Roman" panose="02020603050405020304" pitchFamily="18" charset="0"/>
              </a:rPr>
              <a:t> samo </a:t>
            </a:r>
            <a:r>
              <a:rPr lang="hr-HR" cap="none" dirty="0">
                <a:latin typeface="Constantia" panose="02030602050306030303" pitchFamily="18" charset="0"/>
                <a:cs typeface="Times New Roman" panose="02020603050405020304" pitchFamily="18" charset="0"/>
              </a:rPr>
              <a:t>23% zemalja sa niskim prihodima je postiglo rodnu ravnotežu upisa u osnovne škole te 15% u srednje škole, međutim, i ako upisivanje u školu raste još uvijek pohađanje i završetak obrazovanja ostaje izazov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r-HR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r-HR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hr-HR" sz="20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83958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7C2B40-A014-4126-9684-DA7730211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548641"/>
            <a:ext cx="10957560" cy="873760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ZDRAVSTVO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E4ED1E6-325B-4DBA-B12A-5D02956D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1" y="1422400"/>
            <a:ext cx="10381553" cy="4886959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Diskriminacija u zdravstvenoj zaštiti raširena je diljem svijeta čime se krše najosnovnija ljudska prava zaštićena međunarodnim ugovorima, nacionalnim zakonima i ustavima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Posebno izraženo u zemljama s niskim i srednjim dohotkom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Zdravstvena pravičnost – pravedna prilika za svakoga da ostvari svoj puni zdravstveni potencijal bez obzira na demografske, društvene, ekonomske ili geografske prilike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Stigmatizacija žena – žene kao pacijenti nisu prepoznate i nisu tretirane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830 žena dnevno u svijetu umire zbog trudničkih komplikacija ili tijekom poroda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</a:rPr>
              <a:t>550 </a:t>
            </a:r>
            <a:r>
              <a:rPr lang="hr-HR" sz="2000" dirty="0" err="1">
                <a:latin typeface="Constantia" panose="02030602050306030303" pitchFamily="18" charset="0"/>
              </a:rPr>
              <a:t>subsaharska</a:t>
            </a:r>
            <a:r>
              <a:rPr lang="hr-HR" sz="2000" dirty="0">
                <a:latin typeface="Constantia" panose="02030602050306030303" pitchFamily="18" charset="0"/>
              </a:rPr>
              <a:t> Afrika, 180 Južna Azija, 5 razvijene zemlje</a:t>
            </a:r>
          </a:p>
        </p:txBody>
      </p:sp>
    </p:spTree>
    <p:extLst>
      <p:ext uri="{BB962C8B-B14F-4D97-AF65-F5344CB8AC3E}">
        <p14:creationId xmlns:p14="http://schemas.microsoft.com/office/powerpoint/2010/main" val="2399526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301752"/>
            <a:ext cx="11247120" cy="64038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latin typeface="Constantia" panose="02030602050306030303" pitchFamily="18" charset="0"/>
              </a:rPr>
              <a:t>Prepoznati i vrednovati  neplaćenu skrb i rad u domaćinstvu kroz pružanje javnih usluga, infrastrukture i politike socijalne zaštite te promicanje zajedničke odgovornosti unutar kućanstva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latin typeface="Constantia" panose="02030602050306030303" pitchFamily="18" charset="0"/>
              </a:rPr>
              <a:t>Osigurati ženama puno i učinkovito sudjelovanje i jednake mogućnosti vođenja na svim razinama odlučivanja u političkom, gospodarskom i javnom životu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latin typeface="Constantia" panose="02030602050306030303" pitchFamily="18" charset="0"/>
              </a:rPr>
              <a:t>Osigurati univerzalni pristup seksualnom i reproduktivnom zdravlju i reproduktivnim pravima kako je dogovoreno u skladu s Programom djelovanja Međunarodne konferencije o stanovništvu i razvoju, Pekinške platforme za djelovanje te proizašlim dokumentima njihovih preglednih konferencija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latin typeface="Constantia" panose="02030602050306030303" pitchFamily="18" charset="0"/>
              </a:rPr>
              <a:t>Poduzeti reforme kako bi se ženama osigurala jednaka prava i pristup ekonomskim resursima, kao i pristup vlasništvu i kontroli nad zemljištem, te drugim oblicima imovine, financijskim uslugama, nasljedstvu i prirodnim resursima u skladu s nacionalnim zakonima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hr-HR" dirty="0">
                <a:latin typeface="Constantia" panose="02030602050306030303" pitchFamily="18" charset="0"/>
              </a:rPr>
              <a:t>Usvojiti i ojačati zdravu politiku i provedive zakone za promicanje ravnopravnosti spolova i osnaživanje svih žena i djevojaka na svim razinama</a:t>
            </a:r>
            <a:endParaRPr lang="en-GB" dirty="0"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endParaRPr lang="hr-HR" dirty="0"/>
          </a:p>
          <a:p>
            <a:pPr>
              <a:lnSpc>
                <a:spcPct val="1500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6333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C0FFA4D-F42C-4038-AA25-964EA8340F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749808"/>
            <a:ext cx="10810240" cy="5532120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Ključne činjenice:</a:t>
            </a:r>
          </a:p>
          <a:p>
            <a:pPr lvl="1">
              <a:lnSpc>
                <a:spcPct val="160000"/>
              </a:lnSpc>
            </a:pPr>
            <a:r>
              <a:rPr lang="hr-HR" sz="2000" dirty="0">
                <a:latin typeface="Constantia" panose="02030602050306030303" pitchFamily="18" charset="0"/>
              </a:rPr>
              <a:t>Žene u prosjeku žive 4 godine dulje nego muškarci</a:t>
            </a:r>
          </a:p>
          <a:p>
            <a:pPr lvl="1">
              <a:lnSpc>
                <a:spcPct val="160000"/>
              </a:lnSpc>
            </a:pPr>
            <a:r>
              <a:rPr lang="hr-HR" sz="2000" dirty="0">
                <a:latin typeface="Constantia" panose="02030602050306030303" pitchFamily="18" charset="0"/>
              </a:rPr>
              <a:t>2011. godine životna dob žene je bila preko 80 godina u 46 zemalja, ali u zemljama Afričke regije ona je tek 58 godina</a:t>
            </a:r>
          </a:p>
          <a:p>
            <a:pPr lvl="1">
              <a:lnSpc>
                <a:spcPct val="160000"/>
              </a:lnSpc>
            </a:pPr>
            <a:r>
              <a:rPr lang="hr-HR" sz="2000" dirty="0">
                <a:latin typeface="Constantia" panose="02030602050306030303" pitchFamily="18" charset="0"/>
              </a:rPr>
              <a:t>Veliki postotak djevojaka koje pate od seksualnog zlostavljanja</a:t>
            </a:r>
          </a:p>
          <a:p>
            <a:pPr lvl="1">
              <a:lnSpc>
                <a:spcPct val="160000"/>
              </a:lnSpc>
            </a:pPr>
            <a:r>
              <a:rPr lang="hr-HR" sz="2000" dirty="0">
                <a:latin typeface="Constantia" panose="02030602050306030303" pitchFamily="18" charset="0"/>
              </a:rPr>
              <a:t>U zemljama visokog i visoko srednjeg dohotka prometne nesreće su vodeći uzrok smrti među adolescentnim djevojkama</a:t>
            </a:r>
          </a:p>
          <a:p>
            <a:pPr lvl="1">
              <a:lnSpc>
                <a:spcPct val="160000"/>
              </a:lnSpc>
            </a:pPr>
            <a:r>
              <a:rPr lang="hr-HR" sz="2000" dirty="0">
                <a:latin typeface="Constantia" panose="02030602050306030303" pitchFamily="18" charset="0"/>
              </a:rPr>
              <a:t>Rak dojke vodeći ubojica od žena u dobi od 20 do 59 godina</a:t>
            </a:r>
          </a:p>
          <a:p>
            <a:pPr lvl="1">
              <a:lnSpc>
                <a:spcPct val="160000"/>
              </a:lnSpc>
            </a:pPr>
            <a:r>
              <a:rPr lang="hr-HR" sz="2000" dirty="0">
                <a:latin typeface="Constantia" panose="02030602050306030303" pitchFamily="18" charset="0"/>
              </a:rPr>
              <a:t>Kardiovaskularne bolesti (smatrane muškim bolestima), broj 1. bolest koja pogađa žene</a:t>
            </a:r>
          </a:p>
        </p:txBody>
      </p:sp>
    </p:spTree>
    <p:extLst>
      <p:ext uri="{BB962C8B-B14F-4D97-AF65-F5344CB8AC3E}">
        <p14:creationId xmlns:p14="http://schemas.microsoft.com/office/powerpoint/2010/main" val="32864617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5FDA90F-85C6-4D5B-B223-AAC9CAB24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0" y="365760"/>
            <a:ext cx="10508488" cy="609904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HIV/AIDS – nesiguran seks, nedostatak pristupa informacijama, pristup zdravstvenim uslugama, ekonomska ranjivost, nejednaka moć, neželjena i prisilna seksualna aktivnost</a:t>
            </a:r>
            <a:endParaRPr lang="hr-HR" sz="2000" dirty="0">
              <a:latin typeface="Constantia" panose="02030602050306030303" pitchFamily="18" charset="0"/>
            </a:endParaRP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</a:rPr>
              <a:t>Prostitucija – 14 puta veća vjerojatnost da će se zaraziti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</a:rPr>
              <a:t>Zemlje gdje je izrazito visoka stopa seksualnog nasilja (</a:t>
            </a:r>
            <a:r>
              <a:rPr lang="hr-HR" sz="2000" dirty="0" err="1">
                <a:latin typeface="Constantia" panose="02030602050306030303" pitchFamily="18" charset="0"/>
              </a:rPr>
              <a:t>subsaharska</a:t>
            </a:r>
            <a:r>
              <a:rPr lang="hr-HR" sz="2000" dirty="0">
                <a:latin typeface="Constantia" panose="02030602050306030303" pitchFamily="18" charset="0"/>
              </a:rPr>
              <a:t> Afrika)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</a:rPr>
              <a:t>od svih zaraženih HIV-om 61% su žene u </a:t>
            </a:r>
            <a:r>
              <a:rPr lang="hr-HR" sz="2000" dirty="0" err="1">
                <a:latin typeface="Constantia" panose="02030602050306030303" pitchFamily="18" charset="0"/>
              </a:rPr>
              <a:t>subsaharskoj</a:t>
            </a:r>
            <a:r>
              <a:rPr lang="hr-HR" sz="2000" dirty="0">
                <a:latin typeface="Constantia" panose="02030602050306030303" pitchFamily="18" charset="0"/>
              </a:rPr>
              <a:t> Africi; u Latinskoj Americi, Istočnoj Europi i Aziji broj zaraženih žena je u porastu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</a:rPr>
              <a:t>pristup modernim metodama kontracepcije</a:t>
            </a:r>
          </a:p>
          <a:p>
            <a:pPr lvl="1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hr-HR" sz="2000" dirty="0">
                <a:latin typeface="Constantia" panose="02030602050306030303" pitchFamily="18" charset="0"/>
              </a:rPr>
              <a:t>Pravna stigmatizacija HIV oboljelih žena – one su kriminalci, zakon im izričito zabranjuje trudnoću ili dojenje (zapadna i srednja Afrika)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NASILJE – fizički i/ili seksualno zlostavljane žene pogodnije razvoju mentalnih bolesti, neželjene trudnoće i pobačaja, spolno prenosive infekcije, ovisnost</a:t>
            </a:r>
          </a:p>
          <a:p>
            <a:pPr>
              <a:lnSpc>
                <a:spcPct val="150000"/>
              </a:lnSpc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21261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A424469-52D3-49A3-B416-689A3629C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448056"/>
            <a:ext cx="10506456" cy="583387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INVALIDITET- 15 % svjetske populacije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latin typeface="Constantia" panose="02030602050306030303" pitchFamily="18" charset="0"/>
              </a:rPr>
              <a:t>Češći među ženama nego muškarcima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latin typeface="Constantia" panose="02030602050306030303" pitchFamily="18" charset="0"/>
              </a:rPr>
              <a:t>Lošije zdravstvene prilike, manja obrazovna postignuća, manja ekonomska participacija, siromaštvo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latin typeface="Constantia" panose="02030602050306030303" pitchFamily="18" charset="0"/>
              </a:rPr>
              <a:t>1,5 puta veća vjerojatnost da će biti žrtve nasilja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hr-HR" dirty="0">
              <a:latin typeface="Constantia" panose="02030602050306030303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Trudnoća u adolescentskoj dobi – povećanje zdravstvenih rizika za majke i djecu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latin typeface="Constantia" panose="02030602050306030303" pitchFamily="18" charset="0"/>
              </a:rPr>
              <a:t>Veća vjerojatnost nesigurnih pobačaja (3 milijuna godišnje)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latin typeface="Constantia" panose="02030602050306030303" pitchFamily="18" charset="0"/>
              </a:rPr>
              <a:t>Nesigurni pobačaji pridonose trajnim zdravstvenim problemima </a:t>
            </a:r>
          </a:p>
          <a:p>
            <a:pPr marL="457200" lvl="1" indent="0">
              <a:lnSpc>
                <a:spcPct val="100000"/>
              </a:lnSpc>
              <a:buNone/>
            </a:pPr>
            <a:endParaRPr lang="hr-HR" dirty="0">
              <a:latin typeface="Constantia" panose="02030602050306030303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hr-HR" sz="2000" dirty="0">
                <a:latin typeface="Constantia" panose="02030602050306030303" pitchFamily="18" charset="0"/>
              </a:rPr>
              <a:t>Loša prehrana – nedostatak željeza, anemičnost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latin typeface="Constantia" panose="02030602050306030303" pitchFamily="18" charset="0"/>
              </a:rPr>
              <a:t>Smanjena produktivnost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latin typeface="Constantia" panose="02030602050306030303" pitchFamily="18" charset="0"/>
              </a:rPr>
              <a:t>Povećani rizici od krvarenja i sepse tijekom poroda</a:t>
            </a:r>
          </a:p>
          <a:p>
            <a:pPr lvl="1">
              <a:lnSpc>
                <a:spcPct val="100000"/>
              </a:lnSpc>
            </a:pPr>
            <a:r>
              <a:rPr lang="hr-HR" dirty="0">
                <a:latin typeface="Constantia" panose="02030602050306030303" pitchFamily="18" charset="0"/>
              </a:rPr>
              <a:t>468 </a:t>
            </a:r>
            <a:r>
              <a:rPr lang="hr-HR" dirty="0" err="1">
                <a:latin typeface="Constantia" panose="02030602050306030303" pitchFamily="18" charset="0"/>
              </a:rPr>
              <a:t>mil</a:t>
            </a:r>
            <a:r>
              <a:rPr lang="hr-HR" dirty="0">
                <a:latin typeface="Constantia" panose="02030602050306030303" pitchFamily="18" charset="0"/>
              </a:rPr>
              <a:t>. žena u svijetu u dobi od 15 do 49 godina (30% svih žena) smatra se anemično, polovica njih živi u Africi</a:t>
            </a:r>
          </a:p>
          <a:p>
            <a:pPr lvl="1">
              <a:lnSpc>
                <a:spcPct val="100000"/>
              </a:lnSpc>
            </a:pPr>
            <a:endParaRPr lang="hr-HR" dirty="0">
              <a:latin typeface="Constantia" panose="02030602050306030303" pitchFamily="18" charset="0"/>
            </a:endParaRPr>
          </a:p>
          <a:p>
            <a:pPr lvl="1">
              <a:lnSpc>
                <a:spcPct val="150000"/>
              </a:lnSpc>
            </a:pPr>
            <a:endParaRPr lang="hr-HR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439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484E303-EFA6-4CF2-80DD-07EE71F252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353312"/>
            <a:ext cx="9073960" cy="489508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hr-HR" sz="2400" dirty="0">
                <a:latin typeface="Constantia" panose="02030602050306030303" pitchFamily="18" charset="0"/>
              </a:rPr>
              <a:t>Strateške smjernice rodne politike u zdravstvu: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dirty="0">
                <a:latin typeface="Constantia" panose="02030602050306030303" pitchFamily="18" charset="0"/>
              </a:rPr>
              <a:t>Izgradnja kapaciteta – ravnopravnost spolova, jednakost i ljudska prava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dirty="0">
                <a:latin typeface="Constantia" panose="02030602050306030303" pitchFamily="18" charset="0"/>
              </a:rPr>
              <a:t>Praćenje zdravstvene nejednakosti </a:t>
            </a:r>
          </a:p>
          <a:p>
            <a:pPr marL="914400" lvl="1" indent="-457200">
              <a:lnSpc>
                <a:spcPct val="150000"/>
              </a:lnSpc>
              <a:buFont typeface="+mj-lt"/>
              <a:buAutoNum type="arabicPeriod"/>
            </a:pPr>
            <a:r>
              <a:rPr lang="hr-HR" sz="2400" dirty="0">
                <a:latin typeface="Constantia" panose="02030602050306030303" pitchFamily="18" charset="0"/>
              </a:rPr>
              <a:t>Razvoj univerzalne zdravstvene zaštite – osnovna zdravstvena zaštita za sve</a:t>
            </a:r>
          </a:p>
        </p:txBody>
      </p:sp>
    </p:spTree>
    <p:extLst>
      <p:ext uri="{BB962C8B-B14F-4D97-AF65-F5344CB8AC3E}">
        <p14:creationId xmlns:p14="http://schemas.microsoft.com/office/powerpoint/2010/main" val="7177894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E35963-F3CA-4278-8754-F19C2B8127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64373"/>
            <a:ext cx="10972800" cy="1293028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Literatura: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6D89DBF-3938-4C30-9170-89F9A1F860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>
                <a:latin typeface="Constantia" panose="02030602050306030303" pitchFamily="18" charset="0"/>
                <a:hlinkClick r:id="rId2"/>
              </a:rPr>
              <a:t>https://www.worldbank.org</a:t>
            </a:r>
            <a:endParaRPr lang="hr-HR" dirty="0">
              <a:latin typeface="Constantia" panose="02030602050306030303" pitchFamily="18" charset="0"/>
            </a:endParaRPr>
          </a:p>
          <a:p>
            <a:r>
              <a:rPr lang="hr-HR" dirty="0">
                <a:latin typeface="Constantia" panose="02030602050306030303" pitchFamily="18" charset="0"/>
                <a:hlinkClick r:id="rId3"/>
              </a:rPr>
              <a:t>https://www.ilo.org</a:t>
            </a:r>
            <a:endParaRPr lang="hr-HR" dirty="0">
              <a:latin typeface="Constantia" panose="02030602050306030303" pitchFamily="18" charset="0"/>
            </a:endParaRPr>
          </a:p>
          <a:p>
            <a:r>
              <a:rPr lang="hr-HR" dirty="0">
                <a:latin typeface="Constantia" panose="02030602050306030303" pitchFamily="18" charset="0"/>
                <a:hlinkClick r:id="rId4"/>
              </a:rPr>
              <a:t>https://www.oecd.org</a:t>
            </a:r>
            <a:endParaRPr lang="hr-HR" dirty="0">
              <a:latin typeface="Constantia" panose="02030602050306030303" pitchFamily="18" charset="0"/>
            </a:endParaRPr>
          </a:p>
          <a:p>
            <a:r>
              <a:rPr lang="hr-HR" dirty="0">
                <a:latin typeface="Constantia" panose="02030602050306030303" pitchFamily="18" charset="0"/>
                <a:hlinkClick r:id="rId5"/>
              </a:rPr>
              <a:t>https://www.unwomen.org</a:t>
            </a:r>
            <a:endParaRPr lang="hr-HR" dirty="0">
              <a:latin typeface="Constantia" panose="02030602050306030303" pitchFamily="18" charset="0"/>
            </a:endParaRPr>
          </a:p>
          <a:p>
            <a:r>
              <a:rPr lang="hr-HR" dirty="0">
                <a:latin typeface="Constantia" panose="02030602050306030303" pitchFamily="18" charset="0"/>
                <a:hlinkClick r:id="rId6"/>
              </a:rPr>
              <a:t>https://www.unesco.org</a:t>
            </a:r>
            <a:endParaRPr lang="hr-HR" dirty="0">
              <a:latin typeface="Constantia" panose="02030602050306030303" pitchFamily="18" charset="0"/>
            </a:endParaRPr>
          </a:p>
          <a:p>
            <a:r>
              <a:rPr lang="hr-HR" dirty="0">
                <a:latin typeface="Constantia" panose="02030602050306030303" pitchFamily="18" charset="0"/>
                <a:hlinkClick r:id="rId7"/>
              </a:rPr>
              <a:t>https://www.unicef.org</a:t>
            </a:r>
            <a:endParaRPr lang="hr-HR" dirty="0">
              <a:latin typeface="Constantia" panose="02030602050306030303" pitchFamily="18" charset="0"/>
            </a:endParaRPr>
          </a:p>
          <a:p>
            <a:r>
              <a:rPr lang="hr-HR" dirty="0">
                <a:latin typeface="Constantia" panose="02030602050306030303" pitchFamily="18" charset="0"/>
                <a:hlinkClick r:id="rId8"/>
              </a:rPr>
              <a:t>https://www.who.org</a:t>
            </a:r>
            <a:endParaRPr lang="hr-HR" dirty="0">
              <a:latin typeface="Constantia" panose="02030602050306030303" pitchFamily="18" charset="0"/>
            </a:endParaRPr>
          </a:p>
          <a:p>
            <a:endParaRPr lang="hr-HR" dirty="0">
              <a:latin typeface="Constantia" panose="02030602050306030303" pitchFamily="18" charset="0"/>
            </a:endParaRPr>
          </a:p>
          <a:p>
            <a:endParaRPr lang="hr-HR" dirty="0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60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77B5A9-79B8-47ED-80CC-D869CD94B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764373"/>
            <a:ext cx="10875264" cy="1036995"/>
          </a:xfrm>
        </p:spPr>
        <p:txBody>
          <a:bodyPr>
            <a:normAutofit fontScale="90000"/>
          </a:bodyPr>
          <a:lstStyle/>
          <a:p>
            <a:pPr algn="l"/>
            <a:r>
              <a:rPr lang="hr-HR" sz="4400" dirty="0">
                <a:latin typeface="Constantia" panose="02030602050306030303" pitchFamily="18" charset="0"/>
              </a:rPr>
              <a:t>VODSTVO I POLITIČKA PARTICIPACIJA ŽENA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55B9F1D9-34D4-4618-9D89-7EAC459849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6112" y="2052918"/>
            <a:ext cx="9153741" cy="4195481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r-HR" dirty="0">
                <a:latin typeface="Constantia" panose="02030602050306030303" pitchFamily="18" charset="0"/>
              </a:rPr>
              <a:t>Od lokalne do globalne razine vodstvo i politička participacija žena su ograničeni te su podzastupljene: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 kao glasačka skupina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 na vodećim položajima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 u izbornim uredima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 državnoj službi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 privatnom sektoru 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572584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DB190C-76F5-401A-9F1E-CB1A5FF0A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670688" cy="800010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Važni dokumenti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BC9ABACE-D34D-4234-ACC1-0E0617B36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402080"/>
            <a:ext cx="8946541" cy="486460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dirty="0">
                <a:latin typeface="Constantia" panose="02030602050306030303" pitchFamily="18" charset="0"/>
              </a:rPr>
              <a:t>United Nations General Assembly Resolution 31/136</a:t>
            </a:r>
            <a:r>
              <a:rPr lang="hr-HR" dirty="0">
                <a:latin typeface="Constantia" panose="02030602050306030303" pitchFamily="18" charset="0"/>
              </a:rPr>
              <a:t> – United Nations </a:t>
            </a:r>
            <a:r>
              <a:rPr lang="hr-HR" dirty="0" err="1">
                <a:latin typeface="Constantia" panose="02030602050306030303" pitchFamily="18" charset="0"/>
              </a:rPr>
              <a:t>Decade</a:t>
            </a:r>
            <a:r>
              <a:rPr lang="hr-HR" dirty="0">
                <a:latin typeface="Constantia" panose="02030602050306030303" pitchFamily="18" charset="0"/>
              </a:rPr>
              <a:t> for </a:t>
            </a:r>
            <a:r>
              <a:rPr lang="hr-HR" dirty="0" err="1">
                <a:latin typeface="Constantia" panose="02030602050306030303" pitchFamily="18" charset="0"/>
              </a:rPr>
              <a:t>Women</a:t>
            </a:r>
            <a:r>
              <a:rPr lang="hr-HR" dirty="0">
                <a:latin typeface="Constantia" panose="02030602050306030303" pitchFamily="18" charset="0"/>
              </a:rPr>
              <a:t>: </a:t>
            </a:r>
            <a:r>
              <a:rPr lang="hr-HR" dirty="0" err="1">
                <a:latin typeface="Constantia" panose="02030602050306030303" pitchFamily="18" charset="0"/>
              </a:rPr>
              <a:t>Equality</a:t>
            </a:r>
            <a:r>
              <a:rPr lang="hr-HR" dirty="0">
                <a:latin typeface="Constantia" panose="02030602050306030303" pitchFamily="18" charset="0"/>
              </a:rPr>
              <a:t>, Development </a:t>
            </a:r>
            <a:r>
              <a:rPr lang="hr-HR" dirty="0" err="1">
                <a:latin typeface="Constantia" panose="02030602050306030303" pitchFamily="18" charset="0"/>
              </a:rPr>
              <a:t>and</a:t>
            </a:r>
            <a:r>
              <a:rPr lang="hr-HR" dirty="0">
                <a:latin typeface="Constantia" panose="02030602050306030303" pitchFamily="18" charset="0"/>
              </a:rPr>
              <a:t> </a:t>
            </a:r>
            <a:r>
              <a:rPr lang="hr-HR" dirty="0" err="1">
                <a:latin typeface="Constantia" panose="02030602050306030303" pitchFamily="18" charset="0"/>
              </a:rPr>
              <a:t>Peace</a:t>
            </a:r>
            <a:r>
              <a:rPr lang="hr-HR" dirty="0">
                <a:latin typeface="Constantia" panose="02030602050306030303" pitchFamily="18" charset="0"/>
              </a:rPr>
              <a:t> - </a:t>
            </a:r>
          </a:p>
          <a:p>
            <a:pPr>
              <a:lnSpc>
                <a:spcPct val="150000"/>
              </a:lnSpc>
            </a:pPr>
            <a:r>
              <a:rPr lang="en-GB" dirty="0">
                <a:latin typeface="Constantia" panose="02030602050306030303" pitchFamily="18" charset="0"/>
              </a:rPr>
              <a:t>Convention on the Elimination of All Forms of Discrimination against Women New York, 18 December 1979</a:t>
            </a:r>
            <a:r>
              <a:rPr lang="hr-HR" dirty="0">
                <a:latin typeface="Constantia" panose="02030602050306030303" pitchFamily="18" charset="0"/>
              </a:rPr>
              <a:t> – pravo na participaciju u javnom životu</a:t>
            </a:r>
            <a:endParaRPr lang="en-GB" dirty="0"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r>
              <a:rPr lang="en-GB" dirty="0">
                <a:latin typeface="Constantia" panose="02030602050306030303" pitchFamily="18" charset="0"/>
              </a:rPr>
              <a:t>Beijing, China - September 1995</a:t>
            </a:r>
            <a:br>
              <a:rPr lang="en-GB" dirty="0">
                <a:latin typeface="Constantia" panose="02030602050306030303" pitchFamily="18" charset="0"/>
              </a:rPr>
            </a:br>
            <a:r>
              <a:rPr lang="en-GB" dirty="0">
                <a:latin typeface="Constantia" panose="02030602050306030303" pitchFamily="18" charset="0"/>
              </a:rPr>
              <a:t>Action for Equality, Development and Peace</a:t>
            </a:r>
            <a:r>
              <a:rPr lang="hr-HR" dirty="0">
                <a:latin typeface="Constantia" panose="02030602050306030303" pitchFamily="18" charset="0"/>
              </a:rPr>
              <a:t> – uklanjanje barijera jednakoj participaciji</a:t>
            </a:r>
          </a:p>
          <a:p>
            <a:pPr>
              <a:lnSpc>
                <a:spcPct val="150000"/>
              </a:lnSpc>
            </a:pPr>
            <a:r>
              <a:rPr lang="hr-HR" dirty="0" err="1">
                <a:latin typeface="Constantia" panose="02030602050306030303" pitchFamily="18" charset="0"/>
              </a:rPr>
              <a:t>Un</a:t>
            </a:r>
            <a:r>
              <a:rPr lang="hr-HR" dirty="0">
                <a:latin typeface="Constantia" panose="02030602050306030303" pitchFamily="18" charset="0"/>
              </a:rPr>
              <a:t> </a:t>
            </a:r>
            <a:r>
              <a:rPr lang="hr-HR" dirty="0" err="1">
                <a:latin typeface="Constantia" panose="02030602050306030303" pitchFamily="18" charset="0"/>
              </a:rPr>
              <a:t>Economic</a:t>
            </a:r>
            <a:r>
              <a:rPr lang="hr-HR" dirty="0">
                <a:latin typeface="Constantia" panose="02030602050306030303" pitchFamily="18" charset="0"/>
              </a:rPr>
              <a:t> </a:t>
            </a:r>
            <a:r>
              <a:rPr lang="hr-HR" dirty="0" err="1">
                <a:latin typeface="Constantia" panose="02030602050306030303" pitchFamily="18" charset="0"/>
              </a:rPr>
              <a:t>and</a:t>
            </a:r>
            <a:r>
              <a:rPr lang="hr-HR" dirty="0">
                <a:latin typeface="Constantia" panose="02030602050306030303" pitchFamily="18" charset="0"/>
              </a:rPr>
              <a:t> </a:t>
            </a:r>
            <a:r>
              <a:rPr lang="hr-HR" dirty="0" err="1">
                <a:latin typeface="Constantia" panose="02030602050306030303" pitchFamily="18" charset="0"/>
              </a:rPr>
              <a:t>Social</a:t>
            </a:r>
            <a:r>
              <a:rPr lang="hr-HR" dirty="0">
                <a:latin typeface="Constantia" panose="02030602050306030303" pitchFamily="18" charset="0"/>
              </a:rPr>
              <a:t> </a:t>
            </a:r>
            <a:r>
              <a:rPr lang="hr-HR" dirty="0" err="1">
                <a:latin typeface="Constantia" panose="02030602050306030303" pitchFamily="18" charset="0"/>
              </a:rPr>
              <a:t>Council</a:t>
            </a:r>
            <a:r>
              <a:rPr lang="hr-HR" dirty="0">
                <a:latin typeface="Constantia" panose="02030602050306030303" pitchFamily="18" charset="0"/>
              </a:rPr>
              <a:t> </a:t>
            </a:r>
            <a:r>
              <a:rPr lang="hr-HR" dirty="0" err="1">
                <a:latin typeface="Constantia" panose="02030602050306030303" pitchFamily="18" charset="0"/>
              </a:rPr>
              <a:t>resolution</a:t>
            </a:r>
            <a:r>
              <a:rPr lang="hr-HR" dirty="0">
                <a:latin typeface="Constantia" panose="02030602050306030303" pitchFamily="18" charset="0"/>
              </a:rPr>
              <a:t> 1990/15 – uvođenje kvota - minimum 30% žena 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34788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0FE432C-2A04-4B3D-8890-956C74339C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573024"/>
            <a:ext cx="9970073" cy="1109471"/>
          </a:xfrm>
        </p:spPr>
        <p:txBody>
          <a:bodyPr/>
          <a:lstStyle/>
          <a:p>
            <a:pPr algn="l"/>
            <a:r>
              <a:rPr lang="en-GB" sz="3200" dirty="0" err="1">
                <a:latin typeface="Constantia" panose="02030602050306030303" pitchFamily="18" charset="0"/>
              </a:rPr>
              <a:t>Činjenice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i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brojke</a:t>
            </a:r>
            <a:r>
              <a:rPr lang="en-GB" sz="3200" dirty="0">
                <a:latin typeface="Constantia" panose="02030602050306030303" pitchFamily="18" charset="0"/>
              </a:rPr>
              <a:t>: </a:t>
            </a:r>
            <a:r>
              <a:rPr lang="en-GB" sz="3200" dirty="0" err="1">
                <a:latin typeface="Constantia" panose="02030602050306030303" pitchFamily="18" charset="0"/>
              </a:rPr>
              <a:t>Vodstvo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i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političko</a:t>
            </a:r>
            <a:r>
              <a:rPr lang="en-GB" sz="3200" dirty="0">
                <a:latin typeface="Constantia" panose="02030602050306030303" pitchFamily="18" charset="0"/>
              </a:rPr>
              <a:t> </a:t>
            </a:r>
            <a:r>
              <a:rPr lang="en-GB" sz="3200" dirty="0" err="1">
                <a:latin typeface="Constantia" panose="02030602050306030303" pitchFamily="18" charset="0"/>
              </a:rPr>
              <a:t>sudjelovanje</a:t>
            </a:r>
            <a:endParaRPr lang="hr-HR" sz="3200" dirty="0">
              <a:latin typeface="Constantia" panose="02030602050306030303" pitchFamily="18" charset="0"/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2822011-3AAB-4350-85B5-540AC8A81F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5201" y="1682496"/>
            <a:ext cx="9631255" cy="4602480"/>
          </a:xfrm>
        </p:spPr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22.8 % su od svih nacionalnih parlamentaraca činile žene 2016. godine – generira spori rast - 11.3% u 1995. godini</a:t>
            </a:r>
          </a:p>
          <a:p>
            <a:pPr algn="just"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Od listopada 2017. godine 11 žena nalazi se na mjestu šefa države, a 12 na mjestu šefa Vlade</a:t>
            </a:r>
          </a:p>
          <a:p>
            <a:pPr algn="just"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Ruanda je imala najveći broj žena u parlamentu od svih zemalja diljem svijeta. Žene su tamo osvojile 63.8% mjesta u donjoj kući</a:t>
            </a:r>
          </a:p>
          <a:p>
            <a:pPr algn="just"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Na globalnoj razini ima 38 država u kojima žene čine manje od 10% u sastavu parlamenta u jednoj ili nižoj kući od lipnja 2016. godine + 4 komore bez ijedne žene (Vanuatu, Yemen, </a:t>
            </a:r>
            <a:r>
              <a:rPr lang="hr-HR" dirty="0" smtClean="0">
                <a:latin typeface="Constantia" panose="02030602050306030303" pitchFamily="18" charset="0"/>
              </a:rPr>
              <a:t>Papua </a:t>
            </a:r>
            <a:r>
              <a:rPr lang="hr-HR" dirty="0">
                <a:latin typeface="Constantia" panose="02030602050306030303" pitchFamily="18" charset="0"/>
              </a:rPr>
              <a:t>New Guinea, Micronesia)</a:t>
            </a:r>
            <a:endParaRPr lang="en-GB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2968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Rezervirano mjesto sadržaja 13">
            <a:extLst>
              <a:ext uri="{FF2B5EF4-FFF2-40B4-BE49-F238E27FC236}">
                <a16:creationId xmlns:a16="http://schemas.microsoft.com/office/drawing/2014/main" id="{492DA41F-71C2-4425-A146-BB2EFC4BD60E}"/>
              </a:ext>
            </a:extLst>
          </p:cNvPr>
          <p:cNvGraphicFramePr>
            <a:graphicFrameLocks noGrp="1"/>
          </p:cNvGraphicFramePr>
          <p:nvPr>
            <p:ph idx="1"/>
            <p:extLst/>
          </p:nvPr>
        </p:nvGraphicFramePr>
        <p:xfrm>
          <a:off x="1103313" y="969264"/>
          <a:ext cx="9128824" cy="51937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05501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CB56D02-D28D-4B68-86FE-DECCFBC66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198673" cy="1019466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Dodatne činjenice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659F8EB-D95F-41A1-9539-7621FDCCA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112" y="1472184"/>
            <a:ext cx="9778048" cy="48879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Od siječnja 2017. samo 18.3 % ministarskih mjesta zauzimaju žene - područja vezana uz okoliš, prirodne resurse i energiju + socijalni sektor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Ženska zastupljenost u lokalnim vlastima može napraviti razliku:</a:t>
            </a:r>
          </a:p>
          <a:p>
            <a:pPr marL="0" indent="0">
              <a:lnSpc>
                <a:spcPct val="150000"/>
              </a:lnSpc>
              <a:buNone/>
            </a:pPr>
            <a:endParaRPr lang="hr-HR" dirty="0"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 Istraživanja na </a:t>
            </a:r>
            <a:r>
              <a:rPr lang="hr-HR" dirty="0" err="1">
                <a:latin typeface="Constantia" panose="02030602050306030303" pitchFamily="18" charset="0"/>
              </a:rPr>
              <a:t>Panchayatima</a:t>
            </a:r>
            <a:r>
              <a:rPr lang="hr-HR" dirty="0">
                <a:latin typeface="Constantia" panose="02030602050306030303" pitchFamily="18" charset="0"/>
              </a:rPr>
              <a:t> (lokalnim vijećima) u Indiji – broj projekata pitke vode je za 62% veći u područjima s vijećima koje su vodile žene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hr-HR" dirty="0">
                <a:latin typeface="Constantia" panose="02030602050306030303" pitchFamily="18" charset="0"/>
              </a:rPr>
              <a:t> Norveška – pronađena izravna uzročna veza između prisustva žena u općinskim vijećima i skrbi o djeci</a:t>
            </a:r>
            <a:endParaRPr lang="en-GB" dirty="0">
              <a:latin typeface="Constantia" panose="02030602050306030303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72937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3C8064E-A991-4075-A3BE-20F411808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130" y="498438"/>
            <a:ext cx="9843038" cy="1110906"/>
          </a:xfrm>
        </p:spPr>
        <p:txBody>
          <a:bodyPr/>
          <a:lstStyle/>
          <a:p>
            <a:pPr algn="l"/>
            <a:r>
              <a:rPr lang="hr-HR" dirty="0">
                <a:latin typeface="Constantia" panose="02030602050306030303" pitchFamily="18" charset="0"/>
              </a:rPr>
              <a:t>Proširivanje sudjelovanja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83A9CA2-D45C-4C28-B979-E4F509E2A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0120" y="1965959"/>
            <a:ext cx="9089733" cy="331012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Od lipnja 2017. samo dvije zemlje na svijetu imaju zastupljenost žena u parlamentu veću od 50% 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Velik broj zemalja je dosegao 30% zastupljenosti žena u parlamentu</a:t>
            </a:r>
          </a:p>
          <a:p>
            <a:pPr>
              <a:lnSpc>
                <a:spcPct val="150000"/>
              </a:lnSpc>
            </a:pPr>
            <a:r>
              <a:rPr lang="hr-HR" dirty="0">
                <a:latin typeface="Constantia" panose="02030602050306030303" pitchFamily="18" charset="0"/>
              </a:rPr>
              <a:t>46 zemalja u svijetu ima zastupljenost žena u parlamentu od minimalno 30% ; Europa 19,  Afrika 13, Latinska Amerika 11 – posljedica uvođenja kvota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885789074"/>
      </p:ext>
    </p:extLst>
  </p:cSld>
  <p:clrMapOvr>
    <a:masterClrMapping/>
  </p:clrMapOvr>
</p:sld>
</file>

<file path=ppt/theme/theme1.xml><?xml version="1.0" encoding="utf-8"?>
<a:theme xmlns:a="http://schemas.openxmlformats.org/drawingml/2006/main" name="Isparavanje">
  <a:themeElements>
    <a:clrScheme name="Isparavanje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E5224E"/>
      </a:accent1>
      <a:accent2>
        <a:srgbClr val="9D074E"/>
      </a:accent2>
      <a:accent3>
        <a:srgbClr val="7F2294"/>
      </a:accent3>
      <a:accent4>
        <a:srgbClr val="8D65EA"/>
      </a:accent4>
      <a:accent5>
        <a:srgbClr val="588FE2"/>
      </a:accent5>
      <a:accent6>
        <a:srgbClr val="127CA4"/>
      </a:accent6>
      <a:hlink>
        <a:srgbClr val="FB4AB6"/>
      </a:hlink>
      <a:folHlink>
        <a:srgbClr val="F98FE9"/>
      </a:folHlink>
    </a:clrScheme>
    <a:fontScheme name="Isparavanje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sparavanje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6DB8EB18-3657-4051-A897-2ED38832359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Isparavanje</Template>
  <TotalTime>269</TotalTime>
  <Words>2776</Words>
  <Application>Microsoft Office PowerPoint</Application>
  <PresentationFormat>Widescreen</PresentationFormat>
  <Paragraphs>234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Century Gothic</vt:lpstr>
      <vt:lpstr>Constantia</vt:lpstr>
      <vt:lpstr>Courier New</vt:lpstr>
      <vt:lpstr>Merriweather</vt:lpstr>
      <vt:lpstr>Noto Sans Symbols</vt:lpstr>
      <vt:lpstr>Times New Roman</vt:lpstr>
      <vt:lpstr>Wingdings</vt:lpstr>
      <vt:lpstr>Isparavanje</vt:lpstr>
      <vt:lpstr>Pravni fakultet u Zagrebu Studijski centar za socijalni rad Međunarodni socijalni rad </vt:lpstr>
      <vt:lpstr>PowerPoint Presentation</vt:lpstr>
      <vt:lpstr>PowerPoint Presentation</vt:lpstr>
      <vt:lpstr>VODSTVO I POLITIČKA PARTICIPACIJA ŽENA</vt:lpstr>
      <vt:lpstr>Važni dokumenti</vt:lpstr>
      <vt:lpstr>Činjenice i brojke: Vodstvo i političko sudjelovanje</vt:lpstr>
      <vt:lpstr>PowerPoint Presentation</vt:lpstr>
      <vt:lpstr>Dodatne činjenice</vt:lpstr>
      <vt:lpstr>Proširivanje sudjelovanja</vt:lpstr>
      <vt:lpstr>Svjetska klasifikacija</vt:lpstr>
      <vt:lpstr>NASILJE NAD ŽENAMA</vt:lpstr>
      <vt:lpstr>Činjenice i brojke:</vt:lpstr>
      <vt:lpstr>Činjenice i brojke:</vt:lpstr>
      <vt:lpstr>Činjenice i brojke:</vt:lpstr>
      <vt:lpstr>PODUZETNIŠTVO</vt:lpstr>
      <vt:lpstr>WOMEN, BUSINESS AND THE LAW 2018</vt:lpstr>
      <vt:lpstr>WOMEN, BUSINESS AND THE LAW 2018</vt:lpstr>
      <vt:lpstr>PowerPoint Presentation</vt:lpstr>
      <vt:lpstr>ZAPOŠLJAVANJE</vt:lpstr>
      <vt:lpstr>PowerPoint Presentation</vt:lpstr>
      <vt:lpstr>PowerPoint Presentation</vt:lpstr>
      <vt:lpstr>PowerPoint Presentation</vt:lpstr>
      <vt:lpstr>Edukacija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ZDRAVSTVO</vt:lpstr>
      <vt:lpstr>PowerPoint Presentation</vt:lpstr>
      <vt:lpstr>PowerPoint Presentation</vt:lpstr>
      <vt:lpstr>PowerPoint Presentation</vt:lpstr>
      <vt:lpstr>PowerPoint Presentation</vt:lpstr>
      <vt:lpstr>Literatura: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Pravni fakultet u Zagrebu Studijski centar za socijalni rad Međunarodni socijalni rad</dc:title>
  <dc:creator>Krisnik</dc:creator>
  <cp:lastModifiedBy>Monika</cp:lastModifiedBy>
  <cp:revision>31</cp:revision>
  <dcterms:created xsi:type="dcterms:W3CDTF">2018-11-26T16:29:01Z</dcterms:created>
  <dcterms:modified xsi:type="dcterms:W3CDTF">2018-12-04T18:38:53Z</dcterms:modified>
</cp:coreProperties>
</file>