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3" r:id="rId9"/>
    <p:sldId id="267" r:id="rId10"/>
    <p:sldId id="268" r:id="rId11"/>
  </p:sldIdLst>
  <p:sldSz cx="12192000" cy="6858000"/>
  <p:notesSz cx="6858000" cy="9144000"/>
  <p:defaultTextStyle>
    <a:defPPr>
      <a:defRPr lang="en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DE9ED-F64B-6349-B8E6-1D382B361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B6442-4DC1-2A46-BCFF-F8D4A684A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4E6B2-D48A-7344-94FF-C3AAEC952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03F6B-37F8-AB4E-8ADC-A09931DCB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BB2FC-B7A0-D04C-8CE7-0E6B3C76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53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A9295-F62C-B448-A892-992B4195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C30FD8-3E36-0C4F-8350-A47AD0916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A1F6B-F90F-D040-898C-F34A990C4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E55AD-603D-264E-A17D-59B01A53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F29A3-CE0F-2E40-A6C1-7EF719FC6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72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0A2356-16F8-314E-83DD-AC2CC1136E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69EC2-A328-474B-BF27-071E42715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D1635-80D9-6A4E-9C05-C7C468AF7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BED4-F01F-2E42-ADE1-F5D737209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F3239-4052-C64E-B2B0-642722E89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7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E7BF4-9998-024E-8C34-AE97B59FB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59212-B0F9-5B44-8203-9969DB6A5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288EC-9625-9542-AEC4-1EEF6A180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30599-1B74-BC4E-ABEA-496EE6F82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16749-E8DC-B148-A60E-3CDC12DAC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69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C5BAA-4130-FB46-A3C3-F02BB04E4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4B862-28B2-134B-8ADF-124792506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23429-3419-154D-BD17-DB18440B2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68F55-1D5F-324F-9AD9-D94F1F30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E65E9-C2C7-0746-B6CF-ADFC7DB0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53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5288-68E6-1249-BDF8-A9E1492D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BD319-8779-6E41-A84D-A43EE59A2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A40B1-9899-2642-A71C-196FD16F0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E39CB-4736-F84D-AFF7-BBB59D9C9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F0677-19BA-E640-BBCA-DA0E7C28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B8A6F-7B58-1142-8BDF-47B70F2CD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94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12B22-49B8-514C-84FD-9188EC391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7B0BF-84E7-DC40-9B6B-92863BCDB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C3EAC-95AE-5843-B5BE-AF1F789E3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3DD271-004D-DF43-9A2F-7AF9459268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95AF2E-6C79-EE4F-ABA8-E60F7F441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28D16-8364-2840-968B-1F40FEAAA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70A26A-B1BF-EF47-B324-AB133DFE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4E2C30-56F8-1343-BA7E-CF57362A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7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D1229-F4D6-3646-A824-BA9FA9F6C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EAEC3B-5C0D-0B40-A88F-D1A387EAA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8683A-6591-984D-98B4-10B21D8AB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4DA15-1BE8-E649-9EF9-571FAA51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61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49EE69-1A93-F542-9FDE-559A92781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0C90E7-755E-4B43-9CFD-722F3BF70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A241D-C087-0B40-A46C-D2E225BCA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4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422C-8164-FA44-A209-E2929A496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D0E3D-79E6-8F49-8D0F-156BB1C51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A87A5-AF95-A844-AA2A-8056A282D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64D9B-F373-6A4E-8595-ECC5FECA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E1F45-CCA9-9B43-8C2C-3CC30726D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E180B-7D98-9242-83E4-C65E59EC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53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7770-5402-ED47-8DC0-5157A71FC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CD50E2-0D3A-824E-96C9-6A3A5DAC08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9D529-E602-5047-8059-9A09BF813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C4655-7A08-434A-99D4-EFF10C377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32B4-000F-4F93-9835-A086BDCDC493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486BB-079A-374D-A16F-89FE1EBFB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D181D-ACAA-B946-9B14-D0802DDD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72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19A77E-0EC2-7C41-AB22-7806D0171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12FC6-A2CE-1446-8AF4-2639AE970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D0C3F-2EDC-F847-9FA3-2D3AB34F3C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632B4-000F-4F93-9835-A086BDCDC493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19F30-C4C5-BC42-AFC0-4851EE4C4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127C1-F85D-D44E-9401-7A1859F9D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15EAD-3195-48CF-A496-E2DC01954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84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majdak@pravo.hr" TargetMode="External"/><Relationship Id="rId2" Type="http://schemas.openxmlformats.org/officeDocument/2006/relationships/hyperlink" Target="mailto:kristina.urbanc@pravo.h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nse.eu/publications/anse-journa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se.eu/" TargetMode="External"/><Relationship Id="rId2" Type="http://schemas.openxmlformats.org/officeDocument/2006/relationships/hyperlink" Target="http://www.hdsor.h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nse.eu/publications/anse-journal" TargetMode="External"/><Relationship Id="rId4" Type="http://schemas.openxmlformats.org/officeDocument/2006/relationships/hyperlink" Target="https://anse.e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hr-HR" sz="2000">
                <a:solidFill>
                  <a:srgbClr val="080808"/>
                </a:solidFill>
              </a:rPr>
              <a:t>Metode supervizije</a:t>
            </a:r>
            <a:endParaRPr lang="en-GB" sz="2000">
              <a:solidFill>
                <a:srgbClr val="08080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hr-HR" sz="3600">
                <a:solidFill>
                  <a:srgbClr val="080808"/>
                </a:solidFill>
              </a:rPr>
              <a:t>Uvodno predavanje</a:t>
            </a:r>
            <a:endParaRPr lang="en-GB" sz="360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45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FEC1CB7-8EAC-09D5-F806-ED3CE70786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958191"/>
              </p:ext>
            </p:extLst>
          </p:nvPr>
        </p:nvGraphicFramePr>
        <p:xfrm>
          <a:off x="854242" y="275986"/>
          <a:ext cx="9023685" cy="6470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8036">
                  <a:extLst>
                    <a:ext uri="{9D8B030D-6E8A-4147-A177-3AD203B41FA5}">
                      <a16:colId xmlns:a16="http://schemas.microsoft.com/office/drawing/2014/main" val="462166947"/>
                    </a:ext>
                  </a:extLst>
                </a:gridCol>
                <a:gridCol w="6635649">
                  <a:extLst>
                    <a:ext uri="{9D8B030D-6E8A-4147-A177-3AD203B41FA5}">
                      <a16:colId xmlns:a16="http://schemas.microsoft.com/office/drawing/2014/main" val="2238885174"/>
                    </a:ext>
                  </a:extLst>
                </a:gridCol>
              </a:tblGrid>
              <a:tr h="879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HR" sz="1100" b="1" dirty="0">
                          <a:effectLst/>
                          <a:latin typeface="+mn-lt"/>
                        </a:rPr>
                        <a:t>Datum</a:t>
                      </a:r>
                      <a:endParaRPr lang="en-HR" sz="1100" b="1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080" marR="36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HR" sz="1100" b="1" dirty="0">
                          <a:effectLst/>
                          <a:latin typeface="+mn-lt"/>
                        </a:rPr>
                        <a:t>Sadržaj</a:t>
                      </a:r>
                      <a:endParaRPr lang="en-HR" sz="1100" b="1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080" marR="36080" marT="0" marB="0" anchor="ctr"/>
                </a:tc>
                <a:extLst>
                  <a:ext uri="{0D108BD9-81ED-4DB2-BD59-A6C34878D82A}">
                    <a16:rowId xmlns:a16="http://schemas.microsoft.com/office/drawing/2014/main" val="2225002858"/>
                  </a:ext>
                </a:extLst>
              </a:tr>
              <a:tr h="61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u="sng" dirty="0">
                          <a:effectLst/>
                          <a:latin typeface="+mn-lt"/>
                        </a:rPr>
                        <a:t>22.2.2023.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14.00 – 16.00</a:t>
                      </a:r>
                      <a:endParaRPr lang="en-HR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080" marR="360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dirty="0" err="1">
                          <a:effectLst/>
                          <a:latin typeface="+mn-lt"/>
                        </a:rPr>
                        <a:t>Dogovor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o radu na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kolegiju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dirty="0" err="1">
                          <a:effectLst/>
                          <a:latin typeface="+mn-lt"/>
                        </a:rPr>
                        <a:t>Određenje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supervizije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;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supervizijski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procesi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i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sadržaji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;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raznolikost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u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superivziji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(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Majdak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)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</a:txBody>
                  <a:tcPr marL="36080" marR="36080" marT="0" marB="0" anchor="ctr"/>
                </a:tc>
                <a:extLst>
                  <a:ext uri="{0D108BD9-81ED-4DB2-BD59-A6C34878D82A}">
                    <a16:rowId xmlns:a16="http://schemas.microsoft.com/office/drawing/2014/main" val="266810722"/>
                  </a:ext>
                </a:extLst>
              </a:tr>
              <a:tr h="61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u="sng" dirty="0">
                          <a:effectLst/>
                          <a:latin typeface="+mn-lt"/>
                        </a:rPr>
                        <a:t>1.3.2023. 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13.00 – 14,30 predavanja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14,30 – 16,00 vježbe</a:t>
                      </a:r>
                    </a:p>
                  </a:txBody>
                  <a:tcPr marL="36080" marR="360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dirty="0" err="1">
                          <a:effectLst/>
                          <a:latin typeface="+mn-lt"/>
                        </a:rPr>
                        <a:t>Komunikacija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u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superviziji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dirty="0" err="1">
                          <a:effectLst/>
                          <a:latin typeface="+mn-lt"/>
                        </a:rPr>
                        <a:t>Refleksija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u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superviziji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(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Urbanc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)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</a:txBody>
                  <a:tcPr marL="36080" marR="36080" marT="0" marB="0"/>
                </a:tc>
                <a:extLst>
                  <a:ext uri="{0D108BD9-81ED-4DB2-BD59-A6C34878D82A}">
                    <a16:rowId xmlns:a16="http://schemas.microsoft.com/office/drawing/2014/main" val="1358954421"/>
                  </a:ext>
                </a:extLst>
              </a:tr>
              <a:tr h="61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u="sng" dirty="0">
                          <a:effectLst/>
                          <a:latin typeface="+mn-lt"/>
                        </a:rPr>
                        <a:t>8.3. 2023.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13.00 – 14,30 predavanja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14,30 – 16,00 vježbe</a:t>
                      </a:r>
                    </a:p>
                  </a:txBody>
                  <a:tcPr marL="36080" marR="360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 err="1">
                          <a:effectLst/>
                          <a:latin typeface="+mn-lt"/>
                        </a:rPr>
                        <a:t>Supervizija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studenata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i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početnika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dirty="0" err="1">
                          <a:effectLst/>
                          <a:latin typeface="+mn-lt"/>
                        </a:rPr>
                        <a:t>Kako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učimo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u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superviziji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(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Majdak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)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dirty="0">
                          <a:effectLst/>
                          <a:latin typeface="+mn-lt"/>
                        </a:rPr>
                        <a:t> </a:t>
                      </a:r>
                      <a:endParaRPr lang="en-HR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080" marR="36080" marT="0" marB="0"/>
                </a:tc>
                <a:extLst>
                  <a:ext uri="{0D108BD9-81ED-4DB2-BD59-A6C34878D82A}">
                    <a16:rowId xmlns:a16="http://schemas.microsoft.com/office/drawing/2014/main" val="3585540898"/>
                  </a:ext>
                </a:extLst>
              </a:tr>
              <a:tr h="61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u="sng" dirty="0">
                          <a:effectLst/>
                          <a:latin typeface="+mn-lt"/>
                        </a:rPr>
                        <a:t>15.3. 2023.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13.00 – 14,30 predavanja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14,30 – 16,00 vježbe</a:t>
                      </a:r>
                    </a:p>
                  </a:txBody>
                  <a:tcPr marL="36080" marR="360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Etika u superviziji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Povjerljivost (Majdak)</a:t>
                      </a:r>
                    </a:p>
                  </a:txBody>
                  <a:tcPr marL="36080" marR="36080" marT="0" marB="0"/>
                </a:tc>
                <a:extLst>
                  <a:ext uri="{0D108BD9-81ED-4DB2-BD59-A6C34878D82A}">
                    <a16:rowId xmlns:a16="http://schemas.microsoft.com/office/drawing/2014/main" val="3076375007"/>
                  </a:ext>
                </a:extLst>
              </a:tr>
              <a:tr h="61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u="sng" dirty="0">
                          <a:effectLst/>
                          <a:latin typeface="+mn-lt"/>
                        </a:rPr>
                        <a:t>22.3.2023.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13.00 – 14,30 predavanja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14,30 – 16,00 vježbe</a:t>
                      </a:r>
                    </a:p>
                  </a:txBody>
                  <a:tcPr marL="36080" marR="360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Supervizija i mindfulness koncept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Kreativne tehnike u superviziji (Urbanc)</a:t>
                      </a:r>
                    </a:p>
                  </a:txBody>
                  <a:tcPr marL="36080" marR="36080" marT="0" marB="0"/>
                </a:tc>
                <a:extLst>
                  <a:ext uri="{0D108BD9-81ED-4DB2-BD59-A6C34878D82A}">
                    <a16:rowId xmlns:a16="http://schemas.microsoft.com/office/drawing/2014/main" val="3475427255"/>
                  </a:ext>
                </a:extLst>
              </a:tr>
              <a:tr h="774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u="sng" dirty="0">
                          <a:effectLst/>
                          <a:latin typeface="+mn-lt"/>
                        </a:rPr>
                        <a:t>29.3. 2023.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13.00 – 14,30 predavanja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14,30 – 16,00 vježbe</a:t>
                      </a:r>
                    </a:p>
                  </a:txBody>
                  <a:tcPr marL="36080" marR="360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dirty="0" err="1">
                          <a:effectLst/>
                          <a:latin typeface="+mn-lt"/>
                        </a:rPr>
                        <a:t>Emocije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u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superviziji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;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Moć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u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superviziji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dirty="0" err="1">
                          <a:effectLst/>
                          <a:latin typeface="+mn-lt"/>
                        </a:rPr>
                        <a:t>Iskustvo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supervizije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stručnjaka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iz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sustava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socijalne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skrbi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dirty="0" err="1">
                          <a:effectLst/>
                          <a:latin typeface="+mn-lt"/>
                        </a:rPr>
                        <a:t>gošća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, bit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će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naknadno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potvrđeno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) (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Urbanc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)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</a:txBody>
                  <a:tcPr marL="36080" marR="36080" marT="0" marB="0"/>
                </a:tc>
                <a:extLst>
                  <a:ext uri="{0D108BD9-81ED-4DB2-BD59-A6C34878D82A}">
                    <a16:rowId xmlns:a16="http://schemas.microsoft.com/office/drawing/2014/main" val="313525800"/>
                  </a:ext>
                </a:extLst>
              </a:tr>
              <a:tr h="4952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u="sng" dirty="0">
                          <a:effectLst/>
                          <a:latin typeface="+mn-lt"/>
                        </a:rPr>
                        <a:t>5.4. 2023.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13.00 – 14,30 predavanja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14,30 – 16,00 vježbe</a:t>
                      </a:r>
                    </a:p>
                  </a:txBody>
                  <a:tcPr marL="36080" marR="360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 dirty="0" err="1">
                          <a:effectLst/>
                          <a:latin typeface="+mn-lt"/>
                        </a:rPr>
                        <a:t>Pripreme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za 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praksu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 (</a:t>
                      </a:r>
                      <a:r>
                        <a:rPr lang="pl-PL" sz="1100" dirty="0" err="1">
                          <a:effectLst/>
                          <a:latin typeface="+mn-lt"/>
                        </a:rPr>
                        <a:t>Urbanc</a:t>
                      </a:r>
                      <a:r>
                        <a:rPr lang="pl-PL" sz="1100" dirty="0">
                          <a:effectLst/>
                          <a:latin typeface="+mn-lt"/>
                        </a:rPr>
                        <a:t>)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</a:txBody>
                  <a:tcPr marL="36080" marR="36080" marT="0" marB="0"/>
                </a:tc>
                <a:extLst>
                  <a:ext uri="{0D108BD9-81ED-4DB2-BD59-A6C34878D82A}">
                    <a16:rowId xmlns:a16="http://schemas.microsoft.com/office/drawing/2014/main" val="1599013056"/>
                  </a:ext>
                </a:extLst>
              </a:tr>
              <a:tr h="327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u="sng">
                          <a:effectLst/>
                          <a:highlight>
                            <a:srgbClr val="00FFFF"/>
                          </a:highlight>
                          <a:latin typeface="+mn-lt"/>
                        </a:rPr>
                        <a:t>11.4. – 9.5.2023.</a:t>
                      </a:r>
                      <a:endParaRPr lang="en-HR" sz="110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u="none" strike="noStrike">
                          <a:effectLst/>
                          <a:highlight>
                            <a:srgbClr val="00FFFF"/>
                          </a:highlight>
                          <a:latin typeface="+mn-lt"/>
                        </a:rPr>
                        <a:t> </a:t>
                      </a:r>
                      <a:endParaRPr lang="en-HR" sz="110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080" marR="360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pl-PL" sz="1100">
                          <a:effectLst/>
                          <a:highlight>
                            <a:srgbClr val="00FFFF"/>
                          </a:highlight>
                          <a:latin typeface="+mn-lt"/>
                        </a:rPr>
                        <a:t>Praksa – nastava na fakultetu se ne izvodi</a:t>
                      </a:r>
                      <a:endParaRPr lang="en-HR" sz="110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080" marR="36080" marT="0" marB="0"/>
                </a:tc>
                <a:extLst>
                  <a:ext uri="{0D108BD9-81ED-4DB2-BD59-A6C34878D82A}">
                    <a16:rowId xmlns:a16="http://schemas.microsoft.com/office/drawing/2014/main" val="3011045969"/>
                  </a:ext>
                </a:extLst>
              </a:tr>
              <a:tr h="61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u="sng" dirty="0">
                          <a:effectLst/>
                          <a:latin typeface="+mn-lt"/>
                        </a:rPr>
                        <a:t>10.5. 2023.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13.00 – 14,30 predavanja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HR" sz="1100" dirty="0">
                          <a:effectLst/>
                          <a:latin typeface="+mn-lt"/>
                        </a:rPr>
                        <a:t>14,30 – 16,00 vježbe</a:t>
                      </a:r>
                    </a:p>
                  </a:txBody>
                  <a:tcPr marL="36080" marR="360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 err="1">
                          <a:effectLst/>
                          <a:latin typeface="+mn-lt"/>
                        </a:rPr>
                        <a:t>Preventivna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uloga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supervizije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u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kontekstu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očuvanja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mentalnog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zdravlja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pomagača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 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(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Ajduković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)</a:t>
                      </a:r>
                      <a:endParaRPr lang="en-HR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080" marR="36080" marT="0" marB="0"/>
                </a:tc>
                <a:extLst>
                  <a:ext uri="{0D108BD9-81ED-4DB2-BD59-A6C34878D82A}">
                    <a16:rowId xmlns:a16="http://schemas.microsoft.com/office/drawing/2014/main" val="259492116"/>
                  </a:ext>
                </a:extLst>
              </a:tr>
              <a:tr h="93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u="sng" dirty="0">
                          <a:effectLst/>
                          <a:latin typeface="+mn-lt"/>
                        </a:rPr>
                        <a:t>17.5.2023.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6080" marR="360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 err="1">
                          <a:effectLst/>
                          <a:latin typeface="+mn-lt"/>
                        </a:rPr>
                        <a:t>Kolokvij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(prema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dogovoru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)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 err="1">
                          <a:effectLst/>
                          <a:latin typeface="+mn-lt"/>
                        </a:rPr>
                        <a:t>Završni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susret:integriranje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iskustava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,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predstavljanje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poslijediplomskog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specijalističkog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studija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iz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supervizije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 err="1">
                          <a:effectLst/>
                          <a:latin typeface="+mn-lt"/>
                        </a:rPr>
                        <a:t>evaluacija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,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pozdravljanje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,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završetak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. </a:t>
                      </a:r>
                      <a:endParaRPr lang="en-HR" sz="11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it-IT" sz="1100" dirty="0">
                          <a:effectLst/>
                          <a:latin typeface="+mn-lt"/>
                        </a:rPr>
                        <a:t>(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Majdak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 i </a:t>
                      </a:r>
                      <a:r>
                        <a:rPr lang="it-IT" sz="1100" dirty="0" err="1">
                          <a:effectLst/>
                          <a:latin typeface="+mn-lt"/>
                        </a:rPr>
                        <a:t>Urbanc</a:t>
                      </a:r>
                      <a:r>
                        <a:rPr lang="it-IT" sz="1100" dirty="0">
                          <a:effectLst/>
                          <a:latin typeface="+mn-lt"/>
                        </a:rPr>
                        <a:t>)</a:t>
                      </a:r>
                      <a:endParaRPr lang="en-HR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6080" marR="36080" marT="0" marB="0"/>
                </a:tc>
                <a:extLst>
                  <a:ext uri="{0D108BD9-81ED-4DB2-BD59-A6C34878D82A}">
                    <a16:rowId xmlns:a16="http://schemas.microsoft.com/office/drawing/2014/main" val="236848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6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1732"/>
          </a:xfrm>
        </p:spPr>
        <p:txBody>
          <a:bodyPr/>
          <a:lstStyle/>
          <a:p>
            <a:r>
              <a:rPr lang="hr-HR" dirty="0"/>
              <a:t>Izvođačice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57326"/>
            <a:ext cx="8946541" cy="479107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Nositeljice i izvođačice: </a:t>
            </a:r>
          </a:p>
          <a:p>
            <a:pPr marL="0" indent="0">
              <a:buNone/>
            </a:pPr>
            <a:r>
              <a:rPr lang="hr-HR" dirty="0"/>
              <a:t>Prof.dr.sc. Kristina </a:t>
            </a:r>
            <a:r>
              <a:rPr lang="hr-HR" dirty="0" err="1"/>
              <a:t>Urbanc</a:t>
            </a:r>
            <a:r>
              <a:rPr lang="hr-HR" dirty="0"/>
              <a:t> (predavanja i vježbe)</a:t>
            </a:r>
          </a:p>
          <a:p>
            <a:pPr marL="0" indent="0">
              <a:buNone/>
            </a:pPr>
            <a:r>
              <a:rPr lang="hr-HR" dirty="0"/>
              <a:t>(</a:t>
            </a:r>
            <a:r>
              <a:rPr lang="hr-HR" dirty="0">
                <a:hlinkClick r:id="rId2"/>
              </a:rPr>
              <a:t>kristina.urbanc@pravo.hr</a:t>
            </a:r>
            <a:r>
              <a:rPr lang="hr-HR" dirty="0"/>
              <a:t>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Izv.prof.dr.sc. Marijana Majdak (predavanja i vježbe)</a:t>
            </a:r>
          </a:p>
          <a:p>
            <a:pPr marL="0" indent="0">
              <a:buNone/>
            </a:pPr>
            <a:r>
              <a:rPr lang="hr-HR" dirty="0"/>
              <a:t>(</a:t>
            </a:r>
            <a:r>
              <a:rPr lang="hr-HR" dirty="0">
                <a:hlinkClick r:id="rId3"/>
              </a:rPr>
              <a:t>mmajdak@pravo.hr</a:t>
            </a:r>
            <a:r>
              <a:rPr lang="hr-HR" dirty="0"/>
              <a:t>)</a:t>
            </a:r>
          </a:p>
          <a:p>
            <a:pPr marL="0" indent="0">
              <a:buNone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Gošća izvođačica:</a:t>
            </a:r>
          </a:p>
          <a:p>
            <a:pPr marL="0" indent="0">
              <a:buNone/>
            </a:pPr>
            <a:r>
              <a:rPr lang="hr-HR" dirty="0"/>
              <a:t>Prof.dr.sc. Marina </a:t>
            </a:r>
            <a:r>
              <a:rPr lang="hr-HR" dirty="0" err="1"/>
              <a:t>Ajduković</a:t>
            </a:r>
            <a:r>
              <a:rPr lang="hr-HR" dirty="0"/>
              <a:t> (predavanja i vježbe)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69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3170"/>
          </a:xfrm>
        </p:spPr>
        <p:txBody>
          <a:bodyPr/>
          <a:lstStyle/>
          <a:p>
            <a:r>
              <a:rPr lang="hr-HR" dirty="0"/>
              <a:t>Satnica i izvođenje nastave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00225"/>
            <a:ext cx="8946541" cy="4448174"/>
          </a:xfrm>
        </p:spPr>
        <p:txBody>
          <a:bodyPr>
            <a:normAutofit/>
          </a:bodyPr>
          <a:lstStyle/>
          <a:p>
            <a:r>
              <a:rPr lang="it-IT" b="1" dirty="0"/>
              <a:t>Satnica:</a:t>
            </a:r>
            <a:r>
              <a:rPr lang="it-IT" dirty="0"/>
              <a:t> 15 sati </a:t>
            </a:r>
            <a:r>
              <a:rPr lang="it-IT" dirty="0" err="1"/>
              <a:t>predavanja</a:t>
            </a:r>
            <a:r>
              <a:rPr lang="it-IT" dirty="0"/>
              <a:t> + 30 sati </a:t>
            </a:r>
            <a:r>
              <a:rPr lang="it-IT" dirty="0" err="1"/>
              <a:t>vježbi</a:t>
            </a:r>
            <a:r>
              <a:rPr lang="it-IT" dirty="0"/>
              <a:t> (od toga 12 sati u supervizijskim grupama)</a:t>
            </a:r>
            <a:endParaRPr lang="en-US" dirty="0"/>
          </a:p>
          <a:p>
            <a:endParaRPr lang="hr-HR" dirty="0"/>
          </a:p>
          <a:p>
            <a:r>
              <a:rPr lang="it-IT" b="1" dirty="0"/>
              <a:t>Izvođenje nastave</a:t>
            </a:r>
            <a:r>
              <a:rPr lang="it-IT" dirty="0"/>
              <a:t>: interaktivna predavanja i vježbe srijedom u terminu od 13,00 do 16,00 (dio vježbi izvodi se u obliku supervizijskih grupa u koje su studenti podijeljeni prije odlaska na praksu).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224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3170"/>
          </a:xfrm>
        </p:spPr>
        <p:txBody>
          <a:bodyPr/>
          <a:lstStyle/>
          <a:p>
            <a:r>
              <a:rPr lang="hr-HR" dirty="0"/>
              <a:t>Satnica i izvođenje nastave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00225"/>
            <a:ext cx="8946541" cy="4448174"/>
          </a:xfrm>
        </p:spPr>
        <p:txBody>
          <a:bodyPr>
            <a:normAutofit/>
          </a:bodyPr>
          <a:lstStyle/>
          <a:p>
            <a:r>
              <a:rPr lang="it-IT" dirty="0" err="1"/>
              <a:t>Predavanja</a:t>
            </a:r>
            <a:r>
              <a:rPr lang="it-IT" dirty="0"/>
              <a:t> se </a:t>
            </a:r>
            <a:r>
              <a:rPr lang="it-IT" dirty="0" err="1"/>
              <a:t>održavaju</a:t>
            </a:r>
            <a:r>
              <a:rPr lang="it-IT" dirty="0"/>
              <a:t> u </a:t>
            </a:r>
            <a:r>
              <a:rPr lang="it-IT" dirty="0" err="1"/>
              <a:t>jednoj</a:t>
            </a:r>
            <a:r>
              <a:rPr lang="it-IT" dirty="0"/>
              <a:t> </a:t>
            </a:r>
            <a:r>
              <a:rPr lang="it-IT" dirty="0" err="1"/>
              <a:t>grupi</a:t>
            </a:r>
            <a:r>
              <a:rPr lang="it-IT" dirty="0"/>
              <a:t> od 13,00 do 14,30 (</a:t>
            </a:r>
            <a:r>
              <a:rPr lang="it-IT" dirty="0" err="1"/>
              <a:t>dvorana</a:t>
            </a:r>
            <a:r>
              <a:rPr lang="it-IT" dirty="0"/>
              <a:t> III)</a:t>
            </a:r>
          </a:p>
          <a:p>
            <a:r>
              <a:rPr lang="it-IT" dirty="0" err="1"/>
              <a:t>Vježbe</a:t>
            </a:r>
            <a:r>
              <a:rPr lang="it-IT" dirty="0"/>
              <a:t> se </a:t>
            </a:r>
            <a:r>
              <a:rPr lang="it-IT" dirty="0" err="1"/>
              <a:t>održavaju</a:t>
            </a:r>
            <a:r>
              <a:rPr lang="it-IT" dirty="0"/>
              <a:t> u </a:t>
            </a:r>
            <a:r>
              <a:rPr lang="it-IT" dirty="0" err="1"/>
              <a:t>dvije</a:t>
            </a:r>
            <a:r>
              <a:rPr lang="it-IT" dirty="0"/>
              <a:t> </a:t>
            </a:r>
            <a:r>
              <a:rPr lang="it-IT" dirty="0" err="1"/>
              <a:t>grupe</a:t>
            </a:r>
            <a:r>
              <a:rPr lang="it-IT" dirty="0"/>
              <a:t> od 14,30 do 16,00 </a:t>
            </a:r>
          </a:p>
          <a:p>
            <a:pPr marL="0" indent="0">
              <a:buNone/>
            </a:pPr>
            <a:r>
              <a:rPr lang="it-IT" dirty="0"/>
              <a:t>	Grupa 1 </a:t>
            </a:r>
            <a:r>
              <a:rPr lang="it-IT" dirty="0" err="1"/>
              <a:t>dvorana</a:t>
            </a:r>
            <a:r>
              <a:rPr lang="it-IT" dirty="0"/>
              <a:t> III  </a:t>
            </a:r>
          </a:p>
          <a:p>
            <a:pPr marL="0" indent="0">
              <a:buNone/>
            </a:pPr>
            <a:r>
              <a:rPr lang="it-IT" dirty="0"/>
              <a:t>	Grupa 2 </a:t>
            </a:r>
            <a:r>
              <a:rPr lang="it-IT" dirty="0" err="1"/>
              <a:t>dvorana</a:t>
            </a:r>
            <a:r>
              <a:rPr lang="it-IT" dirty="0"/>
              <a:t> I</a:t>
            </a:r>
            <a:endParaRPr lang="en-GB" dirty="0"/>
          </a:p>
          <a:p>
            <a:r>
              <a:rPr lang="en-GB" dirty="0" err="1"/>
              <a:t>Grupa</a:t>
            </a:r>
            <a:r>
              <a:rPr lang="en-GB" dirty="0"/>
              <a:t> 1 (od </a:t>
            </a:r>
            <a:r>
              <a:rPr lang="en-GB" dirty="0" err="1"/>
              <a:t>Andrijašević</a:t>
            </a:r>
            <a:r>
              <a:rPr lang="en-GB" dirty="0"/>
              <a:t> do </a:t>
            </a:r>
            <a:r>
              <a:rPr lang="en-GB" dirty="0" err="1"/>
              <a:t>Kvartuč</a:t>
            </a:r>
            <a:r>
              <a:rPr lang="en-GB" dirty="0"/>
              <a:t>)</a:t>
            </a:r>
          </a:p>
          <a:p>
            <a:r>
              <a:rPr lang="en-GB" dirty="0" err="1"/>
              <a:t>Grupa</a:t>
            </a:r>
            <a:r>
              <a:rPr lang="en-GB" dirty="0"/>
              <a:t> 2 (od </a:t>
            </a:r>
            <a:r>
              <a:rPr lang="en-GB" dirty="0" err="1"/>
              <a:t>Lepoglavec</a:t>
            </a:r>
            <a:r>
              <a:rPr lang="en-GB" dirty="0"/>
              <a:t> do </a:t>
            </a:r>
            <a:r>
              <a:rPr lang="en-GB" dirty="0" err="1"/>
              <a:t>Župan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1410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28600"/>
            <a:ext cx="9404723" cy="1443038"/>
          </a:xfrm>
        </p:spPr>
        <p:txBody>
          <a:bodyPr/>
          <a:lstStyle/>
          <a:p>
            <a:r>
              <a:rPr lang="hr-HR" dirty="0"/>
              <a:t>Terenska praksa i supervizijske grupe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5491"/>
          </a:xfrm>
        </p:spPr>
        <p:txBody>
          <a:bodyPr>
            <a:normAutofit/>
          </a:bodyPr>
          <a:lstStyle/>
          <a:p>
            <a:r>
              <a:rPr lang="it-IT" sz="2400" dirty="0"/>
              <a:t>Praksa će se održavati od 11.4. do 6.5. 2023. te u to vrijeme neće biti nastave.</a:t>
            </a:r>
            <a:endParaRPr lang="en-US" sz="2400" dirty="0"/>
          </a:p>
          <a:p>
            <a:r>
              <a:rPr lang="it-IT" sz="2400" dirty="0"/>
              <a:t>Tijek održavanja supervizijskih grupa (svaki supervizor dogovarat će termin sa svojom grupom, a o sastavu grupa ćete biti naknadno obaviješteni).  </a:t>
            </a:r>
          </a:p>
          <a:p>
            <a:pPr marL="0" indent="0">
              <a:buNone/>
            </a:pPr>
            <a:r>
              <a:rPr lang="it-IT" sz="2400" dirty="0" err="1"/>
              <a:t>Okvirni</a:t>
            </a:r>
            <a:r>
              <a:rPr lang="it-IT" sz="2400" dirty="0"/>
              <a:t> </a:t>
            </a:r>
            <a:r>
              <a:rPr lang="it-IT" sz="2400" dirty="0" err="1"/>
              <a:t>raspored</a:t>
            </a:r>
            <a:r>
              <a:rPr lang="it-IT" sz="2400" dirty="0"/>
              <a:t> je </a:t>
            </a:r>
            <a:r>
              <a:rPr lang="it-IT" sz="2400" dirty="0" err="1"/>
              <a:t>slijedeći</a:t>
            </a:r>
            <a:r>
              <a:rPr lang="it-IT" sz="2400" dirty="0"/>
              <a:t>:</a:t>
            </a:r>
            <a:endParaRPr lang="en-US" sz="2400" dirty="0"/>
          </a:p>
          <a:p>
            <a:pPr marL="342900" lvl="0" indent="-342900" algn="just">
              <a:spcAft>
                <a:spcPts val="600"/>
              </a:spcAft>
              <a:buFont typeface="Symbol" pitchFamily="2" charset="2"/>
              <a:buChar char=""/>
            </a:pPr>
            <a:r>
              <a:rPr lang="it-IT" sz="2400" dirty="0" err="1">
                <a:effectLst/>
                <a:ea typeface="SimSun" panose="02010600030101010101" pitchFamily="2" charset="-122"/>
              </a:rPr>
              <a:t>prvi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susret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supervizijske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grupa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odvija</a:t>
            </a:r>
            <a:r>
              <a:rPr lang="it-IT" sz="2400" dirty="0">
                <a:effectLst/>
                <a:ea typeface="SimSun" panose="02010600030101010101" pitchFamily="2" charset="-122"/>
              </a:rPr>
              <a:t> se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prije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odlaska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na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praksu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endParaRPr lang="en-HR" sz="2400" dirty="0">
              <a:effectLst/>
              <a:ea typeface="SimSun" panose="02010600030101010101" pitchFamily="2" charset="-122"/>
            </a:endParaRPr>
          </a:p>
          <a:p>
            <a:pPr indent="0" algn="just">
              <a:spcAft>
                <a:spcPts val="600"/>
              </a:spcAft>
              <a:buNone/>
            </a:pPr>
            <a:r>
              <a:rPr lang="it-IT" sz="2400" dirty="0">
                <a:effectLst/>
                <a:ea typeface="SimSun" panose="02010600030101010101" pitchFamily="2" charset="-122"/>
              </a:rPr>
              <a:t>(u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tjednima</a:t>
            </a:r>
            <a:r>
              <a:rPr lang="it-IT" sz="2400" dirty="0">
                <a:effectLst/>
                <a:ea typeface="SimSun" panose="02010600030101010101" pitchFamily="2" charset="-122"/>
              </a:rPr>
              <a:t> od 27.3. do 6.4.2023.)  </a:t>
            </a:r>
            <a:endParaRPr lang="en-HR" sz="2400" dirty="0">
              <a:effectLst/>
              <a:ea typeface="SimSun" panose="02010600030101010101" pitchFamily="2" charset="-122"/>
            </a:endParaRPr>
          </a:p>
          <a:p>
            <a:pPr marL="342900" lvl="0" indent="-342900" algn="just">
              <a:spcAft>
                <a:spcPts val="1000"/>
              </a:spcAft>
              <a:buFont typeface="Symbol" pitchFamily="2" charset="2"/>
              <a:buChar char=""/>
            </a:pPr>
            <a:r>
              <a:rPr lang="it-IT" sz="2400" dirty="0" err="1">
                <a:effectLst/>
                <a:ea typeface="SimSun" panose="02010600030101010101" pitchFamily="2" charset="-122"/>
              </a:rPr>
              <a:t>drugi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susret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nakon</a:t>
            </a:r>
            <a:r>
              <a:rPr lang="it-IT" sz="2400" dirty="0">
                <a:effectLst/>
                <a:ea typeface="SimSun" panose="02010600030101010101" pitchFamily="2" charset="-122"/>
              </a:rPr>
              <a:t> 1.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tjedna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prakse</a:t>
            </a:r>
            <a:r>
              <a:rPr lang="it-IT" sz="2400" dirty="0">
                <a:effectLst/>
                <a:ea typeface="SimSun" panose="02010600030101010101" pitchFamily="2" charset="-122"/>
              </a:rPr>
              <a:t> (u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tjednu</a:t>
            </a:r>
            <a:r>
              <a:rPr lang="it-IT" sz="2400" dirty="0">
                <a:effectLst/>
                <a:ea typeface="SimSun" panose="02010600030101010101" pitchFamily="2" charset="-122"/>
              </a:rPr>
              <a:t> od 17.4. do 21.4.2023.)  </a:t>
            </a:r>
            <a:endParaRPr lang="en-HR" sz="2400" dirty="0">
              <a:effectLst/>
              <a:ea typeface="SimSun" panose="02010600030101010101" pitchFamily="2" charset="-122"/>
            </a:endParaRPr>
          </a:p>
          <a:p>
            <a:pPr marL="342900" lvl="0" indent="-342900" algn="just">
              <a:spcAft>
                <a:spcPts val="1000"/>
              </a:spcAft>
              <a:buFont typeface="Symbol" pitchFamily="2" charset="2"/>
              <a:buChar char=""/>
            </a:pPr>
            <a:r>
              <a:rPr lang="it-IT" sz="2400" dirty="0" err="1">
                <a:effectLst/>
                <a:ea typeface="SimSun" panose="02010600030101010101" pitchFamily="2" charset="-122"/>
              </a:rPr>
              <a:t>treći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susret</a:t>
            </a:r>
            <a:r>
              <a:rPr lang="it-IT" sz="2400" dirty="0">
                <a:effectLst/>
                <a:ea typeface="SimSun" panose="02010600030101010101" pitchFamily="2" charset="-122"/>
              </a:rPr>
              <a:t>  u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zadnjem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tjednu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prakse</a:t>
            </a:r>
            <a:r>
              <a:rPr lang="it-IT" sz="2400" dirty="0">
                <a:effectLst/>
                <a:ea typeface="SimSun" panose="02010600030101010101" pitchFamily="2" charset="-122"/>
              </a:rPr>
              <a:t> (od 2. do 8.5.2023.)  </a:t>
            </a:r>
            <a:endParaRPr lang="en-HR" sz="2400" dirty="0">
              <a:effectLst/>
              <a:ea typeface="SimSun" panose="02010600030101010101" pitchFamily="2" charset="-122"/>
            </a:endParaRPr>
          </a:p>
          <a:p>
            <a:pPr marL="342900" lvl="0" indent="-342900" algn="just">
              <a:spcAft>
                <a:spcPts val="1000"/>
              </a:spcAft>
              <a:buFont typeface="Symbol" pitchFamily="2" charset="2"/>
              <a:buChar char=""/>
            </a:pPr>
            <a:r>
              <a:rPr lang="it-IT" sz="2400" dirty="0">
                <a:effectLst/>
                <a:ea typeface="SimSun" panose="02010600030101010101" pitchFamily="2" charset="-122"/>
              </a:rPr>
              <a:t>a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četvrti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po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povratku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s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prakse</a:t>
            </a:r>
            <a:r>
              <a:rPr lang="it-IT" sz="2400" dirty="0">
                <a:effectLst/>
                <a:ea typeface="SimSun" panose="02010600030101010101" pitchFamily="2" charset="-122"/>
              </a:rPr>
              <a:t> (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između</a:t>
            </a:r>
            <a:r>
              <a:rPr lang="it-IT" sz="2400" dirty="0">
                <a:effectLst/>
                <a:ea typeface="SimSun" panose="02010600030101010101" pitchFamily="2" charset="-122"/>
              </a:rPr>
              <a:t> 10. i 19. 5.2023.). </a:t>
            </a:r>
            <a:endParaRPr lang="en-HR" sz="2400" dirty="0">
              <a:effectLst/>
              <a:ea typeface="SimSun" panose="02010600030101010101" pitchFamily="2" charset="-12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566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7457"/>
          </a:xfrm>
        </p:spPr>
        <p:txBody>
          <a:bodyPr/>
          <a:lstStyle/>
          <a:p>
            <a:r>
              <a:rPr lang="hr-HR" dirty="0"/>
              <a:t>Obaveze studenata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00176"/>
            <a:ext cx="8946541" cy="4848224"/>
          </a:xfrm>
        </p:spPr>
        <p:txBody>
          <a:bodyPr/>
          <a:lstStyle/>
          <a:p>
            <a:r>
              <a:rPr lang="it-IT" b="1" dirty="0"/>
              <a:t>Izostanci: </a:t>
            </a:r>
            <a:endParaRPr lang="en-US" dirty="0"/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it-IT" sz="2400" dirty="0">
                <a:effectLst/>
                <a:ea typeface="SimSun" panose="02010600030101010101" pitchFamily="2" charset="-122"/>
              </a:rPr>
              <a:t>Studenti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mogu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izostati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s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dva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nastavna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susreta</a:t>
            </a:r>
            <a:r>
              <a:rPr lang="it-IT" sz="2400" dirty="0">
                <a:effectLst/>
                <a:ea typeface="SimSun" panose="02010600030101010101" pitchFamily="2" charset="-122"/>
              </a:rPr>
              <a:t>,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dok</a:t>
            </a:r>
            <a:r>
              <a:rPr lang="it-IT" sz="2400" dirty="0">
                <a:effectLst/>
                <a:ea typeface="SimSun" panose="02010600030101010101" pitchFamily="2" charset="-122"/>
              </a:rPr>
              <a:t> je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prisustvovanje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na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supervizijskim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grupama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obavezno</a:t>
            </a:r>
            <a:r>
              <a:rPr lang="it-IT" sz="2400" dirty="0">
                <a:effectLst/>
                <a:ea typeface="SimSun" panose="02010600030101010101" pitchFamily="2" charset="-122"/>
              </a:rPr>
              <a:t>. </a:t>
            </a:r>
          </a:p>
          <a:p>
            <a:pPr marL="342900" lvl="0" indent="-342900" algn="just">
              <a:buFont typeface="Symbol" pitchFamily="2" charset="2"/>
              <a:buChar char=""/>
            </a:pPr>
            <a:endParaRPr lang="en-HR" sz="2400" dirty="0">
              <a:effectLst/>
              <a:ea typeface="SimSun" panose="02010600030101010101" pitchFamily="2" charset="-122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it-IT" sz="2400" dirty="0" err="1">
                <a:effectLst/>
                <a:ea typeface="SimSun" panose="02010600030101010101" pitchFamily="2" charset="-122"/>
              </a:rPr>
              <a:t>Izvanredni</a:t>
            </a:r>
            <a:r>
              <a:rPr lang="it-IT" sz="2400" dirty="0">
                <a:effectLst/>
                <a:ea typeface="SimSun" panose="02010600030101010101" pitchFamily="2" charset="-122"/>
              </a:rPr>
              <a:t> studenti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dužni</a:t>
            </a:r>
            <a:r>
              <a:rPr lang="it-IT" sz="2400" dirty="0">
                <a:effectLst/>
                <a:ea typeface="SimSun" panose="02010600030101010101" pitchFamily="2" charset="-122"/>
              </a:rPr>
              <a:t> su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prisustvovati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na</a:t>
            </a:r>
            <a:r>
              <a:rPr lang="it-IT" sz="2400" dirty="0">
                <a:effectLst/>
                <a:ea typeface="SimSun" panose="02010600030101010101" pitchFamily="2" charset="-122"/>
              </a:rPr>
              <a:t> 50%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nastave</a:t>
            </a:r>
            <a:r>
              <a:rPr lang="it-IT" sz="2400" dirty="0">
                <a:effectLst/>
                <a:ea typeface="SimSun" panose="02010600030101010101" pitchFamily="2" charset="-122"/>
              </a:rPr>
              <a:t>,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odnosno</a:t>
            </a:r>
            <a:r>
              <a:rPr lang="it-IT" sz="2400" dirty="0">
                <a:effectLst/>
                <a:ea typeface="SimSun" panose="02010600030101010101" pitchFamily="2" charset="-122"/>
              </a:rPr>
              <a:t>,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na</a:t>
            </a:r>
            <a:r>
              <a:rPr lang="it-IT" sz="2400" dirty="0">
                <a:effectLst/>
                <a:ea typeface="SimSun" panose="02010600030101010101" pitchFamily="2" charset="-122"/>
              </a:rPr>
              <a:t> 4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nastavna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susreta</a:t>
            </a:r>
            <a:r>
              <a:rPr lang="it-IT" sz="2400" dirty="0">
                <a:effectLst/>
                <a:ea typeface="SimSun" panose="02010600030101010101" pitchFamily="2" charset="-122"/>
              </a:rPr>
              <a:t> i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na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svim</a:t>
            </a:r>
            <a:r>
              <a:rPr lang="it-IT" sz="2400" dirty="0">
                <a:effectLst/>
                <a:ea typeface="SimSun" panose="02010600030101010101" pitchFamily="2" charset="-122"/>
              </a:rPr>
              <a:t> 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supervizijskim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susretima</a:t>
            </a:r>
            <a:r>
              <a:rPr lang="it-IT" sz="2400" dirty="0">
                <a:effectLst/>
                <a:ea typeface="SimSun" panose="02010600030101010101" pitchFamily="2" charset="-122"/>
              </a:rPr>
              <a:t>. </a:t>
            </a:r>
          </a:p>
          <a:p>
            <a:pPr marL="342900" lvl="0" indent="-342900" algn="just">
              <a:buFont typeface="Symbol" pitchFamily="2" charset="2"/>
              <a:buChar char=""/>
            </a:pPr>
            <a:endParaRPr lang="en-HR" sz="2400" dirty="0">
              <a:effectLst/>
              <a:ea typeface="SimSun" panose="02010600030101010101" pitchFamily="2" charset="-122"/>
            </a:endParaRPr>
          </a:p>
          <a:p>
            <a:pPr marL="342900" lvl="0" indent="-342900" algn="just">
              <a:buFont typeface="Symbol" pitchFamily="2" charset="2"/>
              <a:buChar char=""/>
            </a:pPr>
            <a:r>
              <a:rPr lang="it-IT" sz="2400" dirty="0" err="1">
                <a:effectLst/>
                <a:ea typeface="SimSun" panose="02010600030101010101" pitchFamily="2" charset="-122"/>
              </a:rPr>
              <a:t>Izvanredni</a:t>
            </a:r>
            <a:r>
              <a:rPr lang="it-IT" sz="2400" dirty="0">
                <a:effectLst/>
                <a:ea typeface="SimSun" panose="02010600030101010101" pitchFamily="2" charset="-122"/>
              </a:rPr>
              <a:t> studenti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koji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nisu</a:t>
            </a:r>
            <a:r>
              <a:rPr lang="it-IT" sz="2400" dirty="0">
                <a:effectLst/>
                <a:ea typeface="SimSun" panose="02010600030101010101" pitchFamily="2" charset="-122"/>
              </a:rPr>
              <a:t> u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mogućnosti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prisustvovati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nastavi</a:t>
            </a:r>
            <a:r>
              <a:rPr lang="it-IT" sz="2400" dirty="0">
                <a:effectLst/>
                <a:ea typeface="SimSun" panose="02010600030101010101" pitchFamily="2" charset="-122"/>
              </a:rPr>
              <a:t> u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navedenim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terminima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molimo</a:t>
            </a:r>
            <a:r>
              <a:rPr lang="it-IT" sz="2400" dirty="0">
                <a:effectLst/>
                <a:ea typeface="SimSun" panose="02010600030101010101" pitchFamily="2" charset="-122"/>
              </a:rPr>
              <a:t> da se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jave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mailom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profesoricama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Urbanc</a:t>
            </a:r>
            <a:r>
              <a:rPr lang="it-IT" sz="2400" dirty="0">
                <a:effectLst/>
                <a:ea typeface="SimSun" panose="02010600030101010101" pitchFamily="2" charset="-122"/>
              </a:rPr>
              <a:t> i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Majdak</a:t>
            </a:r>
            <a:r>
              <a:rPr lang="it-IT" sz="2400" dirty="0">
                <a:effectLst/>
                <a:ea typeface="SimSun" panose="02010600030101010101" pitchFamily="2" charset="-122"/>
              </a:rPr>
              <a:t> (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molimo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pisati</a:t>
            </a:r>
            <a:r>
              <a:rPr lang="it-IT" sz="2400" dirty="0">
                <a:effectLst/>
                <a:ea typeface="SimSun" panose="02010600030101010101" pitchFamily="2" charset="-122"/>
              </a:rPr>
              <a:t>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na</a:t>
            </a:r>
            <a:r>
              <a:rPr lang="it-IT" sz="2400" dirty="0">
                <a:effectLst/>
                <a:ea typeface="SimSun" panose="02010600030101010101" pitchFamily="2" charset="-122"/>
              </a:rPr>
              <a:t> oba </a:t>
            </a:r>
            <a:r>
              <a:rPr lang="it-IT" sz="2400" dirty="0" err="1">
                <a:effectLst/>
                <a:ea typeface="SimSun" panose="02010600030101010101" pitchFamily="2" charset="-122"/>
              </a:rPr>
              <a:t>maila</a:t>
            </a:r>
            <a:r>
              <a:rPr lang="it-IT" sz="2400" dirty="0">
                <a:effectLst/>
                <a:ea typeface="SimSun" panose="02010600030101010101" pitchFamily="2" charset="-122"/>
              </a:rPr>
              <a:t>).</a:t>
            </a:r>
            <a:endParaRPr lang="en-HR" sz="2400" dirty="0">
              <a:effectLst/>
              <a:ea typeface="SimSun" panose="02010600030101010101" pitchFamily="2" charset="-12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019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7445"/>
          </a:xfrm>
        </p:spPr>
        <p:txBody>
          <a:bodyPr/>
          <a:lstStyle/>
          <a:p>
            <a:r>
              <a:rPr lang="hr-HR" dirty="0"/>
              <a:t>Obvezna literatura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00163"/>
            <a:ext cx="8946541" cy="5186361"/>
          </a:xfrm>
        </p:spPr>
        <p:txBody>
          <a:bodyPr>
            <a:normAutofit/>
          </a:bodyPr>
          <a:lstStyle/>
          <a:p>
            <a:pPr marL="342900" lvl="0" indent="-342900" algn="just">
              <a:buFont typeface="Symbol" pitchFamily="2" charset="2"/>
              <a:buChar char=""/>
              <a:tabLst>
                <a:tab pos="457200" algn="l"/>
              </a:tabLst>
            </a:pPr>
            <a:r>
              <a:rPr lang="en-HR" sz="1800" dirty="0">
                <a:effectLst/>
                <a:ea typeface="SimSun" panose="02010600030101010101" pitchFamily="2" charset="-122"/>
              </a:rPr>
              <a:t>Predavanja i materijali s vježbi</a:t>
            </a:r>
          </a:p>
          <a:p>
            <a:pPr marL="342900" lvl="0" indent="-342900" algn="just">
              <a:buFont typeface="Symbol" pitchFamily="2" charset="2"/>
              <a:buChar char=""/>
              <a:tabLst>
                <a:tab pos="457200" algn="l"/>
              </a:tabLst>
            </a:pPr>
            <a:r>
              <a:rPr lang="en-HR" sz="1800" dirty="0">
                <a:effectLst/>
                <a:ea typeface="SimSun" panose="02010600030101010101" pitchFamily="2" charset="-122"/>
              </a:rPr>
              <a:t>Ajduković, M. (2004). Određenje grupne supervizije. </a:t>
            </a:r>
            <a:r>
              <a:rPr lang="pl-PL" sz="1800" dirty="0">
                <a:effectLst/>
                <a:ea typeface="SimSun" panose="02010600030101010101" pitchFamily="2" charset="-122"/>
              </a:rPr>
              <a:t>U: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Ajduković</a:t>
            </a:r>
            <a:r>
              <a:rPr lang="pl-PL" sz="1800" dirty="0">
                <a:effectLst/>
                <a:ea typeface="SimSun" panose="02010600030101010101" pitchFamily="2" charset="-122"/>
              </a:rPr>
              <a:t>, M. i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Cajvert</a:t>
            </a:r>
            <a:r>
              <a:rPr lang="pl-PL" sz="1800" dirty="0">
                <a:effectLst/>
                <a:ea typeface="SimSun" panose="02010600030101010101" pitchFamily="2" charset="-122"/>
              </a:rPr>
              <a:t>.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Lj</a:t>
            </a:r>
            <a:r>
              <a:rPr lang="pl-PL" sz="1800" dirty="0">
                <a:effectLst/>
                <a:ea typeface="SimSun" panose="02010600030101010101" pitchFamily="2" charset="-122"/>
              </a:rPr>
              <a:t>. (ur.)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Supervizija</a:t>
            </a:r>
            <a:r>
              <a:rPr lang="pl-PL" sz="1800" dirty="0">
                <a:effectLst/>
                <a:ea typeface="SimSun" panose="02010600030101010101" pitchFamily="2" charset="-122"/>
              </a:rPr>
              <a:t> u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psihosocijalnom</a:t>
            </a:r>
            <a:r>
              <a:rPr lang="pl-PL" sz="1800" dirty="0">
                <a:effectLst/>
                <a:ea typeface="SimSun" panose="02010600030101010101" pitchFamily="2" charset="-122"/>
              </a:rPr>
              <a:t> radu.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Zagreb</a:t>
            </a:r>
            <a:r>
              <a:rPr lang="pl-PL" sz="1800" dirty="0">
                <a:effectLst/>
                <a:ea typeface="SimSun" panose="02010600030101010101" pitchFamily="2" charset="-122"/>
              </a:rPr>
              <a:t>: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Društvo</a:t>
            </a:r>
            <a:r>
              <a:rPr lang="pl-PL" sz="1800" dirty="0">
                <a:effectLst/>
                <a:ea typeface="SimSun" panose="02010600030101010101" pitchFamily="2" charset="-122"/>
              </a:rPr>
              <a:t> za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psihološku</a:t>
            </a:r>
            <a:r>
              <a:rPr lang="pl-PL" sz="1800" dirty="0">
                <a:effectLst/>
                <a:ea typeface="SimSun" panose="02010600030101010101" pitchFamily="2" charset="-122"/>
              </a:rPr>
              <a:t>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pomoć</a:t>
            </a:r>
            <a:r>
              <a:rPr lang="pl-PL" sz="1800" dirty="0">
                <a:effectLst/>
                <a:ea typeface="SimSun" panose="02010600030101010101" pitchFamily="2" charset="-122"/>
              </a:rPr>
              <a:t>, 121-153.</a:t>
            </a:r>
            <a:endParaRPr lang="en-HR" sz="1800" dirty="0">
              <a:effectLst/>
              <a:ea typeface="SimSun" panose="02010600030101010101" pitchFamily="2" charset="-122"/>
            </a:endParaRPr>
          </a:p>
          <a:p>
            <a:pPr marL="342900" lvl="0" indent="-342900" algn="just"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1800" dirty="0" err="1">
                <a:effectLst/>
                <a:ea typeface="SimSun" panose="02010600030101010101" pitchFamily="2" charset="-122"/>
              </a:rPr>
              <a:t>Ajduković</a:t>
            </a:r>
            <a:r>
              <a:rPr lang="pl-PL" sz="1800" dirty="0">
                <a:effectLst/>
                <a:ea typeface="SimSun" panose="02010600030101010101" pitchFamily="2" charset="-122"/>
              </a:rPr>
              <a:t>, M., </a:t>
            </a:r>
            <a:r>
              <a:rPr lang="pl-PL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Cajvert</a:t>
            </a:r>
            <a:r>
              <a:rPr lang="pl-PL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, </a:t>
            </a:r>
            <a:r>
              <a:rPr lang="pl-PL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Lj</a:t>
            </a:r>
            <a:r>
              <a:rPr lang="pl-PL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., Judy, M., </a:t>
            </a:r>
            <a:r>
              <a:rPr lang="pl-PL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Knopf</a:t>
            </a:r>
            <a:r>
              <a:rPr lang="pl-PL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, W.,  Kuhn, H. ,  </a:t>
            </a:r>
            <a:r>
              <a:rPr lang="pl-PL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Madai</a:t>
            </a:r>
            <a:r>
              <a:rPr lang="pl-PL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, </a:t>
            </a:r>
            <a:r>
              <a:rPr lang="pl-PL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K.i</a:t>
            </a:r>
            <a:r>
              <a:rPr lang="pl-PL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  </a:t>
            </a:r>
            <a:r>
              <a:rPr lang="pl-PL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Voogd</a:t>
            </a:r>
            <a:r>
              <a:rPr lang="pl-PL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, M.(2019). </a:t>
            </a:r>
            <a:r>
              <a:rPr lang="en-US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Europski</a:t>
            </a:r>
            <a:r>
              <a:rPr lang="en-US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pojmovnik</a:t>
            </a:r>
            <a:r>
              <a:rPr lang="en-US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supervizije</a:t>
            </a:r>
            <a:r>
              <a:rPr lang="en-US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i</a:t>
            </a:r>
            <a:r>
              <a:rPr lang="en-US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coachinga</a:t>
            </a:r>
            <a:r>
              <a:rPr lang="en-US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. Wien: </a:t>
            </a:r>
            <a:r>
              <a:rPr lang="de-DE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Facultas Verlags – und Buchhandels AG</a:t>
            </a:r>
            <a:endParaRPr lang="en-HR" sz="1800" dirty="0">
              <a:effectLst/>
              <a:ea typeface="SimSun" panose="02010600030101010101" pitchFamily="2" charset="-122"/>
            </a:endParaRPr>
          </a:p>
          <a:p>
            <a:pPr marL="342900" lvl="0" indent="-342900" algn="just"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Ajduković</a:t>
            </a:r>
            <a:r>
              <a:rPr lang="en-US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, M. (2020). </a:t>
            </a:r>
            <a:r>
              <a:rPr lang="en-US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Supervizija</a:t>
            </a:r>
            <a:r>
              <a:rPr lang="en-US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 „</a:t>
            </a:r>
            <a:r>
              <a:rPr lang="en-US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na</a:t>
            </a:r>
            <a:r>
              <a:rPr lang="en-US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daljinu</a:t>
            </a:r>
            <a:r>
              <a:rPr lang="en-US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“ u </a:t>
            </a:r>
            <a:r>
              <a:rPr lang="en-US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vrijeme</a:t>
            </a:r>
            <a:r>
              <a:rPr lang="en-US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 COVID -19 </a:t>
            </a:r>
            <a:r>
              <a:rPr lang="en-US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krize</a:t>
            </a:r>
            <a:r>
              <a:rPr lang="en-US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: Hrvatska </a:t>
            </a:r>
            <a:r>
              <a:rPr lang="en-US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perspektiva</a:t>
            </a:r>
            <a:r>
              <a:rPr lang="en-US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. </a:t>
            </a:r>
            <a:r>
              <a:rPr lang="en-US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Ljetopis</a:t>
            </a:r>
            <a:r>
              <a:rPr lang="en-US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socijalnog</a:t>
            </a:r>
            <a:r>
              <a:rPr lang="en-US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rada</a:t>
            </a:r>
            <a:r>
              <a:rPr lang="en-US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, 27 (1), 7-30.</a:t>
            </a:r>
            <a:endParaRPr lang="en-HR" sz="1800" dirty="0">
              <a:effectLst/>
              <a:ea typeface="SimSun" panose="02010600030101010101" pitchFamily="2" charset="-122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hr-BA" sz="1800" dirty="0">
                <a:effectLst/>
                <a:ea typeface="SimSun" panose="02010600030101010101" pitchFamily="2" charset="-122"/>
              </a:rPr>
              <a:t>Cicak, M. i Urbanc, K. (2020) Role of ethics in creating supervision a safe place. ANSE Journal of suprvision, 4(2)  </a:t>
            </a:r>
            <a:r>
              <a:rPr lang="en-US" sz="1800" u="sng" dirty="0">
                <a:solidFill>
                  <a:srgbClr val="0563C1"/>
                </a:solidFill>
                <a:effectLst/>
                <a:ea typeface="SimSun" panose="02010600030101010101" pitchFamily="2" charset="-122"/>
                <a:hlinkClick r:id="rId2"/>
              </a:rPr>
              <a:t>https://anse.eu/publications/anse-journal</a:t>
            </a:r>
            <a:r>
              <a:rPr lang="en-US" sz="1800" dirty="0">
                <a:effectLst/>
                <a:ea typeface="SimSun" panose="02010600030101010101" pitchFamily="2" charset="-122"/>
              </a:rPr>
              <a:t>.</a:t>
            </a:r>
            <a:endParaRPr lang="en-HR" sz="1800" dirty="0">
              <a:effectLst/>
              <a:ea typeface="SimSun" panose="02010600030101010101" pitchFamily="2" charset="-122"/>
            </a:endParaRPr>
          </a:p>
          <a:p>
            <a:pPr marL="342900" lvl="0" indent="-342900" algn="just">
              <a:buFont typeface="Symbol" pitchFamily="2" charset="2"/>
              <a:buChar char=""/>
              <a:tabLst>
                <a:tab pos="457200" algn="l"/>
              </a:tabLst>
            </a:pPr>
            <a:r>
              <a:rPr lang="en-HR" sz="1800" dirty="0">
                <a:solidFill>
                  <a:srgbClr val="333333"/>
                </a:solidFill>
                <a:effectLst/>
                <a:ea typeface="SimSun" panose="02010600030101010101" pitchFamily="2" charset="-122"/>
              </a:rPr>
              <a:t>Pregrad, J</a:t>
            </a:r>
            <a:r>
              <a:rPr lang="en-HR" sz="1800" dirty="0">
                <a:effectLst/>
                <a:ea typeface="SimSun" panose="02010600030101010101" pitchFamily="2" charset="-122"/>
              </a:rPr>
              <a:t>. (2004). Primjena metafore, kreativnih i ekspresivnih tehnika u superviziji. </a:t>
            </a:r>
            <a:r>
              <a:rPr lang="pl-PL" sz="1800" dirty="0">
                <a:effectLst/>
                <a:ea typeface="SimSun" panose="02010600030101010101" pitchFamily="2" charset="-122"/>
              </a:rPr>
              <a:t>U: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Ajduković</a:t>
            </a:r>
            <a:r>
              <a:rPr lang="pl-PL" sz="1800" dirty="0">
                <a:effectLst/>
                <a:ea typeface="SimSun" panose="02010600030101010101" pitchFamily="2" charset="-122"/>
              </a:rPr>
              <a:t>, M. i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Cajvert</a:t>
            </a:r>
            <a:r>
              <a:rPr lang="pl-PL" sz="1800" dirty="0">
                <a:effectLst/>
                <a:ea typeface="SimSun" panose="02010600030101010101" pitchFamily="2" charset="-122"/>
              </a:rPr>
              <a:t>.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Lj</a:t>
            </a:r>
            <a:r>
              <a:rPr lang="pl-PL" sz="1800" dirty="0">
                <a:effectLst/>
                <a:ea typeface="SimSun" panose="02010600030101010101" pitchFamily="2" charset="-122"/>
              </a:rPr>
              <a:t>. (ur.)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Supervizija</a:t>
            </a:r>
            <a:r>
              <a:rPr lang="pl-PL" sz="1800" dirty="0">
                <a:effectLst/>
                <a:ea typeface="SimSun" panose="02010600030101010101" pitchFamily="2" charset="-122"/>
              </a:rPr>
              <a:t> u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psihosocijalnom</a:t>
            </a:r>
            <a:r>
              <a:rPr lang="pl-PL" sz="1800" dirty="0">
                <a:effectLst/>
                <a:ea typeface="SimSun" panose="02010600030101010101" pitchFamily="2" charset="-122"/>
              </a:rPr>
              <a:t> radu.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Zagreb</a:t>
            </a:r>
            <a:r>
              <a:rPr lang="pl-PL" sz="1800" dirty="0">
                <a:effectLst/>
                <a:ea typeface="SimSun" panose="02010600030101010101" pitchFamily="2" charset="-122"/>
              </a:rPr>
              <a:t>: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Društvo</a:t>
            </a:r>
            <a:r>
              <a:rPr lang="pl-PL" sz="1800" dirty="0">
                <a:effectLst/>
                <a:ea typeface="SimSun" panose="02010600030101010101" pitchFamily="2" charset="-122"/>
              </a:rPr>
              <a:t> za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psihološku</a:t>
            </a:r>
            <a:r>
              <a:rPr lang="pl-PL" sz="1800" dirty="0">
                <a:effectLst/>
                <a:ea typeface="SimSun" panose="02010600030101010101" pitchFamily="2" charset="-122"/>
              </a:rPr>
              <a:t>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pomoć</a:t>
            </a:r>
            <a:r>
              <a:rPr lang="pl-PL" sz="1800" dirty="0">
                <a:effectLst/>
                <a:ea typeface="SimSun" panose="02010600030101010101" pitchFamily="2" charset="-122"/>
              </a:rPr>
              <a:t>, 209-252.</a:t>
            </a:r>
            <a:endParaRPr lang="en-HR" sz="1800" dirty="0">
              <a:effectLst/>
              <a:ea typeface="SimSun" panose="02010600030101010101" pitchFamily="2" charset="-122"/>
            </a:endParaRPr>
          </a:p>
          <a:p>
            <a:pPr marL="342900" lvl="0" indent="-342900" algn="just"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1800" dirty="0" err="1">
                <a:effectLst/>
                <a:ea typeface="SimSun" panose="02010600030101010101" pitchFamily="2" charset="-122"/>
              </a:rPr>
              <a:t>Urbanc</a:t>
            </a:r>
            <a:r>
              <a:rPr lang="pl-PL" sz="1800" dirty="0">
                <a:effectLst/>
                <a:ea typeface="SimSun" panose="02010600030101010101" pitchFamily="2" charset="-122"/>
              </a:rPr>
              <a:t>, K. (2004).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Supervizija</a:t>
            </a:r>
            <a:r>
              <a:rPr lang="pl-PL" sz="1800" dirty="0">
                <a:effectLst/>
                <a:ea typeface="SimSun" panose="02010600030101010101" pitchFamily="2" charset="-122"/>
              </a:rPr>
              <a:t>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studenata</a:t>
            </a:r>
            <a:r>
              <a:rPr lang="pl-PL" sz="1800" dirty="0">
                <a:effectLst/>
                <a:ea typeface="SimSun" panose="02010600030101010101" pitchFamily="2" charset="-122"/>
              </a:rPr>
              <a:t>. U: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Ajduković</a:t>
            </a:r>
            <a:r>
              <a:rPr lang="pl-PL" sz="1800" dirty="0">
                <a:effectLst/>
                <a:ea typeface="SimSun" panose="02010600030101010101" pitchFamily="2" charset="-122"/>
              </a:rPr>
              <a:t>, M. and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Cjavert</a:t>
            </a:r>
            <a:r>
              <a:rPr lang="pl-PL" sz="1800" dirty="0">
                <a:effectLst/>
                <a:ea typeface="SimSun" panose="02010600030101010101" pitchFamily="2" charset="-122"/>
              </a:rPr>
              <a:t>,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Lj</a:t>
            </a:r>
            <a:r>
              <a:rPr lang="pl-PL" sz="1800" dirty="0">
                <a:effectLst/>
                <a:ea typeface="SimSun" panose="02010600030101010101" pitchFamily="2" charset="-122"/>
              </a:rPr>
              <a:t>. (Ur.)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Supervizija</a:t>
            </a:r>
            <a:r>
              <a:rPr lang="pl-PL" sz="1800" dirty="0">
                <a:effectLst/>
                <a:ea typeface="SimSun" panose="02010600030101010101" pitchFamily="2" charset="-122"/>
              </a:rPr>
              <a:t> u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psihosocijalnom</a:t>
            </a:r>
            <a:r>
              <a:rPr lang="pl-PL" sz="1800" dirty="0">
                <a:effectLst/>
                <a:ea typeface="SimSun" panose="02010600030101010101" pitchFamily="2" charset="-122"/>
              </a:rPr>
              <a:t> radu.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Zagreb</a:t>
            </a:r>
            <a:r>
              <a:rPr lang="pl-PL" sz="1800" dirty="0">
                <a:effectLst/>
                <a:ea typeface="SimSun" panose="02010600030101010101" pitchFamily="2" charset="-122"/>
              </a:rPr>
              <a:t>: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Društvo</a:t>
            </a:r>
            <a:r>
              <a:rPr lang="pl-PL" sz="1800" dirty="0">
                <a:effectLst/>
                <a:ea typeface="SimSun" panose="02010600030101010101" pitchFamily="2" charset="-122"/>
              </a:rPr>
              <a:t> za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psihološku</a:t>
            </a:r>
            <a:r>
              <a:rPr lang="pl-PL" sz="1800" dirty="0">
                <a:effectLst/>
                <a:ea typeface="SimSun" panose="02010600030101010101" pitchFamily="2" charset="-122"/>
              </a:rPr>
              <a:t> </a:t>
            </a:r>
            <a:r>
              <a:rPr lang="pl-PL" sz="1800" dirty="0" err="1">
                <a:effectLst/>
                <a:ea typeface="SimSun" panose="02010600030101010101" pitchFamily="2" charset="-122"/>
              </a:rPr>
              <a:t>pomoć</a:t>
            </a:r>
            <a:r>
              <a:rPr lang="pl-PL" sz="1800" dirty="0">
                <a:effectLst/>
                <a:ea typeface="SimSun" panose="02010600030101010101" pitchFamily="2" charset="-122"/>
              </a:rPr>
              <a:t>, 303-330. </a:t>
            </a:r>
            <a:endParaRPr lang="en-HR" sz="1800" dirty="0">
              <a:effectLst/>
              <a:ea typeface="SimSun" panose="02010600030101010101" pitchFamily="2" charset="-122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800" dirty="0" err="1">
                <a:effectLst/>
                <a:ea typeface="SimSun" panose="02010600030101010101" pitchFamily="2" charset="-122"/>
              </a:rPr>
              <a:t>Urbanc</a:t>
            </a:r>
            <a:r>
              <a:rPr lang="en-US" sz="1800" dirty="0">
                <a:effectLst/>
                <a:ea typeface="SimSun" panose="02010600030101010101" pitchFamily="2" charset="-122"/>
              </a:rPr>
              <a:t>, K. </a:t>
            </a:r>
            <a:r>
              <a:rPr lang="en-US" sz="1800" dirty="0" err="1">
                <a:effectLst/>
                <a:ea typeface="SimSun" panose="02010600030101010101" pitchFamily="2" charset="-122"/>
              </a:rPr>
              <a:t>i</a:t>
            </a:r>
            <a:r>
              <a:rPr lang="en-US" sz="1800" dirty="0">
                <a:effectLst/>
                <a:ea typeface="SimSun" panose="02010600030101010101" pitchFamily="2" charset="-122"/>
              </a:rPr>
              <a:t> </a:t>
            </a:r>
            <a:r>
              <a:rPr lang="en-US" sz="1800" dirty="0" err="1">
                <a:effectLst/>
                <a:ea typeface="SimSun" panose="02010600030101010101" pitchFamily="2" charset="-122"/>
              </a:rPr>
              <a:t>Vlašić</a:t>
            </a:r>
            <a:r>
              <a:rPr lang="en-US" sz="1800" dirty="0">
                <a:effectLst/>
                <a:ea typeface="SimSun" panose="02010600030101010101" pitchFamily="2" charset="-122"/>
              </a:rPr>
              <a:t>, T.</a:t>
            </a:r>
            <a:r>
              <a:rPr lang="hr-HR" sz="1800" dirty="0">
                <a:effectLst/>
                <a:ea typeface="SimSun" panose="02010600030101010101" pitchFamily="2" charset="-122"/>
              </a:rPr>
              <a:t> (2021).</a:t>
            </a:r>
            <a:r>
              <a:rPr lang="en-US" sz="1800" dirty="0">
                <a:effectLst/>
                <a:ea typeface="SimSun" panose="02010600030101010101" pitchFamily="2" charset="-122"/>
              </a:rPr>
              <a:t> Dealing with new experiences: Online supervision in turbulent times; ANSE Journal of Supervision</a:t>
            </a:r>
            <a:r>
              <a:rPr lang="hr-HR" sz="1800" dirty="0">
                <a:effectLst/>
                <a:ea typeface="SimSun" panose="02010600030101010101" pitchFamily="2" charset="-122"/>
              </a:rPr>
              <a:t>, </a:t>
            </a:r>
            <a:r>
              <a:rPr lang="en-US" sz="1800" dirty="0">
                <a:effectLst/>
                <a:ea typeface="SimSun" panose="02010600030101010101" pitchFamily="2" charset="-122"/>
              </a:rPr>
              <a:t>5(1) 7 – 15.  </a:t>
            </a:r>
            <a:r>
              <a:rPr lang="en-US" sz="1800" u="sng" dirty="0">
                <a:solidFill>
                  <a:srgbClr val="0563C1"/>
                </a:solidFill>
                <a:effectLst/>
                <a:ea typeface="SimSun" panose="02010600030101010101" pitchFamily="2" charset="-122"/>
                <a:hlinkClick r:id="rId2"/>
              </a:rPr>
              <a:t>https://anse.eu/publications/anse-journal</a:t>
            </a:r>
            <a:r>
              <a:rPr lang="en-US" sz="1800" dirty="0">
                <a:effectLst/>
                <a:ea typeface="SimSun" panose="02010600030101010101" pitchFamily="2" charset="-122"/>
              </a:rPr>
              <a:t>.</a:t>
            </a:r>
            <a:endParaRPr lang="en-HR" sz="1800" dirty="0">
              <a:effectLst/>
              <a:ea typeface="SimSun" panose="02010600030101010101" pitchFamily="2" charset="-12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168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3170"/>
          </a:xfrm>
        </p:spPr>
        <p:txBody>
          <a:bodyPr/>
          <a:lstStyle/>
          <a:p>
            <a:r>
              <a:rPr lang="en-GB" dirty="0" err="1"/>
              <a:t>Korisni</a:t>
            </a:r>
            <a:r>
              <a:rPr lang="en-GB" dirty="0"/>
              <a:t> </a:t>
            </a:r>
            <a:r>
              <a:rPr lang="en-GB" dirty="0" err="1"/>
              <a:t>linkovi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71650"/>
            <a:ext cx="8946541" cy="4476749"/>
          </a:xfrm>
        </p:spPr>
        <p:txBody>
          <a:bodyPr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hr-HR" sz="2400" u="sng" dirty="0">
                <a:solidFill>
                  <a:srgbClr val="0563C1"/>
                </a:solidFill>
                <a:effectLst/>
                <a:ea typeface="SimSun" panose="02010600030101010101" pitchFamily="2" charset="-122"/>
                <a:hlinkClick r:id="rId2"/>
              </a:rPr>
              <a:t>www.hdsor.hr</a:t>
            </a:r>
            <a:r>
              <a:rPr lang="hr-HR" sz="2400" dirty="0">
                <a:effectLst/>
                <a:ea typeface="SimSun" panose="02010600030101010101" pitchFamily="2" charset="-122"/>
              </a:rPr>
              <a:t> (Hrvatsko društvo za superviziju i organizacijski razvoj)</a:t>
            </a:r>
            <a:endParaRPr lang="en-HR" sz="2400" dirty="0">
              <a:effectLst/>
              <a:ea typeface="SimSun" panose="02010600030101010101" pitchFamily="2" charset="-122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hr-HR" sz="2400" u="sng" dirty="0">
                <a:solidFill>
                  <a:srgbClr val="0563C1"/>
                </a:solidFill>
                <a:effectLst/>
                <a:ea typeface="SimSun" panose="02010600030101010101" pitchFamily="2" charset="-122"/>
                <a:hlinkClick r:id="rId3"/>
              </a:rPr>
              <a:t>www.anse.eu</a:t>
            </a:r>
            <a:r>
              <a:rPr lang="hr-HR" sz="2400" dirty="0">
                <a:effectLst/>
                <a:ea typeface="SimSun" panose="02010600030101010101" pitchFamily="2" charset="-122"/>
              </a:rPr>
              <a:t>  (</a:t>
            </a:r>
            <a:r>
              <a:rPr lang="en-US" sz="2400" u="sng" dirty="0">
                <a:solidFill>
                  <a:srgbClr val="0563C1"/>
                </a:solidFill>
                <a:effectLst/>
                <a:ea typeface="SimSun" panose="02010600030101010101" pitchFamily="2" charset="-122"/>
                <a:hlinkClick r:id="rId4"/>
              </a:rPr>
              <a:t>Association of National Organisations for Supervision </a:t>
            </a:r>
            <a:r>
              <a:rPr lang="hr-HR" sz="2400" u="sng" dirty="0">
                <a:solidFill>
                  <a:srgbClr val="0563C1"/>
                </a:solidFill>
                <a:effectLst/>
                <a:ea typeface="SimSun" panose="02010600030101010101" pitchFamily="2" charset="-122"/>
                <a:hlinkClick r:id="rId4"/>
              </a:rPr>
              <a:t>and coaching in Europe)</a:t>
            </a:r>
            <a:endParaRPr lang="en-HR" sz="2400" dirty="0">
              <a:effectLst/>
              <a:ea typeface="SimSun" panose="02010600030101010101" pitchFamily="2" charset="-122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2400" u="sng" dirty="0">
                <a:solidFill>
                  <a:srgbClr val="0563C1"/>
                </a:solidFill>
                <a:effectLst/>
                <a:ea typeface="SimSun" panose="02010600030101010101" pitchFamily="2" charset="-122"/>
                <a:hlinkClick r:id="rId5"/>
              </a:rPr>
              <a:t>https://anse.eu/publications/anse-journal</a:t>
            </a:r>
            <a:endParaRPr lang="en-HR" sz="2400" dirty="0">
              <a:effectLst/>
              <a:ea typeface="SimSun" panose="02010600030101010101" pitchFamily="2" charset="-12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802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3170"/>
          </a:xfrm>
        </p:spPr>
        <p:txBody>
          <a:bodyPr/>
          <a:lstStyle/>
          <a:p>
            <a:r>
              <a:rPr lang="hr-HR" dirty="0"/>
              <a:t>Dopunska literatura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71650"/>
            <a:ext cx="8946541" cy="4476749"/>
          </a:xfrm>
        </p:spPr>
        <p:txBody>
          <a:bodyPr>
            <a:normAutofit/>
          </a:bodyPr>
          <a:lstStyle/>
          <a:p>
            <a:pPr marL="342900" lvl="0" indent="-342900" algn="just">
              <a:buFont typeface="Symbol" pitchFamily="2" charset="2"/>
              <a:buChar char=""/>
              <a:tabLst>
                <a:tab pos="457200" algn="l"/>
              </a:tabLst>
            </a:pPr>
            <a:r>
              <a:rPr lang="pl-PL" sz="2000" dirty="0" err="1">
                <a:effectLst/>
                <a:ea typeface="SimSun" panose="02010600030101010101" pitchFamily="2" charset="-122"/>
              </a:rPr>
              <a:t>Čačinović</a:t>
            </a:r>
            <a:r>
              <a:rPr lang="pl-PL" sz="2000" dirty="0">
                <a:effectLst/>
                <a:ea typeface="SimSun" panose="02010600030101010101" pitchFamily="2" charset="-122"/>
              </a:rPr>
              <a:t>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Vogrinčič</a:t>
            </a:r>
            <a:r>
              <a:rPr lang="pl-PL" sz="2000" dirty="0">
                <a:effectLst/>
                <a:ea typeface="SimSun" panose="02010600030101010101" pitchFamily="2" charset="-122"/>
              </a:rPr>
              <a:t>, G. (2009).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Supervizija</a:t>
            </a:r>
            <a:r>
              <a:rPr lang="pl-PL" sz="2000" dirty="0">
                <a:effectLst/>
                <a:ea typeface="SimSun" panose="02010600030101010101" pitchFamily="2" charset="-122"/>
              </a:rPr>
              <a:t> u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socijalnom</a:t>
            </a:r>
            <a:r>
              <a:rPr lang="pl-PL" sz="2000" dirty="0">
                <a:effectLst/>
                <a:ea typeface="SimSun" panose="02010600030101010101" pitchFamily="2" charset="-122"/>
              </a:rPr>
              <a:t> radu: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su-stvaranje</a:t>
            </a:r>
            <a:r>
              <a:rPr lang="pl-PL" sz="2000" dirty="0">
                <a:effectLst/>
                <a:ea typeface="SimSun" panose="02010600030101010101" pitchFamily="2" charset="-122"/>
              </a:rPr>
              <a:t>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supervizije</a:t>
            </a:r>
            <a:r>
              <a:rPr lang="pl-PL" sz="2000" dirty="0">
                <a:effectLst/>
                <a:ea typeface="SimSun" panose="02010600030101010101" pitchFamily="2" charset="-122"/>
              </a:rPr>
              <a:t>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kroz</a:t>
            </a:r>
            <a:r>
              <a:rPr lang="pl-PL" sz="2000" dirty="0">
                <a:effectLst/>
                <a:ea typeface="SimSun" panose="02010600030101010101" pitchFamily="2" charset="-122"/>
              </a:rPr>
              <a:t>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suradni</a:t>
            </a:r>
            <a:r>
              <a:rPr lang="pl-PL" sz="2000" dirty="0">
                <a:effectLst/>
                <a:ea typeface="SimSun" panose="02010600030101010101" pitchFamily="2" charset="-122"/>
              </a:rPr>
              <a:t>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odnos</a:t>
            </a:r>
            <a:r>
              <a:rPr lang="pl-PL" sz="2000" dirty="0">
                <a:effectLst/>
                <a:ea typeface="SimSun" panose="02010600030101010101" pitchFamily="2" charset="-122"/>
              </a:rPr>
              <a:t>. U: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Ajduković</a:t>
            </a:r>
            <a:r>
              <a:rPr lang="pl-PL" sz="2000" dirty="0">
                <a:effectLst/>
                <a:ea typeface="SimSun" panose="02010600030101010101" pitchFamily="2" charset="-122"/>
              </a:rPr>
              <a:t>, M. (Ur.)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Refleksije</a:t>
            </a:r>
            <a:r>
              <a:rPr lang="pl-PL" sz="2000" dirty="0">
                <a:effectLst/>
                <a:ea typeface="SimSun" panose="02010600030101010101" pitchFamily="2" charset="-122"/>
              </a:rPr>
              <a:t> o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superviziji</a:t>
            </a:r>
            <a:r>
              <a:rPr lang="pl-PL" sz="2000" dirty="0">
                <a:effectLst/>
                <a:ea typeface="SimSun" panose="02010600030101010101" pitchFamily="2" charset="-122"/>
              </a:rPr>
              <a:t>.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Zagreb</a:t>
            </a:r>
            <a:r>
              <a:rPr lang="pl-PL" sz="2000" dirty="0">
                <a:effectLst/>
                <a:ea typeface="SimSun" panose="02010600030101010101" pitchFamily="2" charset="-122"/>
              </a:rPr>
              <a:t>: 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Društvo</a:t>
            </a:r>
            <a:r>
              <a:rPr lang="pl-PL" sz="2000" dirty="0">
                <a:effectLst/>
                <a:ea typeface="SimSun" panose="02010600030101010101" pitchFamily="2" charset="-122"/>
              </a:rPr>
              <a:t> za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psihološku</a:t>
            </a:r>
            <a:r>
              <a:rPr lang="pl-PL" sz="2000" dirty="0">
                <a:effectLst/>
                <a:ea typeface="SimSun" panose="02010600030101010101" pitchFamily="2" charset="-122"/>
              </a:rPr>
              <a:t>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pomoć</a:t>
            </a:r>
            <a:r>
              <a:rPr lang="pl-PL" sz="2000" dirty="0">
                <a:effectLst/>
                <a:ea typeface="SimSun" panose="02010600030101010101" pitchFamily="2" charset="-122"/>
              </a:rPr>
              <a:t>, 91 - 100. </a:t>
            </a:r>
            <a:endParaRPr lang="en-HR" sz="2000" dirty="0">
              <a:effectLst/>
              <a:ea typeface="SimSun" panose="02010600030101010101" pitchFamily="2" charset="-122"/>
            </a:endParaRPr>
          </a:p>
          <a:p>
            <a:pPr marL="342900" lvl="0" indent="-342900"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000" dirty="0" err="1">
                <a:effectLst/>
                <a:ea typeface="SimSun" panose="02010600030101010101" pitchFamily="2" charset="-122"/>
              </a:rPr>
              <a:t>Lundsby</a:t>
            </a:r>
            <a:r>
              <a:rPr lang="en-US" sz="2000" dirty="0">
                <a:effectLst/>
                <a:ea typeface="SimSun" panose="02010600030101010101" pitchFamily="2" charset="-122"/>
              </a:rPr>
              <a:t>, M. </a:t>
            </a:r>
            <a:r>
              <a:rPr lang="en-US" sz="2000" dirty="0" err="1">
                <a:effectLst/>
                <a:ea typeface="SimSun" panose="02010600030101010101" pitchFamily="2" charset="-122"/>
              </a:rPr>
              <a:t>i</a:t>
            </a:r>
            <a:r>
              <a:rPr lang="en-US" sz="2000" dirty="0">
                <a:effectLst/>
                <a:ea typeface="SimSun" panose="02010600030101010101" pitchFamily="2" charset="-122"/>
              </a:rPr>
              <a:t> </a:t>
            </a:r>
            <a:r>
              <a:rPr lang="en-US" sz="2000" dirty="0" err="1">
                <a:effectLst/>
                <a:ea typeface="SimSun" panose="02010600030101010101" pitchFamily="2" charset="-122"/>
              </a:rPr>
              <a:t>Sandell</a:t>
            </a:r>
            <a:r>
              <a:rPr lang="en-US" sz="2000" dirty="0">
                <a:effectLst/>
                <a:ea typeface="SimSun" panose="02010600030101010101" pitchFamily="2" charset="-122"/>
              </a:rPr>
              <a:t>, G. (2002). </a:t>
            </a:r>
            <a:r>
              <a:rPr lang="en-US" sz="2000" dirty="0" err="1">
                <a:effectLst/>
                <a:ea typeface="SimSun" panose="02010600030101010101" pitchFamily="2" charset="-122"/>
              </a:rPr>
              <a:t>Supervizija</a:t>
            </a:r>
            <a:r>
              <a:rPr lang="en-US" sz="2000" dirty="0">
                <a:effectLst/>
                <a:ea typeface="SimSun" panose="02010600030101010101" pitchFamily="2" charset="-122"/>
              </a:rPr>
              <a:t> u </a:t>
            </a:r>
            <a:r>
              <a:rPr lang="en-US" sz="2000" dirty="0" err="1">
                <a:effectLst/>
                <a:ea typeface="SimSun" panose="02010600030101010101" pitchFamily="2" charset="-122"/>
              </a:rPr>
              <a:t>psihsocijalnom</a:t>
            </a:r>
            <a:r>
              <a:rPr lang="en-US" sz="2000" dirty="0">
                <a:effectLst/>
                <a:ea typeface="SimSun" panose="02010600030101010101" pitchFamily="2" charset="-122"/>
              </a:rPr>
              <a:t> </a:t>
            </a:r>
            <a:r>
              <a:rPr lang="en-US" sz="2000" dirty="0" err="1">
                <a:effectLst/>
                <a:ea typeface="SimSun" panose="02010600030101010101" pitchFamily="2" charset="-122"/>
              </a:rPr>
              <a:t>radu</a:t>
            </a:r>
            <a:r>
              <a:rPr lang="en-US" sz="2000" dirty="0">
                <a:effectLst/>
                <a:ea typeface="SimSun" panose="02010600030101010101" pitchFamily="2" charset="-122"/>
              </a:rPr>
              <a:t> </a:t>
            </a:r>
            <a:r>
              <a:rPr lang="en-US" sz="2000" dirty="0" err="1">
                <a:effectLst/>
                <a:ea typeface="SimSun" panose="02010600030101010101" pitchFamily="2" charset="-122"/>
              </a:rPr>
              <a:t>Ljetopis</a:t>
            </a:r>
            <a:r>
              <a:rPr lang="en-US" sz="2000" dirty="0">
                <a:effectLst/>
                <a:ea typeface="SimSun" panose="02010600030101010101" pitchFamily="2" charset="-122"/>
              </a:rPr>
              <a:t> </a:t>
            </a:r>
            <a:r>
              <a:rPr lang="en-US" sz="2000" dirty="0" err="1">
                <a:effectLst/>
                <a:ea typeface="SimSun" panose="02010600030101010101" pitchFamily="2" charset="-122"/>
              </a:rPr>
              <a:t>Studijskog</a:t>
            </a:r>
            <a:r>
              <a:rPr lang="en-US" sz="2000" dirty="0">
                <a:effectLst/>
                <a:ea typeface="SimSun" panose="02010600030101010101" pitchFamily="2" charset="-122"/>
              </a:rPr>
              <a:t> centra </a:t>
            </a:r>
            <a:r>
              <a:rPr lang="en-US" sz="2000" dirty="0" err="1">
                <a:effectLst/>
                <a:ea typeface="SimSun" panose="02010600030101010101" pitchFamily="2" charset="-122"/>
              </a:rPr>
              <a:t>socijalnog</a:t>
            </a:r>
            <a:r>
              <a:rPr lang="en-US" sz="2000" dirty="0">
                <a:effectLst/>
                <a:ea typeface="SimSun" panose="02010600030101010101" pitchFamily="2" charset="-122"/>
              </a:rPr>
              <a:t> </a:t>
            </a:r>
            <a:r>
              <a:rPr lang="en-HR" sz="2000" dirty="0">
                <a:effectLst/>
                <a:ea typeface="SimSun" panose="02010600030101010101" pitchFamily="2" charset="-122"/>
              </a:rPr>
              <a:t>rada, 9, 1, 161-174.</a:t>
            </a:r>
          </a:p>
          <a:p>
            <a:pPr marL="342900" lvl="0" indent="-342900">
              <a:buFont typeface="Symbol" pitchFamily="2" charset="2"/>
              <a:buChar char=""/>
              <a:tabLst>
                <a:tab pos="457200" algn="l"/>
              </a:tabLst>
            </a:pPr>
            <a:r>
              <a:rPr lang="en-HR" sz="2000" dirty="0">
                <a:effectLst/>
                <a:ea typeface="SimSun" panose="02010600030101010101" pitchFamily="2" charset="-122"/>
              </a:rPr>
              <a:t>Van Kessel, L. (1999). Supervizija - neophodan doprinos kvaliteti profesionalnog postupanja - primjer nizozemskog modela supervizije. Ljetopis Studijskog centra socijalnog rada, 6, 59-76.</a:t>
            </a:r>
          </a:p>
          <a:p>
            <a:pPr marL="342900" lvl="0" indent="-342900" algn="just">
              <a:buFont typeface="Symbol" pitchFamily="2" charset="2"/>
              <a:buChar char=""/>
              <a:tabLst>
                <a:tab pos="457200" algn="l"/>
              </a:tabLst>
            </a:pPr>
            <a:r>
              <a:rPr lang="it-IT" sz="2000" dirty="0" err="1">
                <a:effectLst/>
                <a:ea typeface="SimSun" panose="02010600030101010101" pitchFamily="2" charset="-122"/>
              </a:rPr>
              <a:t>Žorga</a:t>
            </a:r>
            <a:r>
              <a:rPr lang="it-IT" sz="2000" dirty="0">
                <a:effectLst/>
                <a:ea typeface="SimSun" panose="02010600030101010101" pitchFamily="2" charset="-122"/>
              </a:rPr>
              <a:t>, S. (2009). </a:t>
            </a:r>
            <a:r>
              <a:rPr lang="it-IT" sz="2000" dirty="0" err="1">
                <a:effectLst/>
                <a:ea typeface="SimSun" panose="02010600030101010101" pitchFamily="2" charset="-122"/>
              </a:rPr>
              <a:t>Specifičnosti</a:t>
            </a:r>
            <a:r>
              <a:rPr lang="it-IT" sz="2000" dirty="0">
                <a:effectLst/>
                <a:ea typeface="SimSun" panose="02010600030101010101" pitchFamily="2" charset="-122"/>
              </a:rPr>
              <a:t> </a:t>
            </a:r>
            <a:r>
              <a:rPr lang="it-IT" sz="2000" dirty="0" err="1">
                <a:effectLst/>
                <a:ea typeface="SimSun" panose="02010600030101010101" pitchFamily="2" charset="-122"/>
              </a:rPr>
              <a:t>procesa</a:t>
            </a:r>
            <a:r>
              <a:rPr lang="it-IT" sz="2000" dirty="0">
                <a:effectLst/>
                <a:ea typeface="SimSun" panose="02010600030101010101" pitchFamily="2" charset="-122"/>
              </a:rPr>
              <a:t> </a:t>
            </a:r>
            <a:r>
              <a:rPr lang="it-IT" sz="2000" dirty="0" err="1">
                <a:effectLst/>
                <a:ea typeface="SimSun" panose="02010600030101010101" pitchFamily="2" charset="-122"/>
              </a:rPr>
              <a:t>učenja</a:t>
            </a:r>
            <a:r>
              <a:rPr lang="it-IT" sz="2000" dirty="0">
                <a:effectLst/>
                <a:ea typeface="SimSun" panose="02010600030101010101" pitchFamily="2" charset="-122"/>
              </a:rPr>
              <a:t> u </a:t>
            </a:r>
            <a:r>
              <a:rPr lang="it-IT" sz="2000" dirty="0" err="1">
                <a:effectLst/>
                <a:ea typeface="SimSun" panose="02010600030101010101" pitchFamily="2" charset="-122"/>
              </a:rPr>
              <a:t>superviziji</a:t>
            </a:r>
            <a:r>
              <a:rPr lang="it-IT" sz="2000" dirty="0">
                <a:effectLst/>
                <a:ea typeface="SimSun" panose="02010600030101010101" pitchFamily="2" charset="-122"/>
              </a:rPr>
              <a:t>. </a:t>
            </a:r>
            <a:r>
              <a:rPr lang="pl-PL" sz="2000" dirty="0">
                <a:effectLst/>
                <a:ea typeface="SimSun" panose="02010600030101010101" pitchFamily="2" charset="-122"/>
              </a:rPr>
              <a:t>U: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Ajduković</a:t>
            </a:r>
            <a:r>
              <a:rPr lang="pl-PL" sz="2000" dirty="0">
                <a:effectLst/>
                <a:ea typeface="SimSun" panose="02010600030101010101" pitchFamily="2" charset="-122"/>
              </a:rPr>
              <a:t>, M. (Ur.)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Refleksije</a:t>
            </a:r>
            <a:r>
              <a:rPr lang="pl-PL" sz="2000" dirty="0">
                <a:effectLst/>
                <a:ea typeface="SimSun" panose="02010600030101010101" pitchFamily="2" charset="-122"/>
              </a:rPr>
              <a:t> o </a:t>
            </a:r>
            <a:r>
              <a:rPr lang="pl-PL" sz="2000" dirty="0" err="1">
                <a:effectLst/>
                <a:ea typeface="SimSun" panose="02010600030101010101" pitchFamily="2" charset="-122"/>
              </a:rPr>
              <a:t>superviziji</a:t>
            </a:r>
            <a:r>
              <a:rPr lang="pl-PL" sz="2000" dirty="0">
                <a:effectLst/>
                <a:ea typeface="SimSun" panose="02010600030101010101" pitchFamily="2" charset="-122"/>
              </a:rPr>
              <a:t>. </a:t>
            </a:r>
            <a:r>
              <a:rPr lang="en-HR" sz="2000" dirty="0">
                <a:effectLst/>
                <a:ea typeface="SimSun" panose="02010600030101010101" pitchFamily="2" charset="-122"/>
              </a:rPr>
              <a:t>Zagreb: Društvo za psihološku pomoć, 7 - 39. </a:t>
            </a:r>
          </a:p>
          <a:p>
            <a:pPr marL="0" indent="0" algn="just">
              <a:buNone/>
              <a:tabLst>
                <a:tab pos="457200" algn="l"/>
              </a:tabLst>
            </a:pPr>
            <a:endParaRPr lang="en-HR" sz="2000" dirty="0">
              <a:effectLst/>
              <a:ea typeface="SimSun" panose="02010600030101010101" pitchFamily="2" charset="-12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5283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1070</Words>
  <Application>Microsoft Macintosh PowerPoint</Application>
  <PresentationFormat>Widescreen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Wingdings</vt:lpstr>
      <vt:lpstr>Office Theme</vt:lpstr>
      <vt:lpstr>Uvodno predavanje</vt:lpstr>
      <vt:lpstr>Izvođačice</vt:lpstr>
      <vt:lpstr>Satnica i izvođenje nastave</vt:lpstr>
      <vt:lpstr>Satnica i izvođenje nastave</vt:lpstr>
      <vt:lpstr>Terenska praksa i supervizijske grupe</vt:lpstr>
      <vt:lpstr>Obaveze studenata</vt:lpstr>
      <vt:lpstr>Obvezna literatura</vt:lpstr>
      <vt:lpstr>Korisni linkovi</vt:lpstr>
      <vt:lpstr>Dopunska literatura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Uvodno predavanje</dc:title>
  <dc:creator>Admin</dc:creator>
  <cp:lastModifiedBy>Marijana Majdak</cp:lastModifiedBy>
  <cp:revision>20</cp:revision>
  <dcterms:created xsi:type="dcterms:W3CDTF">2021-02-28T18:04:38Z</dcterms:created>
  <dcterms:modified xsi:type="dcterms:W3CDTF">2023-02-21T18:47:43Z</dcterms:modified>
</cp:coreProperties>
</file>