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300" r:id="rId4"/>
    <p:sldId id="301" r:id="rId5"/>
    <p:sldId id="302" r:id="rId6"/>
    <p:sldId id="329" r:id="rId7"/>
    <p:sldId id="303" r:id="rId8"/>
    <p:sldId id="304" r:id="rId9"/>
    <p:sldId id="305" r:id="rId10"/>
    <p:sldId id="306" r:id="rId11"/>
    <p:sldId id="310" r:id="rId12"/>
    <p:sldId id="307" r:id="rId13"/>
    <p:sldId id="326" r:id="rId14"/>
    <p:sldId id="291" r:id="rId15"/>
    <p:sldId id="309" r:id="rId16"/>
    <p:sldId id="308" r:id="rId17"/>
    <p:sldId id="311" r:id="rId18"/>
    <p:sldId id="323" r:id="rId19"/>
    <p:sldId id="312" r:id="rId20"/>
    <p:sldId id="313" r:id="rId21"/>
    <p:sldId id="324" r:id="rId22"/>
    <p:sldId id="327" r:id="rId23"/>
    <p:sldId id="314" r:id="rId24"/>
    <p:sldId id="315" r:id="rId25"/>
    <p:sldId id="316" r:id="rId26"/>
    <p:sldId id="328" r:id="rId27"/>
    <p:sldId id="317" r:id="rId28"/>
    <p:sldId id="318" r:id="rId29"/>
    <p:sldId id="319" r:id="rId30"/>
    <p:sldId id="320" r:id="rId31"/>
    <p:sldId id="325" r:id="rId32"/>
    <p:sldId id="321" r:id="rId33"/>
    <p:sldId id="322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D491C9-8DF8-4C80-92A5-18AD3A38F24C}">
          <p14:sldIdLst>
            <p14:sldId id="256"/>
            <p14:sldId id="287"/>
            <p14:sldId id="300"/>
            <p14:sldId id="301"/>
            <p14:sldId id="302"/>
            <p14:sldId id="329"/>
            <p14:sldId id="303"/>
            <p14:sldId id="304"/>
            <p14:sldId id="305"/>
            <p14:sldId id="306"/>
            <p14:sldId id="310"/>
            <p14:sldId id="307"/>
            <p14:sldId id="326"/>
          </p14:sldIdLst>
        </p14:section>
        <p14:section name="Untitled Section" id="{998513E9-482A-41B2-9FA2-EEAA6337CC55}">
          <p14:sldIdLst>
            <p14:sldId id="291"/>
            <p14:sldId id="309"/>
            <p14:sldId id="308"/>
            <p14:sldId id="311"/>
            <p14:sldId id="323"/>
            <p14:sldId id="312"/>
            <p14:sldId id="313"/>
            <p14:sldId id="324"/>
            <p14:sldId id="327"/>
            <p14:sldId id="314"/>
            <p14:sldId id="315"/>
            <p14:sldId id="316"/>
            <p14:sldId id="328"/>
            <p14:sldId id="317"/>
            <p14:sldId id="318"/>
            <p14:sldId id="319"/>
            <p14:sldId id="320"/>
            <p14:sldId id="325"/>
            <p14:sldId id="321"/>
            <p14:sldId id="32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A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5244" autoAdjust="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6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040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78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2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15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4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52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30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03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8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9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83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9F12C-70C4-4F44-802F-F0D6C47040A7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2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liament.uk/" TargetMode="External"/><Relationship Id="rId2" Type="http://schemas.openxmlformats.org/officeDocument/2006/relationships/hyperlink" Target="http://www.lawreports.co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ailii.org/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4900" dirty="0" err="1" smtClean="0"/>
              <a:t>Unit</a:t>
            </a:r>
            <a:r>
              <a:rPr lang="hr-HR" sz="4900" dirty="0" smtClean="0"/>
              <a:t> 8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b="1" i="1" dirty="0" smtClean="0"/>
              <a:t>The </a:t>
            </a:r>
            <a:r>
              <a:rPr lang="hr-HR" b="1" i="1" dirty="0" err="1" smtClean="0"/>
              <a:t>Hierarchy</a:t>
            </a:r>
            <a:r>
              <a:rPr lang="hr-HR" b="1" i="1" dirty="0" smtClean="0"/>
              <a:t> </a:t>
            </a:r>
            <a:r>
              <a:rPr lang="hr-HR" b="1" i="1" dirty="0" err="1" smtClean="0"/>
              <a:t>of</a:t>
            </a:r>
            <a:r>
              <a:rPr lang="hr-HR" b="1" i="1" dirty="0" smtClean="0"/>
              <a:t> English </a:t>
            </a:r>
            <a:r>
              <a:rPr lang="hr-HR" b="1" i="1" dirty="0" err="1" smtClean="0"/>
              <a:t>Courts</a:t>
            </a:r>
            <a:r>
              <a:rPr lang="hr-HR" b="1" i="1" dirty="0" smtClean="0"/>
              <a:t> </a:t>
            </a:r>
            <a:r>
              <a:rPr lang="hr-HR" b="1" i="1" dirty="0" err="1" smtClean="0"/>
              <a:t>and</a:t>
            </a:r>
            <a:r>
              <a:rPr lang="hr-HR" b="1" i="1" dirty="0" smtClean="0"/>
              <a:t> the </a:t>
            </a:r>
            <a:r>
              <a:rPr lang="hr-HR" b="1" i="1" dirty="0" err="1" smtClean="0"/>
              <a:t>Doctrine</a:t>
            </a:r>
            <a:r>
              <a:rPr lang="hr-HR" b="1" i="1" dirty="0" smtClean="0"/>
              <a:t> </a:t>
            </a:r>
            <a:r>
              <a:rPr lang="hr-HR" b="1" i="1" dirty="0" err="1" smtClean="0"/>
              <a:t>of</a:t>
            </a:r>
            <a:r>
              <a:rPr lang="hr-HR" b="1" i="1" dirty="0" smtClean="0"/>
              <a:t> </a:t>
            </a:r>
            <a:r>
              <a:rPr lang="hr-HR" b="1" i="1" dirty="0" err="1" smtClean="0"/>
              <a:t>Precedent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732260"/>
          </a:xfrm>
        </p:spPr>
        <p:txBody>
          <a:bodyPr>
            <a:normAutofit fontScale="40000" lnSpcReduction="20000"/>
          </a:bodyPr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hr-HR" sz="3500" dirty="0" smtClean="0"/>
              <a:t>English for </a:t>
            </a:r>
            <a:r>
              <a:rPr lang="hr-HR" sz="3500" dirty="0" err="1" smtClean="0"/>
              <a:t>Lawyers</a:t>
            </a:r>
            <a:r>
              <a:rPr lang="hr-HR" sz="3500" smtClean="0"/>
              <a:t> II</a:t>
            </a:r>
            <a:endParaRPr lang="hr-HR" sz="3500" dirty="0" smtClean="0"/>
          </a:p>
          <a:p>
            <a:r>
              <a:rPr lang="hr-HR" sz="3500" dirty="0" smtClean="0"/>
              <a:t>Snježana Husinec, </a:t>
            </a:r>
            <a:r>
              <a:rPr lang="hr-HR" sz="3500" dirty="0" err="1" smtClean="0"/>
              <a:t>PhD</a:t>
            </a:r>
            <a:r>
              <a:rPr lang="hr-HR" sz="3500" dirty="0" smtClean="0"/>
              <a:t>., shusinec@pravo.hr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84456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5154"/>
            <a:ext cx="10515600" cy="636494"/>
          </a:xfrm>
        </p:spPr>
        <p:txBody>
          <a:bodyPr>
            <a:normAutofit fontScale="90000"/>
          </a:bodyPr>
          <a:lstStyle/>
          <a:p>
            <a:r>
              <a:rPr lang="hr-HR" dirty="0" err="1" smtClean="0"/>
              <a:t>Match</a:t>
            </a:r>
            <a:r>
              <a:rPr lang="hr-HR" dirty="0" smtClean="0"/>
              <a:t> the </a:t>
            </a:r>
            <a:r>
              <a:rPr lang="hr-HR" dirty="0" err="1" smtClean="0"/>
              <a:t>courts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their</a:t>
            </a:r>
            <a:r>
              <a:rPr lang="hr-HR" dirty="0" smtClean="0"/>
              <a:t> </a:t>
            </a:r>
            <a:r>
              <a:rPr lang="hr-HR" dirty="0" err="1" smtClean="0"/>
              <a:t>jurisdiction</a:t>
            </a:r>
            <a:r>
              <a:rPr lang="hr-HR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/>
            <a:endParaRPr lang="hr-HR" dirty="0" smtClean="0"/>
          </a:p>
          <a:p>
            <a:pPr fontAlgn="t"/>
            <a:endParaRPr lang="hr-HR" dirty="0"/>
          </a:p>
          <a:p>
            <a:pPr fontAlgn="t"/>
            <a:endParaRPr lang="hr-HR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087035"/>
              </p:ext>
            </p:extLst>
          </p:nvPr>
        </p:nvGraphicFramePr>
        <p:xfrm>
          <a:off x="932329" y="1111623"/>
          <a:ext cx="10116671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4858">
                  <a:extLst>
                    <a:ext uri="{9D8B030D-6E8A-4147-A177-3AD203B41FA5}">
                      <a16:colId xmlns:a16="http://schemas.microsoft.com/office/drawing/2014/main" val="2928602161"/>
                    </a:ext>
                  </a:extLst>
                </a:gridCol>
                <a:gridCol w="6741813">
                  <a:extLst>
                    <a:ext uri="{9D8B030D-6E8A-4147-A177-3AD203B41FA5}">
                      <a16:colId xmlns:a16="http://schemas.microsoft.com/office/drawing/2014/main" val="3950275761"/>
                    </a:ext>
                  </a:extLst>
                </a:gridCol>
              </a:tblGrid>
              <a:tr h="7964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0" dirty="0" smtClean="0">
                          <a:solidFill>
                            <a:schemeClr val="tx1"/>
                          </a:solidFill>
                        </a:rPr>
                        <a:t>a)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Court of Appeal</a:t>
                      </a:r>
                    </a:p>
                    <a:p>
                      <a:endParaRPr lang="en-US" sz="2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0" dirty="0" smtClean="0">
                          <a:solidFill>
                            <a:schemeClr val="tx1"/>
                          </a:solidFill>
                        </a:rPr>
                        <a:t>1) </a:t>
                      </a:r>
                      <a:r>
                        <a:rPr lang="hr-HR" sz="2400" b="0" dirty="0" err="1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hr-HR" sz="2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2400" b="0" baseline="0" dirty="0" err="1" smtClean="0">
                          <a:solidFill>
                            <a:schemeClr val="tx1"/>
                          </a:solidFill>
                        </a:rPr>
                        <a:t>highes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 civil court</a:t>
                      </a:r>
                      <a:r>
                        <a:rPr lang="hr-HR" sz="2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2400" b="0" dirty="0" err="1" smtClean="0">
                          <a:solidFill>
                            <a:schemeClr val="tx1"/>
                          </a:solidFill>
                        </a:rPr>
                        <a:t>with</a:t>
                      </a:r>
                      <a:r>
                        <a:rPr lang="hr-HR" sz="2400" b="0" dirty="0" smtClean="0">
                          <a:solidFill>
                            <a:schemeClr val="tx1"/>
                          </a:solidFill>
                        </a:rPr>
                        <a:t> original </a:t>
                      </a:r>
                      <a:r>
                        <a:rPr lang="hr-HR" sz="2400" b="0" dirty="0" err="1" smtClean="0">
                          <a:solidFill>
                            <a:schemeClr val="tx1"/>
                          </a:solidFill>
                        </a:rPr>
                        <a:t>jurisdiction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 in England and Wales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66353"/>
                  </a:ext>
                </a:extLst>
              </a:tr>
              <a:tr h="15043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smtClean="0"/>
                        <a:t>b) </a:t>
                      </a:r>
                      <a:r>
                        <a:rPr lang="en-US" sz="2400" dirty="0" smtClean="0"/>
                        <a:t>County Court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smtClean="0"/>
                        <a:t>2) </a:t>
                      </a:r>
                      <a:r>
                        <a:rPr lang="en-US" sz="2400" dirty="0" smtClean="0"/>
                        <a:t>court </a:t>
                      </a:r>
                      <a:r>
                        <a:rPr lang="hr-HR" sz="2400" dirty="0" err="1" smtClean="0"/>
                        <a:t>of</a:t>
                      </a:r>
                      <a:r>
                        <a:rPr lang="en-US" sz="2400" dirty="0" smtClean="0"/>
                        <a:t> both</a:t>
                      </a:r>
                      <a:r>
                        <a:rPr lang="hr-HR" sz="2400" dirty="0" smtClean="0"/>
                        <a:t> </a:t>
                      </a:r>
                      <a:r>
                        <a:rPr lang="en-US" sz="2400" dirty="0" smtClean="0"/>
                        <a:t>civil and criminal  jurisdiction to which a person may go to ask for an award or a sentence to be changed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8921760"/>
                  </a:ext>
                </a:extLst>
              </a:tr>
              <a:tr h="7964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smtClean="0"/>
                        <a:t>c) </a:t>
                      </a:r>
                      <a:r>
                        <a:rPr lang="en-US" sz="2400" dirty="0" smtClean="0"/>
                        <a:t>Magistrates’ Court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smtClean="0"/>
                        <a:t>3) </a:t>
                      </a:r>
                      <a:r>
                        <a:rPr lang="en-US" sz="2400" dirty="0" smtClean="0"/>
                        <a:t>highest court of appeal in both civil and criminal cases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1930143"/>
                  </a:ext>
                </a:extLst>
              </a:tr>
              <a:tr h="7964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smtClean="0"/>
                        <a:t>d) </a:t>
                      </a:r>
                      <a:r>
                        <a:rPr lang="en-US" sz="2400" dirty="0" smtClean="0"/>
                        <a:t>Crown Court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smtClean="0"/>
                        <a:t>4) </a:t>
                      </a:r>
                      <a:r>
                        <a:rPr lang="en-US" sz="2400" dirty="0" smtClean="0"/>
                        <a:t>court which hears </a:t>
                      </a:r>
                      <a:r>
                        <a:rPr lang="hr-HR" sz="2400" dirty="0" err="1" smtClean="0"/>
                        <a:t>all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kinds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hr-HR" sz="2400" baseline="0" dirty="0" err="1" smtClean="0"/>
                        <a:t>of</a:t>
                      </a:r>
                      <a:r>
                        <a:rPr lang="en-US" sz="2400" dirty="0" smtClean="0"/>
                        <a:t> civil cases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717698"/>
                  </a:ext>
                </a:extLst>
              </a:tr>
              <a:tr h="7964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smtClean="0"/>
                        <a:t>e) </a:t>
                      </a:r>
                      <a:r>
                        <a:rPr lang="en-US" sz="2400" dirty="0" smtClean="0"/>
                        <a:t>High Court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smtClean="0"/>
                        <a:t>5) </a:t>
                      </a:r>
                      <a:r>
                        <a:rPr lang="en-US" sz="2400" dirty="0" smtClean="0"/>
                        <a:t>court, formed of a </a:t>
                      </a:r>
                      <a:r>
                        <a:rPr lang="hr-HR" sz="2400" dirty="0" err="1" smtClean="0"/>
                        <a:t>professional</a:t>
                      </a:r>
                      <a:r>
                        <a:rPr lang="en-US" sz="2400" dirty="0" smtClean="0"/>
                        <a:t> judge</a:t>
                      </a:r>
                      <a:r>
                        <a:rPr lang="hr-HR" sz="2400" baseline="0" dirty="0" smtClean="0"/>
                        <a:t> </a:t>
                      </a:r>
                      <a:r>
                        <a:rPr lang="en-US" sz="2400" dirty="0" smtClean="0"/>
                        <a:t>and a jury, which hears criminal cases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669183"/>
                  </a:ext>
                </a:extLst>
              </a:tr>
              <a:tr h="7964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smtClean="0"/>
                        <a:t>f) </a:t>
                      </a:r>
                      <a:r>
                        <a:rPr lang="en-US" sz="2400" dirty="0" smtClean="0"/>
                        <a:t>Supreme Court of the 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smtClean="0"/>
                        <a:t>6) </a:t>
                      </a:r>
                      <a:r>
                        <a:rPr lang="en-US" sz="2400" dirty="0" smtClean="0"/>
                        <a:t>court presided over by magistrates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1040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12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7338" y="173422"/>
            <a:ext cx="8216462" cy="748862"/>
          </a:xfrm>
        </p:spPr>
        <p:txBody>
          <a:bodyPr>
            <a:normAutofit/>
          </a:bodyPr>
          <a:lstStyle/>
          <a:p>
            <a:r>
              <a:rPr lang="hr-HR" dirty="0" smtClean="0"/>
              <a:t>Royal Court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Justice</a:t>
            </a:r>
            <a:endParaRPr lang="en-US" dirty="0"/>
          </a:p>
        </p:txBody>
      </p:sp>
      <p:pic>
        <p:nvPicPr>
          <p:cNvPr id="4" name="Content Placeholder 5" descr="London_Royal_Courts_of_Justice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939" y="1155012"/>
            <a:ext cx="3720662" cy="5574771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297214" y="1825625"/>
            <a:ext cx="6056586" cy="4351338"/>
          </a:xfrm>
        </p:spPr>
        <p:txBody>
          <a:bodyPr/>
          <a:lstStyle/>
          <a:p>
            <a:pPr marL="0" indent="0">
              <a:buNone/>
            </a:pPr>
            <a:endParaRPr lang="hr-HR" altLang="en-US" dirty="0" smtClean="0"/>
          </a:p>
          <a:p>
            <a:pPr marL="0" indent="0">
              <a:buNone/>
            </a:pPr>
            <a:r>
              <a:rPr lang="hr-HR" altLang="en-US" dirty="0" err="1" smtClean="0"/>
              <a:t>It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houses</a:t>
            </a:r>
            <a:endParaRPr lang="hr-HR" altLang="en-US" dirty="0" smtClean="0"/>
          </a:p>
          <a:p>
            <a:pPr marL="0" indent="0">
              <a:buNone/>
            </a:pPr>
            <a:endParaRPr lang="hr-HR" altLang="en-US" dirty="0"/>
          </a:p>
          <a:p>
            <a:pPr marL="0" indent="0">
              <a:buNone/>
            </a:pPr>
            <a:r>
              <a:rPr lang="en-US" altLang="en-US" dirty="0" smtClean="0"/>
              <a:t>a</a:t>
            </a:r>
            <a:r>
              <a:rPr lang="en-US" altLang="en-US" dirty="0"/>
              <a:t>) The Court of Appeal of England and Wales</a:t>
            </a:r>
          </a:p>
          <a:p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b) The High Court of Justice of England and Wales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50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The Court Network –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triers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i="1" dirty="0" err="1" smtClean="0"/>
              <a:t>Read</a:t>
            </a:r>
            <a:r>
              <a:rPr lang="hr-HR" i="1" dirty="0" smtClean="0"/>
              <a:t> the </a:t>
            </a:r>
            <a:r>
              <a:rPr lang="hr-HR" i="1" dirty="0" err="1" smtClean="0"/>
              <a:t>text</a:t>
            </a:r>
            <a:r>
              <a:rPr lang="hr-HR" i="1" dirty="0" smtClean="0"/>
              <a:t> </a:t>
            </a:r>
            <a:r>
              <a:rPr lang="hr-HR" i="1" dirty="0" err="1" smtClean="0"/>
              <a:t>carefully</a:t>
            </a:r>
            <a:r>
              <a:rPr lang="hr-HR" i="1" dirty="0" smtClean="0"/>
              <a:t> </a:t>
            </a:r>
            <a:r>
              <a:rPr lang="hr-HR" i="1" dirty="0" err="1" smtClean="0"/>
              <a:t>once</a:t>
            </a:r>
            <a:r>
              <a:rPr lang="hr-HR" i="1" dirty="0" smtClean="0"/>
              <a:t> </a:t>
            </a:r>
            <a:r>
              <a:rPr lang="hr-HR" i="1" dirty="0" err="1" smtClean="0"/>
              <a:t>again</a:t>
            </a:r>
            <a:r>
              <a:rPr lang="hr-HR" i="1" dirty="0" smtClean="0"/>
              <a:t> </a:t>
            </a:r>
            <a:r>
              <a:rPr lang="hr-HR" i="1" dirty="0" err="1" smtClean="0"/>
              <a:t>and</a:t>
            </a:r>
            <a:r>
              <a:rPr lang="hr-HR" i="1" dirty="0" smtClean="0"/>
              <a:t> take notes on </a:t>
            </a:r>
            <a:r>
              <a:rPr lang="hr-HR" i="1" dirty="0" err="1" smtClean="0"/>
              <a:t>judges</a:t>
            </a:r>
            <a:r>
              <a:rPr lang="hr-HR" i="1" dirty="0" smtClean="0"/>
              <a:t> </a:t>
            </a:r>
            <a:r>
              <a:rPr lang="hr-HR" i="1" dirty="0" err="1" smtClean="0"/>
              <a:t>and</a:t>
            </a:r>
            <a:r>
              <a:rPr lang="hr-HR" i="1" dirty="0" smtClean="0"/>
              <a:t> </a:t>
            </a:r>
            <a:r>
              <a:rPr lang="hr-HR" i="1" dirty="0" err="1" smtClean="0"/>
              <a:t>other</a:t>
            </a:r>
            <a:r>
              <a:rPr lang="hr-HR" i="1" dirty="0" smtClean="0"/>
              <a:t> </a:t>
            </a:r>
            <a:r>
              <a:rPr lang="hr-HR" i="1" dirty="0" err="1" smtClean="0"/>
              <a:t>possible</a:t>
            </a:r>
            <a:r>
              <a:rPr lang="hr-HR" i="1" dirty="0" smtClean="0"/>
              <a:t> </a:t>
            </a:r>
            <a:r>
              <a:rPr lang="hr-HR" i="1" dirty="0" err="1" smtClean="0"/>
              <a:t>triers</a:t>
            </a:r>
            <a:r>
              <a:rPr lang="hr-HR" i="1" dirty="0" smtClean="0"/>
              <a:t> </a:t>
            </a:r>
            <a:r>
              <a:rPr lang="hr-HR" i="1" dirty="0" err="1" smtClean="0"/>
              <a:t>in</a:t>
            </a:r>
            <a:r>
              <a:rPr lang="hr-HR" i="1" dirty="0" smtClean="0"/>
              <a:t> </a:t>
            </a:r>
            <a:r>
              <a:rPr lang="hr-HR" i="1" dirty="0" err="1" smtClean="0"/>
              <a:t>each</a:t>
            </a:r>
            <a:r>
              <a:rPr lang="hr-HR" i="1" dirty="0" smtClean="0"/>
              <a:t> </a:t>
            </a:r>
            <a:r>
              <a:rPr lang="hr-HR" i="1" dirty="0" err="1" smtClean="0"/>
              <a:t>court</a:t>
            </a:r>
            <a:r>
              <a:rPr lang="hr-HR" i="1" dirty="0" smtClean="0"/>
              <a:t>.</a:t>
            </a:r>
          </a:p>
          <a:p>
            <a:pPr marL="0" indent="0">
              <a:buNone/>
            </a:pPr>
            <a:endParaRPr lang="hr-HR" i="1" dirty="0" smtClean="0"/>
          </a:p>
          <a:p>
            <a:r>
              <a:rPr lang="hr-HR" i="1" dirty="0" err="1" smtClean="0"/>
              <a:t>County</a:t>
            </a:r>
            <a:r>
              <a:rPr lang="hr-HR" i="1" dirty="0" smtClean="0"/>
              <a:t> </a:t>
            </a:r>
            <a:r>
              <a:rPr lang="hr-HR" i="1" dirty="0" err="1" smtClean="0"/>
              <a:t>courts</a:t>
            </a:r>
            <a:r>
              <a:rPr lang="hr-HR" i="1" dirty="0" smtClean="0"/>
              <a:t> -</a:t>
            </a:r>
          </a:p>
          <a:p>
            <a:r>
              <a:rPr lang="hr-HR" i="1" dirty="0" err="1" smtClean="0"/>
              <a:t>Magistrates</a:t>
            </a:r>
            <a:r>
              <a:rPr lang="hr-HR" i="1" dirty="0"/>
              <a:t> </a:t>
            </a:r>
            <a:r>
              <a:rPr lang="hr-HR" i="1" dirty="0" err="1" smtClean="0"/>
              <a:t>courts</a:t>
            </a:r>
            <a:r>
              <a:rPr lang="hr-HR" i="1" dirty="0" smtClean="0"/>
              <a:t> -</a:t>
            </a:r>
            <a:endParaRPr lang="hr-HR" i="1" dirty="0"/>
          </a:p>
          <a:p>
            <a:r>
              <a:rPr lang="hr-HR" i="1" dirty="0" err="1" smtClean="0"/>
              <a:t>Crown</a:t>
            </a:r>
            <a:r>
              <a:rPr lang="hr-HR" i="1" dirty="0" smtClean="0"/>
              <a:t> </a:t>
            </a:r>
            <a:r>
              <a:rPr lang="hr-HR" i="1" dirty="0" err="1" smtClean="0"/>
              <a:t>court</a:t>
            </a:r>
            <a:r>
              <a:rPr lang="hr-HR" i="1" dirty="0" smtClean="0"/>
              <a:t> -</a:t>
            </a:r>
          </a:p>
          <a:p>
            <a:r>
              <a:rPr lang="hr-HR" i="1" dirty="0" err="1" smtClean="0"/>
              <a:t>The</a:t>
            </a:r>
            <a:r>
              <a:rPr lang="hr-HR" i="1" dirty="0" smtClean="0"/>
              <a:t> </a:t>
            </a:r>
            <a:r>
              <a:rPr lang="hr-HR" i="1" dirty="0" err="1" smtClean="0"/>
              <a:t>High</a:t>
            </a:r>
            <a:r>
              <a:rPr lang="hr-HR" i="1" dirty="0" smtClean="0"/>
              <a:t> </a:t>
            </a:r>
            <a:r>
              <a:rPr lang="hr-HR" i="1" dirty="0" err="1" smtClean="0"/>
              <a:t>court</a:t>
            </a:r>
            <a:r>
              <a:rPr lang="hr-HR" i="1" dirty="0" smtClean="0"/>
              <a:t> </a:t>
            </a:r>
            <a:r>
              <a:rPr lang="hr-HR" i="1" dirty="0" err="1" smtClean="0"/>
              <a:t>of</a:t>
            </a:r>
            <a:r>
              <a:rPr lang="hr-HR" i="1" dirty="0" smtClean="0"/>
              <a:t> </a:t>
            </a:r>
            <a:r>
              <a:rPr lang="hr-HR" i="1" dirty="0" err="1" smtClean="0"/>
              <a:t>Justice</a:t>
            </a:r>
            <a:r>
              <a:rPr lang="hr-HR" i="1" dirty="0" smtClean="0"/>
              <a:t> -</a:t>
            </a:r>
          </a:p>
          <a:p>
            <a:r>
              <a:rPr lang="hr-HR" i="1" dirty="0" err="1" smtClean="0"/>
              <a:t>The</a:t>
            </a:r>
            <a:r>
              <a:rPr lang="hr-HR" i="1" dirty="0" smtClean="0"/>
              <a:t> Court </a:t>
            </a:r>
            <a:r>
              <a:rPr lang="hr-HR" i="1" dirty="0" err="1" smtClean="0"/>
              <a:t>of</a:t>
            </a:r>
            <a:r>
              <a:rPr lang="hr-HR" i="1" dirty="0" smtClean="0"/>
              <a:t> </a:t>
            </a:r>
            <a:r>
              <a:rPr lang="hr-HR" i="1" dirty="0" err="1" smtClean="0"/>
              <a:t>Appeal</a:t>
            </a:r>
            <a:r>
              <a:rPr lang="hr-HR" i="1" dirty="0" smtClean="0"/>
              <a:t> -</a:t>
            </a:r>
          </a:p>
          <a:p>
            <a:r>
              <a:rPr lang="hr-HR" i="1" dirty="0" err="1" smtClean="0"/>
              <a:t>The</a:t>
            </a:r>
            <a:r>
              <a:rPr lang="hr-HR" i="1" dirty="0" smtClean="0"/>
              <a:t> UK </a:t>
            </a:r>
            <a:r>
              <a:rPr lang="hr-HR" i="1" dirty="0" err="1" smtClean="0"/>
              <a:t>Supreme</a:t>
            </a:r>
            <a:r>
              <a:rPr lang="hr-HR" i="1" dirty="0" smtClean="0"/>
              <a:t> Court -</a:t>
            </a:r>
          </a:p>
          <a:p>
            <a:endParaRPr lang="hr-HR" i="1" dirty="0" smtClean="0"/>
          </a:p>
          <a:p>
            <a:endParaRPr lang="hr-HR" i="1" dirty="0" smtClean="0"/>
          </a:p>
        </p:txBody>
      </p:sp>
    </p:spTree>
    <p:extLst>
      <p:ext uri="{BB962C8B-B14F-4D97-AF65-F5344CB8AC3E}">
        <p14:creationId xmlns:p14="http://schemas.microsoft.com/office/powerpoint/2010/main" val="285591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Court Network – </a:t>
            </a:r>
            <a:r>
              <a:rPr lang="hr-HR" dirty="0" err="1" smtClean="0"/>
              <a:t>comprehension</a:t>
            </a:r>
            <a:r>
              <a:rPr lang="hr-HR" dirty="0" smtClean="0"/>
              <a:t> </a:t>
            </a:r>
            <a:r>
              <a:rPr lang="hr-HR" dirty="0" err="1" smtClean="0"/>
              <a:t>check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vocabulary</a:t>
            </a:r>
            <a:r>
              <a:rPr lang="hr-HR" dirty="0" smtClean="0"/>
              <a:t> </a:t>
            </a:r>
            <a:r>
              <a:rPr lang="hr-HR" dirty="0" err="1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i="1" dirty="0" smtClean="0"/>
          </a:p>
          <a:p>
            <a:r>
              <a:rPr lang="hr-HR" i="1" dirty="0" smtClean="0"/>
              <a:t>Do </a:t>
            </a:r>
            <a:r>
              <a:rPr lang="hr-HR" i="1" dirty="0"/>
              <a:t>ex. III.</a:t>
            </a:r>
          </a:p>
          <a:p>
            <a:r>
              <a:rPr lang="hr-HR" i="1" dirty="0" err="1"/>
              <a:t>Practice</a:t>
            </a:r>
            <a:r>
              <a:rPr lang="hr-HR" i="1" dirty="0"/>
              <a:t> </a:t>
            </a:r>
            <a:r>
              <a:rPr lang="hr-HR" i="1" dirty="0" err="1"/>
              <a:t>vocabulary</a:t>
            </a:r>
            <a:r>
              <a:rPr lang="hr-HR" i="1" dirty="0"/>
              <a:t> </a:t>
            </a:r>
            <a:r>
              <a:rPr lang="hr-HR" i="1" dirty="0" err="1"/>
              <a:t>by</a:t>
            </a:r>
            <a:r>
              <a:rPr lang="hr-HR" i="1" dirty="0"/>
              <a:t> </a:t>
            </a:r>
            <a:r>
              <a:rPr lang="hr-HR" i="1" dirty="0" err="1"/>
              <a:t>doing</a:t>
            </a:r>
            <a:r>
              <a:rPr lang="hr-HR" i="1" dirty="0"/>
              <a:t> ex. IV, V </a:t>
            </a:r>
            <a:r>
              <a:rPr lang="hr-HR" i="1" dirty="0" err="1"/>
              <a:t>and</a:t>
            </a:r>
            <a:r>
              <a:rPr lang="hr-HR" i="1" dirty="0"/>
              <a:t> VI.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540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err="1" smtClean="0"/>
              <a:t>Vocabulary</a:t>
            </a:r>
            <a:r>
              <a:rPr lang="hr-HR" dirty="0" smtClean="0"/>
              <a:t> </a:t>
            </a:r>
            <a:r>
              <a:rPr lang="hr-HR" dirty="0" err="1" smtClean="0"/>
              <a:t>practice</a:t>
            </a:r>
            <a:r>
              <a:rPr lang="hr-HR" dirty="0" smtClean="0"/>
              <a:t> I</a:t>
            </a:r>
            <a:br>
              <a:rPr lang="hr-HR" dirty="0" smtClean="0"/>
            </a:br>
            <a:r>
              <a:rPr lang="hr-HR" sz="2700" i="1" dirty="0" err="1"/>
              <a:t>Find</a:t>
            </a:r>
            <a:r>
              <a:rPr lang="hr-HR" sz="2700" i="1" dirty="0"/>
              <a:t> </a:t>
            </a:r>
            <a:r>
              <a:rPr lang="hr-HR" sz="2700" i="1" dirty="0" err="1"/>
              <a:t>in</a:t>
            </a:r>
            <a:r>
              <a:rPr lang="hr-HR" sz="2700" i="1" dirty="0"/>
              <a:t> the </a:t>
            </a:r>
            <a:r>
              <a:rPr lang="hr-HR" sz="2700" i="1" dirty="0" err="1"/>
              <a:t>text</a:t>
            </a:r>
            <a:r>
              <a:rPr lang="hr-HR" sz="2700" i="1" dirty="0"/>
              <a:t> the English </a:t>
            </a:r>
            <a:r>
              <a:rPr lang="hr-HR" sz="2700" i="1" dirty="0" err="1"/>
              <a:t>equivalents</a:t>
            </a:r>
            <a:r>
              <a:rPr lang="hr-HR" sz="2700" i="1" dirty="0"/>
              <a:t> for the </a:t>
            </a:r>
            <a:r>
              <a:rPr lang="hr-HR" sz="2700" i="1" dirty="0" err="1"/>
              <a:t>following</a:t>
            </a:r>
            <a:r>
              <a:rPr lang="hr-HR" sz="2700" i="1" dirty="0"/>
              <a:t> </a:t>
            </a:r>
            <a:r>
              <a:rPr lang="hr-HR" sz="2700" i="1" dirty="0" err="1"/>
              <a:t>terms</a:t>
            </a:r>
            <a:r>
              <a:rPr lang="hr-HR" sz="2700" i="1" dirty="0"/>
              <a:t> </a:t>
            </a:r>
            <a:r>
              <a:rPr lang="hr-HR" sz="2700" i="1" dirty="0" err="1"/>
              <a:t>and</a:t>
            </a:r>
            <a:r>
              <a:rPr lang="hr-HR" sz="2700" i="1" dirty="0"/>
              <a:t> </a:t>
            </a:r>
            <a:r>
              <a:rPr lang="hr-HR" sz="2700" i="1" dirty="0" err="1"/>
              <a:t>expressions</a:t>
            </a:r>
            <a:r>
              <a:rPr lang="hr-HR" sz="2700" i="1" dirty="0"/>
              <a:t>.</a:t>
            </a:r>
            <a:r>
              <a:rPr lang="hr-HR" sz="3100" dirty="0"/>
              <a:t/>
            </a:r>
            <a:br>
              <a:rPr lang="hr-HR" sz="3100" dirty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1" y="1590675"/>
            <a:ext cx="11210924" cy="5153025"/>
          </a:xfrm>
        </p:spPr>
        <p:txBody>
          <a:bodyPr>
            <a:normAutofit fontScale="92500" lnSpcReduction="20000"/>
          </a:bodyPr>
          <a:lstStyle/>
          <a:p>
            <a:r>
              <a:rPr lang="hr-HR" dirty="0" err="1" smtClean="0"/>
              <a:t>inferior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superior</a:t>
            </a:r>
            <a:r>
              <a:rPr lang="hr-HR" dirty="0" smtClean="0"/>
              <a:t> </a:t>
            </a:r>
            <a:r>
              <a:rPr lang="hr-HR" dirty="0" err="1" smtClean="0"/>
              <a:t>courts</a:t>
            </a:r>
            <a:r>
              <a:rPr lang="hr-HR" dirty="0" smtClean="0"/>
              <a:t> =</a:t>
            </a:r>
          </a:p>
          <a:p>
            <a:r>
              <a:rPr lang="hr-HR" dirty="0" smtClean="0"/>
              <a:t>to </a:t>
            </a:r>
            <a:r>
              <a:rPr lang="hr-HR" dirty="0" err="1" smtClean="0"/>
              <a:t>have</a:t>
            </a:r>
            <a:r>
              <a:rPr lang="hr-HR" dirty="0" smtClean="0"/>
              <a:t> </a:t>
            </a:r>
            <a:r>
              <a:rPr lang="hr-HR" dirty="0" err="1" smtClean="0"/>
              <a:t>jurisdiction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civil </a:t>
            </a:r>
            <a:r>
              <a:rPr lang="hr-HR" dirty="0" err="1" smtClean="0"/>
              <a:t>matters</a:t>
            </a:r>
            <a:r>
              <a:rPr lang="hr-HR" dirty="0" smtClean="0"/>
              <a:t> =</a:t>
            </a:r>
          </a:p>
          <a:p>
            <a:r>
              <a:rPr lang="hr-HR" dirty="0" smtClean="0"/>
              <a:t>a </a:t>
            </a:r>
            <a:r>
              <a:rPr lang="hr-HR" dirty="0" err="1" smtClean="0"/>
              <a:t>lower</a:t>
            </a:r>
            <a:r>
              <a:rPr lang="hr-HR" dirty="0" smtClean="0"/>
              <a:t> </a:t>
            </a:r>
            <a:r>
              <a:rPr lang="hr-HR" dirty="0" err="1" smtClean="0"/>
              <a:t>first</a:t>
            </a:r>
            <a:r>
              <a:rPr lang="hr-HR" dirty="0" smtClean="0"/>
              <a:t>-instance </a:t>
            </a:r>
            <a:r>
              <a:rPr lang="hr-HR" dirty="0" err="1" smtClean="0"/>
              <a:t>criminal</a:t>
            </a:r>
            <a:r>
              <a:rPr lang="hr-HR" dirty="0" smtClean="0"/>
              <a:t> </a:t>
            </a:r>
            <a:r>
              <a:rPr lang="hr-HR" dirty="0" err="1" smtClean="0"/>
              <a:t>court</a:t>
            </a:r>
            <a:r>
              <a:rPr lang="hr-HR" dirty="0" smtClean="0"/>
              <a:t> =</a:t>
            </a:r>
          </a:p>
          <a:p>
            <a:r>
              <a:rPr lang="hr-HR" dirty="0" smtClean="0"/>
              <a:t>to </a:t>
            </a:r>
            <a:r>
              <a:rPr lang="hr-HR" dirty="0" err="1" smtClean="0"/>
              <a:t>issue</a:t>
            </a:r>
            <a:r>
              <a:rPr lang="hr-HR" dirty="0" smtClean="0"/>
              <a:t> </a:t>
            </a:r>
            <a:r>
              <a:rPr lang="hr-HR" dirty="0" err="1" smtClean="0"/>
              <a:t>search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arrest</a:t>
            </a:r>
            <a:r>
              <a:rPr lang="hr-HR" dirty="0" smtClean="0"/>
              <a:t> </a:t>
            </a:r>
            <a:r>
              <a:rPr lang="hr-HR" dirty="0" err="1" smtClean="0"/>
              <a:t>warrant</a:t>
            </a:r>
            <a:r>
              <a:rPr lang="hr-HR" dirty="0" smtClean="0"/>
              <a:t> =</a:t>
            </a:r>
          </a:p>
          <a:p>
            <a:r>
              <a:rPr lang="hr-HR" dirty="0" smtClean="0"/>
              <a:t>to </a:t>
            </a:r>
            <a:r>
              <a:rPr lang="hr-HR" dirty="0" err="1" smtClean="0"/>
              <a:t>commit</a:t>
            </a:r>
            <a:r>
              <a:rPr lang="hr-HR" dirty="0" smtClean="0"/>
              <a:t> for </a:t>
            </a:r>
            <a:r>
              <a:rPr lang="hr-HR" dirty="0" err="1" smtClean="0"/>
              <a:t>sentencing</a:t>
            </a:r>
            <a:r>
              <a:rPr lang="hr-HR" dirty="0" smtClean="0"/>
              <a:t> to the </a:t>
            </a:r>
            <a:r>
              <a:rPr lang="hr-HR" dirty="0" err="1" smtClean="0"/>
              <a:t>Crown</a:t>
            </a:r>
            <a:r>
              <a:rPr lang="hr-HR" dirty="0" smtClean="0"/>
              <a:t> Court =</a:t>
            </a:r>
          </a:p>
          <a:p>
            <a:r>
              <a:rPr lang="hr-HR" dirty="0" smtClean="0"/>
              <a:t>to </a:t>
            </a:r>
            <a:r>
              <a:rPr lang="hr-HR" dirty="0" err="1" smtClean="0"/>
              <a:t>have</a:t>
            </a:r>
            <a:r>
              <a:rPr lang="hr-HR" dirty="0" smtClean="0"/>
              <a:t> </a:t>
            </a:r>
            <a:r>
              <a:rPr lang="hr-HR" dirty="0" err="1" smtClean="0"/>
              <a:t>exclusive</a:t>
            </a:r>
            <a:r>
              <a:rPr lang="hr-HR" dirty="0" smtClean="0"/>
              <a:t> </a:t>
            </a:r>
            <a:r>
              <a:rPr lang="hr-HR" dirty="0" err="1" smtClean="0"/>
              <a:t>jurisdiction</a:t>
            </a:r>
            <a:r>
              <a:rPr lang="hr-HR" dirty="0" smtClean="0"/>
              <a:t> for </a:t>
            </a:r>
            <a:r>
              <a:rPr lang="hr-HR" dirty="0" err="1" smtClean="0"/>
              <a:t>trials</a:t>
            </a:r>
            <a:r>
              <a:rPr lang="hr-HR" dirty="0" smtClean="0"/>
              <a:t> on </a:t>
            </a:r>
            <a:r>
              <a:rPr lang="hr-HR" dirty="0" err="1" smtClean="0"/>
              <a:t>indictment</a:t>
            </a:r>
            <a:r>
              <a:rPr lang="hr-HR" dirty="0" smtClean="0"/>
              <a:t> =</a:t>
            </a:r>
          </a:p>
          <a:p>
            <a:r>
              <a:rPr lang="hr-HR" dirty="0" smtClean="0"/>
              <a:t>to </a:t>
            </a:r>
            <a:r>
              <a:rPr lang="hr-HR" dirty="0" err="1" smtClean="0"/>
              <a:t>hear</a:t>
            </a:r>
            <a:r>
              <a:rPr lang="hr-HR" dirty="0" smtClean="0"/>
              <a:t> </a:t>
            </a:r>
            <a:r>
              <a:rPr lang="hr-HR" dirty="0" err="1" smtClean="0"/>
              <a:t>appeals</a:t>
            </a:r>
            <a:r>
              <a:rPr lang="hr-HR" dirty="0" smtClean="0"/>
              <a:t> </a:t>
            </a:r>
            <a:r>
              <a:rPr lang="hr-HR" dirty="0" err="1" smtClean="0"/>
              <a:t>against</a:t>
            </a:r>
            <a:r>
              <a:rPr lang="hr-HR" dirty="0" smtClean="0"/>
              <a:t> </a:t>
            </a:r>
            <a:r>
              <a:rPr lang="hr-HR" dirty="0" err="1" smtClean="0"/>
              <a:t>rulings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magistrates</a:t>
            </a:r>
            <a:r>
              <a:rPr lang="hr-HR" dirty="0" smtClean="0"/>
              <a:t>’ </a:t>
            </a:r>
            <a:r>
              <a:rPr lang="hr-HR" dirty="0" err="1" smtClean="0"/>
              <a:t>courts</a:t>
            </a:r>
            <a:r>
              <a:rPr lang="hr-HR" dirty="0" smtClean="0"/>
              <a:t> =</a:t>
            </a:r>
          </a:p>
          <a:p>
            <a:r>
              <a:rPr lang="hr-HR" dirty="0" smtClean="0"/>
              <a:t>to </a:t>
            </a:r>
            <a:r>
              <a:rPr lang="hr-HR" dirty="0" err="1" smtClean="0"/>
              <a:t>have</a:t>
            </a:r>
            <a:r>
              <a:rPr lang="hr-HR" dirty="0" smtClean="0"/>
              <a:t> original </a:t>
            </a:r>
            <a:r>
              <a:rPr lang="hr-HR" dirty="0" err="1" smtClean="0"/>
              <a:t>jurisdiction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civil </a:t>
            </a:r>
            <a:r>
              <a:rPr lang="hr-HR" dirty="0" err="1" smtClean="0"/>
              <a:t>matters</a:t>
            </a:r>
            <a:r>
              <a:rPr lang="hr-HR" dirty="0" smtClean="0"/>
              <a:t> =</a:t>
            </a:r>
          </a:p>
          <a:p>
            <a:r>
              <a:rPr lang="hr-HR" dirty="0"/>
              <a:t>t</a:t>
            </a:r>
            <a:r>
              <a:rPr lang="hr-HR" dirty="0" smtClean="0"/>
              <a:t>o </a:t>
            </a:r>
            <a:r>
              <a:rPr lang="hr-HR" dirty="0" err="1" smtClean="0"/>
              <a:t>have</a:t>
            </a:r>
            <a:r>
              <a:rPr lang="hr-HR" dirty="0" smtClean="0"/>
              <a:t> </a:t>
            </a:r>
            <a:r>
              <a:rPr lang="hr-HR" dirty="0" err="1" smtClean="0"/>
              <a:t>jurisdiction</a:t>
            </a:r>
            <a:r>
              <a:rPr lang="hr-HR" dirty="0" smtClean="0"/>
              <a:t> for </a:t>
            </a:r>
            <a:r>
              <a:rPr lang="hr-HR" dirty="0" err="1" smtClean="0"/>
              <a:t>appeals</a:t>
            </a:r>
            <a:r>
              <a:rPr lang="hr-HR" dirty="0" smtClean="0"/>
              <a:t> </a:t>
            </a:r>
            <a:r>
              <a:rPr lang="hr-HR" dirty="0" err="1" smtClean="0"/>
              <a:t>against</a:t>
            </a:r>
            <a:r>
              <a:rPr lang="hr-HR" dirty="0" smtClean="0"/>
              <a:t> </a:t>
            </a:r>
            <a:r>
              <a:rPr lang="hr-HR" dirty="0" err="1" smtClean="0"/>
              <a:t>judgements</a:t>
            </a:r>
            <a:r>
              <a:rPr lang="hr-HR" dirty="0" smtClean="0"/>
              <a:t> </a:t>
            </a:r>
            <a:r>
              <a:rPr lang="hr-HR" dirty="0" err="1" smtClean="0"/>
              <a:t>delivered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lower</a:t>
            </a:r>
            <a:r>
              <a:rPr lang="hr-HR" dirty="0" smtClean="0"/>
              <a:t> </a:t>
            </a:r>
            <a:r>
              <a:rPr lang="hr-HR" dirty="0" err="1" smtClean="0"/>
              <a:t>courts</a:t>
            </a:r>
            <a:r>
              <a:rPr lang="hr-HR" dirty="0" smtClean="0"/>
              <a:t> =</a:t>
            </a:r>
          </a:p>
          <a:p>
            <a:r>
              <a:rPr lang="hr-HR" dirty="0"/>
              <a:t>t</a:t>
            </a:r>
            <a:r>
              <a:rPr lang="hr-HR" dirty="0" smtClean="0"/>
              <a:t>o </a:t>
            </a:r>
            <a:r>
              <a:rPr lang="hr-HR" dirty="0" err="1" smtClean="0"/>
              <a:t>hear</a:t>
            </a:r>
            <a:r>
              <a:rPr lang="hr-HR" dirty="0" smtClean="0"/>
              <a:t> </a:t>
            </a:r>
            <a:r>
              <a:rPr lang="hr-HR" dirty="0" err="1" smtClean="0"/>
              <a:t>criminal</a:t>
            </a:r>
            <a:r>
              <a:rPr lang="hr-HR" dirty="0" smtClean="0"/>
              <a:t> </a:t>
            </a:r>
            <a:r>
              <a:rPr lang="hr-HR" dirty="0" err="1" smtClean="0"/>
              <a:t>appeals</a:t>
            </a:r>
            <a:r>
              <a:rPr lang="hr-HR" dirty="0" smtClean="0"/>
              <a:t> =</a:t>
            </a:r>
          </a:p>
          <a:p>
            <a:r>
              <a:rPr lang="hr-HR" dirty="0"/>
              <a:t>t</a:t>
            </a:r>
            <a:r>
              <a:rPr lang="hr-HR" dirty="0" smtClean="0"/>
              <a:t>o </a:t>
            </a:r>
            <a:r>
              <a:rPr lang="hr-HR" dirty="0" err="1" smtClean="0"/>
              <a:t>determine</a:t>
            </a:r>
            <a:r>
              <a:rPr lang="hr-HR" dirty="0" smtClean="0"/>
              <a:t> a </a:t>
            </a:r>
            <a:r>
              <a:rPr lang="hr-HR" dirty="0" err="1" smtClean="0"/>
              <a:t>legal</a:t>
            </a:r>
            <a:r>
              <a:rPr lang="hr-HR" dirty="0" smtClean="0"/>
              <a:t> </a:t>
            </a:r>
            <a:r>
              <a:rPr lang="hr-HR" dirty="0" err="1" smtClean="0"/>
              <a:t>issue</a:t>
            </a:r>
            <a:r>
              <a:rPr lang="hr-HR" dirty="0" smtClean="0"/>
              <a:t> =</a:t>
            </a:r>
          </a:p>
          <a:p>
            <a:r>
              <a:rPr lang="hr-HR" dirty="0"/>
              <a:t>a</a:t>
            </a:r>
            <a:r>
              <a:rPr lang="hr-HR" dirty="0" smtClean="0"/>
              <a:t> </a:t>
            </a:r>
            <a:r>
              <a:rPr lang="hr-HR" dirty="0" err="1" smtClean="0"/>
              <a:t>court</a:t>
            </a:r>
            <a:r>
              <a:rPr lang="hr-HR" dirty="0" smtClean="0"/>
              <a:t> </a:t>
            </a:r>
            <a:r>
              <a:rPr lang="hr-HR" dirty="0" err="1" smtClean="0"/>
              <a:t>sits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/>
              <a:t> </a:t>
            </a:r>
            <a:r>
              <a:rPr lang="hr-HR" dirty="0" err="1" smtClean="0"/>
              <a:t>panels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five</a:t>
            </a:r>
            <a:r>
              <a:rPr lang="hr-HR" dirty="0" smtClean="0"/>
              <a:t> </a:t>
            </a:r>
            <a:r>
              <a:rPr lang="hr-HR" dirty="0" err="1" smtClean="0"/>
              <a:t>judges</a:t>
            </a:r>
            <a:r>
              <a:rPr lang="hr-HR" dirty="0" smtClean="0"/>
              <a:t> =</a:t>
            </a:r>
          </a:p>
          <a:p>
            <a:pPr marL="0" indent="0"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52508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3040"/>
          </a:xfrm>
        </p:spPr>
        <p:txBody>
          <a:bodyPr>
            <a:normAutofit fontScale="90000"/>
          </a:bodyPr>
          <a:lstStyle/>
          <a:p>
            <a:r>
              <a:rPr lang="hr-HR" dirty="0" err="1" smtClean="0"/>
              <a:t>Vocabulary</a:t>
            </a:r>
            <a:r>
              <a:rPr lang="hr-HR" dirty="0" smtClean="0"/>
              <a:t> </a:t>
            </a:r>
            <a:r>
              <a:rPr lang="hr-HR" dirty="0" err="1" smtClean="0"/>
              <a:t>practice</a:t>
            </a:r>
            <a:r>
              <a:rPr lang="hr-HR" dirty="0" smtClean="0"/>
              <a:t> I - </a:t>
            </a:r>
            <a:r>
              <a:rPr lang="hr-HR" dirty="0" err="1" smtClean="0"/>
              <a:t>Key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sz="3100" dirty="0"/>
              <a:t/>
            </a:r>
            <a:br>
              <a:rPr lang="hr-HR" sz="3100" dirty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1" y="1228167"/>
            <a:ext cx="11210924" cy="5515534"/>
          </a:xfrm>
        </p:spPr>
        <p:txBody>
          <a:bodyPr>
            <a:normAutofit fontScale="77500" lnSpcReduction="20000"/>
          </a:bodyPr>
          <a:lstStyle/>
          <a:p>
            <a:r>
              <a:rPr lang="hr-HR" dirty="0" err="1" smtClean="0"/>
              <a:t>inferior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superior</a:t>
            </a:r>
            <a:r>
              <a:rPr lang="hr-HR" dirty="0" smtClean="0"/>
              <a:t> </a:t>
            </a:r>
            <a:r>
              <a:rPr lang="hr-HR" dirty="0" err="1" smtClean="0"/>
              <a:t>courts</a:t>
            </a:r>
            <a:r>
              <a:rPr lang="hr-HR" dirty="0" smtClean="0"/>
              <a:t> = niži i viši sudovi</a:t>
            </a:r>
          </a:p>
          <a:p>
            <a:r>
              <a:rPr lang="hr-HR" dirty="0" smtClean="0"/>
              <a:t>to </a:t>
            </a:r>
            <a:r>
              <a:rPr lang="hr-HR" dirty="0" err="1" smtClean="0"/>
              <a:t>have</a:t>
            </a:r>
            <a:r>
              <a:rPr lang="hr-HR" dirty="0" smtClean="0"/>
              <a:t> </a:t>
            </a:r>
            <a:r>
              <a:rPr lang="hr-HR" dirty="0" err="1" smtClean="0"/>
              <a:t>jurisdiction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civil </a:t>
            </a:r>
            <a:r>
              <a:rPr lang="hr-HR" dirty="0" err="1" smtClean="0"/>
              <a:t>matters</a:t>
            </a:r>
            <a:r>
              <a:rPr lang="hr-HR" dirty="0" smtClean="0"/>
              <a:t> = imati nadležnost u građanskim predmetima</a:t>
            </a:r>
          </a:p>
          <a:p>
            <a:r>
              <a:rPr lang="hr-HR" dirty="0" smtClean="0"/>
              <a:t>a </a:t>
            </a:r>
            <a:r>
              <a:rPr lang="hr-HR" dirty="0" err="1" smtClean="0"/>
              <a:t>lower</a:t>
            </a:r>
            <a:r>
              <a:rPr lang="hr-HR" dirty="0" smtClean="0"/>
              <a:t> </a:t>
            </a:r>
            <a:r>
              <a:rPr lang="hr-HR" dirty="0" err="1" smtClean="0"/>
              <a:t>first</a:t>
            </a:r>
            <a:r>
              <a:rPr lang="hr-HR" dirty="0" smtClean="0"/>
              <a:t>-instance </a:t>
            </a:r>
            <a:r>
              <a:rPr lang="hr-HR" dirty="0" err="1" smtClean="0"/>
              <a:t>criminal</a:t>
            </a:r>
            <a:r>
              <a:rPr lang="hr-HR" dirty="0" smtClean="0"/>
              <a:t> </a:t>
            </a:r>
            <a:r>
              <a:rPr lang="hr-HR" dirty="0" err="1" smtClean="0"/>
              <a:t>court</a:t>
            </a:r>
            <a:r>
              <a:rPr lang="hr-HR" dirty="0" smtClean="0"/>
              <a:t> = niži prvostupanjski kazneni sud</a:t>
            </a:r>
          </a:p>
          <a:p>
            <a:r>
              <a:rPr lang="hr-HR" dirty="0" smtClean="0"/>
              <a:t>to </a:t>
            </a:r>
            <a:r>
              <a:rPr lang="hr-HR" dirty="0" err="1" smtClean="0"/>
              <a:t>issue</a:t>
            </a:r>
            <a:r>
              <a:rPr lang="hr-HR" dirty="0" smtClean="0"/>
              <a:t> </a:t>
            </a:r>
            <a:r>
              <a:rPr lang="hr-HR" dirty="0" err="1" smtClean="0"/>
              <a:t>search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arrest</a:t>
            </a:r>
            <a:r>
              <a:rPr lang="hr-HR" dirty="0" smtClean="0"/>
              <a:t> </a:t>
            </a:r>
            <a:r>
              <a:rPr lang="hr-HR" dirty="0" err="1" smtClean="0"/>
              <a:t>warrant</a:t>
            </a:r>
            <a:r>
              <a:rPr lang="hr-HR" dirty="0" smtClean="0"/>
              <a:t> = izdavati naloge za pretragu i uhićenje</a:t>
            </a:r>
          </a:p>
          <a:p>
            <a:r>
              <a:rPr lang="hr-HR" dirty="0" smtClean="0"/>
              <a:t>to </a:t>
            </a:r>
            <a:r>
              <a:rPr lang="hr-HR" dirty="0" err="1" smtClean="0"/>
              <a:t>commit</a:t>
            </a:r>
            <a:r>
              <a:rPr lang="hr-HR" dirty="0" smtClean="0"/>
              <a:t> for </a:t>
            </a:r>
            <a:r>
              <a:rPr lang="hr-HR" dirty="0" err="1" smtClean="0"/>
              <a:t>sentencing</a:t>
            </a:r>
            <a:r>
              <a:rPr lang="hr-HR" dirty="0" smtClean="0"/>
              <a:t> to the </a:t>
            </a:r>
            <a:r>
              <a:rPr lang="hr-HR" dirty="0" err="1" smtClean="0"/>
              <a:t>Crown</a:t>
            </a:r>
            <a:r>
              <a:rPr lang="hr-HR" dirty="0" smtClean="0"/>
              <a:t> Court = uputiti kaznenom sudu radi izricanja presude</a:t>
            </a:r>
          </a:p>
          <a:p>
            <a:r>
              <a:rPr lang="hr-HR" dirty="0" smtClean="0"/>
              <a:t>to </a:t>
            </a:r>
            <a:r>
              <a:rPr lang="hr-HR" dirty="0" err="1" smtClean="0"/>
              <a:t>have</a:t>
            </a:r>
            <a:r>
              <a:rPr lang="hr-HR" dirty="0" smtClean="0"/>
              <a:t> </a:t>
            </a:r>
            <a:r>
              <a:rPr lang="hr-HR" dirty="0" err="1" smtClean="0"/>
              <a:t>exclusive</a:t>
            </a:r>
            <a:r>
              <a:rPr lang="hr-HR" dirty="0" smtClean="0"/>
              <a:t> </a:t>
            </a:r>
            <a:r>
              <a:rPr lang="hr-HR" dirty="0" err="1" smtClean="0"/>
              <a:t>jurisdiction</a:t>
            </a:r>
            <a:r>
              <a:rPr lang="hr-HR" dirty="0" smtClean="0"/>
              <a:t> for </a:t>
            </a:r>
            <a:r>
              <a:rPr lang="hr-HR" dirty="0" err="1" smtClean="0"/>
              <a:t>trials</a:t>
            </a:r>
            <a:r>
              <a:rPr lang="hr-HR" dirty="0" smtClean="0"/>
              <a:t> on </a:t>
            </a:r>
            <a:r>
              <a:rPr lang="hr-HR" dirty="0" err="1" smtClean="0"/>
              <a:t>indictment</a:t>
            </a:r>
            <a:r>
              <a:rPr lang="hr-HR" dirty="0" smtClean="0"/>
              <a:t> = imati ekskluzivno pravo procesuiranja teških kaznenih djela</a:t>
            </a:r>
          </a:p>
          <a:p>
            <a:r>
              <a:rPr lang="hr-HR" dirty="0" smtClean="0"/>
              <a:t>to </a:t>
            </a:r>
            <a:r>
              <a:rPr lang="hr-HR" dirty="0" err="1" smtClean="0"/>
              <a:t>hear</a:t>
            </a:r>
            <a:r>
              <a:rPr lang="hr-HR" dirty="0" smtClean="0"/>
              <a:t> </a:t>
            </a:r>
            <a:r>
              <a:rPr lang="hr-HR" dirty="0" err="1" smtClean="0"/>
              <a:t>appeals</a:t>
            </a:r>
            <a:r>
              <a:rPr lang="hr-HR" dirty="0" smtClean="0"/>
              <a:t> </a:t>
            </a:r>
            <a:r>
              <a:rPr lang="hr-HR" dirty="0" err="1" smtClean="0"/>
              <a:t>against</a:t>
            </a:r>
            <a:r>
              <a:rPr lang="hr-HR" dirty="0" smtClean="0"/>
              <a:t> </a:t>
            </a:r>
            <a:r>
              <a:rPr lang="hr-HR" dirty="0" err="1" smtClean="0"/>
              <a:t>rulings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magistrates</a:t>
            </a:r>
            <a:r>
              <a:rPr lang="hr-HR" dirty="0" smtClean="0"/>
              <a:t>’ </a:t>
            </a:r>
            <a:r>
              <a:rPr lang="hr-HR" dirty="0" err="1" smtClean="0"/>
              <a:t>courts</a:t>
            </a:r>
            <a:r>
              <a:rPr lang="hr-HR" dirty="0" smtClean="0"/>
              <a:t> = razmatrati žalbe na presude nižih kazneni sudova</a:t>
            </a:r>
          </a:p>
          <a:p>
            <a:r>
              <a:rPr lang="hr-HR" dirty="0" smtClean="0"/>
              <a:t>to </a:t>
            </a:r>
            <a:r>
              <a:rPr lang="hr-HR" dirty="0" err="1" smtClean="0"/>
              <a:t>have</a:t>
            </a:r>
            <a:r>
              <a:rPr lang="hr-HR" dirty="0" smtClean="0"/>
              <a:t> original </a:t>
            </a:r>
            <a:r>
              <a:rPr lang="hr-HR" dirty="0" err="1" smtClean="0"/>
              <a:t>jurisdiction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civil </a:t>
            </a:r>
            <a:r>
              <a:rPr lang="hr-HR" dirty="0" err="1" smtClean="0"/>
              <a:t>matters</a:t>
            </a:r>
            <a:r>
              <a:rPr lang="hr-HR" dirty="0" smtClean="0"/>
              <a:t> = imati prvostupanjsku nadležnost u građanskim predmetima</a:t>
            </a:r>
          </a:p>
          <a:p>
            <a:r>
              <a:rPr lang="hr-HR" dirty="0"/>
              <a:t>t</a:t>
            </a:r>
            <a:r>
              <a:rPr lang="hr-HR" dirty="0" smtClean="0"/>
              <a:t>o </a:t>
            </a:r>
            <a:r>
              <a:rPr lang="hr-HR" dirty="0" err="1" smtClean="0"/>
              <a:t>have</a:t>
            </a:r>
            <a:r>
              <a:rPr lang="hr-HR" dirty="0" smtClean="0"/>
              <a:t> </a:t>
            </a:r>
            <a:r>
              <a:rPr lang="hr-HR" dirty="0" err="1" smtClean="0"/>
              <a:t>jurisdiction</a:t>
            </a:r>
            <a:r>
              <a:rPr lang="hr-HR" dirty="0" smtClean="0"/>
              <a:t> for </a:t>
            </a:r>
            <a:r>
              <a:rPr lang="hr-HR" dirty="0" err="1" smtClean="0"/>
              <a:t>appeals</a:t>
            </a:r>
            <a:r>
              <a:rPr lang="hr-HR" dirty="0" smtClean="0"/>
              <a:t> </a:t>
            </a:r>
            <a:r>
              <a:rPr lang="hr-HR" dirty="0" err="1" smtClean="0"/>
              <a:t>against</a:t>
            </a:r>
            <a:r>
              <a:rPr lang="hr-HR" dirty="0" smtClean="0"/>
              <a:t> </a:t>
            </a:r>
            <a:r>
              <a:rPr lang="hr-HR" dirty="0" err="1" smtClean="0"/>
              <a:t>judgements</a:t>
            </a:r>
            <a:r>
              <a:rPr lang="hr-HR" dirty="0" smtClean="0"/>
              <a:t> </a:t>
            </a:r>
            <a:r>
              <a:rPr lang="hr-HR" dirty="0" err="1" smtClean="0"/>
              <a:t>delivered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</a:t>
            </a:r>
            <a:r>
              <a:rPr lang="hr-HR" dirty="0" err="1" smtClean="0"/>
              <a:t>lower</a:t>
            </a:r>
            <a:r>
              <a:rPr lang="hr-HR" dirty="0" smtClean="0"/>
              <a:t> </a:t>
            </a:r>
            <a:r>
              <a:rPr lang="hr-HR" dirty="0" err="1" smtClean="0"/>
              <a:t>courts</a:t>
            </a:r>
            <a:r>
              <a:rPr lang="hr-HR" dirty="0" smtClean="0"/>
              <a:t> = imati nadležnost razmatrati žalbe na presude donesene na nižim sudovima</a:t>
            </a:r>
          </a:p>
          <a:p>
            <a:r>
              <a:rPr lang="hr-HR" dirty="0"/>
              <a:t>t</a:t>
            </a:r>
            <a:r>
              <a:rPr lang="hr-HR" dirty="0" smtClean="0"/>
              <a:t>o </a:t>
            </a:r>
            <a:r>
              <a:rPr lang="hr-HR" dirty="0" err="1" smtClean="0"/>
              <a:t>hear</a:t>
            </a:r>
            <a:r>
              <a:rPr lang="hr-HR" dirty="0" smtClean="0"/>
              <a:t> </a:t>
            </a:r>
            <a:r>
              <a:rPr lang="hr-HR" dirty="0" err="1" smtClean="0"/>
              <a:t>criminal</a:t>
            </a:r>
            <a:r>
              <a:rPr lang="hr-HR" dirty="0" smtClean="0"/>
              <a:t> </a:t>
            </a:r>
            <a:r>
              <a:rPr lang="hr-HR" dirty="0" err="1" smtClean="0"/>
              <a:t>appeals</a:t>
            </a:r>
            <a:r>
              <a:rPr lang="hr-HR" dirty="0" smtClean="0"/>
              <a:t> = razmatrati žalbe u kaznenim slučajevima</a:t>
            </a:r>
          </a:p>
          <a:p>
            <a:r>
              <a:rPr lang="hr-HR" dirty="0"/>
              <a:t>t</a:t>
            </a:r>
            <a:r>
              <a:rPr lang="hr-HR" dirty="0" smtClean="0"/>
              <a:t>o </a:t>
            </a:r>
            <a:r>
              <a:rPr lang="hr-HR" dirty="0" err="1" smtClean="0"/>
              <a:t>determine</a:t>
            </a:r>
            <a:r>
              <a:rPr lang="hr-HR" dirty="0" smtClean="0"/>
              <a:t> a </a:t>
            </a:r>
            <a:r>
              <a:rPr lang="hr-HR" dirty="0" err="1" smtClean="0"/>
              <a:t>legal</a:t>
            </a:r>
            <a:r>
              <a:rPr lang="hr-HR" dirty="0" smtClean="0"/>
              <a:t> </a:t>
            </a:r>
            <a:r>
              <a:rPr lang="hr-HR" dirty="0" err="1" smtClean="0"/>
              <a:t>issue</a:t>
            </a:r>
            <a:r>
              <a:rPr lang="hr-HR" dirty="0" smtClean="0"/>
              <a:t> = odrediti predmet spora/glavno pravno pitanje u sporu</a:t>
            </a:r>
          </a:p>
          <a:p>
            <a:r>
              <a:rPr lang="hr-HR" dirty="0"/>
              <a:t>a</a:t>
            </a:r>
            <a:r>
              <a:rPr lang="hr-HR" dirty="0" smtClean="0"/>
              <a:t> </a:t>
            </a:r>
            <a:r>
              <a:rPr lang="hr-HR" dirty="0" err="1" smtClean="0"/>
              <a:t>court</a:t>
            </a:r>
            <a:r>
              <a:rPr lang="hr-HR" dirty="0" smtClean="0"/>
              <a:t> </a:t>
            </a:r>
            <a:r>
              <a:rPr lang="hr-HR" dirty="0" err="1" smtClean="0"/>
              <a:t>sits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/>
              <a:t> </a:t>
            </a:r>
            <a:r>
              <a:rPr lang="hr-HR" dirty="0" err="1" smtClean="0"/>
              <a:t>panels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five</a:t>
            </a:r>
            <a:r>
              <a:rPr lang="hr-HR" dirty="0" smtClean="0"/>
              <a:t> </a:t>
            </a:r>
            <a:r>
              <a:rPr lang="hr-HR" dirty="0" err="1" smtClean="0"/>
              <a:t>judges</a:t>
            </a:r>
            <a:r>
              <a:rPr lang="hr-HR" dirty="0" smtClean="0"/>
              <a:t> = sud zasjeda u sudskim vijećima od pet sudaca</a:t>
            </a:r>
          </a:p>
          <a:p>
            <a:pPr marL="0" indent="0"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69463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Vocabulary</a:t>
            </a:r>
            <a:r>
              <a:rPr lang="hr-HR" dirty="0" smtClean="0"/>
              <a:t> </a:t>
            </a:r>
            <a:r>
              <a:rPr lang="hr-HR" dirty="0" err="1" smtClean="0"/>
              <a:t>practice</a:t>
            </a:r>
            <a:r>
              <a:rPr lang="hr-HR" smtClean="0"/>
              <a:t>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9250"/>
            <a:ext cx="10515600" cy="48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2400" i="1" dirty="0" smtClean="0"/>
              <a:t>How do </a:t>
            </a:r>
            <a:r>
              <a:rPr lang="hr-HR" sz="2400" i="1" dirty="0" err="1" smtClean="0"/>
              <a:t>you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understand</a:t>
            </a:r>
            <a:r>
              <a:rPr lang="hr-HR" sz="2400" i="1" dirty="0" smtClean="0"/>
              <a:t> the </a:t>
            </a:r>
            <a:r>
              <a:rPr lang="hr-HR" sz="2400" i="1" dirty="0" err="1" smtClean="0"/>
              <a:t>following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expressions</a:t>
            </a:r>
            <a:r>
              <a:rPr lang="hr-HR" sz="2400" i="1" dirty="0" smtClean="0"/>
              <a:t>? </a:t>
            </a:r>
            <a:r>
              <a:rPr lang="hr-HR" sz="2400" i="1" dirty="0" err="1" smtClean="0"/>
              <a:t>Explain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in</a:t>
            </a:r>
            <a:r>
              <a:rPr lang="hr-HR" sz="2400" i="1" dirty="0" smtClean="0"/>
              <a:t> English.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a limit to the </a:t>
            </a:r>
            <a:r>
              <a:rPr lang="hr-HR" dirty="0" err="1" smtClean="0"/>
              <a:t>amount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claim</a:t>
            </a:r>
            <a:endParaRPr lang="hr-HR" dirty="0" smtClean="0"/>
          </a:p>
          <a:p>
            <a:r>
              <a:rPr lang="hr-HR" dirty="0" err="1"/>
              <a:t>u</a:t>
            </a:r>
            <a:r>
              <a:rPr lang="hr-HR" dirty="0" err="1" smtClean="0"/>
              <a:t>nlimited</a:t>
            </a:r>
            <a:r>
              <a:rPr lang="hr-HR" dirty="0" smtClean="0"/>
              <a:t> </a:t>
            </a:r>
            <a:r>
              <a:rPr lang="hr-HR" dirty="0" err="1" smtClean="0"/>
              <a:t>geographical</a:t>
            </a:r>
            <a:r>
              <a:rPr lang="hr-HR" dirty="0" smtClean="0"/>
              <a:t> </a:t>
            </a:r>
            <a:r>
              <a:rPr lang="hr-HR" dirty="0" err="1" smtClean="0"/>
              <a:t>jurisdiction</a:t>
            </a:r>
            <a:endParaRPr lang="hr-HR" dirty="0" smtClean="0"/>
          </a:p>
          <a:p>
            <a:r>
              <a:rPr lang="hr-HR" dirty="0" err="1"/>
              <a:t>j</a:t>
            </a:r>
            <a:r>
              <a:rPr lang="hr-HR" dirty="0" err="1" smtClean="0"/>
              <a:t>ustices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the </a:t>
            </a:r>
            <a:r>
              <a:rPr lang="hr-HR" dirty="0" err="1" smtClean="0"/>
              <a:t>peace</a:t>
            </a:r>
            <a:r>
              <a:rPr lang="hr-HR" dirty="0" smtClean="0"/>
              <a:t> (</a:t>
            </a:r>
            <a:r>
              <a:rPr lang="hr-HR" dirty="0" err="1" smtClean="0"/>
              <a:t>JPs</a:t>
            </a:r>
            <a:r>
              <a:rPr lang="hr-HR" dirty="0"/>
              <a:t>)</a:t>
            </a:r>
            <a:endParaRPr lang="hr-HR" dirty="0" smtClean="0"/>
          </a:p>
          <a:p>
            <a:r>
              <a:rPr lang="hr-HR" dirty="0"/>
              <a:t>a</a:t>
            </a:r>
            <a:r>
              <a:rPr lang="hr-HR" dirty="0" smtClean="0"/>
              <a:t> </a:t>
            </a:r>
            <a:r>
              <a:rPr lang="hr-HR" dirty="0" err="1" smtClean="0"/>
              <a:t>point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a </a:t>
            </a:r>
            <a:r>
              <a:rPr lang="hr-HR" dirty="0" err="1" smtClean="0"/>
              <a:t>point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fact</a:t>
            </a:r>
            <a:endParaRPr lang="hr-HR" dirty="0" smtClean="0"/>
          </a:p>
          <a:p>
            <a:r>
              <a:rPr lang="hr-HR" dirty="0" smtClean="0"/>
              <a:t>the </a:t>
            </a:r>
            <a:r>
              <a:rPr lang="hr-HR" dirty="0" err="1" smtClean="0"/>
              <a:t>appropriateness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available</a:t>
            </a:r>
            <a:r>
              <a:rPr lang="hr-HR" dirty="0" smtClean="0"/>
              <a:t> </a:t>
            </a:r>
            <a:r>
              <a:rPr lang="hr-HR" dirty="0" err="1" smtClean="0"/>
              <a:t>remedies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procedures</a:t>
            </a:r>
            <a:endParaRPr lang="hr-HR" dirty="0" smtClean="0"/>
          </a:p>
          <a:p>
            <a:r>
              <a:rPr lang="hr-HR" dirty="0" err="1"/>
              <a:t>t</a:t>
            </a:r>
            <a:r>
              <a:rPr lang="hr-HR" dirty="0" err="1" smtClean="0"/>
              <a:t>ribunals</a:t>
            </a:r>
            <a:endParaRPr lang="hr-HR" dirty="0" smtClean="0"/>
          </a:p>
          <a:p>
            <a:r>
              <a:rPr lang="hr-HR" dirty="0"/>
              <a:t>a</a:t>
            </a:r>
            <a:r>
              <a:rPr lang="hr-HR" dirty="0" smtClean="0"/>
              <a:t> </a:t>
            </a:r>
            <a:r>
              <a:rPr lang="hr-HR" dirty="0" err="1" smtClean="0"/>
              <a:t>leapfrog</a:t>
            </a:r>
            <a:r>
              <a:rPr lang="hr-HR" dirty="0" smtClean="0"/>
              <a:t> </a:t>
            </a:r>
            <a:r>
              <a:rPr lang="hr-HR" dirty="0" err="1" smtClean="0"/>
              <a:t>appeal</a:t>
            </a:r>
            <a:endParaRPr lang="hr-HR" dirty="0" smtClean="0"/>
          </a:p>
          <a:p>
            <a:r>
              <a:rPr lang="hr-HR" dirty="0"/>
              <a:t>t</a:t>
            </a:r>
            <a:r>
              <a:rPr lang="hr-HR" dirty="0" smtClean="0"/>
              <a:t>o </a:t>
            </a:r>
            <a:r>
              <a:rPr lang="hr-HR" dirty="0" err="1" smtClean="0"/>
              <a:t>have</a:t>
            </a:r>
            <a:r>
              <a:rPr lang="hr-HR" dirty="0" smtClean="0"/>
              <a:t> a </a:t>
            </a:r>
            <a:r>
              <a:rPr lang="hr-HR" dirty="0" err="1"/>
              <a:t>d</a:t>
            </a:r>
            <a:r>
              <a:rPr lang="hr-HR" dirty="0" err="1" smtClean="0"/>
              <a:t>iscretionary</a:t>
            </a:r>
            <a:r>
              <a:rPr lang="hr-HR" dirty="0" smtClean="0"/>
              <a:t> </a:t>
            </a:r>
            <a:r>
              <a:rPr lang="hr-HR" dirty="0" err="1" smtClean="0"/>
              <a:t>power</a:t>
            </a:r>
            <a:r>
              <a:rPr lang="hr-HR" dirty="0" smtClean="0"/>
              <a:t> to </a:t>
            </a:r>
            <a:r>
              <a:rPr lang="hr-HR" dirty="0" err="1" smtClean="0"/>
              <a:t>choose</a:t>
            </a:r>
            <a:r>
              <a:rPr lang="hr-HR" dirty="0" smtClean="0"/>
              <a:t> </a:t>
            </a:r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appeals</a:t>
            </a:r>
            <a:r>
              <a:rPr lang="hr-HR" dirty="0" smtClean="0"/>
              <a:t> to </a:t>
            </a:r>
            <a:r>
              <a:rPr lang="hr-HR" dirty="0" err="1" smtClean="0"/>
              <a:t>hear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1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P</a:t>
            </a:r>
            <a:r>
              <a:rPr lang="hr-HR" dirty="0" err="1" smtClean="0"/>
              <a:t>oint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 vs. </a:t>
            </a:r>
            <a:r>
              <a:rPr lang="hr-HR" dirty="0" err="1"/>
              <a:t>P</a:t>
            </a:r>
            <a:r>
              <a:rPr lang="hr-HR" dirty="0" err="1" smtClean="0"/>
              <a:t>oint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fact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defTabSz="912813">
              <a:buFont typeface="Wingdings" panose="05000000000000000000" pitchFamily="2" charset="2"/>
              <a:buNone/>
            </a:pPr>
            <a:r>
              <a:rPr lang="hr-HR" altLang="en-US" sz="3600" b="1" i="1" dirty="0">
                <a:solidFill>
                  <a:srgbClr val="00B050"/>
                </a:solidFill>
              </a:rPr>
              <a:t>POINT OF LAW</a:t>
            </a:r>
          </a:p>
          <a:p>
            <a:pPr defTabSz="912813">
              <a:buFontTx/>
              <a:buChar char="-"/>
            </a:pPr>
            <a:r>
              <a:rPr lang="hr-HR" altLang="en-US" i="1" dirty="0" err="1" smtClean="0"/>
              <a:t>in</a:t>
            </a:r>
            <a:r>
              <a:rPr lang="en-US" altLang="en-US" i="1" dirty="0" err="1" smtClean="0"/>
              <a:t>volves</a:t>
            </a:r>
            <a:r>
              <a:rPr lang="en-US" altLang="en-US" i="1" dirty="0" smtClean="0"/>
              <a:t> </a:t>
            </a:r>
            <a:r>
              <a:rPr lang="en-US" altLang="en-US" i="1" dirty="0"/>
              <a:t>the application or interpretation of legal principles or statute</a:t>
            </a:r>
            <a:r>
              <a:rPr lang="hr-HR" altLang="en-US" i="1" dirty="0"/>
              <a:t> (</a:t>
            </a:r>
            <a:r>
              <a:rPr lang="en-US" altLang="en-US" dirty="0"/>
              <a:t> that are potentially applicable to other cases</a:t>
            </a:r>
            <a:r>
              <a:rPr lang="hr-HR" altLang="en-US" dirty="0"/>
              <a:t>) </a:t>
            </a:r>
            <a:endParaRPr lang="hr-HR" altLang="en-US" dirty="0" smtClean="0"/>
          </a:p>
          <a:p>
            <a:pPr defTabSz="912813">
              <a:buFontTx/>
              <a:buChar char="-"/>
            </a:pPr>
            <a:r>
              <a:rPr lang="hr-HR" altLang="en-US" dirty="0" smtClean="0"/>
              <a:t>- a</a:t>
            </a:r>
            <a:r>
              <a:rPr lang="en-US" altLang="en-US" i="1" dirty="0" smtClean="0"/>
              <a:t>n </a:t>
            </a:r>
            <a:r>
              <a:rPr lang="en-US" altLang="en-US" i="1" dirty="0"/>
              <a:t>issue that is within the province of the judge, as opposed to the </a:t>
            </a:r>
            <a:r>
              <a:rPr lang="en-US" altLang="en-US" i="1" dirty="0" smtClean="0"/>
              <a:t>jury</a:t>
            </a:r>
            <a:r>
              <a:rPr lang="hr-HR" altLang="en-US" i="1" dirty="0"/>
              <a:t> </a:t>
            </a:r>
            <a:r>
              <a:rPr lang="hr-HR" altLang="en-US" dirty="0" smtClean="0"/>
              <a:t>(</a:t>
            </a:r>
            <a:r>
              <a:rPr lang="hr-HR" altLang="en-US" dirty="0" err="1" smtClean="0"/>
              <a:t>the</a:t>
            </a:r>
            <a:r>
              <a:rPr lang="hr-HR" altLang="en-US" dirty="0" smtClean="0"/>
              <a:t> </a:t>
            </a:r>
            <a:r>
              <a:rPr lang="hr-HR" altLang="en-US" dirty="0" err="1"/>
              <a:t>rules</a:t>
            </a:r>
            <a:r>
              <a:rPr lang="hr-HR" altLang="en-US" dirty="0"/>
              <a:t> </a:t>
            </a:r>
            <a:r>
              <a:rPr lang="hr-HR" altLang="en-US" dirty="0" err="1"/>
              <a:t>of</a:t>
            </a:r>
            <a:r>
              <a:rPr lang="hr-HR" altLang="en-US" dirty="0"/>
              <a:t> </a:t>
            </a:r>
            <a:r>
              <a:rPr lang="hr-HR" altLang="en-US" dirty="0" err="1"/>
              <a:t>precedent</a:t>
            </a:r>
            <a:r>
              <a:rPr lang="hr-HR" altLang="en-US" dirty="0"/>
              <a:t> </a:t>
            </a:r>
            <a:r>
              <a:rPr lang="hr-HR" altLang="en-US" dirty="0" err="1"/>
              <a:t>apply</a:t>
            </a:r>
            <a:r>
              <a:rPr lang="hr-HR" altLang="en-US" dirty="0"/>
              <a:t> </a:t>
            </a:r>
            <a:r>
              <a:rPr lang="hr-HR" altLang="en-US" dirty="0" err="1"/>
              <a:t>only</a:t>
            </a:r>
            <a:r>
              <a:rPr lang="hr-HR" altLang="en-US" dirty="0"/>
              <a:t> to </a:t>
            </a:r>
            <a:r>
              <a:rPr lang="hr-HR" altLang="en-US" dirty="0" err="1"/>
              <a:t>rulings</a:t>
            </a:r>
            <a:r>
              <a:rPr lang="hr-HR" altLang="en-US" dirty="0"/>
              <a:t> on </a:t>
            </a:r>
            <a:r>
              <a:rPr lang="hr-HR" altLang="en-US" dirty="0" err="1"/>
              <a:t>point</a:t>
            </a:r>
            <a:r>
              <a:rPr lang="hr-HR" altLang="en-US" dirty="0"/>
              <a:t> </a:t>
            </a:r>
            <a:r>
              <a:rPr lang="hr-HR" altLang="en-US" dirty="0" err="1"/>
              <a:t>of</a:t>
            </a:r>
            <a:r>
              <a:rPr lang="hr-HR" altLang="en-US" dirty="0"/>
              <a:t> </a:t>
            </a:r>
            <a:r>
              <a:rPr lang="hr-HR" altLang="en-US" dirty="0" err="1"/>
              <a:t>law</a:t>
            </a:r>
            <a:r>
              <a:rPr lang="hr-HR" altLang="en-US" dirty="0"/>
              <a:t>)</a:t>
            </a:r>
            <a:endParaRPr lang="en-US" altLang="en-US" dirty="0"/>
          </a:p>
          <a:p>
            <a:pPr defTabSz="912813">
              <a:buFont typeface="Wingdings" panose="05000000000000000000" pitchFamily="2" charset="2"/>
              <a:buNone/>
            </a:pPr>
            <a:endParaRPr lang="hr-HR" altLang="en-US" sz="3600" i="1" dirty="0"/>
          </a:p>
          <a:p>
            <a:pPr defTabSz="912813">
              <a:buFont typeface="Wingdings" panose="05000000000000000000" pitchFamily="2" charset="2"/>
              <a:buNone/>
            </a:pPr>
            <a:r>
              <a:rPr lang="hr-HR" altLang="en-US" sz="3600" b="1" i="1" dirty="0">
                <a:solidFill>
                  <a:srgbClr val="00B050"/>
                </a:solidFill>
              </a:rPr>
              <a:t>POINT OF FACT</a:t>
            </a:r>
          </a:p>
          <a:p>
            <a:pPr defTabSz="912813">
              <a:buFontTx/>
              <a:buChar char="-"/>
            </a:pPr>
            <a:r>
              <a:rPr lang="hr-HR" altLang="en-US" i="1" dirty="0"/>
              <a:t>A</a:t>
            </a:r>
            <a:r>
              <a:rPr lang="en-US" altLang="en-US" i="1" dirty="0"/>
              <a:t>n issue that involves the resolution of a factual dispute or controversy and is within the sphere of the decisions to be made by a jury</a:t>
            </a:r>
            <a:endParaRPr lang="hr-HR" altLang="en-US" i="1" dirty="0"/>
          </a:p>
          <a:p>
            <a:pPr defTabSz="912813">
              <a:buFontTx/>
              <a:buChar char="-"/>
            </a:pPr>
            <a:r>
              <a:rPr lang="hr-HR" altLang="en-US" dirty="0" err="1"/>
              <a:t>point</a:t>
            </a:r>
            <a:r>
              <a:rPr lang="en-US" altLang="en-US" dirty="0"/>
              <a:t> of fact requires an interpretation of circumstances surrounding the case at hand</a:t>
            </a:r>
            <a:endParaRPr lang="hr-HR" alt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58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3841"/>
            <a:ext cx="10515600" cy="55626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The </a:t>
            </a:r>
            <a:r>
              <a:rPr lang="hr-HR" dirty="0" err="1" smtClean="0"/>
              <a:t>Doctrine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Precedent</a:t>
            </a:r>
            <a:r>
              <a:rPr lang="hr-HR" dirty="0" smtClean="0"/>
              <a:t> - Role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5914"/>
            <a:ext cx="10515600" cy="5424755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hr-HR" altLang="en-US" sz="3600" dirty="0" err="1" smtClean="0"/>
              <a:t>What</a:t>
            </a:r>
            <a:r>
              <a:rPr lang="hr-HR" altLang="en-US" sz="3600" dirty="0" smtClean="0"/>
              <a:t> </a:t>
            </a:r>
            <a:r>
              <a:rPr lang="hr-HR" altLang="en-US" sz="3600" dirty="0" err="1" smtClean="0"/>
              <a:t>different</a:t>
            </a:r>
            <a:r>
              <a:rPr lang="hr-HR" altLang="en-US" sz="3600" dirty="0" smtClean="0"/>
              <a:t> </a:t>
            </a:r>
            <a:r>
              <a:rPr lang="hr-HR" altLang="en-US" sz="3600" dirty="0" err="1" smtClean="0"/>
              <a:t>roles</a:t>
            </a:r>
            <a:r>
              <a:rPr lang="hr-HR" altLang="en-US" sz="3600" dirty="0" smtClean="0"/>
              <a:t> </a:t>
            </a:r>
            <a:r>
              <a:rPr lang="hr-HR" altLang="en-US" sz="3600" dirty="0" err="1" smtClean="0"/>
              <a:t>of</a:t>
            </a:r>
            <a:r>
              <a:rPr lang="hr-HR" altLang="en-US" sz="3600" dirty="0" smtClean="0"/>
              <a:t> </a:t>
            </a:r>
            <a:r>
              <a:rPr lang="hr-HR" altLang="en-US" sz="3600" dirty="0" err="1" smtClean="0"/>
              <a:t>courts</a:t>
            </a:r>
            <a:r>
              <a:rPr lang="hr-HR" altLang="en-US" sz="3600" dirty="0"/>
              <a:t> </a:t>
            </a:r>
            <a:r>
              <a:rPr lang="hr-HR" altLang="en-US" sz="3600" dirty="0" err="1" smtClean="0"/>
              <a:t>in</a:t>
            </a:r>
            <a:r>
              <a:rPr lang="hr-HR" altLang="en-US" sz="3600" dirty="0" smtClean="0"/>
              <a:t> </a:t>
            </a:r>
            <a:r>
              <a:rPr lang="hr-HR" altLang="en-US" sz="3600" dirty="0" err="1" smtClean="0"/>
              <a:t>common</a:t>
            </a:r>
            <a:r>
              <a:rPr lang="hr-HR" altLang="en-US" sz="3600" dirty="0" smtClean="0"/>
              <a:t> </a:t>
            </a:r>
            <a:r>
              <a:rPr lang="hr-HR" altLang="en-US" sz="3600" dirty="0" err="1" smtClean="0"/>
              <a:t>law</a:t>
            </a:r>
            <a:r>
              <a:rPr lang="hr-HR" altLang="en-US" sz="3600" dirty="0" smtClean="0"/>
              <a:t> </a:t>
            </a:r>
            <a:r>
              <a:rPr lang="hr-HR" altLang="en-US" sz="3600" dirty="0" err="1" smtClean="0"/>
              <a:t>can</a:t>
            </a:r>
            <a:r>
              <a:rPr lang="hr-HR" altLang="en-US" sz="3600" dirty="0" smtClean="0"/>
              <a:t> </a:t>
            </a:r>
            <a:r>
              <a:rPr lang="hr-HR" altLang="en-US" sz="3600" dirty="0" err="1" smtClean="0"/>
              <a:t>you</a:t>
            </a:r>
            <a:r>
              <a:rPr lang="hr-HR" altLang="en-US" sz="3600" dirty="0" smtClean="0"/>
              <a:t> </a:t>
            </a:r>
            <a:r>
              <a:rPr lang="hr-HR" altLang="en-US" sz="3600" dirty="0" err="1" smtClean="0"/>
              <a:t>think</a:t>
            </a:r>
            <a:r>
              <a:rPr lang="hr-HR" altLang="en-US" sz="3600" dirty="0" smtClean="0"/>
              <a:t> </a:t>
            </a:r>
            <a:r>
              <a:rPr lang="hr-HR" altLang="en-US" sz="3600" dirty="0" err="1" smtClean="0"/>
              <a:t>of</a:t>
            </a:r>
            <a:r>
              <a:rPr lang="hr-HR" altLang="en-US" sz="3600" dirty="0" smtClean="0"/>
              <a:t>?</a:t>
            </a:r>
          </a:p>
          <a:p>
            <a:pPr>
              <a:buFont typeface="Wingdings" panose="05000000000000000000" pitchFamily="2" charset="2"/>
              <a:buNone/>
            </a:pPr>
            <a:endParaRPr lang="hr-HR" altLang="en-US" sz="13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600" dirty="0" smtClean="0"/>
              <a:t>A –</a:t>
            </a:r>
            <a:r>
              <a:rPr lang="hr-HR" altLang="en-US" sz="3600" dirty="0" smtClean="0"/>
              <a:t> </a:t>
            </a:r>
            <a:r>
              <a:rPr lang="hr-HR" altLang="en-US" sz="3600" dirty="0" err="1" smtClean="0">
                <a:solidFill>
                  <a:srgbClr val="00B050"/>
                </a:solidFill>
              </a:rPr>
              <a:t>Creation</a:t>
            </a:r>
            <a:r>
              <a:rPr lang="hr-HR" altLang="en-US" sz="3600" dirty="0" smtClean="0">
                <a:solidFill>
                  <a:srgbClr val="00B050"/>
                </a:solidFill>
              </a:rPr>
              <a:t> </a:t>
            </a:r>
            <a:r>
              <a:rPr lang="hr-HR" altLang="en-US" sz="3600" dirty="0" err="1" smtClean="0">
                <a:solidFill>
                  <a:srgbClr val="00B050"/>
                </a:solidFill>
              </a:rPr>
              <a:t>of</a:t>
            </a:r>
            <a:r>
              <a:rPr lang="hr-HR" altLang="en-US" sz="3600" dirty="0" smtClean="0">
                <a:solidFill>
                  <a:srgbClr val="00B050"/>
                </a:solidFill>
              </a:rPr>
              <a:t> </a:t>
            </a:r>
            <a:r>
              <a:rPr lang="hr-HR" altLang="en-US" sz="3600" dirty="0" err="1" smtClean="0">
                <a:solidFill>
                  <a:srgbClr val="00B050"/>
                </a:solidFill>
              </a:rPr>
              <a:t>precedents</a:t>
            </a:r>
            <a:endParaRPr lang="en-US" altLang="en-US" sz="3600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       </a:t>
            </a:r>
            <a:r>
              <a:rPr lang="hr-HR" altLang="en-US" dirty="0" smtClean="0"/>
              <a:t>    </a:t>
            </a:r>
            <a:r>
              <a:rPr lang="en-US" altLang="en-US" dirty="0" smtClean="0"/>
              <a:t>(</a:t>
            </a:r>
            <a:r>
              <a:rPr lang="en-US" altLang="en-US" dirty="0"/>
              <a:t>many principal doctrines have been established  through cases  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           determined in the higher courts</a:t>
            </a:r>
            <a:r>
              <a:rPr lang="hr-HR" altLang="en-US" dirty="0"/>
              <a:t> </a:t>
            </a:r>
            <a:r>
              <a:rPr lang="en-US" altLang="en-US" dirty="0"/>
              <a:t>- case law)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600" dirty="0"/>
              <a:t>B – </a:t>
            </a:r>
            <a:r>
              <a:rPr lang="en-US" altLang="en-US" sz="3600" dirty="0">
                <a:solidFill>
                  <a:srgbClr val="00B050"/>
                </a:solidFill>
              </a:rPr>
              <a:t>Statutory interpretation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           (courts play a crucial role in the interpretation of the statutes 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            enacted by the Parliament)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600" dirty="0"/>
              <a:t>C – </a:t>
            </a:r>
            <a:r>
              <a:rPr lang="en-US" altLang="en-US" sz="3600" dirty="0">
                <a:solidFill>
                  <a:srgbClr val="00B050"/>
                </a:solidFill>
              </a:rPr>
              <a:t>Procedural law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          (courts make important contributions to the development of the  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          procedures which the courts follow</a:t>
            </a:r>
            <a:r>
              <a:rPr lang="en-US" altLang="en-US" dirty="0" smtClean="0"/>
              <a:t>)</a:t>
            </a:r>
            <a:endParaRPr lang="hr-HR" altLang="en-US" dirty="0" smtClean="0"/>
          </a:p>
          <a:p>
            <a:pPr>
              <a:buFont typeface="Wingdings" panose="05000000000000000000" pitchFamily="2" charset="2"/>
              <a:buNone/>
            </a:pPr>
            <a:endParaRPr lang="hr-HR" altLang="en-US" dirty="0" smtClean="0"/>
          </a:p>
          <a:p>
            <a:pPr>
              <a:buNone/>
            </a:pPr>
            <a:r>
              <a:rPr lang="hr-HR" altLang="en-US" dirty="0" err="1"/>
              <a:t>Which</a:t>
            </a:r>
            <a:r>
              <a:rPr lang="hr-HR" altLang="en-US" dirty="0"/>
              <a:t> </a:t>
            </a:r>
            <a:r>
              <a:rPr lang="hr-HR" altLang="en-US" dirty="0" err="1"/>
              <a:t>of</a:t>
            </a:r>
            <a:r>
              <a:rPr lang="hr-HR" altLang="en-US" dirty="0"/>
              <a:t> </a:t>
            </a:r>
            <a:r>
              <a:rPr lang="hr-HR" altLang="en-US" dirty="0" err="1" smtClean="0"/>
              <a:t>these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roles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presupposes</a:t>
            </a:r>
            <a:r>
              <a:rPr lang="hr-HR" altLang="en-US" dirty="0" smtClean="0"/>
              <a:t> </a:t>
            </a:r>
            <a:r>
              <a:rPr lang="hr-HR" altLang="en-US" dirty="0"/>
              <a:t>a </a:t>
            </a:r>
            <a:r>
              <a:rPr lang="hr-HR" altLang="en-US" dirty="0" err="1"/>
              <a:t>clear</a:t>
            </a:r>
            <a:r>
              <a:rPr lang="hr-HR" altLang="en-US" dirty="0"/>
              <a:t> </a:t>
            </a:r>
            <a:r>
              <a:rPr lang="hr-HR" altLang="en-US" dirty="0" err="1"/>
              <a:t>hierarchy</a:t>
            </a:r>
            <a:r>
              <a:rPr lang="hr-HR" altLang="en-US" dirty="0"/>
              <a:t> </a:t>
            </a:r>
            <a:r>
              <a:rPr lang="hr-HR" altLang="en-US" dirty="0" err="1"/>
              <a:t>of</a:t>
            </a:r>
            <a:r>
              <a:rPr lang="hr-HR" altLang="en-US" dirty="0"/>
              <a:t> </a:t>
            </a:r>
            <a:r>
              <a:rPr lang="hr-HR" altLang="en-US" dirty="0" err="1"/>
              <a:t>courts</a:t>
            </a:r>
            <a:r>
              <a:rPr lang="hr-HR" altLang="en-US" dirty="0"/>
              <a:t>? </a:t>
            </a:r>
            <a:r>
              <a:rPr lang="hr-HR" altLang="en-US" dirty="0" err="1"/>
              <a:t>Why</a:t>
            </a:r>
            <a:r>
              <a:rPr lang="hr-HR" altLang="en-US" dirty="0" smtClean="0"/>
              <a:t>?</a:t>
            </a:r>
            <a:endParaRPr lang="hr-HR" altLang="en-US" dirty="0"/>
          </a:p>
          <a:p>
            <a:pPr>
              <a:buFont typeface="Wingdings" panose="05000000000000000000" pitchFamily="2" charset="2"/>
              <a:buNone/>
            </a:pPr>
            <a:r>
              <a:rPr lang="hr-HR" altLang="en-US" dirty="0" err="1" smtClean="0"/>
              <a:t>Which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courts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can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create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precedents</a:t>
            </a:r>
            <a:r>
              <a:rPr lang="hr-HR" altLang="en-US" dirty="0" smtClean="0"/>
              <a:t>?</a:t>
            </a:r>
          </a:p>
          <a:p>
            <a:pPr>
              <a:buFont typeface="Wingdings" panose="05000000000000000000" pitchFamily="2" charset="2"/>
              <a:buNone/>
            </a:pPr>
            <a:r>
              <a:rPr lang="hr-HR" altLang="en-US" dirty="0" err="1" smtClean="0"/>
              <a:t>Which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courts</a:t>
            </a:r>
            <a:r>
              <a:rPr lang="hr-HR" altLang="en-US" dirty="0" smtClean="0"/>
              <a:t> are </a:t>
            </a:r>
            <a:r>
              <a:rPr lang="hr-HR" altLang="en-US" dirty="0" err="1" smtClean="0"/>
              <a:t>bound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by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them</a:t>
            </a:r>
            <a:r>
              <a:rPr lang="hr-HR" altLang="en-US" dirty="0" smtClean="0"/>
              <a:t>?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849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4484"/>
          </a:xfrm>
        </p:spPr>
        <p:txBody>
          <a:bodyPr/>
          <a:lstStyle/>
          <a:p>
            <a:r>
              <a:rPr lang="hr-HR" dirty="0" smtClean="0"/>
              <a:t>The </a:t>
            </a:r>
            <a:r>
              <a:rPr lang="hr-HR" dirty="0" err="1" smtClean="0"/>
              <a:t>Doctrine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Precedent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611" y="1232900"/>
            <a:ext cx="11527606" cy="5496674"/>
          </a:xfrm>
        </p:spPr>
        <p:txBody>
          <a:bodyPr>
            <a:normAutofit lnSpcReduction="10000"/>
          </a:bodyPr>
          <a:lstStyle/>
          <a:p>
            <a:pPr defTabSz="912813">
              <a:buFont typeface="Wingdings" panose="05000000000000000000" pitchFamily="2" charset="2"/>
              <a:buNone/>
              <a:defRPr/>
            </a:pPr>
            <a:r>
              <a:rPr lang="en-US" sz="2600" b="1" i="1" dirty="0">
                <a:solidFill>
                  <a:srgbClr val="00B050"/>
                </a:solidFill>
              </a:rPr>
              <a:t>THE DOCTRINE OF PRECEDENT </a:t>
            </a:r>
            <a:r>
              <a:rPr lang="en-US" sz="2600" i="1" dirty="0"/>
              <a:t>= </a:t>
            </a:r>
            <a:r>
              <a:rPr lang="en-US" sz="2600" b="1" i="1" dirty="0">
                <a:solidFill>
                  <a:srgbClr val="7030A0"/>
                </a:solidFill>
              </a:rPr>
              <a:t>STARE DECISIS </a:t>
            </a:r>
            <a:r>
              <a:rPr lang="en-US" sz="2600" i="1" dirty="0"/>
              <a:t>(Latin – </a:t>
            </a:r>
            <a:r>
              <a:rPr lang="hr-HR" sz="2600" i="1" dirty="0" err="1"/>
              <a:t>stand</a:t>
            </a:r>
            <a:r>
              <a:rPr lang="hr-HR" sz="2600" i="1" dirty="0"/>
              <a:t> </a:t>
            </a:r>
            <a:r>
              <a:rPr lang="hr-HR" sz="2600" i="1" dirty="0" err="1"/>
              <a:t>by</a:t>
            </a:r>
            <a:r>
              <a:rPr lang="hr-HR" sz="2600" i="1" dirty="0"/>
              <a:t> the </a:t>
            </a:r>
            <a:r>
              <a:rPr lang="hr-HR" sz="2600" i="1" dirty="0" err="1"/>
              <a:t>decision</a:t>
            </a:r>
            <a:r>
              <a:rPr lang="en-US" sz="2600" i="1" dirty="0"/>
              <a:t>)</a:t>
            </a:r>
            <a:r>
              <a:rPr lang="hr-HR" sz="2600" i="1" dirty="0"/>
              <a:t> - </a:t>
            </a:r>
            <a:r>
              <a:rPr lang="en-US" sz="2600" b="1" dirty="0">
                <a:solidFill>
                  <a:srgbClr val="7030A0"/>
                </a:solidFill>
              </a:rPr>
              <a:t>policy of courts to abide by or adhere to principles established by decisions in earlier </a:t>
            </a:r>
            <a:r>
              <a:rPr lang="en-US" sz="2600" b="1" dirty="0" smtClean="0">
                <a:solidFill>
                  <a:srgbClr val="7030A0"/>
                </a:solidFill>
              </a:rPr>
              <a:t>cases</a:t>
            </a:r>
            <a:r>
              <a:rPr lang="hr-HR" sz="2600" b="1" dirty="0" smtClean="0">
                <a:solidFill>
                  <a:srgbClr val="7030A0"/>
                </a:solidFill>
              </a:rPr>
              <a:t> -</a:t>
            </a:r>
            <a:r>
              <a:rPr lang="en-US" sz="2600" b="1" dirty="0" smtClean="0">
                <a:solidFill>
                  <a:srgbClr val="7030A0"/>
                </a:solidFill>
              </a:rPr>
              <a:t>      </a:t>
            </a:r>
            <a:r>
              <a:rPr lang="en-US" sz="2600" b="1" dirty="0">
                <a:solidFill>
                  <a:srgbClr val="00B050"/>
                </a:solidFill>
              </a:rPr>
              <a:t>consistency and fairness</a:t>
            </a:r>
          </a:p>
          <a:p>
            <a:pPr defTabSz="912813">
              <a:buFontTx/>
              <a:buChar char="-"/>
              <a:defRPr/>
            </a:pPr>
            <a:r>
              <a:rPr lang="en-US" sz="2600" dirty="0" smtClean="0"/>
              <a:t>under </a:t>
            </a:r>
            <a:r>
              <a:rPr lang="en-US" sz="2600" dirty="0"/>
              <a:t>stare decisis, once a court has answered a question, the same question in other cases must elicit the same response from the same court or lower courts in that </a:t>
            </a:r>
            <a:r>
              <a:rPr lang="en-US" sz="2600" dirty="0" smtClean="0"/>
              <a:t>jurisdiction</a:t>
            </a:r>
            <a:endParaRPr lang="hr-HR" sz="2600" dirty="0" smtClean="0"/>
          </a:p>
          <a:p>
            <a:pPr marL="0" indent="0" defTabSz="912813">
              <a:buNone/>
              <a:defRPr/>
            </a:pPr>
            <a:r>
              <a:rPr lang="hr-HR" sz="1900" dirty="0" err="1" smtClean="0"/>
              <a:t>Eg</a:t>
            </a:r>
            <a:r>
              <a:rPr lang="hr-HR" sz="1900" dirty="0" smtClean="0"/>
              <a:t>. </a:t>
            </a:r>
            <a:r>
              <a:rPr lang="en-GB" sz="1900" dirty="0"/>
              <a:t>in the case of </a:t>
            </a:r>
            <a:r>
              <a:rPr lang="en-GB" sz="1900" i="1" dirty="0"/>
              <a:t>Donoghue v Stevenson</a:t>
            </a:r>
            <a:r>
              <a:rPr lang="en-GB" sz="1900" dirty="0"/>
              <a:t>[1932</a:t>
            </a:r>
            <a:r>
              <a:rPr lang="en-GB" sz="1900" dirty="0" smtClean="0"/>
              <a:t>]</a:t>
            </a:r>
            <a:r>
              <a:rPr lang="en-GB" sz="1900" dirty="0"/>
              <a:t> the House of Lords held </a:t>
            </a:r>
            <a:r>
              <a:rPr lang="en-GB" sz="1900" dirty="0" smtClean="0"/>
              <a:t>that</a:t>
            </a:r>
            <a:r>
              <a:rPr lang="hr-HR" sz="1900" dirty="0" smtClean="0"/>
              <a:t> </a:t>
            </a:r>
            <a:r>
              <a:rPr lang="en-GB" sz="1900" dirty="0" smtClean="0"/>
              <a:t>a </a:t>
            </a:r>
            <a:r>
              <a:rPr lang="en-GB" sz="1900" dirty="0"/>
              <a:t>manufacturer owed a duty of care to the ultimate consumer of the product. </a:t>
            </a:r>
            <a:r>
              <a:rPr lang="en-GB" sz="1900" dirty="0" smtClean="0"/>
              <a:t>This </a:t>
            </a:r>
            <a:r>
              <a:rPr lang="en-GB" sz="1900" dirty="0"/>
              <a:t>set a binding precedent which was followed in </a:t>
            </a:r>
            <a:r>
              <a:rPr lang="en-GB" sz="1900" i="1" dirty="0"/>
              <a:t>Grant v Australian </a:t>
            </a:r>
            <a:r>
              <a:rPr lang="en-GB" sz="1900" i="1" dirty="0" smtClean="0"/>
              <a:t>Knitting</a:t>
            </a:r>
            <a:r>
              <a:rPr lang="hr-HR" sz="1900" i="1" dirty="0" smtClean="0"/>
              <a:t> Mills [1936]</a:t>
            </a:r>
            <a:r>
              <a:rPr lang="en-GB" sz="1900" dirty="0" smtClean="0"/>
              <a:t>.</a:t>
            </a:r>
            <a:r>
              <a:rPr lang="hr-HR" sz="1900" dirty="0" smtClean="0"/>
              <a:t> </a:t>
            </a:r>
          </a:p>
          <a:p>
            <a:pPr defTabSz="912813">
              <a:buFontTx/>
              <a:buChar char="-"/>
              <a:defRPr/>
            </a:pPr>
            <a:r>
              <a:rPr lang="en-US" sz="2600" dirty="0" smtClean="0"/>
              <a:t>plays </a:t>
            </a:r>
            <a:r>
              <a:rPr lang="en-US" sz="2600" dirty="0"/>
              <a:t>a crucial role in the English legal system because common law is an important source of law in the English legal system</a:t>
            </a:r>
            <a:endParaRPr lang="hr-HR" sz="2600" i="1" dirty="0"/>
          </a:p>
          <a:p>
            <a:pPr defTabSz="912813">
              <a:buFontTx/>
              <a:buChar char="-"/>
              <a:defRPr/>
            </a:pPr>
            <a:r>
              <a:rPr lang="en-US" sz="2600" dirty="0"/>
              <a:t>distinguishes common law from civil-law systems</a:t>
            </a:r>
          </a:p>
          <a:p>
            <a:pPr defTabSz="912813">
              <a:buFont typeface="Wingdings" panose="05000000000000000000" pitchFamily="2" charset="2"/>
              <a:buNone/>
              <a:defRPr/>
            </a:pPr>
            <a:r>
              <a:rPr lang="hr-HR" sz="2600" dirty="0"/>
              <a:t>  </a:t>
            </a:r>
            <a:endParaRPr lang="en-US" sz="2600" dirty="0"/>
          </a:p>
          <a:p>
            <a:pPr defTabSz="912813">
              <a:buFont typeface="Wingdings" panose="05000000000000000000" pitchFamily="2" charset="2"/>
              <a:buNone/>
              <a:defRPr/>
            </a:pPr>
            <a:r>
              <a:rPr lang="en-US" sz="2600" dirty="0"/>
              <a:t>- The crucial thing – </a:t>
            </a:r>
            <a:r>
              <a:rPr lang="en-US" sz="2600" dirty="0">
                <a:solidFill>
                  <a:srgbClr val="00B050"/>
                </a:solidFill>
              </a:rPr>
              <a:t>HIERARCHY OF COURTS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77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5509"/>
            <a:ext cx="10515600" cy="914400"/>
          </a:xfrm>
        </p:spPr>
        <p:txBody>
          <a:bodyPr>
            <a:normAutofit/>
          </a:bodyPr>
          <a:lstStyle/>
          <a:p>
            <a:r>
              <a:rPr lang="hr-HR" dirty="0" smtClean="0"/>
              <a:t>The </a:t>
            </a:r>
            <a:r>
              <a:rPr lang="hr-HR" dirty="0" err="1" smtClean="0"/>
              <a:t>Hierarchy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5965"/>
            <a:ext cx="10515600" cy="4560997"/>
          </a:xfrm>
        </p:spPr>
        <p:txBody>
          <a:bodyPr>
            <a:normAutofit/>
          </a:bodyPr>
          <a:lstStyle/>
          <a:p>
            <a:endParaRPr lang="hr-HR" sz="2400" dirty="0" smtClean="0"/>
          </a:p>
          <a:p>
            <a:r>
              <a:rPr lang="hr-HR" sz="2400" dirty="0" err="1" smtClean="0"/>
              <a:t>Think</a:t>
            </a:r>
            <a:r>
              <a:rPr lang="hr-HR" sz="2400" dirty="0" smtClean="0"/>
              <a:t> </a:t>
            </a:r>
            <a:r>
              <a:rPr lang="hr-HR" sz="2400" dirty="0" err="1" smtClean="0"/>
              <a:t>about</a:t>
            </a:r>
            <a:r>
              <a:rPr lang="hr-HR" sz="2400" dirty="0" smtClean="0"/>
              <a:t> </a:t>
            </a:r>
            <a:r>
              <a:rPr lang="hr-HR" sz="2400" dirty="0" err="1" smtClean="0"/>
              <a:t>different</a:t>
            </a:r>
            <a:r>
              <a:rPr lang="hr-HR" sz="2400" dirty="0" smtClean="0"/>
              <a:t> </a:t>
            </a:r>
            <a:r>
              <a:rPr lang="hr-HR" sz="2400" dirty="0" err="1" smtClean="0"/>
              <a:t>branches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law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the </a:t>
            </a:r>
            <a:r>
              <a:rPr lang="hr-HR" sz="2400" dirty="0" err="1" smtClean="0"/>
              <a:t>cases</a:t>
            </a:r>
            <a:r>
              <a:rPr lang="hr-HR" sz="2400" dirty="0" smtClean="0"/>
              <a:t> </a:t>
            </a:r>
            <a:r>
              <a:rPr lang="hr-HR" sz="2400" dirty="0" err="1" smtClean="0"/>
              <a:t>that</a:t>
            </a:r>
            <a:r>
              <a:rPr lang="hr-HR" sz="2400" dirty="0" smtClean="0"/>
              <a:t> </a:t>
            </a:r>
            <a:r>
              <a:rPr lang="hr-HR" sz="2400" dirty="0" err="1" smtClean="0"/>
              <a:t>arise</a:t>
            </a:r>
            <a:r>
              <a:rPr lang="hr-HR" sz="2400" dirty="0" smtClean="0"/>
              <a:t> </a:t>
            </a:r>
            <a:r>
              <a:rPr lang="hr-HR" sz="2400" dirty="0" err="1" smtClean="0"/>
              <a:t>from</a:t>
            </a:r>
            <a:r>
              <a:rPr lang="hr-HR" sz="2400" dirty="0" smtClean="0"/>
              <a:t> </a:t>
            </a:r>
            <a:r>
              <a:rPr lang="hr-HR" sz="2400" dirty="0" err="1" smtClean="0"/>
              <a:t>them</a:t>
            </a:r>
            <a:r>
              <a:rPr lang="hr-HR" sz="2400" dirty="0" smtClean="0"/>
              <a:t>? </a:t>
            </a:r>
            <a:r>
              <a:rPr lang="hr-HR" sz="2400" dirty="0" err="1"/>
              <a:t>W</a:t>
            </a:r>
            <a:r>
              <a:rPr lang="hr-HR" sz="2400" dirty="0" err="1" smtClean="0"/>
              <a:t>hich</a:t>
            </a:r>
            <a:r>
              <a:rPr lang="hr-HR" sz="2400" dirty="0" smtClean="0"/>
              <a:t> </a:t>
            </a:r>
            <a:r>
              <a:rPr lang="hr-HR" sz="2400" dirty="0" err="1" smtClean="0"/>
              <a:t>courts</a:t>
            </a:r>
            <a:r>
              <a:rPr lang="hr-HR" sz="2400" dirty="0" smtClean="0"/>
              <a:t> </a:t>
            </a:r>
            <a:r>
              <a:rPr lang="hr-HR" sz="2400" dirty="0" err="1" smtClean="0"/>
              <a:t>can</a:t>
            </a:r>
            <a:r>
              <a:rPr lang="hr-HR" sz="2400" dirty="0" smtClean="0"/>
              <a:t> </a:t>
            </a:r>
            <a:r>
              <a:rPr lang="hr-HR" sz="2400" dirty="0" err="1" smtClean="0"/>
              <a:t>they</a:t>
            </a:r>
            <a:r>
              <a:rPr lang="hr-HR" sz="2400" dirty="0" smtClean="0"/>
              <a:t> </a:t>
            </a:r>
            <a:r>
              <a:rPr lang="hr-HR" sz="2400" dirty="0" err="1" smtClean="0"/>
              <a:t>be</a:t>
            </a:r>
            <a:r>
              <a:rPr lang="hr-HR" sz="2400" dirty="0" smtClean="0"/>
              <a:t> </a:t>
            </a:r>
            <a:r>
              <a:rPr lang="hr-HR" sz="2400" dirty="0" err="1" smtClean="0"/>
              <a:t>tried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?</a:t>
            </a:r>
          </a:p>
          <a:p>
            <a:endParaRPr lang="hr-HR" sz="2400" dirty="0" smtClean="0"/>
          </a:p>
          <a:p>
            <a:r>
              <a:rPr lang="hr-HR" sz="2400" dirty="0" err="1" smtClean="0"/>
              <a:t>What’s</a:t>
            </a:r>
            <a:r>
              <a:rPr lang="hr-HR" sz="2400" dirty="0" smtClean="0"/>
              <a:t> the </a:t>
            </a:r>
            <a:r>
              <a:rPr lang="hr-HR" sz="2400" dirty="0" err="1" smtClean="0"/>
              <a:t>difference</a:t>
            </a:r>
            <a:r>
              <a:rPr lang="hr-HR" sz="2400" dirty="0" smtClean="0"/>
              <a:t> </a:t>
            </a:r>
            <a:r>
              <a:rPr lang="hr-HR" sz="2400" dirty="0" err="1" smtClean="0"/>
              <a:t>between</a:t>
            </a:r>
            <a:r>
              <a:rPr lang="hr-HR" sz="2400" dirty="0" smtClean="0"/>
              <a:t> </a:t>
            </a:r>
            <a:r>
              <a:rPr lang="hr-HR" sz="2400" dirty="0" err="1" smtClean="0"/>
              <a:t>geographical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subject-matter</a:t>
            </a:r>
            <a:r>
              <a:rPr lang="hr-HR" sz="2400" dirty="0" smtClean="0"/>
              <a:t> </a:t>
            </a:r>
            <a:r>
              <a:rPr lang="hr-HR" sz="2400" dirty="0" err="1" smtClean="0"/>
              <a:t>jurisdiction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a </a:t>
            </a:r>
            <a:r>
              <a:rPr lang="hr-HR" sz="2400" dirty="0" err="1" smtClean="0"/>
              <a:t>certain</a:t>
            </a:r>
            <a:r>
              <a:rPr lang="hr-HR" sz="2400" dirty="0" smtClean="0"/>
              <a:t> </a:t>
            </a:r>
            <a:r>
              <a:rPr lang="hr-HR" sz="2400" dirty="0" err="1" smtClean="0"/>
              <a:t>court</a:t>
            </a:r>
            <a:r>
              <a:rPr lang="hr-HR" sz="2400" dirty="0" smtClean="0"/>
              <a:t>?</a:t>
            </a:r>
          </a:p>
          <a:p>
            <a:endParaRPr lang="hr-HR" sz="2400" dirty="0" smtClean="0"/>
          </a:p>
          <a:p>
            <a:r>
              <a:rPr lang="hr-HR" sz="2400" dirty="0" err="1" smtClean="0"/>
              <a:t>What</a:t>
            </a:r>
            <a:r>
              <a:rPr lang="hr-HR" sz="2400" dirty="0" smtClean="0"/>
              <a:t> </a:t>
            </a:r>
            <a:r>
              <a:rPr lang="hr-HR" sz="2400" dirty="0" err="1" smtClean="0"/>
              <a:t>types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courts</a:t>
            </a:r>
            <a:r>
              <a:rPr lang="hr-HR" sz="2400" dirty="0" smtClean="0"/>
              <a:t> are </a:t>
            </a:r>
            <a:r>
              <a:rPr lang="hr-HR" sz="2400" dirty="0" err="1" smtClean="0"/>
              <a:t>there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Croatia? </a:t>
            </a:r>
            <a:r>
              <a:rPr lang="hr-HR" sz="2400" dirty="0" err="1" smtClean="0"/>
              <a:t>What</a:t>
            </a:r>
            <a:r>
              <a:rPr lang="hr-HR" sz="2400" dirty="0" smtClean="0"/>
              <a:t> </a:t>
            </a:r>
            <a:r>
              <a:rPr lang="hr-HR" sz="2400" dirty="0" err="1" smtClean="0"/>
              <a:t>is</a:t>
            </a:r>
            <a:r>
              <a:rPr lang="hr-HR" sz="2400" dirty="0" smtClean="0"/>
              <a:t> </a:t>
            </a:r>
            <a:r>
              <a:rPr lang="hr-HR" sz="2400" dirty="0" err="1" smtClean="0"/>
              <a:t>their</a:t>
            </a:r>
            <a:r>
              <a:rPr lang="hr-HR" sz="2400" dirty="0" smtClean="0"/>
              <a:t> </a:t>
            </a:r>
            <a:r>
              <a:rPr lang="hr-HR" sz="2400" dirty="0" err="1" smtClean="0"/>
              <a:t>hyerarchy</a:t>
            </a:r>
            <a:r>
              <a:rPr lang="hr-HR" sz="2400" dirty="0" smtClean="0"/>
              <a:t>?</a:t>
            </a:r>
          </a:p>
          <a:p>
            <a:pPr marL="0" indent="0">
              <a:buNone/>
            </a:pPr>
            <a:endParaRPr lang="hr-HR" sz="2400" dirty="0" smtClean="0"/>
          </a:p>
        </p:txBody>
      </p:sp>
    </p:spTree>
    <p:extLst>
      <p:ext uri="{BB962C8B-B14F-4D97-AF65-F5344CB8AC3E}">
        <p14:creationId xmlns:p14="http://schemas.microsoft.com/office/powerpoint/2010/main" val="139208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4388"/>
            <a:ext cx="10515600" cy="1068512"/>
          </a:xfrm>
        </p:spPr>
        <p:txBody>
          <a:bodyPr/>
          <a:lstStyle/>
          <a:p>
            <a:r>
              <a:rPr lang="hr-HR" dirty="0" err="1" smtClean="0"/>
              <a:t>Judicial</a:t>
            </a:r>
            <a:r>
              <a:rPr lang="hr-HR" dirty="0" smtClean="0"/>
              <a:t> </a:t>
            </a:r>
            <a:r>
              <a:rPr lang="hr-HR" dirty="0" err="1" smtClean="0"/>
              <a:t>precedent</a:t>
            </a:r>
            <a:r>
              <a:rPr lang="hr-HR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449" y="1232900"/>
            <a:ext cx="11198831" cy="5465851"/>
          </a:xfrm>
        </p:spPr>
        <p:txBody>
          <a:bodyPr>
            <a:normAutofit/>
          </a:bodyPr>
          <a:lstStyle/>
          <a:p>
            <a:pPr algn="ctr"/>
            <a:r>
              <a:rPr lang="en-US" altLang="en-US" b="1" dirty="0">
                <a:solidFill>
                  <a:srgbClr val="C00000"/>
                </a:solidFill>
              </a:rPr>
              <a:t>a judicial decision that serves as a rule for future determinations in similar or analogous cases - an authority to be followed in courts of justice</a:t>
            </a:r>
            <a:endParaRPr lang="hr-HR" altLang="en-US" b="1" dirty="0">
              <a:solidFill>
                <a:srgbClr val="C00000"/>
              </a:solidFill>
            </a:endParaRPr>
          </a:p>
          <a:p>
            <a:r>
              <a:rPr lang="en-GB" altLang="en-US" dirty="0"/>
              <a:t>can be made only by super</a:t>
            </a:r>
            <a:r>
              <a:rPr lang="hr-HR" altLang="en-US" dirty="0"/>
              <a:t>i</a:t>
            </a:r>
            <a:r>
              <a:rPr lang="en-GB" altLang="en-US" dirty="0"/>
              <a:t>or courts</a:t>
            </a:r>
          </a:p>
          <a:p>
            <a:r>
              <a:rPr lang="en-GB" altLang="en-US" dirty="0"/>
              <a:t>the source of law where past decisions of the judges create law for future judges to follow = </a:t>
            </a:r>
            <a:r>
              <a:rPr lang="en-GB" altLang="en-US" dirty="0">
                <a:solidFill>
                  <a:srgbClr val="C00000"/>
                </a:solidFill>
              </a:rPr>
              <a:t>CASE-LAW</a:t>
            </a:r>
            <a:r>
              <a:rPr lang="en-GB" altLang="en-US" dirty="0"/>
              <a:t> </a:t>
            </a:r>
            <a:r>
              <a:rPr lang="hr-HR" altLang="en-US" dirty="0" err="1"/>
              <a:t>or</a:t>
            </a:r>
            <a:r>
              <a:rPr lang="hr-HR" altLang="en-US" dirty="0"/>
              <a:t> </a:t>
            </a:r>
            <a:r>
              <a:rPr lang="hr-HR" altLang="en-US" dirty="0">
                <a:solidFill>
                  <a:srgbClr val="C00000"/>
                </a:solidFill>
              </a:rPr>
              <a:t>JUDGE MADE LAW </a:t>
            </a:r>
            <a:r>
              <a:rPr lang="en-GB" altLang="en-US" dirty="0"/>
              <a:t>– a major source of law both historically and today</a:t>
            </a:r>
            <a:endParaRPr lang="hr-HR" altLang="en-US" dirty="0"/>
          </a:p>
          <a:p>
            <a:r>
              <a:rPr lang="en-US" altLang="en-US" dirty="0"/>
              <a:t>some areas of law</a:t>
            </a:r>
            <a:r>
              <a:rPr lang="hr-HR" altLang="en-US" dirty="0"/>
              <a:t> </a:t>
            </a:r>
            <a:r>
              <a:rPr lang="hr-HR" altLang="en-US" dirty="0" smtClean="0"/>
              <a:t>(</a:t>
            </a:r>
            <a:r>
              <a:rPr lang="hr-HR" altLang="en-US" dirty="0" err="1" smtClean="0"/>
              <a:t>eg</a:t>
            </a:r>
            <a:r>
              <a:rPr lang="hr-HR" altLang="en-US" dirty="0" smtClean="0"/>
              <a:t>. </a:t>
            </a:r>
            <a:r>
              <a:rPr lang="en-US" altLang="en-US" dirty="0" smtClean="0"/>
              <a:t>law </a:t>
            </a:r>
            <a:r>
              <a:rPr lang="en-US" altLang="en-US" dirty="0"/>
              <a:t>of </a:t>
            </a:r>
            <a:r>
              <a:rPr lang="en-US" altLang="en-US" dirty="0" smtClean="0"/>
              <a:t>torts</a:t>
            </a:r>
            <a:r>
              <a:rPr lang="hr-HR" altLang="en-US" dirty="0" smtClean="0"/>
              <a:t>, </a:t>
            </a:r>
            <a:r>
              <a:rPr lang="hr-HR" altLang="en-US" dirty="0" err="1" smtClean="0"/>
              <a:t>law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of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contract</a:t>
            </a:r>
            <a:r>
              <a:rPr lang="hr-HR" altLang="en-US" dirty="0" smtClean="0"/>
              <a:t>, </a:t>
            </a:r>
            <a:r>
              <a:rPr lang="hr-HR" altLang="en-US" dirty="0" err="1" smtClean="0"/>
              <a:t>criminal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law</a:t>
            </a:r>
            <a:r>
              <a:rPr lang="hr-HR" altLang="en-US" dirty="0" smtClean="0"/>
              <a:t> )</a:t>
            </a:r>
            <a:r>
              <a:rPr lang="en-US" altLang="en-US" dirty="0" smtClean="0"/>
              <a:t> </a:t>
            </a:r>
            <a:r>
              <a:rPr lang="en-US" altLang="en-US" dirty="0"/>
              <a:t>are found mainly in </a:t>
            </a:r>
            <a:r>
              <a:rPr lang="en-US" altLang="en-US" dirty="0" smtClean="0"/>
              <a:t>cases</a:t>
            </a:r>
            <a:endParaRPr lang="hr-HR" altLang="en-US" dirty="0" smtClean="0"/>
          </a:p>
          <a:p>
            <a:pPr marL="0" indent="0">
              <a:buNone/>
            </a:pPr>
            <a:endParaRPr lang="en-GB" altLang="en-US" i="1" dirty="0"/>
          </a:p>
          <a:p>
            <a:pPr>
              <a:buFont typeface="Wingdings" panose="05000000000000000000" pitchFamily="2" charset="2"/>
              <a:buNone/>
            </a:pPr>
            <a:r>
              <a:rPr lang="en-GB" altLang="en-US" b="1" dirty="0">
                <a:solidFill>
                  <a:srgbClr val="00B050"/>
                </a:solidFill>
              </a:rPr>
              <a:t>Binding on </a:t>
            </a:r>
            <a:r>
              <a:rPr lang="hr-HR" altLang="en-US" b="1" dirty="0">
                <a:solidFill>
                  <a:srgbClr val="00B050"/>
                </a:solidFill>
              </a:rPr>
              <a:t>- </a:t>
            </a:r>
            <a:r>
              <a:rPr lang="en-GB" altLang="en-US" b="1" dirty="0"/>
              <a:t>all courts of inferior jurisdiction</a:t>
            </a:r>
            <a:endParaRPr lang="hr-HR" altLang="en-US" b="1" dirty="0"/>
          </a:p>
          <a:p>
            <a:pPr>
              <a:buFont typeface="Wingdings" panose="05000000000000000000" pitchFamily="2" charset="2"/>
              <a:buNone/>
            </a:pPr>
            <a:r>
              <a:rPr lang="hr-HR" altLang="en-US" b="1" dirty="0"/>
              <a:t>                       </a:t>
            </a:r>
            <a:r>
              <a:rPr lang="hr-HR" altLang="en-US" b="1" dirty="0" smtClean="0">
                <a:solidFill>
                  <a:srgbClr val="00B050"/>
                </a:solidFill>
              </a:rPr>
              <a:t>+ </a:t>
            </a:r>
            <a:r>
              <a:rPr lang="hr-HR" altLang="en-US" b="1" dirty="0" smtClean="0">
                <a:solidFill>
                  <a:srgbClr val="FFC000"/>
                </a:solidFill>
              </a:rPr>
              <a:t> </a:t>
            </a:r>
            <a:r>
              <a:rPr lang="hr-HR" altLang="en-US" b="1" dirty="0" err="1"/>
              <a:t>frequently</a:t>
            </a:r>
            <a:r>
              <a:rPr lang="hr-HR" altLang="en-US" b="1" dirty="0"/>
              <a:t> </a:t>
            </a:r>
            <a:r>
              <a:rPr lang="hr-HR" altLang="en-US" b="1" dirty="0" err="1"/>
              <a:t>followed</a:t>
            </a:r>
            <a:r>
              <a:rPr lang="hr-HR" altLang="en-US" b="1" dirty="0"/>
              <a:t> </a:t>
            </a:r>
            <a:r>
              <a:rPr lang="hr-HR" altLang="en-US" b="1" dirty="0" err="1"/>
              <a:t>by</a:t>
            </a:r>
            <a:r>
              <a:rPr lang="en-GB" altLang="en-US" b="1" dirty="0"/>
              <a:t> courts of equal </a:t>
            </a:r>
            <a:r>
              <a:rPr lang="en-GB" altLang="en-US" b="1" dirty="0" smtClean="0"/>
              <a:t>status</a:t>
            </a:r>
            <a:endParaRPr lang="en-GB" altLang="en-US" b="1" dirty="0">
              <a:solidFill>
                <a:srgbClr val="A9D7E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11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8321"/>
          </a:xfrm>
        </p:spPr>
        <p:txBody>
          <a:bodyPr/>
          <a:lstStyle/>
          <a:p>
            <a:r>
              <a:rPr lang="hr-HR" dirty="0" err="1" smtClean="0"/>
              <a:t>Judicial</a:t>
            </a:r>
            <a:r>
              <a:rPr lang="hr-HR" dirty="0" smtClean="0"/>
              <a:t> </a:t>
            </a:r>
            <a:r>
              <a:rPr lang="hr-HR" dirty="0" err="1" smtClean="0"/>
              <a:t>precedent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the </a:t>
            </a:r>
            <a:r>
              <a:rPr lang="hr-HR" dirty="0" err="1"/>
              <a:t>h</a:t>
            </a:r>
            <a:r>
              <a:rPr lang="hr-HR" dirty="0" err="1" smtClean="0"/>
              <a:t>ierarchy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/>
              <a:t>c</a:t>
            </a:r>
            <a:r>
              <a:rPr lang="hr-HR" dirty="0" err="1" smtClean="0"/>
              <a:t>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2220"/>
            <a:ext cx="10515600" cy="511653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hr-HR" altLang="en-US" i="1" dirty="0" err="1" smtClean="0"/>
              <a:t>Read</a:t>
            </a:r>
            <a:r>
              <a:rPr lang="hr-HR" altLang="en-US" i="1" dirty="0" smtClean="0"/>
              <a:t> </a:t>
            </a:r>
            <a:r>
              <a:rPr lang="hr-HR" altLang="en-US" i="1" dirty="0" err="1" smtClean="0"/>
              <a:t>section</a:t>
            </a:r>
            <a:r>
              <a:rPr lang="hr-HR" altLang="en-US" i="1" dirty="0" smtClean="0"/>
              <a:t> I </a:t>
            </a:r>
            <a:r>
              <a:rPr lang="hr-HR" altLang="en-US" i="1" dirty="0" err="1" smtClean="0"/>
              <a:t>of</a:t>
            </a:r>
            <a:r>
              <a:rPr lang="hr-HR" altLang="en-US" i="1" dirty="0" smtClean="0"/>
              <a:t> the </a:t>
            </a:r>
            <a:r>
              <a:rPr lang="hr-HR" altLang="en-US" i="1" dirty="0" err="1" smtClean="0"/>
              <a:t>text</a:t>
            </a:r>
            <a:r>
              <a:rPr lang="hr-HR" altLang="en-US" i="1" dirty="0" smtClean="0"/>
              <a:t> </a:t>
            </a:r>
            <a:r>
              <a:rPr lang="hr-HR" altLang="en-US" i="1" dirty="0" err="1" smtClean="0"/>
              <a:t>and</a:t>
            </a:r>
            <a:r>
              <a:rPr lang="hr-HR" altLang="en-US" i="1" dirty="0" smtClean="0"/>
              <a:t> </a:t>
            </a:r>
            <a:r>
              <a:rPr lang="hr-HR" altLang="en-US" i="1" dirty="0" err="1" smtClean="0"/>
              <a:t>find</a:t>
            </a:r>
            <a:r>
              <a:rPr lang="hr-HR" altLang="en-US" i="1" dirty="0" smtClean="0"/>
              <a:t> </a:t>
            </a:r>
            <a:r>
              <a:rPr lang="hr-HR" altLang="en-US" i="1" dirty="0" err="1" smtClean="0"/>
              <a:t>which</a:t>
            </a:r>
            <a:r>
              <a:rPr lang="hr-HR" altLang="en-US" i="1" dirty="0" smtClean="0"/>
              <a:t> </a:t>
            </a:r>
            <a:r>
              <a:rPr lang="hr-HR" altLang="en-US" i="1" dirty="0" err="1" smtClean="0"/>
              <a:t>courts</a:t>
            </a:r>
            <a:r>
              <a:rPr lang="hr-HR" altLang="en-US" i="1" dirty="0" smtClean="0"/>
              <a:t> are </a:t>
            </a:r>
            <a:r>
              <a:rPr lang="hr-HR" altLang="en-US" i="1" dirty="0" err="1" smtClean="0"/>
              <a:t>bound</a:t>
            </a:r>
            <a:r>
              <a:rPr lang="hr-HR" altLang="en-US" i="1" dirty="0" smtClean="0"/>
              <a:t> </a:t>
            </a:r>
            <a:r>
              <a:rPr lang="hr-HR" altLang="en-US" i="1" dirty="0" err="1" smtClean="0"/>
              <a:t>by</a:t>
            </a:r>
            <a:r>
              <a:rPr lang="hr-HR" altLang="en-US" i="1" dirty="0" smtClean="0"/>
              <a:t> </a:t>
            </a:r>
            <a:r>
              <a:rPr lang="hr-HR" altLang="en-US" i="1" dirty="0" err="1" smtClean="0"/>
              <a:t>whose</a:t>
            </a:r>
            <a:endParaRPr lang="hr-HR" altLang="en-US" i="1" dirty="0"/>
          </a:p>
          <a:p>
            <a:pPr>
              <a:buFont typeface="Wingdings" panose="05000000000000000000" pitchFamily="2" charset="2"/>
              <a:buNone/>
            </a:pPr>
            <a:r>
              <a:rPr lang="hr-HR" altLang="en-US" i="1" dirty="0" err="1" smtClean="0"/>
              <a:t>precedents</a:t>
            </a:r>
            <a:r>
              <a:rPr lang="hr-HR" altLang="en-US" i="1" dirty="0" smtClean="0"/>
              <a:t>.</a:t>
            </a:r>
          </a:p>
          <a:p>
            <a:pPr>
              <a:buFont typeface="Wingdings" panose="05000000000000000000" pitchFamily="2" charset="2"/>
              <a:buNone/>
            </a:pPr>
            <a:endParaRPr lang="hr-HR" alt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hr-HR" altLang="en-US" dirty="0"/>
              <a:t>  </a:t>
            </a:r>
            <a:r>
              <a:rPr lang="hr-HR" altLang="en-US" dirty="0" err="1">
                <a:solidFill>
                  <a:srgbClr val="C00000"/>
                </a:solidFill>
              </a:rPr>
              <a:t>Supreme</a:t>
            </a:r>
            <a:r>
              <a:rPr lang="hr-HR" altLang="en-US" dirty="0">
                <a:solidFill>
                  <a:srgbClr val="C00000"/>
                </a:solidFill>
              </a:rPr>
              <a:t> Court </a:t>
            </a:r>
            <a:r>
              <a:rPr lang="hr-HR" altLang="en-US" dirty="0" err="1">
                <a:solidFill>
                  <a:srgbClr val="C00000"/>
                </a:solidFill>
              </a:rPr>
              <a:t>is</a:t>
            </a:r>
            <a:r>
              <a:rPr lang="hr-HR" altLang="en-US" dirty="0">
                <a:solidFill>
                  <a:srgbClr val="C00000"/>
                </a:solidFill>
              </a:rPr>
              <a:t> </a:t>
            </a:r>
            <a:r>
              <a:rPr lang="hr-HR" altLang="en-US" dirty="0" err="1"/>
              <a:t>bound</a:t>
            </a:r>
            <a:r>
              <a:rPr lang="hr-HR" altLang="en-US" dirty="0"/>
              <a:t> </a:t>
            </a:r>
            <a:r>
              <a:rPr lang="hr-HR" altLang="en-US" dirty="0" err="1" smtClean="0"/>
              <a:t>by</a:t>
            </a:r>
            <a:r>
              <a:rPr lang="hr-HR" altLang="en-US" dirty="0" smtClean="0"/>
              <a:t> ________________________________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altLang="en-US" dirty="0" smtClean="0"/>
              <a:t>  </a:t>
            </a:r>
            <a:r>
              <a:rPr lang="hr-HR" altLang="en-US" dirty="0" smtClean="0">
                <a:solidFill>
                  <a:srgbClr val="FF0000"/>
                </a:solidFill>
              </a:rPr>
              <a:t>C</a:t>
            </a:r>
            <a:r>
              <a:rPr lang="hr-HR" altLang="en-US" dirty="0" smtClean="0">
                <a:solidFill>
                  <a:srgbClr val="C00000"/>
                </a:solidFill>
              </a:rPr>
              <a:t>ourt </a:t>
            </a:r>
            <a:r>
              <a:rPr lang="hr-HR" altLang="en-US" dirty="0" err="1" smtClean="0">
                <a:solidFill>
                  <a:srgbClr val="C00000"/>
                </a:solidFill>
              </a:rPr>
              <a:t>of</a:t>
            </a:r>
            <a:r>
              <a:rPr lang="hr-HR" altLang="en-US" dirty="0" smtClean="0">
                <a:solidFill>
                  <a:srgbClr val="C00000"/>
                </a:solidFill>
              </a:rPr>
              <a:t> </a:t>
            </a:r>
            <a:r>
              <a:rPr lang="hr-HR" altLang="en-US" dirty="0" err="1" smtClean="0">
                <a:solidFill>
                  <a:srgbClr val="C00000"/>
                </a:solidFill>
              </a:rPr>
              <a:t>Appeal</a:t>
            </a:r>
            <a:r>
              <a:rPr lang="hr-HR" altLang="en-US" dirty="0" smtClean="0">
                <a:solidFill>
                  <a:srgbClr val="C00000"/>
                </a:solidFill>
              </a:rPr>
              <a:t> </a:t>
            </a:r>
            <a:r>
              <a:rPr lang="hr-HR" altLang="en-US" dirty="0" err="1" smtClean="0"/>
              <a:t>has</a:t>
            </a:r>
            <a:r>
              <a:rPr lang="hr-HR" altLang="en-US" dirty="0" smtClean="0"/>
              <a:t> to </a:t>
            </a:r>
            <a:r>
              <a:rPr lang="hr-HR" altLang="en-US" dirty="0" err="1" smtClean="0"/>
              <a:t>follow</a:t>
            </a:r>
            <a:r>
              <a:rPr lang="hr-HR" altLang="en-US" dirty="0" smtClean="0"/>
              <a:t> _______________________________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altLang="en-US" dirty="0" smtClean="0"/>
              <a:t>  </a:t>
            </a:r>
            <a:r>
              <a:rPr lang="hr-HR" altLang="en-US" dirty="0" err="1" smtClean="0">
                <a:solidFill>
                  <a:srgbClr val="C00000"/>
                </a:solidFill>
              </a:rPr>
              <a:t>High</a:t>
            </a:r>
            <a:r>
              <a:rPr lang="hr-HR" altLang="en-US" dirty="0" smtClean="0">
                <a:solidFill>
                  <a:srgbClr val="C00000"/>
                </a:solidFill>
              </a:rPr>
              <a:t> Court </a:t>
            </a:r>
            <a:r>
              <a:rPr lang="hr-HR" altLang="en-US" dirty="0" err="1" smtClean="0">
                <a:solidFill>
                  <a:srgbClr val="C00000"/>
                </a:solidFill>
              </a:rPr>
              <a:t>of</a:t>
            </a:r>
            <a:r>
              <a:rPr lang="hr-HR" altLang="en-US" dirty="0" smtClean="0">
                <a:solidFill>
                  <a:srgbClr val="C00000"/>
                </a:solidFill>
              </a:rPr>
              <a:t> </a:t>
            </a:r>
            <a:r>
              <a:rPr lang="hr-HR" altLang="en-US" dirty="0" err="1" smtClean="0">
                <a:solidFill>
                  <a:srgbClr val="C00000"/>
                </a:solidFill>
              </a:rPr>
              <a:t>Justice</a:t>
            </a:r>
            <a:r>
              <a:rPr lang="hr-HR" altLang="en-US" dirty="0" smtClean="0">
                <a:solidFill>
                  <a:srgbClr val="C00000"/>
                </a:solidFill>
              </a:rPr>
              <a:t> </a:t>
            </a:r>
            <a:r>
              <a:rPr lang="hr-HR" altLang="en-US" dirty="0" err="1" smtClean="0"/>
              <a:t>has</a:t>
            </a:r>
            <a:r>
              <a:rPr lang="hr-HR" altLang="en-US" dirty="0" smtClean="0"/>
              <a:t> to </a:t>
            </a:r>
            <a:r>
              <a:rPr lang="hr-HR" altLang="en-US" dirty="0" err="1" smtClean="0"/>
              <a:t>follow</a:t>
            </a:r>
            <a:r>
              <a:rPr lang="hr-HR" altLang="en-US" dirty="0" smtClean="0"/>
              <a:t> </a:t>
            </a:r>
            <a:r>
              <a:rPr lang="hr-HR" altLang="en-US" dirty="0" smtClean="0"/>
              <a:t>___________________________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altLang="en-US" dirty="0"/>
              <a:t>  </a:t>
            </a:r>
            <a:r>
              <a:rPr lang="hr-HR" altLang="en-US" dirty="0" err="1" smtClean="0">
                <a:solidFill>
                  <a:srgbClr val="FF0000"/>
                </a:solidFill>
              </a:rPr>
              <a:t>Crown</a:t>
            </a:r>
            <a:r>
              <a:rPr lang="hr-HR" altLang="en-US" dirty="0" smtClean="0">
                <a:solidFill>
                  <a:srgbClr val="FF0000"/>
                </a:solidFill>
              </a:rPr>
              <a:t> Court </a:t>
            </a:r>
            <a:r>
              <a:rPr lang="hr-HR" altLang="en-US" dirty="0" err="1" smtClean="0"/>
              <a:t>has</a:t>
            </a:r>
            <a:r>
              <a:rPr lang="hr-HR" altLang="en-US" dirty="0" smtClean="0"/>
              <a:t> to </a:t>
            </a:r>
            <a:r>
              <a:rPr lang="hr-HR" altLang="en-US" dirty="0" err="1" smtClean="0"/>
              <a:t>follow</a:t>
            </a:r>
            <a:r>
              <a:rPr lang="hr-HR" altLang="en-US" dirty="0" smtClean="0"/>
              <a:t> _________________________________</a:t>
            </a:r>
            <a:endParaRPr lang="hr-HR" alt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hr-HR" altLang="en-US" dirty="0" smtClean="0"/>
              <a:t>  </a:t>
            </a:r>
            <a:r>
              <a:rPr lang="hr-HR" altLang="en-US" dirty="0" err="1">
                <a:solidFill>
                  <a:srgbClr val="C00000"/>
                </a:solidFill>
              </a:rPr>
              <a:t>Inferior</a:t>
            </a:r>
            <a:r>
              <a:rPr lang="hr-HR" altLang="en-US" dirty="0">
                <a:solidFill>
                  <a:srgbClr val="C00000"/>
                </a:solidFill>
              </a:rPr>
              <a:t> </a:t>
            </a:r>
            <a:r>
              <a:rPr lang="hr-HR" altLang="en-US" dirty="0" err="1">
                <a:solidFill>
                  <a:srgbClr val="C00000"/>
                </a:solidFill>
              </a:rPr>
              <a:t>courts</a:t>
            </a:r>
            <a:r>
              <a:rPr lang="hr-HR" altLang="en-US" dirty="0">
                <a:solidFill>
                  <a:srgbClr val="C00000"/>
                </a:solidFill>
              </a:rPr>
              <a:t> </a:t>
            </a:r>
            <a:r>
              <a:rPr lang="hr-HR" altLang="en-US" dirty="0"/>
              <a:t>– </a:t>
            </a:r>
            <a:r>
              <a:rPr lang="hr-HR" altLang="en-US" dirty="0" err="1" smtClean="0"/>
              <a:t>County</a:t>
            </a:r>
            <a:r>
              <a:rPr lang="hr-HR" altLang="en-US" dirty="0" smtClean="0"/>
              <a:t> </a:t>
            </a:r>
            <a:r>
              <a:rPr lang="hr-HR" altLang="en-US" dirty="0"/>
              <a:t>Court, </a:t>
            </a:r>
            <a:r>
              <a:rPr lang="hr-HR" altLang="en-US" dirty="0" err="1"/>
              <a:t>Magistrates</a:t>
            </a:r>
            <a:r>
              <a:rPr lang="hr-HR" altLang="en-US" dirty="0"/>
              <a:t>’ </a:t>
            </a:r>
            <a:r>
              <a:rPr lang="hr-HR" altLang="en-US" dirty="0" smtClean="0"/>
              <a:t>Court – must </a:t>
            </a:r>
            <a:r>
              <a:rPr lang="hr-HR" altLang="en-US" dirty="0" err="1" smtClean="0"/>
              <a:t>follow</a:t>
            </a:r>
            <a:r>
              <a:rPr lang="hr-HR" altLang="en-US" dirty="0" smtClean="0"/>
              <a:t> ______________________________________________</a:t>
            </a:r>
            <a:endParaRPr lang="en-GB" altLang="en-US" dirty="0"/>
          </a:p>
          <a:p>
            <a:pPr>
              <a:buFont typeface="Wingdings" panose="05000000000000000000" pitchFamily="2" charset="2"/>
              <a:buNone/>
            </a:pPr>
            <a:endParaRPr lang="hr-HR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07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8321"/>
          </a:xfrm>
        </p:spPr>
        <p:txBody>
          <a:bodyPr/>
          <a:lstStyle/>
          <a:p>
            <a:r>
              <a:rPr lang="hr-HR" dirty="0" err="1" smtClean="0"/>
              <a:t>Judicial</a:t>
            </a:r>
            <a:r>
              <a:rPr lang="hr-HR" dirty="0" smtClean="0"/>
              <a:t> </a:t>
            </a:r>
            <a:r>
              <a:rPr lang="hr-HR" dirty="0" err="1" smtClean="0"/>
              <a:t>precedent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the </a:t>
            </a:r>
            <a:r>
              <a:rPr lang="hr-HR" dirty="0" err="1"/>
              <a:t>h</a:t>
            </a:r>
            <a:r>
              <a:rPr lang="hr-HR" dirty="0" err="1" smtClean="0"/>
              <a:t>ierarchy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/>
              <a:t>c</a:t>
            </a:r>
            <a:r>
              <a:rPr lang="hr-HR" dirty="0" err="1" smtClean="0"/>
              <a:t>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2220"/>
            <a:ext cx="10515600" cy="5116531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hr-HR" altLang="en-US" i="1" dirty="0" err="1" smtClean="0"/>
              <a:t>Read</a:t>
            </a:r>
            <a:r>
              <a:rPr lang="hr-HR" altLang="en-US" i="1" dirty="0" smtClean="0"/>
              <a:t> </a:t>
            </a:r>
            <a:r>
              <a:rPr lang="hr-HR" altLang="en-US" i="1" dirty="0" err="1" smtClean="0"/>
              <a:t>section</a:t>
            </a:r>
            <a:r>
              <a:rPr lang="hr-HR" altLang="en-US" i="1" dirty="0" smtClean="0"/>
              <a:t> I </a:t>
            </a:r>
            <a:r>
              <a:rPr lang="hr-HR" altLang="en-US" i="1" dirty="0" err="1" smtClean="0"/>
              <a:t>of</a:t>
            </a:r>
            <a:r>
              <a:rPr lang="hr-HR" altLang="en-US" i="1" dirty="0" smtClean="0"/>
              <a:t> the </a:t>
            </a:r>
            <a:r>
              <a:rPr lang="hr-HR" altLang="en-US" i="1" dirty="0" err="1" smtClean="0"/>
              <a:t>text</a:t>
            </a:r>
            <a:r>
              <a:rPr lang="hr-HR" altLang="en-US" i="1" dirty="0" smtClean="0"/>
              <a:t> </a:t>
            </a:r>
            <a:r>
              <a:rPr lang="hr-HR" altLang="en-US" i="1" dirty="0" err="1" smtClean="0"/>
              <a:t>and</a:t>
            </a:r>
            <a:r>
              <a:rPr lang="hr-HR" altLang="en-US" i="1" dirty="0" smtClean="0"/>
              <a:t> </a:t>
            </a:r>
            <a:r>
              <a:rPr lang="hr-HR" altLang="en-US" i="1" dirty="0" err="1" smtClean="0"/>
              <a:t>find</a:t>
            </a:r>
            <a:r>
              <a:rPr lang="hr-HR" altLang="en-US" i="1" dirty="0" smtClean="0"/>
              <a:t> </a:t>
            </a:r>
            <a:r>
              <a:rPr lang="hr-HR" altLang="en-US" i="1" dirty="0" err="1" smtClean="0"/>
              <a:t>which</a:t>
            </a:r>
            <a:r>
              <a:rPr lang="hr-HR" altLang="en-US" i="1" dirty="0" smtClean="0"/>
              <a:t> </a:t>
            </a:r>
            <a:r>
              <a:rPr lang="hr-HR" altLang="en-US" i="1" dirty="0" err="1" smtClean="0"/>
              <a:t>courts</a:t>
            </a:r>
            <a:r>
              <a:rPr lang="hr-HR" altLang="en-US" i="1" dirty="0" smtClean="0"/>
              <a:t> are </a:t>
            </a:r>
            <a:r>
              <a:rPr lang="hr-HR" altLang="en-US" i="1" dirty="0" err="1" smtClean="0"/>
              <a:t>bound</a:t>
            </a:r>
            <a:r>
              <a:rPr lang="hr-HR" altLang="en-US" i="1" dirty="0" smtClean="0"/>
              <a:t> </a:t>
            </a:r>
            <a:r>
              <a:rPr lang="hr-HR" altLang="en-US" i="1" dirty="0" err="1" smtClean="0"/>
              <a:t>by</a:t>
            </a:r>
            <a:r>
              <a:rPr lang="hr-HR" altLang="en-US" i="1" dirty="0" smtClean="0"/>
              <a:t> </a:t>
            </a:r>
            <a:r>
              <a:rPr lang="hr-HR" altLang="en-US" i="1" dirty="0" err="1" smtClean="0"/>
              <a:t>whose</a:t>
            </a:r>
            <a:endParaRPr lang="hr-HR" altLang="en-US" i="1" dirty="0"/>
          </a:p>
          <a:p>
            <a:pPr>
              <a:buFont typeface="Wingdings" panose="05000000000000000000" pitchFamily="2" charset="2"/>
              <a:buNone/>
            </a:pPr>
            <a:r>
              <a:rPr lang="hr-HR" altLang="en-US" i="1" dirty="0" err="1" smtClean="0"/>
              <a:t>precedents</a:t>
            </a:r>
            <a:r>
              <a:rPr lang="hr-HR" altLang="en-US" i="1" dirty="0" smtClean="0"/>
              <a:t>.</a:t>
            </a:r>
          </a:p>
          <a:p>
            <a:pPr>
              <a:buFont typeface="Wingdings" panose="05000000000000000000" pitchFamily="2" charset="2"/>
              <a:buNone/>
            </a:pPr>
            <a:endParaRPr lang="hr-HR" alt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hr-HR" altLang="en-US" dirty="0"/>
              <a:t>  </a:t>
            </a:r>
            <a:r>
              <a:rPr lang="hr-HR" altLang="en-US" dirty="0" err="1">
                <a:solidFill>
                  <a:srgbClr val="C00000"/>
                </a:solidFill>
              </a:rPr>
              <a:t>Supreme</a:t>
            </a:r>
            <a:r>
              <a:rPr lang="hr-HR" altLang="en-US" dirty="0">
                <a:solidFill>
                  <a:srgbClr val="C00000"/>
                </a:solidFill>
              </a:rPr>
              <a:t> Court </a:t>
            </a:r>
            <a:r>
              <a:rPr lang="hr-HR" altLang="en-US" dirty="0" err="1">
                <a:solidFill>
                  <a:srgbClr val="C00000"/>
                </a:solidFill>
              </a:rPr>
              <a:t>is</a:t>
            </a:r>
            <a:r>
              <a:rPr lang="hr-HR" altLang="en-US" dirty="0">
                <a:solidFill>
                  <a:srgbClr val="C00000"/>
                </a:solidFill>
              </a:rPr>
              <a:t> </a:t>
            </a:r>
            <a:r>
              <a:rPr lang="hr-HR" altLang="en-US" dirty="0" err="1"/>
              <a:t>bound</a:t>
            </a:r>
            <a:r>
              <a:rPr lang="hr-HR" altLang="en-US" dirty="0"/>
              <a:t> </a:t>
            </a:r>
            <a:r>
              <a:rPr lang="hr-HR" altLang="en-US" dirty="0" err="1"/>
              <a:t>by</a:t>
            </a:r>
            <a:r>
              <a:rPr lang="hr-HR" altLang="en-US" dirty="0"/>
              <a:t> </a:t>
            </a:r>
            <a:r>
              <a:rPr lang="hr-HR" altLang="en-US" dirty="0" err="1"/>
              <a:t>its</a:t>
            </a:r>
            <a:r>
              <a:rPr lang="hr-HR" altLang="en-US" dirty="0"/>
              <a:t> past </a:t>
            </a:r>
            <a:r>
              <a:rPr lang="hr-HR" altLang="en-US" dirty="0" err="1"/>
              <a:t>decisions</a:t>
            </a:r>
            <a:r>
              <a:rPr lang="hr-HR" altLang="en-US" dirty="0"/>
              <a:t> </a:t>
            </a:r>
            <a:r>
              <a:rPr lang="hr-HR" altLang="en-US" dirty="0" err="1"/>
              <a:t>unless</a:t>
            </a:r>
            <a:r>
              <a:rPr lang="hr-HR" altLang="en-US" dirty="0"/>
              <a:t> </a:t>
            </a:r>
            <a:r>
              <a:rPr lang="hr-HR" altLang="en-US" dirty="0" err="1"/>
              <a:t>made</a:t>
            </a:r>
            <a:r>
              <a:rPr lang="hr-HR" altLang="en-US" dirty="0"/>
              <a:t> </a:t>
            </a:r>
            <a:r>
              <a:rPr lang="hr-HR" altLang="en-US" b="1" i="1" dirty="0" err="1"/>
              <a:t>per</a:t>
            </a:r>
            <a:r>
              <a:rPr lang="hr-HR" altLang="en-US" b="1" i="1" dirty="0"/>
              <a:t> </a:t>
            </a:r>
            <a:r>
              <a:rPr lang="hr-HR" altLang="en-US" b="1" i="1" dirty="0" err="1"/>
              <a:t>incuriam</a:t>
            </a:r>
            <a:r>
              <a:rPr lang="hr-HR" altLang="en-US" b="1" i="1" dirty="0"/>
              <a:t> </a:t>
            </a:r>
            <a:r>
              <a:rPr lang="hr-HR" altLang="en-US" dirty="0"/>
              <a:t>(‘</a:t>
            </a:r>
            <a:r>
              <a:rPr lang="hr-HR" altLang="en-US" dirty="0" err="1"/>
              <a:t>in</a:t>
            </a:r>
            <a:r>
              <a:rPr lang="hr-HR" altLang="en-US" dirty="0"/>
              <a:t> </a:t>
            </a:r>
            <a:r>
              <a:rPr lang="hr-HR" altLang="en-US" dirty="0" err="1"/>
              <a:t>error</a:t>
            </a:r>
            <a:r>
              <a:rPr lang="hr-HR" altLang="en-US" dirty="0"/>
              <a:t>’)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altLang="en-US" dirty="0"/>
              <a:t>  </a:t>
            </a:r>
            <a:r>
              <a:rPr lang="hr-HR" altLang="en-US" dirty="0">
                <a:solidFill>
                  <a:srgbClr val="C00000"/>
                </a:solidFill>
              </a:rPr>
              <a:t>Court </a:t>
            </a:r>
            <a:r>
              <a:rPr lang="hr-HR" altLang="en-US" dirty="0" err="1">
                <a:solidFill>
                  <a:srgbClr val="C00000"/>
                </a:solidFill>
              </a:rPr>
              <a:t>of</a:t>
            </a:r>
            <a:r>
              <a:rPr lang="hr-HR" altLang="en-US" dirty="0">
                <a:solidFill>
                  <a:srgbClr val="C00000"/>
                </a:solidFill>
              </a:rPr>
              <a:t> </a:t>
            </a:r>
            <a:r>
              <a:rPr lang="hr-HR" altLang="en-US" dirty="0" err="1">
                <a:solidFill>
                  <a:srgbClr val="C00000"/>
                </a:solidFill>
              </a:rPr>
              <a:t>Appeal</a:t>
            </a:r>
            <a:r>
              <a:rPr lang="hr-HR" altLang="en-US" dirty="0">
                <a:solidFill>
                  <a:srgbClr val="C00000"/>
                </a:solidFill>
              </a:rPr>
              <a:t> </a:t>
            </a:r>
            <a:r>
              <a:rPr lang="hr-HR" altLang="en-US" dirty="0" err="1"/>
              <a:t>has</a:t>
            </a:r>
            <a:r>
              <a:rPr lang="hr-HR" altLang="en-US" dirty="0"/>
              <a:t> to </a:t>
            </a:r>
            <a:r>
              <a:rPr lang="hr-HR" altLang="en-US" dirty="0" err="1"/>
              <a:t>follow</a:t>
            </a:r>
            <a:r>
              <a:rPr lang="hr-HR" altLang="en-US" dirty="0"/>
              <a:t> </a:t>
            </a:r>
            <a:r>
              <a:rPr lang="hr-HR" altLang="en-US" dirty="0" err="1"/>
              <a:t>its</a:t>
            </a:r>
            <a:r>
              <a:rPr lang="hr-HR" altLang="en-US" dirty="0"/>
              <a:t> past </a:t>
            </a:r>
            <a:r>
              <a:rPr lang="hr-HR" altLang="en-US" dirty="0" err="1"/>
              <a:t>decisions</a:t>
            </a:r>
            <a:endParaRPr lang="hr-HR" alt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hr-HR" altLang="en-US" dirty="0"/>
              <a:t>  </a:t>
            </a:r>
            <a:r>
              <a:rPr lang="hr-HR" altLang="en-US" dirty="0" err="1">
                <a:solidFill>
                  <a:srgbClr val="C00000"/>
                </a:solidFill>
              </a:rPr>
              <a:t>High</a:t>
            </a:r>
            <a:r>
              <a:rPr lang="hr-HR" altLang="en-US" dirty="0">
                <a:solidFill>
                  <a:srgbClr val="C00000"/>
                </a:solidFill>
              </a:rPr>
              <a:t> Court </a:t>
            </a:r>
            <a:r>
              <a:rPr lang="hr-HR" altLang="en-US" dirty="0" err="1">
                <a:solidFill>
                  <a:srgbClr val="C00000"/>
                </a:solidFill>
              </a:rPr>
              <a:t>of</a:t>
            </a:r>
            <a:r>
              <a:rPr lang="hr-HR" altLang="en-US" dirty="0">
                <a:solidFill>
                  <a:srgbClr val="C00000"/>
                </a:solidFill>
              </a:rPr>
              <a:t> </a:t>
            </a:r>
            <a:r>
              <a:rPr lang="hr-HR" altLang="en-US" dirty="0" err="1">
                <a:solidFill>
                  <a:srgbClr val="C00000"/>
                </a:solidFill>
              </a:rPr>
              <a:t>Justice</a:t>
            </a:r>
            <a:r>
              <a:rPr lang="hr-HR" altLang="en-US" dirty="0">
                <a:solidFill>
                  <a:srgbClr val="C00000"/>
                </a:solidFill>
              </a:rPr>
              <a:t> </a:t>
            </a:r>
            <a:r>
              <a:rPr lang="hr-HR" altLang="en-US" dirty="0" err="1"/>
              <a:t>has</a:t>
            </a:r>
            <a:r>
              <a:rPr lang="hr-HR" altLang="en-US" dirty="0"/>
              <a:t> to </a:t>
            </a:r>
            <a:r>
              <a:rPr lang="hr-HR" altLang="en-US" dirty="0" err="1"/>
              <a:t>follow</a:t>
            </a:r>
            <a:r>
              <a:rPr lang="hr-HR" altLang="en-US" dirty="0"/>
              <a:t> </a:t>
            </a:r>
            <a:r>
              <a:rPr lang="hr-HR" altLang="en-US" dirty="0" err="1"/>
              <a:t>Supreme</a:t>
            </a:r>
            <a:r>
              <a:rPr lang="hr-HR" altLang="en-US" dirty="0"/>
              <a:t> Court </a:t>
            </a:r>
            <a:r>
              <a:rPr lang="hr-HR" altLang="en-US" dirty="0" err="1"/>
              <a:t>and</a:t>
            </a:r>
            <a:r>
              <a:rPr lang="hr-HR" altLang="en-US" dirty="0"/>
              <a:t> Court </a:t>
            </a:r>
            <a:r>
              <a:rPr lang="hr-HR" altLang="en-US" dirty="0" err="1"/>
              <a:t>of</a:t>
            </a:r>
            <a:r>
              <a:rPr lang="hr-HR" altLang="en-US" dirty="0"/>
              <a:t> </a:t>
            </a:r>
            <a:r>
              <a:rPr lang="hr-HR" altLang="en-US" dirty="0" err="1"/>
              <a:t>Appeal</a:t>
            </a:r>
            <a:r>
              <a:rPr lang="hr-HR" altLang="en-US" dirty="0"/>
              <a:t> </a:t>
            </a:r>
            <a:r>
              <a:rPr lang="hr-HR" altLang="en-US" dirty="0" err="1"/>
              <a:t>decision</a:t>
            </a:r>
            <a:r>
              <a:rPr lang="hr-HR" altLang="en-US" dirty="0"/>
              <a:t>; </a:t>
            </a:r>
            <a:r>
              <a:rPr lang="hr-HR" altLang="en-US" dirty="0" err="1"/>
              <a:t>not</a:t>
            </a:r>
            <a:r>
              <a:rPr lang="hr-HR" altLang="en-US" dirty="0"/>
              <a:t> </a:t>
            </a:r>
            <a:r>
              <a:rPr lang="hr-HR" altLang="en-US" dirty="0" err="1"/>
              <a:t>bound</a:t>
            </a:r>
            <a:r>
              <a:rPr lang="hr-HR" altLang="en-US" dirty="0"/>
              <a:t> </a:t>
            </a:r>
            <a:r>
              <a:rPr lang="hr-HR" altLang="en-US" dirty="0" err="1"/>
              <a:t>by</a:t>
            </a:r>
            <a:r>
              <a:rPr lang="hr-HR" altLang="en-US" dirty="0"/>
              <a:t> </a:t>
            </a:r>
            <a:r>
              <a:rPr lang="hr-HR" altLang="en-US" dirty="0" err="1"/>
              <a:t>its</a:t>
            </a:r>
            <a:r>
              <a:rPr lang="hr-HR" altLang="en-US" dirty="0"/>
              <a:t> </a:t>
            </a:r>
            <a:r>
              <a:rPr lang="hr-HR" altLang="en-US" dirty="0" err="1"/>
              <a:t>own</a:t>
            </a:r>
            <a:r>
              <a:rPr lang="hr-HR" altLang="en-US" dirty="0"/>
              <a:t> past </a:t>
            </a:r>
            <a:r>
              <a:rPr lang="hr-HR" altLang="en-US" dirty="0" err="1" smtClean="0"/>
              <a:t>decisions</a:t>
            </a:r>
            <a:endParaRPr lang="hr-HR" alt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hr-HR" altLang="en-US" dirty="0"/>
              <a:t> </a:t>
            </a:r>
            <a:r>
              <a:rPr lang="hr-HR" altLang="en-US" dirty="0" smtClean="0"/>
              <a:t> </a:t>
            </a:r>
            <a:r>
              <a:rPr lang="hr-HR" altLang="en-US" dirty="0" err="1" smtClean="0">
                <a:solidFill>
                  <a:srgbClr val="C00000"/>
                </a:solidFill>
              </a:rPr>
              <a:t>Crown</a:t>
            </a:r>
            <a:r>
              <a:rPr lang="hr-HR" altLang="en-US" dirty="0" smtClean="0">
                <a:solidFill>
                  <a:srgbClr val="C00000"/>
                </a:solidFill>
              </a:rPr>
              <a:t> </a:t>
            </a:r>
            <a:r>
              <a:rPr lang="hr-HR" altLang="en-US" dirty="0" err="1" smtClean="0">
                <a:solidFill>
                  <a:srgbClr val="C00000"/>
                </a:solidFill>
              </a:rPr>
              <a:t>court</a:t>
            </a:r>
            <a:r>
              <a:rPr lang="hr-HR" altLang="en-US" dirty="0" smtClean="0">
                <a:solidFill>
                  <a:srgbClr val="C00000"/>
                </a:solidFill>
              </a:rPr>
              <a:t> </a:t>
            </a:r>
            <a:r>
              <a:rPr lang="hr-HR" altLang="en-US" dirty="0" smtClean="0"/>
              <a:t>must </a:t>
            </a:r>
            <a:r>
              <a:rPr lang="hr-HR" altLang="en-US" dirty="0" err="1" smtClean="0"/>
              <a:t>follow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the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decisions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of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the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Hight</a:t>
            </a:r>
            <a:r>
              <a:rPr lang="hr-HR" altLang="en-US" dirty="0" smtClean="0"/>
              <a:t> Court </a:t>
            </a:r>
            <a:r>
              <a:rPr lang="hr-HR" altLang="en-US" dirty="0" err="1" smtClean="0"/>
              <a:t>of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Justice</a:t>
            </a:r>
            <a:r>
              <a:rPr lang="hr-HR" altLang="en-US" dirty="0" smtClean="0"/>
              <a:t>, Court </a:t>
            </a:r>
            <a:r>
              <a:rPr lang="hr-HR" altLang="en-US" dirty="0" err="1" smtClean="0"/>
              <a:t>of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Appeal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and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Supreme</a:t>
            </a:r>
            <a:r>
              <a:rPr lang="hr-HR" altLang="en-US" dirty="0" smtClean="0"/>
              <a:t> Court.</a:t>
            </a:r>
            <a:endParaRPr lang="hr-HR" alt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hr-HR" altLang="en-US" dirty="0"/>
              <a:t>  </a:t>
            </a:r>
            <a:r>
              <a:rPr lang="hr-HR" altLang="en-US" dirty="0" err="1">
                <a:solidFill>
                  <a:srgbClr val="C00000"/>
                </a:solidFill>
              </a:rPr>
              <a:t>Inferior</a:t>
            </a:r>
            <a:r>
              <a:rPr lang="hr-HR" altLang="en-US" dirty="0">
                <a:solidFill>
                  <a:srgbClr val="C00000"/>
                </a:solidFill>
              </a:rPr>
              <a:t> </a:t>
            </a:r>
            <a:r>
              <a:rPr lang="hr-HR" altLang="en-US" dirty="0" err="1">
                <a:solidFill>
                  <a:srgbClr val="C00000"/>
                </a:solidFill>
              </a:rPr>
              <a:t>courts</a:t>
            </a:r>
            <a:r>
              <a:rPr lang="hr-HR" altLang="en-US" dirty="0">
                <a:solidFill>
                  <a:srgbClr val="C00000"/>
                </a:solidFill>
              </a:rPr>
              <a:t> </a:t>
            </a:r>
            <a:r>
              <a:rPr lang="hr-HR" altLang="en-US" dirty="0"/>
              <a:t>– </a:t>
            </a:r>
            <a:r>
              <a:rPr lang="hr-HR" altLang="en-US" dirty="0" err="1"/>
              <a:t>Crown</a:t>
            </a:r>
            <a:r>
              <a:rPr lang="hr-HR" altLang="en-US" dirty="0"/>
              <a:t> Court, </a:t>
            </a:r>
            <a:r>
              <a:rPr lang="hr-HR" altLang="en-US" dirty="0" err="1"/>
              <a:t>County</a:t>
            </a:r>
            <a:r>
              <a:rPr lang="hr-HR" altLang="en-US" dirty="0"/>
              <a:t> Court, </a:t>
            </a:r>
            <a:r>
              <a:rPr lang="hr-HR" altLang="en-US" dirty="0" err="1"/>
              <a:t>Magistrates</a:t>
            </a:r>
            <a:r>
              <a:rPr lang="hr-HR" altLang="en-US" dirty="0"/>
              <a:t>’ Court – do </a:t>
            </a:r>
            <a:r>
              <a:rPr lang="hr-HR" altLang="en-US" dirty="0" err="1"/>
              <a:t>not</a:t>
            </a:r>
            <a:r>
              <a:rPr lang="hr-HR" altLang="en-US" dirty="0"/>
              <a:t> </a:t>
            </a:r>
            <a:r>
              <a:rPr lang="hr-HR" altLang="en-US" dirty="0" err="1"/>
              <a:t>create</a:t>
            </a:r>
            <a:r>
              <a:rPr lang="hr-HR" altLang="en-US" dirty="0"/>
              <a:t> </a:t>
            </a:r>
            <a:r>
              <a:rPr lang="hr-HR" altLang="en-US" dirty="0" err="1"/>
              <a:t>precedents</a:t>
            </a:r>
            <a:r>
              <a:rPr lang="hr-HR" altLang="en-US" dirty="0"/>
              <a:t>; must </a:t>
            </a:r>
            <a:r>
              <a:rPr lang="hr-HR" altLang="en-US" dirty="0" err="1"/>
              <a:t>follow</a:t>
            </a:r>
            <a:r>
              <a:rPr lang="hr-HR" altLang="en-US" dirty="0"/>
              <a:t> </a:t>
            </a:r>
            <a:r>
              <a:rPr lang="hr-HR" altLang="en-US" dirty="0" err="1"/>
              <a:t>precedents</a:t>
            </a:r>
            <a:r>
              <a:rPr lang="hr-HR" altLang="en-US" dirty="0"/>
              <a:t> </a:t>
            </a:r>
            <a:r>
              <a:rPr lang="hr-HR" altLang="en-US" dirty="0" err="1"/>
              <a:t>of</a:t>
            </a:r>
            <a:r>
              <a:rPr lang="hr-HR" altLang="en-US" dirty="0"/>
              <a:t> </a:t>
            </a:r>
            <a:r>
              <a:rPr lang="hr-HR" altLang="en-US" dirty="0" err="1"/>
              <a:t>all</a:t>
            </a:r>
            <a:r>
              <a:rPr lang="hr-HR" altLang="en-US" dirty="0"/>
              <a:t> </a:t>
            </a:r>
            <a:r>
              <a:rPr lang="hr-HR" altLang="en-US" dirty="0" err="1"/>
              <a:t>higher</a:t>
            </a:r>
            <a:r>
              <a:rPr lang="hr-HR" altLang="en-US" dirty="0"/>
              <a:t> </a:t>
            </a:r>
            <a:r>
              <a:rPr lang="hr-HR" altLang="en-US" dirty="0" err="1"/>
              <a:t>courts</a:t>
            </a:r>
            <a:endParaRPr lang="en-GB" altLang="en-US" dirty="0"/>
          </a:p>
          <a:p>
            <a:pPr>
              <a:buFont typeface="Wingdings" panose="05000000000000000000" pitchFamily="2" charset="2"/>
              <a:buNone/>
            </a:pPr>
            <a:endParaRPr lang="hr-HR" altLang="en-US" dirty="0"/>
          </a:p>
          <a:p>
            <a:pPr>
              <a:buFont typeface="Wingdings" panose="05000000000000000000" pitchFamily="2" charset="2"/>
              <a:buNone/>
            </a:pPr>
            <a:r>
              <a:rPr lang="en-GB" altLang="en-US" dirty="0"/>
              <a:t>-criminal courts are traditionally more relaxed on </a:t>
            </a:r>
            <a:r>
              <a:rPr lang="en-GB" altLang="en-US" i="1" dirty="0"/>
              <a:t>stare decisis, especially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dirty="0"/>
              <a:t>where an individual’s liberty is at stake – concerned more with points of fact</a:t>
            </a:r>
            <a:endParaRPr lang="en-GB" altLang="en-US" b="1" dirty="0">
              <a:solidFill>
                <a:srgbClr val="A9D7E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68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6423"/>
            <a:ext cx="10515600" cy="801189"/>
          </a:xfrm>
        </p:spPr>
        <p:txBody>
          <a:bodyPr>
            <a:normAutofit/>
          </a:bodyPr>
          <a:lstStyle/>
          <a:p>
            <a:r>
              <a:rPr lang="hr-HR" dirty="0" err="1" smtClean="0"/>
              <a:t>Elements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a </a:t>
            </a:r>
            <a:r>
              <a:rPr lang="hr-HR" dirty="0" err="1" smtClean="0"/>
              <a:t>judgement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757" y="1109608"/>
            <a:ext cx="11763910" cy="5589143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None/>
              <a:defRPr/>
            </a:pPr>
            <a:endParaRPr lang="en-GB" sz="3400" dirty="0"/>
          </a:p>
          <a:p>
            <a:pPr marL="582613" indent="-514350">
              <a:buFont typeface="Wingdings" panose="05000000000000000000" pitchFamily="2" charset="2"/>
              <a:buNone/>
              <a:defRPr/>
            </a:pPr>
            <a:r>
              <a:rPr lang="en-GB" sz="3400" dirty="0" smtClean="0">
                <a:solidFill>
                  <a:srgbClr val="00B050"/>
                </a:solidFill>
              </a:rPr>
              <a:t>A</a:t>
            </a:r>
            <a:r>
              <a:rPr lang="hr-HR" sz="3400" dirty="0" smtClean="0">
                <a:solidFill>
                  <a:srgbClr val="00B050"/>
                </a:solidFill>
              </a:rPr>
              <a:t> </a:t>
            </a:r>
            <a:r>
              <a:rPr lang="hr-HR" sz="3400" dirty="0" err="1" smtClean="0">
                <a:solidFill>
                  <a:srgbClr val="00B050"/>
                </a:solidFill>
              </a:rPr>
              <a:t>Findings</a:t>
            </a:r>
            <a:r>
              <a:rPr lang="hr-HR" sz="3400" dirty="0" smtClean="0">
                <a:solidFill>
                  <a:srgbClr val="00B050"/>
                </a:solidFill>
              </a:rPr>
              <a:t> </a:t>
            </a:r>
            <a:r>
              <a:rPr lang="hr-HR" sz="3400" dirty="0" err="1" smtClean="0">
                <a:solidFill>
                  <a:srgbClr val="00B050"/>
                </a:solidFill>
              </a:rPr>
              <a:t>of</a:t>
            </a:r>
            <a:r>
              <a:rPr lang="hr-HR" sz="3400" dirty="0" smtClean="0">
                <a:solidFill>
                  <a:srgbClr val="00B050"/>
                </a:solidFill>
              </a:rPr>
              <a:t> </a:t>
            </a:r>
            <a:r>
              <a:rPr lang="hr-HR" sz="3400" dirty="0" err="1" smtClean="0">
                <a:solidFill>
                  <a:srgbClr val="00B050"/>
                </a:solidFill>
              </a:rPr>
              <a:t>material</a:t>
            </a:r>
            <a:r>
              <a:rPr lang="hr-HR" sz="3400" dirty="0" smtClean="0">
                <a:solidFill>
                  <a:srgbClr val="00B050"/>
                </a:solidFill>
              </a:rPr>
              <a:t> </a:t>
            </a:r>
            <a:r>
              <a:rPr lang="hr-HR" sz="3400" dirty="0" err="1" smtClean="0">
                <a:solidFill>
                  <a:srgbClr val="00B050"/>
                </a:solidFill>
              </a:rPr>
              <a:t>facts</a:t>
            </a:r>
            <a:endParaRPr lang="hr-HR" sz="3400" dirty="0" smtClean="0">
              <a:solidFill>
                <a:srgbClr val="00B050"/>
              </a:solidFill>
            </a:endParaRPr>
          </a:p>
          <a:p>
            <a:pPr marL="582613" indent="-514350">
              <a:buFont typeface="Wingdings" panose="05000000000000000000" pitchFamily="2" charset="2"/>
              <a:buNone/>
              <a:defRPr/>
            </a:pPr>
            <a:r>
              <a:rPr lang="hr-HR" sz="3400" dirty="0" smtClean="0">
                <a:solidFill>
                  <a:srgbClr val="00B050"/>
                </a:solidFill>
              </a:rPr>
              <a:t>B </a:t>
            </a:r>
            <a:r>
              <a:rPr lang="hr-HR" sz="3400" dirty="0" err="1" smtClean="0">
                <a:solidFill>
                  <a:srgbClr val="00B050"/>
                </a:solidFill>
              </a:rPr>
              <a:t>Statements</a:t>
            </a:r>
            <a:r>
              <a:rPr lang="hr-HR" sz="3400" dirty="0" smtClean="0">
                <a:solidFill>
                  <a:srgbClr val="00B050"/>
                </a:solidFill>
              </a:rPr>
              <a:t> </a:t>
            </a:r>
            <a:r>
              <a:rPr lang="hr-HR" sz="3400" dirty="0" err="1" smtClean="0">
                <a:solidFill>
                  <a:srgbClr val="00B050"/>
                </a:solidFill>
              </a:rPr>
              <a:t>of</a:t>
            </a:r>
            <a:r>
              <a:rPr lang="hr-HR" sz="3400" dirty="0" smtClean="0">
                <a:solidFill>
                  <a:srgbClr val="00B050"/>
                </a:solidFill>
              </a:rPr>
              <a:t> the </a:t>
            </a:r>
            <a:r>
              <a:rPr lang="hr-HR" sz="3400" dirty="0" err="1" smtClean="0">
                <a:solidFill>
                  <a:srgbClr val="00B050"/>
                </a:solidFill>
              </a:rPr>
              <a:t>principles</a:t>
            </a:r>
            <a:r>
              <a:rPr lang="hr-HR" sz="3400" dirty="0" smtClean="0">
                <a:solidFill>
                  <a:srgbClr val="00B050"/>
                </a:solidFill>
              </a:rPr>
              <a:t> </a:t>
            </a:r>
            <a:r>
              <a:rPr lang="hr-HR" sz="3400" dirty="0" err="1" smtClean="0">
                <a:solidFill>
                  <a:srgbClr val="00B050"/>
                </a:solidFill>
              </a:rPr>
              <a:t>of</a:t>
            </a:r>
            <a:r>
              <a:rPr lang="hr-HR" sz="3400" dirty="0" smtClean="0">
                <a:solidFill>
                  <a:srgbClr val="00B050"/>
                </a:solidFill>
              </a:rPr>
              <a:t> </a:t>
            </a:r>
            <a:r>
              <a:rPr lang="hr-HR" sz="3400" dirty="0" err="1" smtClean="0">
                <a:solidFill>
                  <a:srgbClr val="00B050"/>
                </a:solidFill>
              </a:rPr>
              <a:t>law</a:t>
            </a:r>
            <a:r>
              <a:rPr lang="hr-HR" sz="3400" dirty="0" smtClean="0">
                <a:solidFill>
                  <a:srgbClr val="00B050"/>
                </a:solidFill>
              </a:rPr>
              <a:t> - </a:t>
            </a:r>
            <a:r>
              <a:rPr lang="en-GB" sz="3400" dirty="0" smtClean="0">
                <a:solidFill>
                  <a:srgbClr val="00B050"/>
                </a:solidFill>
              </a:rPr>
              <a:t>Ratio </a:t>
            </a:r>
            <a:r>
              <a:rPr lang="en-GB" sz="3400" dirty="0" err="1">
                <a:solidFill>
                  <a:srgbClr val="00B050"/>
                </a:solidFill>
              </a:rPr>
              <a:t>decidendi</a:t>
            </a:r>
            <a:r>
              <a:rPr lang="en-GB" sz="3400" dirty="0">
                <a:solidFill>
                  <a:srgbClr val="00B050"/>
                </a:solidFill>
              </a:rPr>
              <a:t> = ‘the reasons for deciding</a:t>
            </a:r>
            <a:r>
              <a:rPr lang="en-GB" sz="3400" dirty="0" smtClean="0">
                <a:solidFill>
                  <a:srgbClr val="00B050"/>
                </a:solidFill>
              </a:rPr>
              <a:t>’</a:t>
            </a:r>
            <a:r>
              <a:rPr lang="hr-HR" sz="3400" dirty="0" smtClean="0">
                <a:solidFill>
                  <a:srgbClr val="00B050"/>
                </a:solidFill>
              </a:rPr>
              <a:t> - </a:t>
            </a:r>
            <a:r>
              <a:rPr lang="hr-HR" sz="3400" b="1" dirty="0" smtClean="0">
                <a:solidFill>
                  <a:srgbClr val="C00000"/>
                </a:solidFill>
              </a:rPr>
              <a:t>BINDING</a:t>
            </a:r>
            <a:endParaRPr lang="en-GB" sz="3400" b="1" dirty="0">
              <a:solidFill>
                <a:srgbClr val="C00000"/>
              </a:solidFill>
            </a:endParaRPr>
          </a:p>
          <a:p>
            <a:pPr marL="582613" indent="-514350">
              <a:buFont typeface="Wingdings" panose="05000000000000000000" pitchFamily="2" charset="2"/>
              <a:buNone/>
              <a:defRPr/>
            </a:pPr>
            <a:r>
              <a:rPr lang="en-GB" sz="3400" dirty="0"/>
              <a:t>          - principle of law </a:t>
            </a:r>
            <a:r>
              <a:rPr lang="en-GB" sz="3400" dirty="0" smtClean="0"/>
              <a:t>the </a:t>
            </a:r>
            <a:r>
              <a:rPr lang="en-GB" sz="3400" dirty="0"/>
              <a:t>decision is based </a:t>
            </a:r>
            <a:r>
              <a:rPr lang="hr-HR" sz="3400" dirty="0" smtClean="0"/>
              <a:t>on </a:t>
            </a:r>
            <a:r>
              <a:rPr lang="hr-HR" sz="3400" dirty="0" err="1" smtClean="0"/>
              <a:t>and</a:t>
            </a:r>
            <a:r>
              <a:rPr lang="hr-HR" sz="3400" dirty="0" smtClean="0"/>
              <a:t> </a:t>
            </a:r>
            <a:r>
              <a:rPr lang="hr-HR" sz="3400" dirty="0" err="1" smtClean="0"/>
              <a:t>which</a:t>
            </a:r>
            <a:r>
              <a:rPr lang="hr-HR" sz="3400" dirty="0" smtClean="0"/>
              <a:t> must </a:t>
            </a:r>
            <a:r>
              <a:rPr lang="hr-HR" sz="3400" dirty="0" err="1" smtClean="0"/>
              <a:t>be</a:t>
            </a:r>
            <a:r>
              <a:rPr lang="hr-HR" sz="3400" dirty="0" smtClean="0"/>
              <a:t> </a:t>
            </a:r>
            <a:r>
              <a:rPr lang="hr-HR" sz="3400" dirty="0" err="1" smtClean="0"/>
              <a:t>followed</a:t>
            </a:r>
            <a:r>
              <a:rPr lang="hr-HR" sz="3400" dirty="0" smtClean="0"/>
              <a:t> </a:t>
            </a:r>
            <a:r>
              <a:rPr lang="hr-HR" sz="3400" dirty="0" err="1" smtClean="0"/>
              <a:t>in</a:t>
            </a:r>
            <a:r>
              <a:rPr lang="hr-HR" sz="3400" dirty="0" smtClean="0"/>
              <a:t> future </a:t>
            </a:r>
            <a:r>
              <a:rPr lang="hr-HR" sz="3400" dirty="0" err="1" smtClean="0"/>
              <a:t>cases</a:t>
            </a:r>
            <a:r>
              <a:rPr lang="hr-HR" sz="3400" dirty="0" smtClean="0"/>
              <a:t> </a:t>
            </a:r>
            <a:r>
              <a:rPr lang="hr-HR" sz="3400" dirty="0" err="1" smtClean="0"/>
              <a:t>containing</a:t>
            </a:r>
            <a:r>
              <a:rPr lang="hr-HR" sz="3400" dirty="0" smtClean="0"/>
              <a:t> the same </a:t>
            </a:r>
            <a:r>
              <a:rPr lang="hr-HR" sz="3400" dirty="0" err="1" smtClean="0"/>
              <a:t>material</a:t>
            </a:r>
            <a:r>
              <a:rPr lang="hr-HR" sz="3400" dirty="0" smtClean="0"/>
              <a:t> </a:t>
            </a:r>
            <a:r>
              <a:rPr lang="hr-HR" sz="3400" dirty="0" err="1" smtClean="0"/>
              <a:t>facts</a:t>
            </a:r>
            <a:r>
              <a:rPr lang="hr-HR" sz="3400" dirty="0" smtClean="0"/>
              <a:t>.</a:t>
            </a:r>
          </a:p>
          <a:p>
            <a:pPr marL="582613" indent="-514350">
              <a:buFont typeface="Wingdings" panose="05000000000000000000" pitchFamily="2" charset="2"/>
              <a:buNone/>
              <a:defRPr/>
            </a:pPr>
            <a:r>
              <a:rPr lang="hr-HR" sz="2600" dirty="0" err="1" smtClean="0"/>
              <a:t>Eg</a:t>
            </a:r>
            <a:r>
              <a:rPr lang="hr-HR" sz="2600" dirty="0" smtClean="0"/>
              <a:t>. </a:t>
            </a:r>
            <a:r>
              <a:rPr lang="en-GB" sz="2600" dirty="0" smtClean="0"/>
              <a:t>in </a:t>
            </a:r>
            <a:r>
              <a:rPr lang="en-GB" sz="2600" dirty="0"/>
              <a:t>the case of </a:t>
            </a:r>
            <a:r>
              <a:rPr lang="en-GB" sz="2600" i="1" dirty="0"/>
              <a:t>Donoghue v Stevenson</a:t>
            </a:r>
            <a:r>
              <a:rPr lang="en-GB" sz="2600" dirty="0"/>
              <a:t>[1932] the House of Lords held that</a:t>
            </a:r>
            <a:r>
              <a:rPr lang="hr-HR" sz="2600" dirty="0"/>
              <a:t> </a:t>
            </a:r>
            <a:r>
              <a:rPr lang="en-GB" sz="2600" dirty="0"/>
              <a:t>a manufacturer owed a duty of care to the ultimate consumer of the product. This set a binding precedent which was followed in </a:t>
            </a:r>
            <a:r>
              <a:rPr lang="en-GB" sz="2600" i="1" dirty="0"/>
              <a:t>Grant v Australian Knitting</a:t>
            </a:r>
            <a:r>
              <a:rPr lang="hr-HR" sz="2600" i="1" dirty="0"/>
              <a:t> Mills [1936</a:t>
            </a:r>
            <a:r>
              <a:rPr lang="hr-HR" sz="2600" i="1" dirty="0" smtClean="0"/>
              <a:t>].</a:t>
            </a:r>
            <a:endParaRPr lang="hr-HR" sz="2600" dirty="0" smtClean="0"/>
          </a:p>
          <a:p>
            <a:pPr marL="582613" indent="-514350">
              <a:buFont typeface="Wingdings" panose="05000000000000000000" pitchFamily="2" charset="2"/>
              <a:buNone/>
              <a:defRPr/>
            </a:pPr>
            <a:r>
              <a:rPr lang="hr-HR" sz="3400" dirty="0" smtClean="0">
                <a:solidFill>
                  <a:srgbClr val="00B050"/>
                </a:solidFill>
              </a:rPr>
              <a:t>C The </a:t>
            </a:r>
            <a:r>
              <a:rPr lang="hr-HR" sz="3400" dirty="0" err="1" smtClean="0">
                <a:solidFill>
                  <a:srgbClr val="00B050"/>
                </a:solidFill>
              </a:rPr>
              <a:t>decision</a:t>
            </a:r>
            <a:r>
              <a:rPr lang="hr-HR" sz="3400" dirty="0" smtClean="0">
                <a:solidFill>
                  <a:srgbClr val="00B050"/>
                </a:solidFill>
              </a:rPr>
              <a:t> </a:t>
            </a:r>
            <a:r>
              <a:rPr lang="hr-HR" sz="3400" dirty="0" err="1" smtClean="0">
                <a:solidFill>
                  <a:srgbClr val="00B050"/>
                </a:solidFill>
              </a:rPr>
              <a:t>based</a:t>
            </a:r>
            <a:r>
              <a:rPr lang="hr-HR" sz="3400" dirty="0" smtClean="0">
                <a:solidFill>
                  <a:srgbClr val="00B050"/>
                </a:solidFill>
              </a:rPr>
              <a:t> on </a:t>
            </a:r>
            <a:r>
              <a:rPr lang="hr-HR" sz="3400" dirty="0" err="1" smtClean="0">
                <a:solidFill>
                  <a:srgbClr val="00B050"/>
                </a:solidFill>
              </a:rPr>
              <a:t>these</a:t>
            </a:r>
            <a:r>
              <a:rPr lang="hr-HR" sz="3400" dirty="0" smtClean="0">
                <a:solidFill>
                  <a:srgbClr val="00B050"/>
                </a:solidFill>
              </a:rPr>
              <a:t> </a:t>
            </a:r>
            <a:r>
              <a:rPr lang="hr-HR" sz="3400" dirty="0" err="1" smtClean="0">
                <a:solidFill>
                  <a:srgbClr val="00B050"/>
                </a:solidFill>
              </a:rPr>
              <a:t>two</a:t>
            </a:r>
            <a:endParaRPr lang="en-GB" sz="3400" dirty="0">
              <a:solidFill>
                <a:srgbClr val="00B050"/>
              </a:solidFill>
            </a:endParaRPr>
          </a:p>
          <a:p>
            <a:pPr marL="582613" indent="-514350">
              <a:buFont typeface="Wingdings" panose="05000000000000000000" pitchFamily="2" charset="2"/>
              <a:buNone/>
              <a:defRPr/>
            </a:pPr>
            <a:r>
              <a:rPr lang="hr-HR" sz="3400" dirty="0">
                <a:solidFill>
                  <a:srgbClr val="C00000"/>
                </a:solidFill>
              </a:rPr>
              <a:t>+</a:t>
            </a:r>
          </a:p>
          <a:p>
            <a:pPr marL="582613" indent="-514350">
              <a:buFont typeface="Wingdings" panose="05000000000000000000" pitchFamily="2" charset="2"/>
              <a:buNone/>
              <a:defRPr/>
            </a:pPr>
            <a:r>
              <a:rPr lang="en-GB" sz="3400" dirty="0" smtClean="0">
                <a:solidFill>
                  <a:srgbClr val="00B050"/>
                </a:solidFill>
              </a:rPr>
              <a:t>Obiter </a:t>
            </a:r>
            <a:r>
              <a:rPr lang="en-GB" sz="3400" dirty="0">
                <a:solidFill>
                  <a:srgbClr val="00B050"/>
                </a:solidFill>
              </a:rPr>
              <a:t>dicta – ‘other things said’</a:t>
            </a:r>
          </a:p>
          <a:p>
            <a:pPr marL="582613" indent="-514350">
              <a:buFont typeface="Wingdings" panose="05000000000000000000" pitchFamily="2" charset="2"/>
              <a:buNone/>
              <a:defRPr/>
            </a:pPr>
            <a:r>
              <a:rPr lang="en-GB" sz="3400" dirty="0"/>
              <a:t>          - </a:t>
            </a:r>
            <a:r>
              <a:rPr lang="hr-HR" sz="3400" dirty="0" smtClean="0"/>
              <a:t>general </a:t>
            </a:r>
            <a:r>
              <a:rPr lang="hr-HR" sz="3400" dirty="0" err="1" smtClean="0"/>
              <a:t>comments</a:t>
            </a:r>
            <a:r>
              <a:rPr lang="hr-HR" sz="3400" dirty="0" smtClean="0"/>
              <a:t> </a:t>
            </a:r>
            <a:r>
              <a:rPr lang="hr-HR" sz="3400" dirty="0" err="1" smtClean="0"/>
              <a:t>made</a:t>
            </a:r>
            <a:r>
              <a:rPr lang="hr-HR" sz="3400" dirty="0" smtClean="0"/>
              <a:t> </a:t>
            </a:r>
            <a:r>
              <a:rPr lang="hr-HR" sz="3400" dirty="0" err="1" smtClean="0"/>
              <a:t>in</a:t>
            </a:r>
            <a:r>
              <a:rPr lang="hr-HR" sz="3400" dirty="0" smtClean="0"/>
              <a:t> the </a:t>
            </a:r>
            <a:r>
              <a:rPr lang="hr-HR" sz="3400" dirty="0" err="1" smtClean="0"/>
              <a:t>course</a:t>
            </a:r>
            <a:r>
              <a:rPr lang="hr-HR" sz="3400" dirty="0" smtClean="0"/>
              <a:t> </a:t>
            </a:r>
            <a:r>
              <a:rPr lang="hr-HR" sz="3400" dirty="0" err="1" smtClean="0"/>
              <a:t>of</a:t>
            </a:r>
            <a:r>
              <a:rPr lang="hr-HR" sz="3400" dirty="0" smtClean="0"/>
              <a:t> the </a:t>
            </a:r>
            <a:r>
              <a:rPr lang="hr-HR" sz="3400" dirty="0" err="1" smtClean="0"/>
              <a:t>judgment</a:t>
            </a:r>
            <a:r>
              <a:rPr lang="en-GB" sz="3400" dirty="0" smtClean="0"/>
              <a:t> </a:t>
            </a:r>
            <a:r>
              <a:rPr lang="en-GB" sz="3400" dirty="0"/>
              <a:t>– remarks or observations made by  </a:t>
            </a:r>
            <a:r>
              <a:rPr lang="en-GB" sz="3400" dirty="0" smtClean="0"/>
              <a:t>the </a:t>
            </a:r>
            <a:r>
              <a:rPr lang="en-GB" sz="3400" dirty="0"/>
              <a:t>judge – </a:t>
            </a:r>
            <a:r>
              <a:rPr lang="en-GB" sz="3400" b="1" dirty="0" smtClean="0">
                <a:solidFill>
                  <a:srgbClr val="C00000"/>
                </a:solidFill>
              </a:rPr>
              <a:t>NON-BINDING</a:t>
            </a:r>
            <a:endParaRPr lang="hr-HR" sz="3400" b="1" dirty="0" smtClean="0">
              <a:solidFill>
                <a:srgbClr val="C00000"/>
              </a:solidFill>
            </a:endParaRPr>
          </a:p>
          <a:p>
            <a:pPr marL="582613" indent="-514350">
              <a:buFont typeface="Wingdings" panose="05000000000000000000" pitchFamily="2" charset="2"/>
              <a:buNone/>
              <a:defRPr/>
            </a:pPr>
            <a:r>
              <a:rPr lang="hr-HR" sz="2300" dirty="0" err="1" smtClean="0"/>
              <a:t>Eg</a:t>
            </a:r>
            <a:r>
              <a:rPr lang="hr-HR" sz="2300" dirty="0" smtClean="0"/>
              <a:t>. </a:t>
            </a:r>
            <a:r>
              <a:rPr lang="en-GB" sz="2300" dirty="0" smtClean="0"/>
              <a:t>in</a:t>
            </a:r>
            <a:r>
              <a:rPr lang="en-GB" sz="2300" dirty="0"/>
              <a:t> </a:t>
            </a:r>
            <a:r>
              <a:rPr lang="en-GB" sz="2300" i="1" dirty="0"/>
              <a:t>R v</a:t>
            </a:r>
            <a:r>
              <a:rPr lang="en-GB" sz="2300" dirty="0"/>
              <a:t> </a:t>
            </a:r>
            <a:r>
              <a:rPr lang="en-GB" sz="2300" i="1" dirty="0"/>
              <a:t>Howe &amp; Bannister </a:t>
            </a:r>
            <a:r>
              <a:rPr lang="en-GB" sz="2300" dirty="0"/>
              <a:t>[1987] 2 WLR </a:t>
            </a:r>
            <a:r>
              <a:rPr lang="en-GB" sz="2300" dirty="0" smtClean="0"/>
              <a:t>568</a:t>
            </a:r>
            <a:r>
              <a:rPr lang="hr-HR" sz="2300" dirty="0"/>
              <a:t> </a:t>
            </a:r>
            <a:r>
              <a:rPr lang="en-GB" sz="2300" dirty="0" smtClean="0"/>
              <a:t>the </a:t>
            </a:r>
            <a:r>
              <a:rPr lang="en-GB" sz="2300" dirty="0"/>
              <a:t>House of Lords held that the defence of duress was not available to murder. This was the</a:t>
            </a:r>
            <a:r>
              <a:rPr lang="en-GB" sz="2300" i="1" dirty="0"/>
              <a:t> ratio </a:t>
            </a:r>
            <a:r>
              <a:rPr lang="en-GB" sz="2300" i="1" dirty="0" err="1"/>
              <a:t>decidendi</a:t>
            </a:r>
            <a:r>
              <a:rPr lang="en-GB" sz="2300" dirty="0"/>
              <a:t> of the case. The House of Lords went on to consider whether the </a:t>
            </a:r>
            <a:r>
              <a:rPr lang="en-GB" sz="2300" dirty="0" err="1" smtClean="0"/>
              <a:t>def</a:t>
            </a:r>
            <a:r>
              <a:rPr lang="hr-HR" sz="2300" dirty="0" smtClean="0"/>
              <a:t>e</a:t>
            </a:r>
            <a:r>
              <a:rPr lang="en-GB" sz="2300" dirty="0" err="1" smtClean="0"/>
              <a:t>nce</a:t>
            </a:r>
            <a:r>
              <a:rPr lang="en-GB" sz="2300" dirty="0" smtClean="0"/>
              <a:t> </a:t>
            </a:r>
            <a:r>
              <a:rPr lang="en-GB" sz="2300" dirty="0"/>
              <a:t>should be available to those who attempt murder and stated </a:t>
            </a:r>
            <a:r>
              <a:rPr lang="en-GB" sz="2300" i="1" dirty="0"/>
              <a:t>obiter dicta</a:t>
            </a:r>
            <a:r>
              <a:rPr lang="en-GB" sz="2300" dirty="0"/>
              <a:t> that the defence of duress should not be available to attempted murder.</a:t>
            </a:r>
            <a:endParaRPr lang="en-GB" sz="2300" b="1" dirty="0">
              <a:solidFill>
                <a:srgbClr val="C00000"/>
              </a:solidFill>
            </a:endParaRPr>
          </a:p>
          <a:p>
            <a:pPr marL="582613" indent="-514350" algn="ctr">
              <a:buFont typeface="Wingdings" panose="05000000000000000000" pitchFamily="2" charset="2"/>
              <a:buNone/>
              <a:defRPr/>
            </a:pPr>
            <a:r>
              <a:rPr lang="en-GB" sz="3200" dirty="0">
                <a:solidFill>
                  <a:srgbClr val="C00000"/>
                </a:solidFill>
              </a:rPr>
              <a:t>Major problem – to divide </a:t>
            </a:r>
            <a:r>
              <a:rPr lang="en-GB" sz="3200" i="1" dirty="0">
                <a:solidFill>
                  <a:srgbClr val="C00000"/>
                </a:solidFill>
              </a:rPr>
              <a:t>ratio </a:t>
            </a:r>
            <a:r>
              <a:rPr lang="en-GB" sz="3200" i="1" dirty="0" err="1">
                <a:solidFill>
                  <a:srgbClr val="C00000"/>
                </a:solidFill>
              </a:rPr>
              <a:t>decidendi</a:t>
            </a:r>
            <a:r>
              <a:rPr lang="en-GB" sz="3200" i="1" dirty="0">
                <a:solidFill>
                  <a:srgbClr val="C00000"/>
                </a:solidFill>
              </a:rPr>
              <a:t> </a:t>
            </a:r>
            <a:r>
              <a:rPr lang="en-GB" sz="3200" dirty="0">
                <a:solidFill>
                  <a:srgbClr val="C00000"/>
                </a:solidFill>
              </a:rPr>
              <a:t>from the </a:t>
            </a:r>
            <a:r>
              <a:rPr lang="en-GB" sz="3200" i="1" dirty="0">
                <a:solidFill>
                  <a:srgbClr val="C00000"/>
                </a:solidFill>
              </a:rPr>
              <a:t>obiter dicta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53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</p:spPr>
        <p:txBody>
          <a:bodyPr/>
          <a:lstStyle/>
          <a:p>
            <a:r>
              <a:rPr lang="hr-HR" dirty="0" err="1" smtClean="0"/>
              <a:t>Types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judicial</a:t>
            </a:r>
            <a:r>
              <a:rPr lang="hr-HR" dirty="0" smtClean="0"/>
              <a:t> </a:t>
            </a:r>
            <a:r>
              <a:rPr lang="hr-HR" dirty="0" err="1" smtClean="0"/>
              <a:t>precedent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3371"/>
            <a:ext cx="10515600" cy="5254010"/>
          </a:xfrm>
        </p:spPr>
        <p:txBody>
          <a:bodyPr>
            <a:normAutofit fontScale="92500" lnSpcReduction="20000"/>
          </a:bodyPr>
          <a:lstStyle/>
          <a:p>
            <a:pPr marL="582613" indent="-514350">
              <a:buFont typeface="Wingdings" panose="05000000000000000000" pitchFamily="2" charset="2"/>
              <a:buNone/>
              <a:defRPr/>
            </a:pPr>
            <a:r>
              <a:rPr lang="hr-HR" sz="3600" dirty="0">
                <a:solidFill>
                  <a:srgbClr val="00B050"/>
                </a:solidFill>
              </a:rPr>
              <a:t>A</a:t>
            </a:r>
            <a:r>
              <a:rPr lang="hr-HR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>
                <a:solidFill>
                  <a:srgbClr val="00B050"/>
                </a:solidFill>
              </a:rPr>
              <a:t>Binding Precedent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 a precedent from an earlier case which must be followed</a:t>
            </a:r>
            <a:r>
              <a:rPr lang="hr-H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(even if the judge in the later case does not agree with the legal principle)</a:t>
            </a:r>
          </a:p>
          <a:p>
            <a:pPr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facts must be </a:t>
            </a:r>
            <a:r>
              <a:rPr lang="en-US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sufficiently similar. </a:t>
            </a:r>
          </a:p>
          <a:p>
            <a:pPr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court must be more senior or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</a:t>
            </a:r>
            <a:r>
              <a:rPr lang="hr-H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same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level</a:t>
            </a:r>
            <a:endParaRPr lang="hr-HR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82613" indent="-514350">
              <a:buFont typeface="Wingdings" panose="05000000000000000000" pitchFamily="2" charset="2"/>
              <a:buNone/>
              <a:defRPr/>
            </a:pPr>
            <a:r>
              <a:rPr lang="hr-HR" sz="3600" dirty="0">
                <a:solidFill>
                  <a:srgbClr val="00B050"/>
                </a:solidFill>
              </a:rPr>
              <a:t>B</a:t>
            </a:r>
            <a:r>
              <a:rPr lang="hr-HR" sz="3600" dirty="0" smtClean="0">
                <a:solidFill>
                  <a:srgbClr val="00B050"/>
                </a:solidFill>
              </a:rPr>
              <a:t> </a:t>
            </a:r>
            <a:r>
              <a:rPr lang="en-US" sz="3600" dirty="0">
                <a:solidFill>
                  <a:srgbClr val="00B050"/>
                </a:solidFill>
              </a:rPr>
              <a:t>Persuasive Precedent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 a precedent that is not binding on the court, but the judge may consider it  and decide that it is a correct principle  to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follow</a:t>
            </a:r>
            <a:endParaRPr lang="hr-HR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82613" indent="-514350">
              <a:buFont typeface="Wingdings" panose="05000000000000000000" pitchFamily="2" charset="2"/>
              <a:buNone/>
              <a:defRPr/>
            </a:pPr>
            <a:r>
              <a:rPr lang="hr-HR" sz="1900" dirty="0" err="1" smtClean="0"/>
              <a:t>Eg</a:t>
            </a:r>
            <a:r>
              <a:rPr lang="hr-HR" sz="1900" dirty="0" smtClean="0"/>
              <a:t>. </a:t>
            </a:r>
            <a:r>
              <a:rPr lang="en-GB" sz="1900" dirty="0" smtClean="0"/>
              <a:t>the</a:t>
            </a:r>
            <a:r>
              <a:rPr lang="en-GB" sz="1900" dirty="0"/>
              <a:t> </a:t>
            </a:r>
            <a:r>
              <a:rPr lang="en-GB" sz="1900" i="1" dirty="0"/>
              <a:t>obiter dicta</a:t>
            </a:r>
            <a:r>
              <a:rPr lang="en-GB" sz="1900" dirty="0"/>
              <a:t> from</a:t>
            </a:r>
            <a:r>
              <a:rPr lang="en-GB" sz="1900" i="1" dirty="0"/>
              <a:t> R v Howe &amp; Bannister</a:t>
            </a:r>
            <a:r>
              <a:rPr lang="en-GB" sz="1900" dirty="0"/>
              <a:t> was followed by the House of Lords in </a:t>
            </a:r>
            <a:r>
              <a:rPr lang="en-GB" sz="1900" i="1" dirty="0"/>
              <a:t>R v Gotts </a:t>
            </a:r>
            <a:r>
              <a:rPr lang="en-GB" sz="1900" dirty="0"/>
              <a:t>[1992] </a:t>
            </a:r>
            <a:r>
              <a:rPr lang="en-GB" sz="1900" dirty="0" smtClean="0"/>
              <a:t>which </a:t>
            </a:r>
            <a:r>
              <a:rPr lang="en-GB" sz="1900" dirty="0"/>
              <a:t>held that the defence of duress was not available to attempted murder.</a:t>
            </a:r>
            <a:endParaRPr lang="en-US" sz="19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582613" indent="-514350">
              <a:buFont typeface="Wingdings" panose="05000000000000000000" pitchFamily="2" charset="2"/>
              <a:buNone/>
              <a:defRPr/>
            </a:pPr>
            <a:r>
              <a:rPr lang="en-US" sz="2000" b="1" dirty="0"/>
              <a:t>Sources:</a:t>
            </a:r>
          </a:p>
          <a:p>
            <a:pPr>
              <a:defRPr/>
            </a:pPr>
            <a:r>
              <a:rPr lang="en-US" sz="2000" dirty="0"/>
              <a:t>Ratio of courts lower in the hierarchy       </a:t>
            </a:r>
            <a:r>
              <a:rPr lang="hr-HR" sz="2000" dirty="0"/>
              <a:t>                                </a:t>
            </a:r>
            <a:r>
              <a:rPr lang="en-US" sz="2000" dirty="0"/>
              <a:t> </a:t>
            </a:r>
            <a:r>
              <a:rPr lang="hr-HR" sz="2000" dirty="0" smtClean="0"/>
              <a:t>  - </a:t>
            </a:r>
            <a:r>
              <a:rPr lang="en-US" sz="2000" dirty="0" smtClean="0"/>
              <a:t> </a:t>
            </a:r>
            <a:r>
              <a:rPr lang="en-US" sz="2000" dirty="0"/>
              <a:t>Privy Council decisions          </a:t>
            </a:r>
          </a:p>
          <a:p>
            <a:pPr>
              <a:defRPr/>
            </a:pPr>
            <a:r>
              <a:rPr lang="en-US" sz="2000" i="1" dirty="0"/>
              <a:t>Obiter Dicta</a:t>
            </a:r>
            <a:r>
              <a:rPr lang="en-US" sz="2000" dirty="0"/>
              <a:t> Statement</a:t>
            </a:r>
            <a:r>
              <a:rPr lang="hr-HR" sz="2000" dirty="0"/>
              <a:t>s</a:t>
            </a:r>
            <a:r>
              <a:rPr lang="en-US" sz="2000" dirty="0"/>
              <a:t> </a:t>
            </a:r>
            <a:r>
              <a:rPr lang="en-US" sz="2000" i="1" dirty="0"/>
              <a:t>     </a:t>
            </a:r>
            <a:r>
              <a:rPr lang="hr-HR" sz="2000" i="1" dirty="0"/>
              <a:t>                                                        </a:t>
            </a:r>
            <a:r>
              <a:rPr lang="en-US" sz="2000" i="1" dirty="0"/>
              <a:t> </a:t>
            </a:r>
            <a:r>
              <a:rPr lang="en-US" sz="2000" dirty="0"/>
              <a:t>   </a:t>
            </a:r>
            <a:r>
              <a:rPr lang="hr-HR" sz="2000" dirty="0"/>
              <a:t>- </a:t>
            </a:r>
            <a:r>
              <a:rPr lang="en-US" sz="2000" dirty="0"/>
              <a:t> Dissenting Judgments </a:t>
            </a:r>
            <a:r>
              <a:rPr lang="en-US" dirty="0"/>
              <a:t>          </a:t>
            </a:r>
          </a:p>
          <a:p>
            <a:pPr>
              <a:defRPr/>
            </a:pPr>
            <a:r>
              <a:rPr lang="en-US" sz="2000" dirty="0"/>
              <a:t>Decisions of courts in other countries</a:t>
            </a:r>
            <a:r>
              <a:rPr lang="hr-HR" sz="2000" dirty="0"/>
              <a:t> (</a:t>
            </a:r>
            <a:r>
              <a:rPr lang="hr-HR" sz="2000" dirty="0" err="1"/>
              <a:t>eg</a:t>
            </a:r>
            <a:r>
              <a:rPr lang="hr-HR" sz="2000" dirty="0"/>
              <a:t>. Scotland, Ireland)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49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4758"/>
          </a:xfrm>
        </p:spPr>
        <p:txBody>
          <a:bodyPr/>
          <a:lstStyle/>
          <a:p>
            <a:r>
              <a:rPr lang="hr-HR" dirty="0" err="1" smtClean="0"/>
              <a:t>Departing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a </a:t>
            </a:r>
            <a:r>
              <a:rPr lang="hr-HR" dirty="0" err="1" smtClean="0"/>
              <a:t>precedent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5914"/>
            <a:ext cx="10935984" cy="53322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endParaRPr lang="hr-HR" altLang="en-US" dirty="0" smtClean="0"/>
          </a:p>
          <a:p>
            <a:pPr>
              <a:buFont typeface="Wingdings" panose="05000000000000000000" pitchFamily="2" charset="2"/>
              <a:buNone/>
            </a:pPr>
            <a:r>
              <a:rPr lang="hr-HR" altLang="en-US" dirty="0" err="1" smtClean="0"/>
              <a:t>Can</a:t>
            </a:r>
            <a:r>
              <a:rPr lang="hr-HR" altLang="en-US" dirty="0" smtClean="0"/>
              <a:t> a </a:t>
            </a:r>
            <a:r>
              <a:rPr lang="hr-HR" altLang="en-US" dirty="0" err="1" smtClean="0"/>
              <a:t>binding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precedent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ever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been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avoided</a:t>
            </a:r>
            <a:r>
              <a:rPr lang="hr-HR" altLang="en-US" dirty="0" smtClean="0"/>
              <a:t> / </a:t>
            </a:r>
            <a:r>
              <a:rPr lang="hr-HR" altLang="en-US" dirty="0" err="1" smtClean="0"/>
              <a:t>departed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from</a:t>
            </a:r>
            <a:r>
              <a:rPr lang="hr-HR" altLang="en-US" dirty="0" smtClean="0"/>
              <a:t>? </a:t>
            </a:r>
          </a:p>
          <a:p>
            <a:pPr>
              <a:buFont typeface="Wingdings" panose="05000000000000000000" pitchFamily="2" charset="2"/>
              <a:buNone/>
            </a:pPr>
            <a:r>
              <a:rPr lang="hr-HR" altLang="en-US" dirty="0" err="1" smtClean="0"/>
              <a:t>What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might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be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the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reasons</a:t>
            </a:r>
            <a:r>
              <a:rPr lang="hr-HR" altLang="en-US" dirty="0" smtClean="0"/>
              <a:t>?</a:t>
            </a:r>
            <a:endParaRPr lang="hr-HR" alt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8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4758"/>
          </a:xfrm>
        </p:spPr>
        <p:txBody>
          <a:bodyPr/>
          <a:lstStyle/>
          <a:p>
            <a:r>
              <a:rPr lang="hr-HR" dirty="0" err="1" smtClean="0"/>
              <a:t>Departing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a </a:t>
            </a:r>
            <a:r>
              <a:rPr lang="hr-HR" dirty="0" err="1" smtClean="0"/>
              <a:t>precedent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5914"/>
            <a:ext cx="10935984" cy="5332288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hr-HR" altLang="en-US" dirty="0" err="1" smtClean="0"/>
              <a:t>Can</a:t>
            </a:r>
            <a:r>
              <a:rPr lang="hr-HR" altLang="en-US" dirty="0" smtClean="0"/>
              <a:t> a </a:t>
            </a:r>
            <a:r>
              <a:rPr lang="hr-HR" altLang="en-US" dirty="0" err="1" smtClean="0"/>
              <a:t>binding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precedent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ever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been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avoided</a:t>
            </a:r>
            <a:r>
              <a:rPr lang="hr-HR" altLang="en-US" dirty="0" smtClean="0"/>
              <a:t> / </a:t>
            </a:r>
            <a:r>
              <a:rPr lang="hr-HR" altLang="en-US" dirty="0" err="1" smtClean="0"/>
              <a:t>departed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from</a:t>
            </a:r>
            <a:r>
              <a:rPr lang="hr-HR" altLang="en-US" dirty="0" smtClean="0"/>
              <a:t>? </a:t>
            </a:r>
            <a:r>
              <a:rPr lang="hr-HR" altLang="en-US" dirty="0" err="1" smtClean="0"/>
              <a:t>What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might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be</a:t>
            </a:r>
            <a:r>
              <a:rPr lang="hr-HR" altLang="en-US" dirty="0" smtClean="0"/>
              <a:t> the </a:t>
            </a:r>
            <a:r>
              <a:rPr lang="hr-HR" altLang="en-US" dirty="0" err="1" smtClean="0"/>
              <a:t>reasons</a:t>
            </a:r>
            <a:r>
              <a:rPr lang="hr-HR" altLang="en-US" dirty="0" smtClean="0"/>
              <a:t> for </a:t>
            </a:r>
            <a:r>
              <a:rPr lang="hr-HR" altLang="en-US" dirty="0" err="1" smtClean="0"/>
              <a:t>that</a:t>
            </a:r>
            <a:r>
              <a:rPr lang="hr-HR" altLang="en-US" dirty="0" smtClean="0"/>
              <a:t>?</a:t>
            </a:r>
          </a:p>
          <a:p>
            <a:pPr>
              <a:buFont typeface="Wingdings" panose="05000000000000000000" pitchFamily="2" charset="2"/>
              <a:buNone/>
            </a:pPr>
            <a:endParaRPr lang="hr-HR" altLang="en-US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 smtClean="0"/>
              <a:t>I </a:t>
            </a:r>
            <a:r>
              <a:rPr lang="en-US" altLang="en-US" dirty="0">
                <a:solidFill>
                  <a:srgbClr val="00B050"/>
                </a:solidFill>
              </a:rPr>
              <a:t>DISTINGUISHING</a:t>
            </a:r>
            <a:r>
              <a:rPr lang="en-US" altLang="en-US" dirty="0"/>
              <a:t> </a:t>
            </a:r>
            <a:r>
              <a:rPr lang="hr-HR" altLang="en-US" dirty="0" smtClean="0"/>
              <a:t>(RAZLIKOVANJE)</a:t>
            </a:r>
            <a:r>
              <a:rPr lang="en-US" altLang="en-US" dirty="0" smtClean="0"/>
              <a:t>– </a:t>
            </a:r>
            <a:r>
              <a:rPr lang="hr-HR" altLang="en-US" dirty="0" err="1" smtClean="0"/>
              <a:t>when</a:t>
            </a:r>
            <a:r>
              <a:rPr lang="hr-HR" altLang="en-US" dirty="0" smtClean="0"/>
              <a:t> the </a:t>
            </a:r>
            <a:r>
              <a:rPr lang="hr-HR" altLang="en-US" dirty="0" err="1" smtClean="0"/>
              <a:t>material</a:t>
            </a:r>
            <a:r>
              <a:rPr lang="hr-HR" altLang="en-US" dirty="0" smtClean="0"/>
              <a:t> </a:t>
            </a:r>
            <a:r>
              <a:rPr lang="en-US" altLang="en-US" dirty="0" smtClean="0"/>
              <a:t>facts </a:t>
            </a:r>
            <a:r>
              <a:rPr lang="hr-HR" altLang="en-US" dirty="0" err="1" smtClean="0"/>
              <a:t>of</a:t>
            </a:r>
            <a:r>
              <a:rPr lang="hr-HR" altLang="en-US" dirty="0" smtClean="0"/>
              <a:t> the </a:t>
            </a:r>
            <a:r>
              <a:rPr lang="hr-HR" altLang="en-US" dirty="0" err="1" smtClean="0"/>
              <a:t>case</a:t>
            </a:r>
            <a:r>
              <a:rPr lang="hr-HR" altLang="en-US" dirty="0" smtClean="0"/>
              <a:t> </a:t>
            </a:r>
            <a:r>
              <a:rPr lang="en-US" altLang="en-US" dirty="0" smtClean="0"/>
              <a:t>are </a:t>
            </a:r>
            <a:r>
              <a:rPr lang="en-US" altLang="en-US" dirty="0"/>
              <a:t>sufficiently </a:t>
            </a:r>
            <a:r>
              <a:rPr lang="en-US" altLang="en-US" dirty="0" smtClean="0"/>
              <a:t>different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from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an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earlier</a:t>
            </a:r>
            <a:r>
              <a:rPr lang="hr-HR" altLang="en-US" dirty="0" smtClean="0"/>
              <a:t> one, the </a:t>
            </a:r>
            <a:r>
              <a:rPr lang="hr-HR" altLang="en-US" dirty="0" err="1" smtClean="0"/>
              <a:t>judge</a:t>
            </a:r>
            <a:r>
              <a:rPr lang="hr-HR" altLang="en-US" dirty="0"/>
              <a:t> </a:t>
            </a:r>
            <a:r>
              <a:rPr lang="hr-HR" altLang="en-US" dirty="0" err="1" smtClean="0"/>
              <a:t>is</a:t>
            </a:r>
            <a:r>
              <a:rPr lang="en-US" altLang="en-US" dirty="0" smtClean="0"/>
              <a:t> </a:t>
            </a:r>
            <a:r>
              <a:rPr lang="en-US" altLang="en-US" dirty="0"/>
              <a:t>not bound by the previous </a:t>
            </a:r>
            <a:r>
              <a:rPr lang="en-US" altLang="en-US" dirty="0" smtClean="0"/>
              <a:t>case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and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may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refuse</a:t>
            </a:r>
            <a:r>
              <a:rPr lang="hr-HR" altLang="en-US" dirty="0" smtClean="0"/>
              <a:t> to </a:t>
            </a:r>
            <a:r>
              <a:rPr lang="hr-HR" altLang="en-US" dirty="0" err="1" smtClean="0"/>
              <a:t>follow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it</a:t>
            </a:r>
            <a:r>
              <a:rPr lang="hr-HR" altLang="en-US" dirty="0" smtClean="0"/>
              <a:t> – </a:t>
            </a:r>
            <a:r>
              <a:rPr lang="hr-HR" altLang="en-US" dirty="0" smtClean="0">
                <a:solidFill>
                  <a:srgbClr val="0070C0"/>
                </a:solidFill>
              </a:rPr>
              <a:t>FLEXIBILITY</a:t>
            </a:r>
          </a:p>
          <a:p>
            <a:pPr>
              <a:buFont typeface="Wingdings" panose="05000000000000000000" pitchFamily="2" charset="2"/>
              <a:buNone/>
            </a:pPr>
            <a:r>
              <a:rPr lang="hr-HR" altLang="en-US" sz="2300" dirty="0" err="1" smtClean="0"/>
              <a:t>Eg</a:t>
            </a:r>
            <a:r>
              <a:rPr lang="hr-HR" altLang="en-US" sz="2300" dirty="0" smtClean="0"/>
              <a:t>. </a:t>
            </a:r>
            <a:r>
              <a:rPr lang="hr-HR" altLang="en-US" sz="2300" dirty="0" err="1" smtClean="0"/>
              <a:t>Belfour</a:t>
            </a:r>
            <a:r>
              <a:rPr lang="hr-HR" altLang="en-US" sz="2300" dirty="0" smtClean="0"/>
              <a:t> v </a:t>
            </a:r>
            <a:r>
              <a:rPr lang="hr-HR" altLang="en-US" sz="2300" dirty="0" err="1" smtClean="0"/>
              <a:t>Belfour</a:t>
            </a:r>
            <a:r>
              <a:rPr lang="hr-HR" altLang="en-US" sz="2300" dirty="0" smtClean="0"/>
              <a:t> (1919) </a:t>
            </a:r>
            <a:r>
              <a:rPr lang="hr-HR" altLang="en-US" sz="2300" dirty="0" err="1" smtClean="0"/>
              <a:t>and</a:t>
            </a:r>
            <a:r>
              <a:rPr lang="hr-HR" altLang="en-US" sz="2300" dirty="0" smtClean="0"/>
              <a:t> </a:t>
            </a:r>
            <a:r>
              <a:rPr lang="hr-HR" altLang="en-US" sz="2300" dirty="0" err="1" smtClean="0"/>
              <a:t>Merritt</a:t>
            </a:r>
            <a:r>
              <a:rPr lang="hr-HR" altLang="en-US" sz="2300" dirty="0" smtClean="0"/>
              <a:t> v </a:t>
            </a:r>
            <a:r>
              <a:rPr lang="hr-HR" altLang="en-US" sz="2300" dirty="0" err="1" smtClean="0"/>
              <a:t>Merritt</a:t>
            </a:r>
            <a:r>
              <a:rPr lang="hr-HR" altLang="en-US" sz="2300" dirty="0" smtClean="0"/>
              <a:t> (1971)</a:t>
            </a:r>
            <a:endParaRPr lang="en-US" altLang="en-US" sz="2300" dirty="0"/>
          </a:p>
          <a:p>
            <a:pPr>
              <a:buFont typeface="Wingdings" panose="05000000000000000000" pitchFamily="2" charset="2"/>
              <a:buNone/>
            </a:pPr>
            <a:endParaRPr lang="hr-HR" altLang="en-US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II </a:t>
            </a:r>
            <a:r>
              <a:rPr lang="en-US" altLang="en-US" dirty="0">
                <a:solidFill>
                  <a:srgbClr val="00B050"/>
                </a:solidFill>
              </a:rPr>
              <a:t>OVERRULING</a:t>
            </a:r>
            <a:r>
              <a:rPr lang="en-US" altLang="en-US" dirty="0"/>
              <a:t> </a:t>
            </a:r>
            <a:r>
              <a:rPr lang="hr-HR" altLang="en-US" dirty="0" smtClean="0"/>
              <a:t>(ODBACIVANJE PRIJAŠNJE SUDSKE ODLUKE) </a:t>
            </a:r>
            <a:r>
              <a:rPr lang="en-US" altLang="en-US" dirty="0" smtClean="0"/>
              <a:t>– </a:t>
            </a:r>
            <a:r>
              <a:rPr lang="en-US" altLang="en-US" dirty="0"/>
              <a:t>when a </a:t>
            </a:r>
            <a:r>
              <a:rPr lang="hr-HR" altLang="en-US" dirty="0" err="1"/>
              <a:t>higher</a:t>
            </a:r>
            <a:r>
              <a:rPr lang="en-US" altLang="en-US" dirty="0"/>
              <a:t> court </a:t>
            </a:r>
            <a:r>
              <a:rPr lang="hr-HR" altLang="en-US" dirty="0" err="1" smtClean="0"/>
              <a:t>in</a:t>
            </a:r>
            <a:r>
              <a:rPr lang="hr-HR" altLang="en-US" dirty="0" smtClean="0"/>
              <a:t> a </a:t>
            </a:r>
            <a:r>
              <a:rPr lang="hr-HR" altLang="en-US" dirty="0" err="1" smtClean="0"/>
              <a:t>later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case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states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that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the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legal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rule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decided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in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an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earlier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case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is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wrong</a:t>
            </a:r>
            <a:r>
              <a:rPr lang="en-US" altLang="en-US" dirty="0" smtClean="0"/>
              <a:t> </a:t>
            </a:r>
            <a:r>
              <a:rPr lang="hr-HR" altLang="en-US" dirty="0" smtClean="0"/>
              <a:t>(</a:t>
            </a:r>
            <a:r>
              <a:rPr lang="hr-HR" altLang="en-US" dirty="0" err="1" smtClean="0"/>
              <a:t>eg</a:t>
            </a:r>
            <a:r>
              <a:rPr lang="hr-HR" altLang="en-US" dirty="0" smtClean="0"/>
              <a:t>. </a:t>
            </a:r>
            <a:r>
              <a:rPr lang="hr-HR" altLang="en-US" dirty="0" err="1" smtClean="0"/>
              <a:t>Supreme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court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may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overule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and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change</a:t>
            </a:r>
            <a:r>
              <a:rPr lang="hr-HR" altLang="en-US" dirty="0" smtClean="0"/>
              <a:t> a </a:t>
            </a:r>
            <a:r>
              <a:rPr lang="hr-HR" altLang="en-US" dirty="0" err="1" smtClean="0"/>
              <a:t>precedent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of</a:t>
            </a:r>
            <a:r>
              <a:rPr lang="hr-HR" altLang="en-US" dirty="0" smtClean="0"/>
              <a:t> Court </a:t>
            </a:r>
            <a:r>
              <a:rPr lang="hr-HR" altLang="en-US" dirty="0" err="1" smtClean="0"/>
              <a:t>of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Appeal</a:t>
            </a:r>
            <a:r>
              <a:rPr lang="hr-HR" altLang="en-US" dirty="0" smtClean="0"/>
              <a:t>; </a:t>
            </a:r>
            <a:r>
              <a:rPr lang="hr-HR" altLang="en-US" dirty="0" err="1" smtClean="0"/>
              <a:t>or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when</a:t>
            </a:r>
            <a:r>
              <a:rPr lang="hr-HR" altLang="en-US" dirty="0" smtClean="0"/>
              <a:t> the </a:t>
            </a:r>
            <a:r>
              <a:rPr lang="hr-HR" altLang="en-US" dirty="0" err="1" smtClean="0"/>
              <a:t>House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of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Lords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used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its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power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under</a:t>
            </a:r>
            <a:r>
              <a:rPr lang="hr-HR" altLang="en-US" dirty="0" smtClean="0"/>
              <a:t> the </a:t>
            </a:r>
            <a:r>
              <a:rPr lang="hr-HR" altLang="en-US" dirty="0" err="1" smtClean="0"/>
              <a:t>Practice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Statement</a:t>
            </a:r>
            <a:r>
              <a:rPr lang="hr-HR" altLang="en-US" dirty="0" smtClean="0"/>
              <a:t> to </a:t>
            </a:r>
            <a:r>
              <a:rPr lang="hr-HR" altLang="en-US" dirty="0" err="1" smtClean="0"/>
              <a:t>overrule</a:t>
            </a:r>
            <a:r>
              <a:rPr lang="hr-HR" altLang="en-US" dirty="0" smtClean="0"/>
              <a:t> a past </a:t>
            </a:r>
            <a:r>
              <a:rPr lang="hr-HR" altLang="en-US" dirty="0" err="1" smtClean="0"/>
              <a:t>decision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of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its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own</a:t>
            </a:r>
            <a:r>
              <a:rPr lang="hr-HR" altLang="en-US" dirty="0" smtClean="0"/>
              <a:t>) </a:t>
            </a:r>
          </a:p>
          <a:p>
            <a:pPr>
              <a:buFont typeface="Wingdings" panose="05000000000000000000" pitchFamily="2" charset="2"/>
              <a:buNone/>
            </a:pPr>
            <a:r>
              <a:rPr lang="hr-HR" altLang="en-US" sz="2300" dirty="0" err="1"/>
              <a:t>E</a:t>
            </a:r>
            <a:r>
              <a:rPr lang="hr-HR" altLang="en-US" sz="2300" dirty="0" err="1" smtClean="0"/>
              <a:t>g</a:t>
            </a:r>
            <a:r>
              <a:rPr lang="hr-HR" altLang="en-US" sz="2300" dirty="0" smtClean="0"/>
              <a:t>. </a:t>
            </a:r>
            <a:r>
              <a:rPr lang="hr-HR" altLang="en-US" sz="2300" dirty="0" err="1" smtClean="0"/>
              <a:t>Pepper</a:t>
            </a:r>
            <a:r>
              <a:rPr lang="hr-HR" altLang="en-US" sz="2300" dirty="0" smtClean="0"/>
              <a:t> vs </a:t>
            </a:r>
            <a:r>
              <a:rPr lang="hr-HR" altLang="en-US" sz="2300" dirty="0" err="1" smtClean="0"/>
              <a:t>Hart</a:t>
            </a:r>
            <a:r>
              <a:rPr lang="hr-HR" altLang="en-US" sz="2300" dirty="0" smtClean="0"/>
              <a:t> (1993) </a:t>
            </a:r>
            <a:r>
              <a:rPr lang="hr-HR" altLang="en-US" sz="2300" dirty="0" err="1" smtClean="0"/>
              <a:t>overruled</a:t>
            </a:r>
            <a:r>
              <a:rPr lang="hr-HR" altLang="en-US" sz="2300" dirty="0" smtClean="0"/>
              <a:t> the </a:t>
            </a:r>
            <a:r>
              <a:rPr lang="hr-HR" altLang="en-US" sz="2300" dirty="0" err="1" smtClean="0"/>
              <a:t>earlier</a:t>
            </a:r>
            <a:r>
              <a:rPr lang="hr-HR" altLang="en-US" sz="2300" dirty="0" smtClean="0"/>
              <a:t> </a:t>
            </a:r>
            <a:r>
              <a:rPr lang="hr-HR" altLang="en-US" sz="2300" dirty="0" err="1" smtClean="0"/>
              <a:t>decision</a:t>
            </a:r>
            <a:r>
              <a:rPr lang="hr-HR" altLang="en-US" sz="2300" dirty="0" smtClean="0"/>
              <a:t> </a:t>
            </a:r>
            <a:r>
              <a:rPr lang="hr-HR" altLang="en-US" sz="2300" dirty="0" err="1" smtClean="0"/>
              <a:t>in</a:t>
            </a:r>
            <a:r>
              <a:rPr lang="hr-HR" altLang="en-US" sz="2300" dirty="0" smtClean="0"/>
              <a:t> Davis v Johnson (1978) (</a:t>
            </a:r>
            <a:r>
              <a:rPr lang="hr-HR" altLang="en-US" sz="2300" dirty="0" err="1" smtClean="0"/>
              <a:t>in</a:t>
            </a:r>
            <a:r>
              <a:rPr lang="hr-HR" altLang="en-US" sz="2300" dirty="0" smtClean="0"/>
              <a:t> </a:t>
            </a:r>
            <a:r>
              <a:rPr lang="hr-HR" altLang="en-US" sz="2300" dirty="0" err="1" smtClean="0"/>
              <a:t>that</a:t>
            </a:r>
            <a:r>
              <a:rPr lang="hr-HR" altLang="en-US" sz="2300" dirty="0" smtClean="0"/>
              <a:t> </a:t>
            </a:r>
            <a:r>
              <a:rPr lang="hr-HR" altLang="en-US" sz="2300" dirty="0" err="1" smtClean="0"/>
              <a:t>case</a:t>
            </a:r>
            <a:r>
              <a:rPr lang="hr-HR" altLang="en-US" sz="2300" dirty="0" smtClean="0"/>
              <a:t> </a:t>
            </a:r>
            <a:r>
              <a:rPr lang="hr-HR" altLang="en-US" sz="2300" dirty="0" err="1" smtClean="0"/>
              <a:t>the</a:t>
            </a:r>
            <a:r>
              <a:rPr lang="hr-HR" altLang="en-US" sz="2300" dirty="0" smtClean="0"/>
              <a:t> </a:t>
            </a:r>
            <a:r>
              <a:rPr lang="hr-HR" altLang="en-US" sz="2300" dirty="0" err="1" smtClean="0"/>
              <a:t>old</a:t>
            </a:r>
            <a:r>
              <a:rPr lang="hr-HR" altLang="en-US" sz="2300" dirty="0" smtClean="0"/>
              <a:t> </a:t>
            </a:r>
            <a:r>
              <a:rPr lang="hr-HR" altLang="en-US" sz="2300" dirty="0" err="1" smtClean="0"/>
              <a:t>decision</a:t>
            </a:r>
            <a:r>
              <a:rPr lang="hr-HR" altLang="en-US" sz="2300" dirty="0" smtClean="0"/>
              <a:t> </a:t>
            </a:r>
            <a:r>
              <a:rPr lang="hr-HR" altLang="en-US" sz="2300" dirty="0" err="1" smtClean="0"/>
              <a:t>is</a:t>
            </a:r>
            <a:r>
              <a:rPr lang="hr-HR" altLang="en-US" sz="2300" dirty="0" smtClean="0"/>
              <a:t> </a:t>
            </a:r>
            <a:r>
              <a:rPr lang="hr-HR" altLang="en-US" sz="2300" dirty="0" err="1" smtClean="0"/>
              <a:t>not</a:t>
            </a:r>
            <a:r>
              <a:rPr lang="hr-HR" altLang="en-US" sz="2300" dirty="0" smtClean="0"/>
              <a:t> </a:t>
            </a:r>
            <a:r>
              <a:rPr lang="hr-HR" altLang="en-US" sz="2300" dirty="0" err="1" smtClean="0"/>
              <a:t>changed</a:t>
            </a:r>
            <a:r>
              <a:rPr lang="hr-HR" altLang="en-US" sz="2300" dirty="0" smtClean="0"/>
              <a:t> but </a:t>
            </a:r>
            <a:r>
              <a:rPr lang="hr-HR" altLang="en-US" sz="2300" dirty="0" err="1" smtClean="0"/>
              <a:t>in</a:t>
            </a:r>
            <a:r>
              <a:rPr lang="hr-HR" altLang="en-US" sz="2300" dirty="0" smtClean="0"/>
              <a:t> </a:t>
            </a:r>
            <a:r>
              <a:rPr lang="hr-HR" altLang="en-US" sz="2300" dirty="0" err="1" smtClean="0"/>
              <a:t>the</a:t>
            </a:r>
            <a:r>
              <a:rPr lang="hr-HR" altLang="en-US" sz="2300" dirty="0" smtClean="0"/>
              <a:t> </a:t>
            </a:r>
            <a:r>
              <a:rPr lang="hr-HR" altLang="en-US" sz="2300" dirty="0" err="1" smtClean="0"/>
              <a:t>new</a:t>
            </a:r>
            <a:r>
              <a:rPr lang="hr-HR" altLang="en-US" sz="2300" dirty="0"/>
              <a:t> </a:t>
            </a:r>
            <a:r>
              <a:rPr lang="hr-HR" altLang="en-US" sz="2300" dirty="0" err="1" smtClean="0"/>
              <a:t>case</a:t>
            </a:r>
            <a:r>
              <a:rPr lang="hr-HR" altLang="en-US" sz="2300" dirty="0" smtClean="0"/>
              <a:t> a </a:t>
            </a:r>
            <a:r>
              <a:rPr lang="hr-HR" altLang="en-US" sz="2300" dirty="0" err="1" smtClean="0"/>
              <a:t>new</a:t>
            </a:r>
            <a:r>
              <a:rPr lang="hr-HR" altLang="en-US" sz="2300" dirty="0" smtClean="0"/>
              <a:t> </a:t>
            </a:r>
            <a:r>
              <a:rPr lang="hr-HR" altLang="en-US" sz="2300" dirty="0" err="1" smtClean="0"/>
              <a:t>principle</a:t>
            </a:r>
            <a:r>
              <a:rPr lang="hr-HR" altLang="en-US" sz="2300" dirty="0" smtClean="0"/>
              <a:t> </a:t>
            </a:r>
            <a:r>
              <a:rPr lang="hr-HR" altLang="en-US" sz="2300" dirty="0" err="1" smtClean="0"/>
              <a:t>is</a:t>
            </a:r>
            <a:r>
              <a:rPr lang="hr-HR" altLang="en-US" sz="2300" dirty="0" smtClean="0"/>
              <a:t> </a:t>
            </a:r>
            <a:r>
              <a:rPr lang="hr-HR" altLang="en-US" sz="2300" dirty="0" err="1" smtClean="0"/>
              <a:t>applied</a:t>
            </a:r>
            <a:r>
              <a:rPr lang="hr-HR" altLang="en-US" sz="2300" dirty="0" smtClean="0"/>
              <a:t>)</a:t>
            </a:r>
            <a:endParaRPr lang="en-US" altLang="en-US" sz="2300" dirty="0"/>
          </a:p>
          <a:p>
            <a:pPr>
              <a:buFont typeface="Wingdings" panose="05000000000000000000" pitchFamily="2" charset="2"/>
              <a:buNone/>
            </a:pPr>
            <a:endParaRPr lang="hr-HR" altLang="en-US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III </a:t>
            </a:r>
            <a:r>
              <a:rPr lang="en-US" altLang="en-US" dirty="0" smtClean="0">
                <a:solidFill>
                  <a:srgbClr val="00B050"/>
                </a:solidFill>
              </a:rPr>
              <a:t>REVERSING</a:t>
            </a:r>
            <a:r>
              <a:rPr lang="hr-HR" altLang="en-US" dirty="0" smtClean="0">
                <a:solidFill>
                  <a:srgbClr val="00B050"/>
                </a:solidFill>
              </a:rPr>
              <a:t> </a:t>
            </a:r>
            <a:r>
              <a:rPr lang="hr-HR" altLang="en-US" dirty="0" smtClean="0"/>
              <a:t>(PREINAČITI PRESUDU NIŽEG SUDA)</a:t>
            </a:r>
            <a:r>
              <a:rPr lang="en-US" altLang="en-US" dirty="0" smtClean="0"/>
              <a:t> </a:t>
            </a:r>
            <a:r>
              <a:rPr lang="en-US" altLang="en-US" dirty="0"/>
              <a:t>– a higher court overturns the </a:t>
            </a:r>
            <a:r>
              <a:rPr lang="en-US" altLang="en-US" u="sng" dirty="0"/>
              <a:t>DECISION</a:t>
            </a:r>
            <a:r>
              <a:rPr lang="en-US" altLang="en-US" dirty="0"/>
              <a:t> of a lower court</a:t>
            </a:r>
            <a:r>
              <a:rPr lang="hr-HR" altLang="en-US" dirty="0"/>
              <a:t> </a:t>
            </a:r>
            <a:r>
              <a:rPr lang="hr-HR" altLang="en-US" u="sng" dirty="0"/>
              <a:t>on </a:t>
            </a:r>
            <a:r>
              <a:rPr lang="en-US" altLang="en-US" u="sng" dirty="0"/>
              <a:t>appeal </a:t>
            </a:r>
            <a:r>
              <a:rPr lang="hr-HR" altLang="en-US" u="sng" dirty="0"/>
              <a:t>(</a:t>
            </a:r>
            <a:r>
              <a:rPr lang="hr-HR" altLang="en-US" u="sng" dirty="0" err="1"/>
              <a:t>in</a:t>
            </a:r>
            <a:r>
              <a:rPr lang="hr-HR" altLang="en-US" u="sng" dirty="0"/>
              <a:t> the same </a:t>
            </a:r>
            <a:r>
              <a:rPr lang="hr-HR" altLang="en-US" u="sng" dirty="0" err="1"/>
              <a:t>case</a:t>
            </a:r>
            <a:r>
              <a:rPr lang="hr-HR" altLang="en-US" u="sng" dirty="0"/>
              <a:t>) </a:t>
            </a:r>
            <a:r>
              <a:rPr lang="en-GB" altLang="en-US" dirty="0"/>
              <a:t>because it disagrees with </a:t>
            </a:r>
            <a:r>
              <a:rPr lang="en-GB" altLang="en-US" dirty="0" smtClean="0"/>
              <a:t>it</a:t>
            </a:r>
            <a:r>
              <a:rPr lang="hr-HR" altLang="en-US" dirty="0" smtClean="0"/>
              <a:t>, </a:t>
            </a:r>
            <a:r>
              <a:rPr lang="hr-HR" altLang="en-US" dirty="0" err="1" smtClean="0"/>
              <a:t>comes</a:t>
            </a:r>
            <a:r>
              <a:rPr lang="hr-HR" altLang="en-US" dirty="0" smtClean="0"/>
              <a:t> to a </a:t>
            </a:r>
            <a:r>
              <a:rPr lang="hr-HR" altLang="en-US" dirty="0" err="1" smtClean="0"/>
              <a:t>different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view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of</a:t>
            </a:r>
            <a:r>
              <a:rPr lang="hr-HR" altLang="en-US" dirty="0" smtClean="0"/>
              <a:t> the </a:t>
            </a:r>
            <a:r>
              <a:rPr lang="hr-HR" altLang="en-US" dirty="0" err="1" smtClean="0"/>
              <a:t>law</a:t>
            </a:r>
            <a:r>
              <a:rPr lang="hr-HR" altLang="en-US" dirty="0" smtClean="0"/>
              <a:t> </a:t>
            </a:r>
            <a:r>
              <a:rPr lang="en-US" altLang="en-US" dirty="0"/>
              <a:t>(and then it reverses </a:t>
            </a:r>
            <a:r>
              <a:rPr lang="hr-HR" altLang="en-US" dirty="0" err="1" smtClean="0"/>
              <a:t>this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decision</a:t>
            </a:r>
            <a:r>
              <a:rPr lang="en-US" altLang="en-US" dirty="0" smtClean="0"/>
              <a:t>)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72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and disadvantages of precedents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i="1" dirty="0"/>
              <a:t>Think about different advantages and disadvantages of the doctrine of precedent.</a:t>
            </a:r>
          </a:p>
          <a:p>
            <a:endParaRPr lang="en-US" altLang="en-US" i="1" dirty="0"/>
          </a:p>
          <a:p>
            <a:r>
              <a:rPr lang="en-US" altLang="en-US" i="1" dirty="0"/>
              <a:t>Discuss your </a:t>
            </a:r>
            <a:r>
              <a:rPr lang="hr-HR" altLang="en-US" i="1" dirty="0" err="1"/>
              <a:t>idea</a:t>
            </a:r>
            <a:r>
              <a:rPr lang="en-US" altLang="en-US" i="1" dirty="0"/>
              <a:t>s in pairs.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1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Advantages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precedents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3600" dirty="0"/>
              <a:t>A)    </a:t>
            </a:r>
            <a:r>
              <a:rPr lang="en-US" sz="3600" dirty="0">
                <a:solidFill>
                  <a:srgbClr val="C00000"/>
                </a:solidFill>
              </a:rPr>
              <a:t>Certainty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/>
              <a:t>            (since courts follow past decisions, people know what the law is and   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dirty="0"/>
              <a:t>            how it is likely to be applied on their case)</a:t>
            </a:r>
          </a:p>
          <a:p>
            <a:pPr marL="582613" indent="-514350">
              <a:buFont typeface="Wingdings" panose="05000000000000000000" pitchFamily="2" charset="2"/>
              <a:buAutoNum type="alphaUcParenR" startAt="2"/>
              <a:defRPr/>
            </a:pPr>
            <a:r>
              <a:rPr lang="en-US" sz="3600" dirty="0">
                <a:solidFill>
                  <a:srgbClr val="C00000"/>
                </a:solidFill>
              </a:rPr>
              <a:t>Consistency and fairness in the law</a:t>
            </a:r>
          </a:p>
          <a:p>
            <a:pPr marL="582613" indent="-514350">
              <a:buFont typeface="Wingdings" panose="05000000000000000000" pitchFamily="2" charset="2"/>
              <a:buNone/>
              <a:defRPr/>
            </a:pPr>
            <a:r>
              <a:rPr lang="en-US" dirty="0"/>
              <a:t>           (it is just and fair that similar cases are decided in the same way)</a:t>
            </a:r>
          </a:p>
          <a:p>
            <a:pPr marL="582613" indent="-514350">
              <a:buFont typeface="Wingdings" panose="05000000000000000000" pitchFamily="2" charset="2"/>
              <a:buAutoNum type="alphaUcParenR" startAt="3"/>
              <a:defRPr/>
            </a:pPr>
            <a:r>
              <a:rPr lang="en-US" sz="3600" dirty="0">
                <a:solidFill>
                  <a:srgbClr val="C00000"/>
                </a:solidFill>
              </a:rPr>
              <a:t>Precision</a:t>
            </a:r>
          </a:p>
          <a:p>
            <a:pPr marL="582613" indent="-514350">
              <a:buFont typeface="Wingdings" panose="05000000000000000000" pitchFamily="2" charset="2"/>
              <a:buNone/>
              <a:defRPr/>
            </a:pPr>
            <a:r>
              <a:rPr lang="en-US" dirty="0"/>
              <a:t>           (principles of law are set in actual cases – the law becomes very precise)</a:t>
            </a:r>
          </a:p>
          <a:p>
            <a:pPr marL="582613" indent="-514350">
              <a:buFont typeface="Wingdings" panose="05000000000000000000" pitchFamily="2" charset="2"/>
              <a:buNone/>
              <a:defRPr/>
            </a:pPr>
            <a:r>
              <a:rPr lang="en-US" dirty="0"/>
              <a:t>D)     </a:t>
            </a:r>
            <a:r>
              <a:rPr lang="en-US" sz="3600" dirty="0" smtClean="0">
                <a:solidFill>
                  <a:srgbClr val="C00000"/>
                </a:solidFill>
              </a:rPr>
              <a:t>Flexibility</a:t>
            </a:r>
            <a:endParaRPr lang="en-US" sz="3600" dirty="0">
              <a:solidFill>
                <a:srgbClr val="C00000"/>
              </a:solidFill>
            </a:endParaRPr>
          </a:p>
          <a:p>
            <a:pPr marL="582613" indent="-514350">
              <a:buFont typeface="Wingdings" panose="05000000000000000000" pitchFamily="2" charset="2"/>
              <a:buNone/>
              <a:defRPr/>
            </a:pPr>
            <a:r>
              <a:rPr lang="en-US" dirty="0"/>
              <a:t>             (Supreme Court can change the law by overruling cases)</a:t>
            </a:r>
          </a:p>
          <a:p>
            <a:pPr marL="582613" indent="-514350">
              <a:buFont typeface="Wingdings" panose="05000000000000000000" pitchFamily="2" charset="2"/>
              <a:buNone/>
              <a:defRPr/>
            </a:pPr>
            <a:r>
              <a:rPr lang="en-US" dirty="0"/>
              <a:t>E)      </a:t>
            </a:r>
            <a:r>
              <a:rPr lang="en-US" sz="3600" dirty="0" smtClean="0">
                <a:solidFill>
                  <a:srgbClr val="C00000"/>
                </a:solidFill>
              </a:rPr>
              <a:t>Time-saving</a:t>
            </a:r>
            <a:endParaRPr lang="en-US" sz="3600" dirty="0">
              <a:solidFill>
                <a:srgbClr val="C00000"/>
              </a:solidFill>
            </a:endParaRPr>
          </a:p>
          <a:p>
            <a:pPr marL="582613" indent="-514350">
              <a:buFont typeface="Wingdings" panose="05000000000000000000" pitchFamily="2" charset="2"/>
              <a:buNone/>
              <a:defRPr/>
            </a:pPr>
            <a:r>
              <a:rPr lang="en-US" dirty="0"/>
              <a:t>             (where a principle has been established, cases with similar facts are unlikely    </a:t>
            </a:r>
          </a:p>
          <a:p>
            <a:pPr marL="582613" indent="-514350">
              <a:buFont typeface="Wingdings" panose="05000000000000000000" pitchFamily="2" charset="2"/>
              <a:buNone/>
              <a:defRPr/>
            </a:pPr>
            <a:r>
              <a:rPr lang="en-US" dirty="0"/>
              <a:t>             to go through the </a:t>
            </a:r>
            <a:r>
              <a:rPr lang="en-US" dirty="0" err="1"/>
              <a:t>lenghty</a:t>
            </a:r>
            <a:r>
              <a:rPr lang="en-US" dirty="0"/>
              <a:t> process of litigation)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14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Disadvantages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precedents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82613" indent="-514350">
              <a:buFont typeface="Wingdings" panose="05000000000000000000" pitchFamily="2" charset="2"/>
              <a:buNone/>
              <a:defRPr/>
            </a:pPr>
            <a:r>
              <a:rPr lang="hr-HR" dirty="0"/>
              <a:t>A)  </a:t>
            </a:r>
            <a:r>
              <a:rPr lang="en-US" sz="3600" dirty="0">
                <a:solidFill>
                  <a:srgbClr val="C00000"/>
                </a:solidFill>
              </a:rPr>
              <a:t>Rigidity </a:t>
            </a:r>
            <a:endParaRPr lang="hr-HR" sz="3600" dirty="0">
              <a:solidFill>
                <a:srgbClr val="C00000"/>
              </a:solidFill>
            </a:endParaRPr>
          </a:p>
          <a:p>
            <a:pPr marL="582613" indent="-514350">
              <a:buFont typeface="Wingdings" panose="05000000000000000000" pitchFamily="2" charset="2"/>
              <a:buNone/>
              <a:defRPr/>
            </a:pPr>
            <a:r>
              <a:rPr lang="hr-HR" dirty="0"/>
              <a:t>          </a:t>
            </a:r>
            <a:r>
              <a:rPr lang="en-US" dirty="0"/>
              <a:t>(in time fixed principles may not correspond to changing circumstances -inflexible law, bad decisions may be perpetuated)</a:t>
            </a:r>
          </a:p>
          <a:p>
            <a:pPr marL="582613" indent="-514350">
              <a:buFont typeface="Wingdings" panose="05000000000000000000" pitchFamily="2" charset="2"/>
              <a:buNone/>
              <a:defRPr/>
            </a:pPr>
            <a:r>
              <a:rPr lang="hr-HR" dirty="0"/>
              <a:t>B)  </a:t>
            </a:r>
            <a:r>
              <a:rPr lang="en-US" sz="3600" dirty="0">
                <a:solidFill>
                  <a:srgbClr val="C00000"/>
                </a:solidFill>
              </a:rPr>
              <a:t>Complexity</a:t>
            </a:r>
            <a:r>
              <a:rPr lang="en-US" sz="3600" dirty="0">
                <a:solidFill>
                  <a:srgbClr val="FFC000"/>
                </a:solidFill>
              </a:rPr>
              <a:t> </a:t>
            </a:r>
            <a:endParaRPr lang="hr-HR" sz="3600" dirty="0">
              <a:solidFill>
                <a:srgbClr val="FFC000"/>
              </a:solidFill>
            </a:endParaRPr>
          </a:p>
          <a:p>
            <a:pPr marL="582613" indent="-514350">
              <a:buFont typeface="Wingdings" panose="05000000000000000000" pitchFamily="2" charset="2"/>
              <a:buNone/>
              <a:defRPr/>
            </a:pPr>
            <a:r>
              <a:rPr lang="hr-HR" dirty="0"/>
              <a:t>          </a:t>
            </a:r>
            <a:r>
              <a:rPr lang="en-US" dirty="0"/>
              <a:t>(nearly half a million cases – not easy to find the relevant case law; long judgments with no clear distinction between comments and the reasons for decision)</a:t>
            </a:r>
          </a:p>
          <a:p>
            <a:pPr marL="582613" indent="-514350">
              <a:buFont typeface="Wingdings" panose="05000000000000000000" pitchFamily="2" charset="2"/>
              <a:buAutoNum type="alphaUcParenR" startAt="3"/>
              <a:defRPr/>
            </a:pPr>
            <a:r>
              <a:rPr lang="en-US" sz="3600" dirty="0">
                <a:solidFill>
                  <a:srgbClr val="C00000"/>
                </a:solidFill>
              </a:rPr>
              <a:t>Illogical distinctions </a:t>
            </a:r>
            <a:endParaRPr lang="hr-HR" sz="3600" dirty="0">
              <a:solidFill>
                <a:srgbClr val="C00000"/>
              </a:solidFill>
            </a:endParaRPr>
          </a:p>
          <a:p>
            <a:pPr marL="582613" indent="-514350">
              <a:buFont typeface="Wingdings" panose="05000000000000000000" pitchFamily="2" charset="2"/>
              <a:buNone/>
              <a:defRPr/>
            </a:pPr>
            <a:r>
              <a:rPr lang="hr-HR" dirty="0"/>
              <a:t>           </a:t>
            </a:r>
            <a:r>
              <a:rPr lang="en-US" dirty="0"/>
              <a:t>(differences between some cases may be very small and appear </a:t>
            </a:r>
            <a:r>
              <a:rPr lang="hr-HR" dirty="0" err="1"/>
              <a:t>il</a:t>
            </a:r>
            <a:r>
              <a:rPr lang="en-US" dirty="0"/>
              <a:t>logical)</a:t>
            </a:r>
          </a:p>
          <a:p>
            <a:pPr marL="582613" indent="-514350">
              <a:buFont typeface="Wingdings" panose="05000000000000000000" pitchFamily="2" charset="2"/>
              <a:buNone/>
              <a:defRPr/>
            </a:pPr>
            <a:r>
              <a:rPr lang="hr-HR" sz="3600" dirty="0"/>
              <a:t>D)  </a:t>
            </a:r>
            <a:r>
              <a:rPr lang="en-US" sz="3600" dirty="0" smtClean="0">
                <a:solidFill>
                  <a:srgbClr val="C00000"/>
                </a:solidFill>
              </a:rPr>
              <a:t>Slowness </a:t>
            </a:r>
            <a:r>
              <a:rPr lang="en-US" sz="3600" dirty="0">
                <a:solidFill>
                  <a:srgbClr val="C00000"/>
                </a:solidFill>
              </a:rPr>
              <a:t>of growth </a:t>
            </a:r>
            <a:endParaRPr lang="hr-HR" sz="3600" dirty="0">
              <a:solidFill>
                <a:srgbClr val="C00000"/>
              </a:solidFill>
            </a:endParaRPr>
          </a:p>
          <a:p>
            <a:pPr marL="582613" indent="-514350">
              <a:buFont typeface="Wingdings" panose="05000000000000000000" pitchFamily="2" charset="2"/>
              <a:buNone/>
              <a:defRPr/>
            </a:pPr>
            <a:r>
              <a:rPr lang="hr-HR" dirty="0"/>
              <a:t>           </a:t>
            </a:r>
            <a:r>
              <a:rPr lang="en-US" dirty="0"/>
              <a:t>(some areas of law are unclear or in need of reform – few cases appealed as far as the House of Lords</a:t>
            </a:r>
            <a:r>
              <a:rPr lang="hr-HR" dirty="0"/>
              <a:t>/</a:t>
            </a:r>
            <a:r>
              <a:rPr lang="hr-HR" dirty="0" err="1"/>
              <a:t>Supreme</a:t>
            </a:r>
            <a:r>
              <a:rPr lang="hr-HR" dirty="0"/>
              <a:t> Court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16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2223"/>
            <a:ext cx="10515600" cy="870439"/>
          </a:xfrm>
        </p:spPr>
        <p:txBody>
          <a:bodyPr>
            <a:normAutofit fontScale="90000"/>
          </a:bodyPr>
          <a:lstStyle/>
          <a:p>
            <a:r>
              <a:rPr lang="hr-HR" dirty="0" err="1" smtClean="0"/>
              <a:t>Courts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Croatia</a:t>
            </a:r>
            <a:br>
              <a:rPr lang="hr-HR" dirty="0" smtClean="0"/>
            </a:br>
            <a:r>
              <a:rPr lang="hr-HR" sz="2700" i="1" dirty="0" err="1" smtClean="0"/>
              <a:t>Complete</a:t>
            </a:r>
            <a:r>
              <a:rPr lang="hr-HR" sz="2700" i="1" dirty="0" smtClean="0"/>
              <a:t> the </a:t>
            </a:r>
            <a:r>
              <a:rPr lang="hr-HR" sz="2700" i="1" dirty="0" err="1" smtClean="0"/>
              <a:t>graphical</a:t>
            </a:r>
            <a:r>
              <a:rPr lang="hr-HR" sz="2700" i="1" dirty="0" smtClean="0"/>
              <a:t> </a:t>
            </a:r>
            <a:r>
              <a:rPr lang="hr-HR" sz="2700" i="1" dirty="0" err="1" smtClean="0"/>
              <a:t>presentation</a:t>
            </a:r>
            <a:r>
              <a:rPr lang="hr-HR" sz="2700" i="1" dirty="0" smtClean="0"/>
              <a:t> </a:t>
            </a:r>
            <a:r>
              <a:rPr lang="hr-HR" sz="2700" i="1" dirty="0" err="1" smtClean="0"/>
              <a:t>of</a:t>
            </a:r>
            <a:r>
              <a:rPr lang="hr-HR" sz="2700" i="1" dirty="0" smtClean="0"/>
              <a:t> the </a:t>
            </a:r>
            <a:r>
              <a:rPr lang="hr-HR" sz="2700" i="1" dirty="0" err="1" smtClean="0"/>
              <a:t>Courts</a:t>
            </a:r>
            <a:r>
              <a:rPr lang="hr-HR" sz="2700" i="1" dirty="0" smtClean="0"/>
              <a:t> </a:t>
            </a:r>
            <a:r>
              <a:rPr lang="hr-HR" sz="2700" i="1" dirty="0" err="1" smtClean="0"/>
              <a:t>in</a:t>
            </a:r>
            <a:r>
              <a:rPr lang="hr-HR" sz="2700" i="1" dirty="0" smtClean="0"/>
              <a:t> Croatia.</a:t>
            </a:r>
            <a:endParaRPr lang="en-US" sz="27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953" y="792480"/>
            <a:ext cx="11122269" cy="630500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r-HR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hr-HR" sz="2400" dirty="0" smtClean="0">
                <a:solidFill>
                  <a:schemeClr val="accent1">
                    <a:lumMod val="50000"/>
                  </a:schemeClr>
                </a:solidFill>
              </a:rPr>
              <a:t>The </a:t>
            </a:r>
            <a:r>
              <a:rPr lang="hr-HR" sz="2400" dirty="0" err="1" smtClean="0">
                <a:solidFill>
                  <a:schemeClr val="accent1">
                    <a:lumMod val="50000"/>
                  </a:schemeClr>
                </a:solidFill>
              </a:rPr>
              <a:t>High</a:t>
            </a:r>
            <a:r>
              <a:rPr lang="hr-HR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sz="2400" dirty="0" err="1" smtClean="0">
                <a:solidFill>
                  <a:schemeClr val="accent1">
                    <a:lumMod val="50000"/>
                  </a:schemeClr>
                </a:solidFill>
              </a:rPr>
              <a:t>Administrative</a:t>
            </a:r>
            <a:r>
              <a:rPr lang="hr-HR" sz="2400" dirty="0" smtClean="0">
                <a:solidFill>
                  <a:schemeClr val="accent1">
                    <a:lumMod val="50000"/>
                  </a:schemeClr>
                </a:solidFill>
              </a:rPr>
              <a:t> Court   ---   The </a:t>
            </a:r>
            <a:r>
              <a:rPr lang="hr-HR" sz="2400" dirty="0" err="1" smtClean="0">
                <a:solidFill>
                  <a:schemeClr val="accent1">
                    <a:lumMod val="50000"/>
                  </a:schemeClr>
                </a:solidFill>
              </a:rPr>
              <a:t>Superme</a:t>
            </a:r>
            <a:r>
              <a:rPr lang="hr-HR" sz="2400" dirty="0" smtClean="0">
                <a:solidFill>
                  <a:schemeClr val="accent1">
                    <a:lumMod val="50000"/>
                  </a:schemeClr>
                </a:solidFill>
              </a:rPr>
              <a:t> Court </a:t>
            </a:r>
            <a:r>
              <a:rPr lang="hr-HR" sz="2400" dirty="0" err="1" smtClean="0">
                <a:solidFill>
                  <a:schemeClr val="accent1">
                    <a:lumMod val="50000"/>
                  </a:schemeClr>
                </a:solidFill>
              </a:rPr>
              <a:t>of</a:t>
            </a:r>
            <a:r>
              <a:rPr lang="hr-HR" sz="2400" dirty="0" smtClean="0">
                <a:solidFill>
                  <a:schemeClr val="accent1">
                    <a:lumMod val="50000"/>
                  </a:schemeClr>
                </a:solidFill>
              </a:rPr>
              <a:t> the Republic </a:t>
            </a:r>
            <a:r>
              <a:rPr lang="hr-HR" sz="2400" dirty="0" err="1" smtClean="0">
                <a:solidFill>
                  <a:schemeClr val="accent1">
                    <a:lumMod val="50000"/>
                  </a:schemeClr>
                </a:solidFill>
              </a:rPr>
              <a:t>of</a:t>
            </a:r>
            <a:r>
              <a:rPr lang="hr-HR" sz="2400" dirty="0" smtClean="0">
                <a:solidFill>
                  <a:schemeClr val="accent1">
                    <a:lumMod val="50000"/>
                  </a:schemeClr>
                </a:solidFill>
              </a:rPr>
              <a:t> Croatia   ---   </a:t>
            </a:r>
            <a:r>
              <a:rPr lang="hr-HR" sz="2400" dirty="0" err="1" smtClean="0">
                <a:solidFill>
                  <a:schemeClr val="accent1">
                    <a:lumMod val="50000"/>
                  </a:schemeClr>
                </a:solidFill>
              </a:rPr>
              <a:t>county</a:t>
            </a:r>
            <a:r>
              <a:rPr lang="hr-HR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sz="2400" dirty="0" err="1" smtClean="0">
                <a:solidFill>
                  <a:schemeClr val="accent1">
                    <a:lumMod val="50000"/>
                  </a:schemeClr>
                </a:solidFill>
              </a:rPr>
              <a:t>courts</a:t>
            </a:r>
            <a:r>
              <a:rPr lang="hr-HR" sz="2400" dirty="0" smtClean="0">
                <a:solidFill>
                  <a:schemeClr val="accent1">
                    <a:lumMod val="50000"/>
                  </a:schemeClr>
                </a:solidFill>
              </a:rPr>
              <a:t>   ---   </a:t>
            </a:r>
            <a:r>
              <a:rPr lang="hr-HR" sz="2400" dirty="0" err="1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hr-HR" sz="2400" dirty="0" err="1" smtClean="0">
                <a:solidFill>
                  <a:schemeClr val="accent1">
                    <a:lumMod val="50000"/>
                  </a:schemeClr>
                </a:solidFill>
              </a:rPr>
              <a:t>ommercial</a:t>
            </a:r>
            <a:r>
              <a:rPr lang="hr-HR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sz="2400" dirty="0" err="1" smtClean="0">
                <a:solidFill>
                  <a:schemeClr val="accent1">
                    <a:lumMod val="50000"/>
                  </a:schemeClr>
                </a:solidFill>
              </a:rPr>
              <a:t>courts</a:t>
            </a:r>
            <a:r>
              <a:rPr lang="hr-HR" sz="2400" dirty="0" smtClean="0">
                <a:solidFill>
                  <a:schemeClr val="accent1">
                    <a:lumMod val="50000"/>
                  </a:schemeClr>
                </a:solidFill>
              </a:rPr>
              <a:t>   ---   </a:t>
            </a:r>
            <a:r>
              <a:rPr lang="hr-HR" sz="2400" dirty="0" err="1" smtClean="0">
                <a:solidFill>
                  <a:schemeClr val="accent1">
                    <a:lumMod val="50000"/>
                  </a:schemeClr>
                </a:solidFill>
              </a:rPr>
              <a:t>misdemeanour</a:t>
            </a:r>
            <a:r>
              <a:rPr lang="hr-HR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sz="2400" dirty="0" err="1" smtClean="0">
                <a:solidFill>
                  <a:schemeClr val="accent1">
                    <a:lumMod val="50000"/>
                  </a:schemeClr>
                </a:solidFill>
              </a:rPr>
              <a:t>courts</a:t>
            </a:r>
            <a:endParaRPr lang="hr-HR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hr-HR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hr-HR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hr-HR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hr-HR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hr-HR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hr-HR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hr-HR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hr-HR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hr-HR" sz="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hr-HR" sz="2000" dirty="0" err="1" smtClean="0">
                <a:solidFill>
                  <a:schemeClr val="accent1">
                    <a:lumMod val="50000"/>
                  </a:schemeClr>
                </a:solidFill>
              </a:rPr>
              <a:t>What</a:t>
            </a: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sz="2000" dirty="0" err="1" smtClean="0">
                <a:solidFill>
                  <a:schemeClr val="accent1">
                    <a:lumMod val="50000"/>
                  </a:schemeClr>
                </a:solidFill>
              </a:rPr>
              <a:t>is</a:t>
            </a: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 the </a:t>
            </a:r>
            <a:r>
              <a:rPr lang="hr-HR" sz="2000" dirty="0" err="1" smtClean="0">
                <a:solidFill>
                  <a:schemeClr val="accent1">
                    <a:lumMod val="50000"/>
                  </a:schemeClr>
                </a:solidFill>
              </a:rPr>
              <a:t>subject-matter</a:t>
            </a: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sz="2000" dirty="0" err="1" smtClean="0">
                <a:solidFill>
                  <a:schemeClr val="accent1">
                    <a:lumMod val="50000"/>
                  </a:schemeClr>
                </a:solidFill>
              </a:rPr>
              <a:t>jurisdicion</a:t>
            </a: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sz="2000" dirty="0" err="1" smtClean="0">
                <a:solidFill>
                  <a:schemeClr val="accent1">
                    <a:lumMod val="50000"/>
                  </a:schemeClr>
                </a:solidFill>
              </a:rPr>
              <a:t>of</a:t>
            </a: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sz="2000" dirty="0" err="1" smtClean="0">
                <a:solidFill>
                  <a:schemeClr val="accent1">
                    <a:lumMod val="50000"/>
                  </a:schemeClr>
                </a:solidFill>
              </a:rPr>
              <a:t>each</a:t>
            </a: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sz="2000" dirty="0" err="1" smtClean="0">
                <a:solidFill>
                  <a:schemeClr val="accent1">
                    <a:lumMod val="50000"/>
                  </a:schemeClr>
                </a:solidFill>
              </a:rPr>
              <a:t>court</a:t>
            </a: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  <a:r>
              <a:rPr lang="hr-HR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hr-HR" sz="2000" dirty="0" err="1" smtClean="0">
                <a:solidFill>
                  <a:schemeClr val="accent1">
                    <a:lumMod val="50000"/>
                  </a:schemeClr>
                </a:solidFill>
              </a:rPr>
              <a:t>Which</a:t>
            </a: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sz="2000" dirty="0" err="1" smtClean="0">
                <a:solidFill>
                  <a:schemeClr val="accent1">
                    <a:lumMod val="50000"/>
                  </a:schemeClr>
                </a:solidFill>
              </a:rPr>
              <a:t>of</a:t>
            </a: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sz="2000" dirty="0" err="1" smtClean="0">
                <a:solidFill>
                  <a:schemeClr val="accent1">
                    <a:lumMod val="50000"/>
                  </a:schemeClr>
                </a:solidFill>
              </a:rPr>
              <a:t>them</a:t>
            </a: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 are the </a:t>
            </a:r>
            <a:r>
              <a:rPr lang="hr-HR" sz="2000" dirty="0" err="1" smtClean="0">
                <a:solidFill>
                  <a:schemeClr val="accent1">
                    <a:lumMod val="50000"/>
                  </a:schemeClr>
                </a:solidFill>
              </a:rPr>
              <a:t>first</a:t>
            </a: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 instance </a:t>
            </a:r>
            <a:r>
              <a:rPr lang="hr-HR" sz="2000" dirty="0" err="1" smtClean="0">
                <a:solidFill>
                  <a:schemeClr val="accent1">
                    <a:lumMod val="50000"/>
                  </a:schemeClr>
                </a:solidFill>
              </a:rPr>
              <a:t>courts</a:t>
            </a: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hr-HR" sz="2000" dirty="0" err="1" smtClean="0">
                <a:solidFill>
                  <a:schemeClr val="accent1">
                    <a:lumMod val="50000"/>
                  </a:schemeClr>
                </a:solidFill>
              </a:rPr>
              <a:t>and</a:t>
            </a: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sz="2000" dirty="0" err="1" smtClean="0">
                <a:solidFill>
                  <a:schemeClr val="accent1">
                    <a:lumMod val="50000"/>
                  </a:schemeClr>
                </a:solidFill>
              </a:rPr>
              <a:t>which</a:t>
            </a: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 the </a:t>
            </a:r>
            <a:r>
              <a:rPr lang="hr-HR" sz="2000" dirty="0" err="1" smtClean="0">
                <a:solidFill>
                  <a:schemeClr val="accent1">
                    <a:lumMod val="50000"/>
                  </a:schemeClr>
                </a:solidFill>
              </a:rPr>
              <a:t>second</a:t>
            </a: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sz="2000" dirty="0" err="1" smtClean="0">
                <a:solidFill>
                  <a:schemeClr val="accent1">
                    <a:lumMod val="50000"/>
                  </a:schemeClr>
                </a:solidFill>
              </a:rPr>
              <a:t>or</a:t>
            </a: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sz="2000" dirty="0" err="1" smtClean="0">
                <a:solidFill>
                  <a:schemeClr val="accent1">
                    <a:lumMod val="50000"/>
                  </a:schemeClr>
                </a:solidFill>
              </a:rPr>
              <a:t>third</a:t>
            </a: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 instance </a:t>
            </a:r>
            <a:r>
              <a:rPr lang="hr-HR" sz="2000" dirty="0" err="1" smtClean="0">
                <a:solidFill>
                  <a:schemeClr val="accent1">
                    <a:lumMod val="50000"/>
                  </a:schemeClr>
                </a:solidFill>
              </a:rPr>
              <a:t>courts</a:t>
            </a: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? - </a:t>
            </a:r>
            <a:r>
              <a:rPr lang="hr-HR" sz="2000" dirty="0" err="1" smtClean="0">
                <a:solidFill>
                  <a:schemeClr val="accent1">
                    <a:lumMod val="50000"/>
                  </a:schemeClr>
                </a:solidFill>
              </a:rPr>
              <a:t>Why</a:t>
            </a: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sz="2000" dirty="0" err="1" smtClean="0">
                <a:solidFill>
                  <a:schemeClr val="accent1">
                    <a:lumMod val="50000"/>
                  </a:schemeClr>
                </a:solidFill>
              </a:rPr>
              <a:t>is</a:t>
            </a: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sz="2000" dirty="0" err="1" smtClean="0">
                <a:solidFill>
                  <a:schemeClr val="accent1">
                    <a:lumMod val="50000"/>
                  </a:schemeClr>
                </a:solidFill>
              </a:rPr>
              <a:t>it</a:t>
            </a: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sz="2000" dirty="0" err="1" smtClean="0">
                <a:solidFill>
                  <a:schemeClr val="accent1">
                    <a:lumMod val="50000"/>
                  </a:schemeClr>
                </a:solidFill>
              </a:rPr>
              <a:t>important</a:t>
            </a: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sz="2000" dirty="0" err="1" smtClean="0">
                <a:solidFill>
                  <a:schemeClr val="accent1">
                    <a:lumMod val="50000"/>
                  </a:schemeClr>
                </a:solidFill>
              </a:rPr>
              <a:t>that</a:t>
            </a: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sz="2000" dirty="0" err="1" smtClean="0">
                <a:solidFill>
                  <a:schemeClr val="accent1">
                    <a:lumMod val="50000"/>
                  </a:schemeClr>
                </a:solidFill>
              </a:rPr>
              <a:t>courts</a:t>
            </a: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 are </a:t>
            </a:r>
            <a:r>
              <a:rPr lang="hr-HR" sz="2000" dirty="0" err="1" smtClean="0">
                <a:solidFill>
                  <a:schemeClr val="accent1">
                    <a:lumMod val="50000"/>
                  </a:schemeClr>
                </a:solidFill>
              </a:rPr>
              <a:t>hierarchically</a:t>
            </a: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sz="2000" dirty="0" err="1" smtClean="0">
                <a:solidFill>
                  <a:schemeClr val="accent1">
                    <a:lumMod val="50000"/>
                  </a:schemeClr>
                </a:solidFill>
              </a:rPr>
              <a:t>organized</a:t>
            </a: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? -</a:t>
            </a:r>
            <a:r>
              <a:rPr lang="hr-HR" sz="2000" dirty="0" err="1" smtClean="0">
                <a:solidFill>
                  <a:schemeClr val="accent1">
                    <a:lumMod val="50000"/>
                  </a:schemeClr>
                </a:solidFill>
              </a:rPr>
              <a:t>What</a:t>
            </a: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sz="2000" dirty="0" err="1" smtClean="0">
                <a:solidFill>
                  <a:schemeClr val="accent1">
                    <a:lumMod val="50000"/>
                  </a:schemeClr>
                </a:solidFill>
              </a:rPr>
              <a:t>part</a:t>
            </a: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sz="2000" dirty="0" err="1" smtClean="0">
                <a:solidFill>
                  <a:schemeClr val="accent1">
                    <a:lumMod val="50000"/>
                  </a:schemeClr>
                </a:solidFill>
              </a:rPr>
              <a:t>does</a:t>
            </a: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sz="2000" dirty="0" err="1" smtClean="0">
                <a:solidFill>
                  <a:schemeClr val="accent1">
                    <a:lumMod val="50000"/>
                  </a:schemeClr>
                </a:solidFill>
              </a:rPr>
              <a:t>hierarchy</a:t>
            </a: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sz="2000" dirty="0" err="1" smtClean="0">
                <a:solidFill>
                  <a:schemeClr val="accent1">
                    <a:lumMod val="50000"/>
                  </a:schemeClr>
                </a:solidFill>
              </a:rPr>
              <a:t>play</a:t>
            </a: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sz="2000" dirty="0" err="1" smtClean="0">
                <a:solidFill>
                  <a:schemeClr val="accent1">
                    <a:lumMod val="50000"/>
                  </a:schemeClr>
                </a:solidFill>
              </a:rPr>
              <a:t>in</a:t>
            </a: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 the </a:t>
            </a:r>
            <a:r>
              <a:rPr lang="hr-HR" sz="2000" dirty="0" err="1" smtClean="0">
                <a:solidFill>
                  <a:schemeClr val="accent1">
                    <a:lumMod val="50000"/>
                  </a:schemeClr>
                </a:solidFill>
              </a:rPr>
              <a:t>creation</a:t>
            </a: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sz="2000" dirty="0" err="1" smtClean="0">
                <a:solidFill>
                  <a:schemeClr val="accent1">
                    <a:lumMod val="50000"/>
                  </a:schemeClr>
                </a:solidFill>
              </a:rPr>
              <a:t>of</a:t>
            </a: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sz="2000" dirty="0" err="1" smtClean="0">
                <a:solidFill>
                  <a:schemeClr val="accent1">
                    <a:lumMod val="50000"/>
                  </a:schemeClr>
                </a:solidFill>
              </a:rPr>
              <a:t>laws</a:t>
            </a: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sz="2000" dirty="0" err="1" smtClean="0">
                <a:solidFill>
                  <a:schemeClr val="accent1">
                    <a:lumMod val="50000"/>
                  </a:schemeClr>
                </a:solidFill>
              </a:rPr>
              <a:t>in</a:t>
            </a: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sz="2000" dirty="0" err="1" smtClean="0">
                <a:solidFill>
                  <a:schemeClr val="accent1">
                    <a:lumMod val="50000"/>
                  </a:schemeClr>
                </a:solidFill>
              </a:rPr>
              <a:t>common</a:t>
            </a:r>
            <a:r>
              <a:rPr lang="hr-HR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sz="2000" dirty="0" err="1" smtClean="0">
                <a:solidFill>
                  <a:schemeClr val="accent1">
                    <a:lumMod val="50000"/>
                  </a:schemeClr>
                </a:solidFill>
              </a:rPr>
              <a:t>law</a:t>
            </a:r>
            <a:r>
              <a:rPr lang="hr-HR" sz="2000" dirty="0">
                <a:solidFill>
                  <a:schemeClr val="accent1">
                    <a:lumMod val="50000"/>
                  </a:schemeClr>
                </a:solidFill>
              </a:rPr>
              <a:t>?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30869" y="2200333"/>
            <a:ext cx="4730261" cy="9539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33046" y="3367477"/>
            <a:ext cx="2321169" cy="10155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3046" y="4703883"/>
            <a:ext cx="2250831" cy="958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MUNICIPAL</a:t>
            </a:r>
          </a:p>
          <a:p>
            <a:pPr algn="ctr"/>
            <a:r>
              <a:rPr lang="hr-HR" dirty="0" smtClean="0"/>
              <a:t> COURTS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165231" y="3367476"/>
            <a:ext cx="2233246" cy="10155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THE HIGH MISDEMEANOUR COURT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156439" y="4703883"/>
            <a:ext cx="2242038" cy="958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277708" y="3367476"/>
            <a:ext cx="2417885" cy="10155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THE HIGH COMMERICAL COURT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020908" y="3367476"/>
            <a:ext cx="2242038" cy="10155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277708" y="4703883"/>
            <a:ext cx="2417885" cy="958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020908" y="4703883"/>
            <a:ext cx="2242038" cy="958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ADMINISTRATIVE COURTS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1750423" y="3154298"/>
            <a:ext cx="1980446" cy="2131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8" idx="0"/>
          </p:cNvCxnSpPr>
          <p:nvPr/>
        </p:nvCxnSpPr>
        <p:spPr>
          <a:xfrm>
            <a:off x="4275909" y="3154298"/>
            <a:ext cx="5945" cy="2131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422047" y="3154298"/>
            <a:ext cx="8708" cy="2131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8461130" y="3154298"/>
            <a:ext cx="1762733" cy="2131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750423" y="4382987"/>
            <a:ext cx="0" cy="3208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9" idx="0"/>
          </p:cNvCxnSpPr>
          <p:nvPr/>
        </p:nvCxnSpPr>
        <p:spPr>
          <a:xfrm>
            <a:off x="4275909" y="4382987"/>
            <a:ext cx="1549" cy="3208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454537" y="4382987"/>
            <a:ext cx="0" cy="3208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1" idx="2"/>
          </p:cNvCxnSpPr>
          <p:nvPr/>
        </p:nvCxnSpPr>
        <p:spPr>
          <a:xfrm>
            <a:off x="10141927" y="4382987"/>
            <a:ext cx="12267" cy="3208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623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6951"/>
          </a:xfrm>
        </p:spPr>
        <p:txBody>
          <a:bodyPr/>
          <a:lstStyle/>
          <a:p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8382"/>
            <a:ext cx="10515600" cy="4738581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Char char="-"/>
              <a:defRPr/>
            </a:pPr>
            <a:r>
              <a:rPr lang="hr-HR" b="1" dirty="0" err="1" smtClean="0">
                <a:solidFill>
                  <a:srgbClr val="0070C0"/>
                </a:solidFill>
              </a:rPr>
              <a:t>Judicial</a:t>
            </a:r>
            <a:r>
              <a:rPr lang="hr-HR" b="1" dirty="0" smtClean="0">
                <a:solidFill>
                  <a:srgbClr val="0070C0"/>
                </a:solidFill>
              </a:rPr>
              <a:t> </a:t>
            </a:r>
            <a:r>
              <a:rPr lang="hr-HR" b="1" dirty="0" err="1" smtClean="0">
                <a:solidFill>
                  <a:srgbClr val="0070C0"/>
                </a:solidFill>
              </a:rPr>
              <a:t>decisions</a:t>
            </a:r>
            <a:r>
              <a:rPr lang="hr-HR" b="1" dirty="0" smtClean="0">
                <a:solidFill>
                  <a:srgbClr val="0070C0"/>
                </a:solidFill>
              </a:rPr>
              <a:t> are </a:t>
            </a:r>
            <a:r>
              <a:rPr lang="hr-HR" b="1" dirty="0" err="1" smtClean="0">
                <a:solidFill>
                  <a:srgbClr val="0070C0"/>
                </a:solidFill>
              </a:rPr>
              <a:t>recorded</a:t>
            </a:r>
            <a:r>
              <a:rPr lang="hr-HR" b="1" dirty="0" smtClean="0">
                <a:solidFill>
                  <a:srgbClr val="0070C0"/>
                </a:solidFill>
              </a:rPr>
              <a:t> </a:t>
            </a:r>
            <a:r>
              <a:rPr lang="hr-HR" b="1" dirty="0" err="1" smtClean="0">
                <a:solidFill>
                  <a:srgbClr val="0070C0"/>
                </a:solidFill>
              </a:rPr>
              <a:t>in</a:t>
            </a:r>
            <a:r>
              <a:rPr lang="hr-HR" b="1" dirty="0" smtClean="0">
                <a:solidFill>
                  <a:srgbClr val="0070C0"/>
                </a:solidFill>
              </a:rPr>
              <a:t> </a:t>
            </a:r>
            <a:r>
              <a:rPr lang="hr-HR" b="1" dirty="0" err="1" smtClean="0">
                <a:solidFill>
                  <a:srgbClr val="0070C0"/>
                </a:solidFill>
              </a:rPr>
              <a:t>law</a:t>
            </a:r>
            <a:r>
              <a:rPr lang="hr-HR" b="1" dirty="0" smtClean="0">
                <a:solidFill>
                  <a:srgbClr val="0070C0"/>
                </a:solidFill>
              </a:rPr>
              <a:t> </a:t>
            </a:r>
            <a:r>
              <a:rPr lang="hr-HR" b="1" dirty="0" err="1" smtClean="0">
                <a:solidFill>
                  <a:srgbClr val="0070C0"/>
                </a:solidFill>
              </a:rPr>
              <a:t>reports</a:t>
            </a:r>
            <a:r>
              <a:rPr lang="hr-HR" b="1" dirty="0" smtClean="0">
                <a:solidFill>
                  <a:srgbClr val="0070C0"/>
                </a:solidFill>
              </a:rPr>
              <a:t> </a:t>
            </a:r>
          </a:p>
          <a:p>
            <a:pPr>
              <a:buFontTx/>
              <a:buChar char="-"/>
              <a:defRPr/>
            </a:pPr>
            <a:r>
              <a:rPr lang="en-US" b="1" dirty="0" smtClean="0">
                <a:solidFill>
                  <a:srgbClr val="0070C0"/>
                </a:solidFill>
              </a:rPr>
              <a:t>LAW </a:t>
            </a:r>
            <a:r>
              <a:rPr lang="en-US" b="1" dirty="0">
                <a:solidFill>
                  <a:srgbClr val="0070C0"/>
                </a:solidFill>
              </a:rPr>
              <a:t>REPORTS – an accurate record of the past court decisions </a:t>
            </a:r>
            <a:endParaRPr lang="hr-HR" b="1" dirty="0" smtClean="0">
              <a:solidFill>
                <a:srgbClr val="0070C0"/>
              </a:solidFill>
            </a:endParaRPr>
          </a:p>
          <a:p>
            <a:pPr marL="0" indent="0">
              <a:buNone/>
              <a:defRPr/>
            </a:pPr>
            <a:r>
              <a:rPr lang="hr-HR" b="1" dirty="0">
                <a:solidFill>
                  <a:srgbClr val="0070C0"/>
                </a:solidFill>
              </a:rPr>
              <a:t> </a:t>
            </a:r>
            <a:r>
              <a:rPr lang="hr-HR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                                </a:t>
            </a:r>
            <a:r>
              <a:rPr lang="en-US" b="1" dirty="0">
                <a:solidFill>
                  <a:srgbClr val="0070C0"/>
                </a:solidFill>
              </a:rPr>
              <a:t>(published volumes)</a:t>
            </a:r>
          </a:p>
          <a:p>
            <a:pPr>
              <a:buFontTx/>
              <a:buChar char="-"/>
              <a:defRPr/>
            </a:pPr>
            <a:r>
              <a:rPr lang="en-US" dirty="0"/>
              <a:t>has existed in England and Wales since 13th century </a:t>
            </a:r>
          </a:p>
          <a:p>
            <a:pPr>
              <a:buFontTx/>
              <a:buChar char="-"/>
              <a:defRPr/>
            </a:pPr>
            <a:r>
              <a:rPr lang="en-US" dirty="0"/>
              <a:t> accuracy of reports - one of the factors in the development of the strict doctrine of precedent</a:t>
            </a:r>
          </a:p>
          <a:p>
            <a:pPr>
              <a:buFontTx/>
              <a:buChar char="-"/>
              <a:defRPr/>
            </a:pPr>
            <a:r>
              <a:rPr lang="en-US" dirty="0"/>
              <a:t>nowadays newspapers and journals also publish law reports – often abbreviated</a:t>
            </a:r>
          </a:p>
          <a:p>
            <a:pPr>
              <a:buFontTx/>
              <a:buChar char="-"/>
              <a:defRPr/>
            </a:pPr>
            <a:r>
              <a:rPr lang="hr-HR" dirty="0" err="1" smtClean="0"/>
              <a:t>Official</a:t>
            </a:r>
            <a:r>
              <a:rPr lang="hr-HR" dirty="0" smtClean="0"/>
              <a:t> </a:t>
            </a:r>
            <a:r>
              <a:rPr lang="hr-HR" dirty="0" err="1" smtClean="0"/>
              <a:t>sites</a:t>
            </a:r>
            <a:r>
              <a:rPr lang="hr-HR" dirty="0" smtClean="0"/>
              <a:t> on the i</a:t>
            </a:r>
            <a:r>
              <a:rPr lang="en-US" dirty="0" err="1" smtClean="0"/>
              <a:t>nternet</a:t>
            </a:r>
            <a:r>
              <a:rPr lang="en-US" dirty="0" smtClean="0"/>
              <a:t> </a:t>
            </a:r>
            <a:r>
              <a:rPr lang="en-US" dirty="0"/>
              <a:t>law reports – </a:t>
            </a:r>
            <a:r>
              <a:rPr lang="hr-HR" dirty="0" smtClean="0"/>
              <a:t>the </a:t>
            </a:r>
            <a:r>
              <a:rPr lang="hr-HR" dirty="0" err="1" smtClean="0"/>
              <a:t>Supreme</a:t>
            </a:r>
            <a:r>
              <a:rPr lang="hr-HR" dirty="0" smtClean="0"/>
              <a:t> Court </a:t>
            </a:r>
            <a:r>
              <a:rPr lang="hr-HR" dirty="0" err="1" smtClean="0"/>
              <a:t>and</a:t>
            </a:r>
            <a:r>
              <a:rPr lang="hr-HR" dirty="0" smtClean="0"/>
              <a:t> the Court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Appeal</a:t>
            </a:r>
            <a:r>
              <a:rPr lang="hr-HR" dirty="0" smtClean="0"/>
              <a:t> </a:t>
            </a:r>
            <a:r>
              <a:rPr lang="hr-HR" dirty="0" err="1" smtClean="0"/>
              <a:t>decisions</a:t>
            </a:r>
            <a:r>
              <a:rPr lang="hr-HR" dirty="0" smtClean="0"/>
              <a:t> </a:t>
            </a:r>
            <a:endParaRPr lang="hr-HR" dirty="0"/>
          </a:p>
          <a:p>
            <a:pPr>
              <a:buFontTx/>
              <a:buChar char="-"/>
              <a:defRPr/>
            </a:pPr>
            <a:endParaRPr lang="en-US" dirty="0"/>
          </a:p>
          <a:p>
            <a:pPr>
              <a:buFontTx/>
              <a:buChar char="-"/>
              <a:defRPr/>
            </a:pPr>
            <a:r>
              <a:rPr lang="en-US" dirty="0">
                <a:hlinkClick r:id="rId2"/>
              </a:rPr>
              <a:t>www.lawreports.co.uk</a:t>
            </a:r>
            <a:r>
              <a:rPr lang="en-US" dirty="0"/>
              <a:t> (summaries of important cases)</a:t>
            </a:r>
          </a:p>
          <a:p>
            <a:pPr>
              <a:buFontTx/>
              <a:buChar char="-"/>
              <a:defRPr/>
            </a:pPr>
            <a:r>
              <a:rPr lang="en-US" dirty="0">
                <a:hlinkClick r:id="rId3"/>
              </a:rPr>
              <a:t>www.parliament.uk</a:t>
            </a:r>
            <a:r>
              <a:rPr lang="en-US" dirty="0"/>
              <a:t> (House of Lords cases)</a:t>
            </a:r>
          </a:p>
          <a:p>
            <a:pPr>
              <a:buFontTx/>
              <a:buChar char="-"/>
              <a:defRPr/>
            </a:pPr>
            <a:r>
              <a:rPr lang="en-US" dirty="0">
                <a:hlinkClick r:id="rId4"/>
              </a:rPr>
              <a:t>www.bailii.org</a:t>
            </a:r>
            <a:r>
              <a:rPr lang="en-US" dirty="0"/>
              <a:t> (cases from the Court of Appeal and below)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5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Comprehension</a:t>
            </a:r>
            <a:r>
              <a:rPr lang="hr-HR" dirty="0" smtClean="0"/>
              <a:t> </a:t>
            </a:r>
            <a:r>
              <a:rPr lang="hr-HR" dirty="0" err="1" smtClean="0"/>
              <a:t>check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vocabulary</a:t>
            </a:r>
            <a:r>
              <a:rPr lang="hr-HR" dirty="0" smtClean="0"/>
              <a:t> </a:t>
            </a:r>
            <a:r>
              <a:rPr lang="hr-HR" dirty="0" err="1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i="1" dirty="0" err="1" smtClean="0"/>
              <a:t>Read</a:t>
            </a:r>
            <a:r>
              <a:rPr lang="hr-HR" i="1" dirty="0" smtClean="0"/>
              <a:t> the </a:t>
            </a:r>
            <a:r>
              <a:rPr lang="hr-HR" i="1" dirty="0" err="1" smtClean="0"/>
              <a:t>text</a:t>
            </a:r>
            <a:r>
              <a:rPr lang="hr-HR" i="1" dirty="0" smtClean="0"/>
              <a:t> </a:t>
            </a:r>
            <a:r>
              <a:rPr lang="hr-HR" i="1" dirty="0" err="1" smtClean="0"/>
              <a:t>carefully</a:t>
            </a:r>
            <a:r>
              <a:rPr lang="hr-HR" i="1" dirty="0" smtClean="0"/>
              <a:t> </a:t>
            </a:r>
            <a:r>
              <a:rPr lang="hr-HR" i="1" dirty="0" err="1" smtClean="0"/>
              <a:t>and</a:t>
            </a:r>
            <a:r>
              <a:rPr lang="hr-HR" i="1" dirty="0" smtClean="0"/>
              <a:t> do ex. II.</a:t>
            </a:r>
          </a:p>
          <a:p>
            <a:pPr marL="0" indent="0">
              <a:buNone/>
            </a:pPr>
            <a:endParaRPr lang="hr-HR" i="1" dirty="0"/>
          </a:p>
          <a:p>
            <a:pPr marL="0" indent="0">
              <a:buNone/>
            </a:pPr>
            <a:r>
              <a:rPr lang="hr-HR" i="1" dirty="0" err="1" smtClean="0"/>
              <a:t>Practice</a:t>
            </a:r>
            <a:r>
              <a:rPr lang="hr-HR" i="1" dirty="0" smtClean="0"/>
              <a:t> </a:t>
            </a:r>
            <a:r>
              <a:rPr lang="hr-HR" i="1" dirty="0" err="1" smtClean="0"/>
              <a:t>your</a:t>
            </a:r>
            <a:r>
              <a:rPr lang="hr-HR" i="1" dirty="0" smtClean="0"/>
              <a:t> </a:t>
            </a:r>
            <a:r>
              <a:rPr lang="hr-HR" i="1" dirty="0" err="1" smtClean="0"/>
              <a:t>vocabulary</a:t>
            </a:r>
            <a:r>
              <a:rPr lang="hr-HR" i="1" dirty="0"/>
              <a:t> </a:t>
            </a:r>
            <a:r>
              <a:rPr lang="hr-HR" i="1" dirty="0" err="1" smtClean="0"/>
              <a:t>by</a:t>
            </a:r>
            <a:r>
              <a:rPr lang="hr-HR" i="1" dirty="0" smtClean="0"/>
              <a:t> </a:t>
            </a:r>
            <a:r>
              <a:rPr lang="hr-HR" i="1" dirty="0" err="1" smtClean="0"/>
              <a:t>doing</a:t>
            </a:r>
            <a:r>
              <a:rPr lang="hr-HR" i="1" dirty="0" smtClean="0"/>
              <a:t> ex. III, IV </a:t>
            </a:r>
            <a:r>
              <a:rPr lang="hr-HR" i="1" dirty="0" err="1" smtClean="0"/>
              <a:t>and</a:t>
            </a:r>
            <a:r>
              <a:rPr lang="hr-HR" i="1" dirty="0" smtClean="0"/>
              <a:t> V.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7766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Vocabulary</a:t>
            </a:r>
            <a:r>
              <a:rPr lang="hr-HR" dirty="0" smtClean="0"/>
              <a:t> </a:t>
            </a:r>
            <a:r>
              <a:rPr lang="hr-HR" dirty="0" err="1" smtClean="0"/>
              <a:t>practice</a:t>
            </a:r>
            <a:r>
              <a:rPr lang="hr-HR" dirty="0" smtClean="0"/>
              <a:t> I</a:t>
            </a:r>
            <a:br>
              <a:rPr lang="hr-HR" dirty="0" smtClean="0"/>
            </a:br>
            <a:r>
              <a:rPr lang="hr-HR" sz="2400" i="1" dirty="0" err="1" smtClean="0"/>
              <a:t>Supply</a:t>
            </a:r>
            <a:r>
              <a:rPr lang="hr-HR" sz="2400" i="1" dirty="0" smtClean="0"/>
              <a:t> the </a:t>
            </a:r>
            <a:r>
              <a:rPr lang="hr-HR" sz="2400" i="1" dirty="0" err="1" smtClean="0"/>
              <a:t>correct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preposition</a:t>
            </a:r>
            <a:r>
              <a:rPr lang="hr-HR" sz="2400" i="1" dirty="0" smtClean="0"/>
              <a:t>.</a:t>
            </a:r>
            <a:endParaRPr lang="en-US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Judicial precedents </a:t>
            </a:r>
            <a:r>
              <a:rPr lang="en-US" altLang="en-US" dirty="0">
                <a:solidFill>
                  <a:srgbClr val="00B050"/>
                </a:solidFill>
              </a:rPr>
              <a:t>are binding </a:t>
            </a:r>
            <a:r>
              <a:rPr lang="en-US" altLang="en-US" dirty="0"/>
              <a:t>____ lower courts.</a:t>
            </a:r>
          </a:p>
          <a:p>
            <a:r>
              <a:rPr lang="en-US" altLang="en-US" dirty="0"/>
              <a:t>According to the doctrine of precedent the Court  of Appeal </a:t>
            </a:r>
            <a:r>
              <a:rPr lang="en-US" altLang="en-US" dirty="0">
                <a:solidFill>
                  <a:srgbClr val="00B050"/>
                </a:solidFill>
              </a:rPr>
              <a:t>is bound </a:t>
            </a:r>
            <a:r>
              <a:rPr lang="en-US" altLang="en-US" dirty="0"/>
              <a:t>______ the judgments of the Supreme Court of the UK.</a:t>
            </a:r>
          </a:p>
          <a:p>
            <a:r>
              <a:rPr lang="en-US" altLang="en-US" dirty="0"/>
              <a:t>The Supreme Court can </a:t>
            </a:r>
            <a:r>
              <a:rPr lang="en-US" altLang="en-US" dirty="0">
                <a:solidFill>
                  <a:srgbClr val="00B050"/>
                </a:solidFill>
              </a:rPr>
              <a:t>depart </a:t>
            </a:r>
            <a:r>
              <a:rPr lang="en-US" altLang="en-US" dirty="0"/>
              <a:t>_____ a previous decision when it appears right to do so. </a:t>
            </a:r>
          </a:p>
          <a:p>
            <a:r>
              <a:rPr lang="en-US" altLang="en-US" dirty="0"/>
              <a:t>The English and Welsh courts must </a:t>
            </a:r>
            <a:r>
              <a:rPr lang="en-US" altLang="en-US" dirty="0">
                <a:solidFill>
                  <a:srgbClr val="00B050"/>
                </a:solidFill>
              </a:rPr>
              <a:t>abide</a:t>
            </a:r>
            <a:r>
              <a:rPr lang="en-US" altLang="en-US" dirty="0"/>
              <a:t> ______ the principles established by decisions in earlier cases.</a:t>
            </a:r>
          </a:p>
          <a:p>
            <a:r>
              <a:rPr lang="en-US" altLang="en-US" dirty="0"/>
              <a:t>In practice, the doctrine of precedent means that inferior courts are bound to </a:t>
            </a:r>
            <a:r>
              <a:rPr lang="en-US" altLang="en-US" dirty="0">
                <a:solidFill>
                  <a:srgbClr val="00B050"/>
                </a:solidFill>
              </a:rPr>
              <a:t>apply</a:t>
            </a:r>
            <a:r>
              <a:rPr lang="en-US" altLang="en-US" dirty="0"/>
              <a:t> the legal principles set down by superior courts in earlier cases ______  similar cases.</a:t>
            </a:r>
            <a:endParaRPr lang="en-US" alt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21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Vocabulary</a:t>
            </a:r>
            <a:r>
              <a:rPr lang="hr-HR" dirty="0" smtClean="0"/>
              <a:t> </a:t>
            </a:r>
            <a:r>
              <a:rPr lang="hr-HR" dirty="0" err="1" smtClean="0"/>
              <a:t>practice</a:t>
            </a:r>
            <a:r>
              <a:rPr lang="hr-HR" smtClean="0"/>
              <a:t> II – </a:t>
            </a:r>
            <a:r>
              <a:rPr lang="hr-HR" dirty="0" smtClean="0"/>
              <a:t>Word </a:t>
            </a:r>
            <a:r>
              <a:rPr lang="hr-HR" dirty="0" err="1" smtClean="0"/>
              <a:t>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GB" altLang="en-US" sz="2400" i="1" dirty="0"/>
              <a:t>Turn the following verbs into nouns</a:t>
            </a:r>
            <a:r>
              <a:rPr lang="en-GB" altLang="en-US" sz="2400" i="1" dirty="0" smtClean="0"/>
              <a:t>.</a:t>
            </a:r>
            <a:r>
              <a:rPr lang="hr-HR" altLang="en-US" sz="2400" i="1" dirty="0" smtClean="0"/>
              <a:t> </a:t>
            </a:r>
            <a:endParaRPr lang="en-GB" altLang="en-US" sz="2400" i="1" dirty="0"/>
          </a:p>
          <a:p>
            <a:pPr>
              <a:buFont typeface="Wingdings" panose="05000000000000000000" pitchFamily="2" charset="2"/>
              <a:buNone/>
            </a:pPr>
            <a:endParaRPr lang="en-GB" altLang="en-US" dirty="0"/>
          </a:p>
          <a:p>
            <a:pPr>
              <a:buFont typeface="Wingdings" panose="05000000000000000000" pitchFamily="2" charset="2"/>
              <a:buNone/>
            </a:pPr>
            <a:r>
              <a:rPr lang="en-GB" altLang="en-US" dirty="0"/>
              <a:t>to precede              </a:t>
            </a:r>
            <a:r>
              <a:rPr lang="hr-HR" altLang="en-US" dirty="0" smtClean="0"/>
              <a:t>            </a:t>
            </a:r>
            <a:r>
              <a:rPr lang="en-GB" altLang="en-US" dirty="0" smtClean="0">
                <a:solidFill>
                  <a:srgbClr val="FFC000"/>
                </a:solidFill>
              </a:rPr>
              <a:t>precedent</a:t>
            </a:r>
            <a:r>
              <a:rPr lang="en-GB" altLang="en-US" dirty="0" smtClean="0"/>
              <a:t>          </a:t>
            </a:r>
            <a:endParaRPr lang="en-GB" altLang="en-US" dirty="0"/>
          </a:p>
          <a:p>
            <a:pPr>
              <a:buFont typeface="Wingdings" panose="05000000000000000000" pitchFamily="2" charset="2"/>
              <a:buNone/>
            </a:pPr>
            <a:r>
              <a:rPr lang="en-GB" altLang="en-US" dirty="0"/>
              <a:t>to depart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dirty="0"/>
              <a:t>to apply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dirty="0"/>
              <a:t>to emphasize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dirty="0"/>
              <a:t>to rule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dirty="0"/>
              <a:t>to adhere   </a:t>
            </a:r>
            <a:endParaRPr lang="hr-HR" altLang="en-US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to establish  </a:t>
            </a: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317966" y="2952206"/>
            <a:ext cx="7489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249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The Court Network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England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 err="1" smtClean="0"/>
              <a:t>Read</a:t>
            </a:r>
            <a:r>
              <a:rPr lang="hr-HR" i="1" dirty="0" smtClean="0"/>
              <a:t> the </a:t>
            </a:r>
            <a:r>
              <a:rPr lang="hr-HR" i="1" dirty="0" err="1" smtClean="0"/>
              <a:t>text</a:t>
            </a:r>
            <a:r>
              <a:rPr lang="hr-HR" i="1" dirty="0" smtClean="0"/>
              <a:t> </a:t>
            </a:r>
            <a:r>
              <a:rPr lang="hr-HR" i="1" dirty="0" err="1" smtClean="0"/>
              <a:t>quickly</a:t>
            </a:r>
            <a:r>
              <a:rPr lang="hr-HR" i="1" dirty="0" smtClean="0"/>
              <a:t> </a:t>
            </a:r>
            <a:r>
              <a:rPr lang="hr-HR" i="1" dirty="0" err="1" smtClean="0"/>
              <a:t>and</a:t>
            </a:r>
            <a:r>
              <a:rPr lang="hr-HR" i="1" dirty="0" smtClean="0"/>
              <a:t> </a:t>
            </a:r>
            <a:r>
              <a:rPr lang="hr-HR" i="1" dirty="0" err="1" smtClean="0"/>
              <a:t>draw</a:t>
            </a:r>
            <a:r>
              <a:rPr lang="hr-HR" i="1" dirty="0" smtClean="0"/>
              <a:t> a </a:t>
            </a:r>
            <a:r>
              <a:rPr lang="hr-HR" i="1" dirty="0" err="1" smtClean="0"/>
              <a:t>map</a:t>
            </a:r>
            <a:r>
              <a:rPr lang="hr-HR" i="1" dirty="0" smtClean="0"/>
              <a:t> </a:t>
            </a:r>
            <a:r>
              <a:rPr lang="hr-HR" i="1" dirty="0" err="1" smtClean="0"/>
              <a:t>of</a:t>
            </a:r>
            <a:r>
              <a:rPr lang="hr-HR" i="1" dirty="0" smtClean="0"/>
              <a:t> the </a:t>
            </a:r>
            <a:r>
              <a:rPr lang="hr-HR" i="1" dirty="0" err="1" smtClean="0"/>
              <a:t>court</a:t>
            </a:r>
            <a:r>
              <a:rPr lang="hr-HR" i="1" dirty="0" smtClean="0"/>
              <a:t> </a:t>
            </a:r>
            <a:r>
              <a:rPr lang="hr-HR" i="1" dirty="0" err="1" smtClean="0"/>
              <a:t>hierarchy</a:t>
            </a:r>
            <a:r>
              <a:rPr lang="hr-HR" i="1" dirty="0" smtClean="0"/>
              <a:t> </a:t>
            </a:r>
            <a:r>
              <a:rPr lang="hr-HR" i="1" dirty="0" err="1" smtClean="0"/>
              <a:t>based</a:t>
            </a:r>
            <a:r>
              <a:rPr lang="hr-HR" i="1" dirty="0" smtClean="0"/>
              <a:t> on the </a:t>
            </a:r>
            <a:r>
              <a:rPr lang="hr-HR" i="1" dirty="0" err="1" smtClean="0"/>
              <a:t>text</a:t>
            </a:r>
            <a:r>
              <a:rPr lang="hr-HR" i="1" dirty="0" smtClean="0"/>
              <a:t>. </a:t>
            </a:r>
          </a:p>
          <a:p>
            <a:r>
              <a:rPr lang="hr-HR" i="1" dirty="0" err="1" smtClean="0"/>
              <a:t>Draw</a:t>
            </a:r>
            <a:r>
              <a:rPr lang="hr-HR" i="1" dirty="0" smtClean="0"/>
              <a:t> a line </a:t>
            </a:r>
            <a:r>
              <a:rPr lang="hr-HR" i="1" dirty="0" err="1" smtClean="0"/>
              <a:t>between</a:t>
            </a:r>
            <a:r>
              <a:rPr lang="hr-HR" i="1" dirty="0" smtClean="0"/>
              <a:t> </a:t>
            </a:r>
            <a:r>
              <a:rPr lang="hr-HR" i="1" dirty="0" err="1" smtClean="0"/>
              <a:t>the</a:t>
            </a:r>
            <a:r>
              <a:rPr lang="hr-HR" i="1" dirty="0" smtClean="0"/>
              <a:t> </a:t>
            </a:r>
            <a:r>
              <a:rPr lang="hr-HR" i="1" dirty="0" err="1" smtClean="0"/>
              <a:t>courts</a:t>
            </a:r>
            <a:r>
              <a:rPr lang="hr-HR" i="1" dirty="0" smtClean="0"/>
              <a:t> </a:t>
            </a:r>
            <a:r>
              <a:rPr lang="hr-HR" i="1" dirty="0" err="1" smtClean="0"/>
              <a:t>of</a:t>
            </a:r>
            <a:r>
              <a:rPr lang="hr-HR" i="1" dirty="0" smtClean="0"/>
              <a:t> civil </a:t>
            </a:r>
            <a:r>
              <a:rPr lang="hr-HR" i="1" dirty="0" err="1" smtClean="0"/>
              <a:t>and</a:t>
            </a:r>
            <a:r>
              <a:rPr lang="hr-HR" i="1" dirty="0" smtClean="0"/>
              <a:t> </a:t>
            </a:r>
            <a:r>
              <a:rPr lang="hr-HR" i="1" dirty="0" err="1" smtClean="0"/>
              <a:t>the</a:t>
            </a:r>
            <a:r>
              <a:rPr lang="hr-HR" i="1" dirty="0" smtClean="0"/>
              <a:t> </a:t>
            </a:r>
            <a:r>
              <a:rPr lang="hr-HR" i="1" dirty="0" err="1" smtClean="0"/>
              <a:t>courts</a:t>
            </a:r>
            <a:r>
              <a:rPr lang="hr-HR" i="1" dirty="0" smtClean="0"/>
              <a:t> </a:t>
            </a:r>
            <a:r>
              <a:rPr lang="hr-HR" i="1" dirty="0" err="1" smtClean="0"/>
              <a:t>of</a:t>
            </a:r>
            <a:r>
              <a:rPr lang="hr-HR" i="1" dirty="0" smtClean="0"/>
              <a:t> </a:t>
            </a:r>
            <a:r>
              <a:rPr lang="hr-HR" i="1" dirty="0" err="1" smtClean="0"/>
              <a:t>criminal</a:t>
            </a:r>
            <a:r>
              <a:rPr lang="hr-HR" i="1" dirty="0" smtClean="0"/>
              <a:t> </a:t>
            </a:r>
            <a:r>
              <a:rPr lang="hr-HR" i="1" dirty="0" err="1" smtClean="0"/>
              <a:t>jurisdiction</a:t>
            </a:r>
            <a:r>
              <a:rPr lang="hr-HR" i="1" dirty="0" smtClean="0"/>
              <a:t>. Take note </a:t>
            </a:r>
            <a:r>
              <a:rPr lang="hr-HR" i="1" dirty="0" err="1" smtClean="0"/>
              <a:t>of</a:t>
            </a:r>
            <a:r>
              <a:rPr lang="hr-HR" i="1" dirty="0" smtClean="0"/>
              <a:t> </a:t>
            </a:r>
            <a:r>
              <a:rPr lang="hr-HR" i="1" dirty="0" err="1" smtClean="0"/>
              <a:t>those</a:t>
            </a:r>
            <a:r>
              <a:rPr lang="hr-HR" i="1" dirty="0" smtClean="0"/>
              <a:t> </a:t>
            </a:r>
            <a:r>
              <a:rPr lang="hr-HR" i="1" dirty="0" err="1" smtClean="0"/>
              <a:t>of</a:t>
            </a:r>
            <a:r>
              <a:rPr lang="hr-HR" i="1" dirty="0" smtClean="0"/>
              <a:t> </a:t>
            </a:r>
            <a:r>
              <a:rPr lang="hr-HR" i="1" dirty="0" err="1" smtClean="0"/>
              <a:t>mixed</a:t>
            </a:r>
            <a:r>
              <a:rPr lang="hr-HR" i="1" dirty="0" smtClean="0"/>
              <a:t> </a:t>
            </a:r>
            <a:r>
              <a:rPr lang="hr-HR" i="1" dirty="0" err="1" smtClean="0"/>
              <a:t>jurisdiction</a:t>
            </a:r>
            <a:r>
              <a:rPr lang="hr-HR" i="1" dirty="0" smtClean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5311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Hierarchy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English </a:t>
            </a:r>
            <a:r>
              <a:rPr lang="hr-HR" dirty="0" err="1" smtClean="0"/>
              <a:t>courts</a:t>
            </a:r>
            <a:r>
              <a:rPr lang="hr-HR" dirty="0" smtClean="0"/>
              <a:t/>
            </a:r>
            <a:br>
              <a:rPr lang="hr-HR" dirty="0" smtClean="0"/>
            </a:br>
            <a:endParaRPr lang="en-US" dirty="0"/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556" y="1120973"/>
            <a:ext cx="10303370" cy="5560267"/>
          </a:xfrm>
        </p:spPr>
      </p:pic>
    </p:spTree>
    <p:extLst>
      <p:ext uri="{BB962C8B-B14F-4D97-AF65-F5344CB8AC3E}">
        <p14:creationId xmlns:p14="http://schemas.microsoft.com/office/powerpoint/2010/main" val="350927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                </a:t>
            </a:r>
            <a:r>
              <a:rPr lang="hr-HR" dirty="0" err="1" smtClean="0"/>
              <a:t>Supreme</a:t>
            </a:r>
            <a:r>
              <a:rPr lang="hr-HR" dirty="0" smtClean="0"/>
              <a:t> Court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r>
              <a:rPr lang="en-US" dirty="0" smtClean="0"/>
              <a:t>The </a:t>
            </a:r>
            <a:r>
              <a:rPr lang="en-US" dirty="0"/>
              <a:t>Supreme Court is the final court of appeal in the UK for civil cases, and for criminal cases from England, Wales and Northern Ireland. </a:t>
            </a:r>
            <a:endParaRPr lang="hr-HR" dirty="0" smtClean="0"/>
          </a:p>
          <a:p>
            <a:r>
              <a:rPr lang="en-US" dirty="0" smtClean="0"/>
              <a:t>It </a:t>
            </a:r>
            <a:r>
              <a:rPr lang="en-US" dirty="0"/>
              <a:t>hears cases of the greatest public or constitutional importance affecting the whole population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 descr="Slikovni rezultat za Uk supreme cou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46" y="365125"/>
            <a:ext cx="2498489" cy="1972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0059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Hierarchy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Civil </a:t>
            </a:r>
            <a:r>
              <a:rPr lang="hr-HR" dirty="0" err="1" smtClean="0"/>
              <a:t>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5" y="1825625"/>
            <a:ext cx="11382102" cy="4351338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B050"/>
                </a:solidFill>
              </a:rPr>
              <a:t>The Supreme Court of the UK </a:t>
            </a:r>
            <a:r>
              <a:rPr lang="en-US" altLang="en-US" dirty="0"/>
              <a:t>– the highest court of </a:t>
            </a:r>
            <a:r>
              <a:rPr lang="en-US" altLang="en-US" dirty="0" smtClean="0"/>
              <a:t>appeal</a:t>
            </a:r>
            <a:r>
              <a:rPr lang="hr-HR" altLang="en-US" dirty="0" smtClean="0"/>
              <a:t> for the </a:t>
            </a:r>
            <a:r>
              <a:rPr lang="hr-HR" altLang="en-US" dirty="0" err="1" smtClean="0"/>
              <a:t>whole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of</a:t>
            </a:r>
            <a:r>
              <a:rPr lang="hr-HR" altLang="en-US" dirty="0" smtClean="0"/>
              <a:t> the UK</a:t>
            </a:r>
            <a:endParaRPr lang="en-US" altLang="en-US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B050"/>
                </a:solidFill>
              </a:rPr>
              <a:t>The Court of Appeal </a:t>
            </a:r>
            <a:r>
              <a:rPr lang="en-US" altLang="en-US" dirty="0"/>
              <a:t>– appeals from the </a:t>
            </a:r>
            <a:r>
              <a:rPr lang="en-US" altLang="en-US" dirty="0" err="1"/>
              <a:t>Hig</a:t>
            </a:r>
            <a:r>
              <a:rPr lang="hr-HR" altLang="en-US" dirty="0"/>
              <a:t>h</a:t>
            </a:r>
            <a:r>
              <a:rPr lang="en-US" altLang="en-US" dirty="0"/>
              <a:t> </a:t>
            </a:r>
            <a:r>
              <a:rPr lang="hr-HR" altLang="en-US" dirty="0" smtClean="0"/>
              <a:t>C</a:t>
            </a:r>
            <a:r>
              <a:rPr lang="en-US" altLang="en-US" dirty="0" err="1" smtClean="0"/>
              <a:t>ourt</a:t>
            </a:r>
            <a:r>
              <a:rPr lang="en-US" altLang="en-US" dirty="0" smtClean="0"/>
              <a:t> </a:t>
            </a:r>
            <a:r>
              <a:rPr lang="en-US" altLang="en-US" dirty="0"/>
              <a:t>and  </a:t>
            </a:r>
            <a:r>
              <a:rPr lang="en-US" altLang="en-US" dirty="0" smtClean="0"/>
              <a:t>county </a:t>
            </a:r>
            <a:r>
              <a:rPr lang="en-US" altLang="en-US" dirty="0"/>
              <a:t>courts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B050"/>
                </a:solidFill>
              </a:rPr>
              <a:t>The High Court of Justice </a:t>
            </a:r>
            <a:r>
              <a:rPr lang="en-US" altLang="en-US" dirty="0"/>
              <a:t>– </a:t>
            </a:r>
            <a:r>
              <a:rPr lang="hr-HR" altLang="en-US" dirty="0" err="1"/>
              <a:t>first</a:t>
            </a:r>
            <a:r>
              <a:rPr lang="hr-HR" altLang="en-US" dirty="0"/>
              <a:t> instance </a:t>
            </a:r>
            <a:r>
              <a:rPr lang="hr-HR" altLang="en-US" dirty="0" err="1"/>
              <a:t>court</a:t>
            </a:r>
            <a:r>
              <a:rPr lang="hr-HR" altLang="en-US" dirty="0"/>
              <a:t> for </a:t>
            </a:r>
            <a:r>
              <a:rPr lang="en-US" altLang="en-US" dirty="0" smtClean="0"/>
              <a:t>complex</a:t>
            </a:r>
            <a:r>
              <a:rPr lang="hr-HR" altLang="en-US" dirty="0" smtClean="0"/>
              <a:t> civil </a:t>
            </a:r>
            <a:r>
              <a:rPr lang="en-US" altLang="en-US" dirty="0" smtClean="0"/>
              <a:t>case</a:t>
            </a:r>
            <a:r>
              <a:rPr lang="hr-HR" altLang="en-US" dirty="0" smtClean="0"/>
              <a:t>s (no limit to </a:t>
            </a:r>
          </a:p>
          <a:p>
            <a:pPr>
              <a:buFont typeface="Wingdings" panose="05000000000000000000" pitchFamily="2" charset="2"/>
              <a:buNone/>
            </a:pPr>
            <a:r>
              <a:rPr lang="hr-HR" altLang="en-US" dirty="0"/>
              <a:t> </a:t>
            </a:r>
            <a:r>
              <a:rPr lang="hr-HR" altLang="en-US" dirty="0" smtClean="0"/>
              <a:t>                                                the </a:t>
            </a:r>
            <a:r>
              <a:rPr lang="hr-HR" altLang="en-US" dirty="0" err="1" smtClean="0"/>
              <a:t>amount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of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claim</a:t>
            </a:r>
            <a:r>
              <a:rPr lang="hr-HR" altLang="en-US" dirty="0" smtClean="0"/>
              <a:t>);</a:t>
            </a:r>
            <a:r>
              <a:rPr lang="en-US" altLang="en-US" dirty="0" smtClean="0"/>
              <a:t> second-instance </a:t>
            </a:r>
            <a:r>
              <a:rPr lang="en-US" altLang="en-US" dirty="0"/>
              <a:t>court for appeals </a:t>
            </a:r>
            <a:endParaRPr lang="hr-HR" altLang="en-US" dirty="0" smtClean="0"/>
          </a:p>
          <a:p>
            <a:pPr>
              <a:buFont typeface="Wingdings" panose="05000000000000000000" pitchFamily="2" charset="2"/>
              <a:buNone/>
            </a:pPr>
            <a:r>
              <a:rPr lang="hr-HR" altLang="en-US" dirty="0"/>
              <a:t> </a:t>
            </a:r>
            <a:r>
              <a:rPr lang="hr-HR" altLang="en-US" dirty="0" smtClean="0"/>
              <a:t>                                                </a:t>
            </a:r>
            <a:r>
              <a:rPr lang="en-US" altLang="en-US" dirty="0" smtClean="0"/>
              <a:t>from </a:t>
            </a:r>
            <a:r>
              <a:rPr lang="en-US" altLang="en-US" dirty="0"/>
              <a:t>magistrates’ courts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B050"/>
                </a:solidFill>
              </a:rPr>
              <a:t>Magistrates’ courts </a:t>
            </a:r>
            <a:r>
              <a:rPr lang="en-US" altLang="en-US" dirty="0"/>
              <a:t>– first-instance court for family </a:t>
            </a:r>
            <a:r>
              <a:rPr lang="hr-HR" altLang="en-US" dirty="0" err="1" smtClean="0"/>
              <a:t>and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administrative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matters</a:t>
            </a:r>
            <a:r>
              <a:rPr lang="en-US" altLang="en-US" dirty="0" smtClean="0"/>
              <a:t>                                      </a:t>
            </a:r>
            <a:endParaRPr lang="hr-HR" altLang="en-US" dirty="0" smtClean="0"/>
          </a:p>
          <a:p>
            <a:pPr>
              <a:buFont typeface="Wingdings" panose="05000000000000000000" pitchFamily="2" charset="2"/>
              <a:buNone/>
            </a:pPr>
            <a:r>
              <a:rPr lang="hr-HR" altLang="en-US" dirty="0" err="1" smtClean="0">
                <a:solidFill>
                  <a:srgbClr val="00B050"/>
                </a:solidFill>
              </a:rPr>
              <a:t>County</a:t>
            </a:r>
            <a:r>
              <a:rPr lang="hr-HR" altLang="en-US" dirty="0" smtClean="0">
                <a:solidFill>
                  <a:srgbClr val="00B050"/>
                </a:solidFill>
              </a:rPr>
              <a:t> </a:t>
            </a:r>
            <a:r>
              <a:rPr lang="hr-HR" altLang="en-US" dirty="0" err="1" smtClean="0">
                <a:solidFill>
                  <a:srgbClr val="00B050"/>
                </a:solidFill>
              </a:rPr>
              <a:t>courts</a:t>
            </a:r>
            <a:r>
              <a:rPr lang="hr-HR" altLang="en-US" dirty="0" smtClean="0">
                <a:solidFill>
                  <a:srgbClr val="00B050"/>
                </a:solidFill>
              </a:rPr>
              <a:t> </a:t>
            </a:r>
            <a:r>
              <a:rPr lang="hr-HR" altLang="en-US" dirty="0" smtClean="0"/>
              <a:t>– </a:t>
            </a:r>
            <a:r>
              <a:rPr lang="hr-HR" altLang="en-US" dirty="0" err="1" smtClean="0"/>
              <a:t>have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jurisdiction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in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all</a:t>
            </a:r>
            <a:r>
              <a:rPr lang="hr-HR" altLang="en-US" dirty="0" smtClean="0"/>
              <a:t> civil </a:t>
            </a:r>
            <a:r>
              <a:rPr lang="hr-HR" altLang="en-US" dirty="0" err="1" smtClean="0"/>
              <a:t>matters</a:t>
            </a:r>
            <a:r>
              <a:rPr lang="hr-HR" altLang="en-US" dirty="0" smtClean="0"/>
              <a:t> (</a:t>
            </a:r>
            <a:r>
              <a:rPr lang="hr-HR" altLang="en-US" dirty="0" err="1" smtClean="0"/>
              <a:t>limited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amount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of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claim</a:t>
            </a:r>
            <a:r>
              <a:rPr lang="hr-HR" altLang="en-US" dirty="0" smtClean="0"/>
              <a:t>)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23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Hierarchy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Criminal</a:t>
            </a:r>
            <a:r>
              <a:rPr lang="hr-HR" dirty="0" smtClean="0"/>
              <a:t> </a:t>
            </a:r>
            <a:r>
              <a:rPr lang="hr-HR" dirty="0" err="1" smtClean="0"/>
              <a:t>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" y="1825625"/>
            <a:ext cx="11534775" cy="435133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B050"/>
                </a:solidFill>
              </a:rPr>
              <a:t>The Supreme Court of the UK </a:t>
            </a:r>
            <a:r>
              <a:rPr lang="en-US" altLang="en-US" dirty="0"/>
              <a:t>– the highest court </a:t>
            </a:r>
            <a:r>
              <a:rPr lang="en-US" altLang="en-US" dirty="0" smtClean="0"/>
              <a:t>of appeal</a:t>
            </a:r>
            <a:r>
              <a:rPr lang="hr-HR" altLang="en-US" dirty="0" smtClean="0"/>
              <a:t> for the </a:t>
            </a:r>
            <a:r>
              <a:rPr lang="hr-HR" altLang="en-US" dirty="0" err="1" smtClean="0"/>
              <a:t>whole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of</a:t>
            </a:r>
            <a:r>
              <a:rPr lang="hr-HR" altLang="en-US" dirty="0" smtClean="0"/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hr-HR" altLang="en-US" dirty="0"/>
              <a:t> </a:t>
            </a:r>
            <a:r>
              <a:rPr lang="hr-HR" altLang="en-US" dirty="0" smtClean="0"/>
              <a:t>                                                        the UK</a:t>
            </a:r>
            <a:endParaRPr lang="en-US" altLang="en-US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B050"/>
                </a:solidFill>
              </a:rPr>
              <a:t>The Court of Appeal </a:t>
            </a:r>
            <a:r>
              <a:rPr lang="en-US" altLang="en-US" dirty="0"/>
              <a:t>– appeals from the </a:t>
            </a:r>
            <a:r>
              <a:rPr lang="en-US" altLang="en-US" dirty="0" smtClean="0"/>
              <a:t>Crown </a:t>
            </a:r>
            <a:r>
              <a:rPr lang="hr-HR" altLang="en-US" dirty="0"/>
              <a:t>C</a:t>
            </a:r>
            <a:r>
              <a:rPr lang="en-US" altLang="en-US" dirty="0" err="1" smtClean="0"/>
              <a:t>ourt</a:t>
            </a:r>
            <a:r>
              <a:rPr lang="en-US" altLang="en-US" dirty="0" smtClean="0"/>
              <a:t> </a:t>
            </a:r>
            <a:r>
              <a:rPr lang="en-US" altLang="en-US" dirty="0"/>
              <a:t>and the </a:t>
            </a:r>
            <a:r>
              <a:rPr lang="en-US" altLang="en-US" dirty="0" err="1"/>
              <a:t>Hight</a:t>
            </a:r>
            <a:r>
              <a:rPr lang="en-US" altLang="en-US" dirty="0"/>
              <a:t> Court </a:t>
            </a:r>
            <a:r>
              <a:rPr lang="en-US" altLang="en-US" dirty="0" smtClean="0"/>
              <a:t>of </a:t>
            </a:r>
            <a:endParaRPr lang="hr-HR" altLang="en-US" dirty="0" smtClean="0"/>
          </a:p>
          <a:p>
            <a:pPr>
              <a:buFont typeface="Wingdings" panose="05000000000000000000" pitchFamily="2" charset="2"/>
              <a:buNone/>
            </a:pPr>
            <a:r>
              <a:rPr lang="hr-HR" altLang="en-US" dirty="0"/>
              <a:t> </a:t>
            </a:r>
            <a:r>
              <a:rPr lang="hr-HR" altLang="en-US" dirty="0" smtClean="0"/>
              <a:t>                                       </a:t>
            </a:r>
            <a:r>
              <a:rPr lang="en-US" altLang="en-US" dirty="0" smtClean="0"/>
              <a:t>Justice </a:t>
            </a:r>
            <a:r>
              <a:rPr lang="hr-HR" altLang="en-US" dirty="0" smtClean="0"/>
              <a:t> 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rgbClr val="00B050"/>
                </a:solidFill>
              </a:rPr>
              <a:t>The </a:t>
            </a:r>
            <a:r>
              <a:rPr lang="en-US" altLang="en-US" dirty="0">
                <a:solidFill>
                  <a:srgbClr val="00B050"/>
                </a:solidFill>
              </a:rPr>
              <a:t>High Court of Justice </a:t>
            </a:r>
            <a:r>
              <a:rPr lang="en-US" altLang="en-US" dirty="0" smtClean="0"/>
              <a:t>(</a:t>
            </a:r>
            <a:r>
              <a:rPr lang="en-US" altLang="en-US" dirty="0"/>
              <a:t>Queen’s Bench </a:t>
            </a:r>
            <a:r>
              <a:rPr lang="en-US" altLang="en-US" dirty="0" smtClean="0"/>
              <a:t>Division) </a:t>
            </a:r>
            <a:r>
              <a:rPr lang="en-US" altLang="en-US" dirty="0"/>
              <a:t>– appeals </a:t>
            </a:r>
            <a:r>
              <a:rPr lang="en-US" altLang="en-US" dirty="0" smtClean="0"/>
              <a:t>fro</a:t>
            </a:r>
            <a:r>
              <a:rPr lang="hr-HR" altLang="en-US" dirty="0" smtClean="0"/>
              <a:t>m </a:t>
            </a:r>
            <a:r>
              <a:rPr lang="en-US" altLang="en-US" dirty="0" smtClean="0"/>
              <a:t>magistrates</a:t>
            </a:r>
            <a:r>
              <a:rPr lang="en-US" altLang="en-US" dirty="0"/>
              <a:t>’ </a:t>
            </a:r>
            <a:endParaRPr lang="hr-HR" altLang="en-US" dirty="0" smtClean="0"/>
          </a:p>
          <a:p>
            <a:pPr>
              <a:buFont typeface="Wingdings" panose="05000000000000000000" pitchFamily="2" charset="2"/>
              <a:buNone/>
            </a:pPr>
            <a:r>
              <a:rPr lang="hr-HR" altLang="en-US" dirty="0"/>
              <a:t> </a:t>
            </a:r>
            <a:r>
              <a:rPr lang="hr-HR" altLang="en-US" dirty="0" smtClean="0"/>
              <a:t>                                             </a:t>
            </a:r>
            <a:r>
              <a:rPr lang="en-US" altLang="en-US" dirty="0" smtClean="0"/>
              <a:t>courts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and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cases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concerning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extradition</a:t>
            </a:r>
            <a:endParaRPr lang="en-US" altLang="en-US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B050"/>
                </a:solidFill>
              </a:rPr>
              <a:t>Crown Court </a:t>
            </a:r>
            <a:r>
              <a:rPr lang="en-US" altLang="en-US" dirty="0"/>
              <a:t>– </a:t>
            </a:r>
            <a:r>
              <a:rPr lang="hr-HR" altLang="en-US" dirty="0" err="1" smtClean="0"/>
              <a:t>higher</a:t>
            </a:r>
            <a:r>
              <a:rPr lang="hr-HR" altLang="en-US" dirty="0" smtClean="0"/>
              <a:t> </a:t>
            </a:r>
            <a:r>
              <a:rPr lang="en-US" altLang="en-US" dirty="0" smtClean="0"/>
              <a:t>first-instance </a:t>
            </a:r>
            <a:r>
              <a:rPr lang="en-US" altLang="en-US" dirty="0"/>
              <a:t>court </a:t>
            </a:r>
            <a:r>
              <a:rPr lang="hr-HR" altLang="en-US" dirty="0" smtClean="0"/>
              <a:t>(for </a:t>
            </a:r>
            <a:r>
              <a:rPr lang="en-US" altLang="en-US" dirty="0" smtClean="0"/>
              <a:t>serious </a:t>
            </a:r>
            <a:r>
              <a:rPr lang="en-US" altLang="en-US" dirty="0"/>
              <a:t>criminal </a:t>
            </a:r>
            <a:r>
              <a:rPr lang="en-US" altLang="en-US" dirty="0" smtClean="0"/>
              <a:t>cases</a:t>
            </a:r>
            <a:r>
              <a:rPr lang="hr-HR" altLang="en-US" dirty="0" smtClean="0"/>
              <a:t> – </a:t>
            </a:r>
            <a:r>
              <a:rPr lang="hr-HR" altLang="en-US" dirty="0" err="1" smtClean="0"/>
              <a:t>indictable</a:t>
            </a:r>
            <a:r>
              <a:rPr lang="hr-HR" altLang="en-US" dirty="0" smtClean="0"/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hr-HR" altLang="en-US" dirty="0"/>
              <a:t> </a:t>
            </a:r>
            <a:r>
              <a:rPr lang="hr-HR" altLang="en-US" dirty="0" smtClean="0"/>
              <a:t>                          </a:t>
            </a:r>
            <a:r>
              <a:rPr lang="hr-HR" altLang="en-US" dirty="0" err="1" smtClean="0"/>
              <a:t>offence</a:t>
            </a:r>
            <a:r>
              <a:rPr lang="hr-HR" altLang="en-US" dirty="0" smtClean="0"/>
              <a:t> </a:t>
            </a:r>
            <a:r>
              <a:rPr lang="en-US" altLang="en-US" dirty="0" smtClean="0"/>
              <a:t>)</a:t>
            </a:r>
            <a:endParaRPr lang="en-US" altLang="en-US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B050"/>
                </a:solidFill>
              </a:rPr>
              <a:t>Magistrates’ courts</a:t>
            </a:r>
            <a:r>
              <a:rPr lang="en-US" altLang="en-US" dirty="0">
                <a:solidFill>
                  <a:srgbClr val="92D050"/>
                </a:solidFill>
              </a:rPr>
              <a:t> </a:t>
            </a:r>
            <a:r>
              <a:rPr lang="en-US" altLang="en-US" dirty="0"/>
              <a:t>– </a:t>
            </a:r>
            <a:r>
              <a:rPr lang="hr-HR" altLang="en-US" dirty="0" err="1" smtClean="0"/>
              <a:t>lower</a:t>
            </a:r>
            <a:r>
              <a:rPr lang="hr-HR" altLang="en-US" dirty="0" smtClean="0"/>
              <a:t> </a:t>
            </a:r>
            <a:r>
              <a:rPr lang="en-US" altLang="en-US" dirty="0" smtClean="0"/>
              <a:t>first-instance </a:t>
            </a:r>
            <a:r>
              <a:rPr lang="en-US" altLang="en-US" dirty="0"/>
              <a:t>court </a:t>
            </a:r>
            <a:r>
              <a:rPr lang="hr-HR" altLang="en-US" dirty="0" smtClean="0"/>
              <a:t>(</a:t>
            </a:r>
            <a:r>
              <a:rPr lang="hr-HR" altLang="en-US" dirty="0" err="1" smtClean="0"/>
              <a:t>less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serious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criminal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offences</a:t>
            </a:r>
            <a:r>
              <a:rPr lang="hr-HR" altLang="en-US" dirty="0" smtClean="0"/>
              <a:t> – </a:t>
            </a:r>
          </a:p>
          <a:p>
            <a:pPr>
              <a:buFont typeface="Wingdings" panose="05000000000000000000" pitchFamily="2" charset="2"/>
              <a:buNone/>
            </a:pPr>
            <a:r>
              <a:rPr lang="hr-HR" altLang="en-US" dirty="0"/>
              <a:t> </a:t>
            </a:r>
            <a:r>
              <a:rPr lang="hr-HR" altLang="en-US" dirty="0" smtClean="0"/>
              <a:t>                                      </a:t>
            </a:r>
            <a:r>
              <a:rPr lang="hr-HR" altLang="en-US" dirty="0" err="1" smtClean="0"/>
              <a:t>summary</a:t>
            </a:r>
            <a:r>
              <a:rPr lang="hr-HR" altLang="en-US" dirty="0" smtClean="0"/>
              <a:t> </a:t>
            </a:r>
            <a:r>
              <a:rPr lang="hr-HR" altLang="en-US" dirty="0" err="1" smtClean="0"/>
              <a:t>offences</a:t>
            </a:r>
            <a:r>
              <a:rPr lang="hr-HR" altLang="en-US" dirty="0" smtClean="0"/>
              <a:t>)</a:t>
            </a:r>
            <a:r>
              <a:rPr lang="en-US" altLang="en-US" dirty="0" smtClean="0"/>
              <a:t>  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89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Courts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England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Wales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1150"/>
            <a:ext cx="10515600" cy="49149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i="1" dirty="0">
                <a:solidFill>
                  <a:srgbClr val="00B050"/>
                </a:solidFill>
              </a:rPr>
              <a:t>Use the diagram </a:t>
            </a:r>
            <a:r>
              <a:rPr lang="hr-HR" i="1" dirty="0" err="1" smtClean="0">
                <a:solidFill>
                  <a:srgbClr val="00B050"/>
                </a:solidFill>
              </a:rPr>
              <a:t>and</a:t>
            </a:r>
            <a:r>
              <a:rPr lang="hr-HR" i="1" dirty="0" smtClean="0">
                <a:solidFill>
                  <a:srgbClr val="00B050"/>
                </a:solidFill>
              </a:rPr>
              <a:t> the </a:t>
            </a:r>
            <a:r>
              <a:rPr lang="hr-HR" i="1" dirty="0" err="1" smtClean="0">
                <a:solidFill>
                  <a:srgbClr val="00B050"/>
                </a:solidFill>
              </a:rPr>
              <a:t>text</a:t>
            </a:r>
            <a:r>
              <a:rPr lang="hr-HR" i="1" dirty="0" smtClean="0">
                <a:solidFill>
                  <a:srgbClr val="00B050"/>
                </a:solidFill>
              </a:rPr>
              <a:t> </a:t>
            </a:r>
            <a:r>
              <a:rPr lang="en-US" i="1" dirty="0" smtClean="0">
                <a:solidFill>
                  <a:srgbClr val="00B050"/>
                </a:solidFill>
              </a:rPr>
              <a:t>to </a:t>
            </a:r>
            <a:r>
              <a:rPr lang="en-US" i="1" dirty="0">
                <a:solidFill>
                  <a:srgbClr val="00B050"/>
                </a:solidFill>
              </a:rPr>
              <a:t>answer these question</a:t>
            </a:r>
            <a:r>
              <a:rPr lang="en-US" i="1" dirty="0" smtClean="0">
                <a:solidFill>
                  <a:srgbClr val="00B050"/>
                </a:solidFill>
              </a:rPr>
              <a:t>.</a:t>
            </a:r>
            <a:endParaRPr lang="en-US" i="1" dirty="0">
              <a:solidFill>
                <a:srgbClr val="00B050"/>
              </a:solidFill>
            </a:endParaRPr>
          </a:p>
          <a:p>
            <a:pPr marL="582613" indent="-514350">
              <a:buFont typeface="Wingdings" panose="05000000000000000000" pitchFamily="2" charset="2"/>
              <a:buAutoNum type="alphaLcParenR"/>
              <a:defRPr/>
            </a:pPr>
            <a:r>
              <a:rPr lang="en-US" dirty="0"/>
              <a:t>What are the two main areas of jurisdiction of English courts?</a:t>
            </a:r>
          </a:p>
          <a:p>
            <a:pPr marL="582613" indent="-514350">
              <a:buFont typeface="Wingdings" panose="05000000000000000000" pitchFamily="2" charset="2"/>
              <a:buAutoNum type="alphaLcParenR"/>
              <a:defRPr/>
            </a:pPr>
            <a:r>
              <a:rPr lang="en-US" dirty="0"/>
              <a:t>Which courts exercise jurisdiction in both areas?</a:t>
            </a:r>
          </a:p>
          <a:p>
            <a:pPr marL="582613" indent="-514350">
              <a:buFont typeface="Wingdings" panose="05000000000000000000" pitchFamily="2" charset="2"/>
              <a:buAutoNum type="alphaLcParenR"/>
              <a:defRPr/>
            </a:pPr>
            <a:r>
              <a:rPr lang="en-US" dirty="0"/>
              <a:t>Which are the superior courts in England and Wales?</a:t>
            </a:r>
          </a:p>
          <a:p>
            <a:pPr marL="582613" indent="-514350">
              <a:buFont typeface="Wingdings" panose="05000000000000000000" pitchFamily="2" charset="2"/>
              <a:buAutoNum type="alphaLcParenR"/>
              <a:defRPr/>
            </a:pPr>
            <a:r>
              <a:rPr lang="en-US" dirty="0"/>
              <a:t>Which court is the last </a:t>
            </a:r>
            <a:r>
              <a:rPr lang="hr-HR" dirty="0" smtClean="0"/>
              <a:t>instance </a:t>
            </a:r>
            <a:r>
              <a:rPr lang="en-US" dirty="0" smtClean="0"/>
              <a:t>court</a:t>
            </a:r>
            <a:r>
              <a:rPr lang="en-US" dirty="0"/>
              <a:t>?</a:t>
            </a:r>
          </a:p>
          <a:p>
            <a:pPr marL="582613" indent="-514350">
              <a:buFont typeface="Wingdings" panose="05000000000000000000" pitchFamily="2" charset="2"/>
              <a:buAutoNum type="alphaLcParenR"/>
              <a:defRPr/>
            </a:pPr>
            <a:r>
              <a:rPr lang="en-US" dirty="0"/>
              <a:t>Which division of the High Court exercises the criminal jurisdiction?</a:t>
            </a:r>
          </a:p>
          <a:p>
            <a:pPr marL="582613" indent="-514350">
              <a:buFont typeface="Wingdings" panose="05000000000000000000" pitchFamily="2" charset="2"/>
              <a:buAutoNum type="alphaLcParenR"/>
              <a:defRPr/>
            </a:pPr>
            <a:r>
              <a:rPr lang="en-US" dirty="0"/>
              <a:t>Do county courts hear all civil cases?</a:t>
            </a:r>
            <a:endParaRPr lang="hr-HR" dirty="0"/>
          </a:p>
          <a:p>
            <a:pPr marL="582613" indent="-514350">
              <a:buFont typeface="Wingdings" panose="05000000000000000000" pitchFamily="2" charset="2"/>
              <a:buAutoNum type="alphaLcParenR"/>
              <a:defRPr/>
            </a:pPr>
            <a:r>
              <a:rPr lang="en-US" dirty="0"/>
              <a:t>Which </a:t>
            </a:r>
            <a:r>
              <a:rPr lang="en-US" dirty="0" smtClean="0"/>
              <a:t>court </a:t>
            </a:r>
            <a:r>
              <a:rPr lang="en-US" dirty="0"/>
              <a:t>is superior to the Supreme Court of the UK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18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3668</TotalTime>
  <Words>2626</Words>
  <Application>Microsoft Office PowerPoint</Application>
  <PresentationFormat>Widescreen</PresentationFormat>
  <Paragraphs>302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Wingdings</vt:lpstr>
      <vt:lpstr>Office Theme</vt:lpstr>
      <vt:lpstr>Unit 8 The Hierarchy of English Courts and the Doctrine of Precedent</vt:lpstr>
      <vt:lpstr>The Hierarchy of Courts</vt:lpstr>
      <vt:lpstr>Courts in Croatia Complete the graphical presentation of the Courts in Croatia.</vt:lpstr>
      <vt:lpstr>The Court Network in England</vt:lpstr>
      <vt:lpstr>The Hierarchy of English courts </vt:lpstr>
      <vt:lpstr>                             Supreme Court of the UK</vt:lpstr>
      <vt:lpstr>Hierarchy of Civil Courts</vt:lpstr>
      <vt:lpstr>Hierarchy of Criminal Courts</vt:lpstr>
      <vt:lpstr>Courts of England and Wales</vt:lpstr>
      <vt:lpstr>Match the courts and their jurisdiction.</vt:lpstr>
      <vt:lpstr>Royal Court of Justice</vt:lpstr>
      <vt:lpstr>The Court Network – The triers</vt:lpstr>
      <vt:lpstr>The Court Network – comprehension check and vocabulary practice</vt:lpstr>
      <vt:lpstr>Vocabulary practice I Find in the text the English equivalents for the following terms and expressions. </vt:lpstr>
      <vt:lpstr>Vocabulary practice I - Key  </vt:lpstr>
      <vt:lpstr>Vocabulary practice II</vt:lpstr>
      <vt:lpstr>Point of law vs. Point of fact</vt:lpstr>
      <vt:lpstr>The Doctrine of Precedent - Role of courts</vt:lpstr>
      <vt:lpstr>The Doctrine of Precedent</vt:lpstr>
      <vt:lpstr>Judicial precedent </vt:lpstr>
      <vt:lpstr>Judicial precedent and the hierarchy of courts</vt:lpstr>
      <vt:lpstr>Judicial precedent and the hierarchy of courts</vt:lpstr>
      <vt:lpstr>Elements of a judgement</vt:lpstr>
      <vt:lpstr>Types of judicial precedent</vt:lpstr>
      <vt:lpstr>Departing from a precedent</vt:lpstr>
      <vt:lpstr>Departing from a precedent</vt:lpstr>
      <vt:lpstr>Advantages and disadvantages of precedents</vt:lpstr>
      <vt:lpstr>Advantages of precedents</vt:lpstr>
      <vt:lpstr>Disadvantages of precedents</vt:lpstr>
      <vt:lpstr>Law reports</vt:lpstr>
      <vt:lpstr>Comprehension check and vocabulary practice</vt:lpstr>
      <vt:lpstr>Vocabulary practice I Supply the correct preposition.</vt:lpstr>
      <vt:lpstr>Vocabulary practice II – Word formation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 Toward a European Administrative Space</dc:title>
  <dc:creator>Admin</dc:creator>
  <cp:lastModifiedBy>Windows User</cp:lastModifiedBy>
  <cp:revision>141</cp:revision>
  <dcterms:created xsi:type="dcterms:W3CDTF">2018-02-24T11:13:03Z</dcterms:created>
  <dcterms:modified xsi:type="dcterms:W3CDTF">2019-03-22T21:13:40Z</dcterms:modified>
</cp:coreProperties>
</file>