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81" r:id="rId3"/>
    <p:sldId id="257" r:id="rId4"/>
    <p:sldId id="277" r:id="rId5"/>
    <p:sldId id="278" r:id="rId6"/>
    <p:sldId id="276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00"/>
    <a:srgbClr val="FC7336"/>
    <a:srgbClr val="45713F"/>
    <a:srgbClr val="E11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D3EF-0B9C-4266-AE1B-1CA49E5B337F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A6902-6F0A-49E0-B59D-CBF600EA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29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0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0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76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7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4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4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075DC6-8E80-4310-BF41-C19195E92C2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075DC6-8E80-4310-BF41-C19195E92C2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7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err="1" smtClean="0"/>
              <a:t>Unit</a:t>
            </a:r>
            <a:r>
              <a:rPr lang="hr-HR" sz="6000" dirty="0" smtClean="0"/>
              <a:t> 4</a:t>
            </a:r>
            <a:br>
              <a:rPr lang="hr-HR" sz="6000" dirty="0" smtClean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7300" b="1" dirty="0" smtClean="0"/>
              <a:t>THE HISTORICAL DEVELOPMENT OF LAW </a:t>
            </a:r>
            <a:endParaRPr lang="en-US" sz="7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Snježana Husinec, PhD</a:t>
            </a:r>
            <a:r>
              <a:rPr lang="hr-HR" dirty="0" smtClean="0"/>
              <a:t>; </a:t>
            </a:r>
            <a:r>
              <a:rPr lang="en-US" dirty="0" smtClean="0"/>
              <a:t> E-mail: </a:t>
            </a:r>
            <a:r>
              <a:rPr lang="hr-HR" dirty="0"/>
              <a:t> </a:t>
            </a:r>
            <a:r>
              <a:rPr lang="hr-HR" dirty="0" smtClean="0"/>
              <a:t>SHUSINEC</a:t>
            </a:r>
            <a:r>
              <a:rPr lang="en-US" dirty="0" smtClean="0"/>
              <a:t>@pravo.hr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Major </a:t>
            </a:r>
            <a:r>
              <a:rPr lang="hr-HR" dirty="0" err="1" smtClean="0"/>
              <a:t>stages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</a:t>
            </a:r>
            <a:r>
              <a:rPr lang="hr-HR" dirty="0" err="1" smtClean="0"/>
              <a:t>history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540538" cy="4430375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I </a:t>
            </a:r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 1. </a:t>
            </a:r>
            <a:r>
              <a:rPr lang="hr-HR" dirty="0" err="1" smtClean="0"/>
              <a:t>and</a:t>
            </a:r>
            <a:r>
              <a:rPr lang="hr-HR" dirty="0" smtClean="0"/>
              <a:t> 2. on p. 25</a:t>
            </a:r>
          </a:p>
          <a:p>
            <a:r>
              <a:rPr lang="hr-HR" dirty="0" smtClean="0"/>
              <a:t>II Take a </a:t>
            </a:r>
            <a:r>
              <a:rPr lang="hr-HR" dirty="0" err="1" smtClean="0"/>
              <a:t>look</a:t>
            </a:r>
            <a:r>
              <a:rPr lang="hr-HR" dirty="0" smtClean="0"/>
              <a:t> at the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codes</a:t>
            </a:r>
            <a:r>
              <a:rPr lang="hr-HR" dirty="0" smtClean="0"/>
              <a:t>/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.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ever</a:t>
            </a:r>
            <a:r>
              <a:rPr lang="hr-HR" dirty="0" smtClean="0"/>
              <a:t> </a:t>
            </a:r>
            <a:r>
              <a:rPr lang="hr-HR" dirty="0" err="1" smtClean="0"/>
              <a:t>heard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?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created</a:t>
            </a:r>
            <a:r>
              <a:rPr lang="hr-HR" dirty="0" smtClean="0"/>
              <a:t>?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force</a:t>
            </a:r>
            <a:r>
              <a:rPr lang="hr-HR" dirty="0" smtClean="0"/>
              <a:t>? </a:t>
            </a:r>
            <a:r>
              <a:rPr lang="hr-HR" dirty="0" err="1" smtClean="0"/>
              <a:t>Try</a:t>
            </a:r>
            <a:r>
              <a:rPr lang="hr-HR" dirty="0" smtClean="0"/>
              <a:t> to put </a:t>
            </a:r>
            <a:r>
              <a:rPr lang="hr-HR" dirty="0" err="1" smtClean="0"/>
              <a:t>them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</a:t>
            </a:r>
            <a:r>
              <a:rPr lang="hr-HR" dirty="0" err="1" smtClean="0"/>
              <a:t>chronological</a:t>
            </a:r>
            <a:r>
              <a:rPr lang="hr-HR" dirty="0" smtClean="0"/>
              <a:t> </a:t>
            </a:r>
            <a:r>
              <a:rPr lang="hr-HR" dirty="0" err="1" smtClean="0"/>
              <a:t>order</a:t>
            </a:r>
            <a:r>
              <a:rPr lang="hr-HR" dirty="0" smtClean="0"/>
              <a:t>.</a:t>
            </a:r>
          </a:p>
          <a:p>
            <a:pPr algn="ctr"/>
            <a:endParaRPr lang="hr-HR" sz="2600" dirty="0" smtClean="0">
              <a:solidFill>
                <a:srgbClr val="0070C0"/>
              </a:solidFill>
            </a:endParaRPr>
          </a:p>
          <a:p>
            <a:pPr algn="ctr"/>
            <a:r>
              <a:rPr lang="hr-HR" sz="2600" dirty="0" smtClean="0">
                <a:solidFill>
                  <a:srgbClr val="0070C0"/>
                </a:solidFill>
              </a:rPr>
              <a:t>The </a:t>
            </a:r>
            <a:r>
              <a:rPr lang="hr-HR" sz="2600" dirty="0" err="1" smtClean="0">
                <a:solidFill>
                  <a:srgbClr val="0070C0"/>
                </a:solidFill>
              </a:rPr>
              <a:t>Napoleonic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Code</a:t>
            </a:r>
            <a:r>
              <a:rPr lang="hr-HR" sz="2600" dirty="0" smtClean="0">
                <a:solidFill>
                  <a:srgbClr val="0070C0"/>
                </a:solidFill>
              </a:rPr>
              <a:t>                                  </a:t>
            </a:r>
            <a:r>
              <a:rPr lang="hr-HR" sz="2600" dirty="0" err="1" smtClean="0">
                <a:solidFill>
                  <a:srgbClr val="0070C0"/>
                </a:solidFill>
              </a:rPr>
              <a:t>Corpus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>
                <a:solidFill>
                  <a:srgbClr val="0070C0"/>
                </a:solidFill>
              </a:rPr>
              <a:t>Juris</a:t>
            </a:r>
            <a:r>
              <a:rPr lang="hr-HR" sz="2600" dirty="0">
                <a:solidFill>
                  <a:srgbClr val="0070C0"/>
                </a:solidFill>
              </a:rPr>
              <a:t> </a:t>
            </a:r>
            <a:r>
              <a:rPr lang="hr-HR" sz="2600" dirty="0" err="1">
                <a:solidFill>
                  <a:srgbClr val="0070C0"/>
                </a:solidFill>
              </a:rPr>
              <a:t>Civilis</a:t>
            </a:r>
            <a:endParaRPr lang="hr-HR" sz="2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hr-HR" sz="2600" dirty="0" smtClean="0">
              <a:solidFill>
                <a:srgbClr val="0070C0"/>
              </a:solidFill>
            </a:endParaRPr>
          </a:p>
          <a:p>
            <a:pPr algn="ctr"/>
            <a:r>
              <a:rPr lang="hr-HR" sz="2600" dirty="0" smtClean="0">
                <a:solidFill>
                  <a:srgbClr val="0070C0"/>
                </a:solidFill>
              </a:rPr>
              <a:t>The German Civil </a:t>
            </a:r>
            <a:r>
              <a:rPr lang="hr-HR" sz="2600" dirty="0" err="1" smtClean="0">
                <a:solidFill>
                  <a:srgbClr val="0070C0"/>
                </a:solidFill>
              </a:rPr>
              <a:t>Code</a:t>
            </a:r>
            <a:r>
              <a:rPr lang="hr-HR" sz="2600" dirty="0" smtClean="0">
                <a:solidFill>
                  <a:srgbClr val="0070C0"/>
                </a:solidFill>
              </a:rPr>
              <a:t>            </a:t>
            </a:r>
            <a:r>
              <a:rPr lang="hr-HR" sz="2600" dirty="0" err="1" smtClean="0">
                <a:solidFill>
                  <a:srgbClr val="0070C0"/>
                </a:solidFill>
              </a:rPr>
              <a:t>customary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law</a:t>
            </a:r>
            <a:endParaRPr lang="hr-HR" sz="2600" dirty="0" smtClean="0">
              <a:solidFill>
                <a:srgbClr val="0070C0"/>
              </a:solidFill>
            </a:endParaRPr>
          </a:p>
          <a:p>
            <a:pPr algn="ctr"/>
            <a:endParaRPr lang="hr-HR" sz="2600" dirty="0" smtClean="0">
              <a:solidFill>
                <a:srgbClr val="0070C0"/>
              </a:solidFill>
            </a:endParaRPr>
          </a:p>
          <a:p>
            <a:pPr algn="ctr"/>
            <a:r>
              <a:rPr lang="hr-HR" sz="2600" dirty="0" smtClean="0">
                <a:solidFill>
                  <a:srgbClr val="0070C0"/>
                </a:solidFill>
              </a:rPr>
              <a:t>The </a:t>
            </a:r>
            <a:r>
              <a:rPr lang="hr-HR" sz="2600" dirty="0" err="1">
                <a:solidFill>
                  <a:srgbClr val="0070C0"/>
                </a:solidFill>
              </a:rPr>
              <a:t>l</a:t>
            </a:r>
            <a:r>
              <a:rPr lang="hr-HR" sz="2600" dirty="0" err="1" smtClean="0">
                <a:solidFill>
                  <a:srgbClr val="0070C0"/>
                </a:solidFill>
              </a:rPr>
              <a:t>aw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of</a:t>
            </a:r>
            <a:r>
              <a:rPr lang="hr-HR" sz="2600" dirty="0" smtClean="0">
                <a:solidFill>
                  <a:srgbClr val="0070C0"/>
                </a:solidFill>
              </a:rPr>
              <a:t> the </a:t>
            </a:r>
            <a:r>
              <a:rPr lang="hr-HR" sz="2600" dirty="0" err="1" smtClean="0">
                <a:solidFill>
                  <a:srgbClr val="0070C0"/>
                </a:solidFill>
              </a:rPr>
              <a:t>Twelve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Tables</a:t>
            </a:r>
            <a:r>
              <a:rPr lang="hr-HR" sz="2600" dirty="0" smtClean="0">
                <a:solidFill>
                  <a:srgbClr val="0070C0"/>
                </a:solidFill>
              </a:rPr>
              <a:t>                          The </a:t>
            </a:r>
            <a:r>
              <a:rPr lang="hr-HR" sz="2600" dirty="0" err="1">
                <a:solidFill>
                  <a:srgbClr val="0070C0"/>
                </a:solidFill>
              </a:rPr>
              <a:t>Hammurabi</a:t>
            </a:r>
            <a:r>
              <a:rPr lang="hr-HR" sz="2600" dirty="0">
                <a:solidFill>
                  <a:srgbClr val="0070C0"/>
                </a:solidFill>
              </a:rPr>
              <a:t> </a:t>
            </a:r>
            <a:r>
              <a:rPr lang="hr-HR" sz="2600" dirty="0" err="1">
                <a:solidFill>
                  <a:srgbClr val="0070C0"/>
                </a:solidFill>
              </a:rPr>
              <a:t>Code</a:t>
            </a:r>
            <a:r>
              <a:rPr lang="hr-HR" sz="2600" dirty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endParaRPr lang="hr-HR" sz="2600" dirty="0">
              <a:solidFill>
                <a:srgbClr val="0070C0"/>
              </a:solidFill>
            </a:endParaRPr>
          </a:p>
          <a:p>
            <a:pPr algn="ctr"/>
            <a:r>
              <a:rPr lang="hr-HR" sz="2600" dirty="0" smtClean="0">
                <a:solidFill>
                  <a:srgbClr val="0070C0"/>
                </a:solidFill>
              </a:rPr>
              <a:t>Canon </a:t>
            </a:r>
            <a:r>
              <a:rPr lang="hr-HR" sz="2600" dirty="0" err="1" smtClean="0">
                <a:solidFill>
                  <a:srgbClr val="0070C0"/>
                </a:solidFill>
              </a:rPr>
              <a:t>law</a:t>
            </a:r>
            <a:r>
              <a:rPr lang="hr-HR" sz="2600" dirty="0" smtClean="0">
                <a:solidFill>
                  <a:srgbClr val="0070C0"/>
                </a:solidFill>
              </a:rPr>
              <a:t>              The </a:t>
            </a:r>
            <a:r>
              <a:rPr lang="hr-HR" sz="2600" dirty="0" err="1" smtClean="0">
                <a:solidFill>
                  <a:srgbClr val="0070C0"/>
                </a:solidFill>
              </a:rPr>
              <a:t>laws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of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Solon</a:t>
            </a:r>
            <a:endParaRPr lang="en-US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2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6000" dirty="0" smtClean="0">
                <a:solidFill>
                  <a:schemeClr val="tx2">
                    <a:satMod val="200000"/>
                  </a:schemeClr>
                </a:solidFill>
              </a:rPr>
              <a:t>Major </a:t>
            </a:r>
            <a:r>
              <a:rPr lang="hr-HR" sz="6000" dirty="0" err="1" smtClean="0">
                <a:solidFill>
                  <a:schemeClr val="tx2">
                    <a:satMod val="200000"/>
                  </a:schemeClr>
                </a:solidFill>
              </a:rPr>
              <a:t>stages</a:t>
            </a:r>
            <a:r>
              <a:rPr lang="hr-HR" sz="60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hr-HR" sz="6000" dirty="0" err="1" smtClean="0">
                <a:solidFill>
                  <a:schemeClr val="tx2">
                    <a:satMod val="200000"/>
                  </a:schemeClr>
                </a:solidFill>
              </a:rPr>
              <a:t>in</a:t>
            </a:r>
            <a:r>
              <a:rPr lang="hr-HR" sz="6000" dirty="0" smtClean="0">
                <a:solidFill>
                  <a:schemeClr val="tx2">
                    <a:satMod val="200000"/>
                  </a:schemeClr>
                </a:solidFill>
              </a:rPr>
              <a:t> the </a:t>
            </a:r>
            <a:r>
              <a:rPr lang="hr-HR" sz="6000" dirty="0" err="1" smtClean="0">
                <a:solidFill>
                  <a:schemeClr val="tx2">
                    <a:satMod val="200000"/>
                  </a:schemeClr>
                </a:solidFill>
              </a:rPr>
              <a:t>history</a:t>
            </a:r>
            <a:r>
              <a:rPr lang="hr-HR" sz="60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hr-HR" sz="6000" dirty="0" err="1" smtClean="0">
                <a:solidFill>
                  <a:schemeClr val="tx2">
                    <a:satMod val="200000"/>
                  </a:schemeClr>
                </a:solidFill>
              </a:rPr>
              <a:t>of</a:t>
            </a:r>
            <a:r>
              <a:rPr lang="hr-HR" sz="60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hr-HR" sz="6000" dirty="0" err="1" smtClean="0">
                <a:solidFill>
                  <a:schemeClr val="tx2">
                    <a:satMod val="200000"/>
                  </a:schemeClr>
                </a:solidFill>
              </a:rPr>
              <a:t>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557164" cy="4563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 smtClean="0"/>
              <a:t>Read</a:t>
            </a:r>
            <a:r>
              <a:rPr lang="hr-HR" dirty="0" smtClean="0"/>
              <a:t> the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find</a:t>
            </a:r>
            <a:r>
              <a:rPr lang="hr-HR" dirty="0" smtClean="0"/>
              <a:t> the major </a:t>
            </a:r>
            <a:r>
              <a:rPr lang="hr-HR" dirty="0" err="1" smtClean="0"/>
              <a:t>codifications</a:t>
            </a:r>
            <a:r>
              <a:rPr lang="hr-HR" dirty="0" smtClean="0"/>
              <a:t> </a:t>
            </a:r>
            <a:r>
              <a:rPr lang="hr-HR" dirty="0" err="1" smtClean="0"/>
              <a:t>mentioned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</a:t>
            </a:r>
            <a:r>
              <a:rPr lang="hr-HR" dirty="0" err="1" smtClean="0"/>
              <a:t>text</a:t>
            </a:r>
            <a:r>
              <a:rPr lang="hr-HR" dirty="0" smtClean="0"/>
              <a:t>. Put </a:t>
            </a:r>
            <a:r>
              <a:rPr lang="hr-HR" dirty="0" err="1" smtClean="0"/>
              <a:t>them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table. </a:t>
            </a:r>
            <a:r>
              <a:rPr lang="hr-HR" dirty="0" err="1" smtClean="0"/>
              <a:t>Add</a:t>
            </a:r>
            <a:r>
              <a:rPr lang="hr-HR" dirty="0" smtClean="0"/>
              <a:t> the time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created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the </a:t>
            </a:r>
            <a:r>
              <a:rPr lang="hr-HR" dirty="0" err="1" smtClean="0"/>
              <a:t>area</a:t>
            </a:r>
            <a:r>
              <a:rPr lang="hr-HR" dirty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applied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46051"/>
              </p:ext>
            </p:extLst>
          </p:nvPr>
        </p:nvGraphicFramePr>
        <p:xfrm>
          <a:off x="1554481" y="2668384"/>
          <a:ext cx="9168936" cy="349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8624">
                  <a:extLst>
                    <a:ext uri="{9D8B030D-6E8A-4147-A177-3AD203B41FA5}">
                      <a16:colId xmlns:a16="http://schemas.microsoft.com/office/drawing/2014/main" val="795286002"/>
                    </a:ext>
                  </a:extLst>
                </a:gridCol>
                <a:gridCol w="2344190">
                  <a:extLst>
                    <a:ext uri="{9D8B030D-6E8A-4147-A177-3AD203B41FA5}">
                      <a16:colId xmlns:a16="http://schemas.microsoft.com/office/drawing/2014/main" val="1771112593"/>
                    </a:ext>
                  </a:extLst>
                </a:gridCol>
                <a:gridCol w="2236122">
                  <a:extLst>
                    <a:ext uri="{9D8B030D-6E8A-4147-A177-3AD203B41FA5}">
                      <a16:colId xmlns:a16="http://schemas.microsoft.com/office/drawing/2014/main" val="101387137"/>
                    </a:ext>
                  </a:extLst>
                </a:gridCol>
              </a:tblGrid>
              <a:tr h="498764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Area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554356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200372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063587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0918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668639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268197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568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6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br>
              <a:rPr lang="hr-HR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800" dirty="0"/>
              <a:t>1. </a:t>
            </a:r>
            <a:r>
              <a:rPr lang="hr-HR" sz="2800" dirty="0" err="1"/>
              <a:t>Hammurabi</a:t>
            </a:r>
            <a:r>
              <a:rPr lang="hr-HR" sz="2800" dirty="0"/>
              <a:t> </a:t>
            </a:r>
            <a:r>
              <a:rPr lang="hr-HR" sz="2800" dirty="0" err="1"/>
              <a:t>code</a:t>
            </a:r>
            <a:r>
              <a:rPr lang="hr-HR" sz="2800" dirty="0"/>
              <a:t>  1760 </a:t>
            </a:r>
            <a:r>
              <a:rPr lang="hr-HR" sz="2800" dirty="0" err="1"/>
              <a:t>Babylon</a:t>
            </a: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2. </a:t>
            </a:r>
            <a:r>
              <a:rPr lang="hr-HR" sz="2800" dirty="0"/>
              <a:t>The </a:t>
            </a:r>
            <a:r>
              <a:rPr lang="hr-HR" sz="2800" dirty="0" err="1"/>
              <a:t>laws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Solon</a:t>
            </a:r>
            <a:r>
              <a:rPr lang="hr-HR" sz="2800" dirty="0"/>
              <a:t> 6th </a:t>
            </a:r>
            <a:r>
              <a:rPr lang="hr-HR" sz="2800" dirty="0" err="1"/>
              <a:t>century</a:t>
            </a:r>
            <a:r>
              <a:rPr lang="hr-HR" sz="2800" dirty="0"/>
              <a:t> BC </a:t>
            </a:r>
            <a:r>
              <a:rPr lang="hr-HR" sz="2800" dirty="0" err="1"/>
              <a:t>Athens</a:t>
            </a:r>
            <a:endParaRPr lang="hr-HR" sz="2800" dirty="0"/>
          </a:p>
          <a:p>
            <a:pPr marL="0" indent="0">
              <a:buNone/>
            </a:pPr>
            <a:r>
              <a:rPr lang="hr-HR" sz="2800" dirty="0"/>
              <a:t>3. The </a:t>
            </a:r>
            <a:r>
              <a:rPr lang="hr-HR" sz="2800" dirty="0" err="1"/>
              <a:t>law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the </a:t>
            </a:r>
            <a:r>
              <a:rPr lang="hr-HR" sz="2800" dirty="0" err="1"/>
              <a:t>Twelve</a:t>
            </a:r>
            <a:r>
              <a:rPr lang="hr-HR" sz="2800" dirty="0"/>
              <a:t> </a:t>
            </a:r>
            <a:r>
              <a:rPr lang="hr-HR" sz="2800" dirty="0" err="1"/>
              <a:t>Tables</a:t>
            </a:r>
            <a:r>
              <a:rPr lang="hr-HR" sz="2800" dirty="0"/>
              <a:t> </a:t>
            </a:r>
            <a:r>
              <a:rPr lang="hr-HR" sz="2800" dirty="0" smtClean="0"/>
              <a:t>450 </a:t>
            </a:r>
            <a:r>
              <a:rPr lang="hr-HR" sz="2800" dirty="0"/>
              <a:t>BC </a:t>
            </a:r>
            <a:r>
              <a:rPr lang="hr-HR" sz="2800" dirty="0" err="1"/>
              <a:t>Ancient</a:t>
            </a:r>
            <a:r>
              <a:rPr lang="hr-HR" sz="2800" dirty="0"/>
              <a:t> Rome</a:t>
            </a:r>
          </a:p>
          <a:p>
            <a:pPr marL="0" indent="0">
              <a:buNone/>
            </a:pPr>
            <a:r>
              <a:rPr lang="hr-HR" sz="2800" dirty="0"/>
              <a:t>4. </a:t>
            </a:r>
            <a:r>
              <a:rPr lang="hr-HR" sz="2800" dirty="0" err="1"/>
              <a:t>Corpus</a:t>
            </a:r>
            <a:r>
              <a:rPr lang="hr-HR" sz="2800" dirty="0"/>
              <a:t> </a:t>
            </a:r>
            <a:r>
              <a:rPr lang="hr-HR" sz="2800" dirty="0" err="1"/>
              <a:t>Juris</a:t>
            </a:r>
            <a:r>
              <a:rPr lang="hr-HR" sz="2800" dirty="0"/>
              <a:t> </a:t>
            </a:r>
            <a:r>
              <a:rPr lang="hr-HR" sz="2800" dirty="0" err="1"/>
              <a:t>Civilis</a:t>
            </a:r>
            <a:r>
              <a:rPr lang="hr-HR" sz="2800" dirty="0"/>
              <a:t> 529-534 AD The </a:t>
            </a:r>
            <a:r>
              <a:rPr lang="hr-HR" sz="2800" dirty="0" err="1"/>
              <a:t>Byzantine</a:t>
            </a:r>
            <a:r>
              <a:rPr lang="hr-HR" sz="2800" dirty="0"/>
              <a:t> Empire</a:t>
            </a:r>
          </a:p>
          <a:p>
            <a:pPr marL="0" indent="0">
              <a:buNone/>
            </a:pPr>
            <a:r>
              <a:rPr lang="hr-HR" sz="2800" dirty="0"/>
              <a:t>5 the </a:t>
            </a:r>
            <a:r>
              <a:rPr lang="hr-HR" sz="2800" dirty="0" err="1"/>
              <a:t>Napoleonic</a:t>
            </a:r>
            <a:r>
              <a:rPr lang="hr-HR" sz="2800" dirty="0"/>
              <a:t> </a:t>
            </a:r>
            <a:r>
              <a:rPr lang="hr-HR" sz="2800" dirty="0" err="1"/>
              <a:t>Code</a:t>
            </a:r>
            <a:r>
              <a:rPr lang="hr-HR" sz="2800" dirty="0"/>
              <a:t> 1804</a:t>
            </a:r>
          </a:p>
          <a:p>
            <a:pPr marL="0" indent="0">
              <a:buNone/>
            </a:pPr>
            <a:r>
              <a:rPr lang="hr-HR" sz="2800" dirty="0"/>
              <a:t>6. The German Civil </a:t>
            </a:r>
            <a:r>
              <a:rPr lang="hr-HR" sz="2800" dirty="0" err="1"/>
              <a:t>Code</a:t>
            </a:r>
            <a:r>
              <a:rPr lang="hr-HR" sz="2800" dirty="0"/>
              <a:t> (BGB) 1900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758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04850"/>
            <a:ext cx="10058400" cy="4995949"/>
          </a:xfrm>
        </p:spPr>
        <p:txBody>
          <a:bodyPr>
            <a:normAutofit fontScale="70000" lnSpcReduction="20000"/>
          </a:bodyPr>
          <a:lstStyle/>
          <a:p>
            <a:r>
              <a:rPr lang="hr-HR" sz="2600" i="1" dirty="0" err="1" smtClean="0"/>
              <a:t>Find</a:t>
            </a:r>
            <a:r>
              <a:rPr lang="hr-HR" sz="2600" i="1" dirty="0" smtClean="0"/>
              <a:t> the </a:t>
            </a:r>
            <a:r>
              <a:rPr lang="hr-HR" sz="2600" i="1" dirty="0" err="1" smtClean="0"/>
              <a:t>following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legal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terms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in</a:t>
            </a:r>
            <a:r>
              <a:rPr lang="hr-HR" sz="2600" i="1" dirty="0" smtClean="0"/>
              <a:t> the </a:t>
            </a:r>
            <a:r>
              <a:rPr lang="hr-HR" sz="2600" i="1" dirty="0" err="1" smtClean="0"/>
              <a:t>text</a:t>
            </a:r>
            <a:r>
              <a:rPr lang="hr-HR" sz="2600" i="1" dirty="0" smtClean="0"/>
              <a:t>. </a:t>
            </a:r>
            <a:r>
              <a:rPr lang="hr-HR" sz="2600" i="1" dirty="0" err="1" smtClean="0"/>
              <a:t>What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is</a:t>
            </a:r>
            <a:r>
              <a:rPr lang="hr-HR" sz="2600" i="1" dirty="0" smtClean="0"/>
              <a:t> the </a:t>
            </a:r>
            <a:r>
              <a:rPr lang="hr-HR" sz="2600" i="1" dirty="0" err="1" smtClean="0"/>
              <a:t>context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in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which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they</a:t>
            </a:r>
            <a:r>
              <a:rPr lang="hr-HR" sz="2600" i="1" dirty="0" smtClean="0"/>
              <a:t> are </a:t>
            </a:r>
            <a:r>
              <a:rPr lang="hr-HR" sz="2600" i="1" dirty="0" err="1" smtClean="0"/>
              <a:t>used</a:t>
            </a:r>
            <a:r>
              <a:rPr lang="hr-HR" sz="2600" i="1" dirty="0" smtClean="0"/>
              <a:t>? </a:t>
            </a:r>
            <a:r>
              <a:rPr lang="hr-HR" sz="2600" i="1" dirty="0" err="1" smtClean="0"/>
              <a:t>What</a:t>
            </a:r>
            <a:r>
              <a:rPr lang="hr-HR" sz="2600" i="1" dirty="0" smtClean="0"/>
              <a:t> are </a:t>
            </a:r>
            <a:r>
              <a:rPr lang="hr-HR" sz="2600" i="1" dirty="0" err="1" smtClean="0"/>
              <a:t>their</a:t>
            </a:r>
            <a:r>
              <a:rPr lang="hr-HR" sz="2600" i="1" dirty="0" smtClean="0"/>
              <a:t> Croatian </a:t>
            </a:r>
            <a:r>
              <a:rPr lang="hr-HR" sz="2600" i="1" dirty="0" err="1" smtClean="0"/>
              <a:t>equivalents</a:t>
            </a:r>
            <a:r>
              <a:rPr lang="hr-HR" sz="2600" i="1" dirty="0" smtClean="0"/>
              <a:t>?</a:t>
            </a:r>
          </a:p>
          <a:p>
            <a:endParaRPr lang="hr-HR" sz="2600" i="1" dirty="0" smtClean="0"/>
          </a:p>
          <a:p>
            <a:r>
              <a:rPr lang="hr-HR" sz="2800" dirty="0" smtClean="0"/>
              <a:t>1. a </a:t>
            </a:r>
            <a:r>
              <a:rPr lang="hr-HR" sz="2800" dirty="0" err="1" smtClean="0"/>
              <a:t>code</a:t>
            </a:r>
            <a:r>
              <a:rPr lang="hr-HR" sz="2800" dirty="0"/>
              <a:t> = </a:t>
            </a:r>
            <a:r>
              <a:rPr lang="hr-HR" sz="2800" dirty="0" smtClean="0"/>
              <a:t>zakonik (</a:t>
            </a:r>
            <a:r>
              <a:rPr lang="hr-HR" sz="2800" dirty="0" err="1" smtClean="0"/>
              <a:t>written</a:t>
            </a:r>
            <a:r>
              <a:rPr lang="hr-HR" sz="2800" dirty="0" smtClean="0"/>
              <a:t> </a:t>
            </a:r>
            <a:r>
              <a:rPr lang="hr-HR" sz="2800" dirty="0" err="1" smtClean="0"/>
              <a:t>code</a:t>
            </a:r>
            <a:r>
              <a:rPr lang="hr-HR" sz="2800" dirty="0" smtClean="0"/>
              <a:t>, civil </a:t>
            </a:r>
            <a:r>
              <a:rPr lang="hr-HR" sz="2800" dirty="0" err="1" smtClean="0"/>
              <a:t>code</a:t>
            </a:r>
            <a:r>
              <a:rPr lang="hr-HR" sz="2800" dirty="0" smtClean="0"/>
              <a:t>) </a:t>
            </a:r>
          </a:p>
          <a:p>
            <a:r>
              <a:rPr lang="hr-HR" sz="2800" dirty="0" smtClean="0"/>
              <a:t>2. </a:t>
            </a:r>
            <a:r>
              <a:rPr lang="hr-HR" sz="2800" dirty="0" err="1" smtClean="0"/>
              <a:t>customary</a:t>
            </a:r>
            <a:r>
              <a:rPr lang="hr-HR" sz="2800" dirty="0" smtClean="0"/>
              <a:t> </a:t>
            </a:r>
            <a:r>
              <a:rPr lang="hr-HR" sz="2800" dirty="0" err="1" smtClean="0"/>
              <a:t>law</a:t>
            </a:r>
            <a:r>
              <a:rPr lang="hr-HR" sz="2800" dirty="0" smtClean="0"/>
              <a:t> =</a:t>
            </a:r>
          </a:p>
          <a:p>
            <a:r>
              <a:rPr lang="hr-HR" sz="2800" dirty="0"/>
              <a:t>3</a:t>
            </a:r>
            <a:r>
              <a:rPr lang="hr-HR" sz="2800" dirty="0" smtClean="0"/>
              <a:t>. </a:t>
            </a:r>
            <a:r>
              <a:rPr lang="hr-HR" sz="2800" dirty="0" err="1" smtClean="0"/>
              <a:t>canon</a:t>
            </a:r>
            <a:r>
              <a:rPr lang="hr-HR" sz="2800" dirty="0" smtClean="0"/>
              <a:t> </a:t>
            </a:r>
            <a:r>
              <a:rPr lang="hr-HR" sz="2800" dirty="0" err="1" smtClean="0"/>
              <a:t>law</a:t>
            </a:r>
            <a:r>
              <a:rPr lang="hr-HR" sz="2800" dirty="0" smtClean="0"/>
              <a:t> =</a:t>
            </a:r>
          </a:p>
          <a:p>
            <a:r>
              <a:rPr lang="hr-HR" sz="2800" dirty="0" smtClean="0"/>
              <a:t>4. to </a:t>
            </a:r>
            <a:r>
              <a:rPr lang="hr-HR" sz="2800" dirty="0" err="1" smtClean="0"/>
              <a:t>legislate</a:t>
            </a:r>
            <a:r>
              <a:rPr lang="hr-HR" sz="2800" dirty="0" smtClean="0"/>
              <a:t> =</a:t>
            </a:r>
          </a:p>
          <a:p>
            <a:r>
              <a:rPr lang="hr-HR" sz="2800" dirty="0"/>
              <a:t>5</a:t>
            </a:r>
            <a:r>
              <a:rPr lang="hr-HR" sz="2800" dirty="0" smtClean="0"/>
              <a:t>. </a:t>
            </a:r>
            <a:r>
              <a:rPr lang="hr-HR" sz="2800" dirty="0" err="1" smtClean="0"/>
              <a:t>legislation</a:t>
            </a:r>
            <a:r>
              <a:rPr lang="hr-HR" sz="2800" dirty="0" smtClean="0"/>
              <a:t> =</a:t>
            </a:r>
          </a:p>
          <a:p>
            <a:r>
              <a:rPr lang="hr-HR" sz="2800" dirty="0"/>
              <a:t>6</a:t>
            </a:r>
            <a:r>
              <a:rPr lang="hr-HR" sz="2800" dirty="0" smtClean="0"/>
              <a:t>. jurist =</a:t>
            </a:r>
          </a:p>
          <a:p>
            <a:r>
              <a:rPr lang="hr-HR" sz="2800" dirty="0"/>
              <a:t>7</a:t>
            </a:r>
            <a:r>
              <a:rPr lang="hr-HR" sz="2800" dirty="0" smtClean="0"/>
              <a:t>. civil </a:t>
            </a:r>
            <a:r>
              <a:rPr lang="hr-HR" sz="2800" dirty="0" err="1" smtClean="0"/>
              <a:t>law</a:t>
            </a:r>
            <a:r>
              <a:rPr lang="hr-HR" sz="2800" dirty="0" smtClean="0"/>
              <a:t> =</a:t>
            </a:r>
          </a:p>
          <a:p>
            <a:r>
              <a:rPr lang="hr-HR" sz="2800" dirty="0"/>
              <a:t>8</a:t>
            </a:r>
            <a:r>
              <a:rPr lang="hr-HR" sz="2800" dirty="0" smtClean="0"/>
              <a:t>. </a:t>
            </a:r>
            <a:r>
              <a:rPr lang="hr-HR" sz="2800" dirty="0" err="1" smtClean="0"/>
              <a:t>jurisdiction</a:t>
            </a:r>
            <a:r>
              <a:rPr lang="hr-HR" sz="2800" dirty="0" smtClean="0"/>
              <a:t> =</a:t>
            </a:r>
          </a:p>
          <a:p>
            <a:r>
              <a:rPr lang="hr-HR" sz="2800" dirty="0"/>
              <a:t>9</a:t>
            </a:r>
            <a:r>
              <a:rPr lang="hr-HR" sz="2800" dirty="0" smtClean="0"/>
              <a:t>. </a:t>
            </a:r>
            <a:r>
              <a:rPr lang="hr-HR" sz="2800" dirty="0" err="1" smtClean="0"/>
              <a:t>precedent</a:t>
            </a:r>
            <a:r>
              <a:rPr lang="hr-HR" sz="2800" dirty="0" smtClean="0"/>
              <a:t> =</a:t>
            </a:r>
          </a:p>
          <a:p>
            <a:r>
              <a:rPr lang="hr-HR" sz="2800" dirty="0" smtClean="0"/>
              <a:t>10. </a:t>
            </a:r>
            <a:r>
              <a:rPr lang="hr-HR" sz="2800" dirty="0" err="1" smtClean="0"/>
              <a:t>codification</a:t>
            </a:r>
            <a:r>
              <a:rPr lang="hr-HR" sz="2800" dirty="0" smtClean="0"/>
              <a:t> =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896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Historical</a:t>
            </a:r>
            <a:r>
              <a:rPr lang="hr-HR" dirty="0" smtClean="0"/>
              <a:t> </a:t>
            </a:r>
            <a:r>
              <a:rPr lang="hr-HR" dirty="0" err="1" smtClean="0"/>
              <a:t>documents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The Bill </a:t>
            </a:r>
            <a:r>
              <a:rPr lang="hr-HR" dirty="0" err="1" smtClean="0"/>
              <a:t>of</a:t>
            </a:r>
            <a:r>
              <a:rPr lang="hr-HR" dirty="0" smtClean="0"/>
              <a:t> Rights  (1689)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868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 </a:t>
            </a:r>
            <a:endParaRPr lang="hr-HR" sz="2400" dirty="0" smtClean="0"/>
          </a:p>
          <a:p>
            <a:r>
              <a:rPr lang="en-GB" sz="2400" b="1" dirty="0" smtClean="0"/>
              <a:t>An Act Declaring the Rights and Liberties of the Subject and Settling the Succession of the Crown (1689)</a:t>
            </a:r>
            <a:endParaRPr lang="hr-HR" sz="2400" dirty="0" smtClean="0"/>
          </a:p>
          <a:p>
            <a:r>
              <a:rPr lang="hr-HR" sz="2400" dirty="0" smtClean="0"/>
              <a:t>- </a:t>
            </a:r>
            <a:r>
              <a:rPr lang="hr-HR" sz="2400" dirty="0" err="1" smtClean="0"/>
              <a:t>an</a:t>
            </a:r>
            <a:r>
              <a:rPr lang="hr-HR" sz="2400" dirty="0" smtClean="0"/>
              <a:t> English </a:t>
            </a:r>
            <a:r>
              <a:rPr lang="hr-HR" sz="2400" dirty="0" err="1" smtClean="0"/>
              <a:t>act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Parliament</a:t>
            </a:r>
            <a:r>
              <a:rPr lang="hr-HR" sz="2400" dirty="0" smtClean="0"/>
              <a:t>; </a:t>
            </a:r>
          </a:p>
          <a:p>
            <a:r>
              <a:rPr lang="hr-HR" sz="2400" dirty="0" smtClean="0"/>
              <a:t>- </a:t>
            </a:r>
            <a:r>
              <a:rPr lang="en-GB" sz="2400" dirty="0"/>
              <a:t>one of the basic documents of English constitutional law, alongside Magna </a:t>
            </a:r>
            <a:r>
              <a:rPr lang="en-GB" sz="2400" dirty="0" smtClean="0"/>
              <a:t>Carta</a:t>
            </a:r>
            <a:r>
              <a:rPr lang="en-GB" sz="2400" dirty="0"/>
              <a:t>, the 1701 Act of Settlement and the Parliament </a:t>
            </a:r>
            <a:r>
              <a:rPr lang="en-GB" sz="2400" dirty="0" smtClean="0"/>
              <a:t>Acts</a:t>
            </a:r>
            <a:r>
              <a:rPr lang="hr-HR" sz="2400" dirty="0" smtClean="0"/>
              <a:t>; </a:t>
            </a:r>
            <a:r>
              <a:rPr lang="en-GB" sz="2400" dirty="0" smtClean="0"/>
              <a:t>forms </a:t>
            </a:r>
            <a:r>
              <a:rPr lang="en-GB" sz="2400" dirty="0"/>
              <a:t>part of the law of some other Commonwealth nations, such as New Zealand. </a:t>
            </a:r>
            <a:endParaRPr lang="hr-HR" sz="2400" dirty="0" smtClean="0"/>
          </a:p>
          <a:p>
            <a:r>
              <a:rPr lang="hr-HR" sz="2400" dirty="0" smtClean="0"/>
              <a:t>- </a:t>
            </a:r>
            <a:r>
              <a:rPr lang="en-GB" sz="2400" dirty="0" smtClean="0"/>
              <a:t>a </a:t>
            </a:r>
            <a:r>
              <a:rPr lang="en-GB" sz="2400" dirty="0"/>
              <a:t>statement of certain positive rights that its authors considered that citizens and/or residents of a free and democratic society ought to </a:t>
            </a:r>
            <a:r>
              <a:rPr lang="en-GB" sz="2400" dirty="0" smtClean="0"/>
              <a:t>have</a:t>
            </a:r>
            <a:r>
              <a:rPr lang="en-GB" sz="2400" dirty="0"/>
              <a:t> </a:t>
            </a:r>
            <a:r>
              <a:rPr lang="hr-HR" sz="2400" dirty="0" smtClean="0"/>
              <a:t>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112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Historical</a:t>
            </a:r>
            <a:r>
              <a:rPr lang="hr-HR" dirty="0" smtClean="0"/>
              <a:t> </a:t>
            </a:r>
            <a:r>
              <a:rPr lang="hr-HR" dirty="0" err="1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Read</a:t>
            </a:r>
            <a:r>
              <a:rPr lang="hr-HR" dirty="0" smtClean="0"/>
              <a:t> the </a:t>
            </a:r>
            <a:r>
              <a:rPr lang="hr-HR" dirty="0" err="1" smtClean="0"/>
              <a:t>excerpt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the Bill </a:t>
            </a:r>
            <a:r>
              <a:rPr lang="hr-HR" dirty="0" err="1" smtClean="0"/>
              <a:t>of</a:t>
            </a:r>
            <a:r>
              <a:rPr lang="hr-HR" dirty="0" smtClean="0"/>
              <a:t> Rights (1689) </a:t>
            </a:r>
            <a:r>
              <a:rPr lang="hr-HR" dirty="0" err="1" smtClean="0"/>
              <a:t>and</a:t>
            </a:r>
            <a:r>
              <a:rPr lang="hr-HR" dirty="0" smtClean="0"/>
              <a:t> do ex. IV, V </a:t>
            </a:r>
            <a:r>
              <a:rPr lang="hr-HR" dirty="0" err="1" smtClean="0"/>
              <a:t>and</a:t>
            </a:r>
            <a:r>
              <a:rPr lang="hr-HR" dirty="0" smtClean="0"/>
              <a:t> VI.</a:t>
            </a:r>
          </a:p>
          <a:p>
            <a:r>
              <a:rPr lang="hr-HR" dirty="0" err="1" smtClean="0"/>
              <a:t>Translate</a:t>
            </a:r>
            <a:r>
              <a:rPr lang="hr-HR" dirty="0" smtClean="0"/>
              <a:t> the </a:t>
            </a:r>
            <a:r>
              <a:rPr lang="hr-HR" dirty="0" err="1" smtClean="0"/>
              <a:t>expressions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bold</a:t>
            </a:r>
            <a:r>
              <a:rPr lang="hr-HR" dirty="0" smtClean="0"/>
              <a:t>.</a:t>
            </a:r>
          </a:p>
          <a:p>
            <a:r>
              <a:rPr lang="hr-HR" dirty="0" smtClean="0"/>
              <a:t>Do ex. VII.</a:t>
            </a:r>
          </a:p>
          <a:p>
            <a:r>
              <a:rPr lang="hr-HR" dirty="0" err="1"/>
              <a:t>S</a:t>
            </a:r>
            <a:r>
              <a:rPr lang="hr-HR" dirty="0" err="1" smtClean="0"/>
              <a:t>ummarize</a:t>
            </a:r>
            <a:r>
              <a:rPr lang="hr-HR" dirty="0" smtClean="0"/>
              <a:t> the </a:t>
            </a:r>
            <a:r>
              <a:rPr lang="hr-HR" dirty="0" err="1" smtClean="0"/>
              <a:t>content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the </a:t>
            </a:r>
            <a:r>
              <a:rPr lang="hr-HR" dirty="0" err="1" smtClean="0"/>
              <a:t>excerpt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plain</a:t>
            </a:r>
            <a:r>
              <a:rPr lang="hr-HR" dirty="0" smtClean="0"/>
              <a:t> English.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240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1234</TotalTime>
  <Words>312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    Unit 4  THE HISTORICAL DEVELOPMENT OF LAW </vt:lpstr>
      <vt:lpstr>Major stages in the history of law</vt:lpstr>
      <vt:lpstr> Major stages in the history of law</vt:lpstr>
      <vt:lpstr>  </vt:lpstr>
      <vt:lpstr>Vocabulary practice </vt:lpstr>
      <vt:lpstr>Historical documents The Bill of Rights  (1689)</vt:lpstr>
      <vt:lpstr>Historical documents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LANGUAGE AND LAW</dc:title>
  <dc:creator>Admin</dc:creator>
  <cp:lastModifiedBy>Admin</cp:lastModifiedBy>
  <cp:revision>76</cp:revision>
  <dcterms:created xsi:type="dcterms:W3CDTF">2017-10-10T18:30:39Z</dcterms:created>
  <dcterms:modified xsi:type="dcterms:W3CDTF">2018-11-13T19:25:46Z</dcterms:modified>
</cp:coreProperties>
</file>