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sldIdLst>
    <p:sldId id="256" r:id="rId2"/>
    <p:sldId id="260" r:id="rId3"/>
    <p:sldId id="277" r:id="rId4"/>
    <p:sldId id="279" r:id="rId5"/>
    <p:sldId id="283" r:id="rId6"/>
    <p:sldId id="284" r:id="rId7"/>
    <p:sldId id="285" r:id="rId8"/>
    <p:sldId id="280" r:id="rId9"/>
    <p:sldId id="281" r:id="rId10"/>
    <p:sldId id="286" r:id="rId11"/>
    <p:sldId id="287" r:id="rId12"/>
    <p:sldId id="293" r:id="rId13"/>
    <p:sldId id="288" r:id="rId14"/>
    <p:sldId id="289" r:id="rId15"/>
    <p:sldId id="290" r:id="rId16"/>
    <p:sldId id="291" r:id="rId17"/>
    <p:sldId id="29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6404" autoAdjust="0"/>
  </p:normalViewPr>
  <p:slideViewPr>
    <p:cSldViewPr snapToGrid="0">
      <p:cViewPr varScale="1">
        <p:scale>
          <a:sx n="83" d="100"/>
          <a:sy n="83" d="100"/>
        </p:scale>
        <p:origin x="595" y="82"/>
      </p:cViewPr>
      <p:guideLst/>
    </p:cSldViewPr>
  </p:slideViewPr>
  <p:outlineViewPr>
    <p:cViewPr>
      <p:scale>
        <a:sx n="33" d="100"/>
        <a:sy n="33" d="100"/>
      </p:scale>
      <p:origin x="0" y="-11736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44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15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9854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337323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528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7809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519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27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94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8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39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96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3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2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2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0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25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684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4994564"/>
          </a:xfrm>
        </p:spPr>
        <p:txBody>
          <a:bodyPr/>
          <a:lstStyle/>
          <a:p>
            <a:pPr algn="ctr"/>
            <a:r>
              <a:rPr lang="hr-HR" dirty="0" err="1" smtClean="0"/>
              <a:t>Unit</a:t>
            </a:r>
            <a:r>
              <a:rPr lang="hr-HR" dirty="0" smtClean="0"/>
              <a:t> 19</a:t>
            </a:r>
            <a:br>
              <a:rPr lang="hr-HR" dirty="0" smtClean="0"/>
            </a:br>
            <a:r>
              <a:rPr lang="hr-HR" dirty="0" err="1" smtClean="0"/>
              <a:t>Employment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sz="1600" dirty="0" smtClean="0"/>
              <a:t>Snježana Husinec, </a:t>
            </a:r>
            <a:r>
              <a:rPr lang="hr-HR" sz="1600" dirty="0" err="1" smtClean="0"/>
              <a:t>PhD</a:t>
            </a:r>
            <a:r>
              <a:rPr lang="hr-HR" sz="1600" dirty="0" smtClean="0"/>
              <a:t/>
            </a:r>
            <a:br>
              <a:rPr lang="hr-HR" sz="1600" dirty="0" smtClean="0"/>
            </a:br>
            <a:r>
              <a:rPr lang="hr-HR" sz="1600" dirty="0" smtClean="0"/>
              <a:t>shusinec@pravo.hr</a:t>
            </a: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14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End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68084"/>
            <a:ext cx="8946541" cy="4980316"/>
          </a:xfrm>
        </p:spPr>
        <p:txBody>
          <a:bodyPr>
            <a:normAutofit lnSpcReduction="10000"/>
          </a:bodyPr>
          <a:lstStyle/>
          <a:p>
            <a:r>
              <a:rPr lang="hr-HR" dirty="0" err="1" smtClean="0"/>
              <a:t>What</a:t>
            </a:r>
            <a:r>
              <a:rPr lang="hr-HR" dirty="0" smtClean="0"/>
              <a:t> 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understand</a:t>
            </a:r>
            <a:r>
              <a:rPr lang="hr-HR" dirty="0" smtClean="0"/>
              <a:t> </a:t>
            </a:r>
            <a:r>
              <a:rPr lang="hr-HR" dirty="0" err="1" smtClean="0"/>
              <a:t>by</a:t>
            </a:r>
            <a:r>
              <a:rPr lang="hr-HR" dirty="0" smtClean="0"/>
              <a:t> the </a:t>
            </a:r>
            <a:r>
              <a:rPr lang="hr-HR" dirty="0" err="1" smtClean="0"/>
              <a:t>following</a:t>
            </a:r>
            <a:r>
              <a:rPr lang="hr-HR" dirty="0" smtClean="0"/>
              <a:t> </a:t>
            </a:r>
            <a:r>
              <a:rPr lang="hr-HR" dirty="0" err="1" smtClean="0"/>
              <a:t>terms</a:t>
            </a:r>
            <a:r>
              <a:rPr lang="hr-HR" dirty="0" smtClean="0"/>
              <a:t>:</a:t>
            </a:r>
          </a:p>
          <a:p>
            <a:pPr marL="0" indent="0">
              <a:buNone/>
            </a:pPr>
            <a:endParaRPr lang="hr-HR" dirty="0"/>
          </a:p>
          <a:p>
            <a:pPr marL="457200" indent="-457200">
              <a:buAutoNum type="arabicPeriod"/>
            </a:pPr>
            <a:r>
              <a:rPr lang="hr-HR" b="1" dirty="0" err="1" smtClean="0">
                <a:solidFill>
                  <a:srgbClr val="FFC000"/>
                </a:solidFill>
              </a:rPr>
              <a:t>Reduncancy</a:t>
            </a:r>
            <a:endParaRPr lang="hr-HR" b="1" dirty="0" smtClean="0">
              <a:solidFill>
                <a:srgbClr val="FFC000"/>
              </a:solidFill>
            </a:endParaRPr>
          </a:p>
          <a:p>
            <a:pPr marL="457200" indent="-457200">
              <a:buAutoNum type="arabicPeriod"/>
            </a:pPr>
            <a:r>
              <a:rPr lang="hr-HR" b="1" dirty="0" smtClean="0">
                <a:solidFill>
                  <a:srgbClr val="FFC000"/>
                </a:solidFill>
              </a:rPr>
              <a:t>Summary </a:t>
            </a:r>
            <a:r>
              <a:rPr lang="hr-HR" b="1" dirty="0" err="1" smtClean="0">
                <a:solidFill>
                  <a:srgbClr val="FFC000"/>
                </a:solidFill>
              </a:rPr>
              <a:t>dismissal</a:t>
            </a:r>
            <a:endParaRPr lang="hr-HR" b="1" dirty="0" smtClean="0">
              <a:solidFill>
                <a:srgbClr val="FFC000"/>
              </a:solidFill>
            </a:endParaRPr>
          </a:p>
          <a:p>
            <a:pPr marL="457200" indent="-457200">
              <a:buAutoNum type="arabicPeriod"/>
            </a:pPr>
            <a:r>
              <a:rPr lang="hr-HR" b="1" dirty="0" err="1" smtClean="0">
                <a:solidFill>
                  <a:srgbClr val="FFC000"/>
                </a:solidFill>
              </a:rPr>
              <a:t>Unfair</a:t>
            </a:r>
            <a:r>
              <a:rPr lang="hr-HR" b="1" dirty="0" smtClean="0">
                <a:solidFill>
                  <a:srgbClr val="FFC000"/>
                </a:solidFill>
              </a:rPr>
              <a:t> / </a:t>
            </a:r>
            <a:r>
              <a:rPr lang="hr-HR" b="1" dirty="0" err="1" smtClean="0">
                <a:solidFill>
                  <a:srgbClr val="FFC000"/>
                </a:solidFill>
              </a:rPr>
              <a:t>wrongful</a:t>
            </a:r>
            <a:r>
              <a:rPr lang="hr-HR" b="1" dirty="0" smtClean="0">
                <a:solidFill>
                  <a:srgbClr val="FFC000"/>
                </a:solidFill>
              </a:rPr>
              <a:t> </a:t>
            </a:r>
            <a:r>
              <a:rPr lang="hr-HR" b="1" dirty="0" err="1" smtClean="0">
                <a:solidFill>
                  <a:srgbClr val="FFC000"/>
                </a:solidFill>
              </a:rPr>
              <a:t>dismissal</a:t>
            </a:r>
            <a:endParaRPr lang="hr-HR" b="1" dirty="0" smtClean="0">
              <a:solidFill>
                <a:srgbClr val="FFC000"/>
              </a:solidFill>
            </a:endParaRPr>
          </a:p>
          <a:p>
            <a:pPr marL="457200" indent="-457200">
              <a:buAutoNum type="arabicPeriod"/>
            </a:pPr>
            <a:r>
              <a:rPr lang="hr-HR" b="1" dirty="0" err="1" smtClean="0">
                <a:solidFill>
                  <a:srgbClr val="FFC000"/>
                </a:solidFill>
              </a:rPr>
              <a:t>Constructive</a:t>
            </a:r>
            <a:r>
              <a:rPr lang="hr-HR" b="1" dirty="0" smtClean="0">
                <a:solidFill>
                  <a:srgbClr val="FFC000"/>
                </a:solidFill>
              </a:rPr>
              <a:t> </a:t>
            </a:r>
            <a:r>
              <a:rPr lang="hr-HR" b="1" dirty="0" err="1" smtClean="0">
                <a:solidFill>
                  <a:srgbClr val="FFC000"/>
                </a:solidFill>
              </a:rPr>
              <a:t>dismissal</a:t>
            </a:r>
            <a:endParaRPr lang="hr-HR" b="1" dirty="0" smtClean="0">
              <a:solidFill>
                <a:srgbClr val="FFC000"/>
              </a:solidFill>
            </a:endParaRPr>
          </a:p>
          <a:p>
            <a:pPr marL="457200" indent="-457200">
              <a:buAutoNum type="arabicPeriod"/>
            </a:pPr>
            <a:r>
              <a:rPr lang="hr-HR" b="1" dirty="0" err="1" smtClean="0">
                <a:solidFill>
                  <a:srgbClr val="FFC000"/>
                </a:solidFill>
              </a:rPr>
              <a:t>Resignation</a:t>
            </a:r>
            <a:endParaRPr lang="hr-HR" b="1" dirty="0" smtClean="0">
              <a:solidFill>
                <a:srgbClr val="FFC000"/>
              </a:solidFill>
            </a:endParaRPr>
          </a:p>
          <a:p>
            <a:pPr marL="457200" indent="-457200">
              <a:buAutoNum type="arabicPeriod"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Do ex. V on p. 191. </a:t>
            </a:r>
            <a:r>
              <a:rPr lang="hr-HR" dirty="0" err="1" smtClean="0"/>
              <a:t>Consult</a:t>
            </a:r>
            <a:r>
              <a:rPr lang="hr-HR" dirty="0" smtClean="0"/>
              <a:t> the </a:t>
            </a:r>
            <a:r>
              <a:rPr lang="hr-HR" dirty="0" err="1" smtClean="0"/>
              <a:t>text</a:t>
            </a:r>
            <a:r>
              <a:rPr lang="hr-HR" dirty="0" smtClean="0"/>
              <a:t> on p.189.</a:t>
            </a:r>
          </a:p>
          <a:p>
            <a:pPr marL="0" indent="0">
              <a:buNone/>
            </a:pPr>
            <a:r>
              <a:rPr lang="hr-HR" dirty="0" err="1" smtClean="0"/>
              <a:t>Match</a:t>
            </a:r>
            <a:r>
              <a:rPr lang="hr-HR" dirty="0" smtClean="0"/>
              <a:t> the </a:t>
            </a:r>
            <a:r>
              <a:rPr lang="hr-HR" dirty="0" err="1" smtClean="0"/>
              <a:t>above</a:t>
            </a:r>
            <a:r>
              <a:rPr lang="hr-HR" dirty="0" smtClean="0"/>
              <a:t> English </a:t>
            </a:r>
            <a:r>
              <a:rPr lang="hr-HR" dirty="0" err="1" smtClean="0"/>
              <a:t>terms</a:t>
            </a:r>
            <a:r>
              <a:rPr lang="hr-HR" dirty="0" smtClean="0"/>
              <a:t> </a:t>
            </a:r>
            <a:r>
              <a:rPr lang="hr-HR" dirty="0" err="1" smtClean="0"/>
              <a:t>with</a:t>
            </a:r>
            <a:r>
              <a:rPr lang="hr-HR" dirty="0" smtClean="0"/>
              <a:t> </a:t>
            </a:r>
            <a:r>
              <a:rPr lang="hr-HR" dirty="0" err="1" smtClean="0"/>
              <a:t>their</a:t>
            </a:r>
            <a:r>
              <a:rPr lang="hr-HR" dirty="0" smtClean="0"/>
              <a:t> </a:t>
            </a:r>
            <a:r>
              <a:rPr lang="hr-HR" dirty="0"/>
              <a:t>C</a:t>
            </a:r>
            <a:r>
              <a:rPr lang="hr-HR" dirty="0" smtClean="0"/>
              <a:t>roatian </a:t>
            </a:r>
            <a:r>
              <a:rPr lang="hr-HR" dirty="0" err="1" smtClean="0"/>
              <a:t>equivalents</a:t>
            </a:r>
            <a:r>
              <a:rPr lang="hr-HR" dirty="0" smtClean="0"/>
              <a:t>:</a:t>
            </a:r>
          </a:p>
          <a:p>
            <a:pPr marL="0" indent="0" algn="ctr">
              <a:buNone/>
            </a:pPr>
            <a:r>
              <a:rPr lang="hr-HR" b="1" dirty="0">
                <a:solidFill>
                  <a:srgbClr val="92D050"/>
                </a:solidFill>
              </a:rPr>
              <a:t>o</a:t>
            </a:r>
            <a:r>
              <a:rPr lang="hr-HR" b="1" dirty="0" smtClean="0">
                <a:solidFill>
                  <a:srgbClr val="92D050"/>
                </a:solidFill>
              </a:rPr>
              <a:t>tkaz; napuštanje radnog mjesta zbog prisile; izvanredni otkaz; protupravno otpuštanje; otpuštanje zbog viška radne snage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8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 smtClean="0">
                <a:solidFill>
                  <a:srgbClr val="FFC000"/>
                </a:solidFill>
              </a:rPr>
              <a:t>Employment</a:t>
            </a:r>
            <a:r>
              <a:rPr lang="hr-HR" b="1" dirty="0" smtClean="0">
                <a:solidFill>
                  <a:srgbClr val="FFC000"/>
                </a:solidFill>
              </a:rPr>
              <a:t> </a:t>
            </a:r>
            <a:r>
              <a:rPr lang="hr-HR" b="1" dirty="0" err="1" smtClean="0">
                <a:solidFill>
                  <a:srgbClr val="FFC000"/>
                </a:solidFill>
              </a:rPr>
              <a:t>disputes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207698"/>
            <a:ext cx="10568229" cy="5650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i="1" dirty="0" smtClean="0"/>
              <a:t>I </a:t>
            </a:r>
            <a:r>
              <a:rPr lang="hr-HR" i="1" dirty="0" err="1" smtClean="0"/>
              <a:t>Discuss</a:t>
            </a:r>
            <a:r>
              <a:rPr lang="hr-HR" i="1" dirty="0" smtClean="0"/>
              <a:t> the </a:t>
            </a:r>
            <a:r>
              <a:rPr lang="hr-HR" i="1" dirty="0" err="1" smtClean="0"/>
              <a:t>following</a:t>
            </a:r>
            <a:r>
              <a:rPr lang="hr-HR" i="1" dirty="0" smtClean="0"/>
              <a:t> </a:t>
            </a:r>
            <a:r>
              <a:rPr lang="hr-HR" i="1" dirty="0" err="1" smtClean="0"/>
              <a:t>questions</a:t>
            </a:r>
            <a:r>
              <a:rPr lang="hr-HR" i="1" dirty="0" smtClean="0"/>
              <a:t> </a:t>
            </a:r>
            <a:r>
              <a:rPr lang="hr-HR" i="1" dirty="0" err="1" smtClean="0"/>
              <a:t>with</a:t>
            </a:r>
            <a:r>
              <a:rPr lang="hr-HR" i="1" dirty="0" smtClean="0"/>
              <a:t> a partner?</a:t>
            </a:r>
          </a:p>
          <a:p>
            <a:r>
              <a:rPr lang="hr-HR" dirty="0" err="1" smtClean="0">
                <a:solidFill>
                  <a:srgbClr val="92D050"/>
                </a:solidFill>
              </a:rPr>
              <a:t>What</a:t>
            </a:r>
            <a:r>
              <a:rPr lang="hr-HR" dirty="0" smtClean="0">
                <a:solidFill>
                  <a:srgbClr val="92D050"/>
                </a:solidFill>
              </a:rPr>
              <a:t> </a:t>
            </a:r>
            <a:r>
              <a:rPr lang="hr-HR" dirty="0" err="1" smtClean="0">
                <a:solidFill>
                  <a:srgbClr val="92D050"/>
                </a:solidFill>
              </a:rPr>
              <a:t>might</a:t>
            </a:r>
            <a:r>
              <a:rPr lang="hr-HR" dirty="0" smtClean="0">
                <a:solidFill>
                  <a:srgbClr val="92D050"/>
                </a:solidFill>
              </a:rPr>
              <a:t> </a:t>
            </a:r>
            <a:r>
              <a:rPr lang="hr-HR" dirty="0" err="1" smtClean="0">
                <a:solidFill>
                  <a:srgbClr val="92D050"/>
                </a:solidFill>
              </a:rPr>
              <a:t>cause</a:t>
            </a:r>
            <a:r>
              <a:rPr lang="hr-HR" dirty="0" smtClean="0">
                <a:solidFill>
                  <a:srgbClr val="92D050"/>
                </a:solidFill>
              </a:rPr>
              <a:t> </a:t>
            </a:r>
            <a:r>
              <a:rPr lang="hr-HR" dirty="0" err="1" smtClean="0">
                <a:solidFill>
                  <a:srgbClr val="92D050"/>
                </a:solidFill>
              </a:rPr>
              <a:t>an</a:t>
            </a:r>
            <a:r>
              <a:rPr lang="hr-HR" dirty="0" smtClean="0">
                <a:solidFill>
                  <a:srgbClr val="92D050"/>
                </a:solidFill>
              </a:rPr>
              <a:t> </a:t>
            </a:r>
            <a:r>
              <a:rPr lang="hr-HR" dirty="0" err="1" smtClean="0">
                <a:solidFill>
                  <a:srgbClr val="92D050"/>
                </a:solidFill>
              </a:rPr>
              <a:t>employment</a:t>
            </a:r>
            <a:r>
              <a:rPr lang="hr-HR" dirty="0" smtClean="0">
                <a:solidFill>
                  <a:srgbClr val="92D050"/>
                </a:solidFill>
              </a:rPr>
              <a:t> </a:t>
            </a:r>
            <a:r>
              <a:rPr lang="hr-HR" dirty="0" err="1" smtClean="0">
                <a:solidFill>
                  <a:srgbClr val="92D050"/>
                </a:solidFill>
              </a:rPr>
              <a:t>dispute</a:t>
            </a:r>
            <a:r>
              <a:rPr lang="hr-HR" dirty="0" smtClean="0">
                <a:solidFill>
                  <a:srgbClr val="92D050"/>
                </a:solidFill>
              </a:rPr>
              <a:t>?</a:t>
            </a:r>
          </a:p>
          <a:p>
            <a:r>
              <a:rPr lang="hr-HR" dirty="0" smtClean="0">
                <a:solidFill>
                  <a:srgbClr val="92D050"/>
                </a:solidFill>
              </a:rPr>
              <a:t>How </a:t>
            </a:r>
            <a:r>
              <a:rPr lang="hr-HR" dirty="0" err="1" smtClean="0">
                <a:solidFill>
                  <a:srgbClr val="92D050"/>
                </a:solidFill>
              </a:rPr>
              <a:t>can</a:t>
            </a:r>
            <a:r>
              <a:rPr lang="hr-HR" dirty="0" smtClean="0">
                <a:solidFill>
                  <a:srgbClr val="92D050"/>
                </a:solidFill>
              </a:rPr>
              <a:t> </a:t>
            </a:r>
            <a:r>
              <a:rPr lang="hr-HR" dirty="0" err="1" smtClean="0">
                <a:solidFill>
                  <a:srgbClr val="92D050"/>
                </a:solidFill>
              </a:rPr>
              <a:t>it</a:t>
            </a:r>
            <a:r>
              <a:rPr lang="hr-HR" dirty="0" smtClean="0">
                <a:solidFill>
                  <a:srgbClr val="92D050"/>
                </a:solidFill>
              </a:rPr>
              <a:t> </a:t>
            </a:r>
            <a:r>
              <a:rPr lang="hr-HR" dirty="0" err="1" smtClean="0">
                <a:solidFill>
                  <a:srgbClr val="92D050"/>
                </a:solidFill>
              </a:rPr>
              <a:t>be</a:t>
            </a:r>
            <a:r>
              <a:rPr lang="hr-HR" dirty="0" smtClean="0">
                <a:solidFill>
                  <a:srgbClr val="92D050"/>
                </a:solidFill>
              </a:rPr>
              <a:t> </a:t>
            </a:r>
            <a:r>
              <a:rPr lang="hr-HR" dirty="0" err="1" smtClean="0">
                <a:solidFill>
                  <a:srgbClr val="92D050"/>
                </a:solidFill>
              </a:rPr>
              <a:t>resolved</a:t>
            </a:r>
            <a:r>
              <a:rPr lang="hr-HR" dirty="0" smtClean="0">
                <a:solidFill>
                  <a:srgbClr val="92D050"/>
                </a:solidFill>
              </a:rPr>
              <a:t>?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i="1" dirty="0" smtClean="0"/>
              <a:t>II </a:t>
            </a:r>
            <a:r>
              <a:rPr lang="hr-HR" i="1" dirty="0" err="1" smtClean="0"/>
              <a:t>Read</a:t>
            </a:r>
            <a:r>
              <a:rPr lang="hr-HR" i="1" dirty="0" smtClean="0"/>
              <a:t> the </a:t>
            </a:r>
            <a:r>
              <a:rPr lang="hr-HR" i="1" dirty="0" err="1" smtClean="0"/>
              <a:t>section</a:t>
            </a:r>
            <a:r>
              <a:rPr lang="hr-HR" i="1" dirty="0" smtClean="0"/>
              <a:t> </a:t>
            </a:r>
            <a:r>
              <a:rPr lang="hr-HR" i="1" dirty="0" err="1" smtClean="0"/>
              <a:t>of</a:t>
            </a:r>
            <a:r>
              <a:rPr lang="hr-HR" i="1" dirty="0" smtClean="0"/>
              <a:t> the </a:t>
            </a:r>
            <a:r>
              <a:rPr lang="hr-HR" i="1" dirty="0" err="1" smtClean="0"/>
              <a:t>text</a:t>
            </a:r>
            <a:r>
              <a:rPr lang="hr-HR" i="1" dirty="0" smtClean="0"/>
              <a:t> </a:t>
            </a:r>
            <a:r>
              <a:rPr lang="hr-HR" i="1" dirty="0" err="1" smtClean="0"/>
              <a:t>entitled</a:t>
            </a:r>
            <a:r>
              <a:rPr lang="hr-HR" i="1" dirty="0" smtClean="0"/>
              <a:t> ¨</a:t>
            </a:r>
            <a:r>
              <a:rPr lang="hr-HR" i="1" dirty="0" err="1" smtClean="0"/>
              <a:t>Employment</a:t>
            </a:r>
            <a:r>
              <a:rPr lang="hr-HR" i="1" dirty="0" smtClean="0"/>
              <a:t> </a:t>
            </a:r>
            <a:r>
              <a:rPr lang="hr-HR" i="1" dirty="0" err="1" smtClean="0"/>
              <a:t>disputes</a:t>
            </a:r>
            <a:r>
              <a:rPr lang="hr-HR" i="1" dirty="0" smtClean="0"/>
              <a:t>¨ </a:t>
            </a:r>
            <a:r>
              <a:rPr lang="hr-HR" i="1" dirty="0" err="1" smtClean="0"/>
              <a:t>and</a:t>
            </a:r>
            <a:r>
              <a:rPr lang="hr-HR" i="1" dirty="0" smtClean="0"/>
              <a:t> put the </a:t>
            </a:r>
            <a:r>
              <a:rPr lang="hr-HR" i="1" dirty="0" err="1" smtClean="0"/>
              <a:t>steps</a:t>
            </a:r>
            <a:r>
              <a:rPr lang="hr-HR" i="1" dirty="0" smtClean="0"/>
              <a:t> </a:t>
            </a:r>
            <a:r>
              <a:rPr lang="hr-HR" i="1" dirty="0" err="1" smtClean="0"/>
              <a:t>in</a:t>
            </a:r>
            <a:r>
              <a:rPr lang="hr-HR" i="1" dirty="0" smtClean="0"/>
              <a:t> the </a:t>
            </a:r>
            <a:r>
              <a:rPr lang="hr-HR" i="1" dirty="0" err="1" smtClean="0"/>
              <a:t>employment</a:t>
            </a:r>
            <a:r>
              <a:rPr lang="hr-HR" i="1" dirty="0" smtClean="0"/>
              <a:t> </a:t>
            </a:r>
            <a:r>
              <a:rPr lang="hr-HR" i="1" dirty="0" err="1" smtClean="0"/>
              <a:t>dispute</a:t>
            </a:r>
            <a:r>
              <a:rPr lang="hr-HR" i="1" dirty="0" smtClean="0"/>
              <a:t> </a:t>
            </a:r>
            <a:r>
              <a:rPr lang="hr-HR" i="1" dirty="0" err="1" smtClean="0"/>
              <a:t>resolution</a:t>
            </a:r>
            <a:r>
              <a:rPr lang="hr-HR" i="1" dirty="0" smtClean="0"/>
              <a:t> </a:t>
            </a:r>
            <a:r>
              <a:rPr lang="hr-HR" i="1" dirty="0" err="1" smtClean="0"/>
              <a:t>in</a:t>
            </a:r>
            <a:r>
              <a:rPr lang="hr-HR" i="1" dirty="0" smtClean="0"/>
              <a:t> the </a:t>
            </a:r>
            <a:r>
              <a:rPr lang="hr-HR" i="1" dirty="0" err="1" smtClean="0"/>
              <a:t>right</a:t>
            </a:r>
            <a:r>
              <a:rPr lang="hr-HR" i="1" dirty="0" smtClean="0"/>
              <a:t> </a:t>
            </a:r>
            <a:r>
              <a:rPr lang="hr-HR" i="1" dirty="0" err="1" smtClean="0"/>
              <a:t>order</a:t>
            </a:r>
            <a:r>
              <a:rPr lang="hr-HR" i="1" dirty="0" smtClean="0"/>
              <a:t>: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C000"/>
                </a:solidFill>
              </a:rPr>
              <a:t>1. </a:t>
            </a:r>
            <a:r>
              <a:rPr lang="hr-HR" dirty="0" err="1">
                <a:solidFill>
                  <a:srgbClr val="FFC000"/>
                </a:solidFill>
              </a:rPr>
              <a:t>An</a:t>
            </a:r>
            <a:r>
              <a:rPr lang="hr-HR" dirty="0">
                <a:solidFill>
                  <a:srgbClr val="FFC000"/>
                </a:solidFill>
              </a:rPr>
              <a:t> alternative </a:t>
            </a:r>
            <a:r>
              <a:rPr lang="hr-HR" dirty="0" err="1">
                <a:solidFill>
                  <a:srgbClr val="FFC000"/>
                </a:solidFill>
              </a:rPr>
              <a:t>dispute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err="1">
                <a:solidFill>
                  <a:srgbClr val="FFC000"/>
                </a:solidFill>
              </a:rPr>
              <a:t>resolution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smtClean="0">
                <a:solidFill>
                  <a:srgbClr val="FFC000"/>
                </a:solidFill>
              </a:rPr>
              <a:t>procedure (ADR)</a:t>
            </a:r>
            <a:endParaRPr lang="hr-HR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C000"/>
                </a:solidFill>
              </a:rPr>
              <a:t>2. </a:t>
            </a:r>
            <a:r>
              <a:rPr lang="hr-HR" dirty="0" err="1">
                <a:solidFill>
                  <a:srgbClr val="FFC000"/>
                </a:solidFill>
              </a:rPr>
              <a:t>An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err="1">
                <a:solidFill>
                  <a:srgbClr val="FFC000"/>
                </a:solidFill>
              </a:rPr>
              <a:t>appeal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err="1">
                <a:solidFill>
                  <a:srgbClr val="FFC000"/>
                </a:solidFill>
              </a:rPr>
              <a:t>heard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err="1">
                <a:solidFill>
                  <a:srgbClr val="FFC000"/>
                </a:solidFill>
              </a:rPr>
              <a:t>by</a:t>
            </a:r>
            <a:r>
              <a:rPr lang="hr-HR" dirty="0">
                <a:solidFill>
                  <a:srgbClr val="FFC000"/>
                </a:solidFill>
              </a:rPr>
              <a:t> the Court </a:t>
            </a:r>
            <a:r>
              <a:rPr lang="hr-HR" dirty="0" err="1">
                <a:solidFill>
                  <a:srgbClr val="FFC000"/>
                </a:solidFill>
              </a:rPr>
              <a:t>of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err="1">
                <a:solidFill>
                  <a:srgbClr val="FFC000"/>
                </a:solidFill>
              </a:rPr>
              <a:t>Appeal</a:t>
            </a:r>
            <a:endParaRPr lang="hr-HR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C000"/>
                </a:solidFill>
              </a:rPr>
              <a:t>3. </a:t>
            </a:r>
            <a:r>
              <a:rPr lang="hr-HR" dirty="0" err="1">
                <a:solidFill>
                  <a:srgbClr val="FFC000"/>
                </a:solidFill>
              </a:rPr>
              <a:t>An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err="1">
                <a:solidFill>
                  <a:srgbClr val="FFC000"/>
                </a:solidFill>
              </a:rPr>
              <a:t>informal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err="1">
                <a:solidFill>
                  <a:srgbClr val="FFC000"/>
                </a:solidFill>
              </a:rPr>
              <a:t>discussion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err="1">
                <a:solidFill>
                  <a:srgbClr val="FFC000"/>
                </a:solidFill>
              </a:rPr>
              <a:t>in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err="1">
                <a:solidFill>
                  <a:srgbClr val="FFC000"/>
                </a:solidFill>
              </a:rPr>
              <a:t>good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err="1">
                <a:solidFill>
                  <a:srgbClr val="FFC000"/>
                </a:solidFill>
              </a:rPr>
              <a:t>faith</a:t>
            </a:r>
            <a:endParaRPr lang="hr-HR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hr-HR" dirty="0" smtClean="0">
                <a:solidFill>
                  <a:srgbClr val="FFC000"/>
                </a:solidFill>
              </a:rPr>
              <a:t>4. A </a:t>
            </a:r>
            <a:r>
              <a:rPr lang="hr-HR" dirty="0" err="1" smtClean="0">
                <a:solidFill>
                  <a:srgbClr val="FFC000"/>
                </a:solidFill>
              </a:rPr>
              <a:t>lawsuit</a:t>
            </a:r>
            <a:r>
              <a:rPr lang="hr-HR" dirty="0" smtClean="0">
                <a:solidFill>
                  <a:srgbClr val="FFC000"/>
                </a:solidFill>
              </a:rPr>
              <a:t> </a:t>
            </a:r>
            <a:r>
              <a:rPr lang="hr-HR" dirty="0" err="1" smtClean="0">
                <a:solidFill>
                  <a:srgbClr val="FFC000"/>
                </a:solidFill>
              </a:rPr>
              <a:t>before</a:t>
            </a:r>
            <a:r>
              <a:rPr lang="hr-HR" dirty="0" smtClean="0">
                <a:solidFill>
                  <a:srgbClr val="FFC000"/>
                </a:solidFill>
              </a:rPr>
              <a:t> a </a:t>
            </a:r>
            <a:r>
              <a:rPr lang="hr-HR" dirty="0" err="1" smtClean="0">
                <a:solidFill>
                  <a:srgbClr val="FFC000"/>
                </a:solidFill>
              </a:rPr>
              <a:t>county</a:t>
            </a:r>
            <a:r>
              <a:rPr lang="hr-HR" dirty="0" smtClean="0">
                <a:solidFill>
                  <a:srgbClr val="FFC000"/>
                </a:solidFill>
              </a:rPr>
              <a:t> </a:t>
            </a:r>
            <a:r>
              <a:rPr lang="hr-HR" dirty="0" err="1" smtClean="0">
                <a:solidFill>
                  <a:srgbClr val="FFC000"/>
                </a:solidFill>
              </a:rPr>
              <a:t>court</a:t>
            </a:r>
            <a:r>
              <a:rPr lang="hr-HR" dirty="0" smtClean="0">
                <a:solidFill>
                  <a:srgbClr val="FFC000"/>
                </a:solidFill>
              </a:rPr>
              <a:t> </a:t>
            </a:r>
            <a:r>
              <a:rPr lang="hr-HR" dirty="0" err="1" smtClean="0">
                <a:solidFill>
                  <a:srgbClr val="FFC000"/>
                </a:solidFill>
              </a:rPr>
              <a:t>or</a:t>
            </a:r>
            <a:r>
              <a:rPr lang="hr-HR" dirty="0" smtClean="0">
                <a:solidFill>
                  <a:srgbClr val="FFC000"/>
                </a:solidFill>
              </a:rPr>
              <a:t> </a:t>
            </a:r>
            <a:r>
              <a:rPr lang="hr-HR" dirty="0" err="1" smtClean="0">
                <a:solidFill>
                  <a:srgbClr val="FFC000"/>
                </a:solidFill>
              </a:rPr>
              <a:t>an</a:t>
            </a:r>
            <a:r>
              <a:rPr lang="hr-HR" dirty="0" smtClean="0">
                <a:solidFill>
                  <a:srgbClr val="FFC000"/>
                </a:solidFill>
              </a:rPr>
              <a:t> </a:t>
            </a:r>
            <a:r>
              <a:rPr lang="hr-HR" dirty="0" err="1" smtClean="0">
                <a:solidFill>
                  <a:srgbClr val="FFC000"/>
                </a:solidFill>
              </a:rPr>
              <a:t>employment</a:t>
            </a:r>
            <a:r>
              <a:rPr lang="hr-HR" dirty="0" smtClean="0">
                <a:solidFill>
                  <a:srgbClr val="FFC000"/>
                </a:solidFill>
              </a:rPr>
              <a:t> tribunal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C000"/>
                </a:solidFill>
              </a:rPr>
              <a:t>5. </a:t>
            </a:r>
            <a:r>
              <a:rPr lang="hr-HR" dirty="0" err="1" smtClean="0">
                <a:solidFill>
                  <a:srgbClr val="FFC000"/>
                </a:solidFill>
              </a:rPr>
              <a:t>An</a:t>
            </a:r>
            <a:r>
              <a:rPr lang="hr-HR" dirty="0" smtClean="0">
                <a:solidFill>
                  <a:srgbClr val="FFC000"/>
                </a:solidFill>
              </a:rPr>
              <a:t> </a:t>
            </a:r>
            <a:r>
              <a:rPr lang="hr-HR" dirty="0" err="1" smtClean="0">
                <a:solidFill>
                  <a:srgbClr val="FFC000"/>
                </a:solidFill>
              </a:rPr>
              <a:t>appeal</a:t>
            </a:r>
            <a:r>
              <a:rPr lang="hr-HR" dirty="0" smtClean="0">
                <a:solidFill>
                  <a:srgbClr val="FFC000"/>
                </a:solidFill>
              </a:rPr>
              <a:t> </a:t>
            </a:r>
            <a:r>
              <a:rPr lang="hr-HR" dirty="0" err="1" smtClean="0">
                <a:solidFill>
                  <a:srgbClr val="FFC000"/>
                </a:solidFill>
              </a:rPr>
              <a:t>heard</a:t>
            </a:r>
            <a:r>
              <a:rPr lang="hr-HR" dirty="0" smtClean="0">
                <a:solidFill>
                  <a:srgbClr val="FFC000"/>
                </a:solidFill>
              </a:rPr>
              <a:t> </a:t>
            </a:r>
            <a:r>
              <a:rPr lang="hr-HR" dirty="0" err="1" smtClean="0">
                <a:solidFill>
                  <a:srgbClr val="FFC000"/>
                </a:solidFill>
              </a:rPr>
              <a:t>by</a:t>
            </a:r>
            <a:r>
              <a:rPr lang="hr-HR" dirty="0" smtClean="0">
                <a:solidFill>
                  <a:srgbClr val="FFC000"/>
                </a:solidFill>
              </a:rPr>
              <a:t> the </a:t>
            </a:r>
            <a:r>
              <a:rPr lang="hr-HR" dirty="0" err="1" smtClean="0">
                <a:solidFill>
                  <a:srgbClr val="FFC000"/>
                </a:solidFill>
              </a:rPr>
              <a:t>Enployment</a:t>
            </a:r>
            <a:r>
              <a:rPr lang="hr-HR" dirty="0" smtClean="0">
                <a:solidFill>
                  <a:srgbClr val="FFC000"/>
                </a:solidFill>
              </a:rPr>
              <a:t> </a:t>
            </a:r>
            <a:r>
              <a:rPr lang="hr-HR" dirty="0" err="1" smtClean="0">
                <a:solidFill>
                  <a:srgbClr val="FFC000"/>
                </a:solidFill>
              </a:rPr>
              <a:t>Appeals</a:t>
            </a:r>
            <a:r>
              <a:rPr lang="hr-HR" dirty="0" smtClean="0">
                <a:solidFill>
                  <a:srgbClr val="FFC000"/>
                </a:solidFill>
              </a:rPr>
              <a:t> Tribunal (EAT)</a:t>
            </a:r>
          </a:p>
          <a:p>
            <a:pPr marL="0" indent="0">
              <a:buNone/>
            </a:pPr>
            <a:r>
              <a:rPr lang="hr-HR" dirty="0" smtClean="0">
                <a:solidFill>
                  <a:srgbClr val="FFC000"/>
                </a:solidFill>
              </a:rPr>
              <a:t>6. </a:t>
            </a:r>
            <a:r>
              <a:rPr lang="hr-HR" dirty="0">
                <a:solidFill>
                  <a:srgbClr val="FFC000"/>
                </a:solidFill>
              </a:rPr>
              <a:t>A </a:t>
            </a:r>
            <a:r>
              <a:rPr lang="hr-HR" dirty="0" err="1">
                <a:solidFill>
                  <a:srgbClr val="FFC000"/>
                </a:solidFill>
              </a:rPr>
              <a:t>formal</a:t>
            </a:r>
            <a:r>
              <a:rPr lang="hr-HR" dirty="0">
                <a:solidFill>
                  <a:srgbClr val="FFC000"/>
                </a:solidFill>
              </a:rPr>
              <a:t> procedure for </a:t>
            </a:r>
            <a:r>
              <a:rPr lang="hr-HR" dirty="0" err="1">
                <a:solidFill>
                  <a:srgbClr val="FFC000"/>
                </a:solidFill>
              </a:rPr>
              <a:t>handling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err="1">
                <a:solidFill>
                  <a:srgbClr val="FFC000"/>
                </a:solidFill>
              </a:rPr>
              <a:t>grievances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err="1">
                <a:solidFill>
                  <a:srgbClr val="FFC000"/>
                </a:solidFill>
              </a:rPr>
              <a:t>and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err="1">
                <a:solidFill>
                  <a:srgbClr val="FFC000"/>
                </a:solidFill>
              </a:rPr>
              <a:t>disciplinary</a:t>
            </a:r>
            <a:r>
              <a:rPr lang="hr-HR" dirty="0">
                <a:solidFill>
                  <a:srgbClr val="FFC000"/>
                </a:solidFill>
              </a:rPr>
              <a:t> procedure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9723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21939" cy="1400530"/>
          </a:xfrm>
        </p:spPr>
        <p:txBody>
          <a:bodyPr/>
          <a:lstStyle/>
          <a:p>
            <a:r>
              <a:rPr lang="hr-HR" dirty="0" smtClean="0"/>
              <a:t>Alternative </a:t>
            </a:r>
            <a:r>
              <a:rPr lang="hr-HR" dirty="0" err="1" smtClean="0"/>
              <a:t>Dispute</a:t>
            </a:r>
            <a:r>
              <a:rPr lang="hr-HR" dirty="0" smtClean="0"/>
              <a:t> </a:t>
            </a:r>
            <a:r>
              <a:rPr lang="hr-HR" dirty="0" err="1" smtClean="0"/>
              <a:t>Resolution</a:t>
            </a:r>
            <a:r>
              <a:rPr lang="hr-HR" dirty="0" smtClean="0"/>
              <a:t> (ADR)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= </a:t>
            </a:r>
            <a:r>
              <a:rPr lang="hr-HR" dirty="0" err="1" smtClean="0"/>
              <a:t>all</a:t>
            </a:r>
            <a:r>
              <a:rPr lang="hr-HR" dirty="0" smtClean="0"/>
              <a:t> the </a:t>
            </a:r>
            <a:r>
              <a:rPr lang="hr-HR" dirty="0" err="1" smtClean="0"/>
              <a:t>ways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resolving</a:t>
            </a:r>
            <a:r>
              <a:rPr lang="hr-HR" dirty="0" smtClean="0"/>
              <a:t> a </a:t>
            </a:r>
            <a:r>
              <a:rPr lang="hr-HR" dirty="0" err="1" smtClean="0"/>
              <a:t>complaint</a:t>
            </a:r>
            <a:r>
              <a:rPr lang="hr-HR" dirty="0" smtClean="0"/>
              <a:t> </a:t>
            </a:r>
            <a:r>
              <a:rPr lang="hr-HR" dirty="0" err="1" smtClean="0"/>
              <a:t>which</a:t>
            </a:r>
            <a:r>
              <a:rPr lang="hr-HR" dirty="0" smtClean="0"/>
              <a:t> do </a:t>
            </a:r>
            <a:r>
              <a:rPr lang="hr-HR" dirty="0" err="1" smtClean="0"/>
              <a:t>not</a:t>
            </a:r>
            <a:r>
              <a:rPr lang="hr-HR" dirty="0" smtClean="0"/>
              <a:t> </a:t>
            </a:r>
            <a:r>
              <a:rPr lang="hr-HR" dirty="0" err="1" smtClean="0"/>
              <a:t>involve</a:t>
            </a:r>
            <a:r>
              <a:rPr lang="hr-HR" dirty="0" smtClean="0"/>
              <a:t> </a:t>
            </a:r>
            <a:r>
              <a:rPr lang="hr-HR" dirty="0" err="1" smtClean="0"/>
              <a:t>going</a:t>
            </a:r>
            <a:r>
              <a:rPr lang="hr-HR" dirty="0" smtClean="0"/>
              <a:t> to </a:t>
            </a:r>
            <a:r>
              <a:rPr lang="hr-HR" dirty="0" err="1" smtClean="0"/>
              <a:t>court</a:t>
            </a:r>
            <a:endParaRPr lang="hr-HR" dirty="0" smtClean="0"/>
          </a:p>
          <a:p>
            <a:pPr marL="0" indent="0">
              <a:buNone/>
            </a:pPr>
            <a:r>
              <a:rPr lang="hr-HR" dirty="0"/>
              <a:t>ADR = </a:t>
            </a:r>
            <a:r>
              <a:rPr lang="hr-HR" dirty="0" err="1"/>
              <a:t>quicker</a:t>
            </a:r>
            <a:r>
              <a:rPr lang="hr-HR" dirty="0"/>
              <a:t>, </a:t>
            </a:r>
            <a:r>
              <a:rPr lang="hr-HR" dirty="0" err="1"/>
              <a:t>simpler</a:t>
            </a:r>
            <a:r>
              <a:rPr lang="hr-HR" dirty="0"/>
              <a:t> and </a:t>
            </a:r>
            <a:r>
              <a:rPr lang="hr-HR" dirty="0" err="1"/>
              <a:t>costs</a:t>
            </a:r>
            <a:r>
              <a:rPr lang="hr-HR" dirty="0"/>
              <a:t> </a:t>
            </a:r>
            <a:r>
              <a:rPr lang="hr-HR" dirty="0" err="1"/>
              <a:t>less</a:t>
            </a:r>
            <a:r>
              <a:rPr lang="hr-HR" dirty="0"/>
              <a:t> </a:t>
            </a:r>
            <a:r>
              <a:rPr lang="hr-HR" dirty="0" err="1"/>
              <a:t>than</a:t>
            </a:r>
            <a:r>
              <a:rPr lang="hr-HR" dirty="0"/>
              <a:t> </a:t>
            </a:r>
            <a:r>
              <a:rPr lang="hr-HR" dirty="0" err="1"/>
              <a:t>going</a:t>
            </a:r>
            <a:r>
              <a:rPr lang="hr-HR" dirty="0"/>
              <a:t> to </a:t>
            </a:r>
            <a:r>
              <a:rPr lang="hr-HR" dirty="0" err="1"/>
              <a:t>court</a:t>
            </a:r>
            <a:endParaRPr lang="en-US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= a </a:t>
            </a:r>
            <a:r>
              <a:rPr lang="hr-HR" dirty="0" err="1" smtClean="0"/>
              <a:t>neutral</a:t>
            </a:r>
            <a:r>
              <a:rPr lang="hr-HR" dirty="0" smtClean="0"/>
              <a:t> </a:t>
            </a:r>
            <a:r>
              <a:rPr lang="hr-HR" dirty="0" err="1" smtClean="0"/>
              <a:t>third</a:t>
            </a:r>
            <a:r>
              <a:rPr lang="hr-HR" dirty="0" smtClean="0"/>
              <a:t> party </a:t>
            </a:r>
            <a:r>
              <a:rPr lang="hr-HR" dirty="0" err="1" smtClean="0"/>
              <a:t>acts</a:t>
            </a:r>
            <a:r>
              <a:rPr lang="hr-HR" dirty="0" smtClean="0"/>
              <a:t> as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intermediary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the </a:t>
            </a:r>
            <a:r>
              <a:rPr lang="hr-HR" dirty="0" err="1" smtClean="0"/>
              <a:t>parties</a:t>
            </a:r>
            <a:r>
              <a:rPr lang="hr-HR" dirty="0" smtClean="0"/>
              <a:t> = ADR </a:t>
            </a:r>
            <a:r>
              <a:rPr lang="hr-HR" dirty="0" err="1"/>
              <a:t>entity</a:t>
            </a:r>
            <a:r>
              <a:rPr lang="hr-HR" dirty="0"/>
              <a:t> 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ADR </a:t>
            </a:r>
            <a:r>
              <a:rPr lang="hr-HR" dirty="0" err="1" smtClean="0"/>
              <a:t>entity</a:t>
            </a:r>
            <a:r>
              <a:rPr lang="hr-HR" dirty="0" smtClean="0"/>
              <a:t> =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suggest</a:t>
            </a:r>
            <a:r>
              <a:rPr lang="hr-HR" dirty="0" smtClean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impose</a:t>
            </a:r>
            <a:r>
              <a:rPr lang="hr-HR" dirty="0" smtClean="0"/>
              <a:t> a </a:t>
            </a:r>
            <a:r>
              <a:rPr lang="hr-HR" dirty="0" err="1" smtClean="0"/>
              <a:t>solution</a:t>
            </a:r>
            <a:r>
              <a:rPr lang="hr-HR" dirty="0" smtClean="0"/>
              <a:t>,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/>
              <a:t>simply</a:t>
            </a:r>
            <a:r>
              <a:rPr lang="hr-HR" dirty="0" smtClean="0"/>
              <a:t> </a:t>
            </a:r>
            <a:r>
              <a:rPr lang="hr-HR" dirty="0" err="1" smtClean="0"/>
              <a:t>bring</a:t>
            </a:r>
            <a:r>
              <a:rPr lang="hr-HR" dirty="0" smtClean="0"/>
              <a:t> the </a:t>
            </a:r>
            <a:r>
              <a:rPr lang="hr-HR" dirty="0" err="1" smtClean="0"/>
              <a:t>two</a:t>
            </a:r>
            <a:r>
              <a:rPr lang="hr-HR" dirty="0"/>
              <a:t> </a:t>
            </a:r>
            <a:r>
              <a:rPr lang="hr-HR" dirty="0" err="1" smtClean="0"/>
              <a:t>parties</a:t>
            </a:r>
            <a:r>
              <a:rPr lang="hr-HR" dirty="0" smtClean="0"/>
              <a:t> </a:t>
            </a:r>
            <a:r>
              <a:rPr lang="hr-HR" dirty="0" err="1" smtClean="0"/>
              <a:t>together</a:t>
            </a:r>
            <a:r>
              <a:rPr lang="hr-HR" dirty="0" smtClean="0"/>
              <a:t> to </a:t>
            </a:r>
            <a:r>
              <a:rPr lang="hr-HR" dirty="0" err="1" smtClean="0"/>
              <a:t>discuss</a:t>
            </a:r>
            <a:r>
              <a:rPr lang="hr-HR" dirty="0" smtClean="0"/>
              <a:t> how to </a:t>
            </a:r>
            <a:r>
              <a:rPr lang="hr-HR" dirty="0" err="1" smtClean="0"/>
              <a:t>find</a:t>
            </a:r>
            <a:r>
              <a:rPr lang="hr-HR" dirty="0" smtClean="0"/>
              <a:t> a </a:t>
            </a:r>
            <a:r>
              <a:rPr lang="hr-HR" dirty="0" err="1" smtClean="0"/>
              <a:t>solution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14771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Employment</a:t>
            </a:r>
            <a:r>
              <a:rPr lang="hr-HR" dirty="0" smtClean="0"/>
              <a:t> </a:t>
            </a:r>
            <a:r>
              <a:rPr lang="hr-HR" dirty="0" err="1" smtClean="0"/>
              <a:t>disputes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400" dirty="0"/>
              <a:t>III </a:t>
            </a:r>
            <a:r>
              <a:rPr lang="hr-HR" sz="2400" dirty="0" err="1"/>
              <a:t>Find</a:t>
            </a:r>
            <a:r>
              <a:rPr lang="hr-HR" sz="2400" dirty="0"/>
              <a:t> the </a:t>
            </a:r>
            <a:r>
              <a:rPr lang="hr-HR" sz="2400" dirty="0" err="1"/>
              <a:t>answers</a:t>
            </a:r>
            <a:r>
              <a:rPr lang="hr-HR" sz="2400" dirty="0"/>
              <a:t> to the </a:t>
            </a:r>
            <a:r>
              <a:rPr lang="hr-HR" sz="2400" dirty="0" err="1"/>
              <a:t>following</a:t>
            </a:r>
            <a:r>
              <a:rPr lang="hr-HR" sz="2400" dirty="0"/>
              <a:t> </a:t>
            </a:r>
            <a:r>
              <a:rPr lang="hr-HR" sz="2400" dirty="0" err="1"/>
              <a:t>questions</a:t>
            </a:r>
            <a:r>
              <a:rPr lang="hr-HR" sz="2400" dirty="0"/>
              <a:t>.</a:t>
            </a:r>
          </a:p>
          <a:p>
            <a:pPr marL="457200" indent="-457200">
              <a:buAutoNum type="arabicPeriod"/>
            </a:pPr>
            <a:r>
              <a:rPr lang="hr-HR" sz="2400" dirty="0" err="1">
                <a:solidFill>
                  <a:srgbClr val="FFFF00"/>
                </a:solidFill>
              </a:rPr>
              <a:t>What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is</a:t>
            </a:r>
            <a:r>
              <a:rPr lang="hr-HR" sz="2400" dirty="0">
                <a:solidFill>
                  <a:srgbClr val="FFFF00"/>
                </a:solidFill>
              </a:rPr>
              <a:t> the </a:t>
            </a:r>
            <a:r>
              <a:rPr lang="hr-HR" sz="2400" dirty="0" err="1">
                <a:solidFill>
                  <a:srgbClr val="FFFF00"/>
                </a:solidFill>
              </a:rPr>
              <a:t>difference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between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internal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and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external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methods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of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employment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dispute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resolution</a:t>
            </a:r>
            <a:r>
              <a:rPr lang="hr-HR" sz="2400" dirty="0">
                <a:solidFill>
                  <a:srgbClr val="FFFF00"/>
                </a:solidFill>
              </a:rPr>
              <a:t>?</a:t>
            </a:r>
          </a:p>
          <a:p>
            <a:pPr marL="457200" indent="-457200">
              <a:buAutoNum type="arabicPeriod"/>
            </a:pPr>
            <a:r>
              <a:rPr lang="hr-HR" sz="2400" dirty="0" err="1">
                <a:solidFill>
                  <a:srgbClr val="FFFF00"/>
                </a:solidFill>
              </a:rPr>
              <a:t>What</a:t>
            </a:r>
            <a:r>
              <a:rPr lang="hr-HR" sz="2400" dirty="0">
                <a:solidFill>
                  <a:srgbClr val="FFFF00"/>
                </a:solidFill>
              </a:rPr>
              <a:t> are the </a:t>
            </a:r>
            <a:r>
              <a:rPr lang="hr-HR" sz="2400" dirty="0" err="1">
                <a:solidFill>
                  <a:srgbClr val="FFFF00"/>
                </a:solidFill>
              </a:rPr>
              <a:t>judicial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instances</a:t>
            </a:r>
            <a:r>
              <a:rPr lang="hr-HR" sz="2400" dirty="0">
                <a:solidFill>
                  <a:srgbClr val="FFFF00"/>
                </a:solidFill>
              </a:rPr>
              <a:t> for the </a:t>
            </a:r>
            <a:r>
              <a:rPr lang="hr-HR" sz="2400" dirty="0" err="1">
                <a:solidFill>
                  <a:srgbClr val="FFFF00"/>
                </a:solidFill>
              </a:rPr>
              <a:t>resolution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of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employment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disputes</a:t>
            </a:r>
            <a:r>
              <a:rPr lang="hr-HR" sz="2400" dirty="0">
                <a:solidFill>
                  <a:srgbClr val="FFFF00"/>
                </a:solidFill>
              </a:rPr>
              <a:t>?</a:t>
            </a:r>
          </a:p>
          <a:p>
            <a:pPr marL="457200" indent="-457200">
              <a:buAutoNum type="arabicPeriod"/>
            </a:pPr>
            <a:r>
              <a:rPr lang="hr-HR" sz="2400" dirty="0" err="1">
                <a:solidFill>
                  <a:srgbClr val="FFFF00"/>
                </a:solidFill>
              </a:rPr>
              <a:t>What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>
                <a:solidFill>
                  <a:srgbClr val="FFFF00"/>
                </a:solidFill>
              </a:rPr>
              <a:t>legal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err="1" smtClean="0">
                <a:solidFill>
                  <a:srgbClr val="FFFF00"/>
                </a:solidFill>
              </a:rPr>
              <a:t>remedies</a:t>
            </a:r>
            <a:r>
              <a:rPr lang="hr-HR" sz="2400" dirty="0" smtClean="0">
                <a:solidFill>
                  <a:srgbClr val="FFFF00"/>
                </a:solidFill>
              </a:rPr>
              <a:t> </a:t>
            </a:r>
            <a:r>
              <a:rPr lang="hr-HR" sz="2400" dirty="0">
                <a:solidFill>
                  <a:srgbClr val="FFFF00"/>
                </a:solidFill>
              </a:rPr>
              <a:t>are </a:t>
            </a:r>
            <a:r>
              <a:rPr lang="hr-HR" sz="2400" dirty="0" err="1">
                <a:solidFill>
                  <a:srgbClr val="FFFF00"/>
                </a:solidFill>
              </a:rPr>
              <a:t>available</a:t>
            </a:r>
            <a:r>
              <a:rPr lang="hr-HR" sz="2400" dirty="0" smtClean="0">
                <a:solidFill>
                  <a:srgbClr val="FFFF00"/>
                </a:solidFill>
              </a:rPr>
              <a:t>?</a:t>
            </a:r>
          </a:p>
          <a:p>
            <a:pPr marL="457200" indent="-457200">
              <a:buAutoNum type="arabicPeriod"/>
            </a:pPr>
            <a:endParaRPr lang="hr-HR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2400" dirty="0" smtClean="0"/>
              <a:t>Do ex. IV </a:t>
            </a:r>
            <a:r>
              <a:rPr lang="hr-HR" sz="2400" dirty="0" err="1" smtClean="0"/>
              <a:t>and</a:t>
            </a:r>
            <a:r>
              <a:rPr lang="hr-HR" sz="2400" dirty="0" smtClean="0"/>
              <a:t> VI.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35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-77638"/>
            <a:ext cx="9404723" cy="1475117"/>
          </a:xfrm>
        </p:spPr>
        <p:txBody>
          <a:bodyPr/>
          <a:lstStyle/>
          <a:p>
            <a:r>
              <a:rPr lang="hr-HR" sz="4000" dirty="0" err="1" smtClean="0"/>
              <a:t>Vocalubary</a:t>
            </a:r>
            <a:r>
              <a:rPr lang="hr-HR" sz="4000" dirty="0" smtClean="0"/>
              <a:t> </a:t>
            </a:r>
            <a:r>
              <a:rPr lang="hr-HR" sz="4000" dirty="0" err="1" smtClean="0"/>
              <a:t>practice</a:t>
            </a:r>
            <a:r>
              <a:rPr lang="hr-HR" sz="4000" dirty="0" smtClean="0"/>
              <a:t> </a:t>
            </a:r>
            <a:br>
              <a:rPr lang="hr-HR" sz="4000" dirty="0" smtClean="0"/>
            </a:br>
            <a:r>
              <a:rPr lang="hr-HR" sz="2000" dirty="0" smtClean="0"/>
              <a:t>– </a:t>
            </a:r>
            <a:r>
              <a:rPr lang="hr-HR" sz="2000" dirty="0" err="1" smtClean="0"/>
              <a:t>Find</a:t>
            </a:r>
            <a:r>
              <a:rPr lang="hr-HR" sz="2000" dirty="0" smtClean="0"/>
              <a:t> the Croatian </a:t>
            </a:r>
            <a:r>
              <a:rPr lang="hr-HR" sz="2000" dirty="0" err="1" smtClean="0"/>
              <a:t>equivalents</a:t>
            </a:r>
            <a:r>
              <a:rPr lang="hr-HR" sz="2000" dirty="0" smtClean="0"/>
              <a:t> for the </a:t>
            </a:r>
            <a:r>
              <a:rPr lang="hr-HR" sz="2000" dirty="0" err="1" smtClean="0"/>
              <a:t>following</a:t>
            </a:r>
            <a:r>
              <a:rPr lang="hr-HR" sz="2000" dirty="0" smtClean="0"/>
              <a:t> English </a:t>
            </a:r>
            <a:r>
              <a:rPr lang="hr-HR" sz="2000" dirty="0" err="1" smtClean="0"/>
              <a:t>terms</a:t>
            </a:r>
            <a:r>
              <a:rPr lang="hr-HR" sz="2000" dirty="0" smtClean="0"/>
              <a:t> </a:t>
            </a:r>
            <a:r>
              <a:rPr lang="hr-HR" sz="2000" dirty="0" err="1" smtClean="0"/>
              <a:t>and</a:t>
            </a:r>
            <a:r>
              <a:rPr lang="hr-HR" sz="2000" dirty="0" smtClean="0"/>
              <a:t> </a:t>
            </a:r>
            <a:r>
              <a:rPr lang="hr-HR" sz="2000" dirty="0" err="1" smtClean="0"/>
              <a:t>expressions</a:t>
            </a:r>
            <a:r>
              <a:rPr lang="hr-HR" sz="2000" dirty="0" smtClean="0"/>
              <a:t>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343" y="1397479"/>
            <a:ext cx="10722633" cy="5658929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hr-HR" dirty="0" err="1" smtClean="0"/>
              <a:t>Comprehensive</a:t>
            </a:r>
            <a:r>
              <a:rPr lang="hr-HR" dirty="0" smtClean="0"/>
              <a:t> </a:t>
            </a:r>
            <a:r>
              <a:rPr lang="hr-HR" dirty="0" err="1" smtClean="0"/>
              <a:t>labour</a:t>
            </a:r>
            <a:r>
              <a:rPr lang="hr-HR" dirty="0" smtClean="0"/>
              <a:t> </a:t>
            </a:r>
            <a:r>
              <a:rPr lang="hr-HR" dirty="0" err="1" smtClean="0"/>
              <a:t>codes</a:t>
            </a:r>
            <a:endParaRPr lang="hr-HR" dirty="0" smtClean="0"/>
          </a:p>
          <a:p>
            <a:pPr marL="457200" indent="-457200">
              <a:buAutoNum type="arabicPeriod"/>
            </a:pPr>
            <a:r>
              <a:rPr lang="hr-HR" dirty="0" smtClean="0"/>
              <a:t>The </a:t>
            </a:r>
            <a:r>
              <a:rPr lang="hr-HR" dirty="0" err="1" smtClean="0"/>
              <a:t>right</a:t>
            </a:r>
            <a:r>
              <a:rPr lang="hr-HR" dirty="0" smtClean="0"/>
              <a:t> to </a:t>
            </a:r>
            <a:r>
              <a:rPr lang="hr-HR" dirty="0" err="1" smtClean="0"/>
              <a:t>equal</a:t>
            </a:r>
            <a:r>
              <a:rPr lang="hr-HR" dirty="0" smtClean="0"/>
              <a:t> </a:t>
            </a:r>
            <a:r>
              <a:rPr lang="hr-HR" dirty="0" err="1" smtClean="0"/>
              <a:t>pay</a:t>
            </a:r>
            <a:r>
              <a:rPr lang="hr-HR" dirty="0" smtClean="0"/>
              <a:t> for </a:t>
            </a:r>
            <a:r>
              <a:rPr lang="hr-HR" dirty="0" err="1" smtClean="0"/>
              <a:t>like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endParaRPr lang="hr-HR" dirty="0" smtClean="0"/>
          </a:p>
          <a:p>
            <a:pPr marL="457200" indent="-457200">
              <a:buAutoNum type="arabicPeriod"/>
            </a:pPr>
            <a:r>
              <a:rPr lang="hr-HR" dirty="0" smtClean="0"/>
              <a:t>The </a:t>
            </a:r>
            <a:r>
              <a:rPr lang="hr-HR" dirty="0" err="1" smtClean="0"/>
              <a:t>right</a:t>
            </a:r>
            <a:r>
              <a:rPr lang="hr-HR" dirty="0" smtClean="0"/>
              <a:t> to </a:t>
            </a:r>
            <a:r>
              <a:rPr lang="hr-HR" dirty="0" err="1" smtClean="0"/>
              <a:t>sick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parental</a:t>
            </a:r>
            <a:r>
              <a:rPr lang="hr-HR" dirty="0" smtClean="0"/>
              <a:t> </a:t>
            </a:r>
            <a:r>
              <a:rPr lang="hr-HR" dirty="0" err="1" smtClean="0"/>
              <a:t>leave</a:t>
            </a:r>
            <a:endParaRPr lang="hr-HR" dirty="0" smtClean="0"/>
          </a:p>
          <a:p>
            <a:pPr marL="457200" indent="-457200">
              <a:buFont typeface="Wingdings 3" charset="2"/>
              <a:buAutoNum type="arabicPeriod"/>
            </a:pPr>
            <a:r>
              <a:rPr lang="hr-HR" dirty="0" smtClean="0"/>
              <a:t>To provide minimum </a:t>
            </a:r>
            <a:r>
              <a:rPr lang="hr-HR" dirty="0" err="1" smtClean="0"/>
              <a:t>statutory</a:t>
            </a:r>
            <a:r>
              <a:rPr lang="hr-HR" dirty="0" smtClean="0"/>
              <a:t> </a:t>
            </a:r>
            <a:r>
              <a:rPr lang="hr-HR" dirty="0" err="1" smtClean="0"/>
              <a:t>protection</a:t>
            </a:r>
            <a:endParaRPr lang="hr-HR" dirty="0" smtClean="0"/>
          </a:p>
          <a:p>
            <a:pPr marL="457200" indent="-457200">
              <a:buFont typeface="Wingdings 3" charset="2"/>
              <a:buAutoNum type="arabicPeriod"/>
            </a:pPr>
            <a:r>
              <a:rPr lang="hr-HR" dirty="0" err="1" smtClean="0"/>
              <a:t>Employment</a:t>
            </a:r>
            <a:r>
              <a:rPr lang="hr-HR" dirty="0" smtClean="0"/>
              <a:t> </a:t>
            </a:r>
            <a:r>
              <a:rPr lang="hr-HR" dirty="0" err="1" smtClean="0"/>
              <a:t>contract</a:t>
            </a:r>
            <a:r>
              <a:rPr lang="hr-HR" dirty="0" smtClean="0"/>
              <a:t> </a:t>
            </a:r>
            <a:r>
              <a:rPr lang="hr-HR" dirty="0" err="1" smtClean="0"/>
              <a:t>termination</a:t>
            </a:r>
            <a:endParaRPr lang="hr-HR" dirty="0" smtClean="0"/>
          </a:p>
          <a:p>
            <a:pPr marL="457200" indent="-457200">
              <a:buFont typeface="Wingdings 3" charset="2"/>
              <a:buAutoNum type="arabicPeriod"/>
            </a:pPr>
            <a:r>
              <a:rPr lang="hr-HR" dirty="0" err="1" smtClean="0"/>
              <a:t>Negotiations</a:t>
            </a:r>
            <a:r>
              <a:rPr lang="hr-HR" dirty="0" smtClean="0"/>
              <a:t> </a:t>
            </a:r>
            <a:r>
              <a:rPr lang="hr-HR" dirty="0" err="1" smtClean="0"/>
              <a:t>between</a:t>
            </a:r>
            <a:r>
              <a:rPr lang="hr-HR" dirty="0" smtClean="0"/>
              <a:t> the </a:t>
            </a:r>
            <a:r>
              <a:rPr lang="hr-HR" dirty="0" err="1" smtClean="0"/>
              <a:t>employer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the </a:t>
            </a:r>
            <a:r>
              <a:rPr lang="hr-HR" dirty="0" err="1" smtClean="0"/>
              <a:t>trade</a:t>
            </a:r>
            <a:r>
              <a:rPr lang="hr-HR" dirty="0" smtClean="0"/>
              <a:t> </a:t>
            </a:r>
            <a:r>
              <a:rPr lang="hr-HR" dirty="0" err="1" smtClean="0"/>
              <a:t>union</a:t>
            </a:r>
            <a:endParaRPr lang="hr-HR" dirty="0" smtClean="0"/>
          </a:p>
          <a:p>
            <a:pPr marL="457200" indent="-457200">
              <a:buFont typeface="Wingdings 3" charset="2"/>
              <a:buAutoNum type="arabicPeriod"/>
            </a:pPr>
            <a:r>
              <a:rPr lang="hr-HR" dirty="0" err="1" smtClean="0"/>
              <a:t>particulars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employment</a:t>
            </a:r>
            <a:endParaRPr lang="hr-HR" dirty="0" smtClean="0"/>
          </a:p>
          <a:p>
            <a:pPr marL="457200" indent="-457200">
              <a:buFont typeface="Wingdings 3" charset="2"/>
              <a:buAutoNum type="arabicPeriod"/>
            </a:pPr>
            <a:r>
              <a:rPr lang="hr-HR" dirty="0" err="1" smtClean="0"/>
              <a:t>Remuneration</a:t>
            </a:r>
            <a:r>
              <a:rPr lang="hr-HR" dirty="0" smtClean="0"/>
              <a:t> </a:t>
            </a:r>
          </a:p>
          <a:p>
            <a:pPr marL="457200" indent="-457200">
              <a:buFont typeface="Wingdings 3" charset="2"/>
              <a:buAutoNum type="arabicPeriod"/>
            </a:pPr>
            <a:r>
              <a:rPr lang="hr-HR" dirty="0" err="1" smtClean="0"/>
              <a:t>Holiday</a:t>
            </a:r>
            <a:r>
              <a:rPr lang="hr-HR" dirty="0" smtClean="0"/>
              <a:t> </a:t>
            </a:r>
            <a:r>
              <a:rPr lang="hr-HR" dirty="0" err="1" smtClean="0"/>
              <a:t>entitlement</a:t>
            </a:r>
            <a:r>
              <a:rPr lang="hr-HR" dirty="0" smtClean="0"/>
              <a:t> </a:t>
            </a:r>
          </a:p>
          <a:p>
            <a:pPr marL="457200" indent="-457200">
              <a:buFont typeface="Wingdings 3" charset="2"/>
              <a:buAutoNum type="arabicPeriod"/>
            </a:pPr>
            <a:r>
              <a:rPr lang="hr-HR" dirty="0" err="1" smtClean="0"/>
              <a:t>Pension</a:t>
            </a:r>
            <a:r>
              <a:rPr lang="hr-HR" dirty="0" smtClean="0"/>
              <a:t> </a:t>
            </a:r>
            <a:r>
              <a:rPr lang="hr-HR" dirty="0" err="1" smtClean="0"/>
              <a:t>schemes</a:t>
            </a:r>
            <a:r>
              <a:rPr lang="hr-HR" dirty="0" smtClean="0"/>
              <a:t> </a:t>
            </a:r>
          </a:p>
          <a:p>
            <a:pPr marL="457200" indent="-457200">
              <a:buFont typeface="Wingdings 3" charset="2"/>
              <a:buAutoNum type="arabicPeriod"/>
            </a:pPr>
            <a:r>
              <a:rPr lang="hr-HR" dirty="0" err="1" smtClean="0"/>
              <a:t>Termination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employment</a:t>
            </a:r>
            <a:endParaRPr lang="hr-HR" dirty="0" smtClean="0"/>
          </a:p>
          <a:p>
            <a:pPr marL="457200" indent="-457200">
              <a:buFont typeface="Wingdings 3" charset="2"/>
              <a:buAutoNum type="arabicPeriod"/>
            </a:pPr>
            <a:r>
              <a:rPr lang="hr-HR" dirty="0" err="1" smtClean="0"/>
              <a:t>Expiration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a  </a:t>
            </a:r>
            <a:r>
              <a:rPr lang="hr-HR" dirty="0" err="1" smtClean="0"/>
              <a:t>fixed-term</a:t>
            </a:r>
            <a:r>
              <a:rPr lang="hr-HR" dirty="0" smtClean="0"/>
              <a:t> </a:t>
            </a:r>
            <a:r>
              <a:rPr lang="hr-HR" dirty="0" err="1" smtClean="0"/>
              <a:t>contract</a:t>
            </a:r>
            <a:endParaRPr lang="hr-HR" dirty="0" smtClean="0"/>
          </a:p>
          <a:p>
            <a:pPr marL="457200" indent="-457200">
              <a:buFont typeface="Wingdings 3" charset="2"/>
              <a:buAutoNum type="arabicPeriod"/>
            </a:pPr>
            <a:r>
              <a:rPr lang="hr-HR" dirty="0" smtClean="0"/>
              <a:t>To make a </a:t>
            </a:r>
            <a:r>
              <a:rPr lang="hr-HR" dirty="0" err="1" smtClean="0"/>
              <a:t>redundancy</a:t>
            </a:r>
            <a:r>
              <a:rPr lang="hr-HR" dirty="0" smtClean="0"/>
              <a:t> </a:t>
            </a:r>
            <a:r>
              <a:rPr lang="hr-HR" dirty="0" err="1" smtClean="0"/>
              <a:t>payment</a:t>
            </a:r>
            <a:endParaRPr lang="hr-HR" dirty="0" smtClean="0"/>
          </a:p>
          <a:p>
            <a:pPr marL="457200" indent="-457200">
              <a:buFont typeface="Wingdings 3" charset="2"/>
              <a:buAutoNum type="arabicPeriod"/>
            </a:pPr>
            <a:r>
              <a:rPr lang="hr-HR" dirty="0" smtClean="0"/>
              <a:t>To </a:t>
            </a:r>
            <a:r>
              <a:rPr lang="hr-HR" dirty="0" err="1" smtClean="0"/>
              <a:t>dismiss</a:t>
            </a:r>
            <a:r>
              <a:rPr lang="hr-HR" dirty="0" smtClean="0"/>
              <a:t> </a:t>
            </a:r>
            <a:r>
              <a:rPr lang="hr-HR" dirty="0" err="1" smtClean="0"/>
              <a:t>summarily</a:t>
            </a:r>
            <a:endParaRPr lang="hr-HR" dirty="0" smtClean="0"/>
          </a:p>
          <a:p>
            <a:pPr marL="457200" indent="-457200">
              <a:buFont typeface="Wingdings 3" charset="2"/>
              <a:buAutoNum type="arabicPeriod"/>
            </a:pPr>
            <a:r>
              <a:rPr lang="hr-HR" dirty="0" smtClean="0"/>
              <a:t>Alternative </a:t>
            </a:r>
            <a:r>
              <a:rPr lang="hr-HR" dirty="0" err="1" smtClean="0"/>
              <a:t>dispute</a:t>
            </a:r>
            <a:r>
              <a:rPr lang="hr-HR" dirty="0" smtClean="0"/>
              <a:t> </a:t>
            </a:r>
            <a:r>
              <a:rPr lang="hr-HR" dirty="0" err="1" smtClean="0"/>
              <a:t>resolution</a:t>
            </a:r>
            <a:r>
              <a:rPr lang="hr-HR" dirty="0" smtClean="0"/>
              <a:t> (ADR)</a:t>
            </a:r>
          </a:p>
          <a:p>
            <a:pPr marL="457200" indent="-457200">
              <a:buFont typeface="Wingdings 3" charset="2"/>
              <a:buAutoNum type="arabicPeriod"/>
            </a:pPr>
            <a:r>
              <a:rPr lang="hr-HR" dirty="0" smtClean="0"/>
              <a:t>To </a:t>
            </a:r>
            <a:r>
              <a:rPr lang="hr-HR" dirty="0" err="1" smtClean="0"/>
              <a:t>bring</a:t>
            </a:r>
            <a:r>
              <a:rPr lang="hr-HR" dirty="0" smtClean="0"/>
              <a:t> a </a:t>
            </a:r>
            <a:r>
              <a:rPr lang="hr-HR" dirty="0" err="1" smtClean="0"/>
              <a:t>claim</a:t>
            </a:r>
            <a:r>
              <a:rPr lang="hr-HR" dirty="0" smtClean="0"/>
              <a:t> </a:t>
            </a:r>
            <a:r>
              <a:rPr lang="hr-HR" dirty="0" err="1" smtClean="0"/>
              <a:t>before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employment</a:t>
            </a:r>
            <a:r>
              <a:rPr lang="hr-HR" dirty="0" smtClean="0"/>
              <a:t> tribunal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4664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Vocabulary</a:t>
            </a:r>
            <a:r>
              <a:rPr lang="hr-HR" dirty="0" smtClean="0"/>
              <a:t> </a:t>
            </a:r>
            <a:r>
              <a:rPr lang="hr-HR" dirty="0" err="1" smtClean="0"/>
              <a:t>practice</a:t>
            </a:r>
            <a:r>
              <a:rPr lang="hr-HR" dirty="0" smtClean="0"/>
              <a:t> - </a:t>
            </a:r>
            <a:r>
              <a:rPr lang="hr-HR" dirty="0" err="1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354347"/>
            <a:ext cx="8946541" cy="55726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 smtClean="0"/>
              <a:t>1. opširni zakoni o radu</a:t>
            </a:r>
          </a:p>
          <a:p>
            <a:pPr marL="0" indent="0">
              <a:buNone/>
            </a:pPr>
            <a:r>
              <a:rPr lang="hr-HR" dirty="0" smtClean="0"/>
              <a:t>2. pravo na jednaku plaću za jednaki posao</a:t>
            </a:r>
          </a:p>
          <a:p>
            <a:pPr marL="0" indent="0">
              <a:buNone/>
            </a:pPr>
            <a:r>
              <a:rPr lang="hr-HR" dirty="0" smtClean="0"/>
              <a:t>3. pravo na bolovanje i </a:t>
            </a:r>
            <a:r>
              <a:rPr lang="hr-HR" dirty="0" err="1" smtClean="0"/>
              <a:t>porodiljni</a:t>
            </a:r>
            <a:r>
              <a:rPr lang="hr-HR" dirty="0" smtClean="0"/>
              <a:t> dopust</a:t>
            </a:r>
          </a:p>
          <a:p>
            <a:pPr marL="0" indent="0">
              <a:buNone/>
            </a:pPr>
            <a:r>
              <a:rPr lang="hr-HR" dirty="0" smtClean="0"/>
              <a:t>4. </a:t>
            </a:r>
            <a:r>
              <a:rPr lang="hr-HR" dirty="0"/>
              <a:t>o</a:t>
            </a:r>
            <a:r>
              <a:rPr lang="hr-HR" dirty="0" smtClean="0"/>
              <a:t>sigurati minimalnu zakonsku zaštitu</a:t>
            </a:r>
          </a:p>
          <a:p>
            <a:pPr marL="0" indent="0">
              <a:buNone/>
            </a:pPr>
            <a:r>
              <a:rPr lang="hr-HR" dirty="0" smtClean="0"/>
              <a:t>5. raskid ugovora o radu</a:t>
            </a:r>
          </a:p>
          <a:p>
            <a:pPr marL="0" indent="0">
              <a:buNone/>
            </a:pPr>
            <a:r>
              <a:rPr lang="hr-HR" dirty="0" smtClean="0"/>
              <a:t>6. pregovori između poslodavca i sindikata</a:t>
            </a:r>
          </a:p>
          <a:p>
            <a:pPr marL="0" indent="0">
              <a:buNone/>
            </a:pPr>
            <a:r>
              <a:rPr lang="hr-HR" dirty="0" smtClean="0"/>
              <a:t>7. podaci o zaposlenju</a:t>
            </a:r>
          </a:p>
          <a:p>
            <a:pPr marL="0" indent="0">
              <a:buNone/>
            </a:pPr>
            <a:r>
              <a:rPr lang="hr-HR" dirty="0" smtClean="0"/>
              <a:t>8. naknada za rad</a:t>
            </a:r>
          </a:p>
          <a:p>
            <a:pPr marL="0" indent="0">
              <a:buNone/>
            </a:pPr>
            <a:r>
              <a:rPr lang="hr-HR" dirty="0" smtClean="0"/>
              <a:t>9. pravo na godišnji odmor</a:t>
            </a:r>
          </a:p>
          <a:p>
            <a:pPr marL="0" indent="0">
              <a:buNone/>
            </a:pPr>
            <a:r>
              <a:rPr lang="hr-HR" dirty="0" smtClean="0"/>
              <a:t>10. mirovinski fond</a:t>
            </a:r>
          </a:p>
          <a:p>
            <a:pPr marL="0" indent="0">
              <a:buNone/>
            </a:pPr>
            <a:r>
              <a:rPr lang="hr-HR" dirty="0" smtClean="0"/>
              <a:t>11. raskid / prestanak radnog odnosa</a:t>
            </a:r>
          </a:p>
          <a:p>
            <a:pPr marL="0" indent="0">
              <a:buNone/>
            </a:pPr>
            <a:r>
              <a:rPr lang="hr-HR" dirty="0" smtClean="0"/>
              <a:t>12. istek ugovora na određeno vrijeme</a:t>
            </a:r>
          </a:p>
          <a:p>
            <a:pPr marL="0" indent="0">
              <a:buNone/>
            </a:pPr>
            <a:r>
              <a:rPr lang="hr-HR" dirty="0" smtClean="0"/>
              <a:t>13. dati otpremninu u slučaju otpuštanja zbog viška radne snage</a:t>
            </a:r>
          </a:p>
          <a:p>
            <a:pPr marL="0" indent="0">
              <a:buNone/>
            </a:pPr>
            <a:r>
              <a:rPr lang="hr-HR" dirty="0" smtClean="0"/>
              <a:t>14. dati izvanredni otkaz ugovora o radu</a:t>
            </a:r>
          </a:p>
          <a:p>
            <a:pPr marL="0" indent="0">
              <a:buNone/>
            </a:pPr>
            <a:r>
              <a:rPr lang="hr-HR" dirty="0" smtClean="0"/>
              <a:t>16. alternativno rješavanje spora</a:t>
            </a:r>
          </a:p>
          <a:p>
            <a:pPr marL="0" indent="0">
              <a:buNone/>
            </a:pPr>
            <a:r>
              <a:rPr lang="hr-HR" dirty="0" smtClean="0"/>
              <a:t>15. podići tužbu pred sudom za radne sporove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647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Discrimination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the </a:t>
            </a:r>
            <a:r>
              <a:rPr lang="hr-HR" dirty="0" err="1"/>
              <a:t>W</a:t>
            </a:r>
            <a:r>
              <a:rPr lang="hr-HR" dirty="0" err="1" smtClean="0"/>
              <a:t>orkplace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How </a:t>
            </a:r>
            <a:r>
              <a:rPr lang="hr-HR" dirty="0" err="1" smtClean="0"/>
              <a:t>would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define</a:t>
            </a:r>
            <a:r>
              <a:rPr lang="hr-HR" dirty="0" smtClean="0"/>
              <a:t> </a:t>
            </a:r>
            <a:r>
              <a:rPr lang="hr-HR" dirty="0" err="1" smtClean="0"/>
              <a:t>discirmination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give</a:t>
            </a:r>
            <a:r>
              <a:rPr lang="hr-HR" dirty="0" smtClean="0"/>
              <a:t> some </a:t>
            </a:r>
            <a:r>
              <a:rPr lang="hr-HR" dirty="0" err="1" smtClean="0"/>
              <a:t>examples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discriminatory</a:t>
            </a:r>
            <a:r>
              <a:rPr lang="hr-HR" dirty="0" smtClean="0"/>
              <a:t> </a:t>
            </a:r>
            <a:r>
              <a:rPr lang="hr-HR" dirty="0" err="1" smtClean="0"/>
              <a:t>behaviour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</a:t>
            </a:r>
            <a:r>
              <a:rPr lang="hr-HR" dirty="0" err="1" smtClean="0"/>
              <a:t>your</a:t>
            </a:r>
            <a:r>
              <a:rPr lang="hr-HR" dirty="0" smtClean="0"/>
              <a:t> </a:t>
            </a:r>
            <a:r>
              <a:rPr lang="hr-HR" dirty="0" err="1" smtClean="0"/>
              <a:t>environment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it</a:t>
            </a:r>
            <a:r>
              <a:rPr lang="hr-HR" dirty="0" smtClean="0"/>
              <a:t> </a:t>
            </a:r>
            <a:r>
              <a:rPr lang="hr-HR" dirty="0" err="1" smtClean="0"/>
              <a:t>important</a:t>
            </a:r>
            <a:r>
              <a:rPr lang="hr-HR" dirty="0" smtClean="0"/>
              <a:t> for a </a:t>
            </a:r>
            <a:r>
              <a:rPr lang="hr-HR" dirty="0" err="1" smtClean="0"/>
              <a:t>country</a:t>
            </a:r>
            <a:r>
              <a:rPr lang="hr-HR" dirty="0" smtClean="0"/>
              <a:t> to </a:t>
            </a:r>
            <a:r>
              <a:rPr lang="hr-HR" dirty="0" err="1" smtClean="0"/>
              <a:t>have</a:t>
            </a:r>
            <a:r>
              <a:rPr lang="hr-HR" dirty="0" smtClean="0"/>
              <a:t> </a:t>
            </a:r>
            <a:r>
              <a:rPr lang="hr-HR" dirty="0" err="1" smtClean="0"/>
              <a:t>anti-discrimination</a:t>
            </a:r>
            <a:r>
              <a:rPr lang="hr-HR" dirty="0" smtClean="0"/>
              <a:t> </a:t>
            </a:r>
            <a:r>
              <a:rPr lang="hr-HR" dirty="0" err="1" smtClean="0"/>
              <a:t>laws</a:t>
            </a:r>
            <a:r>
              <a:rPr lang="hr-HR" dirty="0" smtClean="0"/>
              <a:t>?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>
                <a:solidFill>
                  <a:srgbClr val="FFC000"/>
                </a:solidFill>
              </a:rPr>
              <a:t>DISCRIMINATION = </a:t>
            </a:r>
            <a:r>
              <a:rPr lang="en-GB" dirty="0">
                <a:solidFill>
                  <a:srgbClr val="FFC000"/>
                </a:solidFill>
              </a:rPr>
              <a:t>the unjust or prejudicial treatment of different </a:t>
            </a:r>
            <a:endParaRPr lang="hr-HR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smtClean="0">
                <a:solidFill>
                  <a:srgbClr val="FFC000"/>
                </a:solidFill>
              </a:rPr>
              <a:t>                                </a:t>
            </a:r>
            <a:r>
              <a:rPr lang="en-GB" dirty="0" smtClean="0">
                <a:solidFill>
                  <a:srgbClr val="FFC000"/>
                </a:solidFill>
              </a:rPr>
              <a:t>categories </a:t>
            </a:r>
            <a:r>
              <a:rPr lang="en-GB" dirty="0">
                <a:solidFill>
                  <a:srgbClr val="FFC000"/>
                </a:solidFill>
              </a:rPr>
              <a:t>of people, especially on the grounds of </a:t>
            </a:r>
            <a:endParaRPr lang="hr-HR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 smtClean="0">
                <a:solidFill>
                  <a:srgbClr val="FFC000"/>
                </a:solidFill>
              </a:rPr>
              <a:t>                                </a:t>
            </a:r>
            <a:r>
              <a:rPr lang="en-GB" dirty="0" smtClean="0">
                <a:solidFill>
                  <a:srgbClr val="FFC000"/>
                </a:solidFill>
              </a:rPr>
              <a:t>race</a:t>
            </a:r>
            <a:r>
              <a:rPr lang="en-GB" dirty="0">
                <a:solidFill>
                  <a:srgbClr val="FFC000"/>
                </a:solidFill>
              </a:rPr>
              <a:t>, age, </a:t>
            </a:r>
            <a:r>
              <a:rPr lang="en-GB" dirty="0" smtClean="0">
                <a:solidFill>
                  <a:srgbClr val="FFC000"/>
                </a:solidFill>
              </a:rPr>
              <a:t>se</a:t>
            </a:r>
            <a:r>
              <a:rPr lang="hr-HR" dirty="0" smtClean="0">
                <a:solidFill>
                  <a:srgbClr val="FFC000"/>
                </a:solidFill>
              </a:rPr>
              <a:t>x, </a:t>
            </a:r>
            <a:r>
              <a:rPr lang="hr-HR" dirty="0" err="1" smtClean="0">
                <a:solidFill>
                  <a:srgbClr val="FFC000"/>
                </a:solidFill>
              </a:rPr>
              <a:t>or</a:t>
            </a:r>
            <a:r>
              <a:rPr lang="hr-HR" dirty="0" smtClean="0">
                <a:solidFill>
                  <a:srgbClr val="FFC000"/>
                </a:solidFill>
              </a:rPr>
              <a:t> </a:t>
            </a:r>
            <a:r>
              <a:rPr lang="hr-HR" dirty="0" err="1" smtClean="0">
                <a:solidFill>
                  <a:srgbClr val="FFC000"/>
                </a:solidFill>
              </a:rPr>
              <a:t>disability</a:t>
            </a:r>
            <a:r>
              <a:rPr lang="en-GB" dirty="0" smtClean="0">
                <a:solidFill>
                  <a:srgbClr val="FFC000"/>
                </a:solidFill>
              </a:rPr>
              <a:t>.</a:t>
            </a:r>
            <a:endParaRPr lang="hr-HR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012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Discrimination</a:t>
            </a:r>
            <a:r>
              <a:rPr lang="hr-HR" dirty="0" smtClean="0"/>
              <a:t> </a:t>
            </a:r>
            <a:r>
              <a:rPr lang="hr-HR" dirty="0" err="1" smtClean="0"/>
              <a:t>in</a:t>
            </a:r>
            <a:r>
              <a:rPr lang="hr-HR" dirty="0" smtClean="0"/>
              <a:t> the </a:t>
            </a:r>
            <a:r>
              <a:rPr lang="hr-HR" dirty="0" err="1" smtClean="0"/>
              <a:t>Workplace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620" y="1328468"/>
            <a:ext cx="10558732" cy="5348377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Do </a:t>
            </a:r>
            <a:r>
              <a:rPr lang="hr-HR" dirty="0" err="1" smtClean="0"/>
              <a:t>you</a:t>
            </a:r>
            <a:r>
              <a:rPr lang="hr-HR" dirty="0" smtClean="0"/>
              <a:t> </a:t>
            </a:r>
            <a:r>
              <a:rPr lang="hr-HR" dirty="0" err="1" smtClean="0"/>
              <a:t>think</a:t>
            </a:r>
            <a:r>
              <a:rPr lang="hr-HR" dirty="0" smtClean="0"/>
              <a:t> </a:t>
            </a:r>
            <a:r>
              <a:rPr lang="hr-HR" dirty="0" err="1" smtClean="0"/>
              <a:t>that</a:t>
            </a:r>
            <a:r>
              <a:rPr lang="hr-HR" dirty="0" smtClean="0"/>
              <a:t> </a:t>
            </a:r>
            <a:r>
              <a:rPr lang="hr-HR" dirty="0" err="1" smtClean="0"/>
              <a:t>unequal</a:t>
            </a:r>
            <a:r>
              <a:rPr lang="hr-HR" dirty="0" smtClean="0"/>
              <a:t> </a:t>
            </a:r>
            <a:r>
              <a:rPr lang="hr-HR" dirty="0" err="1" smtClean="0"/>
              <a:t>treatment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employees</a:t>
            </a:r>
            <a:r>
              <a:rPr lang="hr-HR" dirty="0" smtClean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sometimes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dirty="0" err="1" smtClean="0"/>
              <a:t>justified</a:t>
            </a:r>
            <a:r>
              <a:rPr lang="hr-HR" dirty="0" smtClean="0"/>
              <a:t>?</a:t>
            </a:r>
          </a:p>
          <a:p>
            <a:r>
              <a:rPr lang="hr-HR" dirty="0" err="1" smtClean="0"/>
              <a:t>Which</a:t>
            </a:r>
            <a:r>
              <a:rPr lang="hr-HR" dirty="0" smtClean="0"/>
              <a:t> </a:t>
            </a:r>
            <a:r>
              <a:rPr lang="hr-HR" dirty="0" err="1" smtClean="0"/>
              <a:t>special</a:t>
            </a:r>
            <a:r>
              <a:rPr lang="hr-HR" dirty="0" smtClean="0"/>
              <a:t> </a:t>
            </a:r>
            <a:r>
              <a:rPr lang="hr-HR" dirty="0" err="1" smtClean="0"/>
              <a:t>conditions</a:t>
            </a:r>
            <a:r>
              <a:rPr lang="hr-HR" dirty="0"/>
              <a:t> </a:t>
            </a:r>
            <a:r>
              <a:rPr lang="hr-HR" dirty="0" err="1" smtClean="0"/>
              <a:t>can</a:t>
            </a:r>
            <a:r>
              <a:rPr lang="hr-HR" dirty="0" smtClean="0"/>
              <a:t> </a:t>
            </a:r>
            <a:r>
              <a:rPr lang="hr-HR" dirty="0" err="1" smtClean="0"/>
              <a:t>lead</a:t>
            </a:r>
            <a:r>
              <a:rPr lang="hr-HR" dirty="0" smtClean="0"/>
              <a:t> to </a:t>
            </a:r>
            <a:r>
              <a:rPr lang="hr-HR" dirty="0" err="1" smtClean="0"/>
              <a:t>such</a:t>
            </a:r>
            <a:r>
              <a:rPr lang="hr-HR" dirty="0" smtClean="0"/>
              <a:t> </a:t>
            </a:r>
            <a:r>
              <a:rPr lang="hr-HR" dirty="0" err="1" smtClean="0"/>
              <a:t>treatment</a:t>
            </a:r>
            <a:r>
              <a:rPr lang="hr-HR" dirty="0" smtClean="0"/>
              <a:t>?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i="1" dirty="0" err="1" smtClean="0"/>
              <a:t>Read</a:t>
            </a:r>
            <a:r>
              <a:rPr lang="hr-HR" i="1" dirty="0" smtClean="0"/>
              <a:t> the </a:t>
            </a:r>
            <a:r>
              <a:rPr lang="hr-HR" i="1" dirty="0" err="1" smtClean="0"/>
              <a:t>text</a:t>
            </a:r>
            <a:r>
              <a:rPr lang="hr-HR" i="1" dirty="0" smtClean="0"/>
              <a:t> </a:t>
            </a:r>
            <a:r>
              <a:rPr lang="hr-HR" i="1" dirty="0" err="1" smtClean="0"/>
              <a:t>and</a:t>
            </a:r>
            <a:r>
              <a:rPr lang="hr-HR" i="1" dirty="0" smtClean="0"/>
              <a:t> do ex. II.</a:t>
            </a:r>
          </a:p>
          <a:p>
            <a:r>
              <a:rPr lang="hr-HR" i="1" dirty="0" err="1" smtClean="0">
                <a:solidFill>
                  <a:srgbClr val="92D050"/>
                </a:solidFill>
              </a:rPr>
              <a:t>What</a:t>
            </a:r>
            <a:r>
              <a:rPr lang="hr-HR" i="1" dirty="0" smtClean="0">
                <a:solidFill>
                  <a:srgbClr val="92D050"/>
                </a:solidFill>
              </a:rPr>
              <a:t> </a:t>
            </a:r>
            <a:r>
              <a:rPr lang="hr-HR" i="1" dirty="0" err="1" smtClean="0">
                <a:solidFill>
                  <a:srgbClr val="92D050"/>
                </a:solidFill>
              </a:rPr>
              <a:t>is</a:t>
            </a:r>
            <a:r>
              <a:rPr lang="hr-HR" i="1" dirty="0" smtClean="0">
                <a:solidFill>
                  <a:srgbClr val="92D050"/>
                </a:solidFill>
              </a:rPr>
              <a:t> </a:t>
            </a:r>
            <a:r>
              <a:rPr lang="hr-HR" dirty="0" smtClean="0">
                <a:solidFill>
                  <a:srgbClr val="92D050"/>
                </a:solidFill>
              </a:rPr>
              <a:t>a </a:t>
            </a:r>
            <a:r>
              <a:rPr lang="hr-HR" dirty="0" err="1" smtClean="0">
                <a:solidFill>
                  <a:srgbClr val="92D050"/>
                </a:solidFill>
              </a:rPr>
              <a:t>protected</a:t>
            </a:r>
            <a:r>
              <a:rPr lang="hr-HR" dirty="0" smtClean="0">
                <a:solidFill>
                  <a:srgbClr val="92D050"/>
                </a:solidFill>
              </a:rPr>
              <a:t> </a:t>
            </a:r>
            <a:r>
              <a:rPr lang="hr-HR" dirty="0" err="1" smtClean="0">
                <a:solidFill>
                  <a:srgbClr val="92D050"/>
                </a:solidFill>
              </a:rPr>
              <a:t>characteristic</a:t>
            </a:r>
            <a:r>
              <a:rPr lang="hr-HR" dirty="0" smtClean="0">
                <a:solidFill>
                  <a:srgbClr val="92D050"/>
                </a:solidFill>
              </a:rPr>
              <a:t>?</a:t>
            </a:r>
          </a:p>
          <a:p>
            <a:r>
              <a:rPr lang="hr-HR" dirty="0" err="1" smtClean="0">
                <a:solidFill>
                  <a:srgbClr val="92D050"/>
                </a:solidFill>
              </a:rPr>
              <a:t>What</a:t>
            </a:r>
            <a:r>
              <a:rPr lang="hr-HR" dirty="0" smtClean="0">
                <a:solidFill>
                  <a:srgbClr val="92D050"/>
                </a:solidFill>
              </a:rPr>
              <a:t> do the </a:t>
            </a:r>
            <a:r>
              <a:rPr lang="hr-HR" dirty="0" err="1" smtClean="0">
                <a:solidFill>
                  <a:srgbClr val="92D050"/>
                </a:solidFill>
              </a:rPr>
              <a:t>following</a:t>
            </a:r>
            <a:r>
              <a:rPr lang="hr-HR" dirty="0" smtClean="0">
                <a:solidFill>
                  <a:srgbClr val="92D050"/>
                </a:solidFill>
              </a:rPr>
              <a:t> </a:t>
            </a:r>
            <a:r>
              <a:rPr lang="hr-HR" dirty="0" err="1" smtClean="0">
                <a:solidFill>
                  <a:srgbClr val="92D050"/>
                </a:solidFill>
              </a:rPr>
              <a:t>types</a:t>
            </a:r>
            <a:r>
              <a:rPr lang="hr-HR" dirty="0" smtClean="0">
                <a:solidFill>
                  <a:srgbClr val="92D050"/>
                </a:solidFill>
              </a:rPr>
              <a:t> </a:t>
            </a:r>
            <a:r>
              <a:rPr lang="hr-HR" dirty="0" err="1" smtClean="0">
                <a:solidFill>
                  <a:srgbClr val="92D050"/>
                </a:solidFill>
              </a:rPr>
              <a:t>of</a:t>
            </a:r>
            <a:r>
              <a:rPr lang="hr-HR" dirty="0" smtClean="0">
                <a:solidFill>
                  <a:srgbClr val="92D050"/>
                </a:solidFill>
              </a:rPr>
              <a:t> </a:t>
            </a:r>
            <a:r>
              <a:rPr lang="hr-HR" dirty="0" err="1" smtClean="0">
                <a:solidFill>
                  <a:srgbClr val="92D050"/>
                </a:solidFill>
              </a:rPr>
              <a:t>prohibited</a:t>
            </a:r>
            <a:r>
              <a:rPr lang="hr-HR" dirty="0" smtClean="0">
                <a:solidFill>
                  <a:srgbClr val="92D050"/>
                </a:solidFill>
              </a:rPr>
              <a:t> </a:t>
            </a:r>
            <a:r>
              <a:rPr lang="hr-HR" dirty="0" err="1" smtClean="0">
                <a:solidFill>
                  <a:srgbClr val="92D050"/>
                </a:solidFill>
              </a:rPr>
              <a:t>conduct</a:t>
            </a:r>
            <a:r>
              <a:rPr lang="hr-HR" dirty="0" smtClean="0">
                <a:solidFill>
                  <a:srgbClr val="92D050"/>
                </a:solidFill>
              </a:rPr>
              <a:t> </a:t>
            </a:r>
            <a:r>
              <a:rPr lang="hr-HR" dirty="0" err="1" smtClean="0">
                <a:solidFill>
                  <a:srgbClr val="92D050"/>
                </a:solidFill>
              </a:rPr>
              <a:t>stand</a:t>
            </a:r>
            <a:r>
              <a:rPr lang="hr-HR" dirty="0" smtClean="0">
                <a:solidFill>
                  <a:srgbClr val="92D050"/>
                </a:solidFill>
              </a:rPr>
              <a:t> for?</a:t>
            </a:r>
          </a:p>
          <a:p>
            <a:pPr marL="457200" indent="-457200">
              <a:buAutoNum type="alphaLcParenR"/>
            </a:pPr>
            <a:r>
              <a:rPr lang="hr-HR" dirty="0" err="1">
                <a:solidFill>
                  <a:srgbClr val="FFC000"/>
                </a:solidFill>
              </a:rPr>
              <a:t>d</a:t>
            </a:r>
            <a:r>
              <a:rPr lang="hr-HR" dirty="0" err="1" smtClean="0">
                <a:solidFill>
                  <a:srgbClr val="FFC000"/>
                </a:solidFill>
              </a:rPr>
              <a:t>irect</a:t>
            </a:r>
            <a:r>
              <a:rPr lang="hr-HR" dirty="0" smtClean="0">
                <a:solidFill>
                  <a:srgbClr val="FFC000"/>
                </a:solidFill>
              </a:rPr>
              <a:t> </a:t>
            </a:r>
            <a:r>
              <a:rPr lang="hr-HR" dirty="0" err="1" smtClean="0">
                <a:solidFill>
                  <a:srgbClr val="FFC000"/>
                </a:solidFill>
              </a:rPr>
              <a:t>discrimination</a:t>
            </a:r>
            <a:endParaRPr lang="hr-HR" dirty="0" smtClean="0">
              <a:solidFill>
                <a:srgbClr val="FFC000"/>
              </a:solidFill>
            </a:endParaRPr>
          </a:p>
          <a:p>
            <a:pPr marL="457200" indent="-457200">
              <a:buAutoNum type="alphaLcParenR"/>
            </a:pPr>
            <a:r>
              <a:rPr lang="hr-HR" dirty="0" err="1">
                <a:solidFill>
                  <a:srgbClr val="FFC000"/>
                </a:solidFill>
              </a:rPr>
              <a:t>i</a:t>
            </a:r>
            <a:r>
              <a:rPr lang="hr-HR" dirty="0" err="1" smtClean="0">
                <a:solidFill>
                  <a:srgbClr val="FFC000"/>
                </a:solidFill>
              </a:rPr>
              <a:t>ndirect</a:t>
            </a:r>
            <a:r>
              <a:rPr lang="hr-HR" dirty="0" smtClean="0">
                <a:solidFill>
                  <a:srgbClr val="FFC000"/>
                </a:solidFill>
              </a:rPr>
              <a:t> </a:t>
            </a:r>
            <a:r>
              <a:rPr lang="hr-HR" dirty="0" err="1" smtClean="0">
                <a:solidFill>
                  <a:srgbClr val="FFC000"/>
                </a:solidFill>
              </a:rPr>
              <a:t>discrimination</a:t>
            </a:r>
            <a:endParaRPr lang="hr-HR" dirty="0" smtClean="0">
              <a:solidFill>
                <a:srgbClr val="FFC000"/>
              </a:solidFill>
            </a:endParaRPr>
          </a:p>
          <a:p>
            <a:pPr marL="457200" indent="-457200">
              <a:buAutoNum type="alphaLcParenR"/>
            </a:pPr>
            <a:r>
              <a:rPr lang="hr-HR" dirty="0" err="1">
                <a:solidFill>
                  <a:srgbClr val="FFC000"/>
                </a:solidFill>
              </a:rPr>
              <a:t>p</a:t>
            </a:r>
            <a:r>
              <a:rPr lang="hr-HR" dirty="0" err="1" smtClean="0">
                <a:solidFill>
                  <a:srgbClr val="FFC000"/>
                </a:solidFill>
              </a:rPr>
              <a:t>erceptive</a:t>
            </a:r>
            <a:r>
              <a:rPr lang="hr-HR" dirty="0" smtClean="0">
                <a:solidFill>
                  <a:srgbClr val="FFC000"/>
                </a:solidFill>
              </a:rPr>
              <a:t> </a:t>
            </a:r>
            <a:r>
              <a:rPr lang="hr-HR" dirty="0" err="1" smtClean="0">
                <a:solidFill>
                  <a:srgbClr val="FFC000"/>
                </a:solidFill>
              </a:rPr>
              <a:t>discrimination</a:t>
            </a:r>
            <a:endParaRPr lang="hr-HR" dirty="0" smtClean="0">
              <a:solidFill>
                <a:srgbClr val="FFC000"/>
              </a:solidFill>
            </a:endParaRPr>
          </a:p>
          <a:p>
            <a:pPr marL="457200" indent="-457200">
              <a:buAutoNum type="alphaLcParenR"/>
            </a:pPr>
            <a:r>
              <a:rPr lang="hr-HR" dirty="0" err="1">
                <a:solidFill>
                  <a:srgbClr val="FFC000"/>
                </a:solidFill>
              </a:rPr>
              <a:t>a</a:t>
            </a:r>
            <a:r>
              <a:rPr lang="hr-HR" dirty="0" err="1" smtClean="0">
                <a:solidFill>
                  <a:srgbClr val="FFC000"/>
                </a:solidFill>
              </a:rPr>
              <a:t>ssociative</a:t>
            </a:r>
            <a:r>
              <a:rPr lang="hr-HR" dirty="0" smtClean="0">
                <a:solidFill>
                  <a:srgbClr val="FFC000"/>
                </a:solidFill>
              </a:rPr>
              <a:t> </a:t>
            </a:r>
            <a:r>
              <a:rPr lang="hr-HR" dirty="0" err="1" smtClean="0">
                <a:solidFill>
                  <a:srgbClr val="FFC000"/>
                </a:solidFill>
              </a:rPr>
              <a:t>discrimination</a:t>
            </a:r>
            <a:endParaRPr lang="hr-HR" dirty="0" smtClean="0">
              <a:solidFill>
                <a:srgbClr val="FFC000"/>
              </a:solidFill>
            </a:endParaRPr>
          </a:p>
          <a:p>
            <a:pPr marL="457200" indent="-457200">
              <a:buAutoNum type="alphaLcParenR"/>
            </a:pPr>
            <a:r>
              <a:rPr lang="hr-HR" dirty="0" err="1">
                <a:solidFill>
                  <a:srgbClr val="FFC000"/>
                </a:solidFill>
              </a:rPr>
              <a:t>h</a:t>
            </a:r>
            <a:r>
              <a:rPr lang="hr-HR" dirty="0" err="1" smtClean="0">
                <a:solidFill>
                  <a:srgbClr val="FFC000"/>
                </a:solidFill>
              </a:rPr>
              <a:t>arrasment</a:t>
            </a:r>
            <a:endParaRPr lang="hr-HR" dirty="0" smtClean="0">
              <a:solidFill>
                <a:srgbClr val="FFC000"/>
              </a:solidFill>
            </a:endParaRPr>
          </a:p>
          <a:p>
            <a:pPr marL="457200" indent="-457200">
              <a:buAutoNum type="alphaLcParenR"/>
            </a:pPr>
            <a:r>
              <a:rPr lang="hr-HR" dirty="0" err="1">
                <a:solidFill>
                  <a:srgbClr val="FFC000"/>
                </a:solidFill>
              </a:rPr>
              <a:t>v</a:t>
            </a:r>
            <a:r>
              <a:rPr lang="hr-HR" smtClean="0">
                <a:solidFill>
                  <a:srgbClr val="FFC000"/>
                </a:solidFill>
              </a:rPr>
              <a:t>ictimisation</a:t>
            </a:r>
            <a:endParaRPr lang="hr-HR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hr-HR" i="1" dirty="0" smtClean="0"/>
              <a:t>Do ex. III.</a:t>
            </a:r>
          </a:p>
        </p:txBody>
      </p:sp>
    </p:spTree>
    <p:extLst>
      <p:ext uri="{BB962C8B-B14F-4D97-AF65-F5344CB8AC3E}">
        <p14:creationId xmlns:p14="http://schemas.microsoft.com/office/powerpoint/2010/main" val="3416459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err="1" smtClean="0"/>
              <a:t>Employment</a:t>
            </a:r>
            <a:r>
              <a:rPr lang="hr-HR" dirty="0" smtClean="0"/>
              <a:t> </a:t>
            </a:r>
            <a:r>
              <a:rPr lang="hr-HR" dirty="0" err="1" smtClean="0"/>
              <a:t>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31985"/>
            <a:ext cx="10002838" cy="5227607"/>
          </a:xfrm>
        </p:spPr>
        <p:txBody>
          <a:bodyPr>
            <a:normAutofit/>
          </a:bodyPr>
          <a:lstStyle/>
          <a:p>
            <a:endParaRPr lang="hr-HR" sz="2800" dirty="0" smtClean="0"/>
          </a:p>
          <a:p>
            <a:r>
              <a:rPr lang="hr-HR" sz="2800" dirty="0" err="1" smtClean="0"/>
              <a:t>What</a:t>
            </a:r>
            <a:r>
              <a:rPr lang="hr-HR" sz="2800" dirty="0" smtClean="0"/>
              <a:t> do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think</a:t>
            </a:r>
            <a:r>
              <a:rPr lang="hr-HR" sz="2800" dirty="0" smtClean="0"/>
              <a:t> </a:t>
            </a:r>
            <a:r>
              <a:rPr lang="hr-HR" sz="2800" dirty="0" err="1" smtClean="0"/>
              <a:t>employment</a:t>
            </a:r>
            <a:r>
              <a:rPr lang="hr-HR" sz="2800" dirty="0" smtClean="0"/>
              <a:t> </a:t>
            </a:r>
            <a:r>
              <a:rPr lang="hr-HR" sz="2800" dirty="0" err="1" smtClean="0"/>
              <a:t>law</a:t>
            </a:r>
            <a:r>
              <a:rPr lang="hr-HR" sz="2800" dirty="0" smtClean="0"/>
              <a:t> </a:t>
            </a:r>
            <a:r>
              <a:rPr lang="hr-HR" sz="2800" dirty="0" err="1" smtClean="0"/>
              <a:t>regulates</a:t>
            </a:r>
            <a:r>
              <a:rPr lang="hr-HR" sz="2800" dirty="0" smtClean="0"/>
              <a:t>?</a:t>
            </a:r>
          </a:p>
          <a:p>
            <a:r>
              <a:rPr lang="hr-HR" sz="2800" dirty="0" err="1" smtClean="0"/>
              <a:t>What</a:t>
            </a:r>
            <a:r>
              <a:rPr lang="hr-HR" sz="2800" dirty="0" smtClean="0"/>
              <a:t> </a:t>
            </a:r>
            <a:r>
              <a:rPr lang="hr-HR" sz="2800" dirty="0" err="1" smtClean="0"/>
              <a:t>is</a:t>
            </a:r>
            <a:r>
              <a:rPr lang="hr-HR" sz="2800" dirty="0" smtClean="0"/>
              <a:t> </a:t>
            </a:r>
            <a:r>
              <a:rPr lang="hr-HR" sz="2800" dirty="0" err="1" smtClean="0"/>
              <a:t>its</a:t>
            </a:r>
            <a:r>
              <a:rPr lang="hr-HR" sz="2800" dirty="0" smtClean="0"/>
              <a:t> </a:t>
            </a:r>
            <a:r>
              <a:rPr lang="hr-HR" sz="2800" dirty="0" err="1" smtClean="0"/>
              <a:t>main</a:t>
            </a:r>
            <a:r>
              <a:rPr lang="hr-HR" sz="2800" dirty="0" smtClean="0"/>
              <a:t> </a:t>
            </a:r>
            <a:r>
              <a:rPr lang="hr-HR" sz="2800" dirty="0" err="1" smtClean="0"/>
              <a:t>aim</a:t>
            </a:r>
            <a:r>
              <a:rPr lang="hr-HR" sz="2800" dirty="0" smtClean="0"/>
              <a:t>?</a:t>
            </a:r>
          </a:p>
          <a:p>
            <a:r>
              <a:rPr lang="hr-HR" sz="2800" dirty="0" err="1" smtClean="0"/>
              <a:t>What</a:t>
            </a:r>
            <a:r>
              <a:rPr lang="hr-HR" sz="2800" dirty="0" smtClean="0"/>
              <a:t> </a:t>
            </a:r>
            <a:r>
              <a:rPr lang="hr-HR" sz="2800" dirty="0" err="1" smtClean="0"/>
              <a:t>kind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dangers</a:t>
            </a:r>
            <a:r>
              <a:rPr lang="hr-HR" sz="2800" dirty="0" smtClean="0"/>
              <a:t> </a:t>
            </a:r>
            <a:r>
              <a:rPr lang="hr-HR" sz="2800" dirty="0" err="1" smtClean="0"/>
              <a:t>could</a:t>
            </a:r>
            <a:r>
              <a:rPr lang="hr-HR" sz="2800" dirty="0" smtClean="0"/>
              <a:t> </a:t>
            </a:r>
            <a:r>
              <a:rPr lang="hr-HR" sz="2800" dirty="0" err="1" smtClean="0"/>
              <a:t>employees</a:t>
            </a:r>
            <a:r>
              <a:rPr lang="hr-HR" sz="2800" dirty="0" smtClean="0"/>
              <a:t> </a:t>
            </a:r>
            <a:r>
              <a:rPr lang="hr-HR" sz="2800" dirty="0" err="1" smtClean="0"/>
              <a:t>be</a:t>
            </a:r>
            <a:r>
              <a:rPr lang="hr-HR" sz="2800" dirty="0" smtClean="0"/>
              <a:t> </a:t>
            </a:r>
            <a:r>
              <a:rPr lang="hr-HR" sz="2800" dirty="0" err="1" smtClean="0"/>
              <a:t>exposed</a:t>
            </a:r>
            <a:r>
              <a:rPr lang="hr-HR" sz="2800" dirty="0" smtClean="0"/>
              <a:t> to </a:t>
            </a:r>
            <a:r>
              <a:rPr lang="hr-HR" sz="2800" dirty="0" err="1" smtClean="0"/>
              <a:t>in</a:t>
            </a:r>
            <a:r>
              <a:rPr lang="hr-HR" sz="2800" dirty="0" smtClean="0"/>
              <a:t> </a:t>
            </a:r>
            <a:r>
              <a:rPr lang="hr-HR" sz="2800" dirty="0" err="1" smtClean="0"/>
              <a:t>an</a:t>
            </a:r>
            <a:r>
              <a:rPr lang="hr-HR" sz="2800" dirty="0" smtClean="0"/>
              <a:t> </a:t>
            </a:r>
            <a:r>
              <a:rPr lang="hr-HR" sz="2800" dirty="0" err="1" smtClean="0"/>
              <a:t>employment</a:t>
            </a:r>
            <a:r>
              <a:rPr lang="hr-HR" sz="2800" dirty="0" smtClean="0"/>
              <a:t> </a:t>
            </a:r>
            <a:r>
              <a:rPr lang="hr-HR" sz="2800" dirty="0" err="1" smtClean="0"/>
              <a:t>relationship</a:t>
            </a:r>
            <a:r>
              <a:rPr lang="hr-HR" sz="2800" dirty="0" smtClean="0"/>
              <a:t>?</a:t>
            </a:r>
          </a:p>
          <a:p>
            <a:r>
              <a:rPr lang="hr-HR" sz="2800" dirty="0" err="1" smtClean="0"/>
              <a:t>What</a:t>
            </a:r>
            <a:r>
              <a:rPr lang="hr-HR" sz="2800" dirty="0" smtClean="0"/>
              <a:t> </a:t>
            </a:r>
            <a:r>
              <a:rPr lang="hr-HR" sz="2800" dirty="0" err="1" smtClean="0"/>
              <a:t>is</a:t>
            </a:r>
            <a:r>
              <a:rPr lang="hr-HR" sz="2800" dirty="0" smtClean="0"/>
              <a:t> the </a:t>
            </a:r>
            <a:r>
              <a:rPr lang="hr-HR" sz="2800" dirty="0" err="1" smtClean="0"/>
              <a:t>difference</a:t>
            </a:r>
            <a:r>
              <a:rPr lang="hr-HR" sz="2800" dirty="0" smtClean="0"/>
              <a:t> </a:t>
            </a:r>
            <a:r>
              <a:rPr lang="hr-HR" sz="2800" dirty="0" err="1" smtClean="0"/>
              <a:t>between</a:t>
            </a:r>
            <a:r>
              <a:rPr lang="hr-HR" sz="2800" dirty="0" smtClean="0"/>
              <a:t> </a:t>
            </a:r>
            <a:r>
              <a:rPr lang="hr-HR" sz="2800" dirty="0" err="1" smtClean="0"/>
              <a:t>Employment</a:t>
            </a:r>
            <a:r>
              <a:rPr lang="hr-HR" sz="2800" dirty="0" smtClean="0"/>
              <a:t> </a:t>
            </a:r>
            <a:r>
              <a:rPr lang="hr-HR" sz="2800" dirty="0" err="1" smtClean="0"/>
              <a:t>law</a:t>
            </a:r>
            <a:r>
              <a:rPr lang="hr-HR" sz="2800" dirty="0" smtClean="0"/>
              <a:t> and </a:t>
            </a:r>
            <a:r>
              <a:rPr lang="hr-HR" sz="2800" dirty="0" err="1" smtClean="0"/>
              <a:t>Labour</a:t>
            </a:r>
            <a:r>
              <a:rPr lang="hr-HR" sz="2800" dirty="0" smtClean="0"/>
              <a:t> </a:t>
            </a:r>
            <a:r>
              <a:rPr lang="hr-HR" sz="2800" dirty="0" err="1" smtClean="0"/>
              <a:t>law</a:t>
            </a:r>
            <a:r>
              <a:rPr lang="hr-HR" sz="2800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4870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162787" cy="1186301"/>
          </a:xfrm>
        </p:spPr>
        <p:txBody>
          <a:bodyPr/>
          <a:lstStyle/>
          <a:p>
            <a:r>
              <a:rPr lang="hr-HR" sz="3600" dirty="0" err="1" smtClean="0"/>
              <a:t>Employment</a:t>
            </a:r>
            <a:r>
              <a:rPr lang="hr-HR" sz="3600" dirty="0" smtClean="0"/>
              <a:t> </a:t>
            </a:r>
            <a:r>
              <a:rPr lang="hr-HR" sz="3600" dirty="0" err="1" smtClean="0"/>
              <a:t>law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49238"/>
            <a:ext cx="9705586" cy="51758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b="1" dirty="0" smtClean="0">
                <a:solidFill>
                  <a:srgbClr val="FFC000"/>
                </a:solidFill>
              </a:rPr>
              <a:t>EMPLOYMENT LAW </a:t>
            </a:r>
            <a:r>
              <a:rPr lang="hr-HR" sz="2400" dirty="0" err="1" smtClean="0"/>
              <a:t>regulates</a:t>
            </a:r>
            <a:r>
              <a:rPr lang="hr-HR" sz="2400" dirty="0" smtClean="0"/>
              <a:t> the </a:t>
            </a:r>
            <a:r>
              <a:rPr lang="hr-HR" sz="2400" dirty="0" err="1" smtClean="0"/>
              <a:t>rights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obligations</a:t>
            </a:r>
            <a:r>
              <a:rPr lang="hr-HR" sz="2400" dirty="0" smtClean="0"/>
              <a:t> </a:t>
            </a:r>
            <a:r>
              <a:rPr lang="hr-HR" sz="2400" dirty="0" err="1" smtClean="0"/>
              <a:t>between</a:t>
            </a:r>
            <a:r>
              <a:rPr lang="hr-HR" sz="2400" dirty="0" smtClean="0"/>
              <a:t> </a:t>
            </a:r>
            <a:r>
              <a:rPr lang="hr-HR" sz="2400" dirty="0" err="1" smtClean="0">
                <a:solidFill>
                  <a:srgbClr val="FFFF00"/>
                </a:solidFill>
              </a:rPr>
              <a:t>employers</a:t>
            </a:r>
            <a:r>
              <a:rPr lang="hr-HR" sz="2400" dirty="0" smtClean="0">
                <a:solidFill>
                  <a:srgbClr val="FFFF00"/>
                </a:solidFill>
              </a:rPr>
              <a:t> </a:t>
            </a:r>
            <a:r>
              <a:rPr lang="hr-HR" sz="2400" dirty="0" err="1" smtClean="0">
                <a:solidFill>
                  <a:srgbClr val="FFFF00"/>
                </a:solidFill>
              </a:rPr>
              <a:t>and</a:t>
            </a:r>
            <a:r>
              <a:rPr lang="hr-HR" sz="2400" dirty="0" smtClean="0">
                <a:solidFill>
                  <a:srgbClr val="FFFF00"/>
                </a:solidFill>
              </a:rPr>
              <a:t> </a:t>
            </a:r>
            <a:r>
              <a:rPr lang="hr-HR" sz="2400" dirty="0" err="1" smtClean="0">
                <a:solidFill>
                  <a:srgbClr val="FFFF00"/>
                </a:solidFill>
              </a:rPr>
              <a:t>employees</a:t>
            </a:r>
            <a:r>
              <a:rPr lang="hr-HR" sz="2400" dirty="0" smtClean="0"/>
              <a:t>:</a:t>
            </a:r>
          </a:p>
          <a:p>
            <a:pPr marL="457200" indent="-457200">
              <a:buAutoNum type="alphaLcParenR"/>
            </a:pPr>
            <a:r>
              <a:rPr lang="hr-HR" sz="2400" dirty="0" err="1" smtClean="0"/>
              <a:t>During</a:t>
            </a:r>
            <a:r>
              <a:rPr lang="hr-HR" sz="2400" dirty="0" smtClean="0"/>
              <a:t> the </a:t>
            </a:r>
            <a:r>
              <a:rPr lang="hr-HR" sz="2400" dirty="0" err="1" smtClean="0"/>
              <a:t>recruitment</a:t>
            </a:r>
            <a:r>
              <a:rPr lang="hr-HR" sz="2400" dirty="0" smtClean="0"/>
              <a:t> (</a:t>
            </a:r>
            <a:r>
              <a:rPr lang="hr-HR" sz="2400" dirty="0" err="1" smtClean="0"/>
              <a:t>eg</a:t>
            </a:r>
            <a:r>
              <a:rPr lang="hr-HR" sz="2400" dirty="0" smtClean="0"/>
              <a:t>. </a:t>
            </a:r>
            <a:r>
              <a:rPr lang="hr-HR" sz="2400" dirty="0" err="1"/>
              <a:t>d</a:t>
            </a:r>
            <a:r>
              <a:rPr lang="hr-HR" sz="2400" dirty="0" err="1" smtClean="0"/>
              <a:t>rawing</a:t>
            </a:r>
            <a:r>
              <a:rPr lang="hr-HR" sz="2400" dirty="0" smtClean="0"/>
              <a:t> </a:t>
            </a:r>
            <a:r>
              <a:rPr lang="hr-HR" sz="2400" dirty="0" err="1" smtClean="0"/>
              <a:t>up</a:t>
            </a:r>
            <a:r>
              <a:rPr lang="hr-HR" sz="2400" dirty="0" smtClean="0"/>
              <a:t> </a:t>
            </a:r>
            <a:r>
              <a:rPr lang="hr-HR" sz="2400" dirty="0" err="1"/>
              <a:t>e</a:t>
            </a:r>
            <a:r>
              <a:rPr lang="hr-HR" sz="2400" dirty="0" err="1" smtClean="0"/>
              <a:t>mployment</a:t>
            </a:r>
            <a:r>
              <a:rPr lang="hr-HR" sz="2400" dirty="0" smtClean="0"/>
              <a:t> </a:t>
            </a:r>
            <a:r>
              <a:rPr lang="hr-HR" sz="2400" dirty="0" err="1" smtClean="0"/>
              <a:t>contracts</a:t>
            </a:r>
            <a:r>
              <a:rPr lang="hr-HR" sz="2400" dirty="0" smtClean="0"/>
              <a:t>)</a:t>
            </a:r>
          </a:p>
          <a:p>
            <a:pPr marL="457200" indent="-457200">
              <a:buAutoNum type="alphaLcParenR"/>
            </a:pPr>
            <a:r>
              <a:rPr lang="hr-HR" sz="2400" dirty="0" err="1" smtClean="0"/>
              <a:t>During</a:t>
            </a:r>
            <a:r>
              <a:rPr lang="hr-HR" sz="2400" dirty="0" smtClean="0"/>
              <a:t> </a:t>
            </a:r>
            <a:r>
              <a:rPr lang="hr-HR" sz="2400" dirty="0" err="1" smtClean="0"/>
              <a:t>employment</a:t>
            </a:r>
            <a:r>
              <a:rPr lang="hr-HR" sz="2400" dirty="0" smtClean="0"/>
              <a:t> (</a:t>
            </a:r>
            <a:r>
              <a:rPr lang="hr-HR" sz="2400" dirty="0" err="1" smtClean="0"/>
              <a:t>eg</a:t>
            </a:r>
            <a:r>
              <a:rPr lang="hr-HR" sz="2400" dirty="0" smtClean="0"/>
              <a:t>. </a:t>
            </a:r>
            <a:r>
              <a:rPr lang="hr-HR" sz="2400" dirty="0" err="1"/>
              <a:t>r</a:t>
            </a:r>
            <a:r>
              <a:rPr lang="hr-HR" sz="2400" dirty="0" err="1" smtClean="0"/>
              <a:t>esolving</a:t>
            </a:r>
            <a:r>
              <a:rPr lang="hr-HR" sz="2400" dirty="0" smtClean="0"/>
              <a:t> </a:t>
            </a:r>
            <a:r>
              <a:rPr lang="hr-HR" sz="2400" dirty="0" err="1" smtClean="0"/>
              <a:t>disputes</a:t>
            </a:r>
            <a:r>
              <a:rPr lang="hr-HR" sz="2400" dirty="0" smtClean="0"/>
              <a:t>)</a:t>
            </a:r>
          </a:p>
          <a:p>
            <a:pPr marL="457200" indent="-457200">
              <a:buAutoNum type="alphaLcParenR"/>
            </a:pPr>
            <a:r>
              <a:rPr lang="hr-HR" sz="2400" dirty="0" smtClean="0"/>
              <a:t>At the </a:t>
            </a:r>
            <a:r>
              <a:rPr lang="hr-HR" sz="2400" dirty="0" err="1" smtClean="0"/>
              <a:t>end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employment</a:t>
            </a:r>
            <a:r>
              <a:rPr lang="hr-HR" sz="2400" dirty="0" smtClean="0"/>
              <a:t> (</a:t>
            </a:r>
            <a:r>
              <a:rPr lang="hr-HR" sz="2400" dirty="0" err="1" smtClean="0"/>
              <a:t>eg</a:t>
            </a:r>
            <a:r>
              <a:rPr lang="hr-HR" sz="2400" dirty="0" smtClean="0"/>
              <a:t>. </a:t>
            </a:r>
            <a:r>
              <a:rPr lang="hr-HR" sz="2400" dirty="0" err="1"/>
              <a:t>d</a:t>
            </a:r>
            <a:r>
              <a:rPr lang="hr-HR" sz="2400" dirty="0" err="1" smtClean="0"/>
              <a:t>ismissing</a:t>
            </a:r>
            <a:r>
              <a:rPr lang="hr-HR" sz="2400" dirty="0" smtClean="0"/>
              <a:t> </a:t>
            </a:r>
            <a:r>
              <a:rPr lang="hr-HR" sz="2400" dirty="0" err="1" smtClean="0"/>
              <a:t>employees</a:t>
            </a:r>
            <a:r>
              <a:rPr lang="hr-HR" sz="2400" dirty="0" smtClean="0"/>
              <a:t>)</a:t>
            </a:r>
          </a:p>
          <a:p>
            <a:pPr marL="457200" indent="-457200">
              <a:buAutoNum type="alphaLcParenR"/>
            </a:pPr>
            <a:endParaRPr lang="hr-HR" sz="2400" dirty="0"/>
          </a:p>
          <a:p>
            <a:pPr marL="0" indent="0">
              <a:buNone/>
            </a:pPr>
            <a:r>
              <a:rPr lang="hr-HR" sz="2400" b="1" dirty="0" smtClean="0">
                <a:solidFill>
                  <a:srgbClr val="00B050"/>
                </a:solidFill>
              </a:rPr>
              <a:t>LABOUR LAW </a:t>
            </a:r>
            <a:r>
              <a:rPr lang="hr-HR" sz="2400" dirty="0" err="1" smtClean="0"/>
              <a:t>deals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</a:t>
            </a:r>
            <a:r>
              <a:rPr lang="hr-HR" sz="2400" dirty="0" err="1" smtClean="0"/>
              <a:t>relations</a:t>
            </a:r>
            <a:r>
              <a:rPr lang="hr-HR" sz="2400" dirty="0" smtClean="0"/>
              <a:t> </a:t>
            </a:r>
            <a:r>
              <a:rPr lang="hr-HR" sz="2400" dirty="0" err="1" smtClean="0"/>
              <a:t>between</a:t>
            </a:r>
            <a:r>
              <a:rPr lang="hr-HR" sz="2400" dirty="0" smtClean="0"/>
              <a:t> </a:t>
            </a:r>
            <a:r>
              <a:rPr lang="hr-HR" sz="2400" dirty="0" err="1" smtClean="0">
                <a:solidFill>
                  <a:srgbClr val="FFFF00"/>
                </a:solidFill>
              </a:rPr>
              <a:t>employers</a:t>
            </a:r>
            <a:r>
              <a:rPr lang="hr-HR" sz="2400" dirty="0" smtClean="0">
                <a:solidFill>
                  <a:srgbClr val="FFFF00"/>
                </a:solidFill>
              </a:rPr>
              <a:t> and </a:t>
            </a:r>
            <a:r>
              <a:rPr lang="hr-HR" sz="2400" dirty="0" err="1" smtClean="0">
                <a:solidFill>
                  <a:srgbClr val="FFFF00"/>
                </a:solidFill>
              </a:rPr>
              <a:t>trade</a:t>
            </a:r>
            <a:r>
              <a:rPr lang="hr-HR" sz="2400" dirty="0" smtClean="0">
                <a:solidFill>
                  <a:srgbClr val="FFFF00"/>
                </a:solidFill>
              </a:rPr>
              <a:t> </a:t>
            </a:r>
            <a:r>
              <a:rPr lang="hr-HR" sz="2400" dirty="0" err="1" smtClean="0">
                <a:solidFill>
                  <a:srgbClr val="FFFF00"/>
                </a:solidFill>
              </a:rPr>
              <a:t>unions</a:t>
            </a:r>
            <a:r>
              <a:rPr lang="hr-HR" sz="2400" dirty="0" smtClean="0">
                <a:solidFill>
                  <a:srgbClr val="FFFF00"/>
                </a:solidFill>
              </a:rPr>
              <a:t>.</a:t>
            </a:r>
          </a:p>
          <a:p>
            <a:pPr marL="0" indent="0">
              <a:buNone/>
            </a:pPr>
            <a:endParaRPr lang="hr-HR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hr-HR" sz="2400" dirty="0" err="1" smtClean="0">
                <a:solidFill>
                  <a:srgbClr val="FFFF00"/>
                </a:solidFill>
              </a:rPr>
              <a:t>What</a:t>
            </a:r>
            <a:r>
              <a:rPr lang="hr-HR" sz="2400" dirty="0" smtClean="0">
                <a:solidFill>
                  <a:srgbClr val="FFFF00"/>
                </a:solidFill>
              </a:rPr>
              <a:t> </a:t>
            </a:r>
            <a:r>
              <a:rPr lang="hr-HR" sz="2400" dirty="0" err="1" smtClean="0">
                <a:solidFill>
                  <a:srgbClr val="FFFF00"/>
                </a:solidFill>
              </a:rPr>
              <a:t>employee</a:t>
            </a:r>
            <a:r>
              <a:rPr lang="hr-HR" sz="2400" dirty="0" smtClean="0">
                <a:solidFill>
                  <a:srgbClr val="FFFF00"/>
                </a:solidFill>
              </a:rPr>
              <a:t> </a:t>
            </a:r>
            <a:r>
              <a:rPr lang="hr-HR" sz="2400" dirty="0" err="1" smtClean="0">
                <a:solidFill>
                  <a:srgbClr val="FFFF00"/>
                </a:solidFill>
              </a:rPr>
              <a:t>rights</a:t>
            </a:r>
            <a:r>
              <a:rPr lang="hr-HR" sz="2400" dirty="0">
                <a:solidFill>
                  <a:srgbClr val="FFFF00"/>
                </a:solidFill>
              </a:rPr>
              <a:t> </a:t>
            </a:r>
            <a:r>
              <a:rPr lang="hr-HR" sz="2400" dirty="0" smtClean="0">
                <a:solidFill>
                  <a:srgbClr val="FFFF00"/>
                </a:solidFill>
              </a:rPr>
              <a:t>do </a:t>
            </a:r>
            <a:r>
              <a:rPr lang="hr-HR" sz="2400" dirty="0" err="1" smtClean="0">
                <a:solidFill>
                  <a:srgbClr val="FFFF00"/>
                </a:solidFill>
              </a:rPr>
              <a:t>you</a:t>
            </a:r>
            <a:r>
              <a:rPr lang="hr-HR" sz="2400" dirty="0" smtClean="0">
                <a:solidFill>
                  <a:srgbClr val="FFFF00"/>
                </a:solidFill>
              </a:rPr>
              <a:t> </a:t>
            </a:r>
            <a:r>
              <a:rPr lang="hr-HR" sz="2400" dirty="0" err="1" smtClean="0">
                <a:solidFill>
                  <a:srgbClr val="FFFF00"/>
                </a:solidFill>
              </a:rPr>
              <a:t>think</a:t>
            </a:r>
            <a:r>
              <a:rPr lang="hr-HR" sz="2400" dirty="0" smtClean="0">
                <a:solidFill>
                  <a:srgbClr val="FFFF00"/>
                </a:solidFill>
              </a:rPr>
              <a:t> </a:t>
            </a:r>
            <a:r>
              <a:rPr lang="hr-HR" sz="2400" dirty="0" err="1" smtClean="0">
                <a:solidFill>
                  <a:srgbClr val="FFFF00"/>
                </a:solidFill>
              </a:rPr>
              <a:t>should</a:t>
            </a:r>
            <a:r>
              <a:rPr lang="hr-HR" sz="2400" dirty="0" smtClean="0">
                <a:solidFill>
                  <a:srgbClr val="FFFF00"/>
                </a:solidFill>
              </a:rPr>
              <a:t> </a:t>
            </a:r>
            <a:r>
              <a:rPr lang="hr-HR" sz="2400" dirty="0" err="1" smtClean="0">
                <a:solidFill>
                  <a:srgbClr val="FFFF00"/>
                </a:solidFill>
              </a:rPr>
              <a:t>be</a:t>
            </a:r>
            <a:r>
              <a:rPr lang="hr-HR" sz="2400" dirty="0" smtClean="0">
                <a:solidFill>
                  <a:srgbClr val="FFFF00"/>
                </a:solidFill>
              </a:rPr>
              <a:t> </a:t>
            </a:r>
            <a:r>
              <a:rPr lang="hr-HR" sz="2400" dirty="0" err="1" smtClean="0">
                <a:solidFill>
                  <a:srgbClr val="FFFF00"/>
                </a:solidFill>
              </a:rPr>
              <a:t>guaranteed</a:t>
            </a:r>
            <a:r>
              <a:rPr lang="hr-HR" sz="2400" dirty="0" smtClean="0">
                <a:solidFill>
                  <a:srgbClr val="FFFF00"/>
                </a:solidFill>
              </a:rPr>
              <a:t> </a:t>
            </a:r>
            <a:r>
              <a:rPr lang="hr-HR" sz="2400" dirty="0" err="1" smtClean="0">
                <a:solidFill>
                  <a:srgbClr val="FFFF00"/>
                </a:solidFill>
              </a:rPr>
              <a:t>by</a:t>
            </a:r>
            <a:r>
              <a:rPr lang="hr-HR" sz="2400" dirty="0" smtClean="0">
                <a:solidFill>
                  <a:srgbClr val="FFFF00"/>
                </a:solidFill>
              </a:rPr>
              <a:t> </a:t>
            </a:r>
            <a:r>
              <a:rPr lang="hr-HR" sz="2400" dirty="0" err="1" smtClean="0">
                <a:solidFill>
                  <a:srgbClr val="FFFF00"/>
                </a:solidFill>
              </a:rPr>
              <a:t>law</a:t>
            </a:r>
            <a:r>
              <a:rPr lang="hr-HR" sz="2400" dirty="0" smtClean="0">
                <a:solidFill>
                  <a:srgbClr val="FFFF00"/>
                </a:solidFill>
              </a:rPr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30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Forms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employment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33909"/>
            <a:ext cx="10205918" cy="4848045"/>
          </a:xfrm>
        </p:spPr>
        <p:txBody>
          <a:bodyPr>
            <a:normAutofit fontScale="92500" lnSpcReduction="10000"/>
          </a:bodyPr>
          <a:lstStyle/>
          <a:p>
            <a:r>
              <a:rPr lang="hr-HR" sz="2800" dirty="0" err="1" smtClean="0"/>
              <a:t>What</a:t>
            </a:r>
            <a:r>
              <a:rPr lang="hr-HR" sz="2800" dirty="0" smtClean="0"/>
              <a:t> </a:t>
            </a:r>
            <a:r>
              <a:rPr lang="hr-HR" sz="2800" dirty="0" err="1" smtClean="0"/>
              <a:t>forms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employment</a:t>
            </a:r>
            <a:r>
              <a:rPr lang="hr-HR" sz="2800" dirty="0" smtClean="0"/>
              <a:t> </a:t>
            </a:r>
            <a:r>
              <a:rPr lang="hr-HR" sz="2800" dirty="0" err="1" smtClean="0"/>
              <a:t>can</a:t>
            </a:r>
            <a:r>
              <a:rPr lang="hr-HR" sz="2800" dirty="0" smtClean="0"/>
              <a:t>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think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?</a:t>
            </a:r>
          </a:p>
          <a:p>
            <a:endParaRPr lang="hr-HR" sz="2800" dirty="0"/>
          </a:p>
          <a:p>
            <a:pPr marL="0" indent="0">
              <a:buNone/>
            </a:pPr>
            <a:r>
              <a:rPr lang="hr-HR" sz="2800" dirty="0" err="1" smtClean="0">
                <a:solidFill>
                  <a:srgbClr val="FFC000"/>
                </a:solidFill>
              </a:rPr>
              <a:t>Full</a:t>
            </a:r>
            <a:r>
              <a:rPr lang="hr-HR" sz="2800" dirty="0" smtClean="0">
                <a:solidFill>
                  <a:srgbClr val="FFC000"/>
                </a:solidFill>
              </a:rPr>
              <a:t>-time </a:t>
            </a:r>
            <a:r>
              <a:rPr lang="hr-HR" sz="2800" dirty="0" err="1" smtClean="0">
                <a:solidFill>
                  <a:srgbClr val="FFC000"/>
                </a:solidFill>
              </a:rPr>
              <a:t>employment</a:t>
            </a:r>
            <a:endParaRPr lang="hr-HR" sz="28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hr-HR" sz="2800" dirty="0" err="1" smtClean="0">
                <a:solidFill>
                  <a:srgbClr val="FFC000"/>
                </a:solidFill>
              </a:rPr>
              <a:t>Part</a:t>
            </a:r>
            <a:r>
              <a:rPr lang="hr-HR" sz="2800" dirty="0" smtClean="0">
                <a:solidFill>
                  <a:srgbClr val="FFC000"/>
                </a:solidFill>
              </a:rPr>
              <a:t>-time </a:t>
            </a:r>
            <a:r>
              <a:rPr lang="hr-HR" sz="2800" dirty="0" err="1" smtClean="0">
                <a:solidFill>
                  <a:srgbClr val="FFC000"/>
                </a:solidFill>
              </a:rPr>
              <a:t>employment</a:t>
            </a:r>
            <a:endParaRPr lang="hr-HR" sz="28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hr-HR" sz="2800" dirty="0" err="1" smtClean="0">
                <a:solidFill>
                  <a:srgbClr val="FFC000"/>
                </a:solidFill>
              </a:rPr>
              <a:t>Casual</a:t>
            </a:r>
            <a:r>
              <a:rPr lang="hr-HR" sz="2800" dirty="0" smtClean="0">
                <a:solidFill>
                  <a:srgbClr val="FFC000"/>
                </a:solidFill>
              </a:rPr>
              <a:t> </a:t>
            </a:r>
            <a:r>
              <a:rPr lang="hr-HR" sz="2800" dirty="0" err="1" smtClean="0">
                <a:solidFill>
                  <a:srgbClr val="FFC000"/>
                </a:solidFill>
              </a:rPr>
              <a:t>employment</a:t>
            </a:r>
            <a:endParaRPr lang="hr-HR" sz="28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hr-HR" sz="2800" dirty="0" err="1" smtClean="0">
                <a:solidFill>
                  <a:srgbClr val="FFC000"/>
                </a:solidFill>
              </a:rPr>
              <a:t>Fixed</a:t>
            </a:r>
            <a:r>
              <a:rPr lang="hr-HR" sz="2800" dirty="0" smtClean="0">
                <a:solidFill>
                  <a:srgbClr val="FFC000"/>
                </a:solidFill>
              </a:rPr>
              <a:t> </a:t>
            </a:r>
            <a:r>
              <a:rPr lang="hr-HR" sz="2800" dirty="0" err="1" smtClean="0">
                <a:solidFill>
                  <a:srgbClr val="FFC000"/>
                </a:solidFill>
              </a:rPr>
              <a:t>term</a:t>
            </a:r>
            <a:r>
              <a:rPr lang="hr-HR" sz="2800" dirty="0">
                <a:solidFill>
                  <a:srgbClr val="FFC000"/>
                </a:solidFill>
              </a:rPr>
              <a:t> </a:t>
            </a:r>
            <a:r>
              <a:rPr lang="hr-HR" sz="2800" dirty="0" err="1" smtClean="0">
                <a:solidFill>
                  <a:srgbClr val="FFC000"/>
                </a:solidFill>
              </a:rPr>
              <a:t>employment</a:t>
            </a:r>
            <a:r>
              <a:rPr lang="hr-HR" sz="2800" dirty="0" smtClean="0">
                <a:solidFill>
                  <a:srgbClr val="FFC000"/>
                </a:solidFill>
              </a:rPr>
              <a:t> </a:t>
            </a:r>
          </a:p>
          <a:p>
            <a:pPr marL="0" indent="0">
              <a:buNone/>
            </a:pPr>
            <a:r>
              <a:rPr lang="hr-HR" sz="2800" dirty="0" err="1" smtClean="0">
                <a:solidFill>
                  <a:srgbClr val="FFC000"/>
                </a:solidFill>
              </a:rPr>
              <a:t>Temporary</a:t>
            </a:r>
            <a:r>
              <a:rPr lang="hr-HR" sz="2800" dirty="0" smtClean="0">
                <a:solidFill>
                  <a:srgbClr val="FFC000"/>
                </a:solidFill>
              </a:rPr>
              <a:t> </a:t>
            </a:r>
            <a:r>
              <a:rPr lang="hr-HR" sz="2800" dirty="0" err="1" smtClean="0">
                <a:solidFill>
                  <a:srgbClr val="FFC000"/>
                </a:solidFill>
              </a:rPr>
              <a:t>employment</a:t>
            </a:r>
            <a:endParaRPr lang="hr-HR" sz="28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hr-HR" sz="2800" dirty="0" smtClean="0">
                <a:solidFill>
                  <a:srgbClr val="FFC000"/>
                </a:solidFill>
              </a:rPr>
              <a:t>Agency </a:t>
            </a:r>
            <a:r>
              <a:rPr lang="hr-HR" sz="2800" dirty="0" err="1" smtClean="0">
                <a:solidFill>
                  <a:srgbClr val="FFC000"/>
                </a:solidFill>
              </a:rPr>
              <a:t>employment</a:t>
            </a:r>
            <a:endParaRPr lang="hr-HR" sz="28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hr-HR" sz="2800" dirty="0" err="1" smtClean="0">
                <a:solidFill>
                  <a:srgbClr val="FFC000"/>
                </a:solidFill>
              </a:rPr>
              <a:t>Apprenticeship</a:t>
            </a:r>
            <a:endParaRPr lang="hr-HR" sz="28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hr-HR" sz="2800" dirty="0" err="1" smtClean="0">
                <a:solidFill>
                  <a:srgbClr val="FFC000"/>
                </a:solidFill>
              </a:rPr>
              <a:t>Seasonal</a:t>
            </a:r>
            <a:r>
              <a:rPr lang="hr-HR" sz="2800" dirty="0" smtClean="0">
                <a:solidFill>
                  <a:srgbClr val="FFC000"/>
                </a:solidFill>
              </a:rPr>
              <a:t> </a:t>
            </a:r>
            <a:r>
              <a:rPr lang="hr-HR" sz="2800" dirty="0" err="1" smtClean="0">
                <a:solidFill>
                  <a:srgbClr val="FFC000"/>
                </a:solidFill>
              </a:rPr>
              <a:t>employment</a:t>
            </a:r>
            <a:endParaRPr lang="hr-HR" sz="28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hr-HR" sz="2800" dirty="0" smtClean="0"/>
          </a:p>
        </p:txBody>
      </p:sp>
    </p:spTree>
    <p:extLst>
      <p:ext uri="{BB962C8B-B14F-4D97-AF65-F5344CB8AC3E}">
        <p14:creationId xmlns:p14="http://schemas.microsoft.com/office/powerpoint/2010/main" val="1049906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C000"/>
                </a:solidFill>
              </a:rPr>
              <a:t>Legal </a:t>
            </a:r>
            <a:r>
              <a:rPr lang="hr-HR" b="1" dirty="0" err="1" smtClean="0">
                <a:solidFill>
                  <a:srgbClr val="FFC000"/>
                </a:solidFill>
              </a:rPr>
              <a:t>Regulation</a:t>
            </a:r>
            <a:r>
              <a:rPr lang="hr-HR" b="1" dirty="0" smtClean="0">
                <a:solidFill>
                  <a:srgbClr val="FFC000"/>
                </a:solidFill>
              </a:rPr>
              <a:t> </a:t>
            </a:r>
            <a:r>
              <a:rPr lang="hr-HR" b="1" dirty="0" err="1" smtClean="0">
                <a:solidFill>
                  <a:srgbClr val="FFC000"/>
                </a:solidFill>
              </a:rPr>
              <a:t>of</a:t>
            </a:r>
            <a:r>
              <a:rPr lang="hr-HR" b="1" dirty="0" smtClean="0">
                <a:solidFill>
                  <a:srgbClr val="FFC000"/>
                </a:solidFill>
              </a:rPr>
              <a:t> </a:t>
            </a:r>
            <a:r>
              <a:rPr lang="hr-HR" b="1" dirty="0" err="1" smtClean="0">
                <a:solidFill>
                  <a:srgbClr val="FFC000"/>
                </a:solidFill>
              </a:rPr>
              <a:t>Employment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49238"/>
            <a:ext cx="10102401" cy="5175849"/>
          </a:xfrm>
        </p:spPr>
        <p:txBody>
          <a:bodyPr>
            <a:normAutofit fontScale="92500"/>
          </a:bodyPr>
          <a:lstStyle/>
          <a:p>
            <a:r>
              <a:rPr lang="hr-HR" sz="2400" dirty="0" err="1" smtClean="0"/>
              <a:t>Read</a:t>
            </a:r>
            <a:r>
              <a:rPr lang="hr-HR" sz="2400" dirty="0" smtClean="0"/>
              <a:t> the </a:t>
            </a:r>
            <a:r>
              <a:rPr lang="hr-HR" sz="2400" dirty="0" err="1" smtClean="0"/>
              <a:t>introductory</a:t>
            </a:r>
            <a:r>
              <a:rPr lang="hr-HR" sz="2400" dirty="0" smtClean="0"/>
              <a:t> </a:t>
            </a:r>
            <a:r>
              <a:rPr lang="hr-HR" sz="2400" dirty="0" err="1" smtClean="0"/>
              <a:t>paragraph</a:t>
            </a:r>
            <a:r>
              <a:rPr lang="hr-HR" sz="2400" dirty="0" smtClean="0"/>
              <a:t> to the </a:t>
            </a:r>
            <a:r>
              <a:rPr lang="hr-HR" sz="2400" dirty="0" err="1" smtClean="0"/>
              <a:t>text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</a:t>
            </a:r>
            <a:r>
              <a:rPr lang="hr-HR" sz="2400" dirty="0" err="1" smtClean="0"/>
              <a:t>find</a:t>
            </a:r>
            <a:r>
              <a:rPr lang="hr-HR" sz="2400" dirty="0" smtClean="0"/>
              <a:t> the </a:t>
            </a:r>
            <a:r>
              <a:rPr lang="hr-HR" sz="2400" dirty="0" err="1" smtClean="0"/>
              <a:t>sources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employment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Britain</a:t>
            </a:r>
            <a:r>
              <a:rPr lang="hr-HR" sz="2400" dirty="0" smtClean="0"/>
              <a:t> </a:t>
            </a:r>
            <a:r>
              <a:rPr lang="hr-HR" sz="2400" dirty="0" err="1" smtClean="0"/>
              <a:t>mentioned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it</a:t>
            </a:r>
            <a:r>
              <a:rPr lang="hr-HR" sz="2400" dirty="0" smtClean="0"/>
              <a:t>.</a:t>
            </a:r>
            <a:endParaRPr lang="hr-HR" sz="2400" dirty="0"/>
          </a:p>
          <a:p>
            <a:pPr marL="457200" indent="-457200">
              <a:buAutoNum type="arabicPeriod"/>
            </a:pPr>
            <a:r>
              <a:rPr lang="hr-HR" sz="2400" dirty="0" smtClean="0"/>
              <a:t>___________________________________</a:t>
            </a:r>
          </a:p>
          <a:p>
            <a:pPr marL="457200" indent="-457200">
              <a:buAutoNum type="arabicPeriod"/>
            </a:pPr>
            <a:r>
              <a:rPr lang="hr-HR" sz="2400" dirty="0" smtClean="0"/>
              <a:t>___________________________________</a:t>
            </a:r>
          </a:p>
          <a:p>
            <a:pPr marL="457200" indent="-457200">
              <a:buAutoNum type="arabicPeriod"/>
            </a:pPr>
            <a:r>
              <a:rPr lang="hr-HR" sz="2400" dirty="0" smtClean="0"/>
              <a:t>___________________________________</a:t>
            </a:r>
          </a:p>
          <a:p>
            <a:pPr marL="457200" indent="-457200">
              <a:buAutoNum type="arabicPeriod"/>
            </a:pPr>
            <a:r>
              <a:rPr lang="hr-HR" sz="2400" dirty="0" smtClean="0"/>
              <a:t>___________________________________</a:t>
            </a:r>
          </a:p>
          <a:p>
            <a:pPr marL="457200" indent="-457200">
              <a:buAutoNum type="arabicPeriod"/>
            </a:pPr>
            <a:endParaRPr lang="hr-HR" sz="2400" dirty="0"/>
          </a:p>
          <a:p>
            <a:pPr marL="0" indent="0">
              <a:buNone/>
            </a:pPr>
            <a:r>
              <a:rPr lang="hr-HR" sz="2400" dirty="0" err="1" smtClean="0"/>
              <a:t>What</a:t>
            </a:r>
            <a:r>
              <a:rPr lang="hr-HR" sz="2400" dirty="0" smtClean="0"/>
              <a:t> </a:t>
            </a:r>
            <a:r>
              <a:rPr lang="hr-HR" sz="2400" dirty="0" err="1" smtClean="0"/>
              <a:t>statutory</a:t>
            </a:r>
            <a:r>
              <a:rPr lang="hr-HR" sz="2400" dirty="0" smtClean="0"/>
              <a:t> </a:t>
            </a:r>
            <a:r>
              <a:rPr lang="hr-HR" sz="2400" dirty="0" err="1" smtClean="0"/>
              <a:t>rights</a:t>
            </a:r>
            <a:r>
              <a:rPr lang="hr-HR" sz="2400" dirty="0" smtClean="0"/>
              <a:t> are </a:t>
            </a:r>
            <a:r>
              <a:rPr lang="hr-HR" sz="2400" dirty="0" err="1" smtClean="0"/>
              <a:t>guaranteed</a:t>
            </a:r>
            <a:r>
              <a:rPr lang="hr-HR" sz="2400" dirty="0" smtClean="0"/>
              <a:t> to British </a:t>
            </a:r>
            <a:r>
              <a:rPr lang="hr-HR" sz="2400" dirty="0" err="1" smtClean="0"/>
              <a:t>workers</a:t>
            </a:r>
            <a:r>
              <a:rPr lang="hr-HR" sz="2400" dirty="0" smtClean="0"/>
              <a:t>?</a:t>
            </a:r>
          </a:p>
          <a:p>
            <a:pPr marL="0" indent="0">
              <a:buNone/>
            </a:pPr>
            <a:r>
              <a:rPr lang="hr-HR" sz="2400" dirty="0" smtClean="0"/>
              <a:t>a) ______________________________  b) _____________________________</a:t>
            </a:r>
          </a:p>
          <a:p>
            <a:pPr marL="0" indent="0">
              <a:buNone/>
            </a:pPr>
            <a:r>
              <a:rPr lang="hr-HR" sz="2400" dirty="0" smtClean="0"/>
              <a:t>c) ______________________________  d) ______________________________</a:t>
            </a:r>
          </a:p>
          <a:p>
            <a:pPr marL="0" indent="0">
              <a:buNone/>
            </a:pPr>
            <a:r>
              <a:rPr lang="hr-HR" sz="2400" dirty="0" smtClean="0"/>
              <a:t>e) ______________________________</a:t>
            </a:r>
          </a:p>
          <a:p>
            <a:endParaRPr lang="hr-H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54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AGENCY WORK </a:t>
            </a:r>
            <a:br>
              <a:rPr lang="hr-HR" dirty="0" smtClean="0"/>
            </a:br>
            <a:r>
              <a:rPr lang="hr-HR" dirty="0" smtClean="0"/>
              <a:t>Who </a:t>
            </a:r>
            <a:r>
              <a:rPr lang="hr-HR" dirty="0" err="1" smtClean="0"/>
              <a:t>is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 </a:t>
            </a:r>
            <a:r>
              <a:rPr lang="hr-HR" dirty="0" err="1" smtClean="0"/>
              <a:t>agency</a:t>
            </a:r>
            <a:r>
              <a:rPr lang="hr-HR" dirty="0" smtClean="0"/>
              <a:t> </a:t>
            </a:r>
            <a:r>
              <a:rPr lang="hr-HR" dirty="0" err="1" smtClean="0"/>
              <a:t>worker</a:t>
            </a:r>
            <a:r>
              <a:rPr lang="hr-HR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err="1" smtClean="0"/>
              <a:t>An</a:t>
            </a:r>
            <a:r>
              <a:rPr lang="hr-HR" sz="2400" dirty="0" smtClean="0"/>
              <a:t> </a:t>
            </a:r>
            <a:r>
              <a:rPr lang="hr-HR" sz="2400" b="1" dirty="0" smtClean="0">
                <a:solidFill>
                  <a:srgbClr val="00B050"/>
                </a:solidFill>
              </a:rPr>
              <a:t>AGENCY WORKER</a:t>
            </a:r>
            <a:r>
              <a:rPr lang="en-GB" sz="2400" b="1" dirty="0" smtClean="0">
                <a:solidFill>
                  <a:srgbClr val="00B050"/>
                </a:solidFill>
              </a:rPr>
              <a:t> </a:t>
            </a:r>
            <a:r>
              <a:rPr lang="hr-HR" sz="2400" dirty="0" err="1" smtClean="0"/>
              <a:t>holds</a:t>
            </a:r>
            <a:r>
              <a:rPr lang="en-GB" sz="2400" dirty="0" smtClean="0"/>
              <a:t> </a:t>
            </a:r>
            <a:r>
              <a:rPr lang="en-GB" sz="2400" dirty="0"/>
              <a:t>a contract with an </a:t>
            </a:r>
            <a:r>
              <a:rPr lang="en-GB" sz="2400" dirty="0" smtClean="0"/>
              <a:t>agency</a:t>
            </a:r>
            <a:r>
              <a:rPr lang="hr-HR" sz="2400" dirty="0" smtClean="0"/>
              <a:t>, but </a:t>
            </a:r>
            <a:r>
              <a:rPr lang="en-GB" sz="2400" dirty="0" smtClean="0"/>
              <a:t>work</a:t>
            </a:r>
            <a:r>
              <a:rPr lang="hr-HR" sz="2400" dirty="0" smtClean="0"/>
              <a:t>s</a:t>
            </a:r>
            <a:r>
              <a:rPr lang="en-GB" sz="2400" dirty="0" smtClean="0"/>
              <a:t> </a:t>
            </a:r>
            <a:r>
              <a:rPr lang="en-GB" sz="2400" dirty="0"/>
              <a:t>temporarily for an </a:t>
            </a:r>
            <a:r>
              <a:rPr lang="en-GB" sz="2400" dirty="0" smtClean="0"/>
              <a:t>employer</a:t>
            </a:r>
            <a:r>
              <a:rPr lang="hr-HR" sz="2400" dirty="0" smtClean="0"/>
              <a:t> (</a:t>
            </a:r>
            <a:r>
              <a:rPr lang="hr-HR" sz="2400" dirty="0" err="1" smtClean="0"/>
              <a:t>may</a:t>
            </a:r>
            <a:r>
              <a:rPr lang="hr-HR" sz="2400" dirty="0" smtClean="0"/>
              <a:t> </a:t>
            </a:r>
            <a:r>
              <a:rPr lang="en-GB" sz="2400" dirty="0" smtClean="0"/>
              <a:t>also </a:t>
            </a:r>
            <a:r>
              <a:rPr lang="en-GB" sz="2400" dirty="0"/>
              <a:t>be called a </a:t>
            </a:r>
            <a:r>
              <a:rPr lang="en-GB" sz="2400" dirty="0" smtClean="0"/>
              <a:t>temp</a:t>
            </a:r>
            <a:r>
              <a:rPr lang="hr-HR" sz="2400" dirty="0" smtClean="0"/>
              <a:t>)</a:t>
            </a:r>
            <a:r>
              <a:rPr lang="en-GB" sz="2400" dirty="0" smtClean="0"/>
              <a:t>.</a:t>
            </a:r>
            <a:r>
              <a:rPr lang="hr-HR" sz="2400" dirty="0"/>
              <a:t> </a:t>
            </a:r>
            <a:r>
              <a:rPr lang="hr-HR" sz="2400" dirty="0" err="1" smtClean="0"/>
              <a:t>His</a:t>
            </a:r>
            <a:r>
              <a:rPr lang="hr-HR" sz="2400" dirty="0" smtClean="0"/>
              <a:t> </a:t>
            </a:r>
            <a:r>
              <a:rPr lang="hr-HR" sz="2400" dirty="0" err="1" smtClean="0"/>
              <a:t>work</a:t>
            </a:r>
            <a:r>
              <a:rPr lang="hr-HR" sz="2400" dirty="0" smtClean="0"/>
              <a:t> </a:t>
            </a:r>
            <a:r>
              <a:rPr lang="en-GB" sz="2400" dirty="0" smtClean="0"/>
              <a:t>is </a:t>
            </a:r>
            <a:r>
              <a:rPr lang="en-GB" sz="2400" dirty="0"/>
              <a:t>controlled by the </a:t>
            </a:r>
            <a:r>
              <a:rPr lang="en-GB" sz="2400" dirty="0" smtClean="0"/>
              <a:t>employer</a:t>
            </a:r>
            <a:r>
              <a:rPr lang="hr-HR" sz="2400" dirty="0" smtClean="0"/>
              <a:t>.</a:t>
            </a:r>
            <a:endParaRPr lang="en-GB" sz="2400" dirty="0"/>
          </a:p>
          <a:p>
            <a:pPr marL="0" indent="0">
              <a:buNone/>
            </a:pPr>
            <a:r>
              <a:rPr lang="en-GB" sz="2400" b="1" dirty="0">
                <a:solidFill>
                  <a:srgbClr val="FFC000"/>
                </a:solidFill>
              </a:rPr>
              <a:t>The </a:t>
            </a:r>
            <a:r>
              <a:rPr lang="en-GB" sz="2400" b="1" dirty="0" smtClean="0">
                <a:solidFill>
                  <a:srgbClr val="FFC000"/>
                </a:solidFill>
              </a:rPr>
              <a:t>agency </a:t>
            </a:r>
            <a:r>
              <a:rPr lang="en-GB" sz="2400" b="1" dirty="0">
                <a:solidFill>
                  <a:srgbClr val="FFC000"/>
                </a:solidFill>
              </a:rPr>
              <a:t>is responsible for </a:t>
            </a:r>
            <a:endParaRPr lang="hr-HR" sz="2400" b="1" dirty="0" smtClean="0">
              <a:solidFill>
                <a:srgbClr val="FFC000"/>
              </a:solidFill>
            </a:endParaRPr>
          </a:p>
          <a:p>
            <a:pPr>
              <a:buFontTx/>
              <a:buChar char="-"/>
            </a:pPr>
            <a:r>
              <a:rPr lang="en-GB" sz="2400" dirty="0" smtClean="0"/>
              <a:t>paying </a:t>
            </a:r>
            <a:r>
              <a:rPr lang="en-GB" sz="2400" dirty="0"/>
              <a:t>the workers they send to a </a:t>
            </a:r>
            <a:r>
              <a:rPr lang="en-GB" sz="2400" dirty="0" smtClean="0"/>
              <a:t>company</a:t>
            </a:r>
            <a:r>
              <a:rPr lang="hr-HR" sz="2400" dirty="0" smtClean="0"/>
              <a:t> (t</a:t>
            </a:r>
            <a:r>
              <a:rPr lang="en-GB" sz="2400" dirty="0" smtClean="0"/>
              <a:t>hey </a:t>
            </a:r>
            <a:r>
              <a:rPr lang="en-GB" sz="2400" dirty="0"/>
              <a:t>charge the company a set amount per hour from which they take a </a:t>
            </a:r>
            <a:r>
              <a:rPr lang="en-GB" sz="2400" dirty="0" smtClean="0"/>
              <a:t>percentage</a:t>
            </a:r>
            <a:r>
              <a:rPr lang="hr-HR" sz="2400" dirty="0" smtClean="0"/>
              <a:t>)</a:t>
            </a:r>
            <a:r>
              <a:rPr lang="en-GB" sz="2400" dirty="0" smtClean="0"/>
              <a:t> </a:t>
            </a:r>
            <a:endParaRPr lang="hr-HR" sz="2400" dirty="0" smtClean="0"/>
          </a:p>
          <a:p>
            <a:pPr>
              <a:buFontTx/>
              <a:buChar char="-"/>
            </a:pPr>
            <a:r>
              <a:rPr lang="en-GB" sz="2400" dirty="0" smtClean="0"/>
              <a:t>collecting </a:t>
            </a:r>
            <a:r>
              <a:rPr lang="en-GB" sz="2400" dirty="0"/>
              <a:t>taxes from the temporary worker’s </a:t>
            </a:r>
            <a:r>
              <a:rPr lang="en-GB" sz="2400" dirty="0" smtClean="0"/>
              <a:t>pay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5937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 smtClean="0">
                <a:solidFill>
                  <a:srgbClr val="FFC000"/>
                </a:solidFill>
              </a:rPr>
              <a:t>Employment</a:t>
            </a:r>
            <a:r>
              <a:rPr lang="hr-HR" b="1" dirty="0" smtClean="0">
                <a:solidFill>
                  <a:srgbClr val="FFC000"/>
                </a:solidFill>
              </a:rPr>
              <a:t> </a:t>
            </a:r>
            <a:r>
              <a:rPr lang="hr-HR" b="1" dirty="0" err="1" smtClean="0">
                <a:solidFill>
                  <a:srgbClr val="FFC000"/>
                </a:solidFill>
              </a:rPr>
              <a:t>contract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44128"/>
            <a:ext cx="8946541" cy="47042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i="1" dirty="0" err="1" smtClean="0"/>
              <a:t>Discuss</a:t>
            </a:r>
            <a:r>
              <a:rPr lang="hr-HR" sz="2400" i="1" dirty="0" smtClean="0"/>
              <a:t> the </a:t>
            </a:r>
            <a:r>
              <a:rPr lang="hr-HR" sz="2400" i="1" dirty="0" err="1" smtClean="0"/>
              <a:t>following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questions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with</a:t>
            </a:r>
            <a:r>
              <a:rPr lang="hr-HR" sz="2400" i="1" dirty="0" smtClean="0"/>
              <a:t> a partner:</a:t>
            </a:r>
          </a:p>
          <a:p>
            <a:pPr marL="0" indent="0">
              <a:buNone/>
            </a:pPr>
            <a:endParaRPr lang="hr-HR" sz="2400" dirty="0" smtClean="0"/>
          </a:p>
          <a:p>
            <a:r>
              <a:rPr lang="hr-HR" sz="2400" dirty="0" err="1" smtClean="0">
                <a:solidFill>
                  <a:srgbClr val="FFC000"/>
                </a:solidFill>
              </a:rPr>
              <a:t>What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should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an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employment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contract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regulate</a:t>
            </a:r>
            <a:r>
              <a:rPr lang="hr-HR" sz="2400" dirty="0" smtClean="0">
                <a:solidFill>
                  <a:srgbClr val="FFC000"/>
                </a:solidFill>
              </a:rPr>
              <a:t>?</a:t>
            </a:r>
          </a:p>
          <a:p>
            <a:r>
              <a:rPr lang="hr-HR" sz="2400" dirty="0" err="1" smtClean="0">
                <a:solidFill>
                  <a:srgbClr val="FFC000"/>
                </a:solidFill>
              </a:rPr>
              <a:t>Why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is</a:t>
            </a:r>
            <a:r>
              <a:rPr lang="hr-HR" sz="2400" dirty="0" smtClean="0">
                <a:solidFill>
                  <a:srgbClr val="FFC000"/>
                </a:solidFill>
              </a:rPr>
              <a:t> the </a:t>
            </a:r>
            <a:r>
              <a:rPr lang="hr-HR" sz="2400" dirty="0" err="1" smtClean="0">
                <a:solidFill>
                  <a:srgbClr val="FFC000"/>
                </a:solidFill>
              </a:rPr>
              <a:t>statutory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protection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of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employees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necessary</a:t>
            </a:r>
            <a:r>
              <a:rPr lang="hr-HR" sz="2400" dirty="0" smtClean="0">
                <a:solidFill>
                  <a:srgbClr val="FFC000"/>
                </a:solidFill>
              </a:rPr>
              <a:t>? </a:t>
            </a:r>
            <a:r>
              <a:rPr lang="hr-HR" sz="2400" dirty="0" err="1" smtClean="0">
                <a:solidFill>
                  <a:srgbClr val="FFC000"/>
                </a:solidFill>
              </a:rPr>
              <a:t>What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should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it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include</a:t>
            </a:r>
            <a:r>
              <a:rPr lang="hr-HR" sz="2400" dirty="0" smtClean="0">
                <a:solidFill>
                  <a:srgbClr val="FFC000"/>
                </a:solidFill>
              </a:rPr>
              <a:t>?</a:t>
            </a:r>
          </a:p>
          <a:p>
            <a:r>
              <a:rPr lang="hr-HR" sz="2400" dirty="0" smtClean="0">
                <a:solidFill>
                  <a:srgbClr val="FFC000"/>
                </a:solidFill>
              </a:rPr>
              <a:t>Who/</a:t>
            </a:r>
            <a:r>
              <a:rPr lang="hr-HR" sz="2400" dirty="0" err="1" smtClean="0">
                <a:solidFill>
                  <a:srgbClr val="FFC000"/>
                </a:solidFill>
              </a:rPr>
              <a:t>What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smtClean="0">
                <a:solidFill>
                  <a:srgbClr val="FFC000"/>
                </a:solidFill>
              </a:rPr>
              <a:t>are </a:t>
            </a:r>
            <a:r>
              <a:rPr lang="hr-HR" sz="2400" dirty="0" smtClean="0">
                <a:solidFill>
                  <a:srgbClr val="FFC000"/>
                </a:solidFill>
              </a:rPr>
              <a:t>the </a:t>
            </a:r>
            <a:r>
              <a:rPr lang="hr-HR" sz="2400" dirty="0" err="1" smtClean="0">
                <a:solidFill>
                  <a:srgbClr val="FFC000"/>
                </a:solidFill>
              </a:rPr>
              <a:t>contents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of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an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employment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contract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determined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by</a:t>
            </a:r>
            <a:r>
              <a:rPr lang="hr-HR" sz="2400" dirty="0" smtClean="0">
                <a:solidFill>
                  <a:srgbClr val="FFC000"/>
                </a:solidFill>
              </a:rPr>
              <a:t>?</a:t>
            </a:r>
          </a:p>
          <a:p>
            <a:r>
              <a:rPr lang="hr-HR" sz="2400" dirty="0" err="1" smtClean="0">
                <a:solidFill>
                  <a:srgbClr val="FFC000"/>
                </a:solidFill>
              </a:rPr>
              <a:t>Which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conditions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of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employment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should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it</a:t>
            </a:r>
            <a:r>
              <a:rPr lang="hr-HR" sz="2400" dirty="0" smtClean="0">
                <a:solidFill>
                  <a:srgbClr val="FFC000"/>
                </a:solidFill>
              </a:rPr>
              <a:t> </a:t>
            </a:r>
            <a:r>
              <a:rPr lang="hr-HR" sz="2400" dirty="0" err="1" smtClean="0">
                <a:solidFill>
                  <a:srgbClr val="FFC000"/>
                </a:solidFill>
              </a:rPr>
              <a:t>include</a:t>
            </a:r>
            <a:r>
              <a:rPr lang="hr-HR" sz="2400" dirty="0" smtClean="0">
                <a:solidFill>
                  <a:srgbClr val="FFC000"/>
                </a:solidFill>
              </a:rPr>
              <a:t>?</a:t>
            </a:r>
          </a:p>
          <a:p>
            <a:endParaRPr lang="hr-HR" sz="2400" dirty="0"/>
          </a:p>
          <a:p>
            <a:pPr marL="0" indent="0">
              <a:buNone/>
            </a:pPr>
            <a:r>
              <a:rPr lang="hr-HR" sz="2400" i="1" dirty="0" err="1" smtClean="0"/>
              <a:t>Check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your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answers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in</a:t>
            </a:r>
            <a:r>
              <a:rPr lang="hr-HR" sz="2400" i="1" dirty="0" smtClean="0"/>
              <a:t> the </a:t>
            </a:r>
            <a:r>
              <a:rPr lang="hr-HR" sz="2400" i="1" dirty="0" err="1" smtClean="0"/>
              <a:t>section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of</a:t>
            </a:r>
            <a:r>
              <a:rPr lang="hr-HR" sz="2400" i="1" dirty="0" smtClean="0"/>
              <a:t> the </a:t>
            </a:r>
            <a:r>
              <a:rPr lang="hr-HR" sz="2400" i="1" dirty="0" err="1" smtClean="0"/>
              <a:t>text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entitled</a:t>
            </a:r>
            <a:r>
              <a:rPr lang="hr-HR" sz="2400" i="1" dirty="0" smtClean="0"/>
              <a:t> ¨</a:t>
            </a:r>
            <a:r>
              <a:rPr lang="hr-HR" sz="2400" i="1" dirty="0" err="1" smtClean="0"/>
              <a:t>Employment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contract</a:t>
            </a:r>
            <a:r>
              <a:rPr lang="hr-HR" sz="2400" i="1" dirty="0" smtClean="0"/>
              <a:t>¨.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455200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Employment</a:t>
            </a:r>
            <a:r>
              <a:rPr lang="hr-HR" dirty="0" smtClean="0"/>
              <a:t> </a:t>
            </a:r>
            <a:r>
              <a:rPr lang="hr-HR" dirty="0" err="1" smtClean="0"/>
              <a:t>particulars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4287" y="1302589"/>
            <a:ext cx="11887200" cy="5857335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C000"/>
                </a:solidFill>
              </a:rPr>
              <a:t>An employer must give employees a ‘written statement of employment particulars’ if their employment contract lasts at least a month or more. This isn’t an employment </a:t>
            </a:r>
            <a:r>
              <a:rPr lang="en-GB" dirty="0" smtClean="0">
                <a:solidFill>
                  <a:srgbClr val="FFC000"/>
                </a:solidFill>
              </a:rPr>
              <a:t>contract</a:t>
            </a:r>
            <a:r>
              <a:rPr lang="hr-HR" dirty="0" smtClean="0">
                <a:solidFill>
                  <a:srgbClr val="FFC000"/>
                </a:solidFill>
              </a:rPr>
              <a:t>,</a:t>
            </a:r>
            <a:r>
              <a:rPr lang="en-GB" dirty="0" smtClean="0">
                <a:solidFill>
                  <a:srgbClr val="FFC000"/>
                </a:solidFill>
              </a:rPr>
              <a:t> </a:t>
            </a:r>
            <a:r>
              <a:rPr lang="en-GB" dirty="0">
                <a:solidFill>
                  <a:srgbClr val="FFC000"/>
                </a:solidFill>
              </a:rPr>
              <a:t>but will </a:t>
            </a:r>
            <a:r>
              <a:rPr lang="en-GB" dirty="0" smtClean="0">
                <a:solidFill>
                  <a:srgbClr val="FFC000"/>
                </a:solidFill>
              </a:rPr>
              <a:t>include </a:t>
            </a:r>
            <a:r>
              <a:rPr lang="en-GB" dirty="0">
                <a:solidFill>
                  <a:srgbClr val="FFC000"/>
                </a:solidFill>
              </a:rPr>
              <a:t>the main conditions of employment</a:t>
            </a:r>
            <a:r>
              <a:rPr lang="en-GB" dirty="0" smtClean="0">
                <a:solidFill>
                  <a:srgbClr val="FFC000"/>
                </a:solidFill>
              </a:rPr>
              <a:t>.</a:t>
            </a:r>
            <a:endParaRPr lang="hr-HR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hr-HR" sz="800" dirty="0" smtClean="0"/>
          </a:p>
          <a:p>
            <a:r>
              <a:rPr lang="hr-HR" dirty="0">
                <a:solidFill>
                  <a:srgbClr val="00B0F0"/>
                </a:solidFill>
              </a:rPr>
              <a:t>T</a:t>
            </a:r>
            <a:r>
              <a:rPr lang="en-GB" dirty="0" smtClean="0">
                <a:solidFill>
                  <a:srgbClr val="00B0F0"/>
                </a:solidFill>
              </a:rPr>
              <a:t>he</a:t>
            </a:r>
            <a:r>
              <a:rPr lang="hr-HR" dirty="0" smtClean="0">
                <a:solidFill>
                  <a:srgbClr val="00B0F0"/>
                </a:solidFill>
              </a:rPr>
              <a:t> </a:t>
            </a:r>
            <a:r>
              <a:rPr lang="hr-HR" dirty="0" err="1" smtClean="0">
                <a:solidFill>
                  <a:srgbClr val="00B0F0"/>
                </a:solidFill>
              </a:rPr>
              <a:t>document</a:t>
            </a:r>
            <a:r>
              <a:rPr lang="hr-HR" dirty="0" smtClean="0">
                <a:solidFill>
                  <a:srgbClr val="00B0F0"/>
                </a:solidFill>
              </a:rPr>
              <a:t> </a:t>
            </a:r>
            <a:r>
              <a:rPr lang="hr-HR" dirty="0" err="1" smtClean="0">
                <a:solidFill>
                  <a:srgbClr val="00B0F0"/>
                </a:solidFill>
              </a:rPr>
              <a:t>usually</a:t>
            </a:r>
            <a:r>
              <a:rPr lang="hr-HR" dirty="0" smtClean="0">
                <a:solidFill>
                  <a:srgbClr val="00B0F0"/>
                </a:solidFill>
              </a:rPr>
              <a:t> </a:t>
            </a:r>
            <a:r>
              <a:rPr lang="hr-HR" dirty="0" err="1" smtClean="0">
                <a:solidFill>
                  <a:srgbClr val="00B0F0"/>
                </a:solidFill>
              </a:rPr>
              <a:t>called</a:t>
            </a:r>
            <a:r>
              <a:rPr lang="en-GB" dirty="0" smtClean="0">
                <a:solidFill>
                  <a:srgbClr val="00B0F0"/>
                </a:solidFill>
              </a:rPr>
              <a:t> </a:t>
            </a:r>
            <a:r>
              <a:rPr lang="en-GB" dirty="0">
                <a:solidFill>
                  <a:srgbClr val="00B0F0"/>
                </a:solidFill>
              </a:rPr>
              <a:t>'principal statement' </a:t>
            </a:r>
            <a:r>
              <a:rPr lang="en-GB" dirty="0" smtClean="0">
                <a:solidFill>
                  <a:srgbClr val="00B0F0"/>
                </a:solidFill>
              </a:rPr>
              <a:t>must </a:t>
            </a:r>
            <a:r>
              <a:rPr lang="hr-HR" dirty="0" err="1" smtClean="0">
                <a:solidFill>
                  <a:srgbClr val="00B0F0"/>
                </a:solidFill>
              </a:rPr>
              <a:t>contain</a:t>
            </a:r>
            <a:r>
              <a:rPr lang="hr-HR" dirty="0" smtClean="0">
                <a:solidFill>
                  <a:srgbClr val="00B0F0"/>
                </a:solidFill>
              </a:rPr>
              <a:t> the </a:t>
            </a:r>
            <a:r>
              <a:rPr lang="hr-HR" dirty="0" err="1" smtClean="0">
                <a:solidFill>
                  <a:srgbClr val="00B0F0"/>
                </a:solidFill>
              </a:rPr>
              <a:t>following</a:t>
            </a:r>
            <a:r>
              <a:rPr lang="hr-HR" dirty="0" smtClean="0">
                <a:solidFill>
                  <a:srgbClr val="00B0F0"/>
                </a:solidFill>
              </a:rPr>
              <a:t> </a:t>
            </a:r>
            <a:r>
              <a:rPr lang="hr-HR" dirty="0" err="1" smtClean="0">
                <a:solidFill>
                  <a:srgbClr val="00B0F0"/>
                </a:solidFill>
              </a:rPr>
              <a:t>information</a:t>
            </a:r>
            <a:r>
              <a:rPr lang="hr-HR" dirty="0" smtClean="0">
                <a:solidFill>
                  <a:srgbClr val="00B0F0"/>
                </a:solidFill>
              </a:rPr>
              <a:t>:</a:t>
            </a:r>
            <a:endParaRPr lang="en-GB" dirty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r>
              <a:rPr lang="hr-HR" dirty="0" err="1" smtClean="0"/>
              <a:t>employee’s</a:t>
            </a:r>
            <a:r>
              <a:rPr lang="hr-HR" dirty="0" smtClean="0"/>
              <a:t> </a:t>
            </a:r>
            <a:r>
              <a:rPr lang="en-GB" dirty="0" smtClean="0"/>
              <a:t>name </a:t>
            </a:r>
            <a:r>
              <a:rPr lang="en-GB" dirty="0"/>
              <a:t>and </a:t>
            </a:r>
            <a:r>
              <a:rPr lang="hr-HR" dirty="0" smtClean="0"/>
              <a:t>the </a:t>
            </a:r>
            <a:r>
              <a:rPr lang="en-GB" dirty="0" smtClean="0"/>
              <a:t>employer's name</a:t>
            </a:r>
            <a:r>
              <a:rPr lang="hr-HR" dirty="0" smtClean="0"/>
              <a:t>; </a:t>
            </a:r>
            <a:r>
              <a:rPr lang="hr-HR" dirty="0" smtClean="0">
                <a:solidFill>
                  <a:schemeClr val="accent1"/>
                </a:solidFill>
              </a:rPr>
              <a:t>-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/>
              <a:t>job title or a brief job </a:t>
            </a:r>
            <a:r>
              <a:rPr lang="en-GB" dirty="0" smtClean="0"/>
              <a:t>description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err="1"/>
              <a:t>c</a:t>
            </a:r>
            <a:r>
              <a:rPr lang="hr-HR" dirty="0" err="1" smtClean="0"/>
              <a:t>ommencement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en-GB" dirty="0" smtClean="0"/>
              <a:t> employment</a:t>
            </a:r>
            <a:r>
              <a:rPr lang="hr-HR" dirty="0" smtClean="0"/>
              <a:t>;                     </a:t>
            </a:r>
            <a:r>
              <a:rPr lang="hr-HR" dirty="0" smtClean="0">
                <a:solidFill>
                  <a:srgbClr val="00B0F0"/>
                </a:solidFill>
              </a:rPr>
              <a:t>- </a:t>
            </a:r>
            <a:r>
              <a:rPr lang="hr-HR" dirty="0" err="1"/>
              <a:t>remuneration</a:t>
            </a:r>
            <a:r>
              <a:rPr lang="hr-HR" dirty="0"/>
              <a:t> </a:t>
            </a:r>
            <a:r>
              <a:rPr lang="hr-HR" dirty="0" err="1"/>
              <a:t>details</a:t>
            </a:r>
            <a:r>
              <a:rPr lang="hr-HR" dirty="0"/>
              <a:t> (</a:t>
            </a:r>
            <a:r>
              <a:rPr lang="en-GB" dirty="0"/>
              <a:t>pay rate and </a:t>
            </a:r>
            <a:r>
              <a:rPr lang="hr-HR" dirty="0" err="1" smtClean="0"/>
              <a:t>working</a:t>
            </a:r>
            <a:endParaRPr lang="hr-HR" dirty="0" smtClean="0"/>
          </a:p>
          <a:p>
            <a:pPr>
              <a:buFontTx/>
              <a:buChar char="-"/>
            </a:pPr>
            <a:r>
              <a:rPr lang="en-GB" dirty="0"/>
              <a:t>holiday entitlement</a:t>
            </a:r>
            <a:r>
              <a:rPr lang="hr-HR" dirty="0"/>
              <a:t> / </a:t>
            </a:r>
            <a:r>
              <a:rPr lang="hr-HR" dirty="0" err="1"/>
              <a:t>annual</a:t>
            </a:r>
            <a:r>
              <a:rPr lang="hr-HR" dirty="0"/>
              <a:t> </a:t>
            </a:r>
            <a:r>
              <a:rPr lang="hr-HR" dirty="0" err="1" smtClean="0"/>
              <a:t>leave</a:t>
            </a:r>
            <a:r>
              <a:rPr lang="hr-HR" dirty="0" smtClean="0"/>
              <a:t>                      </a:t>
            </a:r>
            <a:r>
              <a:rPr lang="hr-HR" dirty="0" err="1"/>
              <a:t>hours</a:t>
            </a:r>
            <a:r>
              <a:rPr lang="hr-HR" dirty="0"/>
              <a:t>; </a:t>
            </a:r>
            <a:r>
              <a:rPr lang="en-GB" dirty="0" smtClean="0"/>
              <a:t>when </a:t>
            </a:r>
            <a:r>
              <a:rPr lang="hr-HR" dirty="0" err="1"/>
              <a:t>pay</a:t>
            </a:r>
            <a:r>
              <a:rPr lang="hr-HR" dirty="0"/>
              <a:t> </a:t>
            </a:r>
            <a:r>
              <a:rPr lang="hr-HR" dirty="0" err="1"/>
              <a:t>will</a:t>
            </a:r>
            <a:r>
              <a:rPr lang="hr-HR" dirty="0"/>
              <a:t> </a:t>
            </a:r>
            <a:r>
              <a:rPr lang="hr-HR" dirty="0" err="1"/>
              <a:t>be</a:t>
            </a:r>
            <a:r>
              <a:rPr lang="hr-HR" dirty="0"/>
              <a:t> </a:t>
            </a:r>
            <a:r>
              <a:rPr lang="hr-HR" dirty="0" err="1" smtClean="0"/>
              <a:t>received</a:t>
            </a:r>
            <a:r>
              <a:rPr lang="hr-HR" dirty="0" smtClean="0"/>
              <a:t>)</a:t>
            </a:r>
            <a:endParaRPr lang="hr-HR" dirty="0"/>
          </a:p>
          <a:p>
            <a:pPr>
              <a:buFontTx/>
              <a:buChar char="-"/>
            </a:pPr>
            <a:r>
              <a:rPr lang="en-GB" dirty="0" smtClean="0"/>
              <a:t>sick </a:t>
            </a:r>
            <a:r>
              <a:rPr lang="hr-HR" dirty="0" err="1" smtClean="0"/>
              <a:t>leave</a:t>
            </a:r>
            <a:r>
              <a:rPr lang="hr-HR" dirty="0" smtClean="0"/>
              <a:t> </a:t>
            </a:r>
            <a:r>
              <a:rPr lang="hr-HR" dirty="0" err="1" smtClean="0"/>
              <a:t>and</a:t>
            </a:r>
            <a:r>
              <a:rPr lang="hr-HR" dirty="0" smtClean="0"/>
              <a:t> </a:t>
            </a:r>
            <a:r>
              <a:rPr lang="hr-HR" dirty="0" err="1" smtClean="0"/>
              <a:t>sich</a:t>
            </a:r>
            <a:r>
              <a:rPr lang="hr-HR" dirty="0" smtClean="0"/>
              <a:t> </a:t>
            </a:r>
            <a:r>
              <a:rPr lang="en-GB" dirty="0" smtClean="0"/>
              <a:t>pay arrangements</a:t>
            </a:r>
            <a:r>
              <a:rPr lang="hr-HR" dirty="0" smtClean="0"/>
              <a:t>;             </a:t>
            </a:r>
            <a:r>
              <a:rPr lang="hr-HR" dirty="0" smtClean="0">
                <a:solidFill>
                  <a:srgbClr val="00B0F0"/>
                </a:solidFill>
              </a:rPr>
              <a:t>-</a:t>
            </a:r>
            <a:r>
              <a:rPr lang="hr-HR" dirty="0" smtClean="0"/>
              <a:t> </a:t>
            </a:r>
            <a:r>
              <a:rPr lang="en-GB" dirty="0" smtClean="0"/>
              <a:t>notice periods</a:t>
            </a:r>
            <a:endParaRPr lang="hr-HR" dirty="0" smtClean="0"/>
          </a:p>
          <a:p>
            <a:pPr>
              <a:buFontTx/>
              <a:buChar char="-"/>
            </a:pPr>
            <a:r>
              <a:rPr lang="en-GB" dirty="0"/>
              <a:t>pensions and pension </a:t>
            </a:r>
            <a:r>
              <a:rPr lang="en-GB" dirty="0" smtClean="0"/>
              <a:t>schemes</a:t>
            </a:r>
            <a:r>
              <a:rPr lang="hr-HR" dirty="0" smtClean="0"/>
              <a:t>                          </a:t>
            </a:r>
            <a:r>
              <a:rPr lang="hr-HR" dirty="0" smtClean="0">
                <a:solidFill>
                  <a:srgbClr val="00B0F0"/>
                </a:solidFill>
              </a:rPr>
              <a:t>- </a:t>
            </a:r>
            <a:r>
              <a:rPr lang="hr-HR" dirty="0" smtClean="0"/>
              <a:t>place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hr-HR" dirty="0" err="1" smtClean="0"/>
              <a:t>work</a:t>
            </a:r>
            <a:endParaRPr lang="hr-HR" dirty="0"/>
          </a:p>
          <a:p>
            <a:pPr>
              <a:buFontTx/>
              <a:buChar char="-"/>
            </a:pPr>
            <a:r>
              <a:rPr lang="en-GB" dirty="0" smtClean="0"/>
              <a:t>information </a:t>
            </a:r>
            <a:r>
              <a:rPr lang="en-GB" dirty="0"/>
              <a:t>about disciplinary and grievance </a:t>
            </a:r>
            <a:r>
              <a:rPr lang="en-GB" dirty="0" smtClean="0"/>
              <a:t>procedures</a:t>
            </a:r>
            <a:endParaRPr lang="hr-HR" dirty="0" smtClean="0"/>
          </a:p>
          <a:p>
            <a:pPr>
              <a:buFontTx/>
              <a:buChar char="-"/>
            </a:pPr>
            <a:r>
              <a:rPr lang="en-GB" dirty="0" smtClean="0"/>
              <a:t>any </a:t>
            </a:r>
            <a:r>
              <a:rPr lang="en-GB" dirty="0"/>
              <a:t>collective agreements that affect your employment terms or </a:t>
            </a:r>
            <a:r>
              <a:rPr lang="en-GB" dirty="0" smtClean="0"/>
              <a:t>conditions</a:t>
            </a:r>
            <a:endParaRPr lang="hr-HR" dirty="0" smtClean="0"/>
          </a:p>
          <a:p>
            <a:pPr>
              <a:buFontTx/>
              <a:buChar char="-"/>
            </a:pPr>
            <a:r>
              <a:rPr lang="hr-HR" dirty="0" smtClean="0"/>
              <a:t>for a </a:t>
            </a:r>
            <a:r>
              <a:rPr lang="hr-HR" dirty="0" err="1" smtClean="0"/>
              <a:t>temporary</a:t>
            </a:r>
            <a:r>
              <a:rPr lang="en-GB" dirty="0" smtClean="0"/>
              <a:t> </a:t>
            </a:r>
            <a:r>
              <a:rPr lang="en-GB" dirty="0"/>
              <a:t>employee how long </a:t>
            </a:r>
            <a:r>
              <a:rPr lang="hr-HR" dirty="0" smtClean="0"/>
              <a:t>the</a:t>
            </a:r>
            <a:r>
              <a:rPr lang="en-GB" dirty="0" smtClean="0"/>
              <a:t> </a:t>
            </a:r>
            <a:r>
              <a:rPr lang="en-GB" dirty="0"/>
              <a:t>employment is expected to continue, or </a:t>
            </a:r>
            <a:r>
              <a:rPr lang="hr-HR" dirty="0" smtClean="0"/>
              <a:t>for</a:t>
            </a:r>
            <a:r>
              <a:rPr lang="en-GB" dirty="0" smtClean="0"/>
              <a:t> </a:t>
            </a:r>
            <a:r>
              <a:rPr lang="en-GB" dirty="0"/>
              <a:t>a fixed term worker the date </a:t>
            </a:r>
            <a:r>
              <a:rPr lang="hr-HR" dirty="0" err="1" smtClean="0"/>
              <a:t>when</a:t>
            </a:r>
            <a:r>
              <a:rPr lang="hr-HR" dirty="0" smtClean="0"/>
              <a:t> </a:t>
            </a:r>
            <a:r>
              <a:rPr lang="en-GB" dirty="0" smtClean="0"/>
              <a:t>employment </a:t>
            </a:r>
            <a:r>
              <a:rPr lang="en-GB" dirty="0"/>
              <a:t>will end</a:t>
            </a:r>
          </a:p>
          <a:p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577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err="1" smtClean="0">
                <a:solidFill>
                  <a:srgbClr val="FFC000"/>
                </a:solidFill>
              </a:rPr>
              <a:t>End</a:t>
            </a:r>
            <a:r>
              <a:rPr lang="hr-HR" b="1" dirty="0" smtClean="0">
                <a:solidFill>
                  <a:srgbClr val="FFC000"/>
                </a:solidFill>
              </a:rPr>
              <a:t> </a:t>
            </a:r>
            <a:r>
              <a:rPr lang="hr-HR" b="1" dirty="0" err="1" smtClean="0">
                <a:solidFill>
                  <a:srgbClr val="FFC000"/>
                </a:solidFill>
              </a:rPr>
              <a:t>of</a:t>
            </a:r>
            <a:r>
              <a:rPr lang="hr-HR" b="1" dirty="0" smtClean="0">
                <a:solidFill>
                  <a:srgbClr val="FFC000"/>
                </a:solidFill>
              </a:rPr>
              <a:t> </a:t>
            </a:r>
            <a:r>
              <a:rPr lang="hr-HR" b="1" dirty="0" err="1" smtClean="0">
                <a:solidFill>
                  <a:srgbClr val="FFC000"/>
                </a:solidFill>
              </a:rPr>
              <a:t>employment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7056"/>
            <a:ext cx="10421579" cy="4761344"/>
          </a:xfrm>
        </p:spPr>
        <p:txBody>
          <a:bodyPr>
            <a:normAutofit fontScale="92500" lnSpcReduction="10000"/>
          </a:bodyPr>
          <a:lstStyle/>
          <a:p>
            <a:r>
              <a:rPr lang="hr-HR" sz="2800" dirty="0" err="1" smtClean="0"/>
              <a:t>What</a:t>
            </a:r>
            <a:r>
              <a:rPr lang="hr-HR" sz="2800" dirty="0" smtClean="0"/>
              <a:t> </a:t>
            </a:r>
            <a:r>
              <a:rPr lang="hr-HR" sz="2800" dirty="0" err="1" smtClean="0"/>
              <a:t>different</a:t>
            </a:r>
            <a:r>
              <a:rPr lang="hr-HR" sz="2800" dirty="0" smtClean="0"/>
              <a:t> </a:t>
            </a:r>
            <a:r>
              <a:rPr lang="hr-HR" sz="2800" dirty="0" err="1" smtClean="0"/>
              <a:t>causes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termination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employment</a:t>
            </a:r>
            <a:r>
              <a:rPr lang="hr-HR" sz="2800" dirty="0" smtClean="0"/>
              <a:t> </a:t>
            </a:r>
            <a:r>
              <a:rPr lang="hr-HR" sz="2800" dirty="0" err="1" smtClean="0"/>
              <a:t>can</a:t>
            </a:r>
            <a:r>
              <a:rPr lang="hr-HR" sz="2800" dirty="0" smtClean="0"/>
              <a:t> </a:t>
            </a:r>
            <a:r>
              <a:rPr lang="hr-HR" sz="2800" dirty="0" err="1" smtClean="0"/>
              <a:t>you</a:t>
            </a:r>
            <a:r>
              <a:rPr lang="hr-HR" sz="2800" dirty="0" smtClean="0"/>
              <a:t> </a:t>
            </a:r>
            <a:r>
              <a:rPr lang="hr-HR" sz="2800" dirty="0" err="1" smtClean="0"/>
              <a:t>think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? </a:t>
            </a:r>
          </a:p>
          <a:p>
            <a:r>
              <a:rPr lang="hr-HR" sz="2800" dirty="0" err="1" smtClean="0"/>
              <a:t>Check</a:t>
            </a:r>
            <a:r>
              <a:rPr lang="hr-HR" sz="2800" dirty="0" smtClean="0"/>
              <a:t> </a:t>
            </a:r>
            <a:r>
              <a:rPr lang="hr-HR" sz="2800" dirty="0" err="1" smtClean="0"/>
              <a:t>your</a:t>
            </a:r>
            <a:r>
              <a:rPr lang="hr-HR" sz="2800" dirty="0" smtClean="0"/>
              <a:t> </a:t>
            </a:r>
            <a:r>
              <a:rPr lang="hr-HR" sz="2800" dirty="0" err="1" smtClean="0"/>
              <a:t>answers</a:t>
            </a:r>
            <a:r>
              <a:rPr lang="hr-HR" sz="2800" dirty="0" smtClean="0"/>
              <a:t> </a:t>
            </a:r>
            <a:r>
              <a:rPr lang="hr-HR" sz="2800" dirty="0" err="1" smtClean="0"/>
              <a:t>in</a:t>
            </a:r>
            <a:r>
              <a:rPr lang="hr-HR" sz="2800" dirty="0" smtClean="0"/>
              <a:t> the </a:t>
            </a:r>
            <a:r>
              <a:rPr lang="hr-HR" sz="2800" dirty="0" err="1" smtClean="0"/>
              <a:t>section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the </a:t>
            </a:r>
            <a:r>
              <a:rPr lang="hr-HR" sz="2800" dirty="0" err="1" smtClean="0"/>
              <a:t>text</a:t>
            </a:r>
            <a:r>
              <a:rPr lang="hr-HR" sz="2800" dirty="0" smtClean="0"/>
              <a:t> </a:t>
            </a:r>
            <a:r>
              <a:rPr lang="hr-HR" sz="2800" dirty="0" err="1" smtClean="0"/>
              <a:t>entitled</a:t>
            </a:r>
            <a:r>
              <a:rPr lang="hr-HR" sz="2800" dirty="0" smtClean="0"/>
              <a:t> ¨</a:t>
            </a:r>
            <a:r>
              <a:rPr lang="hr-HR" sz="2800" dirty="0" err="1" smtClean="0"/>
              <a:t>End</a:t>
            </a:r>
            <a:r>
              <a:rPr lang="hr-HR" sz="2800" dirty="0" smtClean="0"/>
              <a:t> </a:t>
            </a:r>
            <a:r>
              <a:rPr lang="hr-HR" sz="2800" dirty="0" err="1" smtClean="0"/>
              <a:t>of</a:t>
            </a:r>
            <a:r>
              <a:rPr lang="hr-HR" sz="2800" dirty="0" smtClean="0"/>
              <a:t> </a:t>
            </a:r>
            <a:r>
              <a:rPr lang="hr-HR" sz="2800" dirty="0" err="1" smtClean="0"/>
              <a:t>employment</a:t>
            </a:r>
            <a:r>
              <a:rPr lang="hr-HR" sz="2800" dirty="0" smtClean="0"/>
              <a:t>¨.</a:t>
            </a:r>
          </a:p>
          <a:p>
            <a:pPr marL="514350" indent="-514350">
              <a:buAutoNum type="arabicPeriod"/>
            </a:pPr>
            <a:r>
              <a:rPr lang="hr-HR" sz="2800" dirty="0" smtClean="0"/>
              <a:t>___________________________</a:t>
            </a:r>
          </a:p>
          <a:p>
            <a:pPr marL="514350" indent="-514350">
              <a:buAutoNum type="arabicPeriod"/>
            </a:pPr>
            <a:r>
              <a:rPr lang="hr-HR" sz="2800" dirty="0" smtClean="0"/>
              <a:t>___________________________</a:t>
            </a:r>
          </a:p>
          <a:p>
            <a:pPr marL="514350" indent="-514350">
              <a:buAutoNum type="arabicPeriod"/>
            </a:pPr>
            <a:r>
              <a:rPr lang="hr-HR" sz="2800" dirty="0" smtClean="0"/>
              <a:t>___________________________</a:t>
            </a:r>
          </a:p>
          <a:p>
            <a:pPr marL="514350" indent="-514350">
              <a:buAutoNum type="arabicPeriod"/>
            </a:pPr>
            <a:r>
              <a:rPr lang="hr-HR" sz="2800" dirty="0" smtClean="0"/>
              <a:t>___________________________</a:t>
            </a:r>
          </a:p>
          <a:p>
            <a:pPr marL="514350" indent="-514350">
              <a:buAutoNum type="arabicPeriod"/>
            </a:pPr>
            <a:r>
              <a:rPr lang="hr-HR" sz="2800" dirty="0" smtClean="0"/>
              <a:t>___________________________</a:t>
            </a:r>
          </a:p>
          <a:p>
            <a:pPr marL="514350" indent="-514350">
              <a:buAutoNum type="arabicPeriod"/>
            </a:pPr>
            <a:r>
              <a:rPr lang="hr-HR" sz="2800" dirty="0" smtClean="0"/>
              <a:t>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379380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2150</TotalTime>
  <Words>1138</Words>
  <Application>Microsoft Office PowerPoint</Application>
  <PresentationFormat>Widescreen</PresentationFormat>
  <Paragraphs>166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Ion</vt:lpstr>
      <vt:lpstr>Unit 19 Employment Law   Snježana Husinec, PhD shusinec@pravo.hr</vt:lpstr>
      <vt:lpstr>Employment law</vt:lpstr>
      <vt:lpstr>Employment law</vt:lpstr>
      <vt:lpstr>Forms of employment</vt:lpstr>
      <vt:lpstr>Legal Regulation of Employment</vt:lpstr>
      <vt:lpstr>AGENCY WORK  Who is an agency worker?</vt:lpstr>
      <vt:lpstr>Employment contract</vt:lpstr>
      <vt:lpstr>Employment particulars</vt:lpstr>
      <vt:lpstr>End of employment</vt:lpstr>
      <vt:lpstr>End of employment</vt:lpstr>
      <vt:lpstr>Employment disputes</vt:lpstr>
      <vt:lpstr>Alternative Dispute Resolution (ADR)</vt:lpstr>
      <vt:lpstr>Employment disputes</vt:lpstr>
      <vt:lpstr>Vocalubary practice  – Find the Croatian equivalents for the following English terms and expressions.</vt:lpstr>
      <vt:lpstr>Vocabulary practice - Key</vt:lpstr>
      <vt:lpstr>Discrimination in the Workplace</vt:lpstr>
      <vt:lpstr>Discrimination in the Workplace</vt:lpstr>
    </vt:vector>
  </TitlesOfParts>
  <Company>Pravni fakultet u Zagrebu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15 The Law of Torts</dc:title>
  <dc:creator>Snježana Husinec</dc:creator>
  <cp:lastModifiedBy>Admin</cp:lastModifiedBy>
  <cp:revision>126</cp:revision>
  <dcterms:created xsi:type="dcterms:W3CDTF">2017-10-26T11:56:39Z</dcterms:created>
  <dcterms:modified xsi:type="dcterms:W3CDTF">2019-01-12T16:29:05Z</dcterms:modified>
</cp:coreProperties>
</file>