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7" r:id="rId6"/>
    <p:sldId id="275" r:id="rId7"/>
    <p:sldId id="274" r:id="rId8"/>
    <p:sldId id="278" r:id="rId9"/>
    <p:sldId id="279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D491C9-8DF8-4C80-92A5-18AD3A38F24C}">
          <p14:sldIdLst>
            <p14:sldId id="256"/>
            <p14:sldId id="271"/>
            <p14:sldId id="272"/>
            <p14:sldId id="273"/>
            <p14:sldId id="277"/>
            <p14:sldId id="275"/>
            <p14:sldId id="274"/>
            <p14:sldId id="278"/>
            <p14:sldId id="279"/>
            <p14:sldId id="281"/>
            <p14:sldId id="282"/>
            <p14:sldId id="283"/>
            <p14:sldId id="284"/>
          </p14:sldIdLst>
        </p14:section>
        <p14:section name="Untitled Section" id="{998513E9-482A-41B2-9FA2-EEAA6337CC5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FF66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244" autoAdjust="0"/>
  </p:normalViewPr>
  <p:slideViewPr>
    <p:cSldViewPr snapToGrid="0">
      <p:cViewPr varScale="1">
        <p:scale>
          <a:sx n="121" d="100"/>
          <a:sy n="121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10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The Legal </a:t>
            </a:r>
            <a:r>
              <a:rPr lang="hr-HR" b="1" i="1" dirty="0" err="1" smtClean="0"/>
              <a:t>Profession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Lawyers</a:t>
            </a:r>
            <a:r>
              <a:rPr lang="hr-HR" sz="3500" dirty="0" smtClean="0"/>
              <a:t> II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Training and Qualification</a:t>
            </a:r>
            <a:r>
              <a:rPr lang="hr-H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hr-H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hr-HR" b="1" dirty="0">
                <a:solidFill>
                  <a:srgbClr val="92D050"/>
                </a:solidFill>
              </a:rPr>
              <a:t>BARRISTER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228318"/>
          </a:xfrm>
        </p:spPr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en-US" sz="3600" dirty="0"/>
              <a:t>3 STAGES</a:t>
            </a:r>
          </a:p>
          <a:p>
            <a:pPr>
              <a:buNone/>
              <a:defRPr/>
            </a:pPr>
            <a:r>
              <a:rPr lang="en-US" sz="3600" dirty="0">
                <a:solidFill>
                  <a:srgbClr val="FF6699"/>
                </a:solidFill>
              </a:rPr>
              <a:t>1) </a:t>
            </a:r>
            <a:r>
              <a:rPr lang="en-US" sz="3600" dirty="0"/>
              <a:t>gaining a</a:t>
            </a:r>
            <a:r>
              <a:rPr lang="hr-HR" sz="3600" dirty="0"/>
              <a:t>n </a:t>
            </a:r>
            <a:r>
              <a:rPr lang="hr-HR" sz="3600" dirty="0" err="1"/>
              <a:t>undergraduate</a:t>
            </a:r>
            <a:r>
              <a:rPr lang="hr-HR" sz="3600" dirty="0"/>
              <a:t> </a:t>
            </a:r>
            <a:r>
              <a:rPr lang="hr-HR" sz="3600" dirty="0" err="1"/>
              <a:t>degree</a:t>
            </a:r>
            <a:r>
              <a:rPr lang="hr-HR" sz="3600" dirty="0"/>
              <a:t>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law</a:t>
            </a:r>
            <a:r>
              <a:rPr lang="hr-HR" sz="3600" dirty="0"/>
              <a:t> (</a:t>
            </a:r>
            <a:r>
              <a:rPr lang="hr-HR" sz="3600" b="1" dirty="0">
                <a:solidFill>
                  <a:srgbClr val="FF6699"/>
                </a:solidFill>
              </a:rPr>
              <a:t>B</a:t>
            </a:r>
            <a:r>
              <a:rPr lang="en-US" sz="3600" b="1" dirty="0" err="1">
                <a:solidFill>
                  <a:srgbClr val="FF6699"/>
                </a:solidFill>
              </a:rPr>
              <a:t>achelor</a:t>
            </a:r>
            <a:r>
              <a:rPr lang="en-US" sz="3600" b="1" dirty="0">
                <a:solidFill>
                  <a:srgbClr val="FF6699"/>
                </a:solidFill>
              </a:rPr>
              <a:t> </a:t>
            </a:r>
            <a:r>
              <a:rPr lang="hr-HR" sz="3600" b="1" dirty="0" err="1">
                <a:solidFill>
                  <a:srgbClr val="FF6699"/>
                </a:solidFill>
              </a:rPr>
              <a:t>of</a:t>
            </a:r>
            <a:r>
              <a:rPr lang="hr-HR" sz="3600" b="1" dirty="0">
                <a:solidFill>
                  <a:srgbClr val="FF6699"/>
                </a:solidFill>
              </a:rPr>
              <a:t> L</a:t>
            </a:r>
            <a:r>
              <a:rPr lang="en-US" sz="3600" b="1" dirty="0">
                <a:solidFill>
                  <a:srgbClr val="FF6699"/>
                </a:solidFill>
              </a:rPr>
              <a:t>aw</a:t>
            </a:r>
            <a:r>
              <a:rPr lang="hr-HR" sz="3600" b="1" dirty="0">
                <a:solidFill>
                  <a:srgbClr val="FF6699"/>
                </a:solidFill>
              </a:rPr>
              <a:t>s</a:t>
            </a:r>
            <a:r>
              <a:rPr lang="en-US" sz="3600" b="1" dirty="0">
                <a:solidFill>
                  <a:srgbClr val="FF6699"/>
                </a:solidFill>
              </a:rPr>
              <a:t> </a:t>
            </a:r>
            <a:r>
              <a:rPr lang="hr-HR" sz="3600" dirty="0">
                <a:solidFill>
                  <a:srgbClr val="FF6699"/>
                </a:solidFill>
              </a:rPr>
              <a:t>- </a:t>
            </a:r>
            <a:r>
              <a:rPr lang="en-US" sz="3600" dirty="0">
                <a:solidFill>
                  <a:srgbClr val="FF6699"/>
                </a:solidFill>
              </a:rPr>
              <a:t>LLB</a:t>
            </a:r>
            <a:r>
              <a:rPr lang="en-US" sz="3600" dirty="0"/>
              <a:t>) or </a:t>
            </a:r>
            <a:r>
              <a:rPr lang="hr-HR" sz="3600" dirty="0"/>
              <a:t>a </a:t>
            </a:r>
            <a:r>
              <a:rPr lang="hr-HR" sz="3600" dirty="0" err="1"/>
              <a:t>degree</a:t>
            </a:r>
            <a:r>
              <a:rPr lang="en-US" sz="3600" dirty="0"/>
              <a:t> in a non-law subject and complete a one year conversion course</a:t>
            </a:r>
            <a:r>
              <a:rPr lang="hr-HR" sz="3600" dirty="0"/>
              <a:t>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law</a:t>
            </a:r>
            <a:r>
              <a:rPr lang="en-US" sz="3600" dirty="0"/>
              <a:t> – </a:t>
            </a:r>
            <a:r>
              <a:rPr lang="hr-HR" sz="3600" b="1" dirty="0">
                <a:solidFill>
                  <a:srgbClr val="FF6699"/>
                </a:solidFill>
              </a:rPr>
              <a:t>the </a:t>
            </a:r>
            <a:r>
              <a:rPr lang="en-US" sz="3600" b="1" dirty="0">
                <a:solidFill>
                  <a:srgbClr val="FF6699"/>
                </a:solidFill>
              </a:rPr>
              <a:t>graduate Diploma in Law </a:t>
            </a:r>
            <a:r>
              <a:rPr lang="en-US" sz="3600" dirty="0"/>
              <a:t>(GDL)</a:t>
            </a:r>
          </a:p>
          <a:p>
            <a:pPr>
              <a:buNone/>
              <a:defRPr/>
            </a:pPr>
            <a:r>
              <a:rPr lang="en-US" sz="3600" dirty="0">
                <a:solidFill>
                  <a:srgbClr val="92D050"/>
                </a:solidFill>
              </a:rPr>
              <a:t>2) </a:t>
            </a:r>
            <a:r>
              <a:rPr lang="hr-HR" sz="3600" dirty="0">
                <a:solidFill>
                  <a:srgbClr val="92D050"/>
                </a:solidFill>
              </a:rPr>
              <a:t>–</a:t>
            </a:r>
            <a:r>
              <a:rPr lang="hr-HR" sz="3600" dirty="0" err="1">
                <a:solidFill>
                  <a:srgbClr val="92D050"/>
                </a:solidFill>
              </a:rPr>
              <a:t>joininig</a:t>
            </a:r>
            <a:r>
              <a:rPr lang="hr-HR" sz="3600" dirty="0">
                <a:solidFill>
                  <a:srgbClr val="92D050"/>
                </a:solidFill>
              </a:rPr>
              <a:t> one </a:t>
            </a:r>
            <a:r>
              <a:rPr lang="hr-HR" sz="3600" dirty="0" err="1">
                <a:solidFill>
                  <a:srgbClr val="92D050"/>
                </a:solidFill>
              </a:rPr>
              <a:t>of</a:t>
            </a:r>
            <a:r>
              <a:rPr lang="hr-HR" sz="3600" dirty="0">
                <a:solidFill>
                  <a:srgbClr val="92D050"/>
                </a:solidFill>
              </a:rPr>
              <a:t> the </a:t>
            </a:r>
            <a:r>
              <a:rPr lang="hr-HR" sz="3600" dirty="0" err="1">
                <a:solidFill>
                  <a:srgbClr val="92D050"/>
                </a:solidFill>
              </a:rPr>
              <a:t>Inns</a:t>
            </a:r>
            <a:r>
              <a:rPr lang="hr-HR" sz="3600" dirty="0">
                <a:solidFill>
                  <a:srgbClr val="92D050"/>
                </a:solidFill>
              </a:rPr>
              <a:t> </a:t>
            </a:r>
            <a:r>
              <a:rPr lang="hr-HR" sz="3600" dirty="0" err="1">
                <a:solidFill>
                  <a:srgbClr val="92D050"/>
                </a:solidFill>
              </a:rPr>
              <a:t>of</a:t>
            </a:r>
            <a:r>
              <a:rPr lang="hr-HR" sz="3600" dirty="0">
                <a:solidFill>
                  <a:srgbClr val="92D050"/>
                </a:solidFill>
              </a:rPr>
              <a:t> Court;</a:t>
            </a:r>
          </a:p>
          <a:p>
            <a:pPr>
              <a:buNone/>
              <a:defRPr/>
            </a:pPr>
            <a:r>
              <a:rPr lang="hr-HR" sz="3600" dirty="0"/>
              <a:t>    </a:t>
            </a:r>
            <a:r>
              <a:rPr lang="en-US" sz="3600" dirty="0"/>
              <a:t>Passing a one-year </a:t>
            </a:r>
            <a:r>
              <a:rPr lang="hr-HR" sz="3600" dirty="0"/>
              <a:t>Bar Professional </a:t>
            </a:r>
            <a:r>
              <a:rPr lang="hr-HR" sz="3600" dirty="0" err="1"/>
              <a:t>Traininig</a:t>
            </a:r>
            <a:r>
              <a:rPr lang="hr-HR" sz="3600" dirty="0"/>
              <a:t> </a:t>
            </a:r>
            <a:r>
              <a:rPr lang="hr-HR" sz="3600" dirty="0" err="1"/>
              <a:t>Course</a:t>
            </a:r>
            <a:r>
              <a:rPr lang="hr-HR" sz="3600" b="1" dirty="0">
                <a:solidFill>
                  <a:srgbClr val="92D050"/>
                </a:solidFill>
              </a:rPr>
              <a:t> </a:t>
            </a:r>
            <a:r>
              <a:rPr lang="en-US" sz="3600" b="1" dirty="0"/>
              <a:t>(</a:t>
            </a:r>
            <a:r>
              <a:rPr lang="hr-HR" sz="3600" b="1" dirty="0"/>
              <a:t>BPT</a:t>
            </a:r>
            <a:r>
              <a:rPr lang="en-US" sz="3600" b="1" dirty="0"/>
              <a:t>C) + </a:t>
            </a:r>
            <a:r>
              <a:rPr lang="hr-HR" sz="3600" b="1" dirty="0"/>
              <a:t>Call to the Bar;</a:t>
            </a:r>
          </a:p>
          <a:p>
            <a:pPr>
              <a:buNone/>
              <a:defRPr/>
            </a:pP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3) 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Pupillage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 – a one-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year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sz="3600" b="1" smtClean="0">
                <a:solidFill>
                  <a:schemeClr val="accent4">
                    <a:lumMod val="75000"/>
                  </a:schemeClr>
                </a:solidFill>
              </a:rPr>
              <a:t>work-based</a:t>
            </a:r>
            <a:r>
              <a:rPr lang="hr-HR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traininig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 at a set 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of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barristers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’ </a:t>
            </a:r>
            <a:r>
              <a:rPr lang="hr-HR" sz="3600" b="1" dirty="0" err="1">
                <a:solidFill>
                  <a:schemeClr val="accent4">
                    <a:lumMod val="75000"/>
                  </a:schemeClr>
                </a:solidFill>
              </a:rPr>
              <a:t>chambers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</a:rPr>
              <a:t>; </a:t>
            </a:r>
          </a:p>
          <a:p>
            <a:pPr>
              <a:buNone/>
              <a:defRPr/>
            </a:pPr>
            <a:r>
              <a:rPr lang="hr-HR" sz="3600" b="1" dirty="0" smtClean="0"/>
              <a:t>   </a:t>
            </a:r>
            <a:r>
              <a:rPr lang="hr-HR" sz="3600" b="1" dirty="0" err="1" smtClean="0"/>
              <a:t>Full</a:t>
            </a:r>
            <a:r>
              <a:rPr lang="hr-HR" sz="3600" b="1" dirty="0" smtClean="0"/>
              <a:t> </a:t>
            </a:r>
            <a:r>
              <a:rPr lang="hr-HR" sz="3600" b="1" dirty="0" err="1"/>
              <a:t>qualificaion</a:t>
            </a:r>
            <a:r>
              <a:rPr lang="hr-HR" sz="3600" b="1" dirty="0"/>
              <a:t> </a:t>
            </a:r>
            <a:r>
              <a:rPr lang="hr-HR" sz="3600" b="1" dirty="0" err="1"/>
              <a:t>certificate</a:t>
            </a:r>
            <a:r>
              <a:rPr lang="hr-HR" sz="3600" b="1" dirty="0"/>
              <a:t> – </a:t>
            </a:r>
            <a:r>
              <a:rPr lang="hr-HR" sz="3600" b="1" dirty="0" err="1"/>
              <a:t>full</a:t>
            </a:r>
            <a:r>
              <a:rPr lang="hr-HR" sz="3600" b="1" dirty="0"/>
              <a:t> </a:t>
            </a:r>
            <a:r>
              <a:rPr lang="hr-HR" sz="3600" b="1" dirty="0" smtClean="0">
                <a:solidFill>
                  <a:srgbClr val="FF5050"/>
                </a:solidFill>
              </a:rPr>
              <a:t>RIGHT </a:t>
            </a:r>
            <a:r>
              <a:rPr lang="hr-HR" sz="3600" b="1" dirty="0">
                <a:solidFill>
                  <a:srgbClr val="FF5050"/>
                </a:solidFill>
              </a:rPr>
              <a:t>OF AUDIENCE </a:t>
            </a:r>
            <a:r>
              <a:rPr lang="hr-HR" sz="3600" b="1" dirty="0" err="1"/>
              <a:t>in</a:t>
            </a:r>
            <a:r>
              <a:rPr lang="hr-HR" sz="3600" b="1" dirty="0"/>
              <a:t> </a:t>
            </a:r>
            <a:r>
              <a:rPr lang="hr-HR" sz="3600" b="1" dirty="0" err="1"/>
              <a:t>any</a:t>
            </a:r>
            <a:r>
              <a:rPr lang="hr-HR" sz="3600" b="1" dirty="0"/>
              <a:t> </a:t>
            </a:r>
            <a:r>
              <a:rPr lang="hr-HR" sz="3600" b="1" dirty="0" err="1"/>
              <a:t>court</a:t>
            </a:r>
            <a:r>
              <a:rPr lang="hr-HR" sz="3600" b="1" dirty="0"/>
              <a:t> </a:t>
            </a:r>
            <a:r>
              <a:rPr lang="hr-HR" sz="3600" b="1" dirty="0" err="1"/>
              <a:t>of</a:t>
            </a:r>
            <a:r>
              <a:rPr lang="hr-HR" sz="3600" b="1" dirty="0"/>
              <a:t> </a:t>
            </a:r>
            <a:r>
              <a:rPr lang="hr-HR" sz="3600" b="1" dirty="0" err="1"/>
              <a:t>law</a:t>
            </a:r>
            <a:r>
              <a:rPr lang="hr-HR" sz="3600" b="1" dirty="0"/>
              <a:t> </a:t>
            </a:r>
            <a:r>
              <a:rPr lang="hr-HR" sz="3600" b="1" dirty="0" err="1"/>
              <a:t>in</a:t>
            </a:r>
            <a:r>
              <a:rPr lang="hr-HR" sz="3600" b="1" dirty="0"/>
              <a:t> </a:t>
            </a:r>
            <a:r>
              <a:rPr lang="hr-HR" sz="3600" b="1" dirty="0" err="1"/>
              <a:t>England</a:t>
            </a:r>
            <a:r>
              <a:rPr lang="hr-HR" sz="3600" b="1" dirty="0"/>
              <a:t> </a:t>
            </a:r>
            <a:r>
              <a:rPr lang="hr-HR" sz="3600" b="1" dirty="0" err="1"/>
              <a:t>and</a:t>
            </a:r>
            <a:r>
              <a:rPr lang="hr-HR" sz="3600" b="1" dirty="0"/>
              <a:t> Wales</a:t>
            </a:r>
          </a:p>
        </p:txBody>
      </p:sp>
      <p:pic>
        <p:nvPicPr>
          <p:cNvPr id="5" name="Content Placeholder 5" descr="qualifying_barrister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646" y="2242958"/>
            <a:ext cx="4739236" cy="3887876"/>
          </a:xfrm>
        </p:spPr>
      </p:pic>
    </p:spTree>
    <p:extLst>
      <p:ext uri="{BB962C8B-B14F-4D97-AF65-F5344CB8AC3E}">
        <p14:creationId xmlns:p14="http://schemas.microsoft.com/office/powerpoint/2010/main" val="125776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CV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newly</a:t>
            </a:r>
            <a:r>
              <a:rPr lang="hr-HR" dirty="0" smtClean="0"/>
              <a:t> </a:t>
            </a:r>
            <a:r>
              <a:rPr lang="hr-HR" dirty="0" err="1" smtClean="0"/>
              <a:t>qualified</a:t>
            </a:r>
            <a:r>
              <a:rPr lang="hr-HR" dirty="0" smtClean="0"/>
              <a:t> </a:t>
            </a:r>
            <a:r>
              <a:rPr lang="hr-HR" dirty="0" err="1" smtClean="0"/>
              <a:t>solicitor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applying</a:t>
            </a:r>
            <a:r>
              <a:rPr lang="hr-HR" dirty="0" smtClean="0"/>
              <a:t> for a </a:t>
            </a:r>
            <a:r>
              <a:rPr lang="hr-HR" dirty="0" err="1" smtClean="0"/>
              <a:t>job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 to </a:t>
            </a:r>
            <a:r>
              <a:rPr lang="hr-HR" dirty="0" err="1" smtClean="0"/>
              <a:t>enclose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cover</a:t>
            </a:r>
            <a:r>
              <a:rPr lang="hr-HR" dirty="0" smtClean="0"/>
              <a:t> </a:t>
            </a:r>
            <a:r>
              <a:rPr lang="hr-HR" dirty="0" err="1" smtClean="0"/>
              <a:t>letter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CV?</a:t>
            </a:r>
          </a:p>
          <a:p>
            <a:r>
              <a:rPr lang="hr-HR" dirty="0" err="1" smtClean="0"/>
              <a:t>Read</a:t>
            </a:r>
            <a:r>
              <a:rPr lang="hr-HR" dirty="0" smtClean="0"/>
              <a:t> the CV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newly</a:t>
            </a:r>
            <a:r>
              <a:rPr lang="hr-HR" dirty="0" smtClean="0"/>
              <a:t> </a:t>
            </a:r>
            <a:r>
              <a:rPr lang="hr-HR" dirty="0" err="1" smtClean="0"/>
              <a:t>qualified</a:t>
            </a:r>
            <a:r>
              <a:rPr lang="hr-HR" dirty="0" smtClean="0"/>
              <a:t> </a:t>
            </a:r>
            <a:r>
              <a:rPr lang="hr-HR" dirty="0" err="1" smtClean="0"/>
              <a:t>lawyer</a:t>
            </a:r>
            <a:r>
              <a:rPr lang="hr-HR" dirty="0" smtClean="0"/>
              <a:t> </a:t>
            </a:r>
            <a:r>
              <a:rPr lang="hr-HR" dirty="0" err="1" smtClean="0"/>
              <a:t>Mark</a:t>
            </a:r>
            <a:r>
              <a:rPr lang="hr-HR" dirty="0" smtClean="0"/>
              <a:t> </a:t>
            </a:r>
            <a:r>
              <a:rPr lang="hr-HR" dirty="0" err="1" smtClean="0"/>
              <a:t>Bradley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the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ex. III.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7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617"/>
            <a:ext cx="10515600" cy="5338354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GB" altLang="en-US" sz="3100" i="1" dirty="0"/>
              <a:t>Combine the nouns  in the box with the verbs below to make</a:t>
            </a:r>
            <a:r>
              <a:rPr lang="hr-HR" altLang="en-US" sz="3100" i="1" dirty="0"/>
              <a:t> </a:t>
            </a:r>
            <a:r>
              <a:rPr lang="en-GB" altLang="en-US" sz="3100" i="1" dirty="0"/>
              <a:t>combinations </a:t>
            </a:r>
            <a:r>
              <a:rPr lang="en-GB" altLang="en-US" sz="3100" i="1" dirty="0" smtClean="0"/>
              <a:t>to</a:t>
            </a:r>
            <a:r>
              <a:rPr lang="hr-HR" altLang="en-US" sz="3100" i="1" dirty="0" smtClean="0"/>
              <a:t> </a:t>
            </a:r>
            <a:r>
              <a:rPr lang="en-GB" altLang="en-US" sz="3100" i="1" dirty="0" smtClean="0"/>
              <a:t>describe </a:t>
            </a:r>
            <a:r>
              <a:rPr lang="en-GB" altLang="en-US" sz="3100" i="1" dirty="0"/>
              <a:t>the work lawyers do. Some of the verbs go</a:t>
            </a:r>
            <a:r>
              <a:rPr lang="hr-HR" altLang="en-US" sz="3100" i="1" dirty="0"/>
              <a:t> </a:t>
            </a:r>
            <a:r>
              <a:rPr lang="en-GB" altLang="en-US" sz="3100" i="1" dirty="0"/>
              <a:t>with more than one noun.</a:t>
            </a:r>
          </a:p>
          <a:p>
            <a:pPr>
              <a:buFont typeface="Wingdings 2" panose="05020102010507070707" pitchFamily="18" charset="2"/>
              <a:buNone/>
            </a:pPr>
            <a:endParaRPr lang="en-GB" altLang="en-US" sz="3100" dirty="0"/>
          </a:p>
          <a:p>
            <a:pPr algn="ctr">
              <a:buFont typeface="Wingdings 2" panose="05020102010507070707" pitchFamily="18" charset="2"/>
              <a:buNone/>
            </a:pPr>
            <a:r>
              <a:rPr lang="en-GB" altLang="en-US" sz="3100" b="1" dirty="0">
                <a:solidFill>
                  <a:srgbClr val="FFC000"/>
                </a:solidFill>
              </a:rPr>
              <a:t>cases       clients     contracts       corporations           decisions        defendants      disputes     law      legislation</a:t>
            </a:r>
          </a:p>
          <a:p>
            <a:pPr>
              <a:buFont typeface="Wingdings 2" panose="05020102010507070707" pitchFamily="18" charset="2"/>
              <a:buNone/>
            </a:pPr>
            <a:endParaRPr lang="en-GB" altLang="en-US" sz="3100" dirty="0"/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1 advise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2 draft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3 practise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4 represent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5 research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7 argue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8 litigate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sz="3100" dirty="0"/>
              <a:t>9 plead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- </a:t>
            </a:r>
            <a:r>
              <a:rPr lang="hr-HR" dirty="0" err="1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36617"/>
            <a:ext cx="10857411" cy="5338354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i="1" dirty="0"/>
              <a:t>Combine the nouns  in the box with the verbs below to make</a:t>
            </a:r>
            <a:r>
              <a:rPr lang="hr-HR" altLang="en-US" i="1" dirty="0"/>
              <a:t> </a:t>
            </a:r>
            <a:r>
              <a:rPr lang="en-US" altLang="en-US" i="1" dirty="0"/>
              <a:t>combinations t</a:t>
            </a:r>
            <a:r>
              <a:rPr lang="hr-HR" altLang="en-US" i="1" dirty="0"/>
              <a:t>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i="1" dirty="0"/>
              <a:t>describe the work lawyers do. Some of the verbs go</a:t>
            </a:r>
            <a:r>
              <a:rPr lang="hr-HR" altLang="en-US" i="1" dirty="0"/>
              <a:t> </a:t>
            </a:r>
            <a:r>
              <a:rPr lang="en-US" altLang="en-US" i="1" dirty="0"/>
              <a:t>with more than one noun.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FFC000"/>
                </a:solidFill>
              </a:rPr>
              <a:t>cases       clients     contracts       corporations           decisions        defendants      disputes     law      legislation</a:t>
            </a:r>
          </a:p>
          <a:p>
            <a:pPr>
              <a:buFont typeface="Wingdings 2" panose="05020102010507070707" pitchFamily="18" charset="2"/>
              <a:buNone/>
            </a:pPr>
            <a:endParaRPr lang="en-GB" altLang="en-US" dirty="0"/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1 advise – </a:t>
            </a:r>
            <a:r>
              <a:rPr lang="en-GB" altLang="en-US" dirty="0">
                <a:solidFill>
                  <a:srgbClr val="FFFF66"/>
                </a:solidFill>
              </a:rPr>
              <a:t>clients, corporations, defendants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2 draft – </a:t>
            </a:r>
            <a:r>
              <a:rPr lang="en-GB" altLang="en-US" dirty="0">
                <a:solidFill>
                  <a:srgbClr val="FFFF66"/>
                </a:solidFill>
              </a:rPr>
              <a:t>contracts, decisions, law, legislation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3 practise – </a:t>
            </a:r>
            <a:r>
              <a:rPr lang="en-GB" altLang="en-US" dirty="0">
                <a:solidFill>
                  <a:srgbClr val="FFFF66"/>
                </a:solidFill>
              </a:rPr>
              <a:t>law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4 represent – </a:t>
            </a:r>
            <a:r>
              <a:rPr lang="en-GB" altLang="en-US" dirty="0">
                <a:solidFill>
                  <a:srgbClr val="FFFF66"/>
                </a:solidFill>
              </a:rPr>
              <a:t>clients, corporations, defendants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5 research – </a:t>
            </a:r>
            <a:r>
              <a:rPr lang="en-GB" altLang="en-US" dirty="0">
                <a:solidFill>
                  <a:srgbClr val="FFFF66"/>
                </a:solidFill>
              </a:rPr>
              <a:t>cases, decisions, law, legislation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7 argue - </a:t>
            </a:r>
            <a:r>
              <a:rPr lang="en-GB" altLang="en-US" dirty="0">
                <a:solidFill>
                  <a:srgbClr val="FFFF66"/>
                </a:solidFill>
              </a:rPr>
              <a:t>cases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8 litigate – </a:t>
            </a:r>
            <a:r>
              <a:rPr lang="en-GB" altLang="en-US" dirty="0">
                <a:solidFill>
                  <a:srgbClr val="FFFF66"/>
                </a:solidFill>
              </a:rPr>
              <a:t>cases, disputes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altLang="en-US" dirty="0"/>
              <a:t>9 plead - </a:t>
            </a:r>
            <a:r>
              <a:rPr lang="en-GB" altLang="en-US" dirty="0">
                <a:solidFill>
                  <a:srgbClr val="FFFF66"/>
                </a:solidFill>
              </a:rPr>
              <a:t>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5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9469"/>
          </a:xfrm>
        </p:spPr>
        <p:txBody>
          <a:bodyPr>
            <a:normAutofit fontScale="90000"/>
          </a:bodyPr>
          <a:lstStyle/>
          <a:p>
            <a:r>
              <a:rPr lang="hr-HR" dirty="0"/>
              <a:t>Legal </a:t>
            </a:r>
            <a:r>
              <a:rPr lang="hr-HR" dirty="0" err="1" smtClean="0"/>
              <a:t>Professionals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 err="1" smtClean="0"/>
              <a:t>What</a:t>
            </a:r>
            <a:r>
              <a:rPr lang="hr-HR" sz="2700" dirty="0" smtClean="0"/>
              <a:t> </a:t>
            </a:r>
            <a:r>
              <a:rPr lang="hr-HR" sz="2700" dirty="0" err="1"/>
              <a:t>different</a:t>
            </a:r>
            <a:r>
              <a:rPr lang="hr-HR" sz="2700" dirty="0"/>
              <a:t> </a:t>
            </a:r>
            <a:r>
              <a:rPr lang="hr-HR" sz="2700" dirty="0" err="1"/>
              <a:t>types</a:t>
            </a:r>
            <a:r>
              <a:rPr lang="hr-HR" sz="2700" dirty="0"/>
              <a:t> </a:t>
            </a:r>
            <a:r>
              <a:rPr lang="hr-HR" sz="2700" dirty="0" err="1"/>
              <a:t>of</a:t>
            </a:r>
            <a:r>
              <a:rPr lang="hr-HR" sz="2700" dirty="0"/>
              <a:t> </a:t>
            </a:r>
            <a:r>
              <a:rPr lang="hr-HR" sz="2700" dirty="0" err="1"/>
              <a:t>legal</a:t>
            </a:r>
            <a:r>
              <a:rPr lang="hr-HR" sz="2700" dirty="0"/>
              <a:t> </a:t>
            </a:r>
            <a:r>
              <a:rPr lang="hr-HR" sz="2700" dirty="0" err="1" smtClean="0"/>
              <a:t>professionals</a:t>
            </a:r>
            <a:r>
              <a:rPr lang="hr-HR" sz="2700" dirty="0"/>
              <a:t> </a:t>
            </a:r>
            <a:r>
              <a:rPr lang="hr-HR" sz="2700" dirty="0" smtClean="0"/>
              <a:t>do </a:t>
            </a:r>
            <a:r>
              <a:rPr lang="hr-HR" sz="2700" dirty="0" err="1" smtClean="0"/>
              <a:t>you</a:t>
            </a:r>
            <a:r>
              <a:rPr lang="hr-HR" sz="2700" dirty="0" smtClean="0"/>
              <a:t> </a:t>
            </a:r>
            <a:r>
              <a:rPr lang="hr-HR" sz="2700" dirty="0" err="1" smtClean="0"/>
              <a:t>know</a:t>
            </a:r>
            <a:r>
              <a:rPr lang="hr-HR" sz="2700" dirty="0" smtClean="0"/>
              <a:t> </a:t>
            </a:r>
            <a:r>
              <a:rPr lang="hr-HR" sz="2700" dirty="0" err="1" smtClean="0"/>
              <a:t>of</a:t>
            </a:r>
            <a:r>
              <a:rPr lang="hr-HR" sz="2700" dirty="0"/>
              <a:t>?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>Who are </a:t>
            </a:r>
            <a:r>
              <a:rPr lang="hr-HR" sz="2700" dirty="0"/>
              <a:t>the </a:t>
            </a:r>
            <a:r>
              <a:rPr lang="hr-HR" sz="2700" dirty="0" err="1"/>
              <a:t>ones</a:t>
            </a:r>
            <a:r>
              <a:rPr lang="hr-HR" sz="2700" dirty="0"/>
              <a:t> </a:t>
            </a:r>
            <a:r>
              <a:rPr lang="hr-HR" sz="2700" dirty="0" err="1"/>
              <a:t>in</a:t>
            </a:r>
            <a:r>
              <a:rPr lang="hr-HR" sz="2700" dirty="0"/>
              <a:t> the </a:t>
            </a:r>
            <a:r>
              <a:rPr lang="hr-HR" sz="2700" dirty="0" err="1" smtClean="0"/>
              <a:t>pictures</a:t>
            </a:r>
            <a:r>
              <a:rPr lang="hr-HR" sz="2700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SOLICITOR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BARRISTER</a:t>
            </a:r>
            <a:endParaRPr lang="en-US" sz="3600" dirty="0"/>
          </a:p>
        </p:txBody>
      </p:sp>
      <p:pic>
        <p:nvPicPr>
          <p:cNvPr id="8" name="Content Placeholder 4" descr="CC%20Mentor%20Pictur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658696"/>
            <a:ext cx="3949904" cy="3635146"/>
          </a:xfrm>
        </p:spPr>
      </p:pic>
      <p:pic>
        <p:nvPicPr>
          <p:cNvPr id="1026" name="Picture 2" descr="Image result for barrister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87598"/>
            <a:ext cx="5183188" cy="337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0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Career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ex. 1 on p. 85.</a:t>
            </a:r>
          </a:p>
          <a:p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quickly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decide</a:t>
            </a:r>
            <a:r>
              <a:rPr lang="hr-HR" i="1" dirty="0" smtClean="0"/>
              <a:t> </a:t>
            </a:r>
            <a:r>
              <a:rPr lang="hr-HR" i="1" dirty="0" err="1" smtClean="0"/>
              <a:t>which</a:t>
            </a:r>
            <a:r>
              <a:rPr lang="hr-HR" i="1" dirty="0" smtClean="0"/>
              <a:t> </a:t>
            </a:r>
            <a:r>
              <a:rPr lang="hr-HR" i="1" dirty="0" err="1" smtClean="0"/>
              <a:t>type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lawyer</a:t>
            </a:r>
            <a:r>
              <a:rPr lang="hr-HR" i="1" dirty="0" smtClean="0"/>
              <a:t> </a:t>
            </a:r>
            <a:r>
              <a:rPr lang="hr-HR" i="1" dirty="0" err="1" smtClean="0"/>
              <a:t>is</a:t>
            </a:r>
            <a:r>
              <a:rPr lang="hr-HR" i="1" dirty="0" smtClean="0"/>
              <a:t> </a:t>
            </a:r>
            <a:r>
              <a:rPr lang="hr-HR" i="1" dirty="0" err="1" smtClean="0"/>
              <a:t>described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the </a:t>
            </a:r>
            <a:r>
              <a:rPr lang="hr-HR" i="1" dirty="0" err="1" smtClean="0"/>
              <a:t>first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which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the </a:t>
            </a:r>
            <a:r>
              <a:rPr lang="hr-HR" i="1" dirty="0" err="1" smtClean="0"/>
              <a:t>second</a:t>
            </a:r>
            <a:r>
              <a:rPr lang="hr-HR" i="1" dirty="0" smtClean="0"/>
              <a:t> </a:t>
            </a:r>
            <a:r>
              <a:rPr lang="hr-HR" i="1" dirty="0" err="1" smtClean="0"/>
              <a:t>part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. </a:t>
            </a:r>
            <a:r>
              <a:rPr lang="hr-HR" i="1" dirty="0" err="1" smtClean="0"/>
              <a:t>Supply</a:t>
            </a:r>
            <a:r>
              <a:rPr lang="hr-HR" i="1" dirty="0" smtClean="0"/>
              <a:t> </a:t>
            </a:r>
            <a:r>
              <a:rPr lang="hr-HR" i="1" dirty="0" err="1" smtClean="0"/>
              <a:t>subtitles</a:t>
            </a:r>
            <a:r>
              <a:rPr lang="hr-HR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07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49"/>
            <a:ext cx="10515600" cy="888275"/>
          </a:xfrm>
        </p:spPr>
        <p:txBody>
          <a:bodyPr/>
          <a:lstStyle/>
          <a:p>
            <a:r>
              <a:rPr lang="hr-HR" dirty="0" err="1" smtClean="0"/>
              <a:t>Barristers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solicitors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491"/>
            <a:ext cx="10515600" cy="5303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i="1" dirty="0" err="1" smtClean="0"/>
              <a:t>Join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pairs</a:t>
            </a:r>
            <a:r>
              <a:rPr lang="hr-HR" sz="2400" i="1" dirty="0" smtClean="0"/>
              <a:t>. </a:t>
            </a:r>
            <a:r>
              <a:rPr lang="hr-HR" sz="2400" i="1" dirty="0" err="1" smtClean="0"/>
              <a:t>Person</a:t>
            </a:r>
            <a:r>
              <a:rPr lang="hr-HR" sz="2400" i="1" dirty="0" smtClean="0"/>
              <a:t> A </a:t>
            </a:r>
            <a:r>
              <a:rPr lang="hr-HR" sz="2400" i="1" dirty="0" err="1" smtClean="0"/>
              <a:t>reads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text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about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solicitors</a:t>
            </a:r>
            <a:r>
              <a:rPr lang="hr-HR" sz="2400" i="1" dirty="0" smtClean="0"/>
              <a:t>, student B </a:t>
            </a:r>
            <a:r>
              <a:rPr lang="hr-HR" sz="2400" i="1" dirty="0" err="1" smtClean="0"/>
              <a:t>about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barristers</a:t>
            </a:r>
            <a:r>
              <a:rPr lang="hr-HR" sz="2400" i="1" dirty="0" smtClean="0"/>
              <a:t>.  </a:t>
            </a:r>
            <a:r>
              <a:rPr lang="hr-HR" sz="2400" i="1" dirty="0" err="1" smtClean="0"/>
              <a:t>Extract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key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facts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about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work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of</a:t>
            </a:r>
            <a:r>
              <a:rPr lang="hr-HR" sz="2400" i="1" dirty="0" smtClean="0"/>
              <a:t> ¨</a:t>
            </a:r>
            <a:r>
              <a:rPr lang="hr-HR" sz="2400" i="1" dirty="0" err="1" smtClean="0"/>
              <a:t>your</a:t>
            </a:r>
            <a:r>
              <a:rPr lang="hr-HR" sz="2400" i="1" dirty="0" smtClean="0"/>
              <a:t>¨ </a:t>
            </a:r>
            <a:r>
              <a:rPr lang="hr-HR" sz="2400" i="1" dirty="0" err="1" smtClean="0"/>
              <a:t>type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of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legal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professional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complete</a:t>
            </a:r>
            <a:r>
              <a:rPr lang="hr-HR" sz="2400" i="1" dirty="0" smtClean="0"/>
              <a:t> the table.</a:t>
            </a:r>
          </a:p>
          <a:p>
            <a:pPr marL="0" indent="0">
              <a:buNone/>
            </a:pPr>
            <a:endParaRPr lang="hr-HR" sz="2400" i="1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2400" i="1" dirty="0" err="1" smtClean="0"/>
              <a:t>Join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pairs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report</a:t>
            </a:r>
            <a:r>
              <a:rPr lang="hr-HR" sz="2400" i="1" dirty="0" smtClean="0"/>
              <a:t> to </a:t>
            </a:r>
            <a:r>
              <a:rPr lang="hr-HR" sz="2400" i="1" dirty="0" err="1" smtClean="0"/>
              <a:t>your</a:t>
            </a:r>
            <a:r>
              <a:rPr lang="hr-HR" sz="2400" i="1" dirty="0" smtClean="0"/>
              <a:t> partner </a:t>
            </a:r>
            <a:r>
              <a:rPr lang="hr-HR" sz="2400" i="1" dirty="0" err="1" smtClean="0"/>
              <a:t>about</a:t>
            </a:r>
            <a:r>
              <a:rPr lang="hr-HR" sz="2400" i="1" dirty="0" smtClean="0"/>
              <a:t> ¨</a:t>
            </a:r>
            <a:r>
              <a:rPr lang="hr-HR" sz="2400" i="1" dirty="0" err="1" smtClean="0"/>
              <a:t>your</a:t>
            </a:r>
            <a:r>
              <a:rPr lang="hr-HR" sz="2400" i="1" dirty="0" smtClean="0"/>
              <a:t>¨ </a:t>
            </a:r>
            <a:r>
              <a:rPr lang="hr-HR" sz="2400" i="1" dirty="0" err="1" smtClean="0"/>
              <a:t>type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of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legal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professional</a:t>
            </a:r>
            <a:r>
              <a:rPr lang="hr-HR" sz="2400" i="1" dirty="0" smtClean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35862"/>
              </p:ext>
            </p:extLst>
          </p:nvPr>
        </p:nvGraphicFramePr>
        <p:xfrm>
          <a:off x="2032000" y="2246810"/>
          <a:ext cx="8127999" cy="337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603253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43308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73215425"/>
                    </a:ext>
                  </a:extLst>
                </a:gridCol>
              </a:tblGrid>
              <a:tr h="675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SOLICITORS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BARRISTERS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72419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Types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legal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services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provided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6216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hr-HR" dirty="0" smtClean="0"/>
                        <a:t>Daily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242909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Right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190477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Type</a:t>
                      </a:r>
                      <a:r>
                        <a:rPr lang="hr-HR" dirty="0" smtClean="0"/>
                        <a:t> / place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7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8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10638109" cy="1040674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5643154"/>
            <a:ext cx="10202681" cy="879566"/>
          </a:xfrm>
        </p:spPr>
        <p:txBody>
          <a:bodyPr>
            <a:normAutofit fontScale="85000" lnSpcReduction="10000"/>
          </a:bodyPr>
          <a:lstStyle/>
          <a:p>
            <a:endParaRPr lang="hr-HR" dirty="0" smtClean="0"/>
          </a:p>
          <a:p>
            <a:r>
              <a:rPr lang="hr-HR" sz="2600" i="1" dirty="0" smtClean="0"/>
              <a:t>Do ex. IV </a:t>
            </a:r>
            <a:r>
              <a:rPr lang="hr-HR" sz="2600" i="1" dirty="0" err="1" smtClean="0"/>
              <a:t>and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discuss</a:t>
            </a:r>
            <a:r>
              <a:rPr lang="hr-HR" sz="2600" i="1" dirty="0" smtClean="0"/>
              <a:t> the </a:t>
            </a:r>
            <a:r>
              <a:rPr lang="hr-HR" sz="2600" i="1" dirty="0" err="1" smtClean="0"/>
              <a:t>similarities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and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differences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between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barristers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and</a:t>
            </a:r>
            <a:r>
              <a:rPr lang="hr-HR" sz="2600" i="1" dirty="0" smtClean="0"/>
              <a:t>  </a:t>
            </a:r>
            <a:r>
              <a:rPr lang="hr-HR" sz="2600" i="1" dirty="0" err="1" smtClean="0"/>
              <a:t>solicitors</a:t>
            </a:r>
            <a:r>
              <a:rPr lang="hr-HR" sz="2600" i="1" dirty="0" smtClean="0"/>
              <a:t>.</a:t>
            </a:r>
            <a:endParaRPr lang="en-US" sz="2600" i="1" dirty="0"/>
          </a:p>
        </p:txBody>
      </p:sp>
      <p:pic>
        <p:nvPicPr>
          <p:cNvPr id="3076" name="Picture 4" descr="Image result for barristers solicitors differenc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" b="1080"/>
          <a:stretch>
            <a:fillRect/>
          </a:stretch>
        </p:blipFill>
        <p:spPr bwMode="auto">
          <a:xfrm>
            <a:off x="2551612" y="156754"/>
            <a:ext cx="67929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2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/>
          <a:lstStyle/>
          <a:p>
            <a:r>
              <a:rPr lang="hr-HR" dirty="0" smtClean="0"/>
              <a:t>PUBLIC ACCESS </a:t>
            </a:r>
            <a:r>
              <a:rPr lang="hr-HR" dirty="0" err="1" smtClean="0"/>
              <a:t>rules</a:t>
            </a:r>
            <a:r>
              <a:rPr lang="hr-HR" dirty="0" smtClean="0"/>
              <a:t> (2004)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331"/>
            <a:ext cx="10515600" cy="55386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altLang="en-US" dirty="0"/>
              <a:t>a </a:t>
            </a:r>
            <a:r>
              <a:rPr lang="hr-HR" altLang="en-US" dirty="0" err="1"/>
              <a:t>scheme</a:t>
            </a:r>
            <a:r>
              <a:rPr lang="hr-HR" altLang="en-US" dirty="0"/>
              <a:t> </a:t>
            </a:r>
            <a:r>
              <a:rPr lang="hr-HR" altLang="en-US" dirty="0" err="1"/>
              <a:t>which</a:t>
            </a:r>
            <a:r>
              <a:rPr lang="hr-HR" altLang="en-US" dirty="0"/>
              <a:t> </a:t>
            </a:r>
            <a:r>
              <a:rPr lang="hr-HR" altLang="en-US" dirty="0" err="1"/>
              <a:t>enables</a:t>
            </a:r>
            <a:r>
              <a:rPr lang="hr-HR" altLang="en-US" dirty="0"/>
              <a:t> </a:t>
            </a:r>
            <a:r>
              <a:rPr lang="hr-HR" altLang="en-US" dirty="0" err="1"/>
              <a:t>members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the </a:t>
            </a:r>
            <a:r>
              <a:rPr lang="hr-HR" altLang="en-US" dirty="0" err="1"/>
              <a:t>public</a:t>
            </a:r>
            <a:r>
              <a:rPr lang="hr-HR" altLang="en-US" dirty="0"/>
              <a:t> </a:t>
            </a: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businesses</a:t>
            </a:r>
            <a:r>
              <a:rPr lang="hr-HR" altLang="en-US" dirty="0"/>
              <a:t> to </a:t>
            </a:r>
            <a:r>
              <a:rPr lang="hr-HR" altLang="en-US" dirty="0" err="1" smtClean="0"/>
              <a:t>instruct</a:t>
            </a:r>
            <a:r>
              <a:rPr lang="hr-HR" altLang="en-US" dirty="0" smtClean="0"/>
              <a:t> </a:t>
            </a:r>
            <a:r>
              <a:rPr lang="hr-HR" altLang="en-US" dirty="0"/>
              <a:t>a </a:t>
            </a:r>
            <a:r>
              <a:rPr lang="hr-HR" altLang="en-US" dirty="0" err="1"/>
              <a:t>barrister</a:t>
            </a:r>
            <a:r>
              <a:rPr lang="hr-HR" altLang="en-US" dirty="0"/>
              <a:t> </a:t>
            </a:r>
            <a:r>
              <a:rPr lang="hr-HR" altLang="en-US" dirty="0" err="1"/>
              <a:t>directly</a:t>
            </a:r>
            <a:r>
              <a:rPr lang="hr-HR" altLang="en-US" dirty="0"/>
              <a:t> to provide </a:t>
            </a:r>
            <a:r>
              <a:rPr lang="hr-HR" altLang="en-US" dirty="0" err="1"/>
              <a:t>legal</a:t>
            </a:r>
            <a:r>
              <a:rPr lang="hr-HR" altLang="en-US" dirty="0"/>
              <a:t> </a:t>
            </a:r>
            <a:r>
              <a:rPr lang="hr-HR" altLang="en-US" dirty="0" err="1"/>
              <a:t>advice</a:t>
            </a:r>
            <a:r>
              <a:rPr lang="hr-HR" altLang="en-US" dirty="0"/>
              <a:t> </a:t>
            </a: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representat</a:t>
            </a:r>
            <a:r>
              <a:rPr lang="hr-HR" altLang="en-US" dirty="0"/>
              <a:t> </a:t>
            </a:r>
            <a:r>
              <a:rPr lang="hr-HR" altLang="en-US" dirty="0" err="1"/>
              <a:t>in</a:t>
            </a:r>
            <a:r>
              <a:rPr lang="hr-HR" altLang="en-US" dirty="0"/>
              <a:t> </a:t>
            </a:r>
            <a:r>
              <a:rPr lang="hr-HR" altLang="en-US" dirty="0" err="1"/>
              <a:t>court</a:t>
            </a:r>
            <a:r>
              <a:rPr lang="hr-HR" altLang="en-US" dirty="0"/>
              <a:t> (</a:t>
            </a:r>
            <a:r>
              <a:rPr lang="hr-HR" altLang="en-US" dirty="0" err="1"/>
              <a:t>introduced</a:t>
            </a:r>
            <a:r>
              <a:rPr lang="hr-HR" altLang="en-US" dirty="0"/>
              <a:t> </a:t>
            </a:r>
            <a:r>
              <a:rPr lang="hr-HR" altLang="en-US" dirty="0" err="1"/>
              <a:t>in</a:t>
            </a:r>
            <a:r>
              <a:rPr lang="hr-HR" altLang="en-US" dirty="0"/>
              <a:t> </a:t>
            </a:r>
            <a:r>
              <a:rPr lang="hr-HR" altLang="en-US" dirty="0" err="1"/>
              <a:t>July</a:t>
            </a:r>
            <a:r>
              <a:rPr lang="hr-HR" altLang="en-US" dirty="0"/>
              <a:t> 2004)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en-US" dirty="0" err="1"/>
              <a:t>allows</a:t>
            </a:r>
            <a:r>
              <a:rPr lang="hr-HR" altLang="en-US" dirty="0"/>
              <a:t> </a:t>
            </a:r>
            <a:r>
              <a:rPr lang="hr-HR" altLang="en-US" dirty="0" err="1"/>
              <a:t>lay</a:t>
            </a:r>
            <a:r>
              <a:rPr lang="hr-HR" altLang="en-US" dirty="0"/>
              <a:t> </a:t>
            </a:r>
            <a:r>
              <a:rPr lang="hr-HR" altLang="en-US" dirty="0" err="1"/>
              <a:t>clients</a:t>
            </a:r>
            <a:r>
              <a:rPr lang="hr-HR" altLang="en-US" dirty="0"/>
              <a:t> to </a:t>
            </a:r>
            <a:r>
              <a:rPr lang="hr-HR" altLang="en-US" dirty="0" err="1"/>
              <a:t>contract</a:t>
            </a:r>
            <a:r>
              <a:rPr lang="hr-HR" altLang="en-US" dirty="0"/>
              <a:t> </a:t>
            </a:r>
            <a:r>
              <a:rPr lang="hr-HR" altLang="en-US" dirty="0" err="1"/>
              <a:t>with</a:t>
            </a:r>
            <a:r>
              <a:rPr lang="hr-HR" altLang="en-US" dirty="0"/>
              <a:t> (</a:t>
            </a:r>
            <a:r>
              <a:rPr lang="hr-HR" altLang="en-US" dirty="0" err="1"/>
              <a:t>instruct</a:t>
            </a:r>
            <a:r>
              <a:rPr lang="hr-HR" altLang="en-US" dirty="0"/>
              <a:t>) a </a:t>
            </a:r>
            <a:r>
              <a:rPr lang="hr-HR" altLang="en-US" dirty="0" err="1"/>
              <a:t>barrister</a:t>
            </a:r>
            <a:r>
              <a:rPr lang="hr-HR" altLang="en-US" dirty="0"/>
              <a:t> </a:t>
            </a:r>
            <a:r>
              <a:rPr lang="hr-HR" altLang="en-US" dirty="0" err="1"/>
              <a:t>directly</a:t>
            </a:r>
            <a:r>
              <a:rPr lang="hr-HR" altLang="en-US" dirty="0"/>
              <a:t> </a:t>
            </a:r>
            <a:endParaRPr lang="hr-HR" altLang="en-US" dirty="0" smtClean="0"/>
          </a:p>
          <a:p>
            <a:pPr marL="0" indent="0">
              <a:buNone/>
            </a:pPr>
            <a:endParaRPr lang="hr-HR" altLang="en-US" dirty="0"/>
          </a:p>
          <a:p>
            <a:pPr>
              <a:buFont typeface="Wingdings 2" panose="05020102010507070707" pitchFamily="18" charset="2"/>
              <a:buNone/>
            </a:pPr>
            <a:r>
              <a:rPr lang="hr-HR" altLang="en-US" b="1" dirty="0" smtClean="0">
                <a:solidFill>
                  <a:srgbClr val="FF6600"/>
                </a:solidFill>
              </a:rPr>
              <a:t>GOAL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r-HR" altLang="en-US" b="1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hr-HR" altLang="en-US" dirty="0" err="1" smtClean="0">
                <a:solidFill>
                  <a:schemeClr val="accent1">
                    <a:lumMod val="75000"/>
                  </a:schemeClr>
                </a:solidFill>
              </a:rPr>
              <a:t>introduced</a:t>
            </a:r>
            <a:r>
              <a:rPr lang="hr-HR" alt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as a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part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wider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scheme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to make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easier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cheaper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for the general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access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legal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advice</a:t>
            </a:r>
            <a:endParaRPr lang="hr-HR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altLang="en-US" dirty="0" err="1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hr-HR" alt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areas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law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come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within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Access,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including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criminal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family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immigragiton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 smtClean="0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hr-HR" alt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funded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out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1">
                    <a:lumMod val="75000"/>
                  </a:schemeClr>
                </a:solidFill>
              </a:rPr>
              <a:t>legal</a:t>
            </a:r>
            <a:r>
              <a:rPr lang="hr-HR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altLang="en-US" dirty="0" err="1" smtClean="0">
                <a:solidFill>
                  <a:schemeClr val="accent1">
                    <a:lumMod val="75000"/>
                  </a:schemeClr>
                </a:solidFill>
              </a:rPr>
              <a:t>aid</a:t>
            </a:r>
            <a:endParaRPr lang="hr-HR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altLang="en-US" dirty="0" smtClean="0"/>
          </a:p>
          <a:p>
            <a:pPr marL="0" indent="0">
              <a:buNone/>
            </a:pPr>
            <a:r>
              <a:rPr lang="hr-HR" altLang="en-US" b="1" dirty="0" smtClean="0">
                <a:solidFill>
                  <a:srgbClr val="FF6600"/>
                </a:solidFill>
              </a:rPr>
              <a:t>BENEFITS FOR LAY CLIENTS</a:t>
            </a:r>
          </a:p>
          <a:p>
            <a:pPr>
              <a:buFontTx/>
              <a:buChar char="-"/>
            </a:pPr>
            <a:r>
              <a:rPr lang="hr-HR" altLang="en-US" dirty="0" err="1" smtClean="0">
                <a:solidFill>
                  <a:schemeClr val="accent4">
                    <a:lumMod val="75000"/>
                  </a:schemeClr>
                </a:solidFill>
              </a:rPr>
              <a:t>lowers</a:t>
            </a:r>
            <a:r>
              <a:rPr lang="hr-HR" alt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costs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only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one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legal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adviser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paid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for – more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able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to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afford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the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legal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advice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they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need</a:t>
            </a:r>
            <a:endParaRPr lang="hr-HR" altLang="en-US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altLang="en-US" dirty="0" err="1" smtClean="0">
                <a:solidFill>
                  <a:schemeClr val="accent4">
                    <a:lumMod val="75000"/>
                  </a:schemeClr>
                </a:solidFill>
              </a:rPr>
              <a:t>direct</a:t>
            </a:r>
            <a:r>
              <a:rPr lang="hr-HR" alt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access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to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specialist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legal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advisors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advocates</a:t>
            </a:r>
            <a:endParaRPr lang="hr-HR" altLang="en-US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altLang="en-US" dirty="0" smtClean="0">
                <a:solidFill>
                  <a:schemeClr val="accent4">
                    <a:lumMod val="75000"/>
                  </a:schemeClr>
                </a:solidFill>
              </a:rPr>
              <a:t>flat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fee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“no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win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, no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fee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”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agreements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are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available</a:t>
            </a:r>
            <a:endParaRPr lang="hr-HR" altLang="en-US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altLang="en-US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solicitor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instructed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only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if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needed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on the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recommedation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of</a:t>
            </a:r>
            <a:r>
              <a:rPr lang="hr-HR" alt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hr-HR" altLang="en-US" dirty="0" err="1">
                <a:solidFill>
                  <a:schemeClr val="accent4">
                    <a:lumMod val="75000"/>
                  </a:schemeClr>
                </a:solidFill>
              </a:rPr>
              <a:t>barrister</a:t>
            </a:r>
            <a:endParaRPr lang="hr-HR" alt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BARRISTERS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FFC000"/>
                </a:solidFill>
              </a:rPr>
              <a:t>Junior Counsel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all </a:t>
            </a:r>
            <a:r>
              <a:rPr lang="en-US" altLang="en-US" dirty="0" err="1"/>
              <a:t>practising</a:t>
            </a:r>
            <a:r>
              <a:rPr lang="en-US" altLang="en-US" dirty="0"/>
              <a:t> barristers until they become Queen’s Counsel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FFC000"/>
                </a:solidFill>
              </a:rPr>
              <a:t>Queen’s Counsel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the </a:t>
            </a:r>
            <a:r>
              <a:rPr lang="hr-HR" altLang="en-US" dirty="0" err="1"/>
              <a:t>honour</a:t>
            </a:r>
            <a:r>
              <a:rPr lang="hr-HR" altLang="en-US" dirty="0"/>
              <a:t> </a:t>
            </a:r>
            <a:r>
              <a:rPr lang="hr-HR" altLang="en-US" dirty="0" err="1"/>
              <a:t>given</a:t>
            </a:r>
            <a:r>
              <a:rPr lang="hr-HR" altLang="en-US" dirty="0"/>
              <a:t> to a </a:t>
            </a:r>
            <a:r>
              <a:rPr lang="hr-HR" altLang="en-US" dirty="0" err="1"/>
              <a:t>barrister</a:t>
            </a:r>
            <a:r>
              <a:rPr lang="hr-HR" altLang="en-US" dirty="0"/>
              <a:t> (</a:t>
            </a:r>
            <a:r>
              <a:rPr lang="hr-HR" altLang="en-US" dirty="0" err="1"/>
              <a:t>or</a:t>
            </a:r>
            <a:r>
              <a:rPr lang="hr-HR" altLang="en-US" dirty="0"/>
              <a:t> a </a:t>
            </a:r>
            <a:r>
              <a:rPr lang="hr-HR" altLang="en-US" dirty="0" err="1"/>
              <a:t>solicitor</a:t>
            </a:r>
            <a:r>
              <a:rPr lang="hr-HR" altLang="en-US" dirty="0"/>
              <a:t> </a:t>
            </a:r>
            <a:r>
              <a:rPr lang="hr-HR" altLang="en-US" dirty="0" err="1"/>
              <a:t>with</a:t>
            </a:r>
            <a:r>
              <a:rPr lang="hr-HR" altLang="en-US" dirty="0"/>
              <a:t> </a:t>
            </a:r>
            <a:r>
              <a:rPr lang="hr-HR" altLang="en-US" dirty="0" err="1"/>
              <a:t>advocacy</a:t>
            </a:r>
            <a:r>
              <a:rPr lang="hr-HR" altLang="en-US" dirty="0"/>
              <a:t> </a:t>
            </a:r>
            <a:r>
              <a:rPr lang="hr-HR" altLang="en-US" dirty="0" err="1"/>
              <a:t>qualification</a:t>
            </a:r>
            <a:r>
              <a:rPr lang="hr-HR" altLang="en-US" dirty="0"/>
              <a:t>) </a:t>
            </a:r>
            <a:r>
              <a:rPr lang="hr-HR" altLang="en-US" dirty="0" err="1"/>
              <a:t>who</a:t>
            </a:r>
            <a:r>
              <a:rPr lang="hr-HR" altLang="en-US" dirty="0"/>
              <a:t> </a:t>
            </a:r>
            <a:r>
              <a:rPr lang="hr-HR" altLang="en-US" dirty="0" err="1"/>
              <a:t>has</a:t>
            </a:r>
            <a:r>
              <a:rPr lang="hr-HR" altLang="en-US" dirty="0"/>
              <a:t> </a:t>
            </a:r>
            <a:r>
              <a:rPr lang="hr-HR" altLang="en-US" dirty="0" err="1"/>
              <a:t>practiced</a:t>
            </a:r>
            <a:r>
              <a:rPr lang="hr-HR" altLang="en-US" dirty="0"/>
              <a:t> </a:t>
            </a:r>
            <a:r>
              <a:rPr lang="hr-HR" altLang="en-US" dirty="0" err="1"/>
              <a:t>law</a:t>
            </a:r>
            <a:r>
              <a:rPr lang="hr-HR" altLang="en-US" dirty="0"/>
              <a:t> for at </a:t>
            </a:r>
            <a:r>
              <a:rPr lang="hr-HR" altLang="en-US" dirty="0" err="1"/>
              <a:t>least</a:t>
            </a:r>
            <a:r>
              <a:rPr lang="hr-HR" altLang="en-US" dirty="0"/>
              <a:t> 10 </a:t>
            </a:r>
            <a:r>
              <a:rPr lang="hr-HR" altLang="en-US" dirty="0" err="1"/>
              <a:t>years</a:t>
            </a:r>
            <a:r>
              <a:rPr lang="hr-HR" altLang="en-US" dirty="0"/>
              <a:t> (</a:t>
            </a:r>
            <a:r>
              <a:rPr lang="en-US" altLang="en-US" dirty="0"/>
              <a:t>on the recommendation of the Lord Chancellor</a:t>
            </a:r>
            <a:r>
              <a:rPr lang="hr-HR" altLang="en-US" dirty="0"/>
              <a:t>)</a:t>
            </a:r>
            <a:r>
              <a:rPr lang="en-US" altLang="en-US" dirty="0"/>
              <a:t> to earn</a:t>
            </a:r>
            <a:r>
              <a:rPr lang="hr-HR" altLang="en-US" dirty="0"/>
              <a:t> </a:t>
            </a:r>
            <a:r>
              <a:rPr lang="en-US" altLang="en-US" dirty="0"/>
              <a:t>the right</a:t>
            </a:r>
            <a:r>
              <a:rPr lang="hr-HR" altLang="en-US" dirty="0"/>
              <a:t> </a:t>
            </a:r>
            <a:r>
              <a:rPr lang="en-US" altLang="en-US" dirty="0"/>
              <a:t>to wear silk gown ('takes silk' as it is called) and take precedence</a:t>
            </a:r>
            <a:r>
              <a:rPr lang="hr-HR" altLang="en-US" dirty="0"/>
              <a:t> </a:t>
            </a:r>
            <a:r>
              <a:rPr lang="en-US" altLang="en-US" dirty="0"/>
              <a:t>over other Barristers in the court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10% of the Bar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take on more complicated and high-profile cases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senior judges chosen from the ranks of QCs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qualifications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barristers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solicitors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5817"/>
            <a:ext cx="10515600" cy="3721146"/>
          </a:xfrm>
        </p:spPr>
        <p:txBody>
          <a:bodyPr/>
          <a:lstStyle/>
          <a:p>
            <a:r>
              <a:rPr lang="hr-HR" i="1" dirty="0" err="1" smtClean="0"/>
              <a:t>Study</a:t>
            </a:r>
            <a:r>
              <a:rPr lang="hr-HR" i="1" dirty="0" smtClean="0"/>
              <a:t> the table </a:t>
            </a:r>
            <a:r>
              <a:rPr lang="hr-HR" i="1" dirty="0" err="1" smtClean="0"/>
              <a:t>with</a:t>
            </a:r>
            <a:r>
              <a:rPr lang="hr-HR" i="1" dirty="0" smtClean="0"/>
              <a:t> </a:t>
            </a:r>
            <a:r>
              <a:rPr lang="hr-HR" i="1" dirty="0" err="1" smtClean="0"/>
              <a:t>information</a:t>
            </a:r>
            <a:r>
              <a:rPr lang="hr-HR" i="1" dirty="0" smtClean="0"/>
              <a:t> </a:t>
            </a:r>
            <a:r>
              <a:rPr lang="hr-HR" i="1" dirty="0" err="1" smtClean="0"/>
              <a:t>about</a:t>
            </a:r>
            <a:r>
              <a:rPr lang="hr-HR" i="1" dirty="0" smtClean="0"/>
              <a:t> </a:t>
            </a:r>
            <a:r>
              <a:rPr lang="hr-HR" i="1" dirty="0" err="1" smtClean="0"/>
              <a:t>their</a:t>
            </a:r>
            <a:r>
              <a:rPr lang="hr-HR" i="1" dirty="0" smtClean="0"/>
              <a:t> </a:t>
            </a:r>
            <a:r>
              <a:rPr lang="hr-HR" i="1" dirty="0" err="1" smtClean="0"/>
              <a:t>education</a:t>
            </a:r>
            <a:r>
              <a:rPr lang="hr-HR" i="1" dirty="0" smtClean="0"/>
              <a:t>.</a:t>
            </a:r>
          </a:p>
          <a:p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texts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which</a:t>
            </a:r>
            <a:r>
              <a:rPr lang="hr-HR" i="1" dirty="0" smtClean="0"/>
              <a:t> </a:t>
            </a:r>
            <a:r>
              <a:rPr lang="hr-HR" i="1" dirty="0" err="1" smtClean="0"/>
              <a:t>Catherine</a:t>
            </a:r>
            <a:r>
              <a:rPr lang="hr-HR" i="1" dirty="0" smtClean="0"/>
              <a:t> </a:t>
            </a:r>
            <a:r>
              <a:rPr lang="hr-HR" i="1" dirty="0" err="1" smtClean="0"/>
              <a:t>Bradley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Peter Smith </a:t>
            </a:r>
            <a:r>
              <a:rPr lang="hr-HR" i="1" dirty="0" err="1" smtClean="0"/>
              <a:t>talking</a:t>
            </a:r>
            <a:r>
              <a:rPr lang="hr-HR" i="1" dirty="0" smtClean="0"/>
              <a:t> </a:t>
            </a:r>
            <a:r>
              <a:rPr lang="hr-HR" i="1" dirty="0" err="1" smtClean="0"/>
              <a:t>about</a:t>
            </a:r>
            <a:r>
              <a:rPr lang="hr-HR" i="1" dirty="0" smtClean="0"/>
              <a:t> </a:t>
            </a:r>
            <a:r>
              <a:rPr lang="hr-HR" i="1" dirty="0" err="1" smtClean="0"/>
              <a:t>their</a:t>
            </a:r>
            <a:r>
              <a:rPr lang="hr-HR" i="1" dirty="0" smtClean="0"/>
              <a:t> </a:t>
            </a:r>
            <a:r>
              <a:rPr lang="hr-HR" i="1" dirty="0" err="1" smtClean="0"/>
              <a:t>education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training</a:t>
            </a:r>
            <a:r>
              <a:rPr lang="hr-HR" i="1" dirty="0" smtClean="0"/>
              <a:t> as a </a:t>
            </a:r>
            <a:r>
              <a:rPr lang="hr-HR" i="1" dirty="0" err="1" smtClean="0"/>
              <a:t>barrister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a </a:t>
            </a:r>
            <a:r>
              <a:rPr lang="hr-HR" i="1" dirty="0" err="1" smtClean="0"/>
              <a:t>solicitor</a:t>
            </a:r>
            <a:r>
              <a:rPr lang="hr-HR" i="1" dirty="0" smtClean="0"/>
              <a:t>.</a:t>
            </a:r>
          </a:p>
          <a:p>
            <a:r>
              <a:rPr lang="hr-HR" i="1" dirty="0" err="1" smtClean="0"/>
              <a:t>Complete</a:t>
            </a:r>
            <a:r>
              <a:rPr lang="hr-HR" i="1" dirty="0" smtClean="0"/>
              <a:t> the </a:t>
            </a:r>
            <a:r>
              <a:rPr lang="hr-HR" i="1" dirty="0" err="1" smtClean="0"/>
              <a:t>texts</a:t>
            </a:r>
            <a:r>
              <a:rPr lang="hr-HR" i="1" dirty="0" smtClean="0"/>
              <a:t> </a:t>
            </a:r>
            <a:r>
              <a:rPr lang="hr-HR" i="1" dirty="0" err="1" smtClean="0"/>
              <a:t>with</a:t>
            </a:r>
            <a:r>
              <a:rPr lang="hr-HR" i="1" dirty="0" smtClean="0"/>
              <a:t> the </a:t>
            </a:r>
            <a:r>
              <a:rPr lang="hr-HR" i="1" dirty="0" err="1" smtClean="0"/>
              <a:t>information</a:t>
            </a:r>
            <a:r>
              <a:rPr lang="hr-HR" i="1" dirty="0" smtClean="0"/>
              <a:t> </a:t>
            </a:r>
            <a:r>
              <a:rPr lang="hr-HR" i="1" dirty="0" err="1" smtClean="0"/>
              <a:t>from</a:t>
            </a:r>
            <a:r>
              <a:rPr lang="hr-HR" i="1" dirty="0" smtClean="0"/>
              <a:t> the table.</a:t>
            </a:r>
          </a:p>
          <a:p>
            <a:endParaRPr lang="hr-HR" i="1" dirty="0"/>
          </a:p>
          <a:p>
            <a:r>
              <a:rPr lang="hr-HR" i="1" dirty="0" err="1" smtClean="0"/>
              <a:t>Complete</a:t>
            </a:r>
            <a:r>
              <a:rPr lang="hr-HR" i="1" dirty="0" smtClean="0"/>
              <a:t> the table </a:t>
            </a:r>
            <a:r>
              <a:rPr lang="hr-HR" i="1" dirty="0" err="1" smtClean="0"/>
              <a:t>in</a:t>
            </a:r>
            <a:r>
              <a:rPr lang="hr-HR" i="1" dirty="0" smtClean="0"/>
              <a:t> ex. V.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5281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Training and Qualification  </a:t>
            </a:r>
            <a:r>
              <a:rPr lang="hr-H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hr-HR" b="1" dirty="0" smtClean="0">
                <a:solidFill>
                  <a:srgbClr val="FF6600"/>
                </a:solidFill>
              </a:rPr>
              <a:t>SOLICITOR</a:t>
            </a:r>
            <a:r>
              <a:rPr lang="hr-H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dirty="0"/>
              <a:t>3 STAGES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6699"/>
                </a:solidFill>
              </a:rPr>
              <a:t>1) </a:t>
            </a:r>
            <a:r>
              <a:rPr lang="en-US" dirty="0"/>
              <a:t>gaining </a:t>
            </a:r>
            <a:r>
              <a:rPr lang="en-US" dirty="0" smtClean="0"/>
              <a:t>a</a:t>
            </a:r>
            <a:r>
              <a:rPr lang="hr-HR" dirty="0" smtClean="0"/>
              <a:t>n </a:t>
            </a:r>
            <a:r>
              <a:rPr lang="hr-HR" dirty="0" err="1" smtClean="0"/>
              <a:t>undergraduate</a:t>
            </a:r>
            <a:r>
              <a:rPr lang="hr-HR" dirty="0" smtClean="0"/>
              <a:t> </a:t>
            </a:r>
            <a:r>
              <a:rPr lang="hr-HR" dirty="0" err="1" smtClean="0"/>
              <a:t>degree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(</a:t>
            </a:r>
            <a:r>
              <a:rPr lang="hr-HR" b="1" dirty="0">
                <a:solidFill>
                  <a:srgbClr val="FF6699"/>
                </a:solidFill>
              </a:rPr>
              <a:t>B</a:t>
            </a:r>
            <a:r>
              <a:rPr lang="en-US" b="1" dirty="0" err="1" smtClean="0">
                <a:solidFill>
                  <a:srgbClr val="FF6699"/>
                </a:solidFill>
              </a:rPr>
              <a:t>achelor</a:t>
            </a:r>
            <a:r>
              <a:rPr lang="en-US" b="1" dirty="0" smtClean="0">
                <a:solidFill>
                  <a:srgbClr val="FF6699"/>
                </a:solidFill>
              </a:rPr>
              <a:t> </a:t>
            </a:r>
            <a:r>
              <a:rPr lang="hr-HR" b="1" dirty="0" err="1" smtClean="0">
                <a:solidFill>
                  <a:srgbClr val="FF6699"/>
                </a:solidFill>
              </a:rPr>
              <a:t>of</a:t>
            </a:r>
            <a:r>
              <a:rPr lang="hr-HR" b="1" dirty="0" smtClean="0">
                <a:solidFill>
                  <a:srgbClr val="FF6699"/>
                </a:solidFill>
              </a:rPr>
              <a:t> </a:t>
            </a:r>
            <a:r>
              <a:rPr lang="hr-HR" b="1" dirty="0">
                <a:solidFill>
                  <a:srgbClr val="FF6699"/>
                </a:solidFill>
              </a:rPr>
              <a:t>L</a:t>
            </a:r>
            <a:r>
              <a:rPr lang="en-US" b="1" dirty="0" smtClean="0">
                <a:solidFill>
                  <a:srgbClr val="FF6699"/>
                </a:solidFill>
              </a:rPr>
              <a:t>aw</a:t>
            </a:r>
            <a:r>
              <a:rPr lang="hr-HR" b="1" dirty="0" smtClean="0">
                <a:solidFill>
                  <a:srgbClr val="FF6699"/>
                </a:solidFill>
              </a:rPr>
              <a:t>s</a:t>
            </a:r>
            <a:r>
              <a:rPr lang="en-US" b="1" dirty="0" smtClean="0">
                <a:solidFill>
                  <a:srgbClr val="FF6699"/>
                </a:solidFill>
              </a:rPr>
              <a:t> </a:t>
            </a:r>
            <a:r>
              <a:rPr lang="hr-HR" dirty="0" smtClean="0">
                <a:solidFill>
                  <a:srgbClr val="FF6699"/>
                </a:solidFill>
              </a:rPr>
              <a:t>- </a:t>
            </a:r>
            <a:r>
              <a:rPr lang="en-US" dirty="0" smtClean="0">
                <a:solidFill>
                  <a:srgbClr val="FF6699"/>
                </a:solidFill>
              </a:rPr>
              <a:t>LLB</a:t>
            </a:r>
            <a:r>
              <a:rPr lang="en-US" dirty="0"/>
              <a:t>) or </a:t>
            </a:r>
            <a:r>
              <a:rPr lang="hr-HR" dirty="0" smtClean="0"/>
              <a:t>a </a:t>
            </a:r>
            <a:r>
              <a:rPr lang="hr-HR" dirty="0" err="1" smtClean="0"/>
              <a:t>degree</a:t>
            </a:r>
            <a:r>
              <a:rPr lang="en-US" dirty="0" smtClean="0"/>
              <a:t> </a:t>
            </a:r>
            <a:r>
              <a:rPr lang="en-US" dirty="0"/>
              <a:t>in a non-law subject and complete a one year conversion </a:t>
            </a:r>
            <a:r>
              <a:rPr lang="en-US" dirty="0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hr-HR" b="1" dirty="0" smtClean="0">
                <a:solidFill>
                  <a:srgbClr val="FF6699"/>
                </a:solidFill>
              </a:rPr>
              <a:t>the </a:t>
            </a:r>
            <a:r>
              <a:rPr lang="en-US" b="1" dirty="0" smtClean="0">
                <a:solidFill>
                  <a:srgbClr val="FF6699"/>
                </a:solidFill>
              </a:rPr>
              <a:t>graduate </a:t>
            </a:r>
            <a:r>
              <a:rPr lang="en-US" b="1" dirty="0">
                <a:solidFill>
                  <a:srgbClr val="FF6699"/>
                </a:solidFill>
              </a:rPr>
              <a:t>Diploma in Law </a:t>
            </a:r>
            <a:r>
              <a:rPr lang="en-US" dirty="0"/>
              <a:t>(GDL)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92D050"/>
                </a:solidFill>
              </a:rPr>
              <a:t>2)</a:t>
            </a:r>
            <a:r>
              <a:rPr lang="hr-HR" dirty="0" err="1" smtClean="0">
                <a:solidFill>
                  <a:srgbClr val="92D050"/>
                </a:solidFill>
              </a:rPr>
              <a:t>Attending</a:t>
            </a:r>
            <a:r>
              <a:rPr lang="hr-HR" dirty="0" smtClean="0">
                <a:solidFill>
                  <a:srgbClr val="92D050"/>
                </a:solidFill>
              </a:rPr>
              <a:t> the Legal </a:t>
            </a:r>
            <a:r>
              <a:rPr lang="hr-HR" dirty="0" err="1" smtClean="0">
                <a:solidFill>
                  <a:srgbClr val="92D050"/>
                </a:solidFill>
              </a:rPr>
              <a:t>Practice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Course</a:t>
            </a:r>
            <a:r>
              <a:rPr lang="hr-HR" dirty="0" smtClean="0">
                <a:solidFill>
                  <a:srgbClr val="92D050"/>
                </a:solidFill>
              </a:rPr>
              <a:t> (LPC)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passing</a:t>
            </a:r>
            <a:r>
              <a:rPr lang="hr-HR" dirty="0" smtClean="0"/>
              <a:t> the </a:t>
            </a:r>
            <a:r>
              <a:rPr lang="hr-HR" dirty="0" err="1" smtClean="0"/>
              <a:t>exam</a:t>
            </a:r>
            <a:r>
              <a:rPr lang="hr-HR" dirty="0" smtClean="0"/>
              <a:t> at the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Society</a:t>
            </a:r>
            <a:endParaRPr lang="hr-HR" b="1" dirty="0" smtClean="0"/>
          </a:p>
          <a:p>
            <a:pPr>
              <a:buNone/>
              <a:defRPr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3) </a:t>
            </a:r>
            <a:r>
              <a:rPr lang="hr-HR" b="1" dirty="0" err="1" smtClean="0">
                <a:solidFill>
                  <a:schemeClr val="accent2">
                    <a:lumMod val="75000"/>
                  </a:schemeClr>
                </a:solidFill>
              </a:rPr>
              <a:t>Traineeship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smtClean="0"/>
              <a:t>– a </a:t>
            </a:r>
            <a:r>
              <a:rPr lang="hr-HR" b="1" dirty="0" err="1" smtClean="0"/>
              <a:t>two</a:t>
            </a:r>
            <a:r>
              <a:rPr lang="hr-HR" b="1" dirty="0" smtClean="0"/>
              <a:t> </a:t>
            </a:r>
            <a:r>
              <a:rPr lang="hr-HR" b="1" dirty="0" err="1" smtClean="0"/>
              <a:t>year</a:t>
            </a:r>
            <a:r>
              <a:rPr lang="hr-HR" b="1" dirty="0" smtClean="0"/>
              <a:t> </a:t>
            </a:r>
            <a:r>
              <a:rPr lang="hr-HR" b="1" dirty="0" err="1" smtClean="0"/>
              <a:t>traininig</a:t>
            </a:r>
            <a:r>
              <a:rPr lang="hr-HR" b="1" dirty="0" smtClean="0"/>
              <a:t> </a:t>
            </a:r>
            <a:r>
              <a:rPr lang="hr-HR" b="1" dirty="0" err="1" smtClean="0"/>
              <a:t>contract</a:t>
            </a:r>
            <a:r>
              <a:rPr lang="hr-HR" b="1" dirty="0" smtClean="0"/>
              <a:t> </a:t>
            </a:r>
            <a:r>
              <a:rPr lang="hr-HR" b="1" dirty="0" err="1" smtClean="0"/>
              <a:t>with</a:t>
            </a:r>
            <a:r>
              <a:rPr lang="hr-HR" b="1" dirty="0" smtClean="0"/>
              <a:t> a </a:t>
            </a:r>
            <a:r>
              <a:rPr lang="hr-HR" b="1" dirty="0" err="1" smtClean="0"/>
              <a:t>legal</a:t>
            </a:r>
            <a:r>
              <a:rPr lang="hr-HR" b="1" dirty="0" smtClean="0"/>
              <a:t> </a:t>
            </a:r>
            <a:r>
              <a:rPr lang="hr-HR" b="1" dirty="0" err="1" smtClean="0"/>
              <a:t>firm</a:t>
            </a:r>
            <a:r>
              <a:rPr lang="hr-HR" b="1" dirty="0" smtClean="0"/>
              <a:t>  </a:t>
            </a:r>
          </a:p>
          <a:p>
            <a:pPr>
              <a:buNone/>
              <a:defRPr/>
            </a:pPr>
            <a:r>
              <a:rPr lang="hr-HR" b="1" dirty="0"/>
              <a:t> </a:t>
            </a:r>
            <a:r>
              <a:rPr lang="hr-HR" b="1" dirty="0" smtClean="0"/>
              <a:t>  </a:t>
            </a:r>
            <a:r>
              <a:rPr lang="hr-HR" b="1" dirty="0" err="1" smtClean="0">
                <a:solidFill>
                  <a:srgbClr val="C00000"/>
                </a:solidFill>
              </a:rPr>
              <a:t>Admission</a:t>
            </a:r>
            <a:r>
              <a:rPr lang="hr-HR" b="1" dirty="0" smtClean="0">
                <a:solidFill>
                  <a:srgbClr val="C00000"/>
                </a:solidFill>
              </a:rPr>
              <a:t> as a </a:t>
            </a:r>
            <a:r>
              <a:rPr lang="hr-HR" b="1" dirty="0" err="1" smtClean="0">
                <a:solidFill>
                  <a:srgbClr val="C00000"/>
                </a:solidFill>
              </a:rPr>
              <a:t>fully</a:t>
            </a:r>
            <a:r>
              <a:rPr lang="hr-HR" b="1" dirty="0" smtClean="0">
                <a:solidFill>
                  <a:srgbClr val="C00000"/>
                </a:solidFill>
              </a:rPr>
              <a:t>  </a:t>
            </a:r>
            <a:r>
              <a:rPr lang="hr-HR" b="1" dirty="0" err="1" smtClean="0">
                <a:solidFill>
                  <a:srgbClr val="C00000"/>
                </a:solidFill>
              </a:rPr>
              <a:t>qualified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solicitor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with</a:t>
            </a:r>
            <a:r>
              <a:rPr lang="hr-HR" b="1" dirty="0" smtClean="0">
                <a:solidFill>
                  <a:srgbClr val="C00000"/>
                </a:solidFill>
              </a:rPr>
              <a:t> a </a:t>
            </a:r>
            <a:r>
              <a:rPr lang="hr-HR" b="1" dirty="0" err="1" smtClean="0">
                <a:solidFill>
                  <a:srgbClr val="C00000"/>
                </a:solidFill>
              </a:rPr>
              <a:t>Certificate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of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practice</a:t>
            </a:r>
            <a:endParaRPr lang="hr-HR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3" descr="qualifying_solicitor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3406" y="1848276"/>
            <a:ext cx="4248694" cy="3967530"/>
          </a:xfrm>
        </p:spPr>
      </p:pic>
    </p:spTree>
    <p:extLst>
      <p:ext uri="{BB962C8B-B14F-4D97-AF65-F5344CB8AC3E}">
        <p14:creationId xmlns:p14="http://schemas.microsoft.com/office/powerpoint/2010/main" val="136684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870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Office Theme</vt:lpstr>
      <vt:lpstr>Unit 10 The Legal Profession</vt:lpstr>
      <vt:lpstr>Legal Professionals What different types of legal professionals do you know of? Who are the ones in the pictures? </vt:lpstr>
      <vt:lpstr>A Career in Law in England and Wales</vt:lpstr>
      <vt:lpstr>Barristers and solicitors</vt:lpstr>
      <vt:lpstr>PowerPoint Presentation</vt:lpstr>
      <vt:lpstr>PUBLIC ACCESS rules (2004)</vt:lpstr>
      <vt:lpstr>Two types of BARRISTERS</vt:lpstr>
      <vt:lpstr>Education and qualifications of barristers and solicitors</vt:lpstr>
      <vt:lpstr>Training and Qualification   SOLICITOR </vt:lpstr>
      <vt:lpstr>Training and Qualification BARRISTER</vt:lpstr>
      <vt:lpstr>CV of a newly qualified solicitor</vt:lpstr>
      <vt:lpstr>Vocabulary practice</vt:lpstr>
      <vt:lpstr>Vocabulary practice - Key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Snježana Husinec</cp:lastModifiedBy>
  <cp:revision>177</cp:revision>
  <dcterms:created xsi:type="dcterms:W3CDTF">2018-02-24T11:13:03Z</dcterms:created>
  <dcterms:modified xsi:type="dcterms:W3CDTF">2018-04-18T11:47:31Z</dcterms:modified>
</cp:coreProperties>
</file>