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8" r:id="rId8"/>
    <p:sldId id="267" r:id="rId9"/>
    <p:sldId id="276" r:id="rId10"/>
    <p:sldId id="277" r:id="rId11"/>
    <p:sldId id="278" r:id="rId12"/>
    <p:sldId id="281" r:id="rId13"/>
    <p:sldId id="282" r:id="rId14"/>
    <p:sldId id="283" r:id="rId15"/>
    <p:sldId id="284" r:id="rId16"/>
    <p:sldId id="262" r:id="rId17"/>
    <p:sldId id="263" r:id="rId18"/>
    <p:sldId id="285" r:id="rId19"/>
    <p:sldId id="264" r:id="rId20"/>
    <p:sldId id="280" r:id="rId21"/>
    <p:sldId id="266" r:id="rId22"/>
    <p:sldId id="279" r:id="rId23"/>
    <p:sldId id="269" r:id="rId24"/>
    <p:sldId id="271" r:id="rId25"/>
    <p:sldId id="272" r:id="rId26"/>
    <p:sldId id="273" r:id="rId27"/>
    <p:sldId id="274" r:id="rId28"/>
    <p:sldId id="275" r:id="rId29"/>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290D2E98-167B-4AD8-86FE-371DE52DB404}" type="datetimeFigureOut">
              <a:rPr lang="hr-HR" smtClean="0"/>
              <a:t>15.12.2015.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924ACF40-6D01-4FC9-9E72-770D7F05ADD5}" type="slidenum">
              <a:rPr lang="hr-HR" smtClean="0"/>
              <a:t>‹#›</a:t>
            </a:fld>
            <a:endParaRPr lang="hr-HR"/>
          </a:p>
        </p:txBody>
      </p:sp>
    </p:spTree>
    <p:extLst>
      <p:ext uri="{BB962C8B-B14F-4D97-AF65-F5344CB8AC3E}">
        <p14:creationId xmlns:p14="http://schemas.microsoft.com/office/powerpoint/2010/main" val="2478045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290D2E98-167B-4AD8-86FE-371DE52DB404}" type="datetimeFigureOut">
              <a:rPr lang="hr-HR" smtClean="0"/>
              <a:t>15.12.2015.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924ACF40-6D01-4FC9-9E72-770D7F05ADD5}" type="slidenum">
              <a:rPr lang="hr-HR" smtClean="0"/>
              <a:t>‹#›</a:t>
            </a:fld>
            <a:endParaRPr lang="hr-HR"/>
          </a:p>
        </p:txBody>
      </p:sp>
    </p:spTree>
    <p:extLst>
      <p:ext uri="{BB962C8B-B14F-4D97-AF65-F5344CB8AC3E}">
        <p14:creationId xmlns:p14="http://schemas.microsoft.com/office/powerpoint/2010/main" val="1430945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290D2E98-167B-4AD8-86FE-371DE52DB404}" type="datetimeFigureOut">
              <a:rPr lang="hr-HR" smtClean="0"/>
              <a:t>15.12.2015.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924ACF40-6D01-4FC9-9E72-770D7F05ADD5}" type="slidenum">
              <a:rPr lang="hr-HR" smtClean="0"/>
              <a:t>‹#›</a:t>
            </a:fld>
            <a:endParaRPr lang="hr-HR"/>
          </a:p>
        </p:txBody>
      </p:sp>
    </p:spTree>
    <p:extLst>
      <p:ext uri="{BB962C8B-B14F-4D97-AF65-F5344CB8AC3E}">
        <p14:creationId xmlns:p14="http://schemas.microsoft.com/office/powerpoint/2010/main" val="1885338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290D2E98-167B-4AD8-86FE-371DE52DB404}" type="datetimeFigureOut">
              <a:rPr lang="hr-HR" smtClean="0"/>
              <a:t>15.12.2015.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924ACF40-6D01-4FC9-9E72-770D7F05ADD5}" type="slidenum">
              <a:rPr lang="hr-HR" smtClean="0"/>
              <a:t>‹#›</a:t>
            </a:fld>
            <a:endParaRPr lang="hr-HR"/>
          </a:p>
        </p:txBody>
      </p:sp>
    </p:spTree>
    <p:extLst>
      <p:ext uri="{BB962C8B-B14F-4D97-AF65-F5344CB8AC3E}">
        <p14:creationId xmlns:p14="http://schemas.microsoft.com/office/powerpoint/2010/main" val="292721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0D2E98-167B-4AD8-86FE-371DE52DB404}" type="datetimeFigureOut">
              <a:rPr lang="hr-HR" smtClean="0"/>
              <a:t>15.12.2015.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924ACF40-6D01-4FC9-9E72-770D7F05ADD5}" type="slidenum">
              <a:rPr lang="hr-HR" smtClean="0"/>
              <a:t>‹#›</a:t>
            </a:fld>
            <a:endParaRPr lang="hr-HR"/>
          </a:p>
        </p:txBody>
      </p:sp>
    </p:spTree>
    <p:extLst>
      <p:ext uri="{BB962C8B-B14F-4D97-AF65-F5344CB8AC3E}">
        <p14:creationId xmlns:p14="http://schemas.microsoft.com/office/powerpoint/2010/main" val="160886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290D2E98-167B-4AD8-86FE-371DE52DB404}" type="datetimeFigureOut">
              <a:rPr lang="hr-HR" smtClean="0"/>
              <a:t>15.12.2015.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924ACF40-6D01-4FC9-9E72-770D7F05ADD5}" type="slidenum">
              <a:rPr lang="hr-HR" smtClean="0"/>
              <a:t>‹#›</a:t>
            </a:fld>
            <a:endParaRPr lang="hr-HR"/>
          </a:p>
        </p:txBody>
      </p:sp>
    </p:spTree>
    <p:extLst>
      <p:ext uri="{BB962C8B-B14F-4D97-AF65-F5344CB8AC3E}">
        <p14:creationId xmlns:p14="http://schemas.microsoft.com/office/powerpoint/2010/main" val="1428459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290D2E98-167B-4AD8-86FE-371DE52DB404}" type="datetimeFigureOut">
              <a:rPr lang="hr-HR" smtClean="0"/>
              <a:t>15.12.2015.</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924ACF40-6D01-4FC9-9E72-770D7F05ADD5}" type="slidenum">
              <a:rPr lang="hr-HR" smtClean="0"/>
              <a:t>‹#›</a:t>
            </a:fld>
            <a:endParaRPr lang="hr-HR"/>
          </a:p>
        </p:txBody>
      </p:sp>
    </p:spTree>
    <p:extLst>
      <p:ext uri="{BB962C8B-B14F-4D97-AF65-F5344CB8AC3E}">
        <p14:creationId xmlns:p14="http://schemas.microsoft.com/office/powerpoint/2010/main" val="3183481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290D2E98-167B-4AD8-86FE-371DE52DB404}" type="datetimeFigureOut">
              <a:rPr lang="hr-HR" smtClean="0"/>
              <a:t>15.12.2015.</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924ACF40-6D01-4FC9-9E72-770D7F05ADD5}" type="slidenum">
              <a:rPr lang="hr-HR" smtClean="0"/>
              <a:t>‹#›</a:t>
            </a:fld>
            <a:endParaRPr lang="hr-HR"/>
          </a:p>
        </p:txBody>
      </p:sp>
    </p:spTree>
    <p:extLst>
      <p:ext uri="{BB962C8B-B14F-4D97-AF65-F5344CB8AC3E}">
        <p14:creationId xmlns:p14="http://schemas.microsoft.com/office/powerpoint/2010/main" val="919040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0D2E98-167B-4AD8-86FE-371DE52DB404}" type="datetimeFigureOut">
              <a:rPr lang="hr-HR" smtClean="0"/>
              <a:t>15.12.2015.</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924ACF40-6D01-4FC9-9E72-770D7F05ADD5}" type="slidenum">
              <a:rPr lang="hr-HR" smtClean="0"/>
              <a:t>‹#›</a:t>
            </a:fld>
            <a:endParaRPr lang="hr-HR"/>
          </a:p>
        </p:txBody>
      </p:sp>
    </p:spTree>
    <p:extLst>
      <p:ext uri="{BB962C8B-B14F-4D97-AF65-F5344CB8AC3E}">
        <p14:creationId xmlns:p14="http://schemas.microsoft.com/office/powerpoint/2010/main" val="397892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0D2E98-167B-4AD8-86FE-371DE52DB404}" type="datetimeFigureOut">
              <a:rPr lang="hr-HR" smtClean="0"/>
              <a:t>15.12.2015.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924ACF40-6D01-4FC9-9E72-770D7F05ADD5}" type="slidenum">
              <a:rPr lang="hr-HR" smtClean="0"/>
              <a:t>‹#›</a:t>
            </a:fld>
            <a:endParaRPr lang="hr-HR"/>
          </a:p>
        </p:txBody>
      </p:sp>
    </p:spTree>
    <p:extLst>
      <p:ext uri="{BB962C8B-B14F-4D97-AF65-F5344CB8AC3E}">
        <p14:creationId xmlns:p14="http://schemas.microsoft.com/office/powerpoint/2010/main" val="2186841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0D2E98-167B-4AD8-86FE-371DE52DB404}" type="datetimeFigureOut">
              <a:rPr lang="hr-HR" smtClean="0"/>
              <a:t>15.12.2015.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924ACF40-6D01-4FC9-9E72-770D7F05ADD5}" type="slidenum">
              <a:rPr lang="hr-HR" smtClean="0"/>
              <a:t>‹#›</a:t>
            </a:fld>
            <a:endParaRPr lang="hr-HR"/>
          </a:p>
        </p:txBody>
      </p:sp>
    </p:spTree>
    <p:extLst>
      <p:ext uri="{BB962C8B-B14F-4D97-AF65-F5344CB8AC3E}">
        <p14:creationId xmlns:p14="http://schemas.microsoft.com/office/powerpoint/2010/main" val="842776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0D2E98-167B-4AD8-86FE-371DE52DB404}" type="datetimeFigureOut">
              <a:rPr lang="hr-HR" smtClean="0"/>
              <a:t>15.12.2015.</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4ACF40-6D01-4FC9-9E72-770D7F05ADD5}" type="slidenum">
              <a:rPr lang="hr-HR" smtClean="0"/>
              <a:t>‹#›</a:t>
            </a:fld>
            <a:endParaRPr lang="hr-HR"/>
          </a:p>
        </p:txBody>
      </p:sp>
    </p:spTree>
    <p:extLst>
      <p:ext uri="{BB962C8B-B14F-4D97-AF65-F5344CB8AC3E}">
        <p14:creationId xmlns:p14="http://schemas.microsoft.com/office/powerpoint/2010/main" val="3095456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Ugovorni odnosi i zaštita potrošača</a:t>
            </a:r>
            <a:endParaRPr lang="hr-HR" dirty="0"/>
          </a:p>
        </p:txBody>
      </p:sp>
      <p:sp>
        <p:nvSpPr>
          <p:cNvPr id="3" name="Subtitle 2"/>
          <p:cNvSpPr>
            <a:spLocks noGrp="1"/>
          </p:cNvSpPr>
          <p:nvPr>
            <p:ph type="subTitle" idx="1"/>
          </p:nvPr>
        </p:nvSpPr>
        <p:spPr/>
        <p:txBody>
          <a:bodyPr/>
          <a:lstStyle/>
          <a:p>
            <a:endParaRPr lang="hr-HR"/>
          </a:p>
        </p:txBody>
      </p:sp>
    </p:spTree>
    <p:extLst>
      <p:ext uri="{BB962C8B-B14F-4D97-AF65-F5344CB8AC3E}">
        <p14:creationId xmlns:p14="http://schemas.microsoft.com/office/powerpoint/2010/main" val="32463960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Rok ispunjenja kupoprodajnog ugovora (čl. 44 ZZP) </a:t>
            </a:r>
            <a:endParaRPr lang="hr-HR" dirty="0"/>
          </a:p>
        </p:txBody>
      </p:sp>
      <p:sp>
        <p:nvSpPr>
          <p:cNvPr id="3" name="Content Placeholder 2"/>
          <p:cNvSpPr>
            <a:spLocks noGrp="1"/>
          </p:cNvSpPr>
          <p:nvPr>
            <p:ph idx="1"/>
          </p:nvPr>
        </p:nvSpPr>
        <p:spPr/>
        <p:txBody>
          <a:bodyPr>
            <a:noAutofit/>
          </a:bodyPr>
          <a:lstStyle/>
          <a:p>
            <a:pPr marL="0" indent="0">
              <a:buNone/>
            </a:pPr>
            <a:endParaRPr lang="vi-VN" sz="2000" dirty="0"/>
          </a:p>
          <a:p>
            <a:r>
              <a:rPr lang="vi-VN" sz="2800" dirty="0" smtClean="0"/>
              <a:t>Osim </a:t>
            </a:r>
            <a:r>
              <a:rPr lang="vi-VN" sz="2800" dirty="0"/>
              <a:t>ako je drukčije ugovoreno, trgovac je dužan ispuniti ugovor o kupoprodaji bez odgađanja, a najkasnije u roku od 30 dana od dana sklapanja ugovora</a:t>
            </a:r>
            <a:r>
              <a:rPr lang="vi-VN" sz="2800" dirty="0" smtClean="0"/>
              <a:t>.</a:t>
            </a:r>
            <a:endParaRPr lang="vi-VN" sz="2800" dirty="0"/>
          </a:p>
          <a:p>
            <a:r>
              <a:rPr lang="vi-VN" sz="2800" dirty="0" smtClean="0"/>
              <a:t>Ako </a:t>
            </a:r>
            <a:r>
              <a:rPr lang="vi-VN" sz="2800" dirty="0"/>
              <a:t>trgovac ne može ispuniti ugovor u roku </a:t>
            </a:r>
            <a:r>
              <a:rPr lang="vi-VN" sz="2800" dirty="0" smtClean="0"/>
              <a:t>dužan </a:t>
            </a:r>
            <a:r>
              <a:rPr lang="vi-VN" sz="2800" dirty="0"/>
              <a:t>je o tome bez odgode pisanim putem obavijestiti potrošača, a potrošač može trgovcu ostaviti naknadni rok za ispunjenje ugovora </a:t>
            </a:r>
            <a:r>
              <a:rPr lang="vi-VN" sz="2800" dirty="0">
                <a:solidFill>
                  <a:srgbClr val="FF0000"/>
                </a:solidFill>
              </a:rPr>
              <a:t>ili pisanim putem izjaviti da raskida ugovor</a:t>
            </a:r>
            <a:r>
              <a:rPr lang="vi-VN" sz="2800" dirty="0" smtClean="0">
                <a:solidFill>
                  <a:srgbClr val="FF0000"/>
                </a:solidFill>
              </a:rPr>
              <a:t>.</a:t>
            </a:r>
            <a:endParaRPr lang="vi-VN" sz="2800" dirty="0">
              <a:solidFill>
                <a:srgbClr val="FF0000"/>
              </a:solidFill>
            </a:endParaRPr>
          </a:p>
        </p:txBody>
      </p:sp>
    </p:spTree>
    <p:extLst>
      <p:ext uri="{BB962C8B-B14F-4D97-AF65-F5344CB8AC3E}">
        <p14:creationId xmlns:p14="http://schemas.microsoft.com/office/powerpoint/2010/main" val="34413480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Prijelaz rizika (čl. 45 ZZP)</a:t>
            </a:r>
            <a:endParaRPr lang="hr-HR" dirty="0"/>
          </a:p>
        </p:txBody>
      </p:sp>
      <p:sp>
        <p:nvSpPr>
          <p:cNvPr id="3" name="Content Placeholder 2"/>
          <p:cNvSpPr>
            <a:spLocks noGrp="1"/>
          </p:cNvSpPr>
          <p:nvPr>
            <p:ph idx="1"/>
          </p:nvPr>
        </p:nvSpPr>
        <p:spPr>
          <a:xfrm>
            <a:off x="395536" y="1268760"/>
            <a:ext cx="8229600" cy="4525963"/>
          </a:xfrm>
        </p:spPr>
        <p:txBody>
          <a:bodyPr>
            <a:noAutofit/>
          </a:bodyPr>
          <a:lstStyle/>
          <a:p>
            <a:r>
              <a:rPr lang="hr-HR" dirty="0" smtClean="0"/>
              <a:t>Kod </a:t>
            </a:r>
            <a:r>
              <a:rPr lang="hr-HR" dirty="0"/>
              <a:t>ugovora o kupoprodaji rizik slučajne propasti ili oštećenja robe prelazi na potrošača u trenutku kada je njemu ili osobi koju je on naveo, a koja nije prijevoznik, roba predana u posjed</a:t>
            </a:r>
            <a:r>
              <a:rPr lang="hr-HR" dirty="0" smtClean="0"/>
              <a:t>.</a:t>
            </a:r>
            <a:endParaRPr lang="hr-HR" dirty="0"/>
          </a:p>
          <a:p>
            <a:r>
              <a:rPr lang="hr-HR" dirty="0" smtClean="0"/>
              <a:t>Ako </a:t>
            </a:r>
            <a:r>
              <a:rPr lang="hr-HR" dirty="0"/>
              <a:t>je prijevoznik bio izabran na prijedlog potrošača, rizik slučajne propasti ili oštećenja robe prelazi na potrošača u trenutku kada roba bude predana u posjed prijevozniku</a:t>
            </a:r>
            <a:r>
              <a:rPr lang="hr-HR" dirty="0" smtClean="0"/>
              <a:t>.</a:t>
            </a:r>
            <a:endParaRPr lang="hr-HR" dirty="0"/>
          </a:p>
          <a:p>
            <a:pPr marL="0" indent="0">
              <a:buNone/>
            </a:pPr>
            <a:endParaRPr lang="hr-HR" dirty="0"/>
          </a:p>
        </p:txBody>
      </p:sp>
    </p:spTree>
    <p:extLst>
      <p:ext uri="{BB962C8B-B14F-4D97-AF65-F5344CB8AC3E}">
        <p14:creationId xmlns:p14="http://schemas.microsoft.com/office/powerpoint/2010/main" val="32107647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Nepoštene ugovorne odredbe</a:t>
            </a:r>
            <a:endParaRPr lang="hr-HR" dirty="0"/>
          </a:p>
        </p:txBody>
      </p:sp>
      <p:sp>
        <p:nvSpPr>
          <p:cNvPr id="3" name="Content Placeholder 2"/>
          <p:cNvSpPr>
            <a:spLocks noGrp="1"/>
          </p:cNvSpPr>
          <p:nvPr>
            <p:ph idx="1"/>
          </p:nvPr>
        </p:nvSpPr>
        <p:spPr/>
        <p:txBody>
          <a:bodyPr>
            <a:normAutofit fontScale="55000" lnSpcReduction="20000"/>
          </a:bodyPr>
          <a:lstStyle/>
          <a:p>
            <a:endParaRPr lang="hr-HR" dirty="0"/>
          </a:p>
          <a:p>
            <a:r>
              <a:rPr lang="hr-HR" dirty="0" smtClean="0"/>
              <a:t>Ugovorna </a:t>
            </a:r>
            <a:r>
              <a:rPr lang="hr-HR" dirty="0"/>
              <a:t>odredba o kojoj se nije pojedinačno pregovaralo smatra se nepoštenom ako, suprotno načelu savjesnosti i poštenja, uzrokuje znatnu neravnotežu u pravima i obvezama ugovornih strana na štetu potrošača.</a:t>
            </a:r>
          </a:p>
          <a:p>
            <a:endParaRPr lang="hr-HR" dirty="0"/>
          </a:p>
          <a:p>
            <a:r>
              <a:rPr lang="hr-HR" dirty="0" smtClean="0"/>
              <a:t>Smatra </a:t>
            </a:r>
            <a:r>
              <a:rPr lang="hr-HR" dirty="0"/>
              <a:t>se da se o pojedinoj ugovornoj odredbi nije pojedinačno pregovaralo ako je tu odredbu unaprijed formulirao trgovac, zbog čega potrošač nije imao utjecaja na njezin sadržaj, poglavito ako je riječ o odredbi unaprijed formuliranog standardnog ugovora trgovca.</a:t>
            </a:r>
          </a:p>
          <a:p>
            <a:endParaRPr lang="hr-HR" dirty="0"/>
          </a:p>
          <a:p>
            <a:r>
              <a:rPr lang="hr-HR" dirty="0" smtClean="0"/>
              <a:t>Ako </a:t>
            </a:r>
            <a:r>
              <a:rPr lang="hr-HR" dirty="0"/>
              <a:t>se pojedinačno pregovaralo o pojedinim aspektima neke ugovorne odredbe, odnosno o pojedinoj ugovornoj odredbi, a cjelokupna ocjena ugovora ukazuje na to da je riječ o unaprijed formuliranom standardnom ugovoru trgovca, to neće utjecati na mogućnost da se ostale odredbe toga ugovora ocijene nepoštenima.</a:t>
            </a:r>
          </a:p>
          <a:p>
            <a:endParaRPr lang="hr-HR" dirty="0"/>
          </a:p>
          <a:p>
            <a:r>
              <a:rPr lang="hr-HR" dirty="0" smtClean="0"/>
              <a:t>Odredbe ZZP ne </a:t>
            </a:r>
            <a:r>
              <a:rPr lang="hr-HR" dirty="0"/>
              <a:t>primjenjuju se na ugovorne odredbe kojima se u ugovor unose zakonske odredbe prisilne prirode, odnosno kojima se u ugovor unose odredbe i načela konvencija koje obvezuju Republiku Hrvatsku.</a:t>
            </a:r>
          </a:p>
        </p:txBody>
      </p:sp>
    </p:spTree>
    <p:extLst>
      <p:ext uri="{BB962C8B-B14F-4D97-AF65-F5344CB8AC3E}">
        <p14:creationId xmlns:p14="http://schemas.microsoft.com/office/powerpoint/2010/main" val="2102053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Nepoštene ugovorne odredbe</a:t>
            </a:r>
            <a:endParaRPr lang="hr-HR" dirty="0"/>
          </a:p>
        </p:txBody>
      </p:sp>
      <p:sp>
        <p:nvSpPr>
          <p:cNvPr id="3" name="Content Placeholder 2"/>
          <p:cNvSpPr>
            <a:spLocks noGrp="1"/>
          </p:cNvSpPr>
          <p:nvPr>
            <p:ph idx="1"/>
          </p:nvPr>
        </p:nvSpPr>
        <p:spPr>
          <a:xfrm>
            <a:off x="467544" y="1628800"/>
            <a:ext cx="8229600" cy="4525963"/>
          </a:xfrm>
        </p:spPr>
        <p:txBody>
          <a:bodyPr>
            <a:normAutofit fontScale="25000" lnSpcReduction="20000"/>
          </a:bodyPr>
          <a:lstStyle/>
          <a:p>
            <a:r>
              <a:rPr lang="vi-VN" sz="6400" dirty="0"/>
              <a:t>Pojedine ugovorne odredbe koje se </a:t>
            </a:r>
            <a:r>
              <a:rPr lang="vi-VN" sz="6400" dirty="0">
                <a:solidFill>
                  <a:srgbClr val="FF0000"/>
                </a:solidFill>
              </a:rPr>
              <a:t>mogu smatrati </a:t>
            </a:r>
            <a:r>
              <a:rPr lang="vi-VN" sz="6400" dirty="0"/>
              <a:t>nepoštenima</a:t>
            </a:r>
          </a:p>
          <a:p>
            <a:endParaRPr lang="vi-VN" sz="6400" dirty="0"/>
          </a:p>
          <a:p>
            <a:r>
              <a:rPr lang="vi-VN" sz="6400" dirty="0"/>
              <a:t>Članak 50</a:t>
            </a:r>
            <a:r>
              <a:rPr lang="vi-VN" sz="6400" dirty="0" smtClean="0"/>
              <a:t>.</a:t>
            </a:r>
            <a:endParaRPr lang="vi-VN" sz="6400" dirty="0"/>
          </a:p>
          <a:p>
            <a:r>
              <a:rPr lang="vi-VN" sz="6400" dirty="0"/>
              <a:t>Ugovorne odredbe koje bi se, uz ispunjenje pretpostavki iz članka 49. ovoga Zakona, mogle smatrati nepoštenima jesu</a:t>
            </a:r>
            <a:r>
              <a:rPr lang="vi-VN" sz="6400" dirty="0" smtClean="0"/>
              <a:t>:</a:t>
            </a:r>
            <a:endParaRPr lang="vi-VN" sz="6400" dirty="0"/>
          </a:p>
          <a:p>
            <a:r>
              <a:rPr lang="vi-VN" sz="6400" dirty="0"/>
              <a:t>1. odredba o ograničenju ili isključenju odgovornosti trgovca za štetu uzrokovanu smrću ili tjelesnom ozljedom potrošača, ako je šteta posljedica štetne radnje </a:t>
            </a:r>
            <a:r>
              <a:rPr lang="vi-VN" sz="6400" dirty="0" smtClean="0"/>
              <a:t>trgovca</a:t>
            </a:r>
            <a:endParaRPr lang="vi-VN" sz="6400" dirty="0"/>
          </a:p>
          <a:p>
            <a:r>
              <a:rPr lang="vi-VN" sz="6400" dirty="0"/>
              <a:t>2. odredba o ograničenju ili isključenju prava koja potrošač ima prema trgovcu ili nekoj trećoj osobi u slučaju potpunog ili djelomičnog neispunjenja ugovora, uključujući i odredbu o isključenju prijeboja potrošačeva duga s dugom koji trgovac ima prema </a:t>
            </a:r>
            <a:r>
              <a:rPr lang="vi-VN" sz="6400" dirty="0" smtClean="0"/>
              <a:t>potrošaču</a:t>
            </a:r>
            <a:endParaRPr lang="vi-VN" sz="6400" dirty="0"/>
          </a:p>
          <a:p>
            <a:r>
              <a:rPr lang="vi-VN" sz="6400" dirty="0"/>
              <a:t>3. odredba kojom se potrošač obvezuje na ispunjenje ugovorne činidbe, dok je ispunjenje obveze trgovca uvjetovano okolnošću čije ispunjenje ovisi isključivo o volji </a:t>
            </a:r>
            <a:r>
              <a:rPr lang="vi-VN" sz="6400" dirty="0" smtClean="0"/>
              <a:t>trgovca</a:t>
            </a:r>
            <a:endParaRPr lang="vi-VN" sz="6400" dirty="0"/>
          </a:p>
          <a:p>
            <a:r>
              <a:rPr lang="vi-VN" sz="6400" dirty="0"/>
              <a:t>4. odredba kojom se predviđa da trgovac zadrži plaćeno od strane potrošača kada ovaj odluči da neće sklopiti, odnosno ne ispuni ugovor, dok se isto pravo ne predviđa za potrošača u slučaju da trgovac ne želi sklopiti, odnosno ne ispuni </a:t>
            </a:r>
            <a:r>
              <a:rPr lang="vi-VN" sz="6400" dirty="0" smtClean="0"/>
              <a:t>ugovor</a:t>
            </a:r>
            <a:endParaRPr lang="vi-VN" sz="6400" dirty="0"/>
          </a:p>
          <a:p>
            <a:r>
              <a:rPr lang="vi-VN" sz="6400" dirty="0"/>
              <a:t>5. odredba kojom se potrošač obvezuje platiti nadoknadu štete zbog neispunjenja koja je znatno veća od stvarne štete</a:t>
            </a:r>
          </a:p>
          <a:p>
            <a:endParaRPr lang="vi-VN" dirty="0"/>
          </a:p>
        </p:txBody>
      </p:sp>
    </p:spTree>
    <p:extLst>
      <p:ext uri="{BB962C8B-B14F-4D97-AF65-F5344CB8AC3E}">
        <p14:creationId xmlns:p14="http://schemas.microsoft.com/office/powerpoint/2010/main" val="526495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55000" lnSpcReduction="20000"/>
          </a:bodyPr>
          <a:lstStyle/>
          <a:p>
            <a:r>
              <a:rPr lang="vi-VN" dirty="0"/>
              <a:t>6. odredba kojom se trgovca ovlašćuje na raskid ugovora na temelju njegove diskrecijske ocjene, dok isto pravo nije predviđeno i za </a:t>
            </a:r>
            <a:r>
              <a:rPr lang="vi-VN" dirty="0" smtClean="0"/>
              <a:t>potrošača</a:t>
            </a:r>
            <a:endParaRPr lang="vi-VN" dirty="0"/>
          </a:p>
          <a:p>
            <a:r>
              <a:rPr lang="vi-VN" dirty="0"/>
              <a:t>7. odredba kojom se trgovca ovlašćuje da, u slučaju kada raskine ugovor, zadrži plaćeno za usluge koje još nije </a:t>
            </a:r>
            <a:r>
              <a:rPr lang="vi-VN" dirty="0" smtClean="0"/>
              <a:t>obavio</a:t>
            </a:r>
            <a:endParaRPr lang="vi-VN" dirty="0"/>
          </a:p>
          <a:p>
            <a:r>
              <a:rPr lang="vi-VN" dirty="0"/>
              <a:t>8. odredba kojom se trgovca ovlašćuje na otkaz ugovora sklopljenog na neodređeno vrijeme bez ostavljanja razumnog otkaznog roka, osim u slučajevima kada postoje opravdani razlozi za </a:t>
            </a:r>
            <a:r>
              <a:rPr lang="vi-VN" dirty="0" smtClean="0"/>
              <a:t>otkaz</a:t>
            </a:r>
            <a:endParaRPr lang="vi-VN" dirty="0"/>
          </a:p>
          <a:p>
            <a:r>
              <a:rPr lang="vi-VN" dirty="0"/>
              <a:t>9. odredba kojom se određuje da će se ugovor na određeno vrijeme produljiti na neodređeno ili određeno vrijeme ne izjavi li potrošač, prije prestanka ugovora, da ne želi produljenje ugovora, ako je rok u kojem potrošač to može izjaviti nerazumno </a:t>
            </a:r>
            <a:r>
              <a:rPr lang="vi-VN" dirty="0" smtClean="0"/>
              <a:t>kratak</a:t>
            </a:r>
            <a:endParaRPr lang="vi-VN" dirty="0"/>
          </a:p>
          <a:p>
            <a:r>
              <a:rPr lang="vi-VN" dirty="0"/>
              <a:t>10. odredba kojom se potrošaču nameću određene obveze, a da potrošač prije sklapanja ugovora nije bio u mogućnosti upoznati se s tom odredbom</a:t>
            </a:r>
          </a:p>
          <a:p>
            <a:r>
              <a:rPr lang="vi-VN" dirty="0" smtClean="0"/>
              <a:t>11</a:t>
            </a:r>
            <a:r>
              <a:rPr lang="vi-VN" dirty="0"/>
              <a:t>. odredba kojom se trgovcu dopušta da jednostrano mijenja ugovorne odredbe bez valjanog, ugovorom predviđenog </a:t>
            </a:r>
            <a:r>
              <a:rPr lang="vi-VN" dirty="0" smtClean="0"/>
              <a:t>razloga</a:t>
            </a:r>
            <a:endParaRPr lang="vi-VN" dirty="0"/>
          </a:p>
          <a:p>
            <a:r>
              <a:rPr lang="vi-VN" dirty="0"/>
              <a:t>12. odredba kojom se trgovcu dopušta da jednostrano mijenja obilježja proizvoda ili usluge koji su predmet ugovora, bez valjanog razloga</a:t>
            </a:r>
          </a:p>
          <a:p>
            <a:endParaRPr lang="vi-VN" dirty="0"/>
          </a:p>
        </p:txBody>
      </p:sp>
    </p:spTree>
    <p:extLst>
      <p:ext uri="{BB962C8B-B14F-4D97-AF65-F5344CB8AC3E}">
        <p14:creationId xmlns:p14="http://schemas.microsoft.com/office/powerpoint/2010/main" val="92686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47500" lnSpcReduction="20000"/>
          </a:bodyPr>
          <a:lstStyle/>
          <a:p>
            <a:r>
              <a:rPr lang="vi-VN" dirty="0"/>
              <a:t>13. odredba kojom se cijena robe ili usluge utvrđuje u vrijeme isporuke robe, odnosno pružanja usluge ili odredba kojom se trgovcu dopušta povećanje cijene, u oba slučaja ne priznajući pritom potrošaču pravo na raskid ugovora, ako je stvarna cijena znatno viša od cijene dogovorene u vrijeme sklapanja </a:t>
            </a:r>
            <a:r>
              <a:rPr lang="vi-VN" dirty="0" smtClean="0"/>
              <a:t>ugovora</a:t>
            </a:r>
            <a:endParaRPr lang="vi-VN" dirty="0"/>
          </a:p>
          <a:p>
            <a:r>
              <a:rPr lang="vi-VN" dirty="0"/>
              <a:t>14. odredba kojom se trgovcu daje pravo ocijeniti je li prodana roba ili pružena usluga u skladu s </a:t>
            </a:r>
            <a:r>
              <a:rPr lang="vi-VN" dirty="0" smtClean="0"/>
              <a:t>ugovorom</a:t>
            </a:r>
            <a:endParaRPr lang="vi-VN" dirty="0"/>
          </a:p>
          <a:p>
            <a:r>
              <a:rPr lang="vi-VN" dirty="0"/>
              <a:t>15. odredba kojom se trgovcu daje isključivo pravo tumačenja svih ili pojedinih odredaba </a:t>
            </a:r>
            <a:r>
              <a:rPr lang="vi-VN" dirty="0" smtClean="0"/>
              <a:t>ugovora</a:t>
            </a:r>
            <a:endParaRPr lang="vi-VN" dirty="0"/>
          </a:p>
          <a:p>
            <a:r>
              <a:rPr lang="vi-VN" dirty="0"/>
              <a:t>16. odredba kojom se isključuje ili ograničava odgovornost trgovca za obveze koje je za njega preuzeo njegov zastupnik ili odredba kojom se dužnost poštovanja tih obveza uvjetuje ispunjenjem određenih </a:t>
            </a:r>
            <a:r>
              <a:rPr lang="vi-VN" dirty="0" smtClean="0"/>
              <a:t>formalnosti</a:t>
            </a:r>
            <a:endParaRPr lang="vi-VN" dirty="0"/>
          </a:p>
          <a:p>
            <a:r>
              <a:rPr lang="vi-VN" dirty="0"/>
              <a:t>17. odredba kojom se obvezuje potrošača na ispunjenje njegovih ugovornih obveza čak i u slučajevima kada trgovac nije ispunio svoje ugovorne </a:t>
            </a:r>
            <a:r>
              <a:rPr lang="vi-VN" dirty="0" smtClean="0"/>
              <a:t>obveze</a:t>
            </a:r>
            <a:endParaRPr lang="vi-VN" dirty="0"/>
          </a:p>
          <a:p>
            <a:r>
              <a:rPr lang="vi-VN" dirty="0"/>
              <a:t>18. odredba kojom se trgovcu dopušta da, bez prethodnog pristanka potrošača, prenese prava i obveze iz ugovora na treću osobu, ako se potrošač time dovodi u nepovoljniji </a:t>
            </a:r>
            <a:r>
              <a:rPr lang="vi-VN" dirty="0" smtClean="0"/>
              <a:t>položaj</a:t>
            </a:r>
            <a:endParaRPr lang="vi-VN" dirty="0"/>
          </a:p>
          <a:p>
            <a:r>
              <a:rPr lang="vi-VN" dirty="0"/>
              <a:t>19. odredba kojom se isključuje, ograničava ili otežava pravo potrošača da prava iz ugovora ostvari pred sudom ili drugim nadležnim tijelom, a poglavito odredba kojom se obvezuje potrošača na rješavanje spora pred arbitražom koja nije predviđena mjerodavnim pravom, odredba koja onemogućava izvođenje dokaza koji idu u prilog potrošaču ili odredba kojom se teret dokaza prebacuje na potrošača kada bi, prema mjerodavnom pravu, teret dokaza bio na trgovcu.</a:t>
            </a:r>
            <a:endParaRPr lang="hr-HR" dirty="0"/>
          </a:p>
          <a:p>
            <a:endParaRPr lang="hr-HR" dirty="0"/>
          </a:p>
          <a:p>
            <a:endParaRPr lang="hr-HR" dirty="0"/>
          </a:p>
        </p:txBody>
      </p:sp>
    </p:spTree>
    <p:extLst>
      <p:ext uri="{BB962C8B-B14F-4D97-AF65-F5344CB8AC3E}">
        <p14:creationId xmlns:p14="http://schemas.microsoft.com/office/powerpoint/2010/main" val="203592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ZZP - Nepoštena poslovna praksa</a:t>
            </a:r>
            <a:endParaRPr lang="hr-HR" dirty="0"/>
          </a:p>
        </p:txBody>
      </p:sp>
      <p:sp>
        <p:nvSpPr>
          <p:cNvPr id="3" name="Content Placeholder 2"/>
          <p:cNvSpPr>
            <a:spLocks noGrp="1"/>
          </p:cNvSpPr>
          <p:nvPr>
            <p:ph idx="1"/>
          </p:nvPr>
        </p:nvSpPr>
        <p:spPr/>
        <p:txBody>
          <a:bodyPr>
            <a:normAutofit fontScale="77500" lnSpcReduction="20000"/>
          </a:bodyPr>
          <a:lstStyle/>
          <a:p>
            <a:r>
              <a:rPr lang="hr-HR" dirty="0" smtClean="0"/>
              <a:t>Članak 30. ZZP</a:t>
            </a:r>
          </a:p>
          <a:p>
            <a:r>
              <a:rPr lang="vi-VN" dirty="0" smtClean="0"/>
              <a:t>(1) Odredbe ove glave Zakona primjenjuju se na nepoštenu poslovnu praksu trgovca u odnosu prema potrošaču, kako je ona određena člancima 32. do 38. ovoga Zakona, a koju trgovac koristi prije, u vrijeme i nakon sklapanja pravnog posla u vezi s određenim proizvodom.</a:t>
            </a:r>
          </a:p>
          <a:p>
            <a:endParaRPr lang="vi-VN" dirty="0" smtClean="0"/>
          </a:p>
          <a:p>
            <a:r>
              <a:rPr lang="vi-VN" dirty="0" smtClean="0"/>
              <a:t>(2) Odredbe ove glave Zakona </a:t>
            </a:r>
            <a:r>
              <a:rPr lang="vi-VN" dirty="0" smtClean="0">
                <a:solidFill>
                  <a:srgbClr val="FF0000"/>
                </a:solidFill>
              </a:rPr>
              <a:t>ne utječu na</a:t>
            </a:r>
            <a:r>
              <a:rPr lang="vi-VN" dirty="0" smtClean="0"/>
              <a:t>:</a:t>
            </a:r>
          </a:p>
          <a:p>
            <a:r>
              <a:rPr lang="vi-VN" dirty="0" smtClean="0"/>
              <a:t>1. primjenu pravila ugovornog prava, poglavito pravila o sklapanju, valjanosti i pravnim učincima </a:t>
            </a:r>
            <a:r>
              <a:rPr lang="vi-VN" dirty="0" smtClean="0"/>
              <a:t>ugovora</a:t>
            </a:r>
            <a:endParaRPr lang="hr-HR" dirty="0" smtClean="0"/>
          </a:p>
          <a:p>
            <a:pPr marL="0" indent="0">
              <a:buNone/>
            </a:pPr>
            <a:r>
              <a:rPr lang="hr-HR" dirty="0" smtClean="0"/>
              <a:t>…</a:t>
            </a:r>
            <a:endParaRPr lang="hr-HR" dirty="0"/>
          </a:p>
        </p:txBody>
      </p:sp>
    </p:spTree>
    <p:extLst>
      <p:ext uri="{BB962C8B-B14F-4D97-AF65-F5344CB8AC3E}">
        <p14:creationId xmlns:p14="http://schemas.microsoft.com/office/powerpoint/2010/main" val="4590967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ZZP - Nepoštena poslovna praksa </a:t>
            </a:r>
            <a:endParaRPr lang="hr-HR" dirty="0"/>
          </a:p>
        </p:txBody>
      </p:sp>
      <p:sp>
        <p:nvSpPr>
          <p:cNvPr id="3" name="Content Placeholder 2"/>
          <p:cNvSpPr>
            <a:spLocks noGrp="1"/>
          </p:cNvSpPr>
          <p:nvPr>
            <p:ph idx="1"/>
          </p:nvPr>
        </p:nvSpPr>
        <p:spPr/>
        <p:txBody>
          <a:bodyPr>
            <a:normAutofit fontScale="77500" lnSpcReduction="20000"/>
          </a:bodyPr>
          <a:lstStyle/>
          <a:p>
            <a:pPr marL="0" indent="0">
              <a:buNone/>
            </a:pPr>
            <a:r>
              <a:rPr lang="hr-HR" dirty="0" smtClean="0"/>
              <a:t>Članak 32. ZZP</a:t>
            </a:r>
          </a:p>
          <a:p>
            <a:pPr marL="0" indent="0">
              <a:buNone/>
            </a:pPr>
            <a:r>
              <a:rPr lang="vi-VN" dirty="0" smtClean="0"/>
              <a:t>(1) Poslovna praksa je nepoštena:</a:t>
            </a:r>
          </a:p>
          <a:p>
            <a:pPr marL="0" indent="0">
              <a:buNone/>
            </a:pPr>
            <a:endParaRPr lang="vi-VN" dirty="0" smtClean="0"/>
          </a:p>
          <a:p>
            <a:pPr marL="0" indent="0">
              <a:buNone/>
            </a:pPr>
            <a:r>
              <a:rPr lang="vi-VN" dirty="0" smtClean="0"/>
              <a:t>- ako je suprotna zahtjevima profesionalne pažnje i</a:t>
            </a:r>
          </a:p>
          <a:p>
            <a:pPr marL="0" indent="0">
              <a:buNone/>
            </a:pPr>
            <a:r>
              <a:rPr lang="vi-VN" dirty="0" smtClean="0"/>
              <a:t>	</a:t>
            </a:r>
          </a:p>
          <a:p>
            <a:endParaRPr lang="vi-VN" dirty="0" smtClean="0"/>
          </a:p>
          <a:p>
            <a:pPr marL="0" indent="0">
              <a:buNone/>
            </a:pPr>
            <a:r>
              <a:rPr lang="vi-VN" dirty="0" smtClean="0"/>
              <a:t>- ako, u smislu određenog proizvoda, bitno utječe ili je vjerojatno da će bitno utjecati na ekonomsko ponašanje prosječnog potrošača kojemu je takva praksa namijenjena ili do kojega ona dopire, odnosno prosječnog člana određene skupine potrošača na koju je ta praksa usmjerena.</a:t>
            </a:r>
            <a:endParaRPr lang="hr-HR" dirty="0"/>
          </a:p>
        </p:txBody>
      </p:sp>
    </p:spTree>
    <p:extLst>
      <p:ext uri="{BB962C8B-B14F-4D97-AF65-F5344CB8AC3E}">
        <p14:creationId xmlns:p14="http://schemas.microsoft.com/office/powerpoint/2010/main" val="164236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Nepoštena poslovna praksa</a:t>
            </a:r>
            <a:endParaRPr lang="hr-HR" dirty="0"/>
          </a:p>
        </p:txBody>
      </p:sp>
      <p:sp>
        <p:nvSpPr>
          <p:cNvPr id="3" name="Content Placeholder 2"/>
          <p:cNvSpPr>
            <a:spLocks noGrp="1"/>
          </p:cNvSpPr>
          <p:nvPr>
            <p:ph sz="half" idx="1"/>
          </p:nvPr>
        </p:nvSpPr>
        <p:spPr/>
        <p:txBody>
          <a:bodyPr/>
          <a:lstStyle/>
          <a:p>
            <a:endParaRPr lang="hr-HR" dirty="0" smtClean="0"/>
          </a:p>
          <a:p>
            <a:endParaRPr lang="hr-HR" dirty="0"/>
          </a:p>
          <a:p>
            <a:endParaRPr lang="hr-HR" dirty="0" smtClean="0"/>
          </a:p>
          <a:p>
            <a:r>
              <a:rPr lang="hr-HR" dirty="0" smtClean="0"/>
              <a:t>Zavaravajuća praksa</a:t>
            </a:r>
            <a:endParaRPr lang="hr-HR" dirty="0"/>
          </a:p>
        </p:txBody>
      </p:sp>
      <p:sp>
        <p:nvSpPr>
          <p:cNvPr id="4" name="Content Placeholder 3"/>
          <p:cNvSpPr>
            <a:spLocks noGrp="1"/>
          </p:cNvSpPr>
          <p:nvPr>
            <p:ph sz="half" idx="2"/>
          </p:nvPr>
        </p:nvSpPr>
        <p:spPr/>
        <p:txBody>
          <a:bodyPr/>
          <a:lstStyle/>
          <a:p>
            <a:endParaRPr lang="hr-HR" dirty="0" smtClean="0"/>
          </a:p>
          <a:p>
            <a:endParaRPr lang="hr-HR" dirty="0"/>
          </a:p>
          <a:p>
            <a:endParaRPr lang="hr-HR" dirty="0" smtClean="0"/>
          </a:p>
          <a:p>
            <a:r>
              <a:rPr lang="hr-HR" dirty="0" smtClean="0"/>
              <a:t>Agresivna praksa</a:t>
            </a:r>
            <a:endParaRPr lang="hr-HR" dirty="0"/>
          </a:p>
        </p:txBody>
      </p:sp>
      <p:sp>
        <p:nvSpPr>
          <p:cNvPr id="5" name="Down Arrow 4"/>
          <p:cNvSpPr/>
          <p:nvPr/>
        </p:nvSpPr>
        <p:spPr>
          <a:xfrm rot="1559470">
            <a:off x="2838125" y="1468151"/>
            <a:ext cx="432048" cy="14401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 name="Down Arrow 5"/>
          <p:cNvSpPr/>
          <p:nvPr/>
        </p:nvSpPr>
        <p:spPr>
          <a:xfrm rot="19811693">
            <a:off x="5621421" y="1477869"/>
            <a:ext cx="432048" cy="14401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1432293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ZZP - Zavaravajuća praksa</a:t>
            </a:r>
            <a:endParaRPr lang="hr-HR" dirty="0"/>
          </a:p>
        </p:txBody>
      </p:sp>
      <p:sp>
        <p:nvSpPr>
          <p:cNvPr id="3" name="Content Placeholder 2"/>
          <p:cNvSpPr>
            <a:spLocks noGrp="1"/>
          </p:cNvSpPr>
          <p:nvPr>
            <p:ph idx="1"/>
          </p:nvPr>
        </p:nvSpPr>
        <p:spPr/>
        <p:txBody>
          <a:bodyPr>
            <a:normAutofit lnSpcReduction="10000"/>
          </a:bodyPr>
          <a:lstStyle/>
          <a:p>
            <a:pPr marL="0" indent="0">
              <a:buNone/>
            </a:pPr>
            <a:r>
              <a:rPr lang="hr-HR" dirty="0" smtClean="0"/>
              <a:t>(1) Poslovna praksa smatra se zavaravajućom </a:t>
            </a:r>
            <a:r>
              <a:rPr lang="hr-HR" dirty="0" smtClean="0">
                <a:solidFill>
                  <a:srgbClr val="FF0000"/>
                </a:solidFill>
              </a:rPr>
              <a:t>ako sadrži netočne informacije, zbog čega je neistinita ili ako na neki drugi način, uključujući njezino cjelokupno predstavljanje</a:t>
            </a:r>
            <a:r>
              <a:rPr lang="hr-HR" dirty="0" smtClean="0"/>
              <a:t>, pa čak ako je informacija činjenično točna, zavarava ili je vjerojatno da će zavarati prosječnog potrošača u vezi s nekom od okolnosti navedenih u stavku 2. ovoga članka, čime ga navodi ili je vjerojatno da će ga navesti da donese odluku o kupnji koju inače ne bi donio.</a:t>
            </a:r>
            <a:endParaRPr lang="hr-HR" dirty="0"/>
          </a:p>
        </p:txBody>
      </p:sp>
    </p:spTree>
    <p:extLst>
      <p:ext uri="{BB962C8B-B14F-4D97-AF65-F5344CB8AC3E}">
        <p14:creationId xmlns:p14="http://schemas.microsoft.com/office/powerpoint/2010/main" val="1983142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Pravni izvori</a:t>
            </a:r>
            <a:endParaRPr lang="hr-HR" dirty="0"/>
          </a:p>
        </p:txBody>
      </p:sp>
      <p:sp>
        <p:nvSpPr>
          <p:cNvPr id="4" name="Content Placeholder 3"/>
          <p:cNvSpPr>
            <a:spLocks noGrp="1"/>
          </p:cNvSpPr>
          <p:nvPr>
            <p:ph sz="half" idx="1"/>
          </p:nvPr>
        </p:nvSpPr>
        <p:spPr/>
        <p:txBody>
          <a:bodyPr/>
          <a:lstStyle/>
          <a:p>
            <a:r>
              <a:rPr lang="hr-HR" dirty="0" smtClean="0"/>
              <a:t>Zakon </a:t>
            </a:r>
            <a:r>
              <a:rPr lang="hr-HR" dirty="0" smtClean="0"/>
              <a:t>o obveznim odnosima	</a:t>
            </a:r>
            <a:endParaRPr lang="hr-HR" dirty="0"/>
          </a:p>
        </p:txBody>
      </p:sp>
      <p:sp>
        <p:nvSpPr>
          <p:cNvPr id="5" name="Content Placeholder 4"/>
          <p:cNvSpPr>
            <a:spLocks noGrp="1"/>
          </p:cNvSpPr>
          <p:nvPr>
            <p:ph sz="half" idx="2"/>
          </p:nvPr>
        </p:nvSpPr>
        <p:spPr/>
        <p:txBody>
          <a:bodyPr/>
          <a:lstStyle/>
          <a:p>
            <a:r>
              <a:rPr lang="hr-HR" dirty="0" smtClean="0"/>
              <a:t>Zakon </a:t>
            </a:r>
            <a:r>
              <a:rPr lang="hr-HR" dirty="0" smtClean="0"/>
              <a:t>o zaštiti potrošača</a:t>
            </a:r>
          </a:p>
          <a:p>
            <a:r>
              <a:rPr lang="hr-HR" dirty="0" smtClean="0"/>
              <a:t>Zakon </a:t>
            </a:r>
            <a:r>
              <a:rPr lang="hr-HR" dirty="0" smtClean="0"/>
              <a:t>o potrošačkom kreditiranju</a:t>
            </a:r>
          </a:p>
          <a:p>
            <a:r>
              <a:rPr lang="hr-HR" dirty="0" smtClean="0"/>
              <a:t>Zakon o stečaju </a:t>
            </a:r>
            <a:r>
              <a:rPr lang="hr-HR" dirty="0" smtClean="0"/>
              <a:t>potrošača</a:t>
            </a:r>
          </a:p>
          <a:p>
            <a:r>
              <a:rPr lang="hr-HR" dirty="0" smtClean="0"/>
              <a:t>…</a:t>
            </a:r>
            <a:endParaRPr lang="hr-HR" dirty="0"/>
          </a:p>
        </p:txBody>
      </p:sp>
    </p:spTree>
    <p:extLst>
      <p:ext uri="{BB962C8B-B14F-4D97-AF65-F5344CB8AC3E}">
        <p14:creationId xmlns:p14="http://schemas.microsoft.com/office/powerpoint/2010/main" val="23020652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836712"/>
          </a:xfrm>
        </p:spPr>
        <p:txBody>
          <a:bodyPr/>
          <a:lstStyle/>
          <a:p>
            <a:r>
              <a:rPr lang="hr-HR" dirty="0" smtClean="0"/>
              <a:t>Primjeri</a:t>
            </a:r>
            <a:endParaRPr lang="hr-HR" dirty="0"/>
          </a:p>
        </p:txBody>
      </p:sp>
      <p:sp>
        <p:nvSpPr>
          <p:cNvPr id="3" name="Content Placeholder 2"/>
          <p:cNvSpPr>
            <a:spLocks noGrp="1"/>
          </p:cNvSpPr>
          <p:nvPr>
            <p:ph idx="1"/>
          </p:nvPr>
        </p:nvSpPr>
        <p:spPr>
          <a:xfrm>
            <a:off x="467544" y="836712"/>
            <a:ext cx="8229600" cy="5544616"/>
          </a:xfrm>
        </p:spPr>
        <p:txBody>
          <a:bodyPr>
            <a:noAutofit/>
          </a:bodyPr>
          <a:lstStyle/>
          <a:p>
            <a:pPr marL="0" indent="0">
              <a:buNone/>
            </a:pPr>
            <a:endParaRPr lang="vi-VN" sz="1400" dirty="0"/>
          </a:p>
          <a:p>
            <a:r>
              <a:rPr lang="vi-VN" sz="1400" dirty="0" smtClean="0"/>
              <a:t>tvrdnja </a:t>
            </a:r>
            <a:r>
              <a:rPr lang="vi-VN" sz="1400" dirty="0"/>
              <a:t>trgovca da je potpisnik određenog pravila postupanja trgovaca, iako to nije </a:t>
            </a:r>
            <a:r>
              <a:rPr lang="vi-VN" sz="1400" dirty="0" smtClean="0"/>
              <a:t>slučaj</a:t>
            </a:r>
            <a:endParaRPr lang="vi-VN" sz="1400" dirty="0"/>
          </a:p>
          <a:p>
            <a:r>
              <a:rPr lang="vi-VN" sz="1400" dirty="0" smtClean="0"/>
              <a:t>isticanje </a:t>
            </a:r>
            <a:r>
              <a:rPr lang="vi-VN" sz="1400" dirty="0"/>
              <a:t>zaštitnih znakova, znakova kvalitete ili sličnih znakova bez potrebnog </a:t>
            </a:r>
            <a:r>
              <a:rPr lang="vi-VN" sz="1400" dirty="0" smtClean="0"/>
              <a:t>odobrenja</a:t>
            </a:r>
            <a:endParaRPr lang="vi-VN" sz="1400" dirty="0"/>
          </a:p>
          <a:p>
            <a:r>
              <a:rPr lang="vi-VN" sz="1400" dirty="0" smtClean="0"/>
              <a:t>tvrdnja </a:t>
            </a:r>
            <a:r>
              <a:rPr lang="vi-VN" sz="1400" dirty="0"/>
              <a:t>da je pravila postupanja trgovaca koja taj trgovac primjenjuje odobrilo ovlašteno tijelo, iako to nije </a:t>
            </a:r>
            <a:r>
              <a:rPr lang="vi-VN" sz="1400" dirty="0" smtClean="0"/>
              <a:t>slučaj</a:t>
            </a:r>
            <a:endParaRPr lang="vi-VN" sz="1400" dirty="0"/>
          </a:p>
          <a:p>
            <a:r>
              <a:rPr lang="vi-VN" sz="1400" dirty="0" smtClean="0"/>
              <a:t>tvrdnja </a:t>
            </a:r>
            <a:r>
              <a:rPr lang="vi-VN" sz="1400" dirty="0"/>
              <a:t>trgovca da je njegovu djelatnost, njegovu poslovnu praksu ili njegov proizvod odobrilo, preporučilo ili dopustilo ovlašteno tijelo ili privatno tijelo, iako to nije slučaj ili ista takva tvrdnja u slučaju kada njegova poslovna praksa ili proizvod ne udovoljava zahtjevima za izdavanje tog odobrenja, preporuke ili </a:t>
            </a:r>
            <a:r>
              <a:rPr lang="vi-VN" sz="1400" dirty="0" smtClean="0"/>
              <a:t>dopuštenja</a:t>
            </a:r>
            <a:endParaRPr lang="vi-VN" sz="1400" dirty="0"/>
          </a:p>
          <a:p>
            <a:r>
              <a:rPr lang="vi-VN" sz="1400" dirty="0" smtClean="0"/>
              <a:t>pozivanje </a:t>
            </a:r>
            <a:r>
              <a:rPr lang="vi-VN" sz="1400" dirty="0"/>
              <a:t>na kupnju proizvoda po određenoj cijeni, bez isticanja činjenice da trgovac ima opravdane razloge vjerovati da neće biti u mogućnosti ponuditi isporuku tog ili sličnog proizvoda po navedenoj cijeni, u vrijeme i u količini koji su razumni s obzirom na proizvod, opseg oglašavanja proizvoda i ponuđenu cijenu, odnosno da neće biti u mogućnosti osigurati da drugi trgovac isporuči taj ili sličan proizvod po navedenoj cijeni, u vremenu i u količini koji su razumni s obzirom na navedene </a:t>
            </a:r>
            <a:r>
              <a:rPr lang="vi-VN" sz="1400" dirty="0" smtClean="0"/>
              <a:t>okolnosti</a:t>
            </a:r>
            <a:endParaRPr lang="vi-VN" sz="1400" dirty="0"/>
          </a:p>
          <a:p>
            <a:r>
              <a:rPr lang="vi-VN" sz="1400" dirty="0" smtClean="0"/>
              <a:t>pozivanje </a:t>
            </a:r>
            <a:r>
              <a:rPr lang="vi-VN" sz="1400" dirty="0"/>
              <a:t>na kupnju proizvoda po određenoj cijeni, a zatim odbijanje da se potrošaču pokaže oglašavani proizvod ili odbijanje prihvaćanja narudžbe potrošača, odnosno dostave proizvoda u razumnom roku ili pokazivanje neispravnog primjerka proizvoda, a sve s namjerom promidžbe nekog drugog </a:t>
            </a:r>
            <a:r>
              <a:rPr lang="vi-VN" sz="1400" dirty="0" smtClean="0"/>
              <a:t>proizvoda</a:t>
            </a:r>
            <a:endParaRPr lang="vi-VN" sz="1400" dirty="0"/>
          </a:p>
          <a:p>
            <a:r>
              <a:rPr lang="vi-VN" sz="1400" dirty="0" smtClean="0"/>
              <a:t>lažno </a:t>
            </a:r>
            <a:r>
              <a:rPr lang="vi-VN" sz="1400" dirty="0"/>
              <a:t>tvrditi da će proizvod biti dostupan samo u vrlo ograničenom razdoblju ili da će biti dostupan jedino pod posebnim uvjetima u vrlo ograničenom razdoblju, a radi navođenja potrošača da odmah donese odluku o kupnji, čime mu se uskraćuje mogućnost ili vrijeme potrebno da donese odluku utemeljenu na saznanju o svim relevantnim okolnostima</a:t>
            </a:r>
          </a:p>
          <a:p>
            <a:endParaRPr lang="vi-VN" sz="1400" dirty="0"/>
          </a:p>
          <a:p>
            <a:r>
              <a:rPr lang="hr-HR" sz="1400" dirty="0" smtClean="0"/>
              <a:t>…</a:t>
            </a:r>
            <a:endParaRPr lang="vi-VN" sz="1400" dirty="0"/>
          </a:p>
        </p:txBody>
      </p:sp>
    </p:spTree>
    <p:extLst>
      <p:ext uri="{BB962C8B-B14F-4D97-AF65-F5344CB8AC3E}">
        <p14:creationId xmlns:p14="http://schemas.microsoft.com/office/powerpoint/2010/main" val="1958860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ZZP - Agresivna poslovna praksa</a:t>
            </a:r>
            <a:endParaRPr lang="hr-HR" dirty="0"/>
          </a:p>
        </p:txBody>
      </p:sp>
      <p:sp>
        <p:nvSpPr>
          <p:cNvPr id="3" name="Content Placeholder 2"/>
          <p:cNvSpPr>
            <a:spLocks noGrp="1"/>
          </p:cNvSpPr>
          <p:nvPr>
            <p:ph idx="1"/>
          </p:nvPr>
        </p:nvSpPr>
        <p:spPr/>
        <p:txBody>
          <a:bodyPr>
            <a:normAutofit fontScale="92500" lnSpcReduction="20000"/>
          </a:bodyPr>
          <a:lstStyle/>
          <a:p>
            <a:pPr marL="0" indent="0">
              <a:buNone/>
            </a:pPr>
            <a:r>
              <a:rPr lang="hr-HR" dirty="0" smtClean="0"/>
              <a:t>Članak 36. ZZP</a:t>
            </a:r>
            <a:br>
              <a:rPr lang="hr-HR" dirty="0" smtClean="0"/>
            </a:br>
            <a:endParaRPr lang="hr-HR" dirty="0" smtClean="0"/>
          </a:p>
          <a:p>
            <a:pPr marL="0" indent="0">
              <a:buNone/>
            </a:pPr>
            <a:r>
              <a:rPr lang="hr-HR" dirty="0" smtClean="0"/>
              <a:t>Poslovna praksa smatra se agresivnom ako u konkretnom slučaju, uzimajući u obzir sva obilježja i okolnosti slučaja korištenjem uznemiravanja, prisile, uključujući fizičku silu ili prijetnju te nedopušten utjecaj, u bitnoj mjeri umanjuje ili je vjerojatno da će umanjiti slobodu izbora ili postupanja prosječnog potrošača u vezi s proizvodom te ga time navede ili je vjerojatno da će ga navesti da donese odluku o kupnji koju inače ne bi donio.</a:t>
            </a:r>
            <a:endParaRPr lang="hr-HR" dirty="0"/>
          </a:p>
        </p:txBody>
      </p:sp>
    </p:spTree>
    <p:extLst>
      <p:ext uri="{BB962C8B-B14F-4D97-AF65-F5344CB8AC3E}">
        <p14:creationId xmlns:p14="http://schemas.microsoft.com/office/powerpoint/2010/main" val="21168348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Jednostrani raskid ugovora</a:t>
            </a:r>
            <a:endParaRPr lang="hr-HR" dirty="0"/>
          </a:p>
        </p:txBody>
      </p:sp>
      <p:sp>
        <p:nvSpPr>
          <p:cNvPr id="3" name="Content Placeholder 2"/>
          <p:cNvSpPr>
            <a:spLocks noGrp="1"/>
          </p:cNvSpPr>
          <p:nvPr>
            <p:ph idx="1"/>
          </p:nvPr>
        </p:nvSpPr>
        <p:spPr/>
        <p:txBody>
          <a:bodyPr/>
          <a:lstStyle/>
          <a:p>
            <a:r>
              <a:rPr lang="hr-HR" dirty="0" smtClean="0"/>
              <a:t>Kod potrošačkih ugovora sklopljenih na daljinu ili izvan poslovnih prostorija trgovca</a:t>
            </a:r>
          </a:p>
          <a:p>
            <a:r>
              <a:rPr lang="hr-HR" dirty="0" smtClean="0"/>
              <a:t>„</a:t>
            </a:r>
            <a:r>
              <a:rPr lang="hr-HR" dirty="0" err="1" smtClean="0"/>
              <a:t>cooling</a:t>
            </a:r>
            <a:r>
              <a:rPr lang="hr-HR" dirty="0" smtClean="0"/>
              <a:t> </a:t>
            </a:r>
            <a:r>
              <a:rPr lang="hr-HR" dirty="0" err="1" smtClean="0"/>
              <a:t>off</a:t>
            </a:r>
            <a:r>
              <a:rPr lang="hr-HR" dirty="0" smtClean="0"/>
              <a:t> period”</a:t>
            </a:r>
          </a:p>
          <a:p>
            <a:r>
              <a:rPr lang="hr-HR" dirty="0" smtClean="0"/>
              <a:t>Kod ostalih ugovora samo ako je tako ugovoreno </a:t>
            </a:r>
            <a:endParaRPr lang="hr-HR" dirty="0"/>
          </a:p>
        </p:txBody>
      </p:sp>
    </p:spTree>
    <p:extLst>
      <p:ext uri="{BB962C8B-B14F-4D97-AF65-F5344CB8AC3E}">
        <p14:creationId xmlns:p14="http://schemas.microsoft.com/office/powerpoint/2010/main" val="2030977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Potrošačko kreditiranje</a:t>
            </a:r>
            <a:endParaRPr lang="hr-HR" dirty="0"/>
          </a:p>
        </p:txBody>
      </p:sp>
      <p:sp>
        <p:nvSpPr>
          <p:cNvPr id="4" name="Content Placeholder 3"/>
          <p:cNvSpPr>
            <a:spLocks noGrp="1"/>
          </p:cNvSpPr>
          <p:nvPr>
            <p:ph sz="half" idx="1"/>
          </p:nvPr>
        </p:nvSpPr>
        <p:spPr/>
        <p:txBody>
          <a:bodyPr>
            <a:noAutofit/>
          </a:bodyPr>
          <a:lstStyle/>
          <a:p>
            <a:r>
              <a:rPr lang="hr-HR" sz="2000" dirty="0" smtClean="0"/>
              <a:t>Zakon o potrošačkom kreditiranju</a:t>
            </a:r>
          </a:p>
          <a:p>
            <a:r>
              <a:rPr lang="hr-HR" sz="2000" dirty="0" smtClean="0"/>
              <a:t>potrošač je fizička osoba koja u transakcijama obuhvaćenima ovim Zakonom djeluje izvan poslovne djelatnosti ili slobodnog zanimanja;</a:t>
            </a:r>
          </a:p>
          <a:p>
            <a:r>
              <a:rPr lang="vi-VN" sz="2000" dirty="0" smtClean="0"/>
              <a:t>vjerovnik je fizička ili pravna osobu koja na području Republike Hrvatske odobrava ili obećava odobriti kredit u okviru poslovne djelatnosti ili slobodnog zanimanja, a posebno je to</a:t>
            </a:r>
            <a:r>
              <a:rPr lang="hr-HR" sz="2000" dirty="0" smtClean="0"/>
              <a:t> </a:t>
            </a:r>
            <a:r>
              <a:rPr lang="hr-HR" sz="2000" dirty="0" smtClean="0"/>
              <a:t>…</a:t>
            </a:r>
          </a:p>
          <a:p>
            <a:r>
              <a:rPr lang="hr-HR" sz="2000" dirty="0" smtClean="0"/>
              <a:t>…</a:t>
            </a:r>
            <a:endParaRPr lang="vi-VN" sz="2000" dirty="0" smtClean="0"/>
          </a:p>
        </p:txBody>
      </p:sp>
      <p:sp>
        <p:nvSpPr>
          <p:cNvPr id="5" name="Content Placeholder 4"/>
          <p:cNvSpPr>
            <a:spLocks noGrp="1"/>
          </p:cNvSpPr>
          <p:nvPr>
            <p:ph sz="half" idx="2"/>
          </p:nvPr>
        </p:nvSpPr>
        <p:spPr/>
        <p:txBody>
          <a:bodyPr>
            <a:normAutofit fontScale="55000" lnSpcReduction="20000"/>
          </a:bodyPr>
          <a:lstStyle/>
          <a:p>
            <a:r>
              <a:rPr lang="hr-HR" sz="4200" dirty="0" smtClean="0"/>
              <a:t>Zakon o zaštiti potrošača</a:t>
            </a:r>
          </a:p>
          <a:p>
            <a:r>
              <a:rPr lang="hr-HR" sz="4200" dirty="0" smtClean="0"/>
              <a:t>»potrošač« je </a:t>
            </a:r>
            <a:r>
              <a:rPr lang="hr-HR" sz="4200" dirty="0" smtClean="0">
                <a:solidFill>
                  <a:srgbClr val="FF0000"/>
                </a:solidFill>
              </a:rPr>
              <a:t>svaka fizička osoba </a:t>
            </a:r>
            <a:r>
              <a:rPr lang="hr-HR" sz="4200" dirty="0" smtClean="0"/>
              <a:t>koja sklapa pravni posao ili djeluje na tržištu izvan svoje trgovačke, poslovne, obrtničke ili profesionalne djelatnosti</a:t>
            </a:r>
          </a:p>
          <a:p>
            <a:r>
              <a:rPr lang="hr-HR" sz="4200" dirty="0" smtClean="0"/>
              <a:t>»trgovac« je </a:t>
            </a:r>
            <a:r>
              <a:rPr lang="hr-HR" sz="4200" dirty="0" smtClean="0">
                <a:solidFill>
                  <a:srgbClr val="FF0000"/>
                </a:solidFill>
              </a:rPr>
              <a:t>bilo koja osoba </a:t>
            </a:r>
            <a:r>
              <a:rPr lang="hr-HR" sz="4200" dirty="0" smtClean="0"/>
              <a:t>koja sklapa pravni posao ili djeluje na tržištu u okviru svoje trgovačke, poslovne, obrtničke ili profesionalne djelatnosti, uključujući i osobu koja nastupa u ime ili za račun trgovca</a:t>
            </a:r>
          </a:p>
          <a:p>
            <a:pPr marL="0" indent="0">
              <a:buNone/>
            </a:pPr>
            <a:endParaRPr lang="hr-HR" sz="2000" dirty="0"/>
          </a:p>
        </p:txBody>
      </p:sp>
    </p:spTree>
    <p:extLst>
      <p:ext uri="{BB962C8B-B14F-4D97-AF65-F5344CB8AC3E}">
        <p14:creationId xmlns:p14="http://schemas.microsoft.com/office/powerpoint/2010/main" val="24512051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Potrošačko kreditiranje</a:t>
            </a:r>
            <a:endParaRPr lang="hr-HR" dirty="0"/>
          </a:p>
        </p:txBody>
      </p:sp>
      <p:sp>
        <p:nvSpPr>
          <p:cNvPr id="6" name="Content Placeholder 5"/>
          <p:cNvSpPr>
            <a:spLocks noGrp="1"/>
          </p:cNvSpPr>
          <p:nvPr>
            <p:ph sz="half" idx="1"/>
          </p:nvPr>
        </p:nvSpPr>
        <p:spPr/>
        <p:txBody>
          <a:bodyPr>
            <a:normAutofit fontScale="77500" lnSpcReduction="20000"/>
          </a:bodyPr>
          <a:lstStyle/>
          <a:p>
            <a:r>
              <a:rPr lang="hr-HR" dirty="0" smtClean="0"/>
              <a:t>Zakon o potrošačkom kreditiranju</a:t>
            </a:r>
            <a:endParaRPr lang="hr-HR" i="1" dirty="0" smtClean="0"/>
          </a:p>
          <a:p>
            <a:r>
              <a:rPr lang="hr-HR" i="1" dirty="0" smtClean="0"/>
              <a:t>ugovor o kreditu</a:t>
            </a:r>
            <a:r>
              <a:rPr lang="hr-HR" dirty="0" smtClean="0"/>
              <a:t>, u smislu ovoga Zakona, je ugovor u kojem vjerovnik odobrava ili obećava odobriti potrošaču kredit u obliku odgode plaćanja, zajma ili slične financijske nagodbe, osim ugovora o trajnom pružanju usluge ili isporuke proizvoda iste vrste kada potrošač plaća za takve usluge ili proizvode tijekom cjelokupne njihove isporuke u obliku obroka;</a:t>
            </a:r>
            <a:endParaRPr lang="hr-HR" dirty="0"/>
          </a:p>
        </p:txBody>
      </p:sp>
      <p:sp>
        <p:nvSpPr>
          <p:cNvPr id="7" name="Content Placeholder 6"/>
          <p:cNvSpPr>
            <a:spLocks noGrp="1"/>
          </p:cNvSpPr>
          <p:nvPr>
            <p:ph sz="half" idx="2"/>
          </p:nvPr>
        </p:nvSpPr>
        <p:spPr/>
        <p:txBody>
          <a:bodyPr>
            <a:normAutofit fontScale="77500" lnSpcReduction="20000"/>
          </a:bodyPr>
          <a:lstStyle/>
          <a:p>
            <a:r>
              <a:rPr lang="hr-HR" dirty="0" smtClean="0"/>
              <a:t>Zakon o obveznim odnosima</a:t>
            </a:r>
          </a:p>
          <a:p>
            <a:r>
              <a:rPr lang="vi-VN" dirty="0" smtClean="0">
                <a:effectLst/>
              </a:rPr>
              <a:t>Članak 1021.</a:t>
            </a:r>
          </a:p>
          <a:p>
            <a:r>
              <a:rPr lang="vi-VN" dirty="0" smtClean="0">
                <a:effectLst/>
              </a:rPr>
              <a:t>Ugovorom o kreditu banka se obvezuje korisniku kredita staviti na raspolaganje određeni iznos novčanih sredstava, na odre­đe­no ili neodređeno vrijeme, za neku namjenu ili bez utvrđene na­mjene, a korisnik se obvezuje banci plaćati ugovorene kamate i iskorišteni iznos novca vratiti u vrijeme i na način kako je ugovoreno.</a:t>
            </a:r>
          </a:p>
          <a:p>
            <a:endParaRPr lang="hr-HR" dirty="0"/>
          </a:p>
        </p:txBody>
      </p:sp>
    </p:spTree>
    <p:extLst>
      <p:ext uri="{BB962C8B-B14F-4D97-AF65-F5344CB8AC3E}">
        <p14:creationId xmlns:p14="http://schemas.microsoft.com/office/powerpoint/2010/main" val="7176633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hr-HR" dirty="0" smtClean="0"/>
              <a:t>Zakon o potrošačkom kreditiranju</a:t>
            </a:r>
            <a:endParaRPr lang="hr-HR" dirty="0"/>
          </a:p>
        </p:txBody>
      </p:sp>
      <p:sp>
        <p:nvSpPr>
          <p:cNvPr id="6" name="Content Placeholder 5"/>
          <p:cNvSpPr>
            <a:spLocks noGrp="1"/>
          </p:cNvSpPr>
          <p:nvPr>
            <p:ph idx="1"/>
          </p:nvPr>
        </p:nvSpPr>
        <p:spPr/>
        <p:txBody>
          <a:bodyPr/>
          <a:lstStyle/>
          <a:p>
            <a:r>
              <a:rPr lang="hr-HR" dirty="0" smtClean="0"/>
              <a:t>(1) Ovaj se Zakon ne primjenjuje na:</a:t>
            </a:r>
          </a:p>
          <a:p>
            <a:r>
              <a:rPr lang="hr-HR" dirty="0" smtClean="0"/>
              <a:t>a) ugovore o kreditu koji obuhvaćaju ukupan iznos kredita veći od 1.000.000,00 kuna,</a:t>
            </a:r>
          </a:p>
          <a:p>
            <a:pPr marL="0" indent="0">
              <a:buNone/>
            </a:pPr>
            <a:endParaRPr lang="hr-HR" dirty="0"/>
          </a:p>
          <a:p>
            <a:pPr marL="0" indent="0">
              <a:buNone/>
            </a:pPr>
            <a:r>
              <a:rPr lang="hr-HR" dirty="0" smtClean="0"/>
              <a:t>…</a:t>
            </a:r>
            <a:endParaRPr lang="hr-HR" dirty="0"/>
          </a:p>
        </p:txBody>
      </p:sp>
    </p:spTree>
    <p:extLst>
      <p:ext uri="{BB962C8B-B14F-4D97-AF65-F5344CB8AC3E}">
        <p14:creationId xmlns:p14="http://schemas.microsoft.com/office/powerpoint/2010/main" val="33996140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Direktiva</a:t>
            </a:r>
            <a:r>
              <a:rPr lang="en-US" dirty="0" smtClean="0"/>
              <a:t> 2008/48/EZ</a:t>
            </a:r>
            <a:br>
              <a:rPr lang="en-US" dirty="0" smtClean="0"/>
            </a:br>
            <a:endParaRPr lang="hr-HR"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Article 2</a:t>
            </a:r>
          </a:p>
          <a:p>
            <a:pPr marL="0" indent="0">
              <a:buNone/>
            </a:pPr>
            <a:r>
              <a:rPr lang="en-US" dirty="0" smtClean="0"/>
              <a:t>Scope</a:t>
            </a:r>
          </a:p>
          <a:p>
            <a:pPr marL="0" indent="0">
              <a:buNone/>
            </a:pPr>
            <a:r>
              <a:rPr lang="en-US" dirty="0" smtClean="0"/>
              <a:t>1.  This Directive shall apply to credit agreements.</a:t>
            </a:r>
          </a:p>
          <a:p>
            <a:pPr marL="0" indent="0">
              <a:buNone/>
            </a:pPr>
            <a:r>
              <a:rPr lang="en-US" dirty="0" smtClean="0"/>
              <a:t>2.  This Directive shall not apply to the following:</a:t>
            </a:r>
          </a:p>
          <a:p>
            <a:pPr marL="0" indent="0">
              <a:buNone/>
            </a:pPr>
            <a:r>
              <a:rPr lang="en-US" dirty="0" smtClean="0"/>
              <a:t>a)  credit agreements which are secured either by a mortgage or by another comparable security commonly used in a Member State on immovable property or secured by a right related to immovable property;</a:t>
            </a:r>
          </a:p>
          <a:p>
            <a:pPr marL="0" indent="0">
              <a:buNone/>
            </a:pPr>
            <a:r>
              <a:rPr lang="en-US" dirty="0" smtClean="0"/>
              <a:t>(b)  credit agreements the purpose of which is to acquire or retain property rights in land or in an existing or projected building;</a:t>
            </a:r>
          </a:p>
          <a:p>
            <a:pPr marL="0" indent="0">
              <a:buNone/>
            </a:pPr>
            <a:r>
              <a:rPr lang="en-US" dirty="0" smtClean="0"/>
              <a:t>(c)  credit agreements involving a total amount of credit less than EUR 200 or more than EUR 75 000</a:t>
            </a:r>
            <a:endParaRPr lang="hr-HR" dirty="0"/>
          </a:p>
        </p:txBody>
      </p:sp>
    </p:spTree>
    <p:extLst>
      <p:ext uri="{BB962C8B-B14F-4D97-AF65-F5344CB8AC3E}">
        <p14:creationId xmlns:p14="http://schemas.microsoft.com/office/powerpoint/2010/main" val="14085242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hr-HR" dirty="0" smtClean="0"/>
              <a:t>Zakon o potrošačkom kreditiranju</a:t>
            </a:r>
            <a:endParaRPr lang="hr-HR" dirty="0"/>
          </a:p>
        </p:txBody>
      </p:sp>
      <p:sp>
        <p:nvSpPr>
          <p:cNvPr id="3" name="Content Placeholder 2"/>
          <p:cNvSpPr>
            <a:spLocks noGrp="1"/>
          </p:cNvSpPr>
          <p:nvPr>
            <p:ph idx="1"/>
          </p:nvPr>
        </p:nvSpPr>
        <p:spPr>
          <a:xfrm>
            <a:off x="539552" y="1412776"/>
            <a:ext cx="8229600" cy="5040560"/>
          </a:xfrm>
        </p:spPr>
        <p:txBody>
          <a:bodyPr>
            <a:noAutofit/>
          </a:bodyPr>
          <a:lstStyle/>
          <a:p>
            <a:pPr marL="0" indent="0">
              <a:buNone/>
            </a:pPr>
            <a:r>
              <a:rPr lang="pl-PL" sz="2400" dirty="0" smtClean="0"/>
              <a:t>Članak 11.d</a:t>
            </a:r>
          </a:p>
          <a:p>
            <a:pPr marL="0" indent="0">
              <a:buNone/>
            </a:pPr>
            <a:r>
              <a:rPr lang="vi-VN" sz="2400" dirty="0" smtClean="0"/>
              <a:t>(1) Za ugovore o kreditu u CHF i u kunama s valutnom klauzulom u CHF, za anuitete odnosno obroke u redovitoj otplati, tečaj CHF prema kuni utvrđuje se na razini 6,39 kuna za 1 CHF za razdoblje od jedne godine od stupanja na snagu ovoga Zakona.</a:t>
            </a:r>
          </a:p>
          <a:p>
            <a:pPr marL="0" indent="0">
              <a:buNone/>
            </a:pPr>
            <a:r>
              <a:rPr lang="vi-VN" sz="2400" dirty="0" smtClean="0"/>
              <a:t>(2) Razlika visine anuiteta odnosno obroka primjenom tečaja iz stavka 1. ovoga članka u odnosu na tečaj slobodno formiran na tržištu stranih sredstava plaćanja na temelju ponude i potražnje je trošak kreditne institucije</a:t>
            </a:r>
            <a:r>
              <a:rPr lang="hr-HR" sz="2400" dirty="0" smtClean="0"/>
              <a:t>.</a:t>
            </a:r>
          </a:p>
          <a:p>
            <a:pPr marL="0" indent="0">
              <a:buNone/>
            </a:pPr>
            <a:r>
              <a:rPr lang="hr-HR" sz="2400" dirty="0" smtClean="0"/>
              <a:t>- </a:t>
            </a:r>
            <a:r>
              <a:rPr lang="hr-HR" sz="2400" u="sng" dirty="0" smtClean="0"/>
              <a:t>Primjenjuje se i na ugovore sklopljene prije ZD ZPK, te na ugovore o kreditu neovisno o vrsti i iznosu kredita</a:t>
            </a:r>
            <a:endParaRPr lang="hr-HR" sz="2400" u="sng" dirty="0"/>
          </a:p>
        </p:txBody>
      </p:sp>
    </p:spTree>
    <p:extLst>
      <p:ext uri="{BB962C8B-B14F-4D97-AF65-F5344CB8AC3E}">
        <p14:creationId xmlns:p14="http://schemas.microsoft.com/office/powerpoint/2010/main" val="25940862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p:spPr>
        <p:txBody>
          <a:bodyPr>
            <a:normAutofit fontScale="90000"/>
          </a:bodyPr>
          <a:lstStyle/>
          <a:p>
            <a:r>
              <a:rPr lang="pl-PL" dirty="0" smtClean="0"/>
              <a:t>ZAKON O IZMJENI I DOPUNAMA ZAKONA O POTROŠAČKOM KREDITIRANJU, NN 102/15.</a:t>
            </a:r>
            <a:endParaRPr lang="hr-HR" dirty="0"/>
          </a:p>
        </p:txBody>
      </p:sp>
      <p:sp>
        <p:nvSpPr>
          <p:cNvPr id="3" name="Content Placeholder 2"/>
          <p:cNvSpPr>
            <a:spLocks noGrp="1"/>
          </p:cNvSpPr>
          <p:nvPr>
            <p:ph idx="1"/>
          </p:nvPr>
        </p:nvSpPr>
        <p:spPr>
          <a:xfrm>
            <a:off x="457200" y="2636912"/>
            <a:ext cx="8229600" cy="3489251"/>
          </a:xfrm>
        </p:spPr>
        <p:txBody>
          <a:bodyPr>
            <a:normAutofit lnSpcReduction="10000"/>
          </a:bodyPr>
          <a:lstStyle/>
          <a:p>
            <a:r>
              <a:rPr lang="hr-HR" dirty="0"/>
              <a:t>konverzija kredita denominiranih u </a:t>
            </a:r>
            <a:r>
              <a:rPr lang="hr-HR" dirty="0" smtClean="0"/>
              <a:t>CHF </a:t>
            </a:r>
            <a:r>
              <a:rPr lang="hr-HR" dirty="0"/>
              <a:t>i denominiranih u kunama s valutnom klauzulom u </a:t>
            </a:r>
            <a:r>
              <a:rPr lang="hr-HR" dirty="0" smtClean="0"/>
              <a:t>CHF</a:t>
            </a:r>
            <a:endParaRPr lang="hr-HR" dirty="0"/>
          </a:p>
          <a:p>
            <a:pPr marL="0" indent="0">
              <a:buNone/>
            </a:pPr>
            <a:r>
              <a:rPr lang="hr-HR" sz="4000" dirty="0" smtClean="0"/>
              <a:t>+ ZAKON O KREDITNIM INSTITUTICIJAMA (za druge ugovore, koji </a:t>
            </a:r>
            <a:r>
              <a:rPr lang="hr-HR" sz="4000" smtClean="0"/>
              <a:t>nisu potrošački)</a:t>
            </a:r>
            <a:endParaRPr lang="hr-HR" sz="4000" dirty="0"/>
          </a:p>
        </p:txBody>
      </p:sp>
    </p:spTree>
    <p:extLst>
      <p:ext uri="{BB962C8B-B14F-4D97-AF65-F5344CB8AC3E}">
        <p14:creationId xmlns:p14="http://schemas.microsoft.com/office/powerpoint/2010/main" val="2476098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hr-HR" dirty="0" smtClean="0"/>
              <a:t>ZZP - Osnovni pojmovi</a:t>
            </a:r>
            <a:endParaRPr lang="hr-HR" dirty="0"/>
          </a:p>
        </p:txBody>
      </p:sp>
      <p:sp>
        <p:nvSpPr>
          <p:cNvPr id="6" name="Content Placeholder 5"/>
          <p:cNvSpPr>
            <a:spLocks noGrp="1"/>
          </p:cNvSpPr>
          <p:nvPr>
            <p:ph idx="1"/>
          </p:nvPr>
        </p:nvSpPr>
        <p:spPr/>
        <p:txBody>
          <a:bodyPr>
            <a:normAutofit lnSpcReduction="10000"/>
          </a:bodyPr>
          <a:lstStyle/>
          <a:p>
            <a:r>
              <a:rPr lang="hr-HR" dirty="0" smtClean="0"/>
              <a:t>»potrošač« je </a:t>
            </a:r>
            <a:r>
              <a:rPr lang="hr-HR" dirty="0" smtClean="0">
                <a:solidFill>
                  <a:srgbClr val="FF0000"/>
                </a:solidFill>
              </a:rPr>
              <a:t>svaka fizička osoba </a:t>
            </a:r>
            <a:r>
              <a:rPr lang="hr-HR" dirty="0" smtClean="0"/>
              <a:t>koja sklapa pravni posao ili djeluje na tržištu izvan svoje trgovačke, poslovne, obrtničke ili profesionalne djelatnosti</a:t>
            </a:r>
          </a:p>
          <a:p>
            <a:r>
              <a:rPr lang="hr-HR" dirty="0" smtClean="0"/>
              <a:t>»trgovac« je </a:t>
            </a:r>
            <a:r>
              <a:rPr lang="hr-HR" dirty="0" smtClean="0">
                <a:solidFill>
                  <a:srgbClr val="FF0000"/>
                </a:solidFill>
              </a:rPr>
              <a:t>bilo koja osoba </a:t>
            </a:r>
            <a:r>
              <a:rPr lang="hr-HR" dirty="0" smtClean="0"/>
              <a:t>koja sklapa pravni posao ili djeluje na tržištu u okviru svoje trgovačke, poslovne, obrtničke ili profesionalne djelatnosti, uključujući i osobu koja nastupa u ime ili za račun trgovca</a:t>
            </a:r>
            <a:endParaRPr lang="hr-HR" dirty="0"/>
          </a:p>
        </p:txBody>
      </p:sp>
    </p:spTree>
    <p:extLst>
      <p:ext uri="{BB962C8B-B14F-4D97-AF65-F5344CB8AC3E}">
        <p14:creationId xmlns:p14="http://schemas.microsoft.com/office/powerpoint/2010/main" val="732967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Drugi pojmovi …</a:t>
            </a:r>
            <a:endParaRPr lang="hr-HR" dirty="0"/>
          </a:p>
        </p:txBody>
      </p:sp>
      <p:sp>
        <p:nvSpPr>
          <p:cNvPr id="3" name="Content Placeholder 2"/>
          <p:cNvSpPr>
            <a:spLocks noGrp="1"/>
          </p:cNvSpPr>
          <p:nvPr>
            <p:ph idx="1"/>
          </p:nvPr>
        </p:nvSpPr>
        <p:spPr/>
        <p:txBody>
          <a:bodyPr/>
          <a:lstStyle/>
          <a:p>
            <a:r>
              <a:rPr lang="hr-HR" dirty="0" smtClean="0"/>
              <a:t>»</a:t>
            </a:r>
            <a:r>
              <a:rPr lang="hr-HR" i="1" dirty="0" smtClean="0"/>
              <a:t>ugovor o kupoprodaji</a:t>
            </a:r>
            <a:r>
              <a:rPr lang="hr-HR" dirty="0" smtClean="0"/>
              <a:t>« je ugovor kojim trgovac prenosi ili se obvezuje prenijeti potrošaču robu u vlasništvo, a potrošač plaća ili se obvezuje platiti mu cijenu, uključujući bilo koji ugovor koji za predmet istodobno ima robu i uslugu.</a:t>
            </a:r>
            <a:endParaRPr lang="hr-HR" dirty="0"/>
          </a:p>
        </p:txBody>
      </p:sp>
    </p:spTree>
    <p:extLst>
      <p:ext uri="{BB962C8B-B14F-4D97-AF65-F5344CB8AC3E}">
        <p14:creationId xmlns:p14="http://schemas.microsoft.com/office/powerpoint/2010/main" val="961731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ZZP - Drugi pojmovi …</a:t>
            </a:r>
            <a:endParaRPr lang="hr-HR" dirty="0"/>
          </a:p>
        </p:txBody>
      </p:sp>
      <p:sp>
        <p:nvSpPr>
          <p:cNvPr id="3" name="Content Placeholder 2"/>
          <p:cNvSpPr>
            <a:spLocks noGrp="1"/>
          </p:cNvSpPr>
          <p:nvPr>
            <p:ph idx="1"/>
          </p:nvPr>
        </p:nvSpPr>
        <p:spPr/>
        <p:txBody>
          <a:bodyPr/>
          <a:lstStyle/>
          <a:p>
            <a:r>
              <a:rPr lang="hr-HR" dirty="0" smtClean="0"/>
              <a:t>»ugovor o zamjeni« je ugovor kojim se potrošač, uz naknadu, uključuje u sustav zamjene koji mu omogućuje noćenje ili druge usluge, u zamjenu za omogućavanje drugim osobama privremenog korištenja pogodnosti koje potrošač ima na temelju svoga prava na vremenski ograničenu uporabu (</a:t>
            </a:r>
            <a:r>
              <a:rPr lang="hr-HR" dirty="0" err="1" smtClean="0"/>
              <a:t>timeshare</a:t>
            </a:r>
            <a:r>
              <a:rPr lang="hr-HR" dirty="0" smtClean="0"/>
              <a:t>).</a:t>
            </a:r>
            <a:endParaRPr lang="hr-HR" dirty="0"/>
          </a:p>
        </p:txBody>
      </p:sp>
    </p:spTree>
    <p:extLst>
      <p:ext uri="{BB962C8B-B14F-4D97-AF65-F5344CB8AC3E}">
        <p14:creationId xmlns:p14="http://schemas.microsoft.com/office/powerpoint/2010/main" val="20730557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ZZP - Drugi pojmovi …</a:t>
            </a:r>
            <a:endParaRPr lang="hr-HR" dirty="0"/>
          </a:p>
        </p:txBody>
      </p:sp>
      <p:sp>
        <p:nvSpPr>
          <p:cNvPr id="3" name="Content Placeholder 2"/>
          <p:cNvSpPr>
            <a:spLocks noGrp="1"/>
          </p:cNvSpPr>
          <p:nvPr>
            <p:ph idx="1"/>
          </p:nvPr>
        </p:nvSpPr>
        <p:spPr/>
        <p:txBody>
          <a:bodyPr>
            <a:normAutofit fontScale="92500" lnSpcReduction="10000"/>
          </a:bodyPr>
          <a:lstStyle/>
          <a:p>
            <a:r>
              <a:rPr lang="vi-VN" dirty="0" smtClean="0"/>
              <a:t>»</a:t>
            </a:r>
            <a:r>
              <a:rPr lang="vi-VN" i="1" dirty="0" smtClean="0"/>
              <a:t>jamstvo za ispravnost prodane stvari</a:t>
            </a:r>
            <a:r>
              <a:rPr lang="vi-VN" dirty="0" smtClean="0"/>
              <a:t>« je svaka obveza trgovca ili proizvođača koju, osim odgovornosti za materijalne nedostatke stvari, oni preuzimaju, a temeljem koje su dužni izvršiti povrat plaćenog ili zamijeniti, popraviti odnosno servisirati robu ako roba ne odgovara specifikacijama ili zahtjevima postavljenima u ispravi o jamstvu, odnosno u oglašavanju dostupnom prije ili u vrijeme sklapanja ugovora</a:t>
            </a:r>
            <a:r>
              <a:rPr lang="hr-HR" dirty="0" smtClean="0"/>
              <a:t>.</a:t>
            </a:r>
            <a:endParaRPr lang="hr-HR" dirty="0"/>
          </a:p>
        </p:txBody>
      </p:sp>
    </p:spTree>
    <p:extLst>
      <p:ext uri="{BB962C8B-B14F-4D97-AF65-F5344CB8AC3E}">
        <p14:creationId xmlns:p14="http://schemas.microsoft.com/office/powerpoint/2010/main" val="1111692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Ugovorno pravo i ZPP</a:t>
            </a:r>
            <a:endParaRPr lang="hr-HR" dirty="0"/>
          </a:p>
        </p:txBody>
      </p:sp>
      <p:sp>
        <p:nvSpPr>
          <p:cNvPr id="3" name="Content Placeholder 2"/>
          <p:cNvSpPr>
            <a:spLocks noGrp="1"/>
          </p:cNvSpPr>
          <p:nvPr>
            <p:ph idx="1"/>
          </p:nvPr>
        </p:nvSpPr>
        <p:spPr/>
        <p:txBody>
          <a:bodyPr>
            <a:normAutofit fontScale="92500" lnSpcReduction="20000"/>
          </a:bodyPr>
          <a:lstStyle/>
          <a:p>
            <a:r>
              <a:rPr lang="hr-HR" dirty="0" smtClean="0"/>
              <a:t>Prisilna narav pravnih pravila,</a:t>
            </a:r>
          </a:p>
          <a:p>
            <a:r>
              <a:rPr lang="hr-HR" dirty="0" smtClean="0"/>
              <a:t>Obveza obavješćivanja,</a:t>
            </a:r>
          </a:p>
          <a:p>
            <a:r>
              <a:rPr lang="hr-HR" dirty="0" smtClean="0"/>
              <a:t>Pojedina pravila u  vezi ispunjenja ugovora,</a:t>
            </a:r>
          </a:p>
          <a:p>
            <a:r>
              <a:rPr lang="hr-HR" dirty="0" smtClean="0"/>
              <a:t>Nepoštene odredbe (opći uvjeti ugovora),</a:t>
            </a:r>
          </a:p>
          <a:p>
            <a:r>
              <a:rPr lang="hr-HR" dirty="0" smtClean="0"/>
              <a:t>Sklapanje ugovora izvan poslovnih prostorija trgovca i na daljinu,</a:t>
            </a:r>
          </a:p>
          <a:p>
            <a:r>
              <a:rPr lang="hr-HR" dirty="0" smtClean="0"/>
              <a:t>Ugovor </a:t>
            </a:r>
            <a:r>
              <a:rPr lang="hr-HR" dirty="0"/>
              <a:t>o pravu na vremenski ograničenu uporabu (</a:t>
            </a:r>
            <a:r>
              <a:rPr lang="hr-HR" dirty="0" err="1"/>
              <a:t>timeshare</a:t>
            </a:r>
            <a:r>
              <a:rPr lang="hr-HR" dirty="0"/>
              <a:t>), ugovor o dugotrajnom turističkom proizvodu, ugovor o ponovnoj prodaji i ugovor o zamjeni</a:t>
            </a:r>
          </a:p>
          <a:p>
            <a:pPr marL="0" indent="0">
              <a:buNone/>
            </a:pPr>
            <a:endParaRPr lang="hr-HR" dirty="0" smtClean="0"/>
          </a:p>
          <a:p>
            <a:endParaRPr lang="hr-HR" dirty="0" smtClean="0"/>
          </a:p>
          <a:p>
            <a:endParaRPr lang="hr-HR" dirty="0"/>
          </a:p>
        </p:txBody>
      </p:sp>
    </p:spTree>
    <p:extLst>
      <p:ext uri="{BB962C8B-B14F-4D97-AF65-F5344CB8AC3E}">
        <p14:creationId xmlns:p14="http://schemas.microsoft.com/office/powerpoint/2010/main" val="701169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Ugovorno </a:t>
            </a:r>
            <a:r>
              <a:rPr lang="hr-HR" dirty="0" smtClean="0"/>
              <a:t>pravo i ZZP</a:t>
            </a:r>
            <a:endParaRPr lang="hr-HR" dirty="0"/>
          </a:p>
        </p:txBody>
      </p:sp>
      <p:sp>
        <p:nvSpPr>
          <p:cNvPr id="3" name="Content Placeholder 2"/>
          <p:cNvSpPr>
            <a:spLocks noGrp="1"/>
          </p:cNvSpPr>
          <p:nvPr>
            <p:ph idx="1"/>
          </p:nvPr>
        </p:nvSpPr>
        <p:spPr/>
        <p:txBody>
          <a:bodyPr>
            <a:normAutofit fontScale="62500" lnSpcReduction="20000"/>
          </a:bodyPr>
          <a:lstStyle/>
          <a:p>
            <a:pPr marL="0" indent="0">
              <a:buNone/>
            </a:pPr>
            <a:endParaRPr lang="hr-HR" dirty="0" smtClean="0"/>
          </a:p>
          <a:p>
            <a:pPr marL="0" indent="0">
              <a:buNone/>
            </a:pPr>
            <a:r>
              <a:rPr lang="hr-HR" dirty="0" smtClean="0">
                <a:latin typeface="Arial" panose="020B0604020202020204" pitchFamily="34" charset="0"/>
                <a:cs typeface="Arial" panose="020B0604020202020204" pitchFamily="34" charset="0"/>
              </a:rPr>
              <a:t>-</a:t>
            </a:r>
            <a:r>
              <a:rPr lang="vi-VN" dirty="0" smtClean="0">
                <a:latin typeface="Arial" panose="020B0604020202020204" pitchFamily="34" charset="0"/>
                <a:cs typeface="Arial" panose="020B0604020202020204" pitchFamily="34" charset="0"/>
              </a:rPr>
              <a:t> Potrošač se ne može odreći niti mu se mogu ograničiti prava koja ima na temelju zakona kojima se štite prava potrošača.	</a:t>
            </a:r>
          </a:p>
          <a:p>
            <a:pPr marL="0" indent="0">
              <a:buNone/>
            </a:pPr>
            <a:r>
              <a:rPr lang="hr-HR" dirty="0" smtClean="0">
                <a:latin typeface="Arial" panose="020B0604020202020204" pitchFamily="34" charset="0"/>
                <a:cs typeface="Arial" panose="020B0604020202020204" pitchFamily="34" charset="0"/>
              </a:rPr>
              <a:t>- </a:t>
            </a:r>
            <a:r>
              <a:rPr lang="vi-VN" dirty="0" smtClean="0">
                <a:latin typeface="Arial" panose="020B0604020202020204" pitchFamily="34" charset="0"/>
                <a:cs typeface="Arial" panose="020B0604020202020204" pitchFamily="34" charset="0"/>
              </a:rPr>
              <a:t>Ugovorne odredbe koje su za potrošača nepovoljnije od onih propisanih zakonima kojima se uređuje zaštita potrošača ništetne su.</a:t>
            </a:r>
          </a:p>
          <a:p>
            <a:pPr marL="0" indent="0">
              <a:buNone/>
            </a:pPr>
            <a:r>
              <a:rPr lang="hr-HR" dirty="0" smtClean="0">
                <a:latin typeface="Arial" panose="020B0604020202020204" pitchFamily="34" charset="0"/>
                <a:cs typeface="Arial" panose="020B0604020202020204" pitchFamily="34" charset="0"/>
              </a:rPr>
              <a:t>- </a:t>
            </a:r>
            <a:r>
              <a:rPr lang="vi-VN" dirty="0" smtClean="0">
                <a:latin typeface="Arial" panose="020B0604020202020204" pitchFamily="34" charset="0"/>
                <a:cs typeface="Arial" panose="020B0604020202020204" pitchFamily="34" charset="0"/>
              </a:rPr>
              <a:t> Ako je za ugovore iz </a:t>
            </a:r>
            <a:r>
              <a:rPr lang="hr-HR" dirty="0" smtClean="0">
                <a:latin typeface="Arial" panose="020B0604020202020204" pitchFamily="34" charset="0"/>
                <a:cs typeface="Arial" panose="020B0604020202020204" pitchFamily="34" charset="0"/>
              </a:rPr>
              <a:t>ZZP </a:t>
            </a:r>
            <a:r>
              <a:rPr lang="vi-VN" dirty="0" smtClean="0">
                <a:latin typeface="Arial" panose="020B0604020202020204" pitchFamily="34" charset="0"/>
                <a:cs typeface="Arial" panose="020B0604020202020204" pitchFamily="34" charset="0"/>
              </a:rPr>
              <a:t>mjerodavno strano pravo, potrošač koji ima boravište u Republici Hrvatskoj ne može biti lišen zaštite na koju ima pravo po </a:t>
            </a:r>
            <a:r>
              <a:rPr lang="hr-HR" dirty="0" smtClean="0">
                <a:latin typeface="Arial" panose="020B0604020202020204" pitchFamily="34" charset="0"/>
                <a:cs typeface="Arial" panose="020B0604020202020204" pitchFamily="34" charset="0"/>
              </a:rPr>
              <a:t>zakonima </a:t>
            </a:r>
            <a:r>
              <a:rPr lang="vi-VN" dirty="0" smtClean="0">
                <a:latin typeface="Arial" panose="020B0604020202020204" pitchFamily="34" charset="0"/>
                <a:cs typeface="Arial" panose="020B0604020202020204" pitchFamily="34" charset="0"/>
              </a:rPr>
              <a:t>kojima se štite potrošači.</a:t>
            </a:r>
          </a:p>
          <a:p>
            <a:pPr marL="0" indent="0">
              <a:buNone/>
            </a:pPr>
            <a:r>
              <a:rPr lang="hr-HR" dirty="0" smtClean="0">
                <a:latin typeface="Arial" panose="020B0604020202020204" pitchFamily="34" charset="0"/>
                <a:cs typeface="Arial" panose="020B0604020202020204" pitchFamily="34" charset="0"/>
              </a:rPr>
              <a:t>- A</a:t>
            </a:r>
            <a:r>
              <a:rPr lang="vi-VN" dirty="0" smtClean="0">
                <a:latin typeface="Arial" panose="020B0604020202020204" pitchFamily="34" charset="0"/>
                <a:cs typeface="Arial" panose="020B0604020202020204" pitchFamily="34" charset="0"/>
              </a:rPr>
              <a:t>ko je za ugovore </a:t>
            </a:r>
            <a:r>
              <a:rPr lang="hr-HR" dirty="0" smtClean="0">
                <a:latin typeface="Arial" panose="020B0604020202020204" pitchFamily="34" charset="0"/>
                <a:cs typeface="Arial" panose="020B0604020202020204" pitchFamily="34" charset="0"/>
              </a:rPr>
              <a:t>o </a:t>
            </a:r>
            <a:r>
              <a:rPr lang="hr-HR" dirty="0" err="1" smtClean="0">
                <a:latin typeface="Arial" panose="020B0604020202020204" pitchFamily="34" charset="0"/>
                <a:cs typeface="Arial" panose="020B0604020202020204" pitchFamily="34" charset="0"/>
              </a:rPr>
              <a:t>timeshare</a:t>
            </a:r>
            <a:r>
              <a:rPr lang="hr-HR" dirty="0" smtClean="0">
                <a:latin typeface="Arial" panose="020B0604020202020204" pitchFamily="34" charset="0"/>
                <a:cs typeface="Arial" panose="020B0604020202020204" pitchFamily="34" charset="0"/>
              </a:rPr>
              <a:t>-u ZZP </a:t>
            </a:r>
            <a:r>
              <a:rPr lang="vi-VN" dirty="0" smtClean="0">
                <a:latin typeface="Arial" panose="020B0604020202020204" pitchFamily="34" charset="0"/>
                <a:cs typeface="Arial" panose="020B0604020202020204" pitchFamily="34" charset="0"/>
              </a:rPr>
              <a:t>mjerodavno strano pravo, potrošač ne može biti lišen zaštite na koju ima pravo po ovome Zakonu, ako ima boravište u Republici Hrvatskoj, ako se nekretnina koja je predmet ugovora nalazi na području Republike Hrvatske ili ako trgovac obavlja svoju djelatnost na području Republike Hrvatske, odnosno ako na neki način usmjerava svoje poslovanje na Republiku Hrvatsku, a ugovor ulazi u okvir tog poslovanja.</a:t>
            </a:r>
            <a:endParaRPr lang="hr-H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1665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Ispunjenje ugovora</a:t>
            </a:r>
            <a:endParaRPr lang="hr-HR" dirty="0"/>
          </a:p>
        </p:txBody>
      </p:sp>
      <p:sp>
        <p:nvSpPr>
          <p:cNvPr id="3" name="Content Placeholder 2"/>
          <p:cNvSpPr>
            <a:spLocks noGrp="1"/>
          </p:cNvSpPr>
          <p:nvPr>
            <p:ph idx="1"/>
          </p:nvPr>
        </p:nvSpPr>
        <p:spPr/>
        <p:txBody>
          <a:bodyPr/>
          <a:lstStyle/>
          <a:p>
            <a:r>
              <a:rPr lang="hr-HR" dirty="0" smtClean="0"/>
              <a:t>Materijalni nedostaci i jamstvo za ispravnost prodane stvari – ZOO</a:t>
            </a:r>
          </a:p>
          <a:p>
            <a:r>
              <a:rPr lang="hr-HR" dirty="0" smtClean="0"/>
              <a:t>Vještačenje nedostatka – ako se nedostatak pojavi u roku o 6 mjeseci od prijelaza rizika troškove snosi trgovac</a:t>
            </a:r>
          </a:p>
          <a:p>
            <a:pPr lvl="1"/>
            <a:r>
              <a:rPr lang="hr-HR" dirty="0" smtClean="0"/>
              <a:t>Nakon toga troškove snosi trgovac ili potrošač ovisno o rezultatu vještačenja</a:t>
            </a:r>
            <a:endParaRPr lang="hr-HR" dirty="0"/>
          </a:p>
        </p:txBody>
      </p:sp>
    </p:spTree>
    <p:extLst>
      <p:ext uri="{BB962C8B-B14F-4D97-AF65-F5344CB8AC3E}">
        <p14:creationId xmlns:p14="http://schemas.microsoft.com/office/powerpoint/2010/main" val="16188796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2373</Words>
  <Application>Microsoft Office PowerPoint</Application>
  <PresentationFormat>On-screen Show (4:3)</PresentationFormat>
  <Paragraphs>153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Ugovorni odnosi i zaštita potrošača</vt:lpstr>
      <vt:lpstr>Pravni izvori</vt:lpstr>
      <vt:lpstr>ZZP - Osnovni pojmovi</vt:lpstr>
      <vt:lpstr>Drugi pojmovi …</vt:lpstr>
      <vt:lpstr>ZZP - Drugi pojmovi …</vt:lpstr>
      <vt:lpstr>ZZP - Drugi pojmovi …</vt:lpstr>
      <vt:lpstr>Ugovorno pravo i ZPP</vt:lpstr>
      <vt:lpstr>Ugovorno pravo i ZZP</vt:lpstr>
      <vt:lpstr>Ispunjenje ugovora</vt:lpstr>
      <vt:lpstr>Rok ispunjenja kupoprodajnog ugovora (čl. 44 ZZP) </vt:lpstr>
      <vt:lpstr>Prijelaz rizika (čl. 45 ZZP)</vt:lpstr>
      <vt:lpstr>Nepoštene ugovorne odredbe</vt:lpstr>
      <vt:lpstr>Nepoštene ugovorne odredbe</vt:lpstr>
      <vt:lpstr>PowerPoint Presentation</vt:lpstr>
      <vt:lpstr>PowerPoint Presentation</vt:lpstr>
      <vt:lpstr>ZZP - Nepoštena poslovna praksa</vt:lpstr>
      <vt:lpstr>ZZP - Nepoštena poslovna praksa </vt:lpstr>
      <vt:lpstr>Nepoštena poslovna praksa</vt:lpstr>
      <vt:lpstr>ZZP - Zavaravajuća praksa</vt:lpstr>
      <vt:lpstr>Primjeri</vt:lpstr>
      <vt:lpstr>ZZP - Agresivna poslovna praksa</vt:lpstr>
      <vt:lpstr>Jednostrani raskid ugovora</vt:lpstr>
      <vt:lpstr>Potrošačko kreditiranje</vt:lpstr>
      <vt:lpstr>Potrošačko kreditiranje</vt:lpstr>
      <vt:lpstr>Zakon o potrošačkom kreditiranju</vt:lpstr>
      <vt:lpstr>Direktiva 2008/48/EZ </vt:lpstr>
      <vt:lpstr>Zakon o potrošačkom kreditiranju</vt:lpstr>
      <vt:lpstr>ZAKON O IZMJENI I DOPUNAMA ZAKONA O POTROŠAČKOM KREDITIRANJU, NN 102/15.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Ugovorni odnosi i zaštita potrošača</dc:title>
  <dc:creator>II</dc:creator>
  <cp:lastModifiedBy>II</cp:lastModifiedBy>
  <cp:revision>20</cp:revision>
  <dcterms:created xsi:type="dcterms:W3CDTF">2015-12-07T15:07:34Z</dcterms:created>
  <dcterms:modified xsi:type="dcterms:W3CDTF">2015-12-15T12:38:41Z</dcterms:modified>
</cp:coreProperties>
</file>