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  <p:sldId id="264" r:id="rId9"/>
    <p:sldId id="261" r:id="rId10"/>
    <p:sldId id="266" r:id="rId11"/>
    <p:sldId id="265" r:id="rId12"/>
    <p:sldId id="275" r:id="rId13"/>
    <p:sldId id="267" r:id="rId14"/>
    <p:sldId id="274" r:id="rId15"/>
    <p:sldId id="268" r:id="rId16"/>
    <p:sldId id="269" r:id="rId17"/>
    <p:sldId id="270" r:id="rId18"/>
    <p:sldId id="271" r:id="rId19"/>
    <p:sldId id="272" r:id="rId20"/>
    <p:sldId id="276" r:id="rId21"/>
    <p:sldId id="273" r:id="rId22"/>
    <p:sldId id="277" r:id="rId23"/>
    <p:sldId id="278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873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859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227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350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102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84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53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467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284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476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1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3122-D70C-4C5A-83CA-8D297BD1B6B2}" type="datetimeFigureOut">
              <a:rPr lang="hr-HR" smtClean="0"/>
              <a:t>12.1.2016.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F039C-3229-4598-A568-00CF139D3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472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Ugovorni odnosi i elektroničke komunikacije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8384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Ugovorni odnosi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Ugovori između operatora i korisnika</a:t>
            </a:r>
          </a:p>
          <a:p>
            <a:r>
              <a:rPr lang="hr-HR" dirty="0" smtClean="0"/>
              <a:t>Pretplatnički </a:t>
            </a:r>
            <a:r>
              <a:rPr lang="hr-HR" dirty="0" smtClean="0"/>
              <a:t>ugovor</a:t>
            </a:r>
          </a:p>
          <a:p>
            <a:pPr lvl="1"/>
            <a:r>
              <a:rPr lang="hr-HR" dirty="0" smtClean="0"/>
              <a:t>Pravna narav ugovora</a:t>
            </a:r>
          </a:p>
          <a:p>
            <a:pPr marL="457200" lvl="1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49551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Pretplatnički ugovor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Zaštita prava krajnjih korisnika</a:t>
            </a:r>
          </a:p>
          <a:p>
            <a:r>
              <a:rPr lang="hr-HR" dirty="0" smtClean="0"/>
              <a:t>Sadržaj ugovora</a:t>
            </a:r>
          </a:p>
          <a:p>
            <a:r>
              <a:rPr lang="hr-HR" dirty="0" smtClean="0"/>
              <a:t>Nije uređena pravna narav ugovora:</a:t>
            </a:r>
          </a:p>
          <a:p>
            <a:pPr lvl="1"/>
            <a:r>
              <a:rPr lang="hr-HR" dirty="0" smtClean="0"/>
              <a:t>Čl. 41/1 ZEK: „</a:t>
            </a:r>
            <a:r>
              <a:rPr lang="vi-VN" dirty="0"/>
              <a:t>Prava i obveze iz pretplatničkog odnosa između operatora javnih komunikacijskih usluga i pretplatnika tih usluga uređuju se njihovim međusobnim ugovorom (u daljnjem tekstu: pretplatnički ugovor</a:t>
            </a:r>
            <a:r>
              <a:rPr lang="vi-VN" dirty="0" smtClean="0"/>
              <a:t>).</a:t>
            </a:r>
            <a:r>
              <a:rPr lang="hr-HR" dirty="0" smtClean="0"/>
              <a:t>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939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hr-HR" sz="3600" dirty="0" smtClean="0">
                <a:latin typeface="Calibri" panose="020F0502020204030204" pitchFamily="34" charset="0"/>
              </a:rPr>
              <a:t>Pravilnik o načinu i uvjetima obavljanja djelatnosti elektroničkih komunikacijskih mreža i usluga</a:t>
            </a:r>
            <a:br>
              <a:rPr lang="hr-HR" sz="3600" dirty="0" smtClean="0">
                <a:latin typeface="Calibri" panose="020F0502020204030204" pitchFamily="34" charset="0"/>
              </a:rPr>
            </a:br>
            <a:endParaRPr lang="hr-HR" sz="3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484984"/>
          </a:xfrm>
        </p:spPr>
        <p:txBody>
          <a:bodyPr>
            <a:normAutofit lnSpcReduction="10000"/>
          </a:bodyPr>
          <a:lstStyle/>
          <a:p>
            <a:r>
              <a:rPr lang="hr-HR" dirty="0"/>
              <a:t>Odredbe </a:t>
            </a:r>
            <a:r>
              <a:rPr lang="hr-HR" dirty="0" smtClean="0"/>
              <a:t>Pravilnika</a:t>
            </a:r>
            <a:r>
              <a:rPr lang="hr-HR" dirty="0"/>
              <a:t>, koje se odnose na </a:t>
            </a:r>
            <a:r>
              <a:rPr lang="hr-HR" dirty="0" smtClean="0"/>
              <a:t>pretplatnike </a:t>
            </a:r>
            <a:r>
              <a:rPr lang="hr-HR" dirty="0"/>
              <a:t>javnih komunikacijskih usluga </a:t>
            </a:r>
            <a:r>
              <a:rPr lang="hr-HR" dirty="0" smtClean="0"/>
              <a:t>koji </a:t>
            </a:r>
            <a:r>
              <a:rPr lang="hr-HR" dirty="0"/>
              <a:t>obavljene usluge plaćaju po ispostavljenom računu </a:t>
            </a:r>
            <a:r>
              <a:rPr lang="hr-HR" dirty="0" smtClean="0"/>
              <a:t>(post-</a:t>
            </a:r>
            <a:r>
              <a:rPr lang="hr-HR" dirty="0" err="1" smtClean="0"/>
              <a:t>paid</a:t>
            </a:r>
            <a:r>
              <a:rPr lang="hr-HR" dirty="0" smtClean="0"/>
              <a:t>) na </a:t>
            </a:r>
            <a:r>
              <a:rPr lang="hr-HR" dirty="0"/>
              <a:t>odgovarajući način </a:t>
            </a:r>
            <a:r>
              <a:rPr lang="hr-HR" dirty="0" smtClean="0"/>
              <a:t>primjenjuju </a:t>
            </a:r>
            <a:r>
              <a:rPr lang="hr-HR" dirty="0"/>
              <a:t>se na krajnje korisnike koji unaprijed plaćaju za obavljene javne komunikacijske </a:t>
            </a:r>
            <a:r>
              <a:rPr lang="hr-HR" dirty="0" smtClean="0"/>
              <a:t>usluge (</a:t>
            </a:r>
            <a:r>
              <a:rPr lang="hr-HR" dirty="0" err="1" smtClean="0"/>
              <a:t>pre</a:t>
            </a:r>
            <a:r>
              <a:rPr lang="hr-HR" dirty="0" smtClean="0"/>
              <a:t>-</a:t>
            </a:r>
            <a:r>
              <a:rPr lang="hr-HR" dirty="0" err="1" smtClean="0"/>
              <a:t>paid</a:t>
            </a:r>
            <a:r>
              <a:rPr lang="hr-HR" dirty="0" smtClean="0"/>
              <a:t>).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4950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Obvezno sklapanje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Svaki </a:t>
            </a:r>
            <a:r>
              <a:rPr lang="hr-HR" dirty="0"/>
              <a:t>krajnji korisnik usluga ima pravo sklopiti pretplatnički ugovor na temelju objavljenih općih uvjeta </a:t>
            </a:r>
            <a:r>
              <a:rPr lang="hr-HR" dirty="0" smtClean="0"/>
              <a:t>poslovanja i cjenika usluga</a:t>
            </a:r>
          </a:p>
          <a:p>
            <a:pPr lvl="1"/>
            <a:r>
              <a:rPr lang="hr-HR" dirty="0"/>
              <a:t>Operator  može  odbiti  zahtjev  </a:t>
            </a:r>
            <a:r>
              <a:rPr lang="hr-HR" dirty="0" smtClean="0"/>
              <a:t>za sklapanje ugovora u  </a:t>
            </a:r>
            <a:r>
              <a:rPr lang="hr-HR" dirty="0"/>
              <a:t>slučaju  kada  procijeni  da podnositelj zahtjeva neće biti u mogućnosti, ili nema namjeru podmiriti svoja buduća ili već dospjela  dugovanja  za  korištene  javne  komunikacijske  usluge. </a:t>
            </a:r>
          </a:p>
        </p:txBody>
      </p:sp>
    </p:spTree>
    <p:extLst>
      <p:ext uri="{BB962C8B-B14F-4D97-AF65-F5344CB8AC3E}">
        <p14:creationId xmlns:p14="http://schemas.microsoft.com/office/powerpoint/2010/main" val="4237044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Obvezno sklapanje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>
                <a:latin typeface="Calibri" panose="020F0502020204030204" pitchFamily="34" charset="0"/>
              </a:rPr>
              <a:t>osiguranje predujma dovoljnog za pokriće računa za prvi mjesec korištenja usluge </a:t>
            </a:r>
            <a:r>
              <a:rPr lang="vi-VN" dirty="0" smtClean="0">
                <a:latin typeface="Calibri" panose="020F0502020204030204" pitchFamily="34" charset="0"/>
              </a:rPr>
              <a:t>(</a:t>
            </a:r>
            <a:r>
              <a:rPr lang="vi-VN" dirty="0">
                <a:latin typeface="Calibri" panose="020F0502020204030204" pitchFamily="34" charset="0"/>
              </a:rPr>
              <a:t>predujam koji je pretplatnik osigurao operatoru </a:t>
            </a:r>
            <a:r>
              <a:rPr lang="vi-VN" dirty="0" smtClean="0">
                <a:latin typeface="Calibri" panose="020F0502020204030204" pitchFamily="34" charset="0"/>
              </a:rPr>
              <a:t>javnih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vi-VN" dirty="0" smtClean="0">
                <a:latin typeface="Calibri" panose="020F0502020204030204" pitchFamily="34" charset="0"/>
              </a:rPr>
              <a:t>komunikacijskih </a:t>
            </a:r>
            <a:r>
              <a:rPr lang="vi-VN" dirty="0">
                <a:latin typeface="Calibri" panose="020F0502020204030204" pitchFamily="34" charset="0"/>
              </a:rPr>
              <a:t>usluga </a:t>
            </a:r>
            <a:r>
              <a:rPr lang="vi-VN" dirty="0" smtClean="0">
                <a:latin typeface="Calibri" panose="020F0502020204030204" pitchFamily="34" charset="0"/>
              </a:rPr>
              <a:t>koristit </a:t>
            </a:r>
            <a:r>
              <a:rPr lang="vi-VN" dirty="0">
                <a:latin typeface="Calibri" panose="020F0502020204030204" pitchFamily="34" charset="0"/>
              </a:rPr>
              <a:t>će se za naplatu računa za korištene usluge),</a:t>
            </a:r>
          </a:p>
          <a:p>
            <a:r>
              <a:rPr lang="vi-VN" dirty="0" smtClean="0">
                <a:latin typeface="Calibri" panose="020F0502020204030204" pitchFamily="34" charset="0"/>
              </a:rPr>
              <a:t>osiguranje </a:t>
            </a:r>
            <a:r>
              <a:rPr lang="vi-VN" dirty="0">
                <a:latin typeface="Calibri" panose="020F0502020204030204" pitchFamily="34" charset="0"/>
              </a:rPr>
              <a:t>bankovnog jamstva ili nekog drugog operatoru prihvatljivog instrumenta </a:t>
            </a:r>
            <a:r>
              <a:rPr lang="vi-VN" dirty="0" smtClean="0">
                <a:latin typeface="Calibri" panose="020F0502020204030204" pitchFamily="34" charset="0"/>
              </a:rPr>
              <a:t>osiguranja </a:t>
            </a:r>
            <a:r>
              <a:rPr lang="vi-VN" dirty="0">
                <a:latin typeface="Calibri" panose="020F0502020204030204" pitchFamily="34" charset="0"/>
              </a:rPr>
              <a:t>plaćanja,</a:t>
            </a:r>
          </a:p>
          <a:p>
            <a:r>
              <a:rPr lang="vi-VN" dirty="0" smtClean="0">
                <a:latin typeface="Calibri" panose="020F0502020204030204" pitchFamily="34" charset="0"/>
              </a:rPr>
              <a:t>prihvaćanje </a:t>
            </a:r>
            <a:r>
              <a:rPr lang="vi-VN" dirty="0">
                <a:latin typeface="Calibri" panose="020F0502020204030204" pitchFamily="34" charset="0"/>
              </a:rPr>
              <a:t>mjesečnog ograničenja korištenja usluga određenog od strane </a:t>
            </a:r>
            <a:r>
              <a:rPr lang="vi-VN" dirty="0" smtClean="0">
                <a:latin typeface="Calibri" panose="020F0502020204030204" pitchFamily="34" charset="0"/>
              </a:rPr>
              <a:t>operatora,</a:t>
            </a:r>
            <a:endParaRPr lang="vi-VN" dirty="0">
              <a:latin typeface="Calibri" panose="020F0502020204030204" pitchFamily="34" charset="0"/>
            </a:endParaRPr>
          </a:p>
          <a:p>
            <a:r>
              <a:rPr lang="vi-VN" dirty="0">
                <a:latin typeface="Calibri" panose="020F0502020204030204" pitchFamily="34" charset="0"/>
              </a:rPr>
              <a:t>ako je moguće, prihvaćanje korištenja usluge prema uvjetima za korisnike koji </a:t>
            </a:r>
            <a:r>
              <a:rPr lang="vi-VN" dirty="0" smtClean="0">
                <a:latin typeface="Calibri" panose="020F0502020204030204" pitchFamily="34" charset="0"/>
              </a:rPr>
              <a:t>unaprijed </a:t>
            </a:r>
            <a:r>
              <a:rPr lang="vi-VN" dirty="0">
                <a:latin typeface="Calibri" panose="020F0502020204030204" pitchFamily="34" charset="0"/>
              </a:rPr>
              <a:t>plaćaju korištenje usluge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5746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opći uvjeti poslovanja, </a:t>
            </a:r>
            <a:endParaRPr lang="hr-HR" dirty="0" smtClean="0"/>
          </a:p>
          <a:p>
            <a:r>
              <a:rPr lang="hr-HR" dirty="0" smtClean="0"/>
              <a:t>uvjeti </a:t>
            </a:r>
            <a:r>
              <a:rPr lang="hr-HR" dirty="0"/>
              <a:t>korištenja usluga i </a:t>
            </a:r>
            <a:endParaRPr lang="hr-HR" dirty="0" smtClean="0"/>
          </a:p>
          <a:p>
            <a:r>
              <a:rPr lang="hr-HR" dirty="0" smtClean="0"/>
              <a:t>cjenik </a:t>
            </a:r>
            <a:r>
              <a:rPr lang="hr-HR" dirty="0"/>
              <a:t>usluga za koje se taj ugovor sklapa</a:t>
            </a:r>
          </a:p>
        </p:txBody>
      </p:sp>
    </p:spTree>
    <p:extLst>
      <p:ext uri="{BB962C8B-B14F-4D97-AF65-F5344CB8AC3E}">
        <p14:creationId xmlns:p14="http://schemas.microsoft.com/office/powerpoint/2010/main" val="3835891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Pretplatnički ugovor i opći uvjeti poslovanja </a:t>
            </a:r>
            <a:r>
              <a:rPr lang="hr-HR" dirty="0" smtClean="0"/>
              <a:t>moraju </a:t>
            </a:r>
            <a:r>
              <a:rPr lang="hr-HR" dirty="0"/>
              <a:t>biti pisani jednostavnim jezikom, razumljivim prosječnom korisniku usluga, za razumijevanje kojeg nije potrebno posebno obrazovanje.</a:t>
            </a:r>
          </a:p>
        </p:txBody>
      </p:sp>
    </p:spTree>
    <p:extLst>
      <p:ext uri="{BB962C8B-B14F-4D97-AF65-F5344CB8AC3E}">
        <p14:creationId xmlns:p14="http://schemas.microsoft.com/office/powerpoint/2010/main" val="2556482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Nepoštene odredbe – crni popis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1800" dirty="0" smtClean="0">
                <a:latin typeface="Calibri" panose="020F0502020204030204" pitchFamily="34" charset="0"/>
              </a:rPr>
              <a:t>1.</a:t>
            </a:r>
            <a:r>
              <a:rPr lang="hr-HR" sz="1800" dirty="0" smtClean="0">
                <a:latin typeface="Calibri" panose="020F0502020204030204" pitchFamily="34" charset="0"/>
              </a:rPr>
              <a:t> </a:t>
            </a:r>
            <a:r>
              <a:rPr lang="vi-VN" sz="1800" dirty="0" smtClean="0">
                <a:latin typeface="Calibri" panose="020F0502020204030204" pitchFamily="34" charset="0"/>
              </a:rPr>
              <a:t>mogućnost </a:t>
            </a:r>
            <a:r>
              <a:rPr lang="vi-VN" sz="1800" dirty="0">
                <a:latin typeface="Calibri" panose="020F0502020204030204" pitchFamily="34" charset="0"/>
              </a:rPr>
              <a:t>naplate ponovnog uključivanja u situaciji kada je do isključivanja došlo </a:t>
            </a:r>
          </a:p>
          <a:p>
            <a:pPr marL="0" indent="0">
              <a:buNone/>
            </a:pPr>
            <a:r>
              <a:rPr lang="vi-VN" sz="1800" dirty="0">
                <a:latin typeface="Calibri" panose="020F0502020204030204" pitchFamily="34" charset="0"/>
              </a:rPr>
              <a:t>pogrješkom operatora, </a:t>
            </a:r>
          </a:p>
          <a:p>
            <a:pPr marL="0" indent="0">
              <a:buNone/>
            </a:pPr>
            <a:r>
              <a:rPr lang="vi-VN" sz="1800" dirty="0" smtClean="0">
                <a:latin typeface="Calibri" panose="020F0502020204030204" pitchFamily="34" charset="0"/>
              </a:rPr>
              <a:t>2.uvjetovanje </a:t>
            </a:r>
            <a:r>
              <a:rPr lang="vi-VN" sz="1800" dirty="0">
                <a:latin typeface="Calibri" panose="020F0502020204030204" pitchFamily="34" charset="0"/>
              </a:rPr>
              <a:t>ponovnog uključenja prijevremenim plaćanjem novčanog iznosa koji </a:t>
            </a:r>
          </a:p>
          <a:p>
            <a:pPr marL="0" indent="0">
              <a:buNone/>
            </a:pPr>
            <a:r>
              <a:rPr lang="vi-VN" sz="1800" dirty="0">
                <a:latin typeface="Calibri" panose="020F0502020204030204" pitchFamily="34" charset="0"/>
              </a:rPr>
              <a:t>predstavlja </a:t>
            </a:r>
            <a:r>
              <a:rPr lang="vi-VN" sz="1800" dirty="0" smtClean="0">
                <a:latin typeface="Calibri" panose="020F0502020204030204" pitchFamily="34" charset="0"/>
              </a:rPr>
              <a:t>nedospjela </a:t>
            </a:r>
            <a:r>
              <a:rPr lang="vi-VN" sz="1800" dirty="0">
                <a:latin typeface="Calibri" panose="020F0502020204030204" pitchFamily="34" charset="0"/>
              </a:rPr>
              <a:t>potraživanja nastala korištenjem javnih komunikacijskih </a:t>
            </a:r>
          </a:p>
          <a:p>
            <a:pPr marL="0" indent="0">
              <a:buNone/>
            </a:pPr>
            <a:r>
              <a:rPr lang="hr-HR" sz="1800" dirty="0" smtClean="0">
                <a:latin typeface="Calibri" panose="020F0502020204030204" pitchFamily="34" charset="0"/>
              </a:rPr>
              <a:t>u</a:t>
            </a:r>
            <a:r>
              <a:rPr lang="vi-VN" sz="1800" dirty="0" smtClean="0">
                <a:latin typeface="Calibri" panose="020F0502020204030204" pitchFamily="34" charset="0"/>
              </a:rPr>
              <a:t>sluga</a:t>
            </a:r>
            <a:r>
              <a:rPr lang="hr-HR" sz="1800" dirty="0" smtClean="0">
                <a:latin typeface="Calibri" panose="020F0502020204030204" pitchFamily="34" charset="0"/>
              </a:rPr>
              <a:t>, osim u slučaju zaštite od zlouporaba</a:t>
            </a:r>
            <a:endParaRPr lang="vi-VN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800" dirty="0">
                <a:latin typeface="Calibri" panose="020F0502020204030204" pitchFamily="34" charset="0"/>
              </a:rPr>
              <a:t>3</a:t>
            </a:r>
            <a:r>
              <a:rPr lang="vi-VN" sz="1800" dirty="0" smtClean="0">
                <a:latin typeface="Calibri" panose="020F0502020204030204" pitchFamily="34" charset="0"/>
              </a:rPr>
              <a:t>.</a:t>
            </a:r>
            <a:r>
              <a:rPr lang="hr-HR" sz="1800" dirty="0" smtClean="0">
                <a:latin typeface="Calibri" panose="020F0502020204030204" pitchFamily="34" charset="0"/>
              </a:rPr>
              <a:t> </a:t>
            </a:r>
            <a:r>
              <a:rPr lang="vi-VN" sz="1800" dirty="0" smtClean="0">
                <a:latin typeface="Calibri" panose="020F0502020204030204" pitchFamily="34" charset="0"/>
              </a:rPr>
              <a:t>mogućnost </a:t>
            </a:r>
            <a:r>
              <a:rPr lang="vi-VN" sz="1800" dirty="0">
                <a:latin typeface="Calibri" panose="020F0502020204030204" pitchFamily="34" charset="0"/>
              </a:rPr>
              <a:t>privremene obustave pružanja usluge ili raskida pretplatničkog ugovora, </a:t>
            </a:r>
          </a:p>
          <a:p>
            <a:pPr marL="0" indent="0">
              <a:buNone/>
            </a:pPr>
            <a:r>
              <a:rPr lang="vi-VN" sz="1800" dirty="0">
                <a:latin typeface="Calibri" panose="020F0502020204030204" pitchFamily="34" charset="0"/>
              </a:rPr>
              <a:t>ako je pretplatnik povrijedio odredbe nekog </a:t>
            </a:r>
            <a:r>
              <a:rPr lang="vi-VN" sz="1800" dirty="0" smtClean="0">
                <a:latin typeface="Calibri" panose="020F0502020204030204" pitchFamily="34" charset="0"/>
              </a:rPr>
              <a:t>drugog </a:t>
            </a:r>
            <a:r>
              <a:rPr lang="vi-VN" sz="1800" dirty="0">
                <a:latin typeface="Calibri" panose="020F0502020204030204" pitchFamily="34" charset="0"/>
              </a:rPr>
              <a:t>ugovora između istih stranaka, </a:t>
            </a:r>
          </a:p>
          <a:p>
            <a:pPr marL="0" indent="0">
              <a:buNone/>
            </a:pPr>
            <a:r>
              <a:rPr lang="vi-VN" sz="1800" dirty="0">
                <a:latin typeface="Calibri" panose="020F0502020204030204" pitchFamily="34" charset="0"/>
              </a:rPr>
              <a:t>4</a:t>
            </a:r>
            <a:r>
              <a:rPr lang="vi-VN" sz="1800" dirty="0" smtClean="0">
                <a:latin typeface="Calibri" panose="020F0502020204030204" pitchFamily="34" charset="0"/>
              </a:rPr>
              <a:t>.</a:t>
            </a:r>
            <a:r>
              <a:rPr lang="hr-HR" sz="1800" dirty="0" smtClean="0">
                <a:latin typeface="Calibri" panose="020F0502020204030204" pitchFamily="34" charset="0"/>
              </a:rPr>
              <a:t> </a:t>
            </a:r>
            <a:r>
              <a:rPr lang="vi-VN" sz="1800" dirty="0" smtClean="0">
                <a:latin typeface="Calibri" panose="020F0502020204030204" pitchFamily="34" charset="0"/>
              </a:rPr>
              <a:t>mogućnost </a:t>
            </a:r>
            <a:r>
              <a:rPr lang="vi-VN" sz="1800" dirty="0">
                <a:latin typeface="Calibri" panose="020F0502020204030204" pitchFamily="34" charset="0"/>
              </a:rPr>
              <a:t>odbijanja zahtjeva za zasnivanje pretplatničkog odnosa zbog dugovanja u </a:t>
            </a:r>
            <a:r>
              <a:rPr lang="vi-VN" sz="1800" dirty="0" smtClean="0">
                <a:latin typeface="Calibri" panose="020F0502020204030204" pitchFamily="34" charset="0"/>
              </a:rPr>
              <a:t>slučajevima </a:t>
            </a:r>
            <a:r>
              <a:rPr lang="vi-VN" sz="1800" dirty="0">
                <a:latin typeface="Calibri" panose="020F0502020204030204" pitchFamily="34" charset="0"/>
              </a:rPr>
              <a:t>kada krajnji korisnik navedena dugovanja osporava u sudskom ili kojem </a:t>
            </a:r>
          </a:p>
          <a:p>
            <a:pPr marL="0" indent="0">
              <a:buNone/>
            </a:pPr>
            <a:r>
              <a:rPr lang="vi-VN" sz="1800" dirty="0">
                <a:latin typeface="Calibri" panose="020F0502020204030204" pitchFamily="34" charset="0"/>
              </a:rPr>
              <a:t>drugom izvansudskom postupku, osim u slučaju kada se </a:t>
            </a:r>
            <a:r>
              <a:rPr lang="vi-VN" sz="1800" dirty="0" smtClean="0">
                <a:latin typeface="Calibri" panose="020F0502020204030204" pitchFamily="34" charset="0"/>
              </a:rPr>
              <a:t>radi </a:t>
            </a:r>
            <a:r>
              <a:rPr lang="vi-VN" sz="1800" dirty="0">
                <a:latin typeface="Calibri" panose="020F0502020204030204" pitchFamily="34" charset="0"/>
              </a:rPr>
              <a:t>o istoj vrsti usluge </a:t>
            </a:r>
            <a:r>
              <a:rPr lang="vi-VN" sz="1800" dirty="0" smtClean="0">
                <a:latin typeface="Calibri" panose="020F0502020204030204" pitchFamily="34" charset="0"/>
              </a:rPr>
              <a:t>između </a:t>
            </a:r>
            <a:r>
              <a:rPr lang="vi-VN" sz="1800" dirty="0">
                <a:latin typeface="Calibri" panose="020F0502020204030204" pitchFamily="34" charset="0"/>
              </a:rPr>
              <a:t>istih ugovornih strana, </a:t>
            </a:r>
          </a:p>
          <a:p>
            <a:pPr marL="0" indent="0">
              <a:buNone/>
            </a:pPr>
            <a:r>
              <a:rPr lang="vi-VN" sz="1800" dirty="0" smtClean="0">
                <a:latin typeface="Calibri" panose="020F0502020204030204" pitchFamily="34" charset="0"/>
              </a:rPr>
              <a:t>5.</a:t>
            </a:r>
            <a:r>
              <a:rPr lang="hr-HR" sz="1800" dirty="0" smtClean="0">
                <a:latin typeface="Calibri" panose="020F0502020204030204" pitchFamily="34" charset="0"/>
              </a:rPr>
              <a:t> </a:t>
            </a:r>
            <a:r>
              <a:rPr lang="vi-VN" sz="1800" dirty="0" smtClean="0">
                <a:latin typeface="Calibri" panose="020F0502020204030204" pitchFamily="34" charset="0"/>
              </a:rPr>
              <a:t>mogućnost </a:t>
            </a:r>
            <a:r>
              <a:rPr lang="vi-VN" sz="1800" dirty="0">
                <a:latin typeface="Calibri" panose="020F0502020204030204" pitchFamily="34" charset="0"/>
              </a:rPr>
              <a:t>izbjegavanja ili ograničavanja ispunjenja ugovornih obveza, na štetu </a:t>
            </a:r>
          </a:p>
          <a:p>
            <a:pPr marL="0" indent="0">
              <a:buNone/>
            </a:pPr>
            <a:r>
              <a:rPr lang="vi-VN" sz="1800" dirty="0">
                <a:latin typeface="Calibri" panose="020F0502020204030204" pitchFamily="34" charset="0"/>
              </a:rPr>
              <a:t>pretplatnika</a:t>
            </a:r>
          </a:p>
          <a:p>
            <a:pPr marL="0" indent="0">
              <a:buNone/>
            </a:pPr>
            <a:endParaRPr lang="hr-HR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287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Prijenos pretplatničkog ugovora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Pretplatnički ugovor za javnu komunikacijsku uslugu u nepokretnoj mreži može se </a:t>
            </a:r>
            <a:r>
              <a:rPr lang="hr-HR" dirty="0" smtClean="0"/>
              <a:t>prenijeti </a:t>
            </a:r>
            <a:r>
              <a:rPr lang="hr-HR" dirty="0"/>
              <a:t>na drugu fizičku ili pravnu osobu, bez naknade, ako se ta osoba kao novi pretplatnik </a:t>
            </a:r>
            <a:r>
              <a:rPr lang="hr-HR" dirty="0" smtClean="0"/>
              <a:t>nastavi </a:t>
            </a:r>
            <a:r>
              <a:rPr lang="hr-HR" dirty="0"/>
              <a:t>koristiti elektroničkim komunikacijskim uslugama putem iste priključne </a:t>
            </a:r>
            <a:r>
              <a:rPr lang="hr-HR" dirty="0" smtClean="0"/>
              <a:t>točke </a:t>
            </a:r>
            <a:r>
              <a:rPr lang="hr-HR" dirty="0"/>
              <a:t>mreže i </a:t>
            </a:r>
            <a:r>
              <a:rPr lang="hr-HR" dirty="0" smtClean="0"/>
              <a:t>pretplatničkog </a:t>
            </a:r>
            <a:r>
              <a:rPr lang="hr-HR" dirty="0"/>
              <a:t>broja. </a:t>
            </a:r>
          </a:p>
          <a:p>
            <a:r>
              <a:rPr lang="hr-HR" dirty="0" smtClean="0"/>
              <a:t>Nakon </a:t>
            </a:r>
            <a:r>
              <a:rPr lang="hr-HR" dirty="0"/>
              <a:t>prijenosa pretplatničkog ugovora, prethodni pretplatnik ostaje odgovoran za </a:t>
            </a:r>
            <a:r>
              <a:rPr lang="hr-HR" dirty="0" smtClean="0"/>
              <a:t>obveze </a:t>
            </a:r>
            <a:r>
              <a:rPr lang="hr-HR" dirty="0"/>
              <a:t>nastale do trenutka prijenosa, a za obveze nastale od trenutka prijenosa postaje </a:t>
            </a:r>
            <a:r>
              <a:rPr lang="hr-HR" dirty="0" smtClean="0"/>
              <a:t>odgovoran </a:t>
            </a:r>
            <a:r>
              <a:rPr lang="hr-HR" dirty="0"/>
              <a:t>novi pretplatnik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6916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Privremeni pretplatnik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Najmoprimac ili zakupnik koji postaje privremeni pretplatnik odgovara za ispunjenje svih </a:t>
            </a:r>
            <a:r>
              <a:rPr lang="hr-HR" dirty="0" smtClean="0"/>
              <a:t>obveza </a:t>
            </a:r>
            <a:r>
              <a:rPr lang="hr-HR" dirty="0"/>
              <a:t>proizašlih iz pretplatničkog ugovora od trenutka kada je postao privremeni pretplatnik.</a:t>
            </a:r>
          </a:p>
          <a:p>
            <a:endParaRPr lang="hr-HR" dirty="0" smtClean="0"/>
          </a:p>
          <a:p>
            <a:r>
              <a:rPr lang="hr-HR" dirty="0" smtClean="0"/>
              <a:t>O </a:t>
            </a:r>
            <a:r>
              <a:rPr lang="hr-HR" dirty="0"/>
              <a:t>prestanku ugovora o najmu stana ili zakupu poslovnog prostora, vlasnik stana ili </a:t>
            </a:r>
            <a:r>
              <a:rPr lang="hr-HR" dirty="0" smtClean="0"/>
              <a:t>poslovnog </a:t>
            </a:r>
            <a:r>
              <a:rPr lang="hr-HR" dirty="0"/>
              <a:t>prostora je obvezan obavijestiti svog pristupnog operatora. </a:t>
            </a:r>
            <a:endParaRPr lang="hr-HR" dirty="0" smtClean="0"/>
          </a:p>
          <a:p>
            <a:pPr lvl="1"/>
            <a:r>
              <a:rPr lang="hr-HR" dirty="0" smtClean="0"/>
              <a:t>Nakon </a:t>
            </a:r>
            <a:r>
              <a:rPr lang="hr-HR" dirty="0"/>
              <a:t>što operator </a:t>
            </a:r>
            <a:r>
              <a:rPr lang="hr-HR" dirty="0" smtClean="0"/>
              <a:t>zaprimi </a:t>
            </a:r>
            <a:r>
              <a:rPr lang="hr-HR" dirty="0"/>
              <a:t>obavijest vlasnika stana ili poslovnog prostora obvezan je prava i </a:t>
            </a:r>
            <a:r>
              <a:rPr lang="hr-HR" dirty="0" smtClean="0"/>
              <a:t>obveza pretplatničkog </a:t>
            </a:r>
            <a:r>
              <a:rPr lang="hr-HR" dirty="0"/>
              <a:t>odnosa vratiti na vlasnika stana ili poslovnog prostora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41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Pravni izvori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Zakon o elektroničkim komunikacijama</a:t>
            </a:r>
          </a:p>
          <a:p>
            <a:pPr lvl="1"/>
            <a:r>
              <a:rPr lang="hr-HR" dirty="0"/>
              <a:t>Pravilnik o načinu i uvjetima obavljanja djelatnosti elektroničkih komunikacijskih mreža i </a:t>
            </a:r>
            <a:r>
              <a:rPr lang="hr-HR" dirty="0" smtClean="0"/>
              <a:t>usluga</a:t>
            </a:r>
          </a:p>
          <a:p>
            <a:r>
              <a:rPr lang="hr-HR" dirty="0" smtClean="0"/>
              <a:t>Zakon o zaštiti potrošača</a:t>
            </a:r>
          </a:p>
          <a:p>
            <a:r>
              <a:rPr lang="hr-HR" dirty="0" smtClean="0"/>
              <a:t>Zakon o elektroničkoj trgovini</a:t>
            </a:r>
          </a:p>
          <a:p>
            <a:r>
              <a:rPr lang="hr-HR" dirty="0" smtClean="0"/>
              <a:t>Zakon o obveznim odnosima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2943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Privremeno uključenje pretplatničke telekomunikacijske terminalne opreme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Calibri" panose="020F0502020204030204" pitchFamily="34" charset="0"/>
              </a:rPr>
              <a:t>o</a:t>
            </a:r>
            <a:r>
              <a:rPr lang="vi-VN" dirty="0" smtClean="0">
                <a:latin typeface="Calibri" panose="020F0502020204030204" pitchFamily="34" charset="0"/>
              </a:rPr>
              <a:t>perator </a:t>
            </a:r>
            <a:r>
              <a:rPr lang="vi-VN" dirty="0">
                <a:latin typeface="Calibri" panose="020F0502020204030204" pitchFamily="34" charset="0"/>
              </a:rPr>
              <a:t>javnih komunikacijskih usluga može omogućiti, na zahtjev krajnjeg korisnika </a:t>
            </a:r>
            <a:r>
              <a:rPr lang="vi-VN" dirty="0" smtClean="0">
                <a:latin typeface="Calibri" panose="020F0502020204030204" pitchFamily="34" charset="0"/>
              </a:rPr>
              <a:t>usluga</a:t>
            </a:r>
            <a:r>
              <a:rPr lang="vi-VN" dirty="0">
                <a:latin typeface="Calibri" panose="020F0502020204030204" pitchFamily="34" charset="0"/>
              </a:rPr>
              <a:t>, privremeno uključenje pretplatničke </a:t>
            </a:r>
            <a:r>
              <a:rPr lang="hr-HR" dirty="0" smtClean="0">
                <a:latin typeface="Calibri" panose="020F0502020204030204" pitchFamily="34" charset="0"/>
              </a:rPr>
              <a:t>t</a:t>
            </a:r>
            <a:r>
              <a:rPr lang="vi-VN" dirty="0" smtClean="0">
                <a:latin typeface="Calibri" panose="020F0502020204030204" pitchFamily="34" charset="0"/>
              </a:rPr>
              <a:t>elekomunikacijske </a:t>
            </a:r>
            <a:r>
              <a:rPr lang="vi-VN" dirty="0">
                <a:latin typeface="Calibri" panose="020F0502020204030204" pitchFamily="34" charset="0"/>
              </a:rPr>
              <a:t>terminalne </a:t>
            </a:r>
            <a:r>
              <a:rPr lang="vi-VN" dirty="0" smtClean="0">
                <a:latin typeface="Calibri" panose="020F0502020204030204" pitchFamily="34" charset="0"/>
              </a:rPr>
              <a:t>opreme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vi-VN" dirty="0" smtClean="0">
                <a:latin typeface="Calibri" panose="020F0502020204030204" pitchFamily="34" charset="0"/>
              </a:rPr>
              <a:t>te </a:t>
            </a:r>
            <a:r>
              <a:rPr lang="vi-VN" dirty="0">
                <a:latin typeface="Calibri" panose="020F0502020204030204" pitchFamily="34" charset="0"/>
              </a:rPr>
              <a:t>uporabu javnih komunikacijskih usluga, u </a:t>
            </a:r>
            <a:r>
              <a:rPr lang="vi-VN" dirty="0" smtClean="0">
                <a:latin typeface="Calibri" panose="020F0502020204030204" pitchFamily="34" charset="0"/>
              </a:rPr>
              <a:t>slučaju </a:t>
            </a:r>
            <a:r>
              <a:rPr lang="vi-VN" dirty="0">
                <a:latin typeface="Calibri" panose="020F0502020204030204" pitchFamily="34" charset="0"/>
              </a:rPr>
              <a:t>posebnih ili izvanrednih događaja, a </a:t>
            </a:r>
            <a:r>
              <a:rPr lang="vi-VN" dirty="0" smtClean="0">
                <a:latin typeface="Calibri" panose="020F0502020204030204" pitchFamily="34" charset="0"/>
              </a:rPr>
              <a:t>osobito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vi-VN" dirty="0" smtClean="0">
                <a:latin typeface="Calibri" panose="020F0502020204030204" pitchFamily="34" charset="0"/>
              </a:rPr>
              <a:t>prigodom </a:t>
            </a:r>
            <a:r>
              <a:rPr lang="vi-VN" dirty="0">
                <a:latin typeface="Calibri" panose="020F0502020204030204" pitchFamily="34" charset="0"/>
              </a:rPr>
              <a:t>većih i/ili </a:t>
            </a:r>
            <a:r>
              <a:rPr lang="vi-VN" dirty="0" smtClean="0">
                <a:latin typeface="Calibri" panose="020F0502020204030204" pitchFamily="34" charset="0"/>
              </a:rPr>
              <a:t>važnijih </a:t>
            </a:r>
            <a:r>
              <a:rPr lang="vi-VN" dirty="0">
                <a:latin typeface="Calibri" panose="020F0502020204030204" pitchFamily="34" charset="0"/>
              </a:rPr>
              <a:t>javnih </a:t>
            </a:r>
            <a:r>
              <a:rPr lang="vi-VN" dirty="0" smtClean="0">
                <a:latin typeface="Calibri" panose="020F0502020204030204" pitchFamily="34" charset="0"/>
              </a:rPr>
              <a:t>okupljanja </a:t>
            </a:r>
            <a:r>
              <a:rPr lang="vi-VN" dirty="0">
                <a:latin typeface="Calibri" panose="020F0502020204030204" pitchFamily="34" charset="0"/>
              </a:rPr>
              <a:t>privremenog </a:t>
            </a:r>
            <a:r>
              <a:rPr lang="vi-VN" dirty="0" smtClean="0">
                <a:latin typeface="Calibri" panose="020F0502020204030204" pitchFamily="34" charset="0"/>
              </a:rPr>
              <a:t>trajanja</a:t>
            </a:r>
            <a:r>
              <a:rPr lang="hr-HR" dirty="0" smtClean="0">
                <a:latin typeface="Calibri" panose="020F0502020204030204" pitchFamily="34" charset="0"/>
              </a:rPr>
              <a:t>.</a:t>
            </a:r>
            <a:endParaRPr lang="vi-VN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998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Prestanak pretplatničkog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raskid</a:t>
            </a:r>
            <a:endParaRPr lang="hr-HR" dirty="0"/>
          </a:p>
          <a:p>
            <a:r>
              <a:rPr lang="hr-HR" dirty="0"/>
              <a:t>smrću pretplatnika koji je fizička osoba, odnosno prestankom postojanja pretplatnika </a:t>
            </a:r>
            <a:r>
              <a:rPr lang="hr-HR" dirty="0" smtClean="0"/>
              <a:t>koji </a:t>
            </a:r>
            <a:r>
              <a:rPr lang="hr-HR" dirty="0"/>
              <a:t>je pravna </a:t>
            </a:r>
            <a:r>
              <a:rPr lang="hr-HR" dirty="0" smtClean="0"/>
              <a:t>osoba (osim ako nasljednici, odnosno članovi kućanstva …)</a:t>
            </a: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temelju pravomoćne odluke suda odnosno konačne odluke </a:t>
            </a:r>
            <a:r>
              <a:rPr lang="hr-HR" dirty="0" smtClean="0"/>
              <a:t>Hrvatske </a:t>
            </a:r>
            <a:r>
              <a:rPr lang="hr-HR" dirty="0"/>
              <a:t>agencije za </a:t>
            </a:r>
          </a:p>
          <a:p>
            <a:r>
              <a:rPr lang="hr-HR" dirty="0"/>
              <a:t>poštu i elektroničke </a:t>
            </a:r>
            <a:r>
              <a:rPr lang="hr-HR" dirty="0" smtClean="0"/>
              <a:t>komunikacije na </a:t>
            </a:r>
            <a:r>
              <a:rPr lang="hr-HR" dirty="0"/>
              <a:t>temelju zakona i drugog propisa.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9190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Protek vremena i raskid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Protekom roka operator je </a:t>
            </a:r>
            <a:r>
              <a:rPr lang="hr-HR" dirty="0"/>
              <a:t>u </a:t>
            </a:r>
            <a:r>
              <a:rPr lang="hr-HR" dirty="0" smtClean="0"/>
              <a:t>pravilu dužan i nadalje pružati uslugu </a:t>
            </a:r>
          </a:p>
          <a:p>
            <a:r>
              <a:rPr lang="hr-HR" dirty="0" smtClean="0"/>
              <a:t>Istekom </a:t>
            </a:r>
            <a:r>
              <a:rPr lang="hr-HR" dirty="0"/>
              <a:t>razdoblja minimalnog obveznog trajanja pretplatničkog ugovora pretplatnik </a:t>
            </a:r>
            <a:r>
              <a:rPr lang="hr-HR" dirty="0" smtClean="0"/>
              <a:t>može </a:t>
            </a:r>
            <a:r>
              <a:rPr lang="hr-HR" dirty="0"/>
              <a:t>raskinuti ugovor u svakom trenutku, bez plaćanja bilo kakve naknade. </a:t>
            </a:r>
            <a:endParaRPr lang="hr-HR" dirty="0" smtClean="0"/>
          </a:p>
          <a:p>
            <a:r>
              <a:rPr lang="hr-HR" dirty="0" err="1" smtClean="0"/>
              <a:t>Ništetne</a:t>
            </a:r>
            <a:r>
              <a:rPr lang="hr-HR" dirty="0" smtClean="0"/>
              <a:t> </a:t>
            </a:r>
            <a:r>
              <a:rPr lang="hr-HR" dirty="0"/>
              <a:t>su </a:t>
            </a:r>
            <a:r>
              <a:rPr lang="hr-HR" dirty="0" smtClean="0"/>
              <a:t>odredbe </a:t>
            </a:r>
            <a:r>
              <a:rPr lang="hr-HR" dirty="0"/>
              <a:t>ugovora prema kojima će se šutnja pretplatnika smatrati pristankom na novi </a:t>
            </a:r>
            <a:r>
              <a:rPr lang="hr-HR" dirty="0" smtClean="0"/>
              <a:t>ugovor </a:t>
            </a:r>
            <a:r>
              <a:rPr lang="hr-HR" dirty="0"/>
              <a:t>s </a:t>
            </a:r>
            <a:r>
              <a:rPr lang="hr-HR" dirty="0" smtClean="0"/>
              <a:t>minimalnim </a:t>
            </a:r>
            <a:r>
              <a:rPr lang="hr-HR" dirty="0"/>
              <a:t>obveznim </a:t>
            </a:r>
            <a:r>
              <a:rPr lang="hr-HR" dirty="0" smtClean="0"/>
              <a:t>trajanjem.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8387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Zaštita 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Prigovor operatoru </a:t>
            </a:r>
          </a:p>
          <a:p>
            <a:pPr lvl="1"/>
            <a:r>
              <a:rPr lang="hr-HR" dirty="0" smtClean="0"/>
              <a:t>Pisani odgovor</a:t>
            </a:r>
          </a:p>
          <a:p>
            <a:r>
              <a:rPr lang="hr-HR" dirty="0" smtClean="0"/>
              <a:t>Pritužba (reklamacija) na pisani odgovor</a:t>
            </a:r>
          </a:p>
          <a:p>
            <a:r>
              <a:rPr lang="hr-HR" dirty="0" smtClean="0"/>
              <a:t>Zahtjev za </a:t>
            </a:r>
            <a:r>
              <a:rPr lang="hr-HR" smtClean="0"/>
              <a:t>rješavanje spora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351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Pravni odnosi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Pružatelj usluge  		Korisnik (može biti i 					potrošač)</a:t>
            </a:r>
            <a:endParaRPr lang="hr-HR" dirty="0"/>
          </a:p>
        </p:txBody>
      </p:sp>
      <p:sp>
        <p:nvSpPr>
          <p:cNvPr id="4" name="Left-Right Arrow 3"/>
          <p:cNvSpPr/>
          <p:nvPr/>
        </p:nvSpPr>
        <p:spPr>
          <a:xfrm>
            <a:off x="3491880" y="3573016"/>
            <a:ext cx="1368152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180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Subjekti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i="1" dirty="0" smtClean="0"/>
              <a:t>korisnik usluga</a:t>
            </a:r>
            <a:r>
              <a:rPr lang="hr-HR" dirty="0" smtClean="0"/>
              <a:t>: pravna ili fizička osoba koja se koristi javno dostupnom elektroničkom komunikacijskom uslugom ili zahtijeva tu uslugu, u privatne ili poslovne svrhe, pri čemu ne mora biti pretplatnik te usluge</a:t>
            </a:r>
          </a:p>
          <a:p>
            <a:r>
              <a:rPr lang="hr-HR" i="1" dirty="0" smtClean="0"/>
              <a:t>operator:</a:t>
            </a:r>
            <a:r>
              <a:rPr lang="hr-HR" dirty="0" smtClean="0"/>
              <a:t> pravna ili fizička osoba koja pruža ili je ovlaštena pružati javnu komunikacijsku uslugu, ili davati na korištenje javnu komunikacijsku mrežu ili povezanu </a:t>
            </a:r>
            <a:r>
              <a:rPr lang="hr-HR" dirty="0" smtClean="0"/>
              <a:t>opremu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856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Subjekti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operator korisnik:</a:t>
            </a:r>
            <a:r>
              <a:rPr lang="hr-HR" dirty="0" smtClean="0"/>
              <a:t> operator koji koristi elektroničkom komunikacijskom infrastrukturom infrastrukturnog operatora u svrhu postavljanja i korištenja vlastite elektroničke komunikacijske mreže. Operator korisnik nije vlasnik niti nositelj drugoga stvarnog prava ili prava puta na elektroničkoj komunikacijskoj infrastrukturi.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287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Subjekti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krajnji korisnik usluga:</a:t>
            </a:r>
            <a:r>
              <a:rPr lang="hr-HR" dirty="0" smtClean="0"/>
              <a:t> korisnik usluga koji ne obavlja djelatnost elektroničkih komunikacijskih mreža i usluga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360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Subjekti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potrošač:</a:t>
            </a:r>
            <a:r>
              <a:rPr lang="hr-HR" dirty="0" smtClean="0"/>
              <a:t> svaka fizička osoba koja se koristi javno dostupnom elektroničkom komunikacijskom uslugom ili zahtijeva tu uslugu u svrhe koje nisu namijenjene njezinoj poslovnoj djelatnosti, obrtu ili djelatnosti slobodnog zanimanja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931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Subjekti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pretplatnik:</a:t>
            </a:r>
            <a:r>
              <a:rPr lang="hr-HR" dirty="0" smtClean="0"/>
              <a:t> svaka fizička ili pravna osoba koja je sklopila ugovor s operatorom javno dostupnih elektroničkih komunikacijskih usluga o pružanju tih usluga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7724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pravnog uređenja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Javnopravni aspekti</a:t>
            </a:r>
          </a:p>
          <a:p>
            <a:r>
              <a:rPr lang="hr-HR" dirty="0" smtClean="0"/>
              <a:t>Privatnopravni aspekti</a:t>
            </a:r>
          </a:p>
          <a:p>
            <a:pPr lvl="1"/>
            <a:r>
              <a:rPr lang="hr-HR" dirty="0" smtClean="0"/>
              <a:t>Ugovorni odnosi</a:t>
            </a:r>
          </a:p>
          <a:p>
            <a:pPr lvl="1"/>
            <a:r>
              <a:rPr lang="hr-HR" dirty="0" smtClean="0"/>
              <a:t>Drugi privatnopravni odnosi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937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952</Words>
  <Application>Microsoft Office PowerPoint</Application>
  <PresentationFormat>On-screen Show (4:3)</PresentationFormat>
  <Paragraphs>89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Ugovorni odnosi i elektroničke komunikacije</vt:lpstr>
      <vt:lpstr>Pravni izvori</vt:lpstr>
      <vt:lpstr>Pravni odnosi</vt:lpstr>
      <vt:lpstr>Subjekti</vt:lpstr>
      <vt:lpstr>Subjekti</vt:lpstr>
      <vt:lpstr>Subjekti</vt:lpstr>
      <vt:lpstr>Subjekti</vt:lpstr>
      <vt:lpstr>Subjekti</vt:lpstr>
      <vt:lpstr>Sadržaj pravnog uređenja</vt:lpstr>
      <vt:lpstr>Ugovorni odnosi</vt:lpstr>
      <vt:lpstr>Pretplatnički ugovor</vt:lpstr>
      <vt:lpstr>Pravilnik o načinu i uvjetima obavljanja djelatnosti elektroničkih komunikacijskih mreža i usluga </vt:lpstr>
      <vt:lpstr>Obvezno sklapanje ugovora</vt:lpstr>
      <vt:lpstr>Obvezno sklapanje ugovora</vt:lpstr>
      <vt:lpstr>Sadržaj ugovora</vt:lpstr>
      <vt:lpstr>Sadržaj ugovora</vt:lpstr>
      <vt:lpstr>Nepoštene odredbe – crni popis</vt:lpstr>
      <vt:lpstr>Prijenos pretplatničkog ugovora</vt:lpstr>
      <vt:lpstr>Privremeni pretplatnik</vt:lpstr>
      <vt:lpstr>Privremeno uključenje pretplatničke telekomunikacijske terminalne opreme</vt:lpstr>
      <vt:lpstr>Prestanak pretplatničkog ugovora</vt:lpstr>
      <vt:lpstr>Protek vremena i raskid</vt:lpstr>
      <vt:lpstr>Zaštita prava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Ugovorni odnosi i elektroničke komunikacije</dc:title>
  <dc:creator>II</dc:creator>
  <cp:lastModifiedBy>II</cp:lastModifiedBy>
  <cp:revision>26</cp:revision>
  <dcterms:created xsi:type="dcterms:W3CDTF">2016-01-07T10:08:24Z</dcterms:created>
  <dcterms:modified xsi:type="dcterms:W3CDTF">2016-01-12T12:57:17Z</dcterms:modified>
</cp:coreProperties>
</file>