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73" r:id="rId5"/>
    <p:sldId id="260" r:id="rId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4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381000" y="2803525"/>
            <a:ext cx="2117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hr-HR" sz="1800">
              <a:latin typeface="Tahoma" charset="0"/>
            </a:endParaRPr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997076"/>
            <a:ext cx="103632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A1B78A0-01BB-411E-909F-522D1CC438BA}" type="slidenum">
              <a:rPr lang="en-GB" altLang="sr-Latn-RS"/>
              <a:pPr/>
              <a:t>‹#›</a:t>
            </a:fld>
            <a:endParaRPr lang="en-GB" altLang="sr-Latn-R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365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277A7B-AF98-422C-91F9-7AF8B4B31F32}" type="slidenum">
              <a:rPr lang="en-GB" altLang="sr-Latn-RS"/>
              <a:pPr/>
              <a:t>‹#›</a:t>
            </a:fld>
            <a:endParaRPr lang="en-GB" altLang="sr-Latn-RS"/>
          </a:p>
        </p:txBody>
      </p:sp>
    </p:spTree>
    <p:extLst>
      <p:ext uri="{BB962C8B-B14F-4D97-AF65-F5344CB8AC3E}">
        <p14:creationId xmlns:p14="http://schemas.microsoft.com/office/powerpoint/2010/main" val="519382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92100"/>
            <a:ext cx="27432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92100"/>
            <a:ext cx="80264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597FA7-A5A3-4EEF-A97D-5062820F9150}" type="slidenum">
              <a:rPr lang="en-GB" altLang="sr-Latn-RS"/>
              <a:pPr/>
              <a:t>‹#›</a:t>
            </a:fld>
            <a:endParaRPr lang="en-GB" altLang="sr-Latn-RS"/>
          </a:p>
        </p:txBody>
      </p:sp>
    </p:spTree>
    <p:extLst>
      <p:ext uri="{BB962C8B-B14F-4D97-AF65-F5344CB8AC3E}">
        <p14:creationId xmlns:p14="http://schemas.microsoft.com/office/powerpoint/2010/main" val="2519185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4559A4-AD20-43BB-A403-30C54767A4F9}" type="slidenum">
              <a:rPr lang="en-GB" altLang="sr-Latn-RS"/>
              <a:pPr/>
              <a:t>‹#›</a:t>
            </a:fld>
            <a:endParaRPr lang="en-GB" altLang="sr-Latn-RS"/>
          </a:p>
        </p:txBody>
      </p:sp>
    </p:spTree>
    <p:extLst>
      <p:ext uri="{BB962C8B-B14F-4D97-AF65-F5344CB8AC3E}">
        <p14:creationId xmlns:p14="http://schemas.microsoft.com/office/powerpoint/2010/main" val="3187873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6CDDD0-456F-477A-A1D0-877945E93FE3}" type="slidenum">
              <a:rPr lang="en-GB" altLang="sr-Latn-RS"/>
              <a:pPr/>
              <a:t>‹#›</a:t>
            </a:fld>
            <a:endParaRPr lang="en-GB" altLang="sr-Latn-RS"/>
          </a:p>
        </p:txBody>
      </p:sp>
    </p:spTree>
    <p:extLst>
      <p:ext uri="{BB962C8B-B14F-4D97-AF65-F5344CB8AC3E}">
        <p14:creationId xmlns:p14="http://schemas.microsoft.com/office/powerpoint/2010/main" val="1138115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05000"/>
            <a:ext cx="5384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05000"/>
            <a:ext cx="5384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ECE7BB-1880-4BEE-AE49-A51934524D4C}" type="slidenum">
              <a:rPr lang="en-GB" altLang="sr-Latn-RS"/>
              <a:pPr/>
              <a:t>‹#›</a:t>
            </a:fld>
            <a:endParaRPr lang="en-GB" altLang="sr-Latn-RS"/>
          </a:p>
        </p:txBody>
      </p:sp>
    </p:spTree>
    <p:extLst>
      <p:ext uri="{BB962C8B-B14F-4D97-AF65-F5344CB8AC3E}">
        <p14:creationId xmlns:p14="http://schemas.microsoft.com/office/powerpoint/2010/main" val="1468647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1087F7-93BD-46EE-9E6E-D796098BC44F}" type="slidenum">
              <a:rPr lang="en-GB" altLang="sr-Latn-RS"/>
              <a:pPr/>
              <a:t>‹#›</a:t>
            </a:fld>
            <a:endParaRPr lang="en-GB" altLang="sr-Latn-RS"/>
          </a:p>
        </p:txBody>
      </p:sp>
    </p:spTree>
    <p:extLst>
      <p:ext uri="{BB962C8B-B14F-4D97-AF65-F5344CB8AC3E}">
        <p14:creationId xmlns:p14="http://schemas.microsoft.com/office/powerpoint/2010/main" val="3685952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004CDA-57D6-4352-87FB-2B06D60DB798}" type="slidenum">
              <a:rPr lang="en-GB" altLang="sr-Latn-RS"/>
              <a:pPr/>
              <a:t>‹#›</a:t>
            </a:fld>
            <a:endParaRPr lang="en-GB" altLang="sr-Latn-RS"/>
          </a:p>
        </p:txBody>
      </p:sp>
    </p:spTree>
    <p:extLst>
      <p:ext uri="{BB962C8B-B14F-4D97-AF65-F5344CB8AC3E}">
        <p14:creationId xmlns:p14="http://schemas.microsoft.com/office/powerpoint/2010/main" val="472330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C24DD-6ECA-4077-9A59-70E214A59092}" type="slidenum">
              <a:rPr lang="en-GB" altLang="sr-Latn-RS"/>
              <a:pPr/>
              <a:t>‹#›</a:t>
            </a:fld>
            <a:endParaRPr lang="en-GB" altLang="sr-Latn-RS"/>
          </a:p>
        </p:txBody>
      </p:sp>
    </p:spTree>
    <p:extLst>
      <p:ext uri="{BB962C8B-B14F-4D97-AF65-F5344CB8AC3E}">
        <p14:creationId xmlns:p14="http://schemas.microsoft.com/office/powerpoint/2010/main" val="2130730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577EFA-D2BA-4971-9C51-7868697E9A90}" type="slidenum">
              <a:rPr lang="en-GB" altLang="sr-Latn-RS"/>
              <a:pPr/>
              <a:t>‹#›</a:t>
            </a:fld>
            <a:endParaRPr lang="en-GB" altLang="sr-Latn-RS"/>
          </a:p>
        </p:txBody>
      </p:sp>
    </p:spTree>
    <p:extLst>
      <p:ext uri="{BB962C8B-B14F-4D97-AF65-F5344CB8AC3E}">
        <p14:creationId xmlns:p14="http://schemas.microsoft.com/office/powerpoint/2010/main" val="1277247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E7AE91-E6ED-49B0-B888-2CBBB65B3C9A}" type="slidenum">
              <a:rPr lang="en-GB" altLang="sr-Latn-RS"/>
              <a:pPr/>
              <a:t>‹#›</a:t>
            </a:fld>
            <a:endParaRPr lang="en-GB" altLang="sr-Latn-RS"/>
          </a:p>
        </p:txBody>
      </p:sp>
    </p:spTree>
    <p:extLst>
      <p:ext uri="{BB962C8B-B14F-4D97-AF65-F5344CB8AC3E}">
        <p14:creationId xmlns:p14="http://schemas.microsoft.com/office/powerpoint/2010/main" val="2888461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92100"/>
            <a:ext cx="109728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05000"/>
            <a:ext cx="10972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fld id="{4E8D183B-CE2B-43D4-B5EA-081B489C9462}" type="slidenum">
              <a:rPr lang="en-GB" altLang="sr-Latn-RS"/>
              <a:pPr/>
              <a:t>‹#›</a:t>
            </a:fld>
            <a:endParaRPr lang="en-GB" altLang="sr-Latn-RS"/>
          </a:p>
        </p:txBody>
      </p:sp>
    </p:spTree>
    <p:extLst>
      <p:ext uri="{BB962C8B-B14F-4D97-AF65-F5344CB8AC3E}">
        <p14:creationId xmlns:p14="http://schemas.microsoft.com/office/powerpoint/2010/main" val="117785039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D83B5B66-95E1-40FE-9A1A-3F3B99609B1B}" type="slidenum">
              <a:rPr lang="en-GB" altLang="sr-Latn-RS">
                <a:solidFill>
                  <a:srgbClr val="FFFFFF"/>
                </a:solidFill>
                <a:latin typeface="Arial" panose="020B0604020202020204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altLang="sr-Latn-R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b="1" dirty="0" smtClean="0">
                <a:solidFill>
                  <a:srgbClr val="FFC000"/>
                </a:solidFill>
              </a:rPr>
              <a:t>UGOVOR O GRADNJI BRODA</a:t>
            </a:r>
            <a:endParaRPr lang="en-GB" b="1" dirty="0" smtClean="0">
              <a:solidFill>
                <a:srgbClr val="FFC0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b="1" dirty="0" smtClean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89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A5361C24-3D4C-4D69-8230-5230EACCDDFD}" type="slidenum">
              <a:rPr lang="en-GB" altLang="sr-Latn-RS">
                <a:solidFill>
                  <a:srgbClr val="FFFFFF"/>
                </a:solidFill>
                <a:latin typeface="Arial" panose="020B0604020202020204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GB" altLang="sr-Latn-R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351089" y="1"/>
            <a:ext cx="7515225" cy="1190625"/>
          </a:xfrm>
        </p:spPr>
        <p:txBody>
          <a:bodyPr/>
          <a:lstStyle/>
          <a:p>
            <a:pPr eaLnBrk="1" hangingPunct="1">
              <a:defRPr/>
            </a:pPr>
            <a:r>
              <a:rPr lang="hr-HR" sz="2800" b="1" dirty="0" smtClean="0"/>
              <a:t>DEFINICIJA I IZVORI PRAVA</a:t>
            </a:r>
            <a:endParaRPr lang="en-GB" sz="2800" b="1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24113" y="1268414"/>
            <a:ext cx="7491412" cy="3830637"/>
          </a:xfrm>
        </p:spPr>
        <p:txBody>
          <a:bodyPr/>
          <a:lstStyle/>
          <a:p>
            <a:pPr eaLnBrk="1" hangingPunct="1">
              <a:defRPr/>
            </a:pPr>
            <a:r>
              <a:rPr lang="hr-HR" sz="2400" b="1" dirty="0" smtClean="0"/>
              <a:t>Ugovor kojim se brodograditelj obvezuje prema projektu i tehničkoj dokumentaciji sagraditi novi brod u određenom roku, a naručitelj se obvezuje za izgrađeni brod platiti ugovorenu cijenu. </a:t>
            </a:r>
          </a:p>
          <a:p>
            <a:pPr eaLnBrk="1" hangingPunct="1">
              <a:defRPr/>
            </a:pPr>
            <a:r>
              <a:rPr lang="hr-HR" sz="2400" b="1" dirty="0" smtClean="0"/>
              <a:t>Formalan ugovor</a:t>
            </a:r>
          </a:p>
          <a:p>
            <a:pPr eaLnBrk="1" hangingPunct="1">
              <a:defRPr/>
            </a:pPr>
            <a:r>
              <a:rPr lang="hr-HR" sz="2400" b="1" dirty="0" smtClean="0"/>
              <a:t>Ugovor o djelu</a:t>
            </a:r>
            <a:endParaRPr lang="hr-HR" sz="2400" b="1" dirty="0"/>
          </a:p>
          <a:p>
            <a:pPr eaLnBrk="1" hangingPunct="1">
              <a:defRPr/>
            </a:pPr>
            <a:r>
              <a:rPr lang="hr-HR" sz="2400" b="1" dirty="0" smtClean="0"/>
              <a:t>Pomorski zakonik</a:t>
            </a:r>
          </a:p>
          <a:p>
            <a:pPr eaLnBrk="1" hangingPunct="1">
              <a:defRPr/>
            </a:pPr>
            <a:r>
              <a:rPr lang="hr-HR" sz="2400" b="1" dirty="0" smtClean="0"/>
              <a:t>Zakon o obveznim odnosima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93857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AF45CA72-54EE-4B6A-ADE8-C81E436649BF}" type="slidenum">
              <a:rPr lang="en-GB" altLang="sr-Latn-RS">
                <a:solidFill>
                  <a:srgbClr val="FFFFFF"/>
                </a:solidFill>
                <a:latin typeface="Arial" panose="020B0604020202020204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GB" altLang="sr-Latn-R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z="3200" b="1" dirty="0" smtClean="0"/>
              <a:t>PRAVA I OBVEZE BRODOGRADITELJA</a:t>
            </a:r>
            <a:endParaRPr lang="en-GB" sz="3200" b="1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hr-HR" sz="2400" b="1" dirty="0" smtClean="0"/>
              <a:t>Brodograditelj mora izgraditi brod prema ugovoru i pravilima struke na način da se brodu mogu izdati PZ-om i ugovorom predviđene isprave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sz="2400" b="1" dirty="0" smtClean="0"/>
              <a:t>Odgovornost brodograditelja za nedostatke gradnje – pažnja dobrog stručnjaka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sz="2400" b="1" dirty="0" smtClean="0"/>
              <a:t>Pravo retencije brodograditelja za tražbine iz ugovora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sz="2400" b="1" dirty="0" smtClean="0"/>
              <a:t>Odgovornost za skrivene nedostatke koji se otkriju u roku od jedne godine od primopredaje broda, a o kojima ga naručitelj pisano obavijesti čim ih otkrije (</a:t>
            </a:r>
            <a:r>
              <a:rPr lang="hr-HR" sz="2400" b="1" dirty="0" err="1" smtClean="0"/>
              <a:t>zastarni</a:t>
            </a:r>
            <a:r>
              <a:rPr lang="hr-HR" sz="2400" b="1" dirty="0" smtClean="0"/>
              <a:t> rok: 1 godina)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02395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b="1" dirty="0" smtClean="0"/>
              <a:t>UPIS BRODOVA U GRADNJI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28750"/>
            <a:ext cx="10972800" cy="5292725"/>
          </a:xfrm>
        </p:spPr>
        <p:txBody>
          <a:bodyPr/>
          <a:lstStyle/>
          <a:p>
            <a:r>
              <a:rPr lang="hr-HR" sz="2400" b="1" dirty="0" smtClean="0"/>
              <a:t>Brod u gradnji je gradnja broda od trenutka polaganja kobilice ili druge slične radnje do upisa u upisnik brodova (PZ, 5/29) – kombinacija tehničkog kriterija za nastanak broda u gradnji i upravnog kriterija za prestanak broda u gradnji</a:t>
            </a:r>
          </a:p>
          <a:p>
            <a:r>
              <a:rPr lang="hr-HR" sz="2400" b="1" dirty="0" smtClean="0"/>
              <a:t>Pokretnina</a:t>
            </a:r>
          </a:p>
          <a:p>
            <a:r>
              <a:rPr lang="hr-HR" sz="2400" b="1" dirty="0" smtClean="0"/>
              <a:t>Obvezan (domaća osoba i domaće brodogradilište) i fakultativan (strana osoba i domaće brodogradilište)upis broda u gradnji</a:t>
            </a:r>
          </a:p>
          <a:p>
            <a:r>
              <a:rPr lang="hr-HR" sz="2400" b="1" dirty="0" smtClean="0"/>
              <a:t>Državna pripadnost broda u gradnji</a:t>
            </a:r>
          </a:p>
          <a:p>
            <a:r>
              <a:rPr lang="hr-HR" sz="2400" b="1" dirty="0" err="1" smtClean="0"/>
              <a:t>Stvarnopravni</a:t>
            </a:r>
            <a:r>
              <a:rPr lang="hr-HR" sz="2400" b="1" dirty="0" smtClean="0"/>
              <a:t> režim na brodu u gradnji</a:t>
            </a:r>
          </a:p>
          <a:p>
            <a:r>
              <a:rPr lang="hr-HR" sz="2400" b="1" dirty="0" smtClean="0"/>
              <a:t>Ako ugovorom nije predviđeno drugačije, brod u gradnji pripada brodograditelju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559A4-AD20-43BB-A403-30C54767A4F9}" type="slidenum">
              <a:rPr lang="en-GB" altLang="sr-Latn-RS" smtClean="0"/>
              <a:pPr/>
              <a:t>4</a:t>
            </a:fld>
            <a:endParaRPr lang="en-GB" altLang="sr-Latn-RS"/>
          </a:p>
        </p:txBody>
      </p:sp>
    </p:spTree>
    <p:extLst>
      <p:ext uri="{BB962C8B-B14F-4D97-AF65-F5344CB8AC3E}">
        <p14:creationId xmlns:p14="http://schemas.microsoft.com/office/powerpoint/2010/main" val="2318840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875BA310-FE92-4345-8105-B269036D59CA}" type="slidenum">
              <a:rPr lang="en-GB" altLang="sr-Latn-RS">
                <a:solidFill>
                  <a:srgbClr val="FFFFFF"/>
                </a:solidFill>
                <a:latin typeface="Arial" panose="020B0604020202020204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GB" altLang="sr-Latn-R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z="3200" b="1" dirty="0" smtClean="0"/>
              <a:t>OBILJEŽJA ENGLESKOG PRAVA U POGLEDU UGOVORA O GRADNJI BRODA</a:t>
            </a:r>
            <a:endParaRPr lang="en-GB" sz="3200" b="1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defRPr/>
            </a:pPr>
            <a:r>
              <a:rPr lang="hr-HR" sz="2400" b="1" dirty="0" smtClean="0"/>
              <a:t>Ugovor o gradnji i kupoprodaji buduće stvari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hr-HR" sz="2400" b="1" dirty="0" smtClean="0"/>
              <a:t>Ugovor se tumači prema onome što u njemu piše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hr-HR" sz="2400" b="1" dirty="0" smtClean="0"/>
              <a:t>Važni dijelovi ugovora: specifikacija broda, svjedodžbe, način plaćanja, pokusna plovidba, štete koje se nadoknađuju, jamstva brodograditelja, nadležnost i mjerodavno pravo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hr-HR" sz="2400" b="1" dirty="0" smtClean="0"/>
              <a:t>Kupac (hrv. Naručitelj) mora platiti cijenu i preuzeti brod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hr-HR" sz="2400" b="1" dirty="0" smtClean="0"/>
              <a:t>Nadzor gradnje od strane kupca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hr-HR" sz="2400" b="1" dirty="0" smtClean="0"/>
              <a:t>Različita ugovorom predviđena sredstva osiguranja tražbina </a:t>
            </a:r>
            <a:endParaRPr lang="hr-HR" sz="2400" b="1" dirty="0"/>
          </a:p>
          <a:p>
            <a:pPr marL="609600" indent="-609600" eaLnBrk="1" hangingPunct="1">
              <a:lnSpc>
                <a:spcPct val="90000"/>
              </a:lnSpc>
              <a:buNone/>
              <a:defRPr/>
            </a:pP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6218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288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Tahoma</vt:lpstr>
      <vt:lpstr>Wingdings</vt:lpstr>
      <vt:lpstr>Ocean</vt:lpstr>
      <vt:lpstr>UGOVOR O GRADNJI BRODA</vt:lpstr>
      <vt:lpstr>DEFINICIJA I IZVORI PRAVA</vt:lpstr>
      <vt:lpstr>PRAVA I OBVEZE BRODOGRADITELJA</vt:lpstr>
      <vt:lpstr>UPIS BRODOVA U GRADNJI</vt:lpstr>
      <vt:lpstr>OBILJEŽJA ENGLESKOG PRAVA U POGLEDU UGOVORA O GRADNJI BRODA</vt:lpstr>
    </vt:vector>
  </TitlesOfParts>
  <Company>Pravni fakultet u Zagrebu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UGOVOR O GRADNJI BRODA</dc:title>
  <dc:creator>Jasenko Marin</dc:creator>
  <cp:lastModifiedBy>Jasenko Marin</cp:lastModifiedBy>
  <cp:revision>9</cp:revision>
  <dcterms:created xsi:type="dcterms:W3CDTF">2016-05-17T11:42:28Z</dcterms:created>
  <dcterms:modified xsi:type="dcterms:W3CDTF">2017-01-09T13:53:05Z</dcterms:modified>
</cp:coreProperties>
</file>