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760F90-62B4-4117-8C46-37C51E3FEB3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6AE013-5F44-481E-ADE9-303227B2F8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resources/the-world-factbook/geos/print_tx.html" TargetMode="External"/><Relationship Id="rId2" Type="http://schemas.openxmlformats.org/officeDocument/2006/relationships/hyperlink" Target="https://www.amnesty.org/en/countries/europe-and-central-asia/turkmenistan/report-turkmenist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cef.org/turkmenistan/media_31934.html" TargetMode="External"/><Relationship Id="rId4" Type="http://schemas.openxmlformats.org/officeDocument/2006/relationships/hyperlink" Target="https://www.hrw.org/world-report/2019/country-chapters/turkmenist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Ia2SGpm6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Turkmenistan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2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12511" cy="1143000"/>
          </a:xfrm>
        </p:spPr>
        <p:txBody>
          <a:bodyPr/>
          <a:lstStyle/>
          <a:p>
            <a:r>
              <a:rPr lang="hr-HR" dirty="0" smtClean="0"/>
              <a:t>Socijalni 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5013176"/>
            <a:ext cx="6400800" cy="117046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2018. UNICEF predložio razvoj profesije socijalnog rada i usluga pomoći obitelji i djeci do 2028. </a:t>
            </a:r>
          </a:p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1400" dirty="0" smtClean="0"/>
              <a:t>(UNICEF, 2018)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2952328" cy="24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9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512511" cy="1143000"/>
          </a:xfrm>
        </p:spPr>
        <p:txBody>
          <a:bodyPr/>
          <a:lstStyle/>
          <a:p>
            <a:r>
              <a:rPr lang="hr-HR" sz="3600" dirty="0" smtClean="0"/>
              <a:t>LITERATURA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hr-HR" dirty="0" smtClean="0"/>
              <a:t>Amnesty </a:t>
            </a:r>
            <a:r>
              <a:rPr lang="hr-HR" dirty="0" err="1" smtClean="0"/>
              <a:t>International</a:t>
            </a:r>
            <a:r>
              <a:rPr lang="hr-HR" dirty="0" smtClean="0"/>
              <a:t> (2019). Turkmenistan 2017/2018. Posjećeno 23.11.2019. na mrežnoj stranici Amnesty </a:t>
            </a:r>
            <a:r>
              <a:rPr lang="hr-HR" dirty="0" err="1" smtClean="0"/>
              <a:t>International</a:t>
            </a:r>
            <a:r>
              <a:rPr lang="hr-HR" dirty="0" smtClean="0"/>
              <a:t>: </a:t>
            </a:r>
            <a:r>
              <a:rPr lang="en-US" dirty="0">
                <a:hlinkClick r:id="rId2"/>
              </a:rPr>
              <a:t>https://www.amnesty.org/en/countries/europe-and-central-asia/turkmenistan/report-turkmenistan/</a:t>
            </a:r>
            <a:endParaRPr lang="hr-HR" dirty="0" smtClean="0"/>
          </a:p>
          <a:p>
            <a:pPr marL="502920" indent="-457200">
              <a:buFont typeface="+mj-lt"/>
              <a:buAutoNum type="arabicPeriod"/>
            </a:pPr>
            <a:r>
              <a:rPr lang="hr-HR" dirty="0" smtClean="0"/>
              <a:t>CIA (2019). </a:t>
            </a:r>
            <a:r>
              <a:rPr lang="hr-HR" i="1" dirty="0" smtClean="0"/>
              <a:t>Central </a:t>
            </a:r>
            <a:r>
              <a:rPr lang="hr-HR" i="1" dirty="0" err="1" smtClean="0"/>
              <a:t>Asia</a:t>
            </a:r>
            <a:r>
              <a:rPr lang="hr-HR" i="1" dirty="0" smtClean="0"/>
              <a:t>: Turkmenistan</a:t>
            </a:r>
            <a:r>
              <a:rPr lang="hr-HR" dirty="0" smtClean="0"/>
              <a:t>. Posjećeno 23.11.2019. na mrežnoj stranici CIA-e: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www.cia.gov/library/publications/resources/the-world-factbook/geos/print_tx.html</a:t>
            </a:r>
            <a:endParaRPr lang="hr-HR" dirty="0" smtClean="0"/>
          </a:p>
          <a:p>
            <a:pPr marL="502920" indent="-457200">
              <a:buFont typeface="+mj-lt"/>
              <a:buAutoNum type="arabicPeriod"/>
            </a:pPr>
            <a:r>
              <a:rPr lang="hr-HR" dirty="0" smtClean="0"/>
              <a:t>Human </a:t>
            </a:r>
            <a:r>
              <a:rPr lang="hr-HR" dirty="0" err="1" smtClean="0"/>
              <a:t>right</a:t>
            </a:r>
            <a:r>
              <a:rPr lang="hr-HR" dirty="0" smtClean="0"/>
              <a:t>’s </a:t>
            </a:r>
            <a:r>
              <a:rPr lang="hr-HR" dirty="0" err="1" smtClean="0"/>
              <a:t>Watch</a:t>
            </a:r>
            <a:r>
              <a:rPr lang="hr-HR" dirty="0" smtClean="0"/>
              <a:t> (2019). </a:t>
            </a:r>
            <a:r>
              <a:rPr lang="hr-HR" i="1" dirty="0" smtClean="0"/>
              <a:t>World </a:t>
            </a:r>
            <a:r>
              <a:rPr lang="hr-HR" i="1" dirty="0" err="1" smtClean="0"/>
              <a:t>report</a:t>
            </a:r>
            <a:r>
              <a:rPr lang="hr-HR" i="1" dirty="0" smtClean="0"/>
              <a:t> 2019: Turkmenistan</a:t>
            </a:r>
            <a:r>
              <a:rPr lang="hr-HR" dirty="0" smtClean="0"/>
              <a:t>. Posjećeno 23.11.2019. na mrežnoj stranici Human </a:t>
            </a:r>
            <a:r>
              <a:rPr lang="hr-HR" dirty="0" err="1" smtClean="0"/>
              <a:t>right</a:t>
            </a:r>
            <a:r>
              <a:rPr lang="hr-HR" dirty="0" smtClean="0"/>
              <a:t>’s </a:t>
            </a:r>
            <a:r>
              <a:rPr lang="hr-HR" dirty="0" err="1" smtClean="0"/>
              <a:t>watch</a:t>
            </a:r>
            <a:r>
              <a:rPr lang="hr-HR" dirty="0" smtClean="0"/>
              <a:t>: </a:t>
            </a:r>
            <a:r>
              <a:rPr lang="en-US" dirty="0">
                <a:hlinkClick r:id="rId4"/>
              </a:rPr>
              <a:t>https://www.hrw.org/world-report/2019/country-chapters/turkmenistan</a:t>
            </a:r>
            <a:endParaRPr lang="hr-HR" dirty="0" smtClean="0"/>
          </a:p>
          <a:p>
            <a:pPr marL="502920" indent="-457200">
              <a:buFont typeface="+mj-lt"/>
              <a:buAutoNum type="arabicPeriod"/>
            </a:pPr>
            <a:r>
              <a:rPr lang="en-US" i="1" dirty="0"/>
              <a:t>Making tobacco a thing of the past: Taking action. Implementation of the Ashgabat declaration: Towards a </a:t>
            </a:r>
            <a:r>
              <a:rPr lang="en-US" i="1" dirty="0" smtClean="0"/>
              <a:t>tobacco-free</a:t>
            </a:r>
            <a:r>
              <a:rPr lang="hr-HR" i="1" dirty="0" smtClean="0"/>
              <a:t> </a:t>
            </a:r>
            <a:r>
              <a:rPr lang="hr-HR" dirty="0" smtClean="0"/>
              <a:t>(2019).</a:t>
            </a:r>
            <a:r>
              <a:rPr lang="en-US" dirty="0" smtClean="0"/>
              <a:t> </a:t>
            </a:r>
            <a:r>
              <a:rPr lang="en-US" dirty="0"/>
              <a:t>WHO European </a:t>
            </a:r>
            <a:r>
              <a:rPr lang="en-US" dirty="0" smtClean="0"/>
              <a:t>Region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endParaRPr lang="hr-HR" dirty="0"/>
          </a:p>
          <a:p>
            <a:pPr marL="502920" indent="-457200">
              <a:buFont typeface="+mj-lt"/>
              <a:buAutoNum type="arabicPeriod"/>
            </a:pPr>
            <a:r>
              <a:rPr lang="hr-HR" i="1" dirty="0" err="1" smtClean="0"/>
              <a:t>Spotlight</a:t>
            </a:r>
            <a:r>
              <a:rPr lang="hr-HR" i="1" dirty="0" smtClean="0"/>
              <a:t> </a:t>
            </a:r>
            <a:r>
              <a:rPr lang="hr-HR" i="1" dirty="0"/>
              <a:t>on Turkmenistan </a:t>
            </a:r>
            <a:r>
              <a:rPr lang="hr-HR" dirty="0"/>
              <a:t>(2019).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Foreign</a:t>
            </a:r>
            <a:r>
              <a:rPr lang="hr-HR" dirty="0"/>
              <a:t> </a:t>
            </a:r>
            <a:r>
              <a:rPr lang="hr-HR" dirty="0" err="1"/>
              <a:t>policy</a:t>
            </a:r>
            <a:r>
              <a:rPr lang="hr-HR" dirty="0"/>
              <a:t> </a:t>
            </a:r>
            <a:r>
              <a:rPr lang="hr-HR" dirty="0" smtClean="0"/>
              <a:t>centre.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 smtClean="0"/>
              <a:t>UNICEF (2018). </a:t>
            </a:r>
            <a:r>
              <a:rPr lang="en-US" i="1" dirty="0"/>
              <a:t>Turkmenistan rolls out the development of social work practice for children and </a:t>
            </a:r>
            <a:r>
              <a:rPr lang="en-US" i="1" dirty="0" smtClean="0"/>
              <a:t>families</a:t>
            </a:r>
            <a:r>
              <a:rPr lang="hr-HR" i="1" dirty="0" smtClean="0"/>
              <a:t>. </a:t>
            </a:r>
            <a:r>
              <a:rPr lang="hr-HR" dirty="0" smtClean="0"/>
              <a:t>Posjećeno 23.11.2019. na mrežnoj stranici UNICEF-a: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www.unicef.org/turkmenistan/media_31934.html</a:t>
            </a:r>
            <a:r>
              <a:rPr lang="hr-HR" dirty="0" smtClean="0"/>
              <a:t> </a:t>
            </a:r>
          </a:p>
          <a:p>
            <a:pPr marL="45720" indent="0">
              <a:buNone/>
            </a:pPr>
            <a:endParaRPr lang="hr-HR" dirty="0" smtClean="0"/>
          </a:p>
          <a:p>
            <a:pPr marL="502920" indent="-457200">
              <a:buFont typeface="+mj-lt"/>
              <a:buAutoNum type="arabicPeriod"/>
            </a:pPr>
            <a:endParaRPr lang="en-US" i="1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2708920"/>
            <a:ext cx="7920880" cy="30243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GLAVNI GRAD : </a:t>
            </a:r>
            <a:r>
              <a:rPr lang="hr-HR" dirty="0" err="1" smtClean="0"/>
              <a:t>Ašgabat</a:t>
            </a:r>
            <a:endParaRPr lang="hr-HR" dirty="0" smtClean="0"/>
          </a:p>
          <a:p>
            <a:r>
              <a:rPr lang="hr-HR" dirty="0" smtClean="0"/>
              <a:t>SLUŽBENI JEZIK: turkmenski</a:t>
            </a:r>
          </a:p>
          <a:p>
            <a:r>
              <a:rPr lang="hr-HR" dirty="0" smtClean="0"/>
              <a:t>STANOVNIŠTVO: 5 850 908</a:t>
            </a:r>
          </a:p>
          <a:p>
            <a:r>
              <a:rPr lang="hr-HR" dirty="0" smtClean="0"/>
              <a:t>VJERA: Islam </a:t>
            </a:r>
          </a:p>
          <a:p>
            <a:r>
              <a:rPr lang="hr-HR" dirty="0" smtClean="0"/>
              <a:t>PREDSJEDNIK: </a:t>
            </a:r>
            <a:r>
              <a:rPr lang="hr-HR" dirty="0" err="1" smtClean="0"/>
              <a:t>Gurbanguly</a:t>
            </a:r>
            <a:r>
              <a:rPr lang="hr-HR" dirty="0" smtClean="0"/>
              <a:t> </a:t>
            </a:r>
            <a:r>
              <a:rPr lang="hr-HR" dirty="0" err="1" smtClean="0"/>
              <a:t>Berdimuhamedow</a:t>
            </a:r>
            <a:endParaRPr lang="hr-HR" dirty="0" smtClean="0"/>
          </a:p>
          <a:p>
            <a:r>
              <a:rPr lang="hr-HR" dirty="0" smtClean="0"/>
              <a:t>NEOVISNOST: 27.10.1991. </a:t>
            </a:r>
          </a:p>
          <a:p>
            <a:r>
              <a:rPr lang="hr-HR" dirty="0" smtClean="0"/>
              <a:t>GOSPODARSTVO: izvori zemnog plina i nafte, pamuk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907"/>
            <a:ext cx="4788024" cy="298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0226" y="6153481"/>
            <a:ext cx="192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(CIA, 2019)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475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26" y="354350"/>
            <a:ext cx="6512511" cy="1143000"/>
          </a:xfrm>
        </p:spPr>
        <p:txBody>
          <a:bodyPr/>
          <a:lstStyle/>
          <a:p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/>
              <a:t>P</a:t>
            </a:r>
            <a:r>
              <a:rPr lang="hr-HR" i="1" dirty="0" err="1" smtClean="0"/>
              <a:t>rotector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339184"/>
            <a:ext cx="7488832" cy="3978776"/>
          </a:xfrm>
        </p:spPr>
        <p:txBody>
          <a:bodyPr/>
          <a:lstStyle/>
          <a:p>
            <a:r>
              <a:rPr lang="hr-HR" dirty="0" err="1"/>
              <a:t>Gurbanguly</a:t>
            </a:r>
            <a:r>
              <a:rPr lang="hr-HR" dirty="0"/>
              <a:t> </a:t>
            </a:r>
            <a:r>
              <a:rPr lang="hr-HR" dirty="0" err="1" smtClean="0"/>
              <a:t>Berdimuhamedow</a:t>
            </a:r>
            <a:endParaRPr lang="hr-HR" dirty="0" smtClean="0"/>
          </a:p>
          <a:p>
            <a:r>
              <a:rPr lang="hr-HR" dirty="0" smtClean="0"/>
              <a:t>ujedno </a:t>
            </a:r>
            <a:r>
              <a:rPr lang="hr-HR" dirty="0" smtClean="0"/>
              <a:t>i predsjednik vlade</a:t>
            </a:r>
          </a:p>
          <a:p>
            <a:r>
              <a:rPr lang="hr-HR" dirty="0" smtClean="0"/>
              <a:t>vlada od 2006. godine</a:t>
            </a:r>
          </a:p>
          <a:p>
            <a:r>
              <a:rPr lang="hr-HR" dirty="0" smtClean="0"/>
              <a:t>Parlamentarni </a:t>
            </a:r>
            <a:r>
              <a:rPr lang="hr-HR" dirty="0" smtClean="0"/>
              <a:t>izbori 2017. – 98% glasova (OSCE ?!)</a:t>
            </a:r>
          </a:p>
          <a:p>
            <a:r>
              <a:rPr lang="hr-HR" dirty="0"/>
              <a:t>k</a:t>
            </a:r>
            <a:r>
              <a:rPr lang="hr-HR" dirty="0" smtClean="0"/>
              <a:t>ult ličnosti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5"/>
          <a:stretch/>
        </p:blipFill>
        <p:spPr bwMode="auto">
          <a:xfrm>
            <a:off x="4283968" y="3212976"/>
            <a:ext cx="4572000" cy="306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5764"/>
          <a:stretch/>
        </p:blipFill>
        <p:spPr bwMode="auto">
          <a:xfrm>
            <a:off x="31157" y="4005064"/>
            <a:ext cx="4170219" cy="262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6334939"/>
            <a:ext cx="404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</a:t>
            </a:r>
            <a:r>
              <a:rPr lang="hr-HR" sz="1400" dirty="0" err="1" smtClean="0"/>
              <a:t>The</a:t>
            </a:r>
            <a:r>
              <a:rPr lang="hr-HR" sz="1400" dirty="0" smtClean="0"/>
              <a:t> </a:t>
            </a:r>
            <a:r>
              <a:rPr lang="hr-HR" sz="1400" dirty="0" err="1" smtClean="0"/>
              <a:t>foreign</a:t>
            </a:r>
            <a:r>
              <a:rPr lang="hr-HR" sz="1400" dirty="0" smtClean="0"/>
              <a:t> </a:t>
            </a:r>
            <a:r>
              <a:rPr lang="hr-HR" sz="1400" dirty="0" err="1" smtClean="0"/>
              <a:t>policy</a:t>
            </a:r>
            <a:r>
              <a:rPr lang="hr-HR" sz="1400" dirty="0" smtClean="0"/>
              <a:t> centre, 2019)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961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9588"/>
            <a:ext cx="4725516" cy="31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r>
              <a:rPr lang="hr-HR" sz="3600" dirty="0" err="1" smtClean="0"/>
              <a:t>Ašgabat</a:t>
            </a:r>
            <a:r>
              <a:rPr lang="hr-HR" sz="3600" dirty="0" smtClean="0"/>
              <a:t> – „Mramorni grad”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5589240"/>
            <a:ext cx="6400800" cy="81042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https://www.youtube.com/watch?v=hmIa2SGpm6s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530080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12511" cy="1143000"/>
          </a:xfrm>
        </p:spPr>
        <p:txBody>
          <a:bodyPr/>
          <a:lstStyle/>
          <a:p>
            <a:r>
              <a:rPr lang="hr-HR" dirty="0" smtClean="0"/>
              <a:t>VS.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6556"/>
            <a:ext cx="6394697" cy="30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40622" cy="39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r>
              <a:rPr lang="hr-HR" dirty="0" smtClean="0"/>
              <a:t>POLITIKA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632848" cy="468052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Cenzura – monopol nad medijima </a:t>
            </a:r>
          </a:p>
          <a:p>
            <a:pPr marL="45720" indent="0">
              <a:buNone/>
            </a:pPr>
            <a:endParaRPr lang="hr-HR" dirty="0" smtClean="0"/>
          </a:p>
          <a:p>
            <a:r>
              <a:rPr lang="hr-HR" dirty="0" smtClean="0"/>
              <a:t>Stroga kontrola informacija – telekomunikacije, Internet </a:t>
            </a:r>
          </a:p>
          <a:p>
            <a:endParaRPr lang="hr-HR" dirty="0"/>
          </a:p>
          <a:p>
            <a:r>
              <a:rPr lang="hr-HR" dirty="0" smtClean="0"/>
              <a:t>Kontrola ulazaka (2016. 6000 posjetitelja) i izlazaka ljudi iz države </a:t>
            </a:r>
          </a:p>
          <a:p>
            <a:endParaRPr lang="hr-HR" dirty="0"/>
          </a:p>
          <a:p>
            <a:r>
              <a:rPr lang="hr-HR" dirty="0"/>
              <a:t>= kontrola svih aspekata javnog </a:t>
            </a:r>
            <a:r>
              <a:rPr lang="hr-HR" dirty="0" smtClean="0"/>
              <a:t>života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Tobacco-</a:t>
            </a:r>
            <a:r>
              <a:rPr lang="hr-HR" dirty="0" err="1" smtClean="0"/>
              <a:t>free</a:t>
            </a:r>
            <a:r>
              <a:rPr lang="hr-HR" dirty="0" smtClean="0"/>
              <a:t> regija do 2024. godine </a:t>
            </a:r>
            <a:r>
              <a:rPr lang="hr-HR" sz="1400" dirty="0" smtClean="0"/>
              <a:t>(WHO, 2019)</a:t>
            </a:r>
          </a:p>
          <a:p>
            <a:endParaRPr lang="hr-HR" dirty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5811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</a:t>
            </a:r>
            <a:r>
              <a:rPr lang="hr-HR" sz="1400" dirty="0" err="1" smtClean="0"/>
              <a:t>The</a:t>
            </a:r>
            <a:r>
              <a:rPr lang="hr-HR" sz="1400" dirty="0" smtClean="0"/>
              <a:t> </a:t>
            </a:r>
            <a:r>
              <a:rPr lang="hr-HR" sz="1400" dirty="0" err="1" smtClean="0"/>
              <a:t>foreign</a:t>
            </a:r>
            <a:r>
              <a:rPr lang="hr-HR" sz="1400" dirty="0" smtClean="0"/>
              <a:t> </a:t>
            </a:r>
            <a:r>
              <a:rPr lang="hr-HR" sz="1400" dirty="0" err="1" smtClean="0"/>
              <a:t>policy</a:t>
            </a:r>
            <a:r>
              <a:rPr lang="hr-HR" sz="1400" dirty="0" smtClean="0"/>
              <a:t> centre, 2019)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09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1143000"/>
          </a:xfrm>
        </p:spPr>
        <p:txBody>
          <a:bodyPr/>
          <a:lstStyle/>
          <a:p>
            <a:r>
              <a:rPr lang="hr-HR" sz="3600" dirty="0" smtClean="0"/>
              <a:t>Human </a:t>
            </a:r>
            <a:r>
              <a:rPr lang="hr-HR" sz="3600" dirty="0" err="1" smtClean="0"/>
              <a:t>right</a:t>
            </a:r>
            <a:r>
              <a:rPr lang="hr-HR" sz="3600" dirty="0" smtClean="0"/>
              <a:t>’s </a:t>
            </a:r>
            <a:r>
              <a:rPr lang="hr-HR" sz="3600" dirty="0" err="1" smtClean="0"/>
              <a:t>Watch</a:t>
            </a:r>
            <a:r>
              <a:rPr lang="hr-HR" sz="3600" dirty="0" smtClean="0"/>
              <a:t> – World </a:t>
            </a:r>
            <a:r>
              <a:rPr lang="hr-HR" sz="3600" dirty="0" err="1" smtClean="0"/>
              <a:t>report</a:t>
            </a:r>
            <a:r>
              <a:rPr lang="hr-HR" sz="3600" dirty="0" smtClean="0"/>
              <a:t> 2019.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6528" y="1715192"/>
            <a:ext cx="7627880" cy="4522119"/>
          </a:xfrm>
        </p:spPr>
        <p:txBody>
          <a:bodyPr/>
          <a:lstStyle/>
          <a:p>
            <a:r>
              <a:rPr lang="hr-HR" dirty="0" smtClean="0"/>
              <a:t>204./210 država po indeksu slobode prema </a:t>
            </a:r>
            <a:r>
              <a:rPr lang="hr-HR" i="1" dirty="0" err="1" smtClean="0"/>
              <a:t>Freedom</a:t>
            </a:r>
            <a:r>
              <a:rPr lang="hr-HR" i="1" dirty="0" smtClean="0"/>
              <a:t> </a:t>
            </a:r>
            <a:r>
              <a:rPr lang="hr-HR" i="1" dirty="0" err="1" smtClean="0"/>
              <a:t>House</a:t>
            </a:r>
            <a:endParaRPr lang="hr-HR" i="1" dirty="0" smtClean="0"/>
          </a:p>
          <a:p>
            <a:pPr marL="45720" indent="0">
              <a:buNone/>
            </a:pPr>
            <a:endParaRPr lang="hr-HR" i="1" dirty="0"/>
          </a:p>
          <a:p>
            <a:pPr marL="502920" indent="-457200">
              <a:buAutoNum type="arabicPeriod"/>
            </a:pPr>
            <a:r>
              <a:rPr lang="hr-HR" i="1" dirty="0" smtClean="0"/>
              <a:t>Parlamentarni izbori </a:t>
            </a:r>
          </a:p>
          <a:p>
            <a:pPr marL="502920" indent="-457200">
              <a:buAutoNum type="arabicPeriod"/>
            </a:pPr>
            <a:endParaRPr lang="hr-HR" i="1" dirty="0" smtClean="0"/>
          </a:p>
          <a:p>
            <a:pPr marL="502920" indent="-457200">
              <a:buAutoNum type="arabicPeriod"/>
            </a:pPr>
            <a:r>
              <a:rPr lang="hr-HR" i="1" dirty="0" smtClean="0"/>
              <a:t>Sloboda medija i informacija 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/>
              <a:t>stroga kontrola svih medija 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err="1" smtClean="0"/>
              <a:t>straniji</a:t>
            </a:r>
            <a:r>
              <a:rPr lang="hr-HR" i="1" dirty="0" smtClean="0"/>
              <a:t> mediji nemaju pristup državi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/>
              <a:t>pristup </a:t>
            </a:r>
            <a:r>
              <a:rPr lang="hr-HR" i="1" dirty="0" err="1" smtClean="0"/>
              <a:t>internetu</a:t>
            </a:r>
            <a:r>
              <a:rPr lang="hr-HR" i="1" dirty="0" smtClean="0"/>
              <a:t> ograničen i kontroliran 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/>
              <a:t>nezavisni novinari izloženi nasilju i prijetnjama</a:t>
            </a:r>
          </a:p>
          <a:p>
            <a:pPr lvl="1">
              <a:buFont typeface="Wingdings" pitchFamily="2" charset="2"/>
              <a:buChar char="v"/>
            </a:pPr>
            <a:endParaRPr lang="hr-HR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6267788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(Human </a:t>
            </a:r>
            <a:r>
              <a:rPr lang="hr-HR" sz="1400" dirty="0" err="1" smtClean="0"/>
              <a:t>right</a:t>
            </a:r>
            <a:r>
              <a:rPr lang="hr-HR" sz="1400" dirty="0" smtClean="0"/>
              <a:t>’s </a:t>
            </a:r>
            <a:r>
              <a:rPr lang="hr-HR" sz="1400" dirty="0" err="1" smtClean="0"/>
              <a:t>watch</a:t>
            </a:r>
            <a:r>
              <a:rPr lang="hr-HR" sz="1400" dirty="0" smtClean="0"/>
              <a:t>, 2019)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0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584519" cy="1070992"/>
          </a:xfrm>
        </p:spPr>
        <p:txBody>
          <a:bodyPr/>
          <a:lstStyle/>
          <a:p>
            <a:r>
              <a:rPr lang="hr-HR" sz="3600" dirty="0"/>
              <a:t>Human </a:t>
            </a:r>
            <a:r>
              <a:rPr lang="hr-HR" sz="3600" dirty="0" err="1"/>
              <a:t>right</a:t>
            </a:r>
            <a:r>
              <a:rPr lang="hr-HR" sz="3600" dirty="0"/>
              <a:t>’s </a:t>
            </a:r>
            <a:r>
              <a:rPr lang="hr-HR" sz="3600" dirty="0" err="1"/>
              <a:t>Watch</a:t>
            </a:r>
            <a:r>
              <a:rPr lang="hr-HR" sz="3600" dirty="0"/>
              <a:t> – World </a:t>
            </a:r>
            <a:r>
              <a:rPr lang="hr-HR" sz="3600" dirty="0" err="1"/>
              <a:t>report</a:t>
            </a:r>
            <a:r>
              <a:rPr lang="hr-HR" sz="3600" dirty="0"/>
              <a:t> 2019.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6832848" cy="4122792"/>
          </a:xfrm>
        </p:spPr>
        <p:txBody>
          <a:bodyPr/>
          <a:lstStyle/>
          <a:p>
            <a:pPr marL="502920" indent="-457200">
              <a:buFont typeface="+mj-lt"/>
              <a:buAutoNum type="arabicPeriod" startAt="3"/>
            </a:pPr>
            <a:r>
              <a:rPr lang="hr-HR" dirty="0" smtClean="0"/>
              <a:t>Civilno društvo</a:t>
            </a:r>
          </a:p>
          <a:p>
            <a:pPr lvl="1">
              <a:buFont typeface="Wingdings" pitchFamily="2" charset="2"/>
              <a:buChar char="v"/>
            </a:pPr>
            <a:r>
              <a:rPr lang="hr-HR" dirty="0"/>
              <a:t>stroga regulacija, nemogućnost registriranja </a:t>
            </a:r>
          </a:p>
          <a:p>
            <a:pPr lvl="1">
              <a:buFont typeface="Wingdings" pitchFamily="2" charset="2"/>
              <a:buChar char="v"/>
            </a:pPr>
            <a:r>
              <a:rPr lang="hr-HR" dirty="0"/>
              <a:t> Ožujak – 1. predstavnik ljudskih prava (Amnesty </a:t>
            </a:r>
            <a:r>
              <a:rPr lang="hr-HR" dirty="0" err="1"/>
              <a:t>International</a:t>
            </a:r>
            <a:r>
              <a:rPr lang="hr-HR" dirty="0"/>
              <a:t>, 2019</a:t>
            </a:r>
            <a:r>
              <a:rPr lang="hr-HR" dirty="0" smtClean="0"/>
              <a:t>)</a:t>
            </a:r>
          </a:p>
          <a:p>
            <a:pPr marL="502920" indent="-457200">
              <a:buFont typeface="+mj-lt"/>
              <a:buAutoNum type="arabicPeriod" startAt="3"/>
            </a:pPr>
            <a:r>
              <a:rPr lang="hr-HR" dirty="0" smtClean="0"/>
              <a:t>Sloboda kretanja</a:t>
            </a:r>
          </a:p>
          <a:p>
            <a:pPr lvl="1">
              <a:buFont typeface="Wingdings" pitchFamily="2" charset="2"/>
              <a:buChar char="v"/>
            </a:pPr>
            <a:r>
              <a:rPr lang="hr-HR" dirty="0"/>
              <a:t>zabrana odlazaka iz države </a:t>
            </a:r>
          </a:p>
          <a:p>
            <a:pPr lvl="1">
              <a:buFont typeface="Wingdings" pitchFamily="2" charset="2"/>
              <a:buChar char="v"/>
            </a:pPr>
            <a:r>
              <a:rPr lang="hr-HR" dirty="0"/>
              <a:t>prisiljavanje povratka iseljenika prijetnjama (lista</a:t>
            </a:r>
            <a:r>
              <a:rPr lang="hr-HR" dirty="0" smtClean="0"/>
              <a:t>)</a:t>
            </a:r>
          </a:p>
          <a:p>
            <a:pPr marL="502920" indent="-457200">
              <a:buFont typeface="+mj-lt"/>
              <a:buAutoNum type="arabicPeriod" startAt="3"/>
            </a:pPr>
            <a:r>
              <a:rPr lang="hr-HR" dirty="0" smtClean="0"/>
              <a:t>Prava na stanovanje i imovinu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(Human </a:t>
            </a:r>
            <a:r>
              <a:rPr lang="hr-HR" sz="1400" dirty="0" err="1" smtClean="0"/>
              <a:t>right</a:t>
            </a:r>
            <a:r>
              <a:rPr lang="hr-HR" sz="1400" dirty="0" smtClean="0"/>
              <a:t>’s </a:t>
            </a:r>
            <a:r>
              <a:rPr lang="hr-HR" sz="1400" dirty="0" err="1" smtClean="0"/>
              <a:t>watch</a:t>
            </a:r>
            <a:r>
              <a:rPr lang="hr-HR" sz="1400" dirty="0" smtClean="0"/>
              <a:t>, 2019)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696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512511" cy="1143000"/>
          </a:xfrm>
        </p:spPr>
        <p:txBody>
          <a:bodyPr/>
          <a:lstStyle/>
          <a:p>
            <a:r>
              <a:rPr lang="hr-HR" sz="3600" dirty="0" smtClean="0"/>
              <a:t>Amnesty </a:t>
            </a:r>
            <a:r>
              <a:rPr lang="hr-HR" sz="3600" dirty="0" err="1" smtClean="0"/>
              <a:t>International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6616824" cy="3834760"/>
          </a:xfrm>
        </p:spPr>
        <p:txBody>
          <a:bodyPr/>
          <a:lstStyle/>
          <a:p>
            <a:r>
              <a:rPr lang="hr-HR" dirty="0" smtClean="0"/>
              <a:t>PRISIALN RAD –  pamuk</a:t>
            </a:r>
          </a:p>
          <a:p>
            <a:endParaRPr lang="hr-HR" dirty="0"/>
          </a:p>
          <a:p>
            <a:r>
              <a:rPr lang="hr-HR" dirty="0" err="1" smtClean="0"/>
              <a:t>Istospolne</a:t>
            </a:r>
            <a:r>
              <a:rPr lang="hr-HR" dirty="0" smtClean="0"/>
              <a:t> veze muškaraca – kriminalni prekršaj (do 2 godine zatvora)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ž</a:t>
            </a:r>
            <a:r>
              <a:rPr lang="hr-HR" dirty="0" smtClean="0"/>
              <a:t>ene prisiljene nositi tradicionalnu odjeću u javnosti  (</a:t>
            </a:r>
            <a:r>
              <a:rPr lang="hr-HR" sz="1400" dirty="0" err="1" smtClean="0"/>
              <a:t>Foreign</a:t>
            </a:r>
            <a:r>
              <a:rPr lang="hr-HR" sz="1400" dirty="0" smtClean="0"/>
              <a:t> </a:t>
            </a:r>
            <a:r>
              <a:rPr lang="hr-HR" sz="1400" dirty="0" err="1" smtClean="0"/>
              <a:t>policy</a:t>
            </a:r>
            <a:r>
              <a:rPr lang="hr-HR" sz="1400" dirty="0" smtClean="0"/>
              <a:t> centre, 2019)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33569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(Amnesty </a:t>
            </a:r>
            <a:r>
              <a:rPr lang="hr-HR" sz="1400" dirty="0" err="1" smtClean="0"/>
              <a:t>International</a:t>
            </a:r>
            <a:r>
              <a:rPr lang="hr-HR" sz="1400" dirty="0" smtClean="0"/>
              <a:t>, 2019)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140894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ustom 5">
      <a:dk1>
        <a:sysClr val="windowText" lastClr="000000"/>
      </a:dk1>
      <a:lt1>
        <a:sysClr val="window" lastClr="FFFFFF"/>
      </a:lt1>
      <a:dk2>
        <a:srgbClr val="073E87"/>
      </a:dk2>
      <a:lt2>
        <a:srgbClr val="BDECC8"/>
      </a:lt2>
      <a:accent1>
        <a:srgbClr val="217435"/>
      </a:accent1>
      <a:accent2>
        <a:srgbClr val="9CE2AD"/>
      </a:accent2>
      <a:accent3>
        <a:srgbClr val="5BD078"/>
      </a:accent3>
      <a:accent4>
        <a:srgbClr val="A5D028"/>
      </a:accent4>
      <a:accent5>
        <a:srgbClr val="F5C040"/>
      </a:accent5>
      <a:accent6>
        <a:srgbClr val="31AE50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1660</TotalTime>
  <Words>437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Turkmenistan</vt:lpstr>
      <vt:lpstr>PowerPoint Presentation</vt:lpstr>
      <vt:lpstr>The Protector</vt:lpstr>
      <vt:lpstr>Ašgabat – „Mramorni grad”</vt:lpstr>
      <vt:lpstr>VS.</vt:lpstr>
      <vt:lpstr>POLITIKA</vt:lpstr>
      <vt:lpstr>Human right’s Watch – World report 2019.</vt:lpstr>
      <vt:lpstr>Human right’s Watch – World report 2019.</vt:lpstr>
      <vt:lpstr>Amnesty International</vt:lpstr>
      <vt:lpstr>Socijalni rad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SSSR-a</dc:title>
  <dc:creator>Tanja Musnjak</dc:creator>
  <cp:lastModifiedBy>Tanja Musnjak</cp:lastModifiedBy>
  <cp:revision>17</cp:revision>
  <dcterms:created xsi:type="dcterms:W3CDTF">2019-11-23T12:09:46Z</dcterms:created>
  <dcterms:modified xsi:type="dcterms:W3CDTF">2019-11-26T10:37:05Z</dcterms:modified>
</cp:coreProperties>
</file>