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71" r:id="rId7"/>
    <p:sldId id="272" r:id="rId8"/>
    <p:sldId id="273" r:id="rId9"/>
    <p:sldId id="262" r:id="rId10"/>
    <p:sldId id="265" r:id="rId11"/>
    <p:sldId id="266" r:id="rId12"/>
    <p:sldId id="268" r:id="rId13"/>
    <p:sldId id="269" r:id="rId14"/>
    <p:sldId id="279" r:id="rId15"/>
    <p:sldId id="267" r:id="rId16"/>
    <p:sldId id="276" r:id="rId17"/>
    <p:sldId id="277" r:id="rId18"/>
    <p:sldId id="278" r:id="rId19"/>
    <p:sldId id="274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19EDB5-6A41-4E96-B5F0-4B2358E96649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CEBE40-9EE0-4AA5-AFE8-FB10B4D0563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pPr algn="r"/>
            <a:r>
              <a:rPr lang="hr-HR" sz="2800" dirty="0" smtClean="0"/>
              <a:t>Transparentnost i otvorenost javne uprave</a:t>
            </a:r>
            <a:br>
              <a:rPr lang="hr-HR" sz="2800" dirty="0" smtClean="0"/>
            </a:br>
            <a:r>
              <a:rPr lang="hr-HR" sz="2800" dirty="0" smtClean="0"/>
              <a:t>Participacija građana u odlučivanju</a:t>
            </a: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5063"/>
            <a:ext cx="7772400" cy="806247"/>
          </a:xfrm>
        </p:spPr>
        <p:txBody>
          <a:bodyPr/>
          <a:lstStyle/>
          <a:p>
            <a:r>
              <a:rPr lang="hr-HR" sz="2000" dirty="0" smtClean="0"/>
              <a:t>Odnosi uprave s građanima</a:t>
            </a:r>
          </a:p>
          <a:p>
            <a:r>
              <a:rPr lang="hr-HR" sz="2000" dirty="0" err="1" smtClean="0"/>
              <a:t>doc</a:t>
            </a:r>
            <a:r>
              <a:rPr lang="hr-HR" sz="2000" dirty="0" smtClean="0"/>
              <a:t>. </a:t>
            </a:r>
            <a:r>
              <a:rPr lang="hr-HR" sz="2000" dirty="0" err="1" smtClean="0"/>
              <a:t>dr</a:t>
            </a:r>
            <a:r>
              <a:rPr lang="hr-HR" sz="2000" dirty="0" smtClean="0"/>
              <a:t>. </a:t>
            </a:r>
            <a:r>
              <a:rPr lang="hr-HR" sz="2000" dirty="0" err="1" smtClean="0"/>
              <a:t>sc</a:t>
            </a:r>
            <a:r>
              <a:rPr lang="hr-HR" sz="2000" dirty="0" smtClean="0"/>
              <a:t>. Jasmina </a:t>
            </a:r>
            <a:r>
              <a:rPr lang="hr-HR" sz="2000" dirty="0" err="1" smtClean="0"/>
              <a:t>Džinić</a:t>
            </a:r>
            <a:endParaRPr lang="hr-HR" sz="2000" dirty="0" smtClean="0"/>
          </a:p>
          <a:p>
            <a:pPr algn="r"/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temelj za kontrolu i odgovornost uprave i tijela javne vlasti općenito</a:t>
            </a:r>
          </a:p>
          <a:p>
            <a:r>
              <a:rPr lang="hr-HR" dirty="0" smtClean="0"/>
              <a:t>donošenje odluke tijekom političkog izbornog procesa – demokratski legitimitet</a:t>
            </a:r>
          </a:p>
          <a:p>
            <a:r>
              <a:rPr lang="hr-HR" dirty="0" smtClean="0"/>
              <a:t>osiguravanje zakonitog rada, sprječavanje korupcije i drugih nepravilnosti u radu</a:t>
            </a:r>
          </a:p>
          <a:p>
            <a:r>
              <a:rPr lang="hr-HR" dirty="0" smtClean="0"/>
              <a:t>smanjenje arbitrarnosti u postupanju</a:t>
            </a:r>
          </a:p>
          <a:p>
            <a:r>
              <a:rPr lang="hr-HR" dirty="0" smtClean="0"/>
              <a:t>vladavina </a:t>
            </a:r>
            <a:r>
              <a:rPr lang="hr-HR" dirty="0" smtClean="0"/>
              <a:t>prava</a:t>
            </a:r>
          </a:p>
          <a:p>
            <a:r>
              <a:rPr lang="hr-HR" dirty="0" smtClean="0"/>
              <a:t>informiranje građana i ostvarivanje individualnih prava</a:t>
            </a:r>
          </a:p>
          <a:p>
            <a:r>
              <a:rPr lang="hr-HR" dirty="0" smtClean="0"/>
              <a:t>ubrzavanje poslovnih procesa (gospodarska i društvena korist)</a:t>
            </a:r>
          </a:p>
          <a:p>
            <a:r>
              <a:rPr lang="hr-HR" dirty="0" smtClean="0"/>
              <a:t>temelj donošenja kvalitetnih odluka i propisa te njihovu prihvatljivost </a:t>
            </a:r>
            <a:endParaRPr lang="hr-HR" dirty="0" smtClean="0"/>
          </a:p>
          <a:p>
            <a:r>
              <a:rPr lang="hr-HR" dirty="0" smtClean="0"/>
              <a:t>pravna sigurnost </a:t>
            </a:r>
          </a:p>
          <a:p>
            <a:r>
              <a:rPr lang="hr-HR" dirty="0" smtClean="0"/>
              <a:t>efikasnost u trošenju javnih prihoda</a:t>
            </a:r>
          </a:p>
          <a:p>
            <a:r>
              <a:rPr lang="hr-HR" dirty="0" smtClean="0"/>
              <a:t>preduvjet učinkovitosti u rješavanju javnih problema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Ustavne </a:t>
            </a:r>
            <a:r>
              <a:rPr lang="hr-HR" dirty="0" smtClean="0"/>
              <a:t>promjene 2010. – ustavno pravo (</a:t>
            </a:r>
            <a:r>
              <a:rPr lang="hr-HR" dirty="0" err="1" smtClean="0"/>
              <a:t>čl</a:t>
            </a:r>
            <a:r>
              <a:rPr lang="hr-HR" dirty="0" smtClean="0"/>
              <a:t>. </a:t>
            </a:r>
            <a:r>
              <a:rPr lang="hr-HR" dirty="0" smtClean="0"/>
              <a:t>38. st.4.)</a:t>
            </a:r>
            <a:endParaRPr lang="hr-HR" dirty="0" smtClean="0"/>
          </a:p>
          <a:p>
            <a:pPr>
              <a:buNone/>
            </a:pPr>
            <a:r>
              <a:rPr lang="hr-HR" i="1" dirty="0" smtClean="0"/>
              <a:t>	</a:t>
            </a:r>
            <a:r>
              <a:rPr lang="hr-HR" sz="2100" i="1" dirty="0" smtClean="0"/>
              <a:t>“Jamči </a:t>
            </a:r>
            <a:r>
              <a:rPr lang="hr-HR" sz="2100" i="1" dirty="0" smtClean="0"/>
              <a:t>se pravo na pristup informacijama koje posjeduju tijela javne vlasti. Ograničenja prava na pristup informacijama moraju biti razmjerna naravi potrebe za ograničenjem u svakom pojedinom slučaju te nužna u slobodnom i demokratskom društvu, a propisuju se </a:t>
            </a:r>
            <a:r>
              <a:rPr lang="hr-HR" sz="2100" i="1" dirty="0" smtClean="0"/>
              <a:t>zakonom.”</a:t>
            </a:r>
          </a:p>
          <a:p>
            <a:pPr>
              <a:buNone/>
            </a:pPr>
            <a:endParaRPr lang="hr-HR" sz="2100" i="1" dirty="0" smtClean="0"/>
          </a:p>
          <a:p>
            <a:r>
              <a:rPr lang="hr-HR" dirty="0" smtClean="0"/>
              <a:t>zakonski okvir postoji od 2003.</a:t>
            </a:r>
          </a:p>
          <a:p>
            <a:r>
              <a:rPr lang="hr-HR" dirty="0" smtClean="0"/>
              <a:t>Zakon o pravu na pristup informacijama NN 25/13, </a:t>
            </a:r>
            <a:r>
              <a:rPr lang="hr-HR" dirty="0" smtClean="0"/>
              <a:t>85/15</a:t>
            </a:r>
          </a:p>
          <a:p>
            <a:endParaRPr lang="hr-HR" dirty="0" smtClean="0"/>
          </a:p>
          <a:p>
            <a:r>
              <a:rPr lang="hr-HR" dirty="0" smtClean="0"/>
              <a:t>potreba ratifikacije Konvencije Vijeća </a:t>
            </a:r>
            <a:r>
              <a:rPr lang="hr-HR" dirty="0" smtClean="0"/>
              <a:t>Europe o </a:t>
            </a:r>
            <a:r>
              <a:rPr lang="hr-HR" dirty="0" smtClean="0"/>
              <a:t>pristupu službenim dokumentima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 smtClean="0"/>
              <a:t>Pravo na pristup informacijama u Hrvatskoj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tek </a:t>
            </a:r>
            <a:r>
              <a:rPr lang="hr-HR" dirty="0" smtClean="0"/>
              <a:t>od 2013. zakonskim promjenama uspostavljen adekvatan institucionalni mehanizam za provođenje ZPPI-a</a:t>
            </a:r>
          </a:p>
          <a:p>
            <a:pPr lvl="1"/>
            <a:r>
              <a:rPr lang="hr-HR" dirty="0" smtClean="0"/>
              <a:t>Povjerenik za </a:t>
            </a:r>
            <a:r>
              <a:rPr lang="hr-HR" dirty="0" smtClean="0"/>
              <a:t>informiranje (HS na 5 godina na temelju javnoj poziva)</a:t>
            </a:r>
          </a:p>
          <a:p>
            <a:pPr lvl="1"/>
            <a:r>
              <a:rPr lang="hr-HR" dirty="0" smtClean="0"/>
              <a:t>kontrola </a:t>
            </a:r>
            <a:r>
              <a:rPr lang="hr-HR" dirty="0" smtClean="0"/>
              <a:t>tijela javne vlasti kroz žalbeni postupak i inspekcijski nadzor, </a:t>
            </a:r>
            <a:endParaRPr lang="hr-HR" dirty="0" smtClean="0"/>
          </a:p>
          <a:p>
            <a:pPr lvl="1"/>
            <a:r>
              <a:rPr lang="hr-HR" dirty="0" smtClean="0"/>
              <a:t>razvijanje </a:t>
            </a:r>
            <a:r>
              <a:rPr lang="hr-HR" dirty="0" smtClean="0"/>
              <a:t>dobre prakse kroz donošenje konkretnih odluka i mišljenja te putem međunarodne </a:t>
            </a:r>
            <a:r>
              <a:rPr lang="hr-HR" dirty="0" smtClean="0"/>
              <a:t>suradnje,</a:t>
            </a:r>
          </a:p>
          <a:p>
            <a:pPr lvl="1"/>
            <a:r>
              <a:rPr lang="hr-HR" dirty="0" smtClean="0"/>
              <a:t>razvijanje </a:t>
            </a:r>
            <a:r>
              <a:rPr lang="hr-HR" dirty="0" smtClean="0"/>
              <a:t>kulture transparentnosti kroz edukaciju i </a:t>
            </a:r>
            <a:r>
              <a:rPr lang="hr-HR" dirty="0" smtClean="0"/>
              <a:t>promociju</a:t>
            </a:r>
          </a:p>
          <a:p>
            <a:pPr lvl="1"/>
            <a:r>
              <a:rPr lang="hr-HR" dirty="0" smtClean="0"/>
              <a:t>evaluacija </a:t>
            </a:r>
            <a:r>
              <a:rPr lang="hr-HR" dirty="0" smtClean="0"/>
              <a:t>kroz praćenje i analizu provedbe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Partnerstvo za otvorenu vlast (2011.)</a:t>
            </a:r>
          </a:p>
          <a:p>
            <a:r>
              <a:rPr lang="hr-HR" dirty="0" smtClean="0"/>
              <a:t>stvaranje internacionalne mreže </a:t>
            </a:r>
            <a:r>
              <a:rPr lang="hr-HR" dirty="0" smtClean="0"/>
              <a:t>za pomoć i razmjenu iskustva država u stvaranju otvorene i odgovorne vlasti </a:t>
            </a:r>
            <a:r>
              <a:rPr lang="hr-HR" dirty="0" smtClean="0"/>
              <a:t>koja </a:t>
            </a:r>
            <a:r>
              <a:rPr lang="vi-VN" dirty="0" smtClean="0"/>
              <a:t>odgovara </a:t>
            </a:r>
            <a:r>
              <a:rPr lang="vi-VN" dirty="0" smtClean="0"/>
              <a:t>na potrebe </a:t>
            </a:r>
            <a:r>
              <a:rPr lang="vi-VN" dirty="0" smtClean="0"/>
              <a:t>građana</a:t>
            </a:r>
            <a:endParaRPr lang="hr-HR" dirty="0" smtClean="0"/>
          </a:p>
          <a:p>
            <a:r>
              <a:rPr lang="hr-HR" dirty="0" smtClean="0"/>
              <a:t>okuplja 62 države; Hrvatska je članica od 2012.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75656" y="0"/>
          <a:ext cx="6480720" cy="6858000"/>
        </p:xfrm>
        <a:graphic>
          <a:graphicData uri="http://schemas.openxmlformats.org/presentationml/2006/ole">
            <p:oleObj spid="_x0000_s3074" name="Document" r:id="rId3" imgW="6130693" imgH="85295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do 2013. – neadekvatan institucionalni okvir, o žalbi protiv uskrate informacije rješavao čelnik tijela, nepostojanje testa razmjernosti i javnog interesa</a:t>
            </a:r>
          </a:p>
          <a:p>
            <a:endParaRPr lang="hr-HR" dirty="0" smtClean="0"/>
          </a:p>
          <a:p>
            <a:r>
              <a:rPr lang="hr-HR" dirty="0" smtClean="0"/>
              <a:t>nedovoljna </a:t>
            </a:r>
            <a:r>
              <a:rPr lang="hr-HR" dirty="0" smtClean="0"/>
              <a:t>razina </a:t>
            </a:r>
            <a:r>
              <a:rPr lang="hr-HR" dirty="0" err="1" smtClean="0"/>
              <a:t>proaktivne</a:t>
            </a:r>
            <a:r>
              <a:rPr lang="hr-HR" dirty="0" smtClean="0"/>
              <a:t> objave </a:t>
            </a:r>
            <a:r>
              <a:rPr lang="hr-HR" dirty="0" smtClean="0"/>
              <a:t>informacija</a:t>
            </a:r>
          </a:p>
          <a:p>
            <a:r>
              <a:rPr lang="hr-HR" dirty="0" smtClean="0"/>
              <a:t>nedovoljno razvijena kultura transparentnosti</a:t>
            </a:r>
          </a:p>
          <a:p>
            <a:r>
              <a:rPr lang="hr-HR" dirty="0" smtClean="0"/>
              <a:t>nedovoljna </a:t>
            </a:r>
            <a:r>
              <a:rPr lang="hr-HR" dirty="0" smtClean="0"/>
              <a:t>razina educiranosti službenika za </a:t>
            </a:r>
            <a:r>
              <a:rPr lang="hr-HR" dirty="0" smtClean="0"/>
              <a:t>informiranje</a:t>
            </a:r>
          </a:p>
          <a:p>
            <a:r>
              <a:rPr lang="hr-HR" dirty="0" smtClean="0"/>
              <a:t>nepoznavanje </a:t>
            </a:r>
            <a:r>
              <a:rPr lang="hr-HR" dirty="0" smtClean="0"/>
              <a:t>odredbi </a:t>
            </a:r>
            <a:r>
              <a:rPr lang="hr-HR" dirty="0" smtClean="0"/>
              <a:t>ZPPI </a:t>
            </a:r>
            <a:r>
              <a:rPr lang="hr-HR" dirty="0" smtClean="0"/>
              <a:t>od strane tijela javne </a:t>
            </a:r>
            <a:r>
              <a:rPr lang="hr-HR" dirty="0" smtClean="0"/>
              <a:t>vlasti</a:t>
            </a:r>
          </a:p>
          <a:p>
            <a:r>
              <a:rPr lang="hr-HR" dirty="0" smtClean="0"/>
              <a:t>nedovoljni </a:t>
            </a:r>
            <a:r>
              <a:rPr lang="hr-HR" dirty="0" smtClean="0"/>
              <a:t>kapaciteti Ureda Povjerenika za </a:t>
            </a:r>
            <a:r>
              <a:rPr lang="hr-HR" dirty="0" smtClean="0"/>
              <a:t>informiranje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dirty="0" smtClean="0"/>
              <a:t>Problemi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Javna savjetovanja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328592"/>
          </a:xfrm>
        </p:spPr>
        <p:txBody>
          <a:bodyPr>
            <a:normAutofit/>
          </a:bodyPr>
          <a:lstStyle/>
          <a:p>
            <a:r>
              <a:rPr lang="hr-HR" sz="2800" dirty="0"/>
              <a:t>Kodeks savjetovanja sa zainteresiranom javnošću u postupcima donošenja zakona, drugih propisa i </a:t>
            </a:r>
            <a:r>
              <a:rPr lang="hr-HR" sz="2800" dirty="0" smtClean="0"/>
              <a:t>akata 2009.</a:t>
            </a:r>
            <a:endParaRPr lang="hr-HR" sz="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hr-HR" sz="2800" dirty="0" smtClean="0"/>
              <a:t>Zakon </a:t>
            </a:r>
            <a:r>
              <a:rPr lang="hr-HR" sz="2800" dirty="0"/>
              <a:t>o procjeni učinaka </a:t>
            </a:r>
            <a:r>
              <a:rPr lang="hr-HR" sz="2800" dirty="0" smtClean="0"/>
              <a:t>propisa (</a:t>
            </a:r>
            <a:r>
              <a:rPr lang="hr-HR" sz="2800" dirty="0"/>
              <a:t>NN 90/11</a:t>
            </a:r>
            <a:r>
              <a:rPr lang="hr-HR" sz="2800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r-HR" sz="2800" dirty="0" smtClean="0"/>
              <a:t>posebni zakoni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13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 o pravu na pristup informacijama (NN 25/13, 85/15)</a:t>
            </a:r>
          </a:p>
          <a:p>
            <a:pPr lvl="1"/>
            <a:r>
              <a:rPr lang="hr-HR" dirty="0" smtClean="0"/>
              <a:t>Obveze tijela javne vlasti </a:t>
            </a:r>
          </a:p>
          <a:p>
            <a:pPr marL="457200" lvl="1" indent="0">
              <a:buNone/>
            </a:pPr>
            <a:r>
              <a:rPr lang="hr-HR" dirty="0" smtClean="0"/>
              <a:t>(1) objaviti na internet stranici godišnji plan normativnih aktivnosti i plan savjetovanja o nacrtima zakona i drugih propisa, zajedno s planom provedbe </a:t>
            </a:r>
          </a:p>
          <a:p>
            <a:pPr marL="457200" lvl="1" indent="0">
              <a:buNone/>
            </a:pPr>
            <a:r>
              <a:rPr lang="hr-HR" dirty="0" smtClean="0"/>
              <a:t>(2) objaviti nacrt zakona i drugog propisa o kojem se provodi savjetovanje, zajedno s razlozima donošenja i ciljevima savjetovanja</a:t>
            </a:r>
          </a:p>
          <a:p>
            <a:pPr marL="457200" lvl="1" indent="0">
              <a:buNone/>
            </a:pPr>
            <a:r>
              <a:rPr lang="hr-HR" dirty="0" smtClean="0"/>
              <a:t>(3) objaviti  izvješće o provedenom savjetovanju sa zainteresiranom </a:t>
            </a:r>
            <a:r>
              <a:rPr lang="hr-HR" dirty="0" smtClean="0"/>
              <a:t>javnošću koje dostavljaju Vladi RH</a:t>
            </a: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vi-VN" dirty="0" smtClean="0"/>
              <a:t>opći akt</a:t>
            </a:r>
            <a:r>
              <a:rPr lang="hr-HR" dirty="0" smtClean="0"/>
              <a:t>i</a:t>
            </a:r>
            <a:r>
              <a:rPr lang="vi-VN" dirty="0" smtClean="0"/>
              <a:t> </a:t>
            </a:r>
            <a:r>
              <a:rPr lang="vi-VN" dirty="0" smtClean="0"/>
              <a:t>jedinica lokalne i područne (regionalne) samouprave i pravnih osoba s javnim ovlastima, </a:t>
            </a:r>
            <a:r>
              <a:rPr lang="vi-VN" dirty="0" smtClean="0"/>
              <a:t>kojima</a:t>
            </a:r>
            <a:r>
              <a:rPr lang="hr-HR" dirty="0" smtClean="0"/>
              <a:t> </a:t>
            </a:r>
            <a:r>
              <a:rPr lang="hr-HR" dirty="0" smtClean="0"/>
              <a:t>se</a:t>
            </a:r>
            <a:r>
              <a:rPr lang="vi-VN" dirty="0" smtClean="0"/>
              <a:t> </a:t>
            </a:r>
            <a:r>
              <a:rPr lang="vi-VN" dirty="0" smtClean="0"/>
              <a:t>uređuju pitanja iz </a:t>
            </a:r>
            <a:r>
              <a:rPr lang="hr-HR" dirty="0" smtClean="0"/>
              <a:t>njihovog</a:t>
            </a:r>
            <a:r>
              <a:rPr lang="vi-VN" dirty="0" smtClean="0"/>
              <a:t> djelokruga (</a:t>
            </a:r>
            <a:r>
              <a:rPr lang="vi-VN" dirty="0" smtClean="0"/>
              <a:t>uređenje naselja i stanovanja, prostorno planiranje, komunalna djelatnost i druge javne službe, zaštita okoliša, i drugo)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Državna tijela od travnja 2015. provode savjetovanja putem središnjeg portala za provođenje e-savjetovanja (savjetovanja.gov.hr)</a:t>
            </a:r>
          </a:p>
          <a:p>
            <a:r>
              <a:rPr lang="hr-HR" dirty="0" smtClean="0"/>
              <a:t>Na državnoj razini - kontinuirani porast u provođenju javnih savjetovanja, usprkos brojnim manjkavostima</a:t>
            </a:r>
          </a:p>
          <a:p>
            <a:r>
              <a:rPr lang="hr-HR" dirty="0" smtClean="0"/>
              <a:t>Problem (ne)provođenja savjetovanja sa zainteresiranom javnošću na lokalnoj i regionalnoj razini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transparentnost i otvorenost</a:t>
            </a:r>
          </a:p>
          <a:p>
            <a:endParaRPr lang="hr-HR" dirty="0" smtClean="0"/>
          </a:p>
          <a:p>
            <a:r>
              <a:rPr lang="hr-HR" dirty="0" smtClean="0"/>
              <a:t>pružanje </a:t>
            </a:r>
            <a:r>
              <a:rPr lang="hr-HR" dirty="0" smtClean="0"/>
              <a:t>uvida u organizaciju i rad </a:t>
            </a:r>
            <a:r>
              <a:rPr lang="hr-HR" dirty="0" smtClean="0"/>
              <a:t>uprave (T)</a:t>
            </a:r>
            <a:endParaRPr lang="hr-HR" dirty="0" smtClean="0"/>
          </a:p>
          <a:p>
            <a:r>
              <a:rPr lang="hr-HR" dirty="0" smtClean="0"/>
              <a:t>obavještavanje uprave o potrebama, mišljenjima i stavovima građana o radu </a:t>
            </a:r>
            <a:r>
              <a:rPr lang="hr-HR" dirty="0" smtClean="0"/>
              <a:t>uprave (O)</a:t>
            </a:r>
          </a:p>
          <a:p>
            <a:endParaRPr lang="hr-HR" dirty="0" smtClean="0"/>
          </a:p>
          <a:p>
            <a:r>
              <a:rPr lang="hr-HR" dirty="0" smtClean="0"/>
              <a:t>instrumenti </a:t>
            </a:r>
            <a:r>
              <a:rPr lang="hr-HR" dirty="0" smtClean="0"/>
              <a:t>jačanja položaja građana prema </a:t>
            </a:r>
            <a:r>
              <a:rPr lang="hr-HR" dirty="0" smtClean="0"/>
              <a:t>upravi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sz="2800" dirty="0" smtClean="0"/>
              <a:t>temeljna načela dobrog upravljanja</a:t>
            </a:r>
          </a:p>
          <a:p>
            <a:pPr>
              <a:buNone/>
            </a:pPr>
            <a:r>
              <a:rPr lang="hr-HR" sz="2800" i="1" dirty="0" smtClean="0"/>
              <a:t>	(</a:t>
            </a:r>
            <a:r>
              <a:rPr lang="hr-HR" sz="2800" i="1" dirty="0" err="1" smtClean="0"/>
              <a:t>good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governance</a:t>
            </a:r>
            <a:r>
              <a:rPr lang="hr-HR" sz="2800" i="1" dirty="0" smtClean="0"/>
              <a:t>)</a:t>
            </a:r>
          </a:p>
          <a:p>
            <a:pPr>
              <a:buNone/>
            </a:pPr>
            <a:endParaRPr lang="hr-HR" sz="2800" i="1" dirty="0" smtClean="0"/>
          </a:p>
          <a:p>
            <a:r>
              <a:rPr lang="hr-HR" sz="2800" dirty="0" smtClean="0"/>
              <a:t>demokratsko-političke vrijednosti</a:t>
            </a:r>
          </a:p>
          <a:p>
            <a:endParaRPr lang="hr-HR" sz="2800" dirty="0" smtClean="0"/>
          </a:p>
          <a:p>
            <a:r>
              <a:rPr lang="hr-HR" sz="2800" dirty="0" smtClean="0"/>
              <a:t>tehnička potpora utemeljena na razvoju IKT</a:t>
            </a:r>
            <a:endParaRPr lang="hr-HR" sz="2800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Javnost uprave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Javnost rada predstavničkog tijela</a:t>
            </a:r>
          </a:p>
          <a:p>
            <a:endParaRPr lang="hr-HR" dirty="0" smtClean="0"/>
          </a:p>
          <a:p>
            <a:r>
              <a:rPr lang="hr-HR" dirty="0" smtClean="0"/>
              <a:t>Javnost rada i odluka izvršne vlasti</a:t>
            </a:r>
          </a:p>
          <a:p>
            <a:endParaRPr lang="hr-HR" dirty="0" smtClean="0"/>
          </a:p>
          <a:p>
            <a:r>
              <a:rPr lang="hr-HR" dirty="0" smtClean="0"/>
              <a:t>Pravo na pristup informacijama</a:t>
            </a:r>
          </a:p>
          <a:p>
            <a:endParaRPr lang="hr-HR" dirty="0" smtClean="0"/>
          </a:p>
          <a:p>
            <a:r>
              <a:rPr lang="hr-HR" dirty="0" smtClean="0"/>
              <a:t>Suradnja sa zajednicom</a:t>
            </a:r>
          </a:p>
          <a:p>
            <a:endParaRPr lang="hr-HR" dirty="0" smtClean="0"/>
          </a:p>
          <a:p>
            <a:r>
              <a:rPr lang="hr-HR" dirty="0" smtClean="0"/>
              <a:t>Mjesna samouprava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Istraživanje LOTUS – udruga GONG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neposredna (participativna) demokracija</a:t>
            </a:r>
          </a:p>
          <a:p>
            <a:endParaRPr lang="hr-HR" dirty="0" smtClean="0"/>
          </a:p>
          <a:p>
            <a:r>
              <a:rPr lang="hr-HR" dirty="0" smtClean="0"/>
              <a:t>skupština </a:t>
            </a:r>
            <a:r>
              <a:rPr lang="hr-HR" dirty="0" smtClean="0"/>
              <a:t>svih građana lokalne </a:t>
            </a:r>
            <a:r>
              <a:rPr lang="hr-HR" dirty="0" smtClean="0"/>
              <a:t>jedinice</a:t>
            </a:r>
          </a:p>
          <a:p>
            <a:r>
              <a:rPr lang="hr-HR" dirty="0" smtClean="0"/>
              <a:t>lokalni referendum</a:t>
            </a:r>
          </a:p>
          <a:p>
            <a:r>
              <a:rPr lang="hr-HR" dirty="0" smtClean="0"/>
              <a:t>građanska inicijativa </a:t>
            </a:r>
          </a:p>
          <a:p>
            <a:r>
              <a:rPr lang="hr-HR" dirty="0" smtClean="0"/>
              <a:t>zborovi građana</a:t>
            </a:r>
          </a:p>
          <a:p>
            <a:r>
              <a:rPr lang="hr-HR" dirty="0" err="1" smtClean="0"/>
              <a:t>submunicipalna</a:t>
            </a:r>
            <a:r>
              <a:rPr lang="hr-HR" dirty="0" smtClean="0"/>
              <a:t> samouprava</a:t>
            </a:r>
          </a:p>
          <a:p>
            <a:r>
              <a:rPr lang="hr-HR" dirty="0" smtClean="0"/>
              <a:t>organizacije civilnog društva</a:t>
            </a:r>
          </a:p>
          <a:p>
            <a:r>
              <a:rPr lang="hr-HR" dirty="0" smtClean="0"/>
              <a:t>imenovanje građana u odbore i druga lokalna tijela</a:t>
            </a:r>
          </a:p>
          <a:p>
            <a:r>
              <a:rPr lang="hr-HR" dirty="0" smtClean="0"/>
              <a:t>opoziv izabranih </a:t>
            </a:r>
            <a:r>
              <a:rPr lang="hr-HR" dirty="0" smtClean="0"/>
              <a:t>dužnosnika</a:t>
            </a:r>
          </a:p>
          <a:p>
            <a:r>
              <a:rPr lang="hr-HR" dirty="0" smtClean="0"/>
              <a:t>sudjelovanje </a:t>
            </a:r>
            <a:r>
              <a:rPr lang="hr-HR" dirty="0" smtClean="0"/>
              <a:t>građanskih listi i kandidata građana u lokalnim izborima</a:t>
            </a: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Participacija građana u lokalnoj samoupravi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Europska povelja o lokalnoj samoupravi (VE, 1985.)</a:t>
            </a:r>
          </a:p>
          <a:p>
            <a:pPr lvl="1"/>
            <a:r>
              <a:rPr lang="hr-HR" i="1" dirty="0" smtClean="0"/>
              <a:t>“…postojanje </a:t>
            </a:r>
            <a:r>
              <a:rPr lang="hr-HR" i="1" dirty="0" smtClean="0"/>
              <a:t>izabranih tijela niti na koji način ne smije biti ograničavajuće prema oblicima neposredne </a:t>
            </a:r>
            <a:r>
              <a:rPr lang="hr-HR" i="1" dirty="0" smtClean="0"/>
              <a:t>demokracije…” </a:t>
            </a:r>
            <a:r>
              <a:rPr lang="hr-HR" dirty="0" smtClean="0"/>
              <a:t>(</a:t>
            </a:r>
            <a:r>
              <a:rPr lang="hr-HR" dirty="0" err="1" smtClean="0"/>
              <a:t>čl</a:t>
            </a:r>
            <a:r>
              <a:rPr lang="hr-HR" dirty="0" smtClean="0"/>
              <a:t>. 3.)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Dodatni </a:t>
            </a:r>
            <a:r>
              <a:rPr lang="hr-HR" dirty="0" smtClean="0"/>
              <a:t>protokol uz Povelju o pravu na sudjelovanje u lokalnim poslovima iz </a:t>
            </a:r>
            <a:r>
              <a:rPr lang="hr-HR" dirty="0" smtClean="0"/>
              <a:t>2009.</a:t>
            </a:r>
          </a:p>
          <a:p>
            <a:pPr lvl="1"/>
            <a:r>
              <a:rPr lang="hr-HR" dirty="0" smtClean="0"/>
              <a:t>mjere </a:t>
            </a:r>
            <a:r>
              <a:rPr lang="hr-HR" dirty="0" smtClean="0"/>
              <a:t>koje države članice trebaju poduzeti da bi omogućile ostvarivanje neposredne demokracije (</a:t>
            </a:r>
            <a:r>
              <a:rPr lang="hr-HR" dirty="0" err="1" smtClean="0"/>
              <a:t>npr</a:t>
            </a:r>
            <a:r>
              <a:rPr lang="hr-HR" dirty="0" smtClean="0"/>
              <a:t>. osiguranje prava na pristup svim službenim dokumentima lokalne jedinice, upotreba novih tehnologija…)</a:t>
            </a:r>
          </a:p>
          <a:p>
            <a:endParaRPr lang="hr-HR" dirty="0" smtClean="0"/>
          </a:p>
          <a:p>
            <a:r>
              <a:rPr lang="hr-HR" dirty="0" smtClean="0"/>
              <a:t>Europska strategija </a:t>
            </a:r>
            <a:r>
              <a:rPr lang="hr-HR" dirty="0" smtClean="0"/>
              <a:t>za inovaciju i dobro upravljanje na lokalnoj razini </a:t>
            </a:r>
            <a:r>
              <a:rPr lang="hr-HR" dirty="0" smtClean="0"/>
              <a:t>(2008.)</a:t>
            </a:r>
          </a:p>
          <a:p>
            <a:pPr lvl="1"/>
            <a:r>
              <a:rPr lang="hr-HR" dirty="0" smtClean="0"/>
              <a:t>pravilna provedba </a:t>
            </a:r>
            <a:r>
              <a:rPr lang="hr-HR" dirty="0" smtClean="0"/>
              <a:t>izbora, predstavljenost i </a:t>
            </a:r>
            <a:r>
              <a:rPr lang="hr-HR" dirty="0" smtClean="0"/>
              <a:t>sudjelovanje kao jedno od načela dobrog upravljanja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najneposredniji oblik participacije </a:t>
            </a:r>
            <a:r>
              <a:rPr lang="hr-HR" dirty="0" smtClean="0"/>
              <a:t>građana jer zamjenjuju lokalno predstavničko tijelo</a:t>
            </a:r>
          </a:p>
          <a:p>
            <a:r>
              <a:rPr lang="hr-HR" dirty="0" smtClean="0"/>
              <a:t>stanovnici lokalne jedinice koji imaju pravo glasa</a:t>
            </a:r>
          </a:p>
          <a:p>
            <a:r>
              <a:rPr lang="hr-HR" dirty="0" smtClean="0"/>
              <a:t>biranje izvršnog tijela</a:t>
            </a:r>
          </a:p>
          <a:p>
            <a:endParaRPr lang="hr-HR" dirty="0" smtClean="0"/>
          </a:p>
          <a:p>
            <a:r>
              <a:rPr lang="hr-HR" dirty="0" smtClean="0"/>
              <a:t>pitanje sudjelovanja građana</a:t>
            </a:r>
          </a:p>
          <a:p>
            <a:r>
              <a:rPr lang="hr-HR" dirty="0" smtClean="0"/>
              <a:t>legitimitet odluka malog broja stanovnika</a:t>
            </a:r>
          </a:p>
          <a:p>
            <a:r>
              <a:rPr lang="hr-HR" dirty="0" smtClean="0"/>
              <a:t>postavljanje visokog kvoruma može onemogućiti odlučivanje</a:t>
            </a:r>
          </a:p>
          <a:p>
            <a:r>
              <a:rPr lang="hr-HR" dirty="0" smtClean="0"/>
              <a:t>opasnost presudnog utjecaja izvršnog tijela</a:t>
            </a:r>
          </a:p>
          <a:p>
            <a:r>
              <a:rPr lang="hr-HR" dirty="0" smtClean="0"/>
              <a:t>tehnički nedostaci</a:t>
            </a:r>
          </a:p>
          <a:p>
            <a:endParaRPr lang="hr-HR" dirty="0" smtClean="0"/>
          </a:p>
          <a:p>
            <a:r>
              <a:rPr lang="hr-HR" dirty="0" smtClean="0"/>
              <a:t>švicarske općine (2.715 slabo naseljenih komuna)</a:t>
            </a:r>
          </a:p>
          <a:p>
            <a:r>
              <a:rPr lang="hr-HR" dirty="0" smtClean="0"/>
              <a:t>estonski mali otoci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Skupština građana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glavni i najprikladniji oblik </a:t>
            </a:r>
            <a:r>
              <a:rPr lang="hr-HR" dirty="0" smtClean="0"/>
              <a:t>neposrednog odlučivanja građana na lokalnoj </a:t>
            </a:r>
            <a:r>
              <a:rPr lang="hr-HR" dirty="0" smtClean="0"/>
              <a:t>razini</a:t>
            </a:r>
          </a:p>
          <a:p>
            <a:r>
              <a:rPr lang="hr-HR" dirty="0" smtClean="0"/>
              <a:t>izjašnjavanje </a:t>
            </a:r>
            <a:r>
              <a:rPr lang="hr-HR" dirty="0" smtClean="0"/>
              <a:t>građana o prihvaćanju ili odbijanju pojedinog prijedloga ili odluke o pitanju od lokalnog </a:t>
            </a:r>
            <a:r>
              <a:rPr lang="hr-HR" dirty="0" smtClean="0"/>
              <a:t>interesa</a:t>
            </a:r>
          </a:p>
          <a:p>
            <a:r>
              <a:rPr lang="hr-HR" dirty="0" smtClean="0"/>
              <a:t>obligatorni i fakultativni (po obvezi raspisivanja)</a:t>
            </a:r>
          </a:p>
          <a:p>
            <a:r>
              <a:rPr lang="hr-HR" dirty="0" smtClean="0"/>
              <a:t>obvezujući i savjetodavni (po pravnoj snazi referendumske odluke)</a:t>
            </a:r>
          </a:p>
          <a:p>
            <a:r>
              <a:rPr lang="hr-HR" dirty="0" smtClean="0"/>
              <a:t>referendum o zakonu ili aktu predstavničkog tijela (prije ili nakon donošenja)</a:t>
            </a:r>
          </a:p>
          <a:p>
            <a:r>
              <a:rPr lang="hr-HR" dirty="0" smtClean="0"/>
              <a:t>predlagači i autori akta o kojem se odlučuje (</a:t>
            </a:r>
            <a:r>
              <a:rPr lang="hr-HR" dirty="0" smtClean="0"/>
              <a:t>lokalna tijela, građani</a:t>
            </a:r>
            <a:r>
              <a:rPr lang="hr-HR" dirty="0" smtClean="0"/>
              <a:t>)</a:t>
            </a:r>
          </a:p>
          <a:p>
            <a:r>
              <a:rPr lang="hr-HR" dirty="0" smtClean="0"/>
              <a:t>ograničenja pitanja o kojima se može odlučivati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Lokalni referendum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Ustavom zajamčeno pravo na referendum (</a:t>
            </a:r>
            <a:r>
              <a:rPr lang="hr-HR" dirty="0" err="1" smtClean="0"/>
              <a:t>čl</a:t>
            </a:r>
            <a:r>
              <a:rPr lang="hr-HR" dirty="0" smtClean="0"/>
              <a:t>. 133./3.)</a:t>
            </a:r>
          </a:p>
          <a:p>
            <a:r>
              <a:rPr lang="hr-HR" dirty="0" smtClean="0"/>
              <a:t>Zakon o lokalnoj i područnoj (regionalnoj) samoupravi</a:t>
            </a:r>
          </a:p>
          <a:p>
            <a:r>
              <a:rPr lang="hr-HR" dirty="0" smtClean="0"/>
              <a:t>Zakon o referendumu </a:t>
            </a:r>
            <a:r>
              <a:rPr lang="hr-HR" dirty="0" smtClean="0"/>
              <a:t>i drugim oblicima osobnog sudjelovanja u obavljanju državne vlasti i lokalne i područne (regionalne) samouprave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fakultativni, obvezujući i savjetodavni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Lokalni referendum u RH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o svim pitanjima iz samoupravnog djelokruga lokalnog predstavničkog tijela, kao i o svim drugim pitanjima određenim zakonom ili statutom lokalne </a:t>
            </a:r>
            <a:r>
              <a:rPr lang="hr-HR" dirty="0" smtClean="0"/>
              <a:t>jedinice</a:t>
            </a:r>
          </a:p>
          <a:p>
            <a:r>
              <a:rPr lang="hr-HR" dirty="0" smtClean="0"/>
              <a:t>raspisuje ga predstavničko tijelo</a:t>
            </a:r>
          </a:p>
          <a:p>
            <a:r>
              <a:rPr lang="hr-HR" dirty="0" smtClean="0"/>
              <a:t>ovlašteni predlagatelji:</a:t>
            </a:r>
          </a:p>
          <a:p>
            <a:pPr lvl="1"/>
            <a:r>
              <a:rPr lang="hr-HR" dirty="0" smtClean="0"/>
              <a:t>1/3 članova predstavničkog tijela</a:t>
            </a:r>
          </a:p>
          <a:p>
            <a:pPr lvl="1"/>
            <a:r>
              <a:rPr lang="hr-HR" dirty="0" smtClean="0"/>
              <a:t>izvršni dužnosnik</a:t>
            </a:r>
          </a:p>
          <a:p>
            <a:pPr lvl="1"/>
            <a:r>
              <a:rPr lang="hr-HR" dirty="0" smtClean="0"/>
              <a:t>20% birača u jedinici za koju se traži raspisivanje referenduma</a:t>
            </a:r>
          </a:p>
          <a:p>
            <a:pPr lvl="1"/>
            <a:r>
              <a:rPr lang="hr-HR" dirty="0" smtClean="0"/>
              <a:t>u jedinicama lokalne samouprave, većina vijeća mjesnih odbora, odnosno gradskih četvrti ili gradskih </a:t>
            </a:r>
            <a:r>
              <a:rPr lang="hr-HR" dirty="0" smtClean="0"/>
              <a:t>kotareva</a:t>
            </a:r>
          </a:p>
          <a:p>
            <a:pPr lvl="1">
              <a:buNone/>
            </a:pPr>
            <a:endParaRPr lang="hr-HR" dirty="0" smtClean="0"/>
          </a:p>
          <a:p>
            <a:r>
              <a:rPr lang="hr-HR" dirty="0" smtClean="0"/>
              <a:t>obveza raspisivanja referenduma građanske inicijative u roku od 30 dana od zaprimanja odluke MU, pod prijetnjom raspuštanja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ovlašteni glasači: građani s prebivalištem na području lokalne jedinice i upisani u popis birača</a:t>
            </a:r>
          </a:p>
          <a:p>
            <a:r>
              <a:rPr lang="hr-HR" dirty="0" smtClean="0"/>
              <a:t>odlučuje se većinom birača koji su glasovali, uz uvjet da je referendumu pristupila većina od ukupnog broja birača upisanih u popis </a:t>
            </a:r>
            <a:r>
              <a:rPr lang="hr-HR" dirty="0" smtClean="0"/>
              <a:t>birača lokalne jedinice</a:t>
            </a:r>
          </a:p>
          <a:p>
            <a:r>
              <a:rPr lang="hr-HR" dirty="0" smtClean="0"/>
              <a:t>odluka obvezuje predstavničko tijelo godinu dana od </a:t>
            </a:r>
            <a:r>
              <a:rPr lang="hr-HR" dirty="0" smtClean="0"/>
              <a:t>dana održavanja </a:t>
            </a:r>
            <a:r>
              <a:rPr lang="hr-HR" dirty="0" smtClean="0"/>
              <a:t>referenduma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savjetodavni lokalni </a:t>
            </a:r>
            <a:r>
              <a:rPr lang="hr-HR" dirty="0" smtClean="0"/>
              <a:t>referendum (ZR)</a:t>
            </a:r>
          </a:p>
          <a:p>
            <a:r>
              <a:rPr lang="hr-HR" dirty="0" smtClean="0"/>
              <a:t>raspisuje ga Vlada RH za </a:t>
            </a:r>
            <a:r>
              <a:rPr lang="hr-HR" dirty="0" smtClean="0"/>
              <a:t>područje jedne ili više jedinica lokalne ili područne (regionalne) samouprave kad želi utvrditi mišljenje građana o teritorijalnoj </a:t>
            </a:r>
            <a:r>
              <a:rPr lang="hr-HR" dirty="0" smtClean="0"/>
              <a:t>strukturi</a:t>
            </a:r>
          </a:p>
          <a:p>
            <a:r>
              <a:rPr lang="hr-HR" dirty="0" smtClean="0"/>
              <a:t>valjan </a:t>
            </a:r>
            <a:r>
              <a:rPr lang="hr-HR" dirty="0" smtClean="0"/>
              <a:t>ako se većinom birača donese odluka za neku opciju bez </a:t>
            </a:r>
            <a:r>
              <a:rPr lang="hr-HR" dirty="0" smtClean="0"/>
              <a:t>obzira na ukupni broj birača u </a:t>
            </a:r>
            <a:r>
              <a:rPr lang="hr-HR" dirty="0" smtClean="0"/>
              <a:t>jedinici</a:t>
            </a:r>
          </a:p>
          <a:p>
            <a:r>
              <a:rPr lang="hr-HR" dirty="0" smtClean="0"/>
              <a:t>fakultativni savjetodavni referendum koji može raspisati lokalno predstavničko tijelo u svim pitanjima iz svoga djelokruga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pravo građana da odluče </a:t>
            </a:r>
            <a:r>
              <a:rPr lang="hr-HR" dirty="0" smtClean="0"/>
              <a:t>o prestanku mandata izabranih dužnosnika prije njegovog regularnog </a:t>
            </a:r>
            <a:r>
              <a:rPr lang="hr-HR" dirty="0" smtClean="0"/>
              <a:t>isteka</a:t>
            </a:r>
          </a:p>
          <a:p>
            <a:r>
              <a:rPr lang="hr-HR" dirty="0" smtClean="0"/>
              <a:t>obično se veže za imperativni mandat</a:t>
            </a:r>
          </a:p>
          <a:p>
            <a:r>
              <a:rPr lang="hr-HR" dirty="0" smtClean="0"/>
              <a:t>na </a:t>
            </a:r>
            <a:r>
              <a:rPr lang="hr-HR" dirty="0" smtClean="0"/>
              <a:t>inicijativu </a:t>
            </a:r>
            <a:r>
              <a:rPr lang="hr-HR" dirty="0" smtClean="0"/>
              <a:t>predstavničkog </a:t>
            </a:r>
            <a:r>
              <a:rPr lang="hr-HR" dirty="0" smtClean="0"/>
              <a:t>tijela ili </a:t>
            </a:r>
            <a:r>
              <a:rPr lang="hr-HR" dirty="0" smtClean="0"/>
              <a:t>građana</a:t>
            </a:r>
          </a:p>
          <a:p>
            <a:r>
              <a:rPr lang="hr-HR" dirty="0" smtClean="0"/>
              <a:t>zahtjev za određenim brojem glasača</a:t>
            </a:r>
          </a:p>
          <a:p>
            <a:r>
              <a:rPr lang="hr-HR" dirty="0" smtClean="0"/>
              <a:t>zahtjev za kvalificiranom većinom (kod opoziva predstavničkog tijela)</a:t>
            </a:r>
          </a:p>
          <a:p>
            <a:r>
              <a:rPr lang="hr-HR" dirty="0" smtClean="0"/>
              <a:t>dodatni uvjeti (</a:t>
            </a:r>
            <a:r>
              <a:rPr lang="hr-HR" dirty="0" err="1" smtClean="0"/>
              <a:t>npr</a:t>
            </a:r>
            <a:r>
              <a:rPr lang="hr-HR" dirty="0" smtClean="0"/>
              <a:t>. mišljenje organa državne uprave)</a:t>
            </a:r>
          </a:p>
          <a:p>
            <a:r>
              <a:rPr lang="hr-HR" dirty="0" smtClean="0"/>
              <a:t>iz taksativno određenih razloga ili bilo kada</a:t>
            </a:r>
          </a:p>
          <a:p>
            <a:r>
              <a:rPr lang="hr-HR" dirty="0" smtClean="0"/>
              <a:t>period u kojem se opoziv (ne) može pokrenuti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Opoziv izabranih dužnosnika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sz="2400" i="1" dirty="0" smtClean="0"/>
          </a:p>
          <a:p>
            <a:r>
              <a:rPr lang="hr-HR" sz="2400" dirty="0" smtClean="0"/>
              <a:t>Bijela knjiga o dobrom </a:t>
            </a:r>
            <a:r>
              <a:rPr lang="hr-HR" sz="2400" dirty="0" smtClean="0"/>
              <a:t>upravljanju, 2001.</a:t>
            </a:r>
            <a:endParaRPr lang="hr-HR" sz="2400" dirty="0" smtClean="0"/>
          </a:p>
          <a:p>
            <a:pPr>
              <a:buNone/>
            </a:pPr>
            <a:r>
              <a:rPr lang="hr-HR" sz="2400" i="1" dirty="0" smtClean="0"/>
              <a:t>	(White </a:t>
            </a:r>
            <a:r>
              <a:rPr lang="hr-HR" sz="2400" i="1" dirty="0" err="1" smtClean="0"/>
              <a:t>paper</a:t>
            </a:r>
            <a:r>
              <a:rPr lang="hr-HR" sz="2400" i="1" dirty="0" smtClean="0"/>
              <a:t> on </a:t>
            </a:r>
            <a:r>
              <a:rPr lang="hr-HR" sz="2400" i="1" dirty="0" err="1" smtClean="0"/>
              <a:t>governance</a:t>
            </a:r>
            <a:r>
              <a:rPr lang="hr-HR" sz="2400" i="1" dirty="0" smtClean="0"/>
              <a:t>)</a:t>
            </a:r>
          </a:p>
          <a:p>
            <a:pPr>
              <a:buNone/>
            </a:pPr>
            <a:endParaRPr lang="hr-HR" sz="2400" i="1" dirty="0" smtClean="0"/>
          </a:p>
          <a:p>
            <a:pPr lvl="1"/>
            <a:r>
              <a:rPr lang="hr-HR" sz="2000" i="1" dirty="0" smtClean="0"/>
              <a:t>otvorenost: </a:t>
            </a:r>
            <a:r>
              <a:rPr lang="hr-HR" sz="2000" dirty="0" smtClean="0"/>
              <a:t>Europske institucije </a:t>
            </a:r>
            <a:r>
              <a:rPr lang="hr-HR" sz="2000" dirty="0" smtClean="0"/>
              <a:t>(i države članice) trebaju </a:t>
            </a:r>
            <a:r>
              <a:rPr lang="hr-HR" sz="2000" dirty="0" smtClean="0"/>
              <a:t>pridavati više pažnje transparentnosti i komunikaciji prilikom donošenja </a:t>
            </a:r>
            <a:r>
              <a:rPr lang="hr-HR" sz="2000" dirty="0" smtClean="0"/>
              <a:t>odluka; </a:t>
            </a:r>
            <a:r>
              <a:rPr lang="hr-HR" sz="2000" dirty="0" smtClean="0"/>
              <a:t>u</a:t>
            </a:r>
            <a:r>
              <a:rPr lang="hr-HR" sz="2000" dirty="0" smtClean="0"/>
              <a:t>potreba jezika </a:t>
            </a:r>
            <a:r>
              <a:rPr lang="hr-HR" sz="2000" dirty="0" smtClean="0"/>
              <a:t>koji je pristupačan i razumljiv za opću </a:t>
            </a:r>
            <a:r>
              <a:rPr lang="hr-HR" sz="2000" dirty="0" smtClean="0"/>
              <a:t>javnost </a:t>
            </a:r>
            <a:endParaRPr lang="hr-HR" sz="2000" i="1" dirty="0" smtClean="0"/>
          </a:p>
          <a:p>
            <a:pPr lvl="1"/>
            <a:r>
              <a:rPr lang="hr-HR" sz="2000" i="1" dirty="0" smtClean="0"/>
              <a:t>sudjelovanje:</a:t>
            </a:r>
            <a:r>
              <a:rPr lang="hr-HR" sz="2000" i="1" dirty="0" smtClean="0"/>
              <a:t>  </a:t>
            </a:r>
            <a:r>
              <a:rPr lang="hr-HR" sz="2000" dirty="0" smtClean="0"/>
              <a:t>građani trebaju biti više uključeni u pripremu i provedbu javnih politika</a:t>
            </a:r>
            <a:endParaRPr lang="hr-HR" sz="2000" i="1" dirty="0" smtClean="0"/>
          </a:p>
          <a:p>
            <a:pPr lvl="1"/>
            <a:r>
              <a:rPr lang="hr-HR" sz="2000" i="1" dirty="0" smtClean="0"/>
              <a:t>odgovornost: </a:t>
            </a:r>
            <a:r>
              <a:rPr lang="hr-HR" sz="2000" dirty="0" smtClean="0"/>
              <a:t>uloge u </a:t>
            </a:r>
            <a:r>
              <a:rPr lang="hr-HR" sz="2000" dirty="0" smtClean="0"/>
              <a:t>procesu donošenja odluka </a:t>
            </a:r>
            <a:r>
              <a:rPr lang="hr-HR" sz="2000" dirty="0" smtClean="0"/>
              <a:t>trebaju biti jasnije. </a:t>
            </a:r>
            <a:r>
              <a:rPr lang="hr-HR" sz="2000" dirty="0" smtClean="0"/>
              <a:t>Svi uključeni akteri trebaju </a:t>
            </a:r>
            <a:r>
              <a:rPr lang="hr-HR" sz="2000" dirty="0" smtClean="0"/>
              <a:t>preuzeti odgovornost za ono što rade</a:t>
            </a:r>
            <a:endParaRPr lang="hr-HR" sz="2000" i="1" dirty="0" smtClean="0"/>
          </a:p>
          <a:p>
            <a:pPr lvl="1"/>
            <a:r>
              <a:rPr lang="hr-HR" sz="2000" i="1" dirty="0" smtClean="0"/>
              <a:t>učinkovitost: </a:t>
            </a:r>
            <a:r>
              <a:rPr lang="hr-HR" sz="2000" dirty="0" smtClean="0"/>
              <a:t>odluke se trebaju donositi na prikladnoj razini i </a:t>
            </a:r>
            <a:r>
              <a:rPr lang="hr-HR" sz="2000" dirty="0" smtClean="0"/>
              <a:t>pravodobno, </a:t>
            </a:r>
            <a:r>
              <a:rPr lang="hr-HR" sz="2000" dirty="0" smtClean="0"/>
              <a:t>te</a:t>
            </a:r>
            <a:r>
              <a:rPr lang="hr-HR" sz="2000" dirty="0" smtClean="0"/>
              <a:t> </a:t>
            </a:r>
            <a:r>
              <a:rPr lang="hr-HR" sz="2000" dirty="0" smtClean="0"/>
              <a:t>ostvarivati što je </a:t>
            </a:r>
            <a:r>
              <a:rPr lang="hr-HR" sz="2000" dirty="0" smtClean="0"/>
              <a:t>potrebno na temelju jasnih ciljeva i evaluacije budućih učinaka</a:t>
            </a:r>
            <a:endParaRPr lang="hr-HR" sz="2000" i="1" dirty="0" smtClean="0"/>
          </a:p>
          <a:p>
            <a:pPr lvl="1"/>
            <a:r>
              <a:rPr lang="hr-HR" sz="2000" i="1" dirty="0" smtClean="0"/>
              <a:t>usklađenost: </a:t>
            </a:r>
            <a:r>
              <a:rPr lang="hr-HR" sz="2000" dirty="0" smtClean="0"/>
              <a:t>političke mjere i akcije moraju biti usklađene i lako razumljive</a:t>
            </a:r>
            <a:endParaRPr lang="en-US" sz="2000" dirty="0" smtClean="0"/>
          </a:p>
          <a:p>
            <a:pPr lvl="1"/>
            <a:endParaRPr lang="hr-HR" sz="2000" i="1" dirty="0" smtClean="0"/>
          </a:p>
          <a:p>
            <a:pPr>
              <a:buNone/>
            </a:pPr>
            <a:endParaRPr lang="hr-HR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referendum ?!</a:t>
            </a:r>
          </a:p>
          <a:p>
            <a:r>
              <a:rPr lang="hr-HR" dirty="0" smtClean="0"/>
              <a:t>opoziv načelnika i njihovih zamjenika – od 2009. s izmjenama 2013.</a:t>
            </a:r>
          </a:p>
          <a:p>
            <a:r>
              <a:rPr lang="hr-HR" dirty="0" smtClean="0"/>
              <a:t>na inicijativu 20</a:t>
            </a:r>
            <a:r>
              <a:rPr lang="hr-HR" dirty="0" smtClean="0"/>
              <a:t>% od ukupnog broja birača u </a:t>
            </a:r>
            <a:r>
              <a:rPr lang="hr-HR" dirty="0" smtClean="0"/>
              <a:t>jedinici</a:t>
            </a:r>
          </a:p>
          <a:p>
            <a:r>
              <a:rPr lang="hr-HR" dirty="0" smtClean="0"/>
              <a:t>provjera broja birača kod MU i obveza raspisivanja referenduma</a:t>
            </a:r>
          </a:p>
          <a:p>
            <a:r>
              <a:rPr lang="hr-HR" dirty="0" smtClean="0"/>
              <a:t>vremensko ograničenje raspisivanja: </a:t>
            </a:r>
          </a:p>
          <a:p>
            <a:pPr lvl="1"/>
            <a:r>
              <a:rPr lang="hr-HR" dirty="0" smtClean="0"/>
              <a:t>ne prije proteka 12 mjeseci od održanih lokalnih izbora ni ranije održanog referenduma za opoziv, </a:t>
            </a:r>
          </a:p>
          <a:p>
            <a:pPr lvl="1"/>
            <a:r>
              <a:rPr lang="hr-HR" dirty="0" smtClean="0"/>
              <a:t>ne u godini u kojoj se održavaju redovni lokalni </a:t>
            </a:r>
            <a:r>
              <a:rPr lang="hr-HR" dirty="0" smtClean="0"/>
              <a:t>izbori</a:t>
            </a:r>
          </a:p>
          <a:p>
            <a:r>
              <a:rPr lang="hr-HR" dirty="0" smtClean="0"/>
              <a:t>odluka o opozivu donesena ako je za nju glasovala većina </a:t>
            </a:r>
            <a:r>
              <a:rPr lang="hr-HR" dirty="0" smtClean="0"/>
              <a:t>birača koji su glasovali, uz uvjet da ta većina iznosi najmanje 1/3 ukupnog broja birača upisanih u popis birača u toj </a:t>
            </a:r>
            <a:r>
              <a:rPr lang="hr-HR" dirty="0" smtClean="0"/>
              <a:t>jedinici</a:t>
            </a:r>
          </a:p>
          <a:p>
            <a:r>
              <a:rPr lang="hr-HR" dirty="0" smtClean="0"/>
              <a:t>od 2013. predstavničko tijelo nema mogućnost iniciranja referenduma za opoziv izvršnog čelnika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Opoziv neposredno izabranih načelnika u RH</a:t>
            </a:r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mogućnost skupine </a:t>
            </a:r>
            <a:r>
              <a:rPr lang="hr-HR" dirty="0" smtClean="0"/>
              <a:t>građana da predloži određeni opći akt, zahtjeva rješavanje pojedinog pitanja ili poduzimanje neke </a:t>
            </a:r>
            <a:r>
              <a:rPr lang="hr-HR" dirty="0" smtClean="0"/>
              <a:t>mjere</a:t>
            </a:r>
          </a:p>
          <a:p>
            <a:r>
              <a:rPr lang="hr-HR" dirty="0" smtClean="0"/>
              <a:t>nadležno </a:t>
            </a:r>
            <a:r>
              <a:rPr lang="hr-HR" dirty="0" smtClean="0"/>
              <a:t>lokalno </a:t>
            </a:r>
            <a:r>
              <a:rPr lang="hr-HR" dirty="0" smtClean="0"/>
              <a:t>tijelo dužno je o inicijativi raspraviti</a:t>
            </a:r>
            <a:r>
              <a:rPr lang="hr-HR" dirty="0" smtClean="0"/>
              <a:t>, </a:t>
            </a:r>
            <a:r>
              <a:rPr lang="hr-HR" dirty="0" smtClean="0"/>
              <a:t>eventualno </a:t>
            </a:r>
            <a:r>
              <a:rPr lang="hr-HR" dirty="0" smtClean="0"/>
              <a:t>i </a:t>
            </a:r>
            <a:r>
              <a:rPr lang="hr-HR" dirty="0" smtClean="0"/>
              <a:t>odlučiti, ali je ne mora prihvatiti</a:t>
            </a:r>
          </a:p>
          <a:p>
            <a:r>
              <a:rPr lang="hr-HR" dirty="0" smtClean="0"/>
              <a:t>vremensko ograničenje za razmatranje inicijative</a:t>
            </a:r>
          </a:p>
          <a:p>
            <a:r>
              <a:rPr lang="hr-HR" dirty="0" smtClean="0"/>
              <a:t>dvije vrste građanske inicijative:</a:t>
            </a:r>
          </a:p>
          <a:p>
            <a:pPr lvl="1"/>
            <a:r>
              <a:rPr lang="hr-HR" dirty="0" smtClean="0"/>
              <a:t>prijedlog </a:t>
            </a:r>
            <a:r>
              <a:rPr lang="hr-HR" dirty="0" smtClean="0"/>
              <a:t>općeg akta ili </a:t>
            </a:r>
            <a:r>
              <a:rPr lang="hr-HR" dirty="0" smtClean="0"/>
              <a:t>zahtjev </a:t>
            </a:r>
            <a:r>
              <a:rPr lang="hr-HR" dirty="0" smtClean="0"/>
              <a:t>za rješavanjem nekog </a:t>
            </a:r>
            <a:r>
              <a:rPr lang="hr-HR" dirty="0" smtClean="0"/>
              <a:t>pitanja</a:t>
            </a:r>
          </a:p>
          <a:p>
            <a:pPr lvl="1"/>
            <a:r>
              <a:rPr lang="hr-HR" dirty="0" smtClean="0"/>
              <a:t>zahtjev za raspisivanjem referenduma (referendum građanske inicijative)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Građanska inicijativa</a:t>
            </a:r>
            <a:endParaRPr lang="hr-H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r>
              <a:rPr lang="hr-HR" dirty="0" smtClean="0"/>
              <a:t>na prijedlog građana (min. 10% birača)</a:t>
            </a:r>
          </a:p>
          <a:p>
            <a:r>
              <a:rPr lang="hr-HR" dirty="0" smtClean="0"/>
              <a:t>prijedlog donošenja </a:t>
            </a:r>
            <a:r>
              <a:rPr lang="hr-HR" dirty="0" smtClean="0"/>
              <a:t>određenog akta ili rješavanje nekog pitanja iz </a:t>
            </a:r>
            <a:r>
              <a:rPr lang="hr-HR" dirty="0" smtClean="0"/>
              <a:t>djelokruga predstavničkog tijela</a:t>
            </a:r>
          </a:p>
          <a:p>
            <a:r>
              <a:rPr lang="hr-HR" dirty="0" smtClean="0"/>
              <a:t>dužnost provođenja rasprave i donošenja odluke, bez obveze usvajanja akta ili rješavanja pitanja</a:t>
            </a:r>
          </a:p>
          <a:p>
            <a:r>
              <a:rPr lang="hr-HR" dirty="0" smtClean="0"/>
              <a:t>dužnost odgovora u roku od 3 mjeseca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Građanska inicijativa u RH</a:t>
            </a:r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hr-HR" dirty="0" smtClean="0"/>
              <a:t>dio </a:t>
            </a:r>
            <a:r>
              <a:rPr lang="hr-HR" dirty="0" smtClean="0"/>
              <a:t>politike </a:t>
            </a:r>
            <a:r>
              <a:rPr lang="hr-HR" dirty="0" err="1" smtClean="0"/>
              <a:t>kondicionalnosti</a:t>
            </a:r>
            <a:r>
              <a:rPr lang="hr-HR" dirty="0" smtClean="0"/>
              <a:t> - transparentnost i participacija kao dio preventivnih mehanizama u sklopu antikorupcijske politike koja je bila jedno od ključnih mjerila unutar poglavlja 23. o </a:t>
            </a:r>
            <a:r>
              <a:rPr lang="hr-HR" i="1" dirty="0" smtClean="0"/>
              <a:t>Pravosuđu i temeljnim slobodama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dostupnost javnih informacija i pružanje javnih informacija na zahtjev javnosti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informacija kao rezultat rada tijela javne vlasti, </a:t>
            </a:r>
            <a:r>
              <a:rPr lang="hr-HR" i="1" dirty="0" err="1" smtClean="0"/>
              <a:t>output</a:t>
            </a: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r>
              <a:rPr lang="hr-HR" dirty="0" err="1" smtClean="0"/>
              <a:t>proaktivno</a:t>
            </a:r>
            <a:r>
              <a:rPr lang="hr-HR" dirty="0" smtClean="0"/>
              <a:t> objavljivanje informacija</a:t>
            </a:r>
          </a:p>
          <a:p>
            <a:pPr lvl="1"/>
            <a:r>
              <a:rPr lang="hr-HR" dirty="0" smtClean="0"/>
              <a:t>putem medija, interneta</a:t>
            </a:r>
          </a:p>
          <a:p>
            <a:pPr lvl="1"/>
            <a:r>
              <a:rPr lang="hr-HR" dirty="0" smtClean="0"/>
              <a:t>javnost sjednica</a:t>
            </a:r>
          </a:p>
          <a:p>
            <a:pPr lvl="1"/>
            <a:r>
              <a:rPr lang="hr-HR" dirty="0" smtClean="0"/>
              <a:t>publikacija dokumenata i </a:t>
            </a:r>
            <a:r>
              <a:rPr lang="hr-HR" dirty="0" smtClean="0"/>
              <a:t>materijala (propisi, izvješća o radu, informativni materijali)</a:t>
            </a:r>
            <a:endParaRPr lang="hr-HR" dirty="0" smtClean="0"/>
          </a:p>
          <a:p>
            <a:pPr lvl="1"/>
            <a:r>
              <a:rPr lang="hr-HR" dirty="0" smtClean="0"/>
              <a:t>javne kampanje</a:t>
            </a:r>
          </a:p>
          <a:p>
            <a:pPr lvl="1"/>
            <a:r>
              <a:rPr lang="hr-HR" dirty="0" smtClean="0"/>
              <a:t>odnosi s javnošću </a:t>
            </a:r>
            <a:r>
              <a:rPr lang="hr-HR" dirty="0" smtClean="0"/>
              <a:t>(glasnogovorničke službe, strateške komunikacije)</a:t>
            </a:r>
            <a:endParaRPr lang="hr-HR" dirty="0" smtClean="0"/>
          </a:p>
          <a:p>
            <a:pPr lvl="1"/>
            <a:r>
              <a:rPr lang="hr-HR" dirty="0" smtClean="0"/>
              <a:t>društvene mreže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pravo za pristup informacijama 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r-HR" dirty="0" smtClean="0"/>
              <a:t>Transparentnost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korisni</a:t>
            </a:r>
            <a:r>
              <a:rPr lang="hr-HR" dirty="0" err="1" smtClean="0"/>
              <a:t>ci</a:t>
            </a:r>
            <a:r>
              <a:rPr lang="vi-VN" dirty="0" smtClean="0"/>
              <a:t> </a:t>
            </a:r>
            <a:r>
              <a:rPr lang="vi-VN" dirty="0" smtClean="0"/>
              <a:t>prava (</a:t>
            </a:r>
            <a:r>
              <a:rPr lang="vi-VN" dirty="0" smtClean="0"/>
              <a:t>građan</a:t>
            </a:r>
            <a:r>
              <a:rPr lang="hr-HR" dirty="0" smtClean="0"/>
              <a:t>i</a:t>
            </a:r>
            <a:r>
              <a:rPr lang="vi-VN" dirty="0" smtClean="0"/>
              <a:t>, </a:t>
            </a:r>
            <a:r>
              <a:rPr lang="vi-VN" dirty="0" smtClean="0"/>
              <a:t>pravne osobe, </a:t>
            </a:r>
            <a:r>
              <a:rPr lang="vi-VN" dirty="0" smtClean="0"/>
              <a:t>stranc</a:t>
            </a:r>
            <a:r>
              <a:rPr lang="hr-HR" dirty="0" smtClean="0"/>
              <a:t>i</a:t>
            </a:r>
            <a:r>
              <a:rPr lang="vi-VN" dirty="0" smtClean="0"/>
              <a:t>);</a:t>
            </a:r>
            <a:endParaRPr lang="hr-HR" dirty="0" smtClean="0"/>
          </a:p>
          <a:p>
            <a:r>
              <a:rPr lang="hr-HR" dirty="0" smtClean="0"/>
              <a:t>opseg tijela koja </a:t>
            </a:r>
            <a:r>
              <a:rPr lang="hr-HR" dirty="0" smtClean="0"/>
              <a:t>su obveznici zakona </a:t>
            </a:r>
            <a:r>
              <a:rPr lang="hr-HR" dirty="0" smtClean="0"/>
              <a:t>(izvršna vlast, parlament, sudstvo, lokalna samouprava, tijela s </a:t>
            </a:r>
            <a:r>
              <a:rPr lang="hr-HR" dirty="0" smtClean="0"/>
              <a:t>javnim ovlastima </a:t>
            </a:r>
            <a:r>
              <a:rPr lang="hr-HR" dirty="0" smtClean="0"/>
              <a:t>i </a:t>
            </a:r>
            <a:r>
              <a:rPr lang="hr-HR" dirty="0" err="1" smtClean="0"/>
              <a:t>dr</a:t>
            </a:r>
            <a:r>
              <a:rPr lang="hr-HR" dirty="0" smtClean="0"/>
              <a:t>.)</a:t>
            </a:r>
          </a:p>
          <a:p>
            <a:r>
              <a:rPr lang="hr-HR" dirty="0" smtClean="0"/>
              <a:t>sadržaj prava </a:t>
            </a:r>
            <a:r>
              <a:rPr lang="hr-HR" dirty="0" smtClean="0"/>
              <a:t>(informacija, dokument i </a:t>
            </a:r>
            <a:r>
              <a:rPr lang="hr-HR" dirty="0" err="1" smtClean="0"/>
              <a:t>sl</a:t>
            </a:r>
            <a:r>
              <a:rPr lang="hr-HR" dirty="0" smtClean="0"/>
              <a:t>.)</a:t>
            </a:r>
          </a:p>
          <a:p>
            <a:r>
              <a:rPr lang="hr-HR" dirty="0" smtClean="0"/>
              <a:t>postupanje sa zahtjevom;</a:t>
            </a:r>
          </a:p>
          <a:p>
            <a:r>
              <a:rPr lang="hr-HR" dirty="0" smtClean="0"/>
              <a:t>objavljivanje</a:t>
            </a:r>
            <a:r>
              <a:rPr lang="hr-HR" dirty="0" smtClean="0"/>
              <a:t>; </a:t>
            </a:r>
          </a:p>
          <a:p>
            <a:r>
              <a:rPr lang="hr-HR" dirty="0" smtClean="0"/>
              <a:t>žalbeni </a:t>
            </a:r>
            <a:r>
              <a:rPr lang="hr-HR" dirty="0" smtClean="0"/>
              <a:t>mehanizam, uključujući i status neovisnog žalbenog </a:t>
            </a:r>
            <a:r>
              <a:rPr lang="hr-HR" dirty="0" smtClean="0"/>
              <a:t>tijela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Zakoni o pravu na pristup informacijama (ZPPI)</a:t>
            </a:r>
            <a:endParaRPr lang="hr-HR" sz="28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hr-HR" i="1" dirty="0" smtClean="0"/>
              <a:t>Maksimalna dostupnost </a:t>
            </a:r>
            <a:r>
              <a:rPr lang="hr-HR" i="1" dirty="0" smtClean="0"/>
              <a:t>informacija </a:t>
            </a:r>
            <a:r>
              <a:rPr lang="hr-HR" dirty="0" smtClean="0"/>
              <a:t>(bez obzira na interes, oblik informacije, tijelo od kojeg se informacija traži)</a:t>
            </a:r>
            <a:endParaRPr lang="hr-HR" i="1" dirty="0" smtClean="0"/>
          </a:p>
          <a:p>
            <a:r>
              <a:rPr lang="hr-HR" i="1" dirty="0" smtClean="0"/>
              <a:t>Obveza objavljivanja </a:t>
            </a:r>
            <a:r>
              <a:rPr lang="hr-HR" i="1" dirty="0" smtClean="0"/>
              <a:t>informacija </a:t>
            </a:r>
            <a:r>
              <a:rPr lang="hr-HR" dirty="0" smtClean="0"/>
              <a:t>(zakon)</a:t>
            </a:r>
          </a:p>
          <a:p>
            <a:r>
              <a:rPr lang="hr-HR" i="1" dirty="0" smtClean="0"/>
              <a:t>Promicanje otvorene </a:t>
            </a:r>
            <a:r>
              <a:rPr lang="hr-HR" i="1" dirty="0" smtClean="0"/>
              <a:t>vlasti </a:t>
            </a:r>
            <a:r>
              <a:rPr lang="hr-HR" dirty="0" smtClean="0"/>
              <a:t>(edukacija </a:t>
            </a:r>
            <a:r>
              <a:rPr lang="hr-HR" dirty="0" smtClean="0"/>
              <a:t>javnih </a:t>
            </a:r>
            <a:r>
              <a:rPr lang="hr-HR" dirty="0" smtClean="0"/>
              <a:t>službenika i javnosti, godišnja </a:t>
            </a:r>
            <a:r>
              <a:rPr lang="hr-HR" dirty="0" smtClean="0"/>
              <a:t>izvješća o napretku, kažnjavanje </a:t>
            </a:r>
            <a:r>
              <a:rPr lang="hr-HR" dirty="0" smtClean="0"/>
              <a:t>opstrukcije)</a:t>
            </a:r>
          </a:p>
          <a:p>
            <a:r>
              <a:rPr lang="hr-HR" i="1" dirty="0" smtClean="0"/>
              <a:t>Ograničen krug </a:t>
            </a:r>
            <a:r>
              <a:rPr lang="hr-HR" i="1" dirty="0" smtClean="0"/>
              <a:t>iznimaka </a:t>
            </a:r>
            <a:r>
              <a:rPr lang="hr-HR" dirty="0" smtClean="0"/>
              <a:t>(test javnog interesa i štete)</a:t>
            </a:r>
          </a:p>
          <a:p>
            <a:r>
              <a:rPr lang="hr-HR" i="1" dirty="0" smtClean="0"/>
              <a:t>Odgovarajući postupci koji olakšavaju pristup </a:t>
            </a:r>
            <a:r>
              <a:rPr lang="hr-HR" i="1" dirty="0" smtClean="0"/>
              <a:t>informacijama</a:t>
            </a:r>
          </a:p>
          <a:p>
            <a:r>
              <a:rPr lang="hr-HR" i="1" dirty="0" smtClean="0"/>
              <a:t>Pravilo o </a:t>
            </a:r>
            <a:r>
              <a:rPr lang="hr-HR" i="1" dirty="0" smtClean="0"/>
              <a:t>troškovima</a:t>
            </a:r>
          </a:p>
          <a:p>
            <a:r>
              <a:rPr lang="hr-HR" i="1" dirty="0" smtClean="0"/>
              <a:t>Otvorenost </a:t>
            </a:r>
            <a:r>
              <a:rPr lang="hr-HR" i="1" dirty="0" smtClean="0"/>
              <a:t>sjednica</a:t>
            </a:r>
          </a:p>
          <a:p>
            <a:r>
              <a:rPr lang="hr-HR" i="1" dirty="0" smtClean="0"/>
              <a:t>Pružanje informacija ima </a:t>
            </a:r>
            <a:r>
              <a:rPr lang="hr-HR" i="1" dirty="0" smtClean="0"/>
              <a:t>prednost </a:t>
            </a:r>
            <a:r>
              <a:rPr lang="hr-HR" dirty="0" smtClean="0"/>
              <a:t>(izmjena zakona suprotnih načelu transparentnosti)</a:t>
            </a:r>
          </a:p>
          <a:p>
            <a:r>
              <a:rPr lang="hr-HR" i="1" dirty="0" smtClean="0"/>
              <a:t>Zaštita zviždača</a:t>
            </a:r>
            <a:endParaRPr lang="hr-HR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Ključni standardi zakonodavstva o pravu na pristup informacijama</a:t>
            </a:r>
            <a:endParaRPr lang="hr-H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drugi zaštićeni interesi (privatnost, nacionalna sigurnost, gospodarski interesi, intelektualno vlasništvo…)</a:t>
            </a:r>
          </a:p>
          <a:p>
            <a:r>
              <a:rPr lang="hr-HR" dirty="0" smtClean="0"/>
              <a:t>(ne)razumijevanje informacije od strane javnosti, </a:t>
            </a:r>
            <a:r>
              <a:rPr lang="hr-HR" dirty="0" smtClean="0"/>
              <a:t>pojednostavljivanje, iskrivljavanje </a:t>
            </a:r>
            <a:r>
              <a:rPr lang="hr-HR" dirty="0" smtClean="0"/>
              <a:t>informacije, nepotpuno </a:t>
            </a:r>
            <a:r>
              <a:rPr lang="it-IT" dirty="0" err="1" smtClean="0"/>
              <a:t>informiranje</a:t>
            </a:r>
            <a:r>
              <a:rPr lang="it-IT" dirty="0" smtClean="0"/>
              <a:t>, </a:t>
            </a:r>
            <a:r>
              <a:rPr lang="it-IT" dirty="0" err="1" smtClean="0"/>
              <a:t>curenje</a:t>
            </a:r>
            <a:r>
              <a:rPr lang="it-IT" dirty="0" smtClean="0"/>
              <a:t> </a:t>
            </a:r>
            <a:r>
              <a:rPr lang="it-IT" dirty="0" err="1" smtClean="0"/>
              <a:t>informacija</a:t>
            </a:r>
            <a:r>
              <a:rPr lang="hr-HR" dirty="0" smtClean="0"/>
              <a:t>, digitalna podjela</a:t>
            </a:r>
          </a:p>
          <a:p>
            <a:r>
              <a:rPr lang="hr-HR" dirty="0" smtClean="0"/>
              <a:t>pretjerana regulacija i </a:t>
            </a:r>
            <a:r>
              <a:rPr lang="hr-HR" dirty="0" err="1" smtClean="0"/>
              <a:t>formalizacija</a:t>
            </a:r>
            <a:endParaRPr lang="hr-HR" dirty="0" smtClean="0"/>
          </a:p>
          <a:p>
            <a:r>
              <a:rPr lang="hr-HR" dirty="0" smtClean="0"/>
              <a:t>decentralizacija,privatizacija </a:t>
            </a:r>
            <a:r>
              <a:rPr lang="hr-HR" dirty="0" smtClean="0"/>
              <a:t>i </a:t>
            </a:r>
            <a:r>
              <a:rPr lang="hr-HR" i="1" dirty="0" err="1" smtClean="0"/>
              <a:t>outsourcing</a:t>
            </a:r>
            <a:r>
              <a:rPr lang="hr-HR" i="1" dirty="0" smtClean="0"/>
              <a:t> </a:t>
            </a:r>
            <a:r>
              <a:rPr lang="hr-HR" dirty="0" err="1" smtClean="0"/>
              <a:t>i</a:t>
            </a:r>
            <a:r>
              <a:rPr lang="hr-HR" dirty="0" smtClean="0"/>
              <a:t> poslovna tajna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Ograničenja transparentnosti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otvorenost prema primanju povratne informacije od građana o svom radu i namjeravanim odlukama</a:t>
            </a:r>
          </a:p>
          <a:p>
            <a:r>
              <a:rPr lang="vi-VN" dirty="0" smtClean="0"/>
              <a:t>omogućavanje </a:t>
            </a:r>
            <a:r>
              <a:rPr lang="vi-VN" dirty="0" smtClean="0"/>
              <a:t>građanima da aktivno sudjeluju u </a:t>
            </a:r>
            <a:r>
              <a:rPr lang="vi-VN" dirty="0" smtClean="0"/>
              <a:t>procesima</a:t>
            </a:r>
            <a:r>
              <a:rPr lang="hr-HR" dirty="0" smtClean="0"/>
              <a:t> donošenja </a:t>
            </a:r>
            <a:r>
              <a:rPr lang="hr-HR" dirty="0" smtClean="0"/>
              <a:t>odluka i oblikovanju politika </a:t>
            </a:r>
            <a:endParaRPr lang="hr-HR" dirty="0" smtClean="0"/>
          </a:p>
          <a:p>
            <a:r>
              <a:rPr lang="hr-HR" dirty="0" smtClean="0"/>
              <a:t>informacija pružena od javnosti – </a:t>
            </a:r>
            <a:r>
              <a:rPr lang="hr-HR" i="1" dirty="0" err="1" smtClean="0"/>
              <a:t>input</a:t>
            </a:r>
            <a:r>
              <a:rPr lang="hr-HR" i="1" dirty="0" smtClean="0"/>
              <a:t> </a:t>
            </a:r>
            <a:r>
              <a:rPr lang="hr-HR" dirty="0" smtClean="0"/>
              <a:t>za rad javne uprave</a:t>
            </a:r>
          </a:p>
          <a:p>
            <a:r>
              <a:rPr lang="hr-HR" dirty="0" err="1" smtClean="0"/>
              <a:t>odazivnost</a:t>
            </a:r>
            <a:r>
              <a:rPr lang="hr-HR" dirty="0" smtClean="0"/>
              <a:t> i participacija</a:t>
            </a:r>
          </a:p>
          <a:p>
            <a:r>
              <a:rPr lang="hr-HR" dirty="0" smtClean="0"/>
              <a:t>transparentnost je pretpostavka otvorenosti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sustavni kontakti građana i uprave (predstavke i pritužbe, mišljenja)</a:t>
            </a:r>
          </a:p>
          <a:p>
            <a:r>
              <a:rPr lang="hr-HR" dirty="0" smtClean="0"/>
              <a:t>kontakti sa stručnjacima i stručnim organizacijama (akademska zajednica, udruge, komore…) </a:t>
            </a:r>
          </a:p>
          <a:p>
            <a:endParaRPr lang="hr-HR" dirty="0" smtClean="0"/>
          </a:p>
          <a:p>
            <a:r>
              <a:rPr lang="hr-HR" dirty="0" smtClean="0"/>
              <a:t>traženje mišljenja o određenom pitanju</a:t>
            </a:r>
          </a:p>
          <a:p>
            <a:r>
              <a:rPr lang="hr-HR" dirty="0" smtClean="0"/>
              <a:t>javna savjetovanja i rasprave o namjeravanim odlukama i propisima</a:t>
            </a:r>
          </a:p>
          <a:p>
            <a:r>
              <a:rPr lang="hr-HR" dirty="0" smtClean="0"/>
              <a:t>javne rasprave o društvenim problemima</a:t>
            </a:r>
          </a:p>
          <a:p>
            <a:r>
              <a:rPr lang="hr-HR" dirty="0" smtClean="0"/>
              <a:t>ankete i druge vrste istraživanja javnog mnijenja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dirty="0" smtClean="0"/>
              <a:t>Otvorenost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</TotalTime>
  <Words>1748</Words>
  <Application>Microsoft Office PowerPoint</Application>
  <PresentationFormat>On-screen Show (4:3)</PresentationFormat>
  <Paragraphs>237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Concourse</vt:lpstr>
      <vt:lpstr>Microsoft Office Word 97 - 2003 Document</vt:lpstr>
      <vt:lpstr>Transparentnost i otvorenost javne uprave Participacija građana u odlučivanju</vt:lpstr>
      <vt:lpstr>Javnost uprave</vt:lpstr>
      <vt:lpstr>Slide 3</vt:lpstr>
      <vt:lpstr>Slide 4</vt:lpstr>
      <vt:lpstr>Transparentnost</vt:lpstr>
      <vt:lpstr>Zakoni o pravu na pristup informacijama (ZPPI)</vt:lpstr>
      <vt:lpstr>Ključni standardi zakonodavstva o pravu na pristup informacijama</vt:lpstr>
      <vt:lpstr>Ograničenja transparentnosti</vt:lpstr>
      <vt:lpstr>Otvorenost</vt:lpstr>
      <vt:lpstr>Slide 10</vt:lpstr>
      <vt:lpstr>Pravo na pristup informacijama u Hrvatskoj</vt:lpstr>
      <vt:lpstr>Slide 12</vt:lpstr>
      <vt:lpstr>Slide 13</vt:lpstr>
      <vt:lpstr>Slide 14</vt:lpstr>
      <vt:lpstr>Problemi</vt:lpstr>
      <vt:lpstr>Javna savjetovanja</vt:lpstr>
      <vt:lpstr>Slide 17</vt:lpstr>
      <vt:lpstr>Slide 18</vt:lpstr>
      <vt:lpstr>Slide 19</vt:lpstr>
      <vt:lpstr>Istraživanje LOTUS – udruga GONG</vt:lpstr>
      <vt:lpstr>Participacija građana u lokalnoj samoupravi</vt:lpstr>
      <vt:lpstr>Slide 22</vt:lpstr>
      <vt:lpstr>Skupština građana</vt:lpstr>
      <vt:lpstr>Lokalni referendum</vt:lpstr>
      <vt:lpstr>Lokalni referendum u RH</vt:lpstr>
      <vt:lpstr>Slide 26</vt:lpstr>
      <vt:lpstr>Slide 27</vt:lpstr>
      <vt:lpstr>Slide 28</vt:lpstr>
      <vt:lpstr>Opoziv izabranih dužnosnika</vt:lpstr>
      <vt:lpstr>Opoziv neposredno izabranih načelnika u RH</vt:lpstr>
      <vt:lpstr>Građanska inicijativa</vt:lpstr>
      <vt:lpstr>Građanska inicijativa u RH</vt:lpstr>
      <vt:lpstr>Slide 33</vt:lpstr>
    </vt:vector>
  </TitlesOfParts>
  <Company>Pravni fakultet u Zagrebu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jdzinic</dc:creator>
  <cp:lastModifiedBy>Administrator</cp:lastModifiedBy>
  <cp:revision>100</cp:revision>
  <dcterms:created xsi:type="dcterms:W3CDTF">2016-03-08T17:53:17Z</dcterms:created>
  <dcterms:modified xsi:type="dcterms:W3CDTF">2016-03-09T15:06:20Z</dcterms:modified>
</cp:coreProperties>
</file>