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76" r:id="rId4"/>
    <p:sldId id="275" r:id="rId5"/>
    <p:sldId id="257" r:id="rId6"/>
    <p:sldId id="258" r:id="rId7"/>
    <p:sldId id="259" r:id="rId8"/>
    <p:sldId id="260" r:id="rId9"/>
    <p:sldId id="261" r:id="rId10"/>
    <p:sldId id="262" r:id="rId11"/>
    <p:sldId id="269" r:id="rId12"/>
    <p:sldId id="270" r:id="rId13"/>
    <p:sldId id="263" r:id="rId14"/>
    <p:sldId id="266" r:id="rId15"/>
    <p:sldId id="264" r:id="rId16"/>
    <p:sldId id="271" r:id="rId17"/>
    <p:sldId id="272" r:id="rId18"/>
    <p:sldId id="265" r:id="rId19"/>
    <p:sldId id="267" r:id="rId20"/>
    <p:sldId id="279" r:id="rId21"/>
    <p:sldId id="277" r:id="rId22"/>
    <p:sldId id="278" r:id="rId23"/>
    <p:sldId id="280" r:id="rId24"/>
    <p:sldId id="268" r:id="rId25"/>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DC6754C-4C05-4069-AE4F-CBC2607030B5}" type="datetimeFigureOut">
              <a:rPr lang="hr-HR" smtClean="0"/>
              <a:pPr/>
              <a:t>11.3.2019.</a:t>
            </a:fld>
            <a:endParaRPr lang="hr-HR"/>
          </a:p>
        </p:txBody>
      </p:sp>
      <p:sp>
        <p:nvSpPr>
          <p:cNvPr id="19" name="Footer Placeholder 18"/>
          <p:cNvSpPr>
            <a:spLocks noGrp="1"/>
          </p:cNvSpPr>
          <p:nvPr>
            <p:ph type="ftr" sz="quarter" idx="11"/>
          </p:nvPr>
        </p:nvSpPr>
        <p:spPr/>
        <p:txBody>
          <a:bodyPr/>
          <a:lstStyle/>
          <a:p>
            <a:endParaRPr lang="hr-HR"/>
          </a:p>
        </p:txBody>
      </p:sp>
      <p:sp>
        <p:nvSpPr>
          <p:cNvPr id="27" name="Slide Number Placeholder 26"/>
          <p:cNvSpPr>
            <a:spLocks noGrp="1"/>
          </p:cNvSpPr>
          <p:nvPr>
            <p:ph type="sldNum" sz="quarter" idx="12"/>
          </p:nvPr>
        </p:nvSpPr>
        <p:spPr/>
        <p:txBody>
          <a:bodyPr/>
          <a:lstStyle/>
          <a:p>
            <a:fld id="{A40428E8-CB53-4BD3-9728-18E96440EC8A}"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C6754C-4C05-4069-AE4F-CBC2607030B5}" type="datetimeFigureOut">
              <a:rPr lang="hr-HR" smtClean="0"/>
              <a:pPr/>
              <a:t>11.3.2019.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40428E8-CB53-4BD3-9728-18E96440EC8A}"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C6754C-4C05-4069-AE4F-CBC2607030B5}" type="datetimeFigureOut">
              <a:rPr lang="hr-HR" smtClean="0"/>
              <a:pPr/>
              <a:t>11.3.2019.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40428E8-CB53-4BD3-9728-18E96440EC8A}"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C6754C-4C05-4069-AE4F-CBC2607030B5}" type="datetimeFigureOut">
              <a:rPr lang="hr-HR" smtClean="0"/>
              <a:pPr/>
              <a:t>11.3.2019.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40428E8-CB53-4BD3-9728-18E96440EC8A}"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DC6754C-4C05-4069-AE4F-CBC2607030B5}" type="datetimeFigureOut">
              <a:rPr lang="hr-HR" smtClean="0"/>
              <a:pPr/>
              <a:t>11.3.2019.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40428E8-CB53-4BD3-9728-18E96440EC8A}"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C6754C-4C05-4069-AE4F-CBC2607030B5}" type="datetimeFigureOut">
              <a:rPr lang="hr-HR" smtClean="0"/>
              <a:pPr/>
              <a:t>11.3.2019.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A40428E8-CB53-4BD3-9728-18E96440EC8A}"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DC6754C-4C05-4069-AE4F-CBC2607030B5}" type="datetimeFigureOut">
              <a:rPr lang="hr-HR" smtClean="0"/>
              <a:pPr/>
              <a:t>11.3.2019.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A40428E8-CB53-4BD3-9728-18E96440EC8A}"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DC6754C-4C05-4069-AE4F-CBC2607030B5}" type="datetimeFigureOut">
              <a:rPr lang="hr-HR" smtClean="0"/>
              <a:pPr/>
              <a:t>11.3.2019.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A40428E8-CB53-4BD3-9728-18E96440EC8A}"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C6754C-4C05-4069-AE4F-CBC2607030B5}" type="datetimeFigureOut">
              <a:rPr lang="hr-HR" smtClean="0"/>
              <a:pPr/>
              <a:t>11.3.2019.</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A40428E8-CB53-4BD3-9728-18E96440EC8A}"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C6754C-4C05-4069-AE4F-CBC2607030B5}" type="datetimeFigureOut">
              <a:rPr lang="hr-HR" smtClean="0"/>
              <a:pPr/>
              <a:t>11.3.2019.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A40428E8-CB53-4BD3-9728-18E96440EC8A}"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DC6754C-4C05-4069-AE4F-CBC2607030B5}" type="datetimeFigureOut">
              <a:rPr lang="hr-HR" smtClean="0"/>
              <a:pPr/>
              <a:t>11.3.2019.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8077200" y="6356350"/>
            <a:ext cx="609600" cy="365125"/>
          </a:xfrm>
        </p:spPr>
        <p:txBody>
          <a:bodyPr/>
          <a:lstStyle/>
          <a:p>
            <a:fld id="{A40428E8-CB53-4BD3-9728-18E96440EC8A}" type="slidenum">
              <a:rPr lang="hr-HR" smtClean="0"/>
              <a:pPr/>
              <a:t>‹#›</a:t>
            </a:fld>
            <a:endParaRPr lang="hr-H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DC6754C-4C05-4069-AE4F-CBC2607030B5}" type="datetimeFigureOut">
              <a:rPr lang="hr-HR" smtClean="0"/>
              <a:pPr/>
              <a:t>11.3.2019.</a:t>
            </a:fld>
            <a:endParaRPr lang="hr-H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r-H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0428E8-CB53-4BD3-9728-18E96440EC8A}" type="slidenum">
              <a:rPr lang="hr-HR" smtClean="0"/>
              <a:pPr/>
              <a:t>‹#›</a:t>
            </a:fld>
            <a:endParaRPr lang="hr-H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err="1" smtClean="0"/>
              <a:t>The</a:t>
            </a:r>
            <a:r>
              <a:rPr lang="hr-HR" dirty="0" smtClean="0"/>
              <a:t> Legislative </a:t>
            </a:r>
            <a:r>
              <a:rPr lang="hr-HR" dirty="0" err="1" smtClean="0"/>
              <a:t>Branch</a:t>
            </a:r>
            <a:r>
              <a:rPr lang="hr-HR" dirty="0" smtClean="0"/>
              <a:t/>
            </a:r>
            <a:br>
              <a:rPr lang="hr-HR" dirty="0" smtClean="0"/>
            </a:br>
            <a:endParaRPr lang="hr-HR" dirty="0"/>
          </a:p>
        </p:txBody>
      </p:sp>
      <p:sp>
        <p:nvSpPr>
          <p:cNvPr id="3" name="Subtitle 2"/>
          <p:cNvSpPr>
            <a:spLocks noGrp="1"/>
          </p:cNvSpPr>
          <p:nvPr>
            <p:ph type="subTitle" idx="1"/>
          </p:nvPr>
        </p:nvSpPr>
        <p:spPr/>
        <p:txBody>
          <a:bodyPr/>
          <a:lstStyle/>
          <a:p>
            <a:endParaRPr lang="hr-HR"/>
          </a:p>
        </p:txBody>
      </p:sp>
    </p:spTree>
    <p:extLst>
      <p:ext uri="{BB962C8B-B14F-4D97-AF65-F5344CB8AC3E}">
        <p14:creationId xmlns="" xmlns:p14="http://schemas.microsoft.com/office/powerpoint/2010/main" val="1091975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Legislation</a:t>
            </a:r>
            <a:endParaRPr lang="hr-HR" dirty="0"/>
          </a:p>
        </p:txBody>
      </p:sp>
      <p:sp>
        <p:nvSpPr>
          <p:cNvPr id="3" name="Content Placeholder 2"/>
          <p:cNvSpPr>
            <a:spLocks noGrp="1"/>
          </p:cNvSpPr>
          <p:nvPr>
            <p:ph idx="1"/>
          </p:nvPr>
        </p:nvSpPr>
        <p:spPr/>
        <p:txBody>
          <a:bodyPr/>
          <a:lstStyle/>
          <a:p>
            <a:r>
              <a:rPr lang="hr-HR" dirty="0" err="1" smtClean="0"/>
              <a:t>Proposing</a:t>
            </a:r>
            <a:r>
              <a:rPr lang="hr-HR" dirty="0" smtClean="0"/>
              <a:t> </a:t>
            </a:r>
            <a:r>
              <a:rPr lang="hr-HR" dirty="0" err="1" smtClean="0"/>
              <a:t>legislation</a:t>
            </a:r>
            <a:r>
              <a:rPr lang="hr-HR" dirty="0" smtClean="0"/>
              <a:t> – </a:t>
            </a:r>
            <a:r>
              <a:rPr lang="hr-HR" dirty="0" err="1" smtClean="0"/>
              <a:t>government</a:t>
            </a:r>
            <a:endParaRPr lang="hr-HR" dirty="0" smtClean="0"/>
          </a:p>
          <a:p>
            <a:r>
              <a:rPr lang="hr-HR" dirty="0" err="1" smtClean="0"/>
              <a:t>Passing</a:t>
            </a:r>
            <a:r>
              <a:rPr lang="hr-HR" dirty="0" smtClean="0"/>
              <a:t> </a:t>
            </a:r>
            <a:r>
              <a:rPr lang="hr-HR" dirty="0" err="1" smtClean="0"/>
              <a:t>laws</a:t>
            </a:r>
            <a:r>
              <a:rPr lang="hr-HR" dirty="0" smtClean="0"/>
              <a:t> – </a:t>
            </a:r>
            <a:r>
              <a:rPr lang="hr-HR" dirty="0" err="1" smtClean="0"/>
              <a:t>parliament</a:t>
            </a:r>
            <a:endParaRPr lang="hr-HR" dirty="0" smtClean="0"/>
          </a:p>
          <a:p>
            <a:r>
              <a:rPr lang="hr-HR" dirty="0" err="1" smtClean="0"/>
              <a:t>Primary</a:t>
            </a:r>
            <a:r>
              <a:rPr lang="hr-HR" dirty="0" smtClean="0"/>
              <a:t>, </a:t>
            </a:r>
            <a:r>
              <a:rPr lang="hr-HR" dirty="0" err="1" smtClean="0"/>
              <a:t>secondary</a:t>
            </a:r>
            <a:r>
              <a:rPr lang="hr-HR" dirty="0" smtClean="0"/>
              <a:t> </a:t>
            </a:r>
            <a:r>
              <a:rPr lang="hr-HR" dirty="0" err="1" smtClean="0"/>
              <a:t>and</a:t>
            </a:r>
            <a:r>
              <a:rPr lang="hr-HR" dirty="0" smtClean="0"/>
              <a:t> </a:t>
            </a:r>
            <a:r>
              <a:rPr lang="hr-HR" dirty="0" err="1" smtClean="0"/>
              <a:t>delegated</a:t>
            </a:r>
            <a:r>
              <a:rPr lang="hr-HR" dirty="0"/>
              <a:t> </a:t>
            </a:r>
            <a:r>
              <a:rPr lang="hr-HR" dirty="0" err="1" smtClean="0"/>
              <a:t>legislation</a:t>
            </a:r>
            <a:endParaRPr lang="hr-HR" dirty="0" smtClean="0"/>
          </a:p>
          <a:p>
            <a:r>
              <a:rPr lang="hr-HR" dirty="0" err="1" smtClean="0"/>
              <a:t>Delegated</a:t>
            </a:r>
            <a:r>
              <a:rPr lang="hr-HR" dirty="0" smtClean="0"/>
              <a:t> </a:t>
            </a:r>
            <a:r>
              <a:rPr lang="hr-HR" dirty="0" err="1" smtClean="0"/>
              <a:t>legislation</a:t>
            </a:r>
            <a:r>
              <a:rPr lang="hr-HR" dirty="0" smtClean="0"/>
              <a:t> (</a:t>
            </a:r>
            <a:r>
              <a:rPr lang="hr-HR" i="1" dirty="0" smtClean="0"/>
              <a:t>sekundarno zakonodavstvo, </a:t>
            </a:r>
            <a:r>
              <a:rPr lang="hr-HR" i="1" dirty="0" err="1" smtClean="0"/>
              <a:t>podzakonski</a:t>
            </a:r>
            <a:r>
              <a:rPr lang="hr-HR" i="1" dirty="0" smtClean="0"/>
              <a:t> propisi</a:t>
            </a:r>
            <a:r>
              <a:rPr lang="hr-HR" dirty="0" smtClean="0"/>
              <a:t>) -  </a:t>
            </a:r>
            <a:r>
              <a:rPr lang="hr-HR" dirty="0" err="1"/>
              <a:t>legislation</a:t>
            </a:r>
            <a:r>
              <a:rPr lang="hr-HR" dirty="0"/>
              <a:t> </a:t>
            </a:r>
            <a:r>
              <a:rPr lang="hr-HR" dirty="0" err="1"/>
              <a:t>made</a:t>
            </a:r>
            <a:r>
              <a:rPr lang="hr-HR" dirty="0"/>
              <a:t> </a:t>
            </a:r>
            <a:r>
              <a:rPr lang="hr-HR" dirty="0" err="1"/>
              <a:t>by</a:t>
            </a:r>
            <a:r>
              <a:rPr lang="hr-HR" dirty="0"/>
              <a:t> </a:t>
            </a:r>
            <a:r>
              <a:rPr lang="hr-HR" dirty="0" err="1"/>
              <a:t>authority</a:t>
            </a:r>
            <a:r>
              <a:rPr lang="hr-HR" dirty="0"/>
              <a:t> </a:t>
            </a:r>
            <a:r>
              <a:rPr lang="hr-HR" dirty="0" err="1"/>
              <a:t>of</a:t>
            </a:r>
            <a:r>
              <a:rPr lang="hr-HR" dirty="0"/>
              <a:t> </a:t>
            </a:r>
            <a:r>
              <a:rPr lang="hr-HR" dirty="0" err="1"/>
              <a:t>an</a:t>
            </a:r>
            <a:r>
              <a:rPr lang="hr-HR" dirty="0"/>
              <a:t> </a:t>
            </a:r>
            <a:r>
              <a:rPr lang="hr-HR" dirty="0" err="1"/>
              <a:t>Act</a:t>
            </a:r>
            <a:r>
              <a:rPr lang="hr-HR" dirty="0"/>
              <a:t> </a:t>
            </a:r>
            <a:r>
              <a:rPr lang="hr-HR" dirty="0" err="1"/>
              <a:t>of</a:t>
            </a:r>
            <a:r>
              <a:rPr lang="hr-HR" dirty="0"/>
              <a:t> </a:t>
            </a:r>
            <a:r>
              <a:rPr lang="hr-HR" dirty="0" err="1"/>
              <a:t>Parliament</a:t>
            </a:r>
            <a:r>
              <a:rPr lang="hr-HR" dirty="0"/>
              <a:t>. </a:t>
            </a:r>
            <a:r>
              <a:rPr lang="hr-HR" dirty="0" err="1"/>
              <a:t>It</a:t>
            </a:r>
            <a:r>
              <a:rPr lang="hr-HR" dirty="0"/>
              <a:t> </a:t>
            </a:r>
            <a:r>
              <a:rPr lang="hr-HR" dirty="0" err="1"/>
              <a:t>includes</a:t>
            </a:r>
            <a:r>
              <a:rPr lang="hr-HR" dirty="0"/>
              <a:t> </a:t>
            </a:r>
            <a:r>
              <a:rPr lang="hr-HR" dirty="0" err="1"/>
              <a:t>statutory</a:t>
            </a:r>
            <a:r>
              <a:rPr lang="hr-HR" dirty="0"/>
              <a:t> </a:t>
            </a:r>
            <a:r>
              <a:rPr lang="hr-HR" dirty="0" err="1"/>
              <a:t>rules</a:t>
            </a:r>
            <a:r>
              <a:rPr lang="hr-HR" dirty="0"/>
              <a:t>, </a:t>
            </a:r>
            <a:r>
              <a:rPr lang="hr-HR" dirty="0" err="1"/>
              <a:t>by</a:t>
            </a:r>
            <a:r>
              <a:rPr lang="hr-HR" dirty="0"/>
              <a:t>-</a:t>
            </a:r>
            <a:r>
              <a:rPr lang="hr-HR" dirty="0" err="1"/>
              <a:t>laws</a:t>
            </a:r>
            <a:r>
              <a:rPr lang="hr-HR" dirty="0"/>
              <a:t>, </a:t>
            </a:r>
            <a:r>
              <a:rPr lang="hr-HR" dirty="0" err="1" smtClean="0"/>
              <a:t>ordinances</a:t>
            </a:r>
            <a:r>
              <a:rPr lang="hr-HR" dirty="0" smtClean="0"/>
              <a:t> </a:t>
            </a:r>
            <a:r>
              <a:rPr lang="hr-HR" dirty="0" err="1"/>
              <a:t>and</a:t>
            </a:r>
            <a:r>
              <a:rPr lang="hr-HR" dirty="0"/>
              <a:t> </a:t>
            </a:r>
            <a:r>
              <a:rPr lang="hr-HR" dirty="0" err="1"/>
              <a:t>various</a:t>
            </a:r>
            <a:r>
              <a:rPr lang="hr-HR" dirty="0"/>
              <a:t> </a:t>
            </a:r>
            <a:r>
              <a:rPr lang="hr-HR" dirty="0" err="1"/>
              <a:t>other</a:t>
            </a:r>
            <a:r>
              <a:rPr lang="hr-HR" dirty="0"/>
              <a:t> '</a:t>
            </a:r>
            <a:r>
              <a:rPr lang="hr-HR" dirty="0" err="1"/>
              <a:t>instruments</a:t>
            </a:r>
            <a:r>
              <a:rPr lang="hr-HR" dirty="0"/>
              <a:t>' </a:t>
            </a:r>
            <a:r>
              <a:rPr lang="hr-HR" dirty="0" err="1"/>
              <a:t>made</a:t>
            </a:r>
            <a:r>
              <a:rPr lang="hr-HR" dirty="0"/>
              <a:t> </a:t>
            </a:r>
            <a:r>
              <a:rPr lang="hr-HR" dirty="0" err="1"/>
              <a:t>by</a:t>
            </a:r>
            <a:r>
              <a:rPr lang="hr-HR" dirty="0"/>
              <a:t> </a:t>
            </a:r>
            <a:r>
              <a:rPr lang="hr-HR" dirty="0" err="1"/>
              <a:t>the</a:t>
            </a:r>
            <a:r>
              <a:rPr lang="hr-HR" dirty="0"/>
              <a:t> </a:t>
            </a:r>
            <a:r>
              <a:rPr lang="hr-HR" dirty="0" err="1"/>
              <a:t>executive</a:t>
            </a:r>
            <a:r>
              <a:rPr lang="hr-HR" dirty="0"/>
              <a:t>.</a:t>
            </a:r>
          </a:p>
        </p:txBody>
      </p:sp>
    </p:spTree>
    <p:extLst>
      <p:ext uri="{BB962C8B-B14F-4D97-AF65-F5344CB8AC3E}">
        <p14:creationId xmlns="" xmlns:p14="http://schemas.microsoft.com/office/powerpoint/2010/main" val="591045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the</a:t>
            </a:r>
            <a:r>
              <a:rPr lang="hr-HR" dirty="0" smtClean="0"/>
              <a:t> </a:t>
            </a:r>
            <a:r>
              <a:rPr lang="hr-HR" dirty="0" err="1" smtClean="0"/>
              <a:t>following</a:t>
            </a:r>
            <a:r>
              <a:rPr lang="hr-HR" dirty="0"/>
              <a:t>:</a:t>
            </a:r>
          </a:p>
        </p:txBody>
      </p:sp>
      <p:sp>
        <p:nvSpPr>
          <p:cNvPr id="3" name="Content Placeholder 2"/>
          <p:cNvSpPr>
            <a:spLocks noGrp="1"/>
          </p:cNvSpPr>
          <p:nvPr>
            <p:ph idx="1"/>
          </p:nvPr>
        </p:nvSpPr>
        <p:spPr/>
        <p:txBody>
          <a:bodyPr/>
          <a:lstStyle/>
          <a:p>
            <a:pPr algn="just"/>
            <a:r>
              <a:rPr lang="hr-HR" dirty="0" err="1" smtClean="0"/>
              <a:t>In</a:t>
            </a:r>
            <a:r>
              <a:rPr lang="hr-HR" dirty="0" smtClean="0"/>
              <a:t> most </a:t>
            </a:r>
            <a:r>
              <a:rPr lang="hr-HR" dirty="0" err="1" smtClean="0"/>
              <a:t>parliaments</a:t>
            </a:r>
            <a:r>
              <a:rPr lang="hr-HR" dirty="0" smtClean="0"/>
              <a:t> </a:t>
            </a:r>
            <a:r>
              <a:rPr lang="hr-HR" dirty="0" err="1" smtClean="0"/>
              <a:t>the</a:t>
            </a:r>
            <a:r>
              <a:rPr lang="hr-HR" dirty="0" smtClean="0"/>
              <a:t> </a:t>
            </a:r>
            <a:r>
              <a:rPr lang="hr-HR" dirty="0" err="1" smtClean="0"/>
              <a:t>governing</a:t>
            </a:r>
            <a:r>
              <a:rPr lang="hr-HR" dirty="0" smtClean="0"/>
              <a:t> </a:t>
            </a:r>
            <a:r>
              <a:rPr lang="hr-HR" dirty="0" err="1" smtClean="0"/>
              <a:t>party</a:t>
            </a:r>
            <a:r>
              <a:rPr lang="hr-HR" dirty="0" smtClean="0"/>
              <a:t> </a:t>
            </a:r>
            <a:r>
              <a:rPr lang="hr-HR" dirty="0" err="1" smtClean="0"/>
              <a:t>controls</a:t>
            </a:r>
            <a:r>
              <a:rPr lang="hr-HR" dirty="0" smtClean="0"/>
              <a:t> </a:t>
            </a:r>
            <a:r>
              <a:rPr lang="hr-HR" dirty="0" err="1" smtClean="0"/>
              <a:t>the</a:t>
            </a:r>
            <a:r>
              <a:rPr lang="hr-HR" dirty="0" smtClean="0"/>
              <a:t> </a:t>
            </a:r>
            <a:r>
              <a:rPr lang="hr-HR" dirty="0" err="1" smtClean="0"/>
              <a:t>timetable</a:t>
            </a:r>
            <a:r>
              <a:rPr lang="hr-HR" dirty="0" smtClean="0"/>
              <a:t> </a:t>
            </a:r>
            <a:r>
              <a:rPr lang="hr-HR" dirty="0" err="1" smtClean="0"/>
              <a:t>and</a:t>
            </a:r>
            <a:r>
              <a:rPr lang="hr-HR" dirty="0" smtClean="0"/>
              <a:t> </a:t>
            </a:r>
            <a:r>
              <a:rPr lang="hr-HR" dirty="0" err="1" smtClean="0"/>
              <a:t>decides</a:t>
            </a:r>
            <a:r>
              <a:rPr lang="hr-HR" dirty="0" smtClean="0"/>
              <a:t> </a:t>
            </a:r>
            <a:r>
              <a:rPr lang="hr-HR" dirty="0" err="1" smtClean="0"/>
              <a:t>which</a:t>
            </a:r>
            <a:r>
              <a:rPr lang="hr-HR" dirty="0" smtClean="0"/>
              <a:t> </a:t>
            </a:r>
            <a:r>
              <a:rPr lang="hr-HR" dirty="0" err="1" smtClean="0"/>
              <a:t>legislation</a:t>
            </a:r>
            <a:r>
              <a:rPr lang="hr-HR" dirty="0" smtClean="0"/>
              <a:t> to </a:t>
            </a:r>
            <a:r>
              <a:rPr lang="hr-HR" dirty="0" err="1" smtClean="0"/>
              <a:t>introduce</a:t>
            </a:r>
            <a:r>
              <a:rPr lang="hr-HR" dirty="0" smtClean="0"/>
              <a:t> </a:t>
            </a:r>
            <a:r>
              <a:rPr lang="hr-HR" dirty="0" err="1" smtClean="0"/>
              <a:t>and</a:t>
            </a:r>
            <a:r>
              <a:rPr lang="hr-HR" dirty="0" smtClean="0"/>
              <a:t> </a:t>
            </a:r>
            <a:r>
              <a:rPr lang="hr-HR" dirty="0" err="1" smtClean="0"/>
              <a:t>when</a:t>
            </a:r>
            <a:r>
              <a:rPr lang="hr-HR" dirty="0" smtClean="0"/>
              <a:t>. </a:t>
            </a:r>
            <a:r>
              <a:rPr lang="hr-HR" dirty="0" err="1" smtClean="0"/>
              <a:t>Parliaments</a:t>
            </a:r>
            <a:r>
              <a:rPr lang="hr-HR" dirty="0" smtClean="0"/>
              <a:t> </a:t>
            </a:r>
            <a:r>
              <a:rPr lang="hr-HR" dirty="0" err="1" smtClean="0"/>
              <a:t>usually</a:t>
            </a:r>
            <a:r>
              <a:rPr lang="hr-HR" dirty="0" smtClean="0"/>
              <a:t> </a:t>
            </a:r>
            <a:r>
              <a:rPr lang="hr-HR" dirty="0" err="1" smtClean="0"/>
              <a:t>have</a:t>
            </a:r>
            <a:r>
              <a:rPr lang="hr-HR" dirty="0" smtClean="0"/>
              <a:t> </a:t>
            </a:r>
            <a:r>
              <a:rPr lang="hr-HR" dirty="0" err="1" smtClean="0"/>
              <a:t>the</a:t>
            </a:r>
            <a:r>
              <a:rPr lang="hr-HR" dirty="0" smtClean="0"/>
              <a:t> </a:t>
            </a:r>
            <a:r>
              <a:rPr lang="hr-HR" dirty="0" err="1" smtClean="0"/>
              <a:t>opportunity</a:t>
            </a:r>
            <a:r>
              <a:rPr lang="hr-HR" dirty="0" smtClean="0"/>
              <a:t> to </a:t>
            </a:r>
            <a:r>
              <a:rPr lang="hr-HR" dirty="0" err="1" smtClean="0"/>
              <a:t>initiate</a:t>
            </a:r>
            <a:r>
              <a:rPr lang="hr-HR" dirty="0" smtClean="0"/>
              <a:t> </a:t>
            </a:r>
            <a:r>
              <a:rPr lang="hr-HR" dirty="0" err="1" smtClean="0"/>
              <a:t>and</a:t>
            </a:r>
            <a:r>
              <a:rPr lang="hr-HR" dirty="0" smtClean="0"/>
              <a:t> </a:t>
            </a:r>
            <a:r>
              <a:rPr lang="hr-HR" dirty="0" err="1" smtClean="0"/>
              <a:t>discuss</a:t>
            </a:r>
            <a:r>
              <a:rPr lang="hr-HR" dirty="0" smtClean="0"/>
              <a:t> </a:t>
            </a:r>
            <a:r>
              <a:rPr lang="hr-HR" dirty="0" err="1" smtClean="0"/>
              <a:t>non</a:t>
            </a:r>
            <a:r>
              <a:rPr lang="hr-HR" dirty="0" smtClean="0"/>
              <a:t>-</a:t>
            </a:r>
            <a:r>
              <a:rPr lang="hr-HR" dirty="0" err="1" smtClean="0"/>
              <a:t>government</a:t>
            </a:r>
            <a:r>
              <a:rPr lang="hr-HR" dirty="0" smtClean="0"/>
              <a:t> </a:t>
            </a:r>
            <a:r>
              <a:rPr lang="hr-HR" dirty="0" err="1" smtClean="0"/>
              <a:t>legislation</a:t>
            </a:r>
            <a:r>
              <a:rPr lang="hr-HR" dirty="0" smtClean="0"/>
              <a:t>, but </a:t>
            </a:r>
            <a:r>
              <a:rPr lang="hr-HR" dirty="0" err="1" smtClean="0"/>
              <a:t>the</a:t>
            </a:r>
            <a:r>
              <a:rPr lang="hr-HR" dirty="0" smtClean="0"/>
              <a:t> </a:t>
            </a:r>
            <a:r>
              <a:rPr lang="hr-HR" dirty="0" err="1" smtClean="0"/>
              <a:t>majority</a:t>
            </a:r>
            <a:r>
              <a:rPr lang="hr-HR" dirty="0" smtClean="0"/>
              <a:t> </a:t>
            </a:r>
            <a:r>
              <a:rPr lang="hr-HR" dirty="0" err="1" smtClean="0"/>
              <a:t>of</a:t>
            </a:r>
            <a:r>
              <a:rPr lang="hr-HR" dirty="0" smtClean="0"/>
              <a:t> </a:t>
            </a:r>
            <a:r>
              <a:rPr lang="hr-HR" dirty="0" err="1" smtClean="0"/>
              <a:t>its</a:t>
            </a:r>
            <a:r>
              <a:rPr lang="hr-HR" dirty="0" smtClean="0"/>
              <a:t> time is </a:t>
            </a:r>
            <a:r>
              <a:rPr lang="hr-HR" dirty="0" err="1" smtClean="0"/>
              <a:t>frequently</a:t>
            </a:r>
            <a:r>
              <a:rPr lang="hr-HR" dirty="0" smtClean="0"/>
              <a:t> </a:t>
            </a:r>
            <a:r>
              <a:rPr lang="hr-HR" dirty="0" err="1" smtClean="0"/>
              <a:t>taken</a:t>
            </a:r>
            <a:r>
              <a:rPr lang="hr-HR" dirty="0" smtClean="0"/>
              <a:t> </a:t>
            </a:r>
            <a:r>
              <a:rPr lang="hr-HR" dirty="0" err="1" smtClean="0"/>
              <a:t>up</a:t>
            </a:r>
            <a:r>
              <a:rPr lang="hr-HR" dirty="0" smtClean="0"/>
              <a:t> </a:t>
            </a:r>
            <a:r>
              <a:rPr lang="hr-HR" dirty="0" err="1" smtClean="0"/>
              <a:t>by</a:t>
            </a:r>
            <a:r>
              <a:rPr lang="hr-HR" dirty="0" smtClean="0"/>
              <a:t> </a:t>
            </a:r>
            <a:r>
              <a:rPr lang="hr-HR" dirty="0" err="1" smtClean="0"/>
              <a:t>government</a:t>
            </a:r>
            <a:r>
              <a:rPr lang="hr-HR" dirty="0" smtClean="0"/>
              <a:t> </a:t>
            </a:r>
            <a:r>
              <a:rPr lang="hr-HR" dirty="0" err="1" smtClean="0"/>
              <a:t>bills</a:t>
            </a:r>
            <a:r>
              <a:rPr lang="hr-HR" dirty="0" smtClean="0"/>
              <a:t>.</a:t>
            </a:r>
            <a:endParaRPr lang="hr-HR" dirty="0"/>
          </a:p>
        </p:txBody>
      </p:sp>
    </p:spTree>
    <p:extLst>
      <p:ext uri="{BB962C8B-B14F-4D97-AF65-F5344CB8AC3E}">
        <p14:creationId xmlns="" xmlns:p14="http://schemas.microsoft.com/office/powerpoint/2010/main" val="3523136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Suggested</a:t>
            </a:r>
            <a:r>
              <a:rPr lang="hr-HR" dirty="0" smtClean="0"/>
              <a:t> </a:t>
            </a:r>
            <a:r>
              <a:rPr lang="hr-HR" dirty="0" err="1" smtClean="0"/>
              <a:t>translation</a:t>
            </a:r>
            <a:endParaRPr lang="hr-HR" dirty="0"/>
          </a:p>
        </p:txBody>
      </p:sp>
      <p:sp>
        <p:nvSpPr>
          <p:cNvPr id="3" name="Content Placeholder 2"/>
          <p:cNvSpPr>
            <a:spLocks noGrp="1"/>
          </p:cNvSpPr>
          <p:nvPr>
            <p:ph idx="1"/>
          </p:nvPr>
        </p:nvSpPr>
        <p:spPr/>
        <p:txBody>
          <a:bodyPr/>
          <a:lstStyle/>
          <a:p>
            <a:pPr algn="just"/>
            <a:r>
              <a:rPr lang="hr-HR" dirty="0" smtClean="0"/>
              <a:t>U većini parlamenata vladajuća stranka kontrolira vremenski raspored i odlučuje koji će se zakon usvojiti i kada. Parlamenti obično imaju mogućnost pokrenuti i raspravljati o prijedlozima zakona čiji podnositelj nije vlada, ali većina vremena se koristi za vladine prijedloge.</a:t>
            </a:r>
            <a:endParaRPr lang="hr-HR" dirty="0"/>
          </a:p>
        </p:txBody>
      </p:sp>
    </p:spTree>
    <p:extLst>
      <p:ext uri="{BB962C8B-B14F-4D97-AF65-F5344CB8AC3E}">
        <p14:creationId xmlns="" xmlns:p14="http://schemas.microsoft.com/office/powerpoint/2010/main" val="4253902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Scrutiny</a:t>
            </a:r>
            <a:endParaRPr lang="hr-HR" dirty="0"/>
          </a:p>
        </p:txBody>
      </p:sp>
      <p:sp>
        <p:nvSpPr>
          <p:cNvPr id="3" name="Content Placeholder 2"/>
          <p:cNvSpPr>
            <a:spLocks noGrp="1"/>
          </p:cNvSpPr>
          <p:nvPr>
            <p:ph idx="1"/>
          </p:nvPr>
        </p:nvSpPr>
        <p:spPr/>
        <p:txBody>
          <a:bodyPr/>
          <a:lstStyle/>
          <a:p>
            <a:r>
              <a:rPr lang="hr-HR" dirty="0" err="1" smtClean="0"/>
              <a:t>Scrutiny</a:t>
            </a:r>
            <a:r>
              <a:rPr lang="hr-HR" dirty="0" smtClean="0"/>
              <a:t> </a:t>
            </a:r>
            <a:r>
              <a:rPr lang="en-GB" dirty="0"/>
              <a:t>can focus on the application of legislation, on seeking information, or simply on keeping a check on governmental activity. </a:t>
            </a:r>
            <a:endParaRPr lang="hr-HR" dirty="0" smtClean="0"/>
          </a:p>
          <a:p>
            <a:r>
              <a:rPr lang="hr-HR" dirty="0" err="1"/>
              <a:t>a</a:t>
            </a:r>
            <a:r>
              <a:rPr lang="hr-HR" dirty="0" err="1" smtClean="0"/>
              <a:t>sking</a:t>
            </a:r>
            <a:r>
              <a:rPr lang="hr-HR" dirty="0" smtClean="0"/>
              <a:t> </a:t>
            </a:r>
            <a:r>
              <a:rPr lang="hr-HR" dirty="0" err="1" smtClean="0"/>
              <a:t>questions</a:t>
            </a:r>
            <a:endParaRPr lang="hr-HR" dirty="0" smtClean="0"/>
          </a:p>
          <a:p>
            <a:r>
              <a:rPr lang="hr-HR" dirty="0" err="1" smtClean="0"/>
              <a:t>interpollations</a:t>
            </a:r>
            <a:r>
              <a:rPr lang="hr-HR" dirty="0" smtClean="0"/>
              <a:t> (</a:t>
            </a:r>
            <a:r>
              <a:rPr lang="en-GB" dirty="0"/>
              <a:t>involve a small debate on the topic, with the participation of a wider number of representatives besides the </a:t>
            </a:r>
            <a:r>
              <a:rPr lang="en-GB" dirty="0" smtClean="0"/>
              <a:t>proponent</a:t>
            </a:r>
            <a:r>
              <a:rPr lang="hr-HR" dirty="0"/>
              <a:t>)</a:t>
            </a:r>
            <a:endParaRPr lang="hr-HR" dirty="0" smtClean="0"/>
          </a:p>
          <a:p>
            <a:r>
              <a:rPr lang="hr-HR" dirty="0" err="1"/>
              <a:t>c</a:t>
            </a:r>
            <a:r>
              <a:rPr lang="hr-HR" dirty="0" err="1" smtClean="0"/>
              <a:t>ommittees</a:t>
            </a:r>
            <a:r>
              <a:rPr lang="hr-HR" dirty="0" smtClean="0"/>
              <a:t> </a:t>
            </a:r>
            <a:r>
              <a:rPr lang="hr-HR" dirty="0" err="1" smtClean="0"/>
              <a:t>of</a:t>
            </a:r>
            <a:r>
              <a:rPr lang="hr-HR" dirty="0" smtClean="0"/>
              <a:t> </a:t>
            </a:r>
            <a:r>
              <a:rPr lang="hr-HR" dirty="0" err="1" smtClean="0"/>
              <a:t>enquiry</a:t>
            </a:r>
            <a:endParaRPr lang="hr-HR" dirty="0"/>
          </a:p>
        </p:txBody>
      </p:sp>
    </p:spTree>
    <p:extLst>
      <p:ext uri="{BB962C8B-B14F-4D97-AF65-F5344CB8AC3E}">
        <p14:creationId xmlns="" xmlns:p14="http://schemas.microsoft.com/office/powerpoint/2010/main" val="958752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Translate</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paragraph</a:t>
            </a:r>
            <a:r>
              <a:rPr lang="hr-HR" dirty="0" smtClean="0"/>
              <a:t>:</a:t>
            </a:r>
            <a:endParaRPr lang="hr-HR" dirty="0"/>
          </a:p>
        </p:txBody>
      </p:sp>
      <p:sp>
        <p:nvSpPr>
          <p:cNvPr id="3" name="Content Placeholder 2"/>
          <p:cNvSpPr>
            <a:spLocks noGrp="1"/>
          </p:cNvSpPr>
          <p:nvPr>
            <p:ph idx="1"/>
          </p:nvPr>
        </p:nvSpPr>
        <p:spPr/>
        <p:txBody>
          <a:bodyPr/>
          <a:lstStyle/>
          <a:p>
            <a:r>
              <a:rPr lang="en-GB" dirty="0"/>
              <a:t>The ability to scrutinize and investigate government adequately depends greatly on parliament's power to request information from the government and to summon the presence of members of the government and of the public administration, as well as the degree to which the opposition can use these powers.</a:t>
            </a:r>
            <a:endParaRPr lang="hr-HR" dirty="0"/>
          </a:p>
        </p:txBody>
      </p:sp>
    </p:spTree>
    <p:extLst>
      <p:ext uri="{BB962C8B-B14F-4D97-AF65-F5344CB8AC3E}">
        <p14:creationId xmlns="" xmlns:p14="http://schemas.microsoft.com/office/powerpoint/2010/main" val="1769203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Representation</a:t>
            </a:r>
            <a:endParaRPr lang="hr-HR" dirty="0"/>
          </a:p>
        </p:txBody>
      </p:sp>
      <p:sp>
        <p:nvSpPr>
          <p:cNvPr id="3" name="Content Placeholder 2"/>
          <p:cNvSpPr>
            <a:spLocks noGrp="1"/>
          </p:cNvSpPr>
          <p:nvPr>
            <p:ph idx="1"/>
          </p:nvPr>
        </p:nvSpPr>
        <p:spPr/>
        <p:txBody>
          <a:bodyPr/>
          <a:lstStyle/>
          <a:p>
            <a:r>
              <a:rPr lang="hr-HR" dirty="0"/>
              <a:t>R</a:t>
            </a:r>
            <a:r>
              <a:rPr lang="en-GB" dirty="0" err="1" smtClean="0"/>
              <a:t>epresentation</a:t>
            </a:r>
            <a:r>
              <a:rPr lang="en-GB" dirty="0" smtClean="0"/>
              <a:t> </a:t>
            </a:r>
            <a:r>
              <a:rPr lang="en-GB" dirty="0"/>
              <a:t>takes many forms and is closely linked to the type of electoral system through which the parliament is elected. </a:t>
            </a:r>
            <a:endParaRPr lang="hr-HR" dirty="0"/>
          </a:p>
          <a:p>
            <a:r>
              <a:rPr lang="hr-HR" dirty="0" err="1" smtClean="0"/>
              <a:t>It</a:t>
            </a:r>
            <a:r>
              <a:rPr lang="en-GB" dirty="0" smtClean="0"/>
              <a:t> </a:t>
            </a:r>
            <a:r>
              <a:rPr lang="en-GB" dirty="0"/>
              <a:t>can be </a:t>
            </a:r>
            <a:r>
              <a:rPr lang="en-GB" dirty="0" err="1" smtClean="0"/>
              <a:t>collectiv</a:t>
            </a:r>
            <a:r>
              <a:rPr lang="hr-HR" dirty="0" smtClean="0"/>
              <a:t>e</a:t>
            </a:r>
            <a:r>
              <a:rPr lang="en-GB" dirty="0" smtClean="0"/>
              <a:t>, </a:t>
            </a:r>
            <a:r>
              <a:rPr lang="en-GB" dirty="0"/>
              <a:t>where the party's parliamentary group is the main representative entity, or </a:t>
            </a:r>
            <a:r>
              <a:rPr lang="en-GB" dirty="0" smtClean="0"/>
              <a:t>individual, </a:t>
            </a:r>
            <a:r>
              <a:rPr lang="en-GB" dirty="0"/>
              <a:t>involving members of parliament (MPs, also called deputies, legislators, or senators). The representative mandate is often linked to constituencies but can have a national </a:t>
            </a:r>
            <a:r>
              <a:rPr lang="en-GB" dirty="0" smtClean="0"/>
              <a:t>basis</a:t>
            </a:r>
            <a:r>
              <a:rPr lang="hr-HR" dirty="0" smtClean="0"/>
              <a:t>.</a:t>
            </a:r>
          </a:p>
          <a:p>
            <a:r>
              <a:rPr lang="hr-HR" dirty="0" smtClean="0"/>
              <a:t>General </a:t>
            </a:r>
            <a:r>
              <a:rPr lang="hr-HR" dirty="0" err="1" smtClean="0"/>
              <a:t>and</a:t>
            </a:r>
            <a:r>
              <a:rPr lang="hr-HR" dirty="0" smtClean="0"/>
              <a:t> </a:t>
            </a:r>
            <a:r>
              <a:rPr lang="hr-HR" dirty="0" err="1" smtClean="0"/>
              <a:t>specific</a:t>
            </a:r>
            <a:r>
              <a:rPr lang="hr-HR" dirty="0" smtClean="0"/>
              <a:t> </a:t>
            </a:r>
            <a:r>
              <a:rPr lang="hr-HR" dirty="0" err="1" smtClean="0"/>
              <a:t>representation</a:t>
            </a:r>
            <a:endParaRPr lang="hr-HR" dirty="0"/>
          </a:p>
        </p:txBody>
      </p:sp>
    </p:spTree>
    <p:extLst>
      <p:ext uri="{BB962C8B-B14F-4D97-AF65-F5344CB8AC3E}">
        <p14:creationId xmlns="" xmlns:p14="http://schemas.microsoft.com/office/powerpoint/2010/main" val="1127551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the</a:t>
            </a:r>
            <a:r>
              <a:rPr lang="hr-HR" dirty="0" smtClean="0"/>
              <a:t> </a:t>
            </a:r>
            <a:r>
              <a:rPr lang="hr-HR" dirty="0" err="1" smtClean="0"/>
              <a:t>following</a:t>
            </a:r>
            <a:r>
              <a:rPr lang="hr-HR" dirty="0" smtClean="0"/>
              <a:t>:</a:t>
            </a:r>
            <a:endParaRPr lang="hr-HR" dirty="0"/>
          </a:p>
        </p:txBody>
      </p:sp>
      <p:sp>
        <p:nvSpPr>
          <p:cNvPr id="3" name="Content Placeholder 2"/>
          <p:cNvSpPr>
            <a:spLocks noGrp="1"/>
          </p:cNvSpPr>
          <p:nvPr>
            <p:ph idx="1"/>
          </p:nvPr>
        </p:nvSpPr>
        <p:spPr/>
        <p:txBody>
          <a:bodyPr/>
          <a:lstStyle/>
          <a:p>
            <a:pPr algn="just"/>
            <a:r>
              <a:rPr lang="hr-HR" dirty="0" err="1" smtClean="0"/>
              <a:t>Representing</a:t>
            </a:r>
            <a:r>
              <a:rPr lang="hr-HR" dirty="0" smtClean="0"/>
              <a:t> </a:t>
            </a:r>
            <a:r>
              <a:rPr lang="hr-HR" dirty="0" err="1" smtClean="0"/>
              <a:t>the</a:t>
            </a:r>
            <a:r>
              <a:rPr lang="hr-HR" dirty="0" smtClean="0"/>
              <a:t> </a:t>
            </a:r>
            <a:r>
              <a:rPr lang="hr-HR" dirty="0" err="1" smtClean="0"/>
              <a:t>public</a:t>
            </a:r>
            <a:r>
              <a:rPr lang="hr-HR" dirty="0" smtClean="0"/>
              <a:t> </a:t>
            </a:r>
            <a:r>
              <a:rPr lang="hr-HR" dirty="0" err="1" smtClean="0"/>
              <a:t>interest</a:t>
            </a:r>
            <a:r>
              <a:rPr lang="hr-HR" dirty="0" smtClean="0"/>
              <a:t> </a:t>
            </a:r>
            <a:r>
              <a:rPr lang="hr-HR" dirty="0" err="1" smtClean="0"/>
              <a:t>should</a:t>
            </a:r>
            <a:r>
              <a:rPr lang="hr-HR" dirty="0" smtClean="0"/>
              <a:t> </a:t>
            </a:r>
            <a:r>
              <a:rPr lang="hr-HR" dirty="0" err="1" smtClean="0"/>
              <a:t>underpin</a:t>
            </a:r>
            <a:r>
              <a:rPr lang="hr-HR" dirty="0" smtClean="0"/>
              <a:t> </a:t>
            </a:r>
            <a:r>
              <a:rPr lang="hr-HR" dirty="0" err="1" smtClean="0"/>
              <a:t>every</a:t>
            </a:r>
            <a:r>
              <a:rPr lang="hr-HR" dirty="0" smtClean="0"/>
              <a:t> </a:t>
            </a:r>
            <a:r>
              <a:rPr lang="hr-HR" dirty="0" err="1" smtClean="0"/>
              <a:t>aspect</a:t>
            </a:r>
            <a:r>
              <a:rPr lang="hr-HR" dirty="0" smtClean="0"/>
              <a:t> </a:t>
            </a:r>
            <a:r>
              <a:rPr lang="hr-HR" dirty="0" err="1" smtClean="0"/>
              <a:t>of</a:t>
            </a:r>
            <a:r>
              <a:rPr lang="hr-HR" dirty="0" smtClean="0"/>
              <a:t> </a:t>
            </a:r>
            <a:r>
              <a:rPr lang="hr-HR" dirty="0" err="1" smtClean="0"/>
              <a:t>parliamentary</a:t>
            </a:r>
            <a:r>
              <a:rPr lang="hr-HR" dirty="0" smtClean="0"/>
              <a:t> work. General </a:t>
            </a:r>
            <a:r>
              <a:rPr lang="hr-HR" dirty="0" err="1" smtClean="0"/>
              <a:t>representation</a:t>
            </a:r>
            <a:r>
              <a:rPr lang="hr-HR" dirty="0" smtClean="0"/>
              <a:t> is </a:t>
            </a:r>
            <a:r>
              <a:rPr lang="hr-HR" dirty="0" err="1" smtClean="0"/>
              <a:t>where</a:t>
            </a:r>
            <a:r>
              <a:rPr lang="hr-HR" dirty="0" smtClean="0"/>
              <a:t> </a:t>
            </a:r>
            <a:r>
              <a:rPr lang="hr-HR" dirty="0" err="1" smtClean="0"/>
              <a:t>MPs</a:t>
            </a:r>
            <a:r>
              <a:rPr lang="hr-HR" dirty="0" smtClean="0"/>
              <a:t> </a:t>
            </a:r>
            <a:r>
              <a:rPr lang="hr-HR" dirty="0" err="1" smtClean="0"/>
              <a:t>act</a:t>
            </a:r>
            <a:r>
              <a:rPr lang="hr-HR" dirty="0" smtClean="0"/>
              <a:t> on </a:t>
            </a:r>
            <a:r>
              <a:rPr lang="hr-HR" dirty="0" err="1" smtClean="0"/>
              <a:t>behalf</a:t>
            </a:r>
            <a:r>
              <a:rPr lang="hr-HR" dirty="0" smtClean="0"/>
              <a:t> </a:t>
            </a:r>
            <a:r>
              <a:rPr lang="hr-HR" dirty="0" err="1" smtClean="0"/>
              <a:t>of</a:t>
            </a:r>
            <a:r>
              <a:rPr lang="hr-HR" dirty="0" smtClean="0"/>
              <a:t> </a:t>
            </a:r>
            <a:r>
              <a:rPr lang="hr-HR" dirty="0" err="1" smtClean="0"/>
              <a:t>the</a:t>
            </a:r>
            <a:r>
              <a:rPr lang="hr-HR" dirty="0" smtClean="0"/>
              <a:t> </a:t>
            </a:r>
            <a:r>
              <a:rPr lang="hr-HR" dirty="0" err="1" smtClean="0"/>
              <a:t>interests</a:t>
            </a:r>
            <a:r>
              <a:rPr lang="hr-HR" dirty="0" smtClean="0"/>
              <a:t> </a:t>
            </a:r>
            <a:r>
              <a:rPr lang="hr-HR" dirty="0" err="1" smtClean="0"/>
              <a:t>of</a:t>
            </a:r>
            <a:r>
              <a:rPr lang="hr-HR" dirty="0" smtClean="0"/>
              <a:t> </a:t>
            </a:r>
            <a:r>
              <a:rPr lang="hr-HR" dirty="0" err="1" smtClean="0"/>
              <a:t>the</a:t>
            </a:r>
            <a:r>
              <a:rPr lang="hr-HR" dirty="0" smtClean="0"/>
              <a:t> </a:t>
            </a:r>
            <a:r>
              <a:rPr lang="hr-HR" dirty="0" err="1" smtClean="0"/>
              <a:t>nation</a:t>
            </a:r>
            <a:r>
              <a:rPr lang="hr-HR" dirty="0" smtClean="0"/>
              <a:t> as a </a:t>
            </a:r>
            <a:r>
              <a:rPr lang="hr-HR" dirty="0" err="1" smtClean="0"/>
              <a:t>whole</a:t>
            </a:r>
            <a:r>
              <a:rPr lang="hr-HR" dirty="0" smtClean="0"/>
              <a:t>. </a:t>
            </a:r>
            <a:r>
              <a:rPr lang="hr-HR" dirty="0" err="1" smtClean="0"/>
              <a:t>Specific</a:t>
            </a:r>
            <a:r>
              <a:rPr lang="hr-HR" dirty="0" smtClean="0"/>
              <a:t> </a:t>
            </a:r>
            <a:r>
              <a:rPr lang="hr-HR" dirty="0" err="1" smtClean="0"/>
              <a:t>representation</a:t>
            </a:r>
            <a:r>
              <a:rPr lang="hr-HR" dirty="0" smtClean="0"/>
              <a:t> is </a:t>
            </a:r>
            <a:r>
              <a:rPr lang="hr-HR" dirty="0" err="1" smtClean="0"/>
              <a:t>where</a:t>
            </a:r>
            <a:r>
              <a:rPr lang="hr-HR" dirty="0" smtClean="0"/>
              <a:t> </a:t>
            </a:r>
            <a:r>
              <a:rPr lang="hr-HR" dirty="0" err="1" smtClean="0"/>
              <a:t>politicians</a:t>
            </a:r>
            <a:r>
              <a:rPr lang="hr-HR" dirty="0" smtClean="0"/>
              <a:t> </a:t>
            </a:r>
            <a:r>
              <a:rPr lang="hr-HR" dirty="0" err="1" smtClean="0"/>
              <a:t>defend</a:t>
            </a:r>
            <a:r>
              <a:rPr lang="hr-HR" dirty="0" smtClean="0"/>
              <a:t> or </a:t>
            </a:r>
            <a:r>
              <a:rPr lang="hr-HR" dirty="0" err="1" smtClean="0"/>
              <a:t>pursue</a:t>
            </a:r>
            <a:r>
              <a:rPr lang="hr-HR" dirty="0" smtClean="0"/>
              <a:t> </a:t>
            </a:r>
            <a:r>
              <a:rPr lang="hr-HR" dirty="0" err="1" smtClean="0"/>
              <a:t>the</a:t>
            </a:r>
            <a:r>
              <a:rPr lang="hr-HR" dirty="0" smtClean="0"/>
              <a:t> </a:t>
            </a:r>
            <a:r>
              <a:rPr lang="hr-HR" dirty="0" err="1" smtClean="0"/>
              <a:t>interests</a:t>
            </a:r>
            <a:r>
              <a:rPr lang="hr-HR" dirty="0" smtClean="0"/>
              <a:t> </a:t>
            </a:r>
            <a:r>
              <a:rPr lang="hr-HR" dirty="0" err="1" smtClean="0"/>
              <a:t>of</a:t>
            </a:r>
            <a:r>
              <a:rPr lang="hr-HR" dirty="0" smtClean="0"/>
              <a:t> </a:t>
            </a:r>
            <a:r>
              <a:rPr lang="hr-HR" dirty="0" err="1" smtClean="0"/>
              <a:t>individuals</a:t>
            </a:r>
            <a:r>
              <a:rPr lang="hr-HR" dirty="0" smtClean="0"/>
              <a:t> </a:t>
            </a:r>
            <a:r>
              <a:rPr lang="hr-HR" dirty="0" err="1" smtClean="0"/>
              <a:t>or</a:t>
            </a:r>
            <a:r>
              <a:rPr lang="hr-HR" dirty="0" smtClean="0"/>
              <a:t> groups.</a:t>
            </a:r>
            <a:endParaRPr lang="hr-HR" dirty="0"/>
          </a:p>
        </p:txBody>
      </p:sp>
    </p:spTree>
    <p:extLst>
      <p:ext uri="{BB962C8B-B14F-4D97-AF65-F5344CB8AC3E}">
        <p14:creationId xmlns="" xmlns:p14="http://schemas.microsoft.com/office/powerpoint/2010/main" val="825376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Suggested</a:t>
            </a:r>
            <a:r>
              <a:rPr lang="hr-HR" dirty="0" smtClean="0"/>
              <a:t> </a:t>
            </a:r>
            <a:r>
              <a:rPr lang="hr-HR" dirty="0" err="1" smtClean="0"/>
              <a:t>translation</a:t>
            </a:r>
            <a:endParaRPr lang="hr-HR" dirty="0"/>
          </a:p>
        </p:txBody>
      </p:sp>
      <p:sp>
        <p:nvSpPr>
          <p:cNvPr id="3" name="Content Placeholder 2"/>
          <p:cNvSpPr>
            <a:spLocks noGrp="1"/>
          </p:cNvSpPr>
          <p:nvPr>
            <p:ph idx="1"/>
          </p:nvPr>
        </p:nvSpPr>
        <p:spPr/>
        <p:txBody>
          <a:bodyPr/>
          <a:lstStyle/>
          <a:p>
            <a:pPr algn="just"/>
            <a:r>
              <a:rPr lang="hr-HR" dirty="0" smtClean="0"/>
              <a:t>Zastupanje interesa javnosti trebalo bi predstavljati bit svakog vida rada parlamenta . Opće zastupanje je ono kada zastupnici djeluju u ime interesa cijeloga naroda. Posebno zastupanje je ono kada političari brane ili se zalažu za interese pojedinaca ili skupina.</a:t>
            </a:r>
            <a:endParaRPr lang="hr-HR" dirty="0"/>
          </a:p>
        </p:txBody>
      </p:sp>
    </p:spTree>
    <p:extLst>
      <p:ext uri="{BB962C8B-B14F-4D97-AF65-F5344CB8AC3E}">
        <p14:creationId xmlns="" xmlns:p14="http://schemas.microsoft.com/office/powerpoint/2010/main" val="646797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Organisation</a:t>
            </a:r>
            <a:endParaRPr lang="hr-HR" dirty="0"/>
          </a:p>
        </p:txBody>
      </p:sp>
      <p:sp>
        <p:nvSpPr>
          <p:cNvPr id="3" name="Content Placeholder 2"/>
          <p:cNvSpPr>
            <a:spLocks noGrp="1"/>
          </p:cNvSpPr>
          <p:nvPr>
            <p:ph idx="1"/>
          </p:nvPr>
        </p:nvSpPr>
        <p:spPr/>
        <p:txBody>
          <a:bodyPr/>
          <a:lstStyle/>
          <a:p>
            <a:r>
              <a:rPr lang="hr-HR" dirty="0" err="1" smtClean="0"/>
              <a:t>Unicameral</a:t>
            </a:r>
            <a:r>
              <a:rPr lang="hr-HR" dirty="0" smtClean="0"/>
              <a:t> (Sabor RH)</a:t>
            </a:r>
          </a:p>
          <a:p>
            <a:r>
              <a:rPr lang="hr-HR" dirty="0" err="1" smtClean="0"/>
              <a:t>Bicameral</a:t>
            </a:r>
            <a:r>
              <a:rPr lang="hr-HR" dirty="0" smtClean="0"/>
              <a:t> (</a:t>
            </a:r>
            <a:r>
              <a:rPr lang="hr-HR" dirty="0" err="1" smtClean="0"/>
              <a:t>Parliament</a:t>
            </a:r>
            <a:r>
              <a:rPr lang="hr-HR" dirty="0" smtClean="0"/>
              <a:t> </a:t>
            </a:r>
            <a:r>
              <a:rPr lang="hr-HR" dirty="0" err="1" smtClean="0"/>
              <a:t>of</a:t>
            </a:r>
            <a:r>
              <a:rPr lang="hr-HR" dirty="0" smtClean="0"/>
              <a:t> </a:t>
            </a:r>
            <a:r>
              <a:rPr lang="hr-HR" dirty="0" err="1" smtClean="0"/>
              <a:t>the</a:t>
            </a:r>
            <a:r>
              <a:rPr lang="hr-HR" dirty="0" smtClean="0"/>
              <a:t> UK, </a:t>
            </a:r>
            <a:r>
              <a:rPr lang="hr-HR" dirty="0" err="1" smtClean="0"/>
              <a:t>US</a:t>
            </a:r>
            <a:r>
              <a:rPr lang="hr-HR" dirty="0" smtClean="0"/>
              <a:t> </a:t>
            </a:r>
            <a:r>
              <a:rPr lang="hr-HR" dirty="0" err="1" smtClean="0"/>
              <a:t>Congress</a:t>
            </a:r>
            <a:r>
              <a:rPr lang="hr-HR" dirty="0" smtClean="0"/>
              <a:t>)</a:t>
            </a:r>
          </a:p>
          <a:p>
            <a:r>
              <a:rPr lang="en-GB" dirty="0"/>
              <a:t>Bicameral parliaments tend to exist in countries with a large territory, a federation, and/or great ethnic diversity. Some countries do not fall in any of these categories but have a second chamber for historical reasons</a:t>
            </a:r>
            <a:r>
              <a:rPr lang="en-GB" dirty="0" smtClean="0"/>
              <a:t>.</a:t>
            </a:r>
            <a:r>
              <a:rPr lang="hr-HR" dirty="0" smtClean="0"/>
              <a:t>  </a:t>
            </a:r>
            <a:endParaRPr lang="hr-HR" dirty="0"/>
          </a:p>
        </p:txBody>
      </p:sp>
    </p:spTree>
    <p:extLst>
      <p:ext uri="{BB962C8B-B14F-4D97-AF65-F5344CB8AC3E}">
        <p14:creationId xmlns="" xmlns:p14="http://schemas.microsoft.com/office/powerpoint/2010/main" val="1049444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Second</a:t>
            </a:r>
            <a:r>
              <a:rPr lang="hr-HR" dirty="0" smtClean="0"/>
              <a:t> </a:t>
            </a:r>
            <a:r>
              <a:rPr lang="hr-HR" dirty="0" err="1" smtClean="0"/>
              <a:t>chambers</a:t>
            </a:r>
            <a:endParaRPr lang="hr-HR" dirty="0"/>
          </a:p>
        </p:txBody>
      </p:sp>
      <p:sp>
        <p:nvSpPr>
          <p:cNvPr id="3" name="Content Placeholder 2"/>
          <p:cNvSpPr>
            <a:spLocks noGrp="1"/>
          </p:cNvSpPr>
          <p:nvPr>
            <p:ph idx="1"/>
          </p:nvPr>
        </p:nvSpPr>
        <p:spPr/>
        <p:txBody>
          <a:bodyPr/>
          <a:lstStyle/>
          <a:p>
            <a:r>
              <a:rPr lang="en-GB" dirty="0"/>
              <a:t>The role and powers of second chambers vary considerably, but they tend to complement the first chamber and to act as a check and balance. A key consideration is whether the second chamber is nominated, directly elected, or indirectly elected.</a:t>
            </a:r>
            <a:endParaRPr lang="hr-HR" dirty="0"/>
          </a:p>
        </p:txBody>
      </p:sp>
    </p:spTree>
    <p:extLst>
      <p:ext uri="{BB962C8B-B14F-4D97-AF65-F5344CB8AC3E}">
        <p14:creationId xmlns="" xmlns:p14="http://schemas.microsoft.com/office/powerpoint/2010/main" val="3692267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Revision</a:t>
            </a:r>
            <a:endParaRPr lang="hr-HR" dirty="0"/>
          </a:p>
        </p:txBody>
      </p:sp>
      <p:sp>
        <p:nvSpPr>
          <p:cNvPr id="3" name="Content Placeholder 2"/>
          <p:cNvSpPr>
            <a:spLocks noGrp="1"/>
          </p:cNvSpPr>
          <p:nvPr>
            <p:ph idx="1"/>
          </p:nvPr>
        </p:nvSpPr>
        <p:spPr/>
        <p:txBody>
          <a:bodyPr/>
          <a:lstStyle/>
          <a:p>
            <a:r>
              <a:rPr lang="hr-HR" dirty="0" err="1" smtClean="0"/>
              <a:t>What</a:t>
            </a:r>
            <a:r>
              <a:rPr lang="hr-HR" dirty="0" smtClean="0"/>
              <a:t> is a </a:t>
            </a:r>
            <a:r>
              <a:rPr lang="hr-HR" dirty="0" err="1" smtClean="0"/>
              <a:t>political</a:t>
            </a:r>
            <a:r>
              <a:rPr lang="hr-HR" dirty="0" smtClean="0"/>
              <a:t> </a:t>
            </a:r>
            <a:r>
              <a:rPr lang="hr-HR" dirty="0" err="1" smtClean="0"/>
              <a:t>system</a:t>
            </a:r>
            <a:r>
              <a:rPr lang="hr-HR" dirty="0" smtClean="0"/>
              <a:t>?</a:t>
            </a:r>
          </a:p>
          <a:p>
            <a:r>
              <a:rPr lang="hr-HR" dirty="0" smtClean="0"/>
              <a:t>Which are main types of representative government?</a:t>
            </a:r>
          </a:p>
          <a:p>
            <a:r>
              <a:rPr lang="hr-HR" dirty="0" err="1" smtClean="0"/>
              <a:t>What</a:t>
            </a:r>
            <a:r>
              <a:rPr lang="hr-HR" dirty="0" smtClean="0"/>
              <a:t> is </a:t>
            </a:r>
            <a:r>
              <a:rPr lang="hr-HR" dirty="0" err="1" smtClean="0"/>
              <a:t>the</a:t>
            </a:r>
            <a:r>
              <a:rPr lang="hr-HR" dirty="0" smtClean="0"/>
              <a:t> </a:t>
            </a:r>
            <a:r>
              <a:rPr lang="hr-HR" dirty="0" err="1" smtClean="0"/>
              <a:t>main</a:t>
            </a:r>
            <a:r>
              <a:rPr lang="hr-HR" dirty="0" smtClean="0"/>
              <a:t> </a:t>
            </a:r>
            <a:r>
              <a:rPr lang="hr-HR" dirty="0" err="1" smtClean="0"/>
              <a:t>function</a:t>
            </a:r>
            <a:r>
              <a:rPr lang="hr-HR" dirty="0" smtClean="0"/>
              <a:t> </a:t>
            </a:r>
            <a:r>
              <a:rPr lang="hr-HR" dirty="0" err="1" smtClean="0"/>
              <a:t>of</a:t>
            </a:r>
            <a:r>
              <a:rPr lang="hr-HR" dirty="0" smtClean="0"/>
              <a:t> </a:t>
            </a:r>
            <a:r>
              <a:rPr lang="hr-HR" dirty="0" err="1" smtClean="0"/>
              <a:t>the</a:t>
            </a:r>
            <a:r>
              <a:rPr lang="hr-HR" dirty="0" smtClean="0"/>
              <a:t> </a:t>
            </a:r>
            <a:r>
              <a:rPr lang="hr-HR" dirty="0" err="1" smtClean="0"/>
              <a:t>head</a:t>
            </a:r>
            <a:r>
              <a:rPr lang="hr-HR" dirty="0" smtClean="0"/>
              <a:t> </a:t>
            </a:r>
            <a:r>
              <a:rPr lang="hr-HR" dirty="0" err="1" smtClean="0"/>
              <a:t>of</a:t>
            </a:r>
            <a:r>
              <a:rPr lang="hr-HR" dirty="0" smtClean="0"/>
              <a:t> </a:t>
            </a:r>
            <a:r>
              <a:rPr lang="hr-HR" dirty="0" err="1" smtClean="0"/>
              <a:t>state</a:t>
            </a:r>
            <a:r>
              <a:rPr lang="hr-HR" dirty="0" smtClean="0"/>
              <a:t>?</a:t>
            </a:r>
          </a:p>
          <a:p>
            <a:r>
              <a:rPr lang="hr-HR" dirty="0" err="1" smtClean="0"/>
              <a:t>Which</a:t>
            </a:r>
            <a:r>
              <a:rPr lang="hr-HR" dirty="0" smtClean="0"/>
              <a:t> </a:t>
            </a:r>
            <a:r>
              <a:rPr lang="hr-HR" dirty="0" err="1" smtClean="0"/>
              <a:t>type</a:t>
            </a:r>
            <a:r>
              <a:rPr lang="hr-HR" dirty="0" smtClean="0"/>
              <a:t> </a:t>
            </a:r>
            <a:r>
              <a:rPr lang="hr-HR" dirty="0" err="1" smtClean="0"/>
              <a:t>of</a:t>
            </a:r>
            <a:r>
              <a:rPr lang="hr-HR" dirty="0" smtClean="0"/>
              <a:t> </a:t>
            </a:r>
            <a:r>
              <a:rPr lang="hr-HR" dirty="0" err="1" smtClean="0"/>
              <a:t>government</a:t>
            </a:r>
            <a:r>
              <a:rPr lang="hr-HR" dirty="0" smtClean="0"/>
              <a:t> is </a:t>
            </a:r>
            <a:r>
              <a:rPr lang="hr-HR" dirty="0" err="1" smtClean="0"/>
              <a:t>dominant</a:t>
            </a:r>
            <a:r>
              <a:rPr lang="hr-HR" dirty="0" smtClean="0"/>
              <a:t> </a:t>
            </a:r>
            <a:r>
              <a:rPr lang="hr-HR" dirty="0" err="1" smtClean="0"/>
              <a:t>in</a:t>
            </a:r>
            <a:r>
              <a:rPr lang="hr-HR" dirty="0" smtClean="0"/>
              <a:t> Europe?</a:t>
            </a:r>
            <a:endParaRPr lang="hr-HR" dirty="0"/>
          </a:p>
        </p:txBody>
      </p:sp>
    </p:spTree>
    <p:extLst>
      <p:ext uri="{BB962C8B-B14F-4D97-AF65-F5344CB8AC3E}">
        <p14:creationId xmlns="" xmlns:p14="http://schemas.microsoft.com/office/powerpoint/2010/main" val="30006887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hr-HR" sz="3200" b="1" i="1" dirty="0" smtClean="0"/>
              <a:t>Read the text carefully and answer the following questions:</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lstStyle/>
          <a:p>
            <a:pPr lvl="0"/>
            <a:r>
              <a:rPr lang="hr-HR" dirty="0" smtClean="0"/>
              <a:t>What kind of institutions are parliaments?</a:t>
            </a:r>
            <a:endParaRPr lang="en-US" dirty="0" smtClean="0"/>
          </a:p>
          <a:p>
            <a:pPr lvl="0"/>
            <a:r>
              <a:rPr lang="hr-HR" dirty="0" smtClean="0"/>
              <a:t>What are the most important functions of parliaments?</a:t>
            </a:r>
            <a:endParaRPr lang="en-US" dirty="0" smtClean="0"/>
          </a:p>
          <a:p>
            <a:pPr lvl="0"/>
            <a:r>
              <a:rPr lang="hr-HR" dirty="0" smtClean="0"/>
              <a:t>Which considerable changes affected the power and role of parliaments in the 20th century?</a:t>
            </a:r>
            <a:endParaRPr lang="en-US" dirty="0" smtClean="0"/>
          </a:p>
          <a:p>
            <a:pPr lvl="0"/>
            <a:r>
              <a:rPr lang="hr-HR" dirty="0" smtClean="0"/>
              <a:t>How can parliaments hold governments to account?</a:t>
            </a:r>
            <a:endParaRPr lang="en-US" dirty="0" smtClean="0"/>
          </a:p>
          <a:p>
            <a:pPr lvl="0"/>
            <a:r>
              <a:rPr lang="hr-HR" dirty="0" smtClean="0"/>
              <a:t>What are interpollations?</a:t>
            </a:r>
            <a:endParaRPr lang="en-US" dirty="0" smtClean="0"/>
          </a:p>
          <a:p>
            <a:pPr lvl="0"/>
            <a:r>
              <a:rPr lang="hr-HR" dirty="0" smtClean="0"/>
              <a:t>How do parliaments differ with respect to their organization?</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hr-HR" sz="3200" b="1" i="1" dirty="0" smtClean="0"/>
              <a:t>Read the </a:t>
            </a:r>
            <a:r>
              <a:rPr lang="hr-HR" sz="3200" b="1" i="1" dirty="0" smtClean="0"/>
              <a:t>text again </a:t>
            </a:r>
            <a:r>
              <a:rPr lang="hr-HR" sz="3200" b="1" i="1" dirty="0" smtClean="0"/>
              <a:t>and complete the following statements:</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normAutofit fontScale="85000" lnSpcReduction="10000"/>
          </a:bodyPr>
          <a:lstStyle/>
          <a:p>
            <a:pPr lvl="0"/>
            <a:r>
              <a:rPr lang="hr-HR" dirty="0" smtClean="0"/>
              <a:t>The history of parliaments is intrinsically linked to that of ________________.</a:t>
            </a:r>
            <a:endParaRPr lang="en-US" dirty="0" smtClean="0"/>
          </a:p>
          <a:p>
            <a:pPr lvl="0"/>
            <a:r>
              <a:rPr lang="hr-HR" dirty="0" smtClean="0"/>
              <a:t>The powers and roles of parliaments differ according to their political ______________.</a:t>
            </a:r>
            <a:endParaRPr lang="en-US" dirty="0" smtClean="0"/>
          </a:p>
          <a:p>
            <a:pPr lvl="0"/>
            <a:r>
              <a:rPr lang="hr-HR" dirty="0" smtClean="0"/>
              <a:t>The main function traditionally associated with parliaments is ___________________.</a:t>
            </a:r>
            <a:endParaRPr lang="en-US" dirty="0" smtClean="0"/>
          </a:p>
          <a:p>
            <a:pPr lvl="0"/>
            <a:r>
              <a:rPr lang="hr-HR" dirty="0" smtClean="0"/>
              <a:t>Scrutiny plays a key part in the relationship between parliament and ________________.</a:t>
            </a:r>
            <a:endParaRPr lang="en-US" dirty="0" smtClean="0"/>
          </a:p>
          <a:p>
            <a:pPr lvl="0"/>
            <a:r>
              <a:rPr lang="hr-HR" dirty="0" smtClean="0"/>
              <a:t>Representation can be ________________, where the party's parliamentary group is the main representative entity, or ____________________, involving members of parliament.</a:t>
            </a:r>
            <a:endParaRPr lang="en-US" dirty="0" smtClean="0"/>
          </a:p>
          <a:p>
            <a:pPr lvl="0"/>
            <a:r>
              <a:rPr lang="hr-HR" dirty="0" smtClean="0"/>
              <a:t>Parliamentary activity is divided between the plenum</a:t>
            </a:r>
            <a:r>
              <a:rPr lang="hr-HR" b="1" dirty="0" smtClean="0"/>
              <a:t> </a:t>
            </a:r>
            <a:r>
              <a:rPr lang="hr-HR" dirty="0" smtClean="0"/>
              <a:t>and ___________________.</a:t>
            </a: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hr-HR" sz="3200" b="1" i="1" dirty="0" smtClean="0"/>
              <a:t>Complete the table with words from the text and their related forms:</a:t>
            </a:r>
            <a:r>
              <a:rPr lang="en-US" sz="3200" b="1" dirty="0" smtClean="0"/>
              <a:t/>
            </a:r>
            <a:br>
              <a:rPr lang="en-US" sz="3200" b="1" dirty="0" smtClean="0"/>
            </a:br>
            <a:endParaRPr lang="en-US" sz="3200" dirty="0"/>
          </a:p>
        </p:txBody>
      </p:sp>
      <p:graphicFrame>
        <p:nvGraphicFramePr>
          <p:cNvPr id="4" name="Content Placeholder 3"/>
          <p:cNvGraphicFramePr>
            <a:graphicFrameLocks noGrp="1"/>
          </p:cNvGraphicFramePr>
          <p:nvPr>
            <p:ph idx="1"/>
          </p:nvPr>
        </p:nvGraphicFramePr>
        <p:xfrm>
          <a:off x="457200" y="1935163"/>
          <a:ext cx="8229600" cy="22250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marL="0" marR="0" algn="ctr">
                        <a:lnSpc>
                          <a:spcPct val="107000"/>
                        </a:lnSpc>
                        <a:spcBef>
                          <a:spcPts val="0"/>
                        </a:spcBef>
                        <a:spcAft>
                          <a:spcPts val="800"/>
                        </a:spcAft>
                      </a:pPr>
                      <a:r>
                        <a:rPr lang="en-GB" sz="1200" b="1" dirty="0">
                          <a:latin typeface="Times New Roman"/>
                          <a:ea typeface="Times New Roman"/>
                          <a:cs typeface="Times New Roman"/>
                        </a:rPr>
                        <a:t>VERB</a:t>
                      </a:r>
                      <a:endParaRPr lang="en-US" sz="1100" dirty="0">
                        <a:latin typeface="Calibri"/>
                        <a:ea typeface="Calibri"/>
                        <a:cs typeface="Times New Roman"/>
                      </a:endParaRPr>
                    </a:p>
                  </a:txBody>
                  <a:tcPr marL="63500" marR="63500" marT="63500" marB="63500"/>
                </a:tc>
                <a:tc>
                  <a:txBody>
                    <a:bodyPr/>
                    <a:lstStyle/>
                    <a:p>
                      <a:pPr marL="0" marR="0" algn="ctr">
                        <a:lnSpc>
                          <a:spcPct val="107000"/>
                        </a:lnSpc>
                        <a:spcBef>
                          <a:spcPts val="0"/>
                        </a:spcBef>
                        <a:spcAft>
                          <a:spcPts val="800"/>
                        </a:spcAft>
                      </a:pPr>
                      <a:r>
                        <a:rPr lang="en-GB" sz="1200" b="1">
                          <a:latin typeface="Times New Roman"/>
                          <a:ea typeface="Times New Roman"/>
                          <a:cs typeface="Times New Roman"/>
                        </a:rPr>
                        <a:t>NOUN</a:t>
                      </a:r>
                      <a:endParaRPr lang="en-US" sz="1100">
                        <a:latin typeface="Calibri"/>
                        <a:ea typeface="Calibri"/>
                        <a:cs typeface="Times New Roman"/>
                      </a:endParaRPr>
                    </a:p>
                  </a:txBody>
                  <a:tcPr marL="63500" marR="63500" marT="63500" marB="63500"/>
                </a:tc>
                <a:tc>
                  <a:txBody>
                    <a:bodyPr/>
                    <a:lstStyle/>
                    <a:p>
                      <a:pPr marL="0" marR="0" algn="ctr">
                        <a:lnSpc>
                          <a:spcPct val="107000"/>
                        </a:lnSpc>
                        <a:spcBef>
                          <a:spcPts val="0"/>
                        </a:spcBef>
                        <a:spcAft>
                          <a:spcPts val="800"/>
                        </a:spcAft>
                      </a:pPr>
                      <a:r>
                        <a:rPr lang="en-GB" sz="1200" b="1">
                          <a:latin typeface="Times New Roman"/>
                          <a:ea typeface="Times New Roman"/>
                          <a:cs typeface="Times New Roman"/>
                        </a:rPr>
                        <a:t>ADJECTIVE</a:t>
                      </a:r>
                      <a:endParaRPr lang="en-US" sz="1100">
                        <a:latin typeface="Calibri"/>
                        <a:ea typeface="Calibri"/>
                        <a:cs typeface="Times New Roman"/>
                      </a:endParaRPr>
                    </a:p>
                  </a:txBody>
                  <a:tcPr marL="63500" marR="63500" marT="63500" marB="63500"/>
                </a:tc>
              </a:tr>
              <a:tr h="370840">
                <a:tc>
                  <a:txBody>
                    <a:bodyPr/>
                    <a:lstStyle/>
                    <a:p>
                      <a:pPr marL="0" marR="0" algn="ctr">
                        <a:lnSpc>
                          <a:spcPct val="107000"/>
                        </a:lnSpc>
                        <a:spcBef>
                          <a:spcPts val="0"/>
                        </a:spcBef>
                        <a:spcAft>
                          <a:spcPts val="800"/>
                        </a:spcAft>
                      </a:pPr>
                      <a:r>
                        <a:rPr lang="en-GB" sz="1100">
                          <a:latin typeface="Times New Roman"/>
                          <a:ea typeface="Calibri"/>
                          <a:cs typeface="Times New Roman"/>
                        </a:rPr>
                        <a:t>legitimize</a:t>
                      </a:r>
                      <a:endParaRPr lang="en-US" sz="1100">
                        <a:latin typeface="Calibri"/>
                        <a:ea typeface="Calibri"/>
                        <a:cs typeface="Times New Roman"/>
                      </a:endParaRPr>
                    </a:p>
                  </a:txBody>
                  <a:tcPr marL="63500" marR="63500" marT="63500" marB="63500"/>
                </a:tc>
                <a:tc>
                  <a:txBody>
                    <a:bodyPr/>
                    <a:lstStyle/>
                    <a:p>
                      <a:pPr marL="0" marR="0" algn="ctr">
                        <a:lnSpc>
                          <a:spcPct val="107000"/>
                        </a:lnSpc>
                        <a:spcBef>
                          <a:spcPts val="0"/>
                        </a:spcBef>
                        <a:spcAft>
                          <a:spcPts val="800"/>
                        </a:spcAft>
                      </a:pPr>
                      <a:endParaRPr lang="en-US" sz="1100">
                        <a:latin typeface="Calibri"/>
                        <a:ea typeface="Calibri"/>
                        <a:cs typeface="Times New Roman"/>
                      </a:endParaRPr>
                    </a:p>
                  </a:txBody>
                  <a:tcPr marL="63500" marR="63500" marT="63500" marB="63500"/>
                </a:tc>
                <a:tc>
                  <a:txBody>
                    <a:bodyPr/>
                    <a:lstStyle/>
                    <a:p>
                      <a:pPr marL="0" marR="0" algn="ctr">
                        <a:lnSpc>
                          <a:spcPct val="107000"/>
                        </a:lnSpc>
                        <a:spcBef>
                          <a:spcPts val="0"/>
                        </a:spcBef>
                        <a:spcAft>
                          <a:spcPts val="800"/>
                        </a:spcAft>
                      </a:pPr>
                      <a:endParaRPr lang="en-GB" sz="1100">
                        <a:latin typeface="Times New Roman"/>
                        <a:ea typeface="Calibri"/>
                        <a:cs typeface="Times New Roman"/>
                      </a:endParaRPr>
                    </a:p>
                  </a:txBody>
                  <a:tcPr marL="63500" marR="63500" marT="63500" marB="63500"/>
                </a:tc>
              </a:tr>
              <a:tr h="370840">
                <a:tc>
                  <a:txBody>
                    <a:bodyPr/>
                    <a:lstStyle/>
                    <a:p>
                      <a:pPr marL="0" marR="0" algn="ctr">
                        <a:lnSpc>
                          <a:spcPct val="107000"/>
                        </a:lnSpc>
                        <a:spcBef>
                          <a:spcPts val="0"/>
                        </a:spcBef>
                        <a:spcAft>
                          <a:spcPts val="800"/>
                        </a:spcAft>
                      </a:pPr>
                      <a:endParaRPr lang="en-US" sz="1100">
                        <a:latin typeface="Calibri"/>
                        <a:ea typeface="Calibri"/>
                        <a:cs typeface="Times New Roman"/>
                      </a:endParaRPr>
                    </a:p>
                  </a:txBody>
                  <a:tcPr marL="63500" marR="63500" marT="63500" marB="63500"/>
                </a:tc>
                <a:tc>
                  <a:txBody>
                    <a:bodyPr/>
                    <a:lstStyle/>
                    <a:p>
                      <a:pPr marL="0" marR="0" algn="ctr">
                        <a:lnSpc>
                          <a:spcPct val="107000"/>
                        </a:lnSpc>
                        <a:spcBef>
                          <a:spcPts val="0"/>
                        </a:spcBef>
                        <a:spcAft>
                          <a:spcPts val="800"/>
                        </a:spcAft>
                      </a:pPr>
                      <a:endParaRPr lang="en-US" sz="1100">
                        <a:latin typeface="Calibri"/>
                        <a:ea typeface="Calibri"/>
                        <a:cs typeface="Times New Roman"/>
                      </a:endParaRPr>
                    </a:p>
                  </a:txBody>
                  <a:tcPr marL="63500" marR="63500" marT="63500" marB="63500"/>
                </a:tc>
                <a:tc>
                  <a:txBody>
                    <a:bodyPr/>
                    <a:lstStyle/>
                    <a:p>
                      <a:pPr marL="0" marR="0" algn="ctr">
                        <a:lnSpc>
                          <a:spcPct val="107000"/>
                        </a:lnSpc>
                        <a:spcBef>
                          <a:spcPts val="0"/>
                        </a:spcBef>
                        <a:spcAft>
                          <a:spcPts val="800"/>
                        </a:spcAft>
                      </a:pPr>
                      <a:r>
                        <a:rPr lang="en-GB" sz="1100">
                          <a:latin typeface="Times New Roman"/>
                          <a:ea typeface="Calibri"/>
                          <a:cs typeface="Times New Roman"/>
                        </a:rPr>
                        <a:t>representative</a:t>
                      </a:r>
                      <a:endParaRPr lang="en-US" sz="1100">
                        <a:latin typeface="Calibri"/>
                        <a:ea typeface="Calibri"/>
                        <a:cs typeface="Times New Roman"/>
                      </a:endParaRPr>
                    </a:p>
                  </a:txBody>
                  <a:tcPr marL="63500" marR="63500" marT="63500" marB="63500"/>
                </a:tc>
              </a:tr>
              <a:tr h="370840">
                <a:tc>
                  <a:txBody>
                    <a:bodyPr/>
                    <a:lstStyle/>
                    <a:p>
                      <a:pPr marL="0" marR="0" algn="ctr">
                        <a:lnSpc>
                          <a:spcPct val="107000"/>
                        </a:lnSpc>
                        <a:spcBef>
                          <a:spcPts val="0"/>
                        </a:spcBef>
                        <a:spcAft>
                          <a:spcPts val="800"/>
                        </a:spcAft>
                      </a:pPr>
                      <a:endParaRPr lang="en-US" sz="1100">
                        <a:latin typeface="Calibri"/>
                        <a:ea typeface="Calibri"/>
                        <a:cs typeface="Times New Roman"/>
                      </a:endParaRPr>
                    </a:p>
                  </a:txBody>
                  <a:tcPr marL="63500" marR="63500" marT="63500" marB="63500"/>
                </a:tc>
                <a:tc>
                  <a:txBody>
                    <a:bodyPr/>
                    <a:lstStyle/>
                    <a:p>
                      <a:pPr marL="0" marR="0" algn="ctr">
                        <a:lnSpc>
                          <a:spcPct val="107000"/>
                        </a:lnSpc>
                        <a:spcBef>
                          <a:spcPts val="0"/>
                        </a:spcBef>
                        <a:spcAft>
                          <a:spcPts val="800"/>
                        </a:spcAft>
                      </a:pPr>
                      <a:r>
                        <a:rPr lang="en-GB" sz="1100">
                          <a:latin typeface="Times New Roman"/>
                          <a:ea typeface="Calibri"/>
                          <a:cs typeface="Times New Roman"/>
                        </a:rPr>
                        <a:t>expansion</a:t>
                      </a:r>
                      <a:endParaRPr lang="en-US" sz="1100">
                        <a:latin typeface="Calibri"/>
                        <a:ea typeface="Calibri"/>
                        <a:cs typeface="Times New Roman"/>
                      </a:endParaRPr>
                    </a:p>
                  </a:txBody>
                  <a:tcPr marL="63500" marR="63500" marT="63500" marB="63500"/>
                </a:tc>
                <a:tc>
                  <a:txBody>
                    <a:bodyPr/>
                    <a:lstStyle/>
                    <a:p>
                      <a:pPr marL="0" marR="0" algn="ctr">
                        <a:lnSpc>
                          <a:spcPct val="107000"/>
                        </a:lnSpc>
                        <a:spcBef>
                          <a:spcPts val="0"/>
                        </a:spcBef>
                        <a:spcAft>
                          <a:spcPts val="800"/>
                        </a:spcAft>
                      </a:pPr>
                      <a:endParaRPr lang="en-GB" sz="1100">
                        <a:latin typeface="Times New Roman"/>
                        <a:ea typeface="Calibri"/>
                        <a:cs typeface="Times New Roman"/>
                      </a:endParaRPr>
                    </a:p>
                  </a:txBody>
                  <a:tcPr marL="63500" marR="63500" marT="63500" marB="63500"/>
                </a:tc>
              </a:tr>
              <a:tr h="370840">
                <a:tc>
                  <a:txBody>
                    <a:bodyPr/>
                    <a:lstStyle/>
                    <a:p>
                      <a:pPr marL="0" marR="0" algn="ctr">
                        <a:lnSpc>
                          <a:spcPct val="107000"/>
                        </a:lnSpc>
                        <a:spcBef>
                          <a:spcPts val="0"/>
                        </a:spcBef>
                        <a:spcAft>
                          <a:spcPts val="800"/>
                        </a:spcAft>
                      </a:pPr>
                      <a:endParaRPr lang="en-US" sz="1100">
                        <a:latin typeface="Calibri"/>
                        <a:ea typeface="Calibri"/>
                        <a:cs typeface="Times New Roman"/>
                      </a:endParaRPr>
                    </a:p>
                  </a:txBody>
                  <a:tcPr marL="63500" marR="63500" marT="63500" marB="63500"/>
                </a:tc>
                <a:tc>
                  <a:txBody>
                    <a:bodyPr/>
                    <a:lstStyle/>
                    <a:p>
                      <a:pPr marL="0" marR="0" algn="ctr">
                        <a:lnSpc>
                          <a:spcPct val="107000"/>
                        </a:lnSpc>
                        <a:spcBef>
                          <a:spcPts val="0"/>
                        </a:spcBef>
                        <a:spcAft>
                          <a:spcPts val="800"/>
                        </a:spcAft>
                      </a:pPr>
                      <a:endParaRPr lang="en-GB" sz="1100">
                        <a:latin typeface="Times New Roman"/>
                        <a:ea typeface="Calibri"/>
                        <a:cs typeface="Times New Roman"/>
                      </a:endParaRPr>
                    </a:p>
                  </a:txBody>
                  <a:tcPr marL="63500" marR="63500" marT="63500" marB="63500"/>
                </a:tc>
                <a:tc>
                  <a:txBody>
                    <a:bodyPr/>
                    <a:lstStyle/>
                    <a:p>
                      <a:pPr marL="0" marR="0" algn="ctr">
                        <a:lnSpc>
                          <a:spcPct val="107000"/>
                        </a:lnSpc>
                        <a:spcBef>
                          <a:spcPts val="0"/>
                        </a:spcBef>
                        <a:spcAft>
                          <a:spcPts val="800"/>
                        </a:spcAft>
                      </a:pPr>
                      <a:r>
                        <a:rPr lang="en-GB" sz="1100">
                          <a:latin typeface="Times New Roman"/>
                          <a:ea typeface="Calibri"/>
                          <a:cs typeface="Times New Roman"/>
                        </a:rPr>
                        <a:t>electoral</a:t>
                      </a:r>
                      <a:endParaRPr lang="en-US" sz="1100">
                        <a:latin typeface="Calibri"/>
                        <a:ea typeface="Calibri"/>
                        <a:cs typeface="Times New Roman"/>
                      </a:endParaRPr>
                    </a:p>
                  </a:txBody>
                  <a:tcPr marL="63500" marR="63500" marT="63500" marB="63500"/>
                </a:tc>
              </a:tr>
              <a:tr h="370840">
                <a:tc>
                  <a:txBody>
                    <a:bodyPr/>
                    <a:lstStyle/>
                    <a:p>
                      <a:pPr marL="0" marR="0" algn="ctr">
                        <a:lnSpc>
                          <a:spcPct val="107000"/>
                        </a:lnSpc>
                        <a:spcBef>
                          <a:spcPts val="0"/>
                        </a:spcBef>
                        <a:spcAft>
                          <a:spcPts val="800"/>
                        </a:spcAft>
                      </a:pPr>
                      <a:endParaRPr lang="en-GB" sz="1100">
                        <a:latin typeface="Times New Roman"/>
                        <a:ea typeface="Calibri"/>
                        <a:cs typeface="Times New Roman"/>
                      </a:endParaRPr>
                    </a:p>
                  </a:txBody>
                  <a:tcPr marL="63500" marR="63500" marT="63500" marB="63500"/>
                </a:tc>
                <a:tc>
                  <a:txBody>
                    <a:bodyPr/>
                    <a:lstStyle/>
                    <a:p>
                      <a:pPr marL="0" marR="0" algn="ctr">
                        <a:lnSpc>
                          <a:spcPct val="107000"/>
                        </a:lnSpc>
                        <a:spcBef>
                          <a:spcPts val="0"/>
                        </a:spcBef>
                        <a:spcAft>
                          <a:spcPts val="800"/>
                        </a:spcAft>
                      </a:pPr>
                      <a:r>
                        <a:rPr lang="en-GB" sz="1100">
                          <a:latin typeface="Times New Roman"/>
                          <a:ea typeface="Calibri"/>
                          <a:cs typeface="Times New Roman"/>
                        </a:rPr>
                        <a:t>legislation</a:t>
                      </a:r>
                      <a:endParaRPr lang="en-US" sz="1100">
                        <a:latin typeface="Calibri"/>
                        <a:ea typeface="Calibri"/>
                        <a:cs typeface="Times New Roman"/>
                      </a:endParaRPr>
                    </a:p>
                  </a:txBody>
                  <a:tcPr marL="63500" marR="63500" marT="63500" marB="63500"/>
                </a:tc>
                <a:tc>
                  <a:txBody>
                    <a:bodyPr/>
                    <a:lstStyle/>
                    <a:p>
                      <a:pPr marL="0" marR="0" algn="ctr">
                        <a:lnSpc>
                          <a:spcPct val="107000"/>
                        </a:lnSpc>
                        <a:spcBef>
                          <a:spcPts val="0"/>
                        </a:spcBef>
                        <a:spcAft>
                          <a:spcPts val="800"/>
                        </a:spcAft>
                      </a:pPr>
                      <a:endParaRPr lang="en-US" sz="1100" dirty="0">
                        <a:latin typeface="Calibri"/>
                        <a:ea typeface="Calibri"/>
                        <a:cs typeface="Times New Roman"/>
                      </a:endParaRPr>
                    </a:p>
                  </a:txBody>
                  <a:tcPr marL="63500" marR="63500" marT="63500" marB="63500"/>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hr-HR" sz="3200" b="1" i="1" dirty="0" smtClean="0"/>
              <a:t/>
            </a:r>
            <a:br>
              <a:rPr lang="hr-HR" sz="3200" b="1" i="1" dirty="0" smtClean="0"/>
            </a:br>
            <a:r>
              <a:rPr lang="hr-HR" sz="3200" b="1" i="1" dirty="0" smtClean="0"/>
              <a:t>Complete </a:t>
            </a:r>
            <a:r>
              <a:rPr lang="hr-HR" sz="3200" b="1" i="1" dirty="0" smtClean="0"/>
              <a:t>the paragraph with the </a:t>
            </a:r>
            <a:r>
              <a:rPr lang="hr-HR" sz="3200" b="1" i="1" dirty="0" smtClean="0"/>
              <a:t>words </a:t>
            </a:r>
            <a:r>
              <a:rPr lang="hr-HR" sz="3200" b="1" i="1" dirty="0" smtClean="0"/>
              <a:t>below:</a:t>
            </a:r>
            <a:r>
              <a:rPr lang="en-US" sz="3200" dirty="0" smtClean="0"/>
              <a:t/>
            </a:r>
            <a:br>
              <a:rPr lang="en-US" sz="3200" dirty="0" smtClean="0"/>
            </a:br>
            <a:r>
              <a:rPr lang="en-GB" sz="3200" i="1" dirty="0" smtClean="0"/>
              <a:t>role, ethnic, elected, historical, large, check</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lstStyle/>
          <a:p>
            <a:r>
              <a:rPr lang="en-GB" dirty="0" smtClean="0"/>
              <a:t>Bicameral parliaments tend to exist in countries with a _______ territory, a federation, and/or great _______________ diversity. Some countries do not fall in any of these categories but have a second chamber for ____________ reasons. The _______ and powers of second chambers vary considerably, but they tend to complement the first chamber and to act as a ____________ and balance. A key consideration is whether the second chamber is nominated, directly or indirectly ___________.</a:t>
            </a:r>
            <a:endParaRPr lang="en-US" dirty="0" smtClean="0"/>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err="1" smtClean="0"/>
              <a:t>Thank</a:t>
            </a:r>
            <a:r>
              <a:rPr lang="hr-HR" dirty="0" smtClean="0"/>
              <a:t> </a:t>
            </a:r>
            <a:r>
              <a:rPr lang="hr-HR" dirty="0" err="1" smtClean="0"/>
              <a:t>you</a:t>
            </a:r>
            <a:r>
              <a:rPr lang="hr-HR" dirty="0" smtClean="0"/>
              <a:t> for </a:t>
            </a:r>
            <a:r>
              <a:rPr lang="hr-HR" dirty="0" err="1" smtClean="0"/>
              <a:t>your</a:t>
            </a:r>
            <a:r>
              <a:rPr lang="hr-HR" dirty="0" smtClean="0"/>
              <a:t> </a:t>
            </a:r>
            <a:r>
              <a:rPr lang="hr-HR" dirty="0" err="1" smtClean="0"/>
              <a:t>attention</a:t>
            </a:r>
            <a:r>
              <a:rPr lang="hr-HR" smtClean="0"/>
              <a:t>!</a:t>
            </a:r>
            <a:endParaRPr lang="hr-HR"/>
          </a:p>
        </p:txBody>
      </p:sp>
      <p:sp>
        <p:nvSpPr>
          <p:cNvPr id="3" name="Subtitle 2"/>
          <p:cNvSpPr>
            <a:spLocks noGrp="1"/>
          </p:cNvSpPr>
          <p:nvPr>
            <p:ph type="subTitle" idx="1"/>
          </p:nvPr>
        </p:nvSpPr>
        <p:spPr/>
        <p:txBody>
          <a:bodyPr/>
          <a:lstStyle/>
          <a:p>
            <a:endParaRPr lang="hr-HR"/>
          </a:p>
        </p:txBody>
      </p:sp>
    </p:spTree>
    <p:extLst>
      <p:ext uri="{BB962C8B-B14F-4D97-AF65-F5344CB8AC3E}">
        <p14:creationId xmlns="" xmlns:p14="http://schemas.microsoft.com/office/powerpoint/2010/main" val="2180400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b="1" i="1" dirty="0" err="1" smtClean="0"/>
              <a:t>Fill</a:t>
            </a:r>
            <a:r>
              <a:rPr lang="hr-HR" sz="3600" b="1" i="1" dirty="0" smtClean="0"/>
              <a:t> </a:t>
            </a:r>
            <a:r>
              <a:rPr lang="hr-HR" sz="3600" b="1" i="1" dirty="0" err="1" smtClean="0"/>
              <a:t>in</a:t>
            </a:r>
            <a:r>
              <a:rPr lang="hr-HR" sz="3600" b="1" i="1" dirty="0" smtClean="0"/>
              <a:t> </a:t>
            </a:r>
            <a:r>
              <a:rPr lang="hr-HR" sz="3600" b="1" i="1" dirty="0" err="1" smtClean="0"/>
              <a:t>the</a:t>
            </a:r>
            <a:r>
              <a:rPr lang="hr-HR" sz="3600" b="1" i="1" dirty="0" smtClean="0"/>
              <a:t> </a:t>
            </a:r>
            <a:r>
              <a:rPr lang="hr-HR" sz="3600" b="1" i="1" dirty="0" err="1" smtClean="0"/>
              <a:t>blanks</a:t>
            </a:r>
            <a:r>
              <a:rPr lang="hr-HR" sz="3600" b="1" i="1" dirty="0"/>
              <a:t> </a:t>
            </a:r>
            <a:r>
              <a:rPr lang="hr-HR" sz="3600" b="1" i="1" dirty="0" err="1" smtClean="0"/>
              <a:t>with</a:t>
            </a:r>
            <a:r>
              <a:rPr lang="hr-HR" sz="3600" b="1" i="1" dirty="0" smtClean="0"/>
              <a:t> </a:t>
            </a:r>
            <a:r>
              <a:rPr lang="hr-HR" sz="3600" b="1" i="1" dirty="0" err="1" smtClean="0"/>
              <a:t>appropriate</a:t>
            </a:r>
            <a:r>
              <a:rPr lang="hr-HR" sz="3600" b="1" i="1" dirty="0" smtClean="0"/>
              <a:t> </a:t>
            </a:r>
            <a:r>
              <a:rPr lang="hr-HR" sz="3600" b="1" i="1" dirty="0" err="1" smtClean="0"/>
              <a:t>words</a:t>
            </a:r>
            <a:r>
              <a:rPr lang="hr-HR" sz="3600" b="1" i="1" dirty="0" smtClean="0"/>
              <a:t>:</a:t>
            </a:r>
            <a:endParaRPr lang="hr-HR" sz="3600" b="1" i="1" dirty="0"/>
          </a:p>
        </p:txBody>
      </p:sp>
      <p:sp>
        <p:nvSpPr>
          <p:cNvPr id="3" name="Content Placeholder 2"/>
          <p:cNvSpPr>
            <a:spLocks noGrp="1"/>
          </p:cNvSpPr>
          <p:nvPr>
            <p:ph idx="1"/>
          </p:nvPr>
        </p:nvSpPr>
        <p:spPr/>
        <p:txBody>
          <a:bodyPr/>
          <a:lstStyle/>
          <a:p>
            <a:pPr algn="ctr">
              <a:buNone/>
            </a:pPr>
            <a:r>
              <a:rPr lang="hr-HR" i="1" dirty="0"/>
              <a:t>e</a:t>
            </a:r>
            <a:r>
              <a:rPr lang="hr-HR" i="1" dirty="0" smtClean="0"/>
              <a:t>lection, consultations, vote, </a:t>
            </a:r>
            <a:r>
              <a:rPr lang="hr-HR" i="1" dirty="0" smtClean="0"/>
              <a:t>legislature </a:t>
            </a:r>
            <a:endParaRPr lang="hr-HR" i="1" dirty="0" smtClean="0"/>
          </a:p>
          <a:p>
            <a:endParaRPr lang="hr-HR" dirty="0"/>
          </a:p>
          <a:p>
            <a:pPr algn="just"/>
            <a:r>
              <a:rPr lang="en-US" dirty="0" smtClean="0"/>
              <a:t>Parliamentary </a:t>
            </a:r>
            <a:r>
              <a:rPr lang="en-US" dirty="0"/>
              <a:t>government is organically linked to the </a:t>
            </a:r>
            <a:r>
              <a:rPr lang="hr-HR" dirty="0" smtClean="0"/>
              <a:t>__________</a:t>
            </a:r>
            <a:r>
              <a:rPr lang="en-US" dirty="0" smtClean="0"/>
              <a:t>, </a:t>
            </a:r>
            <a:r>
              <a:rPr lang="en-US" dirty="0"/>
              <a:t>or parliament. The government emerges from the assembly and can be dismissed by a </a:t>
            </a:r>
            <a:r>
              <a:rPr lang="hr-HR" dirty="0" smtClean="0"/>
              <a:t>__________</a:t>
            </a:r>
            <a:r>
              <a:rPr lang="en-US" dirty="0" smtClean="0"/>
              <a:t> </a:t>
            </a:r>
            <a:r>
              <a:rPr lang="en-US" dirty="0"/>
              <a:t>of no confidence. At the same time, government </a:t>
            </a:r>
            <a:r>
              <a:rPr lang="en-US" dirty="0" smtClean="0"/>
              <a:t>can</a:t>
            </a:r>
            <a:r>
              <a:rPr lang="hr-HR" dirty="0" smtClean="0"/>
              <a:t>,</a:t>
            </a:r>
            <a:r>
              <a:rPr lang="en-US" dirty="0" smtClean="0"/>
              <a:t> </a:t>
            </a:r>
            <a:r>
              <a:rPr lang="en-US" dirty="0"/>
              <a:t>often after </a:t>
            </a:r>
            <a:r>
              <a:rPr lang="hr-HR" dirty="0" smtClean="0"/>
              <a:t>__________</a:t>
            </a:r>
            <a:r>
              <a:rPr lang="en-US" dirty="0" smtClean="0"/>
              <a:t> </a:t>
            </a:r>
            <a:r>
              <a:rPr lang="en-US" dirty="0"/>
              <a:t>with the head of </a:t>
            </a:r>
            <a:r>
              <a:rPr lang="en-US" dirty="0" smtClean="0"/>
              <a:t>state</a:t>
            </a:r>
            <a:r>
              <a:rPr lang="hr-HR" dirty="0" smtClean="0"/>
              <a:t>,</a:t>
            </a:r>
            <a:r>
              <a:rPr lang="en-US" dirty="0" smtClean="0"/>
              <a:t> </a:t>
            </a:r>
            <a:r>
              <a:rPr lang="en-US" dirty="0"/>
              <a:t>dissolve parliament and call for a new </a:t>
            </a:r>
            <a:r>
              <a:rPr lang="hr-HR" dirty="0" smtClean="0"/>
              <a:t>____________</a:t>
            </a:r>
            <a:r>
              <a:rPr lang="en-US" dirty="0" smtClean="0"/>
              <a:t>. </a:t>
            </a:r>
            <a:r>
              <a:rPr lang="hr-HR" dirty="0" smtClean="0"/>
              <a:t> </a:t>
            </a:r>
            <a:endParaRPr lang="hr-HR" dirty="0"/>
          </a:p>
          <a:p>
            <a:pPr marL="0" indent="0">
              <a:buNone/>
            </a:pPr>
            <a:endParaRPr lang="hr-HR" dirty="0"/>
          </a:p>
        </p:txBody>
      </p:sp>
    </p:spTree>
    <p:extLst>
      <p:ext uri="{BB962C8B-B14F-4D97-AF65-F5344CB8AC3E}">
        <p14:creationId xmlns="" xmlns:p14="http://schemas.microsoft.com/office/powerpoint/2010/main" val="2533695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dirty="0" err="1" smtClean="0"/>
              <a:t>The</a:t>
            </a:r>
            <a:r>
              <a:rPr lang="hr-HR" dirty="0" smtClean="0"/>
              <a:t> Legislative </a:t>
            </a:r>
            <a:r>
              <a:rPr lang="hr-HR" dirty="0" err="1" smtClean="0"/>
              <a:t>Branch</a:t>
            </a:r>
            <a:endParaRPr lang="hr-HR" dirty="0"/>
          </a:p>
        </p:txBody>
      </p:sp>
      <p:sp>
        <p:nvSpPr>
          <p:cNvPr id="5" name="Subtitle 4"/>
          <p:cNvSpPr>
            <a:spLocks noGrp="1"/>
          </p:cNvSpPr>
          <p:nvPr>
            <p:ph type="subTitle" idx="1"/>
          </p:nvPr>
        </p:nvSpPr>
        <p:spPr/>
        <p:txBody>
          <a:bodyPr/>
          <a:lstStyle/>
          <a:p>
            <a:endParaRPr lang="hr-HR"/>
          </a:p>
        </p:txBody>
      </p:sp>
    </p:spTree>
    <p:extLst>
      <p:ext uri="{BB962C8B-B14F-4D97-AF65-F5344CB8AC3E}">
        <p14:creationId xmlns="" xmlns:p14="http://schemas.microsoft.com/office/powerpoint/2010/main" val="4023466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Parliaments</a:t>
            </a:r>
            <a:endParaRPr lang="hr-HR" dirty="0"/>
          </a:p>
        </p:txBody>
      </p:sp>
      <p:sp>
        <p:nvSpPr>
          <p:cNvPr id="3" name="Content Placeholder 2"/>
          <p:cNvSpPr>
            <a:spLocks noGrp="1"/>
          </p:cNvSpPr>
          <p:nvPr>
            <p:ph idx="1"/>
          </p:nvPr>
        </p:nvSpPr>
        <p:spPr/>
        <p:txBody>
          <a:bodyPr/>
          <a:lstStyle/>
          <a:p>
            <a:r>
              <a:rPr lang="en-GB" dirty="0"/>
              <a:t>Parliaments are institutions that bring together formally recognized members to discuss and legitimize decisions on matters affecting the community at large. </a:t>
            </a:r>
            <a:r>
              <a:rPr lang="hr-HR" dirty="0" smtClean="0"/>
              <a:t> </a:t>
            </a:r>
            <a:endParaRPr lang="hr-HR" dirty="0"/>
          </a:p>
        </p:txBody>
      </p:sp>
    </p:spTree>
    <p:extLst>
      <p:ext uri="{BB962C8B-B14F-4D97-AF65-F5344CB8AC3E}">
        <p14:creationId xmlns="" xmlns:p14="http://schemas.microsoft.com/office/powerpoint/2010/main" val="2188509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Functions</a:t>
            </a:r>
            <a:endParaRPr lang="hr-HR" dirty="0"/>
          </a:p>
        </p:txBody>
      </p:sp>
      <p:sp>
        <p:nvSpPr>
          <p:cNvPr id="3" name="Content Placeholder 2"/>
          <p:cNvSpPr>
            <a:spLocks noGrp="1"/>
          </p:cNvSpPr>
          <p:nvPr>
            <p:ph idx="1"/>
          </p:nvPr>
        </p:nvSpPr>
        <p:spPr/>
        <p:txBody>
          <a:bodyPr/>
          <a:lstStyle/>
          <a:p>
            <a:r>
              <a:rPr lang="en-GB" dirty="0"/>
              <a:t>The most important functions of parliament include legislation, scrutiny, and representation. </a:t>
            </a:r>
            <a:endParaRPr lang="hr-HR" dirty="0"/>
          </a:p>
        </p:txBody>
      </p:sp>
    </p:spTree>
    <p:extLst>
      <p:ext uri="{BB962C8B-B14F-4D97-AF65-F5344CB8AC3E}">
        <p14:creationId xmlns="" xmlns:p14="http://schemas.microsoft.com/office/powerpoint/2010/main" val="3742623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History</a:t>
            </a:r>
            <a:endParaRPr lang="hr-HR" dirty="0"/>
          </a:p>
        </p:txBody>
      </p:sp>
      <p:sp>
        <p:nvSpPr>
          <p:cNvPr id="3" name="Content Placeholder 2"/>
          <p:cNvSpPr>
            <a:spLocks noGrp="1"/>
          </p:cNvSpPr>
          <p:nvPr>
            <p:ph idx="1"/>
          </p:nvPr>
        </p:nvSpPr>
        <p:spPr/>
        <p:txBody>
          <a:bodyPr/>
          <a:lstStyle/>
          <a:p>
            <a:r>
              <a:rPr lang="hr-HR" b="1" dirty="0" smtClean="0"/>
              <a:t>19</a:t>
            </a:r>
            <a:r>
              <a:rPr lang="hr-HR" b="1" baseline="30000" dirty="0" smtClean="0"/>
              <a:t>th</a:t>
            </a:r>
            <a:r>
              <a:rPr lang="hr-HR" b="1" dirty="0" smtClean="0"/>
              <a:t>  </a:t>
            </a:r>
            <a:r>
              <a:rPr lang="hr-HR" b="1" dirty="0" err="1" smtClean="0"/>
              <a:t>century</a:t>
            </a:r>
            <a:endParaRPr lang="hr-HR" b="1" dirty="0" smtClean="0"/>
          </a:p>
          <a:p>
            <a:r>
              <a:rPr lang="hr-HR" dirty="0" smtClean="0"/>
              <a:t>T</a:t>
            </a:r>
            <a:r>
              <a:rPr lang="en-GB" dirty="0" smtClean="0"/>
              <a:t>he </a:t>
            </a:r>
            <a:r>
              <a:rPr lang="en-GB" dirty="0"/>
              <a:t>creation of new parliamentary institutions, as well as the legitimization of their representative value and role in the decision-making process. As the value of representative democracy grew, parliaments became central institutions of political systems, particularly in Europe. </a:t>
            </a:r>
            <a:endParaRPr lang="hr-HR" dirty="0"/>
          </a:p>
        </p:txBody>
      </p:sp>
    </p:spTree>
    <p:extLst>
      <p:ext uri="{BB962C8B-B14F-4D97-AF65-F5344CB8AC3E}">
        <p14:creationId xmlns="" xmlns:p14="http://schemas.microsoft.com/office/powerpoint/2010/main" val="4202014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smtClean="0"/>
              <a:t>The 20</a:t>
            </a:r>
            <a:r>
              <a:rPr lang="hr-HR" sz="4400" b="1" baseline="30000" dirty="0" smtClean="0"/>
              <a:t>th</a:t>
            </a:r>
            <a:r>
              <a:rPr lang="hr-HR" b="1" dirty="0" smtClean="0"/>
              <a:t> </a:t>
            </a:r>
            <a:r>
              <a:rPr lang="hr-HR" b="1" dirty="0" smtClean="0"/>
              <a:t>century</a:t>
            </a:r>
            <a:br>
              <a:rPr lang="hr-HR" b="1" dirty="0" smtClean="0"/>
            </a:br>
            <a:endParaRPr lang="hr-HR" dirty="0"/>
          </a:p>
        </p:txBody>
      </p:sp>
      <p:sp>
        <p:nvSpPr>
          <p:cNvPr id="3" name="Content Placeholder 2"/>
          <p:cNvSpPr>
            <a:spLocks noGrp="1"/>
          </p:cNvSpPr>
          <p:nvPr>
            <p:ph idx="1"/>
          </p:nvPr>
        </p:nvSpPr>
        <p:spPr/>
        <p:txBody>
          <a:bodyPr>
            <a:normAutofit/>
          </a:bodyPr>
          <a:lstStyle/>
          <a:p>
            <a:r>
              <a:rPr lang="hr-HR" dirty="0" smtClean="0"/>
              <a:t>mass </a:t>
            </a:r>
            <a:r>
              <a:rPr lang="hr-HR" dirty="0" smtClean="0"/>
              <a:t>parties - </a:t>
            </a:r>
            <a:r>
              <a:rPr lang="en-GB" dirty="0" smtClean="0"/>
              <a:t>parties </a:t>
            </a:r>
            <a:r>
              <a:rPr lang="en-GB" dirty="0" err="1" smtClean="0"/>
              <a:t>bec</a:t>
            </a:r>
            <a:r>
              <a:rPr lang="hr-HR" dirty="0" err="1" smtClean="0"/>
              <a:t>ame</a:t>
            </a:r>
            <a:r>
              <a:rPr lang="en-GB" dirty="0" smtClean="0"/>
              <a:t> </a:t>
            </a:r>
            <a:r>
              <a:rPr lang="en-GB" dirty="0"/>
              <a:t>key institutions in the representation process, acquiring an important role in the expression of policies and mediation of interests, which had been key roles of the original liberal parliaments. </a:t>
            </a:r>
            <a:endParaRPr lang="hr-HR" dirty="0" smtClean="0"/>
          </a:p>
          <a:p>
            <a:r>
              <a:rPr lang="hr-HR" dirty="0" err="1"/>
              <a:t>w</a:t>
            </a:r>
            <a:r>
              <a:rPr lang="hr-HR" dirty="0" err="1" smtClean="0"/>
              <a:t>elfare</a:t>
            </a:r>
            <a:r>
              <a:rPr lang="hr-HR" dirty="0" smtClean="0"/>
              <a:t> </a:t>
            </a:r>
            <a:r>
              <a:rPr lang="hr-HR" dirty="0" err="1" smtClean="0"/>
              <a:t>state</a:t>
            </a:r>
            <a:endParaRPr lang="hr-HR" dirty="0" smtClean="0"/>
          </a:p>
          <a:p>
            <a:r>
              <a:rPr lang="en-GB" dirty="0"/>
              <a:t>many authoritarian regimes turned to </a:t>
            </a:r>
            <a:r>
              <a:rPr lang="en-GB" dirty="0" smtClean="0"/>
              <a:t>democracy</a:t>
            </a:r>
            <a:endParaRPr lang="hr-HR" dirty="0" smtClean="0"/>
          </a:p>
          <a:p>
            <a:endParaRPr lang="hr-HR" dirty="0"/>
          </a:p>
        </p:txBody>
      </p:sp>
    </p:spTree>
    <p:extLst>
      <p:ext uri="{BB962C8B-B14F-4D97-AF65-F5344CB8AC3E}">
        <p14:creationId xmlns="" xmlns:p14="http://schemas.microsoft.com/office/powerpoint/2010/main" val="1873458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R</a:t>
            </a:r>
            <a:r>
              <a:rPr lang="en-GB" dirty="0" err="1" smtClean="0"/>
              <a:t>elationship</a:t>
            </a:r>
            <a:r>
              <a:rPr lang="en-GB" dirty="0" smtClean="0"/>
              <a:t> </a:t>
            </a:r>
            <a:r>
              <a:rPr lang="en-GB" dirty="0"/>
              <a:t>with government</a:t>
            </a:r>
            <a:endParaRPr lang="hr-HR" dirty="0"/>
          </a:p>
        </p:txBody>
      </p:sp>
      <p:sp>
        <p:nvSpPr>
          <p:cNvPr id="3" name="Content Placeholder 2"/>
          <p:cNvSpPr>
            <a:spLocks noGrp="1"/>
          </p:cNvSpPr>
          <p:nvPr>
            <p:ph idx="1"/>
          </p:nvPr>
        </p:nvSpPr>
        <p:spPr/>
        <p:txBody>
          <a:bodyPr>
            <a:normAutofit/>
          </a:bodyPr>
          <a:lstStyle/>
          <a:p>
            <a:r>
              <a:rPr lang="en-GB" dirty="0" smtClean="0"/>
              <a:t>Depending </a:t>
            </a:r>
            <a:r>
              <a:rPr lang="en-GB" dirty="0"/>
              <a:t>on the type of political system, parliament may have different tools with which to hold government to </a:t>
            </a:r>
            <a:r>
              <a:rPr lang="en-GB" dirty="0" smtClean="0"/>
              <a:t>account</a:t>
            </a:r>
            <a:r>
              <a:rPr lang="hr-HR" dirty="0" smtClean="0"/>
              <a:t>:</a:t>
            </a:r>
          </a:p>
          <a:p>
            <a:r>
              <a:rPr lang="hr-HR" dirty="0" err="1"/>
              <a:t>q</a:t>
            </a:r>
            <a:r>
              <a:rPr lang="hr-HR" dirty="0" err="1" smtClean="0"/>
              <a:t>uestioning</a:t>
            </a:r>
            <a:r>
              <a:rPr lang="hr-HR" dirty="0" smtClean="0"/>
              <a:t> </a:t>
            </a:r>
            <a:r>
              <a:rPr lang="hr-HR" dirty="0" err="1" smtClean="0"/>
              <a:t>ministers</a:t>
            </a:r>
            <a:r>
              <a:rPr lang="hr-HR" dirty="0" smtClean="0"/>
              <a:t> </a:t>
            </a:r>
            <a:r>
              <a:rPr lang="hr-HR" dirty="0" err="1" smtClean="0"/>
              <a:t>and</a:t>
            </a:r>
            <a:r>
              <a:rPr lang="hr-HR" dirty="0" smtClean="0"/>
              <a:t> </a:t>
            </a:r>
            <a:r>
              <a:rPr lang="hr-HR" dirty="0" err="1" smtClean="0"/>
              <a:t>the</a:t>
            </a:r>
            <a:r>
              <a:rPr lang="hr-HR" dirty="0" smtClean="0"/>
              <a:t> Prime </a:t>
            </a:r>
            <a:r>
              <a:rPr lang="hr-HR" dirty="0" err="1" smtClean="0"/>
              <a:t>Minister</a:t>
            </a:r>
            <a:endParaRPr lang="hr-HR" dirty="0" smtClean="0"/>
          </a:p>
          <a:p>
            <a:r>
              <a:rPr lang="hr-HR" dirty="0" err="1"/>
              <a:t>v</a:t>
            </a:r>
            <a:r>
              <a:rPr lang="hr-HR" dirty="0" err="1" smtClean="0"/>
              <a:t>ote</a:t>
            </a:r>
            <a:r>
              <a:rPr lang="hr-HR" dirty="0" smtClean="0"/>
              <a:t> </a:t>
            </a:r>
            <a:r>
              <a:rPr lang="hr-HR" dirty="0" err="1" smtClean="0"/>
              <a:t>of</a:t>
            </a:r>
            <a:r>
              <a:rPr lang="hr-HR" dirty="0" smtClean="0"/>
              <a:t> no </a:t>
            </a:r>
            <a:r>
              <a:rPr lang="hr-HR" dirty="0" err="1" smtClean="0"/>
              <a:t>confidence</a:t>
            </a:r>
            <a:r>
              <a:rPr lang="hr-HR" dirty="0" smtClean="0"/>
              <a:t> (</a:t>
            </a:r>
            <a:r>
              <a:rPr lang="hr-HR" dirty="0" err="1" smtClean="0"/>
              <a:t>motion</a:t>
            </a:r>
            <a:r>
              <a:rPr lang="hr-HR" dirty="0" smtClean="0"/>
              <a:t> </a:t>
            </a:r>
            <a:r>
              <a:rPr lang="hr-HR" dirty="0" err="1" smtClean="0"/>
              <a:t>of</a:t>
            </a:r>
            <a:r>
              <a:rPr lang="hr-HR" dirty="0" smtClean="0"/>
              <a:t> </a:t>
            </a:r>
            <a:r>
              <a:rPr lang="hr-HR" dirty="0" err="1" smtClean="0"/>
              <a:t>censure</a:t>
            </a:r>
            <a:r>
              <a:rPr lang="hr-HR" dirty="0" smtClean="0"/>
              <a:t> – prijedlog za izglasavanje nepovjerenja vladi) </a:t>
            </a:r>
            <a:endParaRPr lang="hr-HR" dirty="0"/>
          </a:p>
        </p:txBody>
      </p:sp>
    </p:spTree>
    <p:extLst>
      <p:ext uri="{BB962C8B-B14F-4D97-AF65-F5344CB8AC3E}">
        <p14:creationId xmlns="" xmlns:p14="http://schemas.microsoft.com/office/powerpoint/2010/main" val="6352967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TotalTime>
  <Words>1070</Words>
  <Application>Microsoft Office PowerPoint</Application>
  <PresentationFormat>On-screen Show (4:3)</PresentationFormat>
  <Paragraphs>82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The Legislative Branch </vt:lpstr>
      <vt:lpstr>Revision</vt:lpstr>
      <vt:lpstr>Fill in the blanks with appropriate words:</vt:lpstr>
      <vt:lpstr>The Legislative Branch</vt:lpstr>
      <vt:lpstr>Parliaments</vt:lpstr>
      <vt:lpstr>Functions</vt:lpstr>
      <vt:lpstr>History</vt:lpstr>
      <vt:lpstr>The 20th century </vt:lpstr>
      <vt:lpstr>Relationship with government</vt:lpstr>
      <vt:lpstr>Legislation</vt:lpstr>
      <vt:lpstr>Translate the following:</vt:lpstr>
      <vt:lpstr>Suggested translation</vt:lpstr>
      <vt:lpstr>Scrutiny</vt:lpstr>
      <vt:lpstr>Translate the following paragraph:</vt:lpstr>
      <vt:lpstr>Representation</vt:lpstr>
      <vt:lpstr>Translate the following:</vt:lpstr>
      <vt:lpstr>Suggested translation</vt:lpstr>
      <vt:lpstr>Organisation</vt:lpstr>
      <vt:lpstr>Second chambers</vt:lpstr>
      <vt:lpstr>Read the text carefully and answer the following questions: </vt:lpstr>
      <vt:lpstr>Read the text again and complete the following statements: </vt:lpstr>
      <vt:lpstr>Complete the table with words from the text and their related forms: </vt:lpstr>
      <vt:lpstr> Complete the paragraph with the words below: role, ethnic, elected, historical, large, check </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Legislative Branch Parliament</dc:title>
  <dc:creator>Marijana Javornik Čubrić</dc:creator>
  <cp:lastModifiedBy>MJC</cp:lastModifiedBy>
  <cp:revision>11</cp:revision>
  <dcterms:created xsi:type="dcterms:W3CDTF">2018-03-06T10:29:49Z</dcterms:created>
  <dcterms:modified xsi:type="dcterms:W3CDTF">2019-03-11T16:35:13Z</dcterms:modified>
</cp:coreProperties>
</file>