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ja bez naslova" id="{875886EF-9577-41CE-BED9-F386C70C504E}">
          <p14:sldIdLst>
            <p14:sldId id="256"/>
          </p14:sldIdLst>
        </p14:section>
        <p14:section name="Sekcija bez naslova" id="{7C1BFF72-E247-4B4F-91A4-A996A74FADF5}">
          <p14:sldIdLst>
            <p14:sldId id="257"/>
            <p14:sldId id="264"/>
            <p14:sldId id="258"/>
            <p14:sldId id="260"/>
            <p14:sldId id="261"/>
            <p14:sldId id="262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524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373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110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56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27285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94991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86639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431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476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47848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33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E8AA82-482A-4389-822C-A30FE0A0AEBE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1D54E1-8025-46F2-995F-6F4DA692D982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00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Tad%C5%BEikistan" TargetMode="External"/><Relationship Id="rId7" Type="http://schemas.openxmlformats.org/officeDocument/2006/relationships/hyperlink" Target="https://www.wfp.org/countries/tajikistan" TargetMode="External"/><Relationship Id="rId2" Type="http://schemas.openxmlformats.org/officeDocument/2006/relationships/hyperlink" Target="http://socialserviceworkforce.org/system/files/resource/files/Social_Work_Education_and_the_Practice_Environment_in_Europe_and_Eurasia_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ritas.org/where-caritas-work/asia/tajikistan/" TargetMode="External"/><Relationship Id="rId5" Type="http://schemas.openxmlformats.org/officeDocument/2006/relationships/hyperlink" Target="https://www.britannica.com/place/Tajikistan" TargetMode="External"/><Relationship Id="rId4" Type="http://schemas.openxmlformats.org/officeDocument/2006/relationships/hyperlink" Target="https://www.amnesty.org/en/countries/europe-and-central-asia/tajikistan/report-tajikist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tadžikiSTAN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-1391039" y="6115721"/>
            <a:ext cx="8045373" cy="742279"/>
          </a:xfrm>
        </p:spPr>
        <p:txBody>
          <a:bodyPr>
            <a:normAutofit fontScale="55000" lnSpcReduction="20000"/>
          </a:bodyPr>
          <a:lstStyle/>
          <a:p>
            <a:r>
              <a:rPr lang="hr-HR" dirty="0" smtClean="0"/>
              <a:t>Pravni fakultet</a:t>
            </a:r>
          </a:p>
          <a:p>
            <a:r>
              <a:rPr lang="hr-HR" dirty="0" smtClean="0"/>
              <a:t>Studijski centar socijalnog rada</a:t>
            </a:r>
          </a:p>
          <a:p>
            <a:r>
              <a:rPr lang="hr-HR" dirty="0" smtClean="0"/>
              <a:t>Međunarodni socijalni rad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9156879" y="6115721"/>
            <a:ext cx="3035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/>
              <a:t>TEA RAPO</a:t>
            </a:r>
          </a:p>
          <a:p>
            <a:pPr algn="ctr"/>
            <a:r>
              <a:rPr lang="hr-HR" sz="1400" b="1" dirty="0" smtClean="0"/>
              <a:t>ZAGREB, STUDENI, 2019</a:t>
            </a:r>
            <a:r>
              <a:rPr lang="hr-HR" sz="1400" dirty="0" smtClean="0"/>
              <a:t>.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41896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OPĆI PODACI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472339"/>
            <a:ext cx="10178322" cy="4407253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>
                <a:latin typeface="Bahnschrift" panose="020B0502040204020203" pitchFamily="34" charset="0"/>
              </a:rPr>
              <a:t>Glavni grad Dušanbe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Skoro 9 miliona stanovnika (veliki prirodni prirast)</a:t>
            </a:r>
          </a:p>
          <a:p>
            <a:pPr lvl="1"/>
            <a:r>
              <a:rPr lang="hr-HR" sz="2000" dirty="0" err="1" smtClean="0">
                <a:latin typeface="Bahnschrift" panose="020B0502040204020203" pitchFamily="34" charset="0"/>
              </a:rPr>
              <a:t>Tađici</a:t>
            </a:r>
            <a:r>
              <a:rPr lang="hr-HR" sz="2000" dirty="0" smtClean="0">
                <a:latin typeface="Bahnschrift" panose="020B0502040204020203" pitchFamily="34" charset="0"/>
              </a:rPr>
              <a:t> – sunitski muslimani, uzbečka manjina, sve manje Rusa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93% površine su planine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Najsiromašnija zemlja SSSR-a, a danas je jedna od najsiromašnijih zemalja svijeta</a:t>
            </a:r>
          </a:p>
          <a:p>
            <a:pPr lvl="1"/>
            <a:r>
              <a:rPr lang="hr-HR" sz="2000" dirty="0" smtClean="0">
                <a:latin typeface="Bahnschrift" panose="020B0502040204020203" pitchFamily="34" charset="0"/>
              </a:rPr>
              <a:t>Pamuk, hidroelektrane, stočarstvo, proizvodnja aluminija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Dobri odnosi s Rusijom – sprječavanje krijumčarenja droge iz Afganistana i širenja radikalnog islama </a:t>
            </a:r>
          </a:p>
          <a:p>
            <a:r>
              <a:rPr lang="hr-HR" sz="2400" dirty="0" err="1">
                <a:latin typeface="Bahnschrift" panose="020B0502040204020203" pitchFamily="34" charset="0"/>
              </a:rPr>
              <a:t>Emomalii</a:t>
            </a:r>
            <a:r>
              <a:rPr lang="hr-HR" sz="2400" dirty="0">
                <a:latin typeface="Bahnschrift" panose="020B0502040204020203" pitchFamily="34" charset="0"/>
              </a:rPr>
              <a:t> </a:t>
            </a:r>
            <a:r>
              <a:rPr lang="hr-HR" sz="2400" dirty="0" err="1" smtClean="0">
                <a:latin typeface="Bahnschrift" panose="020B0502040204020203" pitchFamily="34" charset="0"/>
              </a:rPr>
              <a:t>Rahmon</a:t>
            </a:r>
            <a:r>
              <a:rPr lang="hr-HR" sz="2400" dirty="0" smtClean="0">
                <a:latin typeface="Bahnschrift" panose="020B0502040204020203" pitchFamily="34" charset="0"/>
              </a:rPr>
              <a:t> predsjednik od 1992.</a:t>
            </a:r>
          </a:p>
          <a:p>
            <a:endParaRPr lang="hr-HR" sz="2400" dirty="0" smtClean="0">
              <a:latin typeface="Bahnschrift" panose="020B0502040204020203" pitchFamily="34" charset="0"/>
            </a:endParaRPr>
          </a:p>
          <a:p>
            <a:endParaRPr lang="hr-HR" sz="2400" dirty="0" smtClean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Amnesty </a:t>
            </a:r>
            <a:r>
              <a:rPr lang="hr-HR" dirty="0" err="1" smtClean="0"/>
              <a:t>international</a:t>
            </a:r>
            <a:r>
              <a:rPr lang="hr-HR" dirty="0" smtClean="0"/>
              <a:t> – izvještaj 2017./2018.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>
                <a:latin typeface="Bahnschrift" panose="020B0502040204020203" pitchFamily="34" charset="0"/>
              </a:rPr>
              <a:t>teška politička situacija – politički progoni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Jake kontrole nad pravosudnim sustavom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LGBT – „nije kriminalizirano, ali je stigmatizirano”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Zakon o tradicijama – zabranjena crna boja na sprovodima, zabranjen </a:t>
            </a:r>
            <a:r>
              <a:rPr lang="hr-HR" sz="2400" dirty="0" err="1" smtClean="0">
                <a:latin typeface="Bahnschrift" panose="020B0502040204020203" pitchFamily="34" charset="0"/>
              </a:rPr>
              <a:t>hidžab</a:t>
            </a:r>
            <a:r>
              <a:rPr lang="hr-HR" sz="2400" dirty="0" smtClean="0">
                <a:latin typeface="Bahnschrift" panose="020B0502040204020203" pitchFamily="34" charset="0"/>
              </a:rPr>
              <a:t>, zatvorene trgovine koje prodaju marame i „islamsku” odjeću – 97% muslimana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Ograničena sloboda izražavanja – BBC, CNN, Facebook, </a:t>
            </a:r>
            <a:r>
              <a:rPr lang="hr-HR" sz="2400" dirty="0" err="1" smtClean="0">
                <a:latin typeface="Bahnschrift" panose="020B0502040204020203" pitchFamily="34" charset="0"/>
              </a:rPr>
              <a:t>Youtube</a:t>
            </a:r>
            <a:r>
              <a:rPr lang="hr-HR" sz="2400" dirty="0" smtClean="0">
                <a:latin typeface="Bahnschrift" panose="020B0502040204020203" pitchFamily="34" charset="0"/>
              </a:rPr>
              <a:t>.. – ekstremistički sadržaj</a:t>
            </a:r>
          </a:p>
          <a:p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933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TADŽIKISTAN I SOCIJALNI RAD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Autofit/>
          </a:bodyPr>
          <a:lstStyle/>
          <a:p>
            <a:pPr algn="r"/>
            <a:r>
              <a:rPr lang="hr-HR" sz="2800" dirty="0" smtClean="0">
                <a:latin typeface="Bahnschrift" panose="020B0502040204020203" pitchFamily="34" charset="0"/>
              </a:rPr>
              <a:t>Ministarstvo rada i socijalnih poslova</a:t>
            </a:r>
          </a:p>
          <a:p>
            <a:pPr algn="r"/>
            <a:r>
              <a:rPr lang="hr-HR" sz="2800" dirty="0" smtClean="0">
                <a:latin typeface="Bahnschrift" panose="020B0502040204020203" pitchFamily="34" charset="0"/>
              </a:rPr>
              <a:t>Suradnja s UNICEF-om koji identificira najveće potrebe</a:t>
            </a:r>
          </a:p>
          <a:p>
            <a:pPr algn="r"/>
            <a:r>
              <a:rPr lang="hr-HR" sz="2800" dirty="0" smtClean="0">
                <a:latin typeface="Bahnschrift" panose="020B0502040204020203" pitchFamily="34" charset="0"/>
              </a:rPr>
              <a:t>Mali izdaci Vlade za socijalni rad</a:t>
            </a:r>
          </a:p>
          <a:p>
            <a:pPr algn="r"/>
            <a:r>
              <a:rPr lang="hr-HR" sz="2800" dirty="0" smtClean="0">
                <a:latin typeface="Bahnschrift" panose="020B0502040204020203" pitchFamily="34" charset="0"/>
              </a:rPr>
              <a:t>Nacionalna inicijativa za obuku socijalnih radnika, kao i nacionalni resursni centar za socijalni </a:t>
            </a:r>
            <a:r>
              <a:rPr lang="hr-HR" sz="2800" dirty="0" smtClean="0">
                <a:latin typeface="Bahnschrift" panose="020B0502040204020203" pitchFamily="34" charset="0"/>
              </a:rPr>
              <a:t>rad</a:t>
            </a:r>
          </a:p>
          <a:p>
            <a:pPr algn="r"/>
            <a:r>
              <a:rPr lang="hr-HR" sz="2800" dirty="0" smtClean="0">
                <a:latin typeface="Bahnschrift" panose="020B0502040204020203" pitchFamily="34" charset="0"/>
              </a:rPr>
              <a:t>IFSW</a:t>
            </a:r>
            <a:endParaRPr lang="hr-HR" sz="2800" dirty="0" smtClean="0">
              <a:latin typeface="Bahnschrift" panose="020B0502040204020203" pitchFamily="34" charset="0"/>
            </a:endParaRPr>
          </a:p>
          <a:p>
            <a:pPr algn="r"/>
            <a:endParaRPr lang="hr-HR" sz="2800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Bahnschrift" panose="020B0502040204020203" pitchFamily="34" charset="0"/>
              </a:rPr>
              <a:t> </a:t>
            </a:r>
            <a:endParaRPr lang="hr-HR" sz="2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2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UNICEF-a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Bahnschrift" panose="020B0502040204020203" pitchFamily="34" charset="0"/>
              </a:rPr>
              <a:t>Od 1993. u Tadžikistanu 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Pomaganje djece u preživljavanju i napredovanju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Kvalitetno </a:t>
            </a:r>
            <a:r>
              <a:rPr lang="hr-HR" sz="2400" dirty="0" err="1" smtClean="0">
                <a:latin typeface="Bahnschrift" panose="020B0502040204020203" pitchFamily="34" charset="0"/>
              </a:rPr>
              <a:t>inkluzivno</a:t>
            </a:r>
            <a:r>
              <a:rPr lang="hr-HR" sz="2400" dirty="0" smtClean="0">
                <a:latin typeface="Bahnschrift" panose="020B0502040204020203" pitchFamily="34" charset="0"/>
              </a:rPr>
              <a:t> obrazovanje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Zaštita djece od nasilja, te sigurnost unutar obitelji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„kvalitetna adolescencija”</a:t>
            </a:r>
          </a:p>
          <a:p>
            <a:r>
              <a:rPr lang="hr-HR" sz="2400" dirty="0" smtClean="0">
                <a:latin typeface="Bahnschrift" panose="020B0502040204020203" pitchFamily="34" charset="0"/>
              </a:rPr>
              <a:t>Sprječavanje posljedica klimatskih promjena za djecu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4417017" y="-36069"/>
            <a:ext cx="7501180" cy="3420130"/>
          </a:xfrm>
          <a:prstGeom prst="cloud">
            <a:avLst/>
          </a:prstGeom>
          <a:solidFill>
            <a:schemeClr val="tx1"/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Smanjena smrtnost djece do 5 godine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Nehigijenski uvjeti prilikom rođenja djeteta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Veliki problem neuhranjenosti (21% djece mlađi od 5 godina)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Nedostatak roditeljskih kompetencija i rane dijagnoze invaliditeta kod djece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Veliki broj djece ima osnovna cjepiva</a:t>
            </a:r>
            <a:endParaRPr lang="hr-HR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7041397" y="2371544"/>
            <a:ext cx="4876800" cy="4520565"/>
          </a:xfrm>
          <a:prstGeom prst="plaqu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000" dirty="0" smtClean="0"/>
              <a:t>Veliki broj djece živi u područjima od velikog rizika seizmičkog rizika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000" dirty="0" smtClean="0"/>
              <a:t>Loša infrastruktura škola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000" dirty="0" smtClean="0"/>
              <a:t>Djeca s teškoćama u razvoju su smještena u specijalističke ustanove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000" dirty="0" smtClean="0"/>
              <a:t>19% djece s teškoćama u razvoju </a:t>
            </a:r>
            <a:r>
              <a:rPr lang="hr-HR" sz="2000" dirty="0" err="1" smtClean="0"/>
              <a:t>pohaa</a:t>
            </a:r>
            <a:r>
              <a:rPr lang="hr-HR" sz="2000" dirty="0" smtClean="0"/>
              <a:t> školu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000" dirty="0" smtClean="0"/>
              <a:t>11% djece pohađa vrtić (2014.)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r-HR" sz="2000" dirty="0" smtClean="0"/>
              <a:t>4/5 nemaju knjige za čitanje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0" y="0"/>
            <a:ext cx="4850969" cy="1946731"/>
          </a:xfrm>
          <a:prstGeom prst="foldedCorner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000" dirty="0" smtClean="0"/>
              <a:t>Institucionalno nasilje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000" dirty="0" smtClean="0"/>
              <a:t>Dječji brak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000" dirty="0" smtClean="0"/>
              <a:t>Povećan broj </a:t>
            </a:r>
            <a:r>
              <a:rPr lang="hr-HR" sz="2000" dirty="0" err="1" smtClean="0"/>
              <a:t>udomiteljstva</a:t>
            </a:r>
            <a:endParaRPr lang="hr-HR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000" dirty="0" smtClean="0"/>
              <a:t>Mladi s PUP-om rijetko dobivaju pravnu pomoć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834324" y="1960922"/>
            <a:ext cx="6207072" cy="2628960"/>
          </a:xfrm>
          <a:prstGeom prst="wave">
            <a:avLst/>
          </a:prstGeom>
          <a:solidFill>
            <a:schemeClr val="tx1"/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4000 osoba do 25. godina imaju HIV ili neku drugu spolno prenosivu bolest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Slaba briga za mentalno zdravlje – nedostatak institucija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504,799 NEET-ovaca</a:t>
            </a:r>
            <a:endParaRPr lang="hr-HR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1813302" y="5879592"/>
            <a:ext cx="120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1782305" y="5269424"/>
            <a:ext cx="4445982" cy="1813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834325" y="4712732"/>
            <a:ext cx="6207071" cy="2145268"/>
          </a:xfrm>
          <a:prstGeom prst="flowChartAlternateProcess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38 </a:t>
            </a: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% ljudi ima </a:t>
            </a:r>
            <a:r>
              <a:rPr lang="hr-HR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pristup sigurno upravljanim uslugama pitke </a:t>
            </a: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vode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78% koristi </a:t>
            </a:r>
            <a:r>
              <a:rPr lang="hr-HR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osnovne usluge pitke </a:t>
            </a: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vode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53% ima </a:t>
            </a:r>
            <a:r>
              <a:rPr lang="hr-HR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pristup osnovnoj sanitarnoj </a:t>
            </a: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zaštiti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Od 1997.do2017. 150 prirodnih katastrofa</a:t>
            </a:r>
            <a:endParaRPr lang="hr-HR" sz="2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hr-H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035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CARITASA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69326" y="1711007"/>
            <a:ext cx="7599039" cy="513071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hr-HR" sz="3200" dirty="0">
              <a:latin typeface="Bahnschrift" panose="020B0502040204020203" pitchFamily="34" charset="0"/>
            </a:endParaRPr>
          </a:p>
          <a:p>
            <a:pPr algn="ctr"/>
            <a:r>
              <a:rPr lang="hr-HR" sz="2800" dirty="0">
                <a:latin typeface="Bahnschrift" panose="020B0502040204020203" pitchFamily="34" charset="0"/>
              </a:rPr>
              <a:t>WASH </a:t>
            </a:r>
            <a:r>
              <a:rPr lang="hr-HR" sz="2800" dirty="0" smtClean="0">
                <a:latin typeface="Bahnschrift" panose="020B0502040204020203" pitchFamily="34" charset="0"/>
              </a:rPr>
              <a:t>program </a:t>
            </a:r>
            <a:r>
              <a:rPr lang="hr-HR" sz="2800" dirty="0">
                <a:latin typeface="Bahnschrift" panose="020B0502040204020203" pitchFamily="34" charset="0"/>
              </a:rPr>
              <a:t>– sanitarni uređaji, olakšan pristup vode </a:t>
            </a:r>
          </a:p>
          <a:p>
            <a:pPr algn="ctr"/>
            <a:r>
              <a:rPr lang="hr-HR" sz="2800" dirty="0">
                <a:latin typeface="Bahnschrift" panose="020B0502040204020203" pitchFamily="34" charset="0"/>
              </a:rPr>
              <a:t>Zdravstveni program – pomaže djeci oboljeloj od raka, te s teškoćama u razvoju, opremanje bolnica</a:t>
            </a:r>
          </a:p>
          <a:p>
            <a:pPr algn="ctr"/>
            <a:r>
              <a:rPr lang="hr-HR" sz="2800" dirty="0">
                <a:latin typeface="Bahnschrift" panose="020B0502040204020203" pitchFamily="34" charset="0"/>
              </a:rPr>
              <a:t>Socijalni centar za siromašne starije osobe, te beskućnike</a:t>
            </a:r>
          </a:p>
          <a:p>
            <a:pPr algn="ctr"/>
            <a:endParaRPr lang="hr-HR" sz="2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8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 WFP-a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>
            <a:noAutofit/>
          </a:bodyPr>
          <a:lstStyle/>
          <a:p>
            <a:pPr algn="r"/>
            <a:r>
              <a:rPr lang="hr-HR" sz="2800" dirty="0" smtClean="0">
                <a:latin typeface="Bahnschrift" panose="020B0502040204020203" pitchFamily="34" charset="0"/>
              </a:rPr>
              <a:t>Preko 500 000 obroka u preko 2 000 škola</a:t>
            </a:r>
          </a:p>
          <a:p>
            <a:pPr algn="r"/>
            <a:r>
              <a:rPr lang="hr-HR" sz="2800" dirty="0" smtClean="0">
                <a:latin typeface="Bahnschrift" panose="020B0502040204020203" pitchFamily="34" charset="0"/>
              </a:rPr>
              <a:t>Program dopunskog hranjenja zajedno s UNICEF-om</a:t>
            </a:r>
          </a:p>
          <a:p>
            <a:pPr algn="r"/>
            <a:r>
              <a:rPr lang="hr-HR" sz="2800" dirty="0" smtClean="0">
                <a:latin typeface="Bahnschrift" panose="020B0502040204020203" pitchFamily="34" charset="0"/>
              </a:rPr>
              <a:t>Izgradnja sustava </a:t>
            </a:r>
            <a:r>
              <a:rPr lang="hr-HR" sz="2800" dirty="0">
                <a:latin typeface="Bahnschrift" panose="020B0502040204020203" pitchFamily="34" charset="0"/>
              </a:rPr>
              <a:t>za navodnjavanje, očuvanje i obnova tla, </a:t>
            </a:r>
            <a:r>
              <a:rPr lang="hr-HR" sz="2800" dirty="0" smtClean="0">
                <a:latin typeface="Bahnschrift" panose="020B0502040204020203" pitchFamily="34" charset="0"/>
              </a:rPr>
              <a:t>opskrbe </a:t>
            </a:r>
            <a:r>
              <a:rPr lang="hr-HR" sz="2800" dirty="0">
                <a:latin typeface="Bahnschrift" panose="020B0502040204020203" pitchFamily="34" charset="0"/>
              </a:rPr>
              <a:t>pitkom vodom, </a:t>
            </a:r>
            <a:r>
              <a:rPr lang="hr-HR" sz="2800" dirty="0" smtClean="0">
                <a:latin typeface="Bahnschrift" panose="020B0502040204020203" pitchFamily="34" charset="0"/>
              </a:rPr>
              <a:t>mostova, cesta </a:t>
            </a:r>
            <a:r>
              <a:rPr lang="hr-HR" sz="2800" dirty="0">
                <a:latin typeface="Bahnschrift" panose="020B0502040204020203" pitchFamily="34" charset="0"/>
              </a:rPr>
              <a:t>i </a:t>
            </a:r>
            <a:r>
              <a:rPr lang="hr-HR" sz="2800" dirty="0" smtClean="0">
                <a:latin typeface="Bahnschrift" panose="020B0502040204020203" pitchFamily="34" charset="0"/>
              </a:rPr>
              <a:t>drugih infrastruktura</a:t>
            </a:r>
          </a:p>
          <a:p>
            <a:pPr algn="r"/>
            <a:r>
              <a:rPr lang="hr-HR" sz="2800" dirty="0" smtClean="0">
                <a:latin typeface="Bahnschrift" panose="020B0502040204020203" pitchFamily="34" charset="0"/>
              </a:rPr>
              <a:t>između </a:t>
            </a:r>
            <a:r>
              <a:rPr lang="hr-HR" sz="2800" dirty="0">
                <a:latin typeface="Bahnschrift" panose="020B0502040204020203" pitchFamily="34" charset="0"/>
              </a:rPr>
              <a:t>2016. i 2017. WFP je pružio pomoć u hrani u vrijednosti do 90 000 USD ljudima pogođenim prirodnim katastrofama u Tadžikistanu</a:t>
            </a:r>
          </a:p>
          <a:p>
            <a:pPr algn="r"/>
            <a:endParaRPr lang="hr-HR" sz="2800" dirty="0">
              <a:latin typeface="Bahnschrift" panose="020B0502040204020203" pitchFamily="34" charset="0"/>
            </a:endParaRPr>
          </a:p>
          <a:p>
            <a:pPr algn="r"/>
            <a:endParaRPr lang="hr-HR" sz="2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70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u="sng" dirty="0">
                <a:hlinkClick r:id="rId2"/>
              </a:rPr>
              <a:t>http://socialserviceworkforce.org/system/files/resource/files/Social_Work_Education_and_the_Practice_Environment_in_Europe_and_Eurasia_1.pdf</a:t>
            </a:r>
            <a:endParaRPr lang="hr-HR" dirty="0"/>
          </a:p>
          <a:p>
            <a:pPr lvl="0"/>
            <a:r>
              <a:rPr lang="hr-HR" u="sng" dirty="0">
                <a:hlinkClick r:id="rId3"/>
              </a:rPr>
              <a:t>https://hr.wikipedia.org/wiki/Tad%C5%BEikistan</a:t>
            </a:r>
            <a:endParaRPr lang="hr-HR" dirty="0"/>
          </a:p>
          <a:p>
            <a:pPr lvl="0"/>
            <a:r>
              <a:rPr lang="hr-HR" u="sng" dirty="0">
                <a:hlinkClick r:id="rId4"/>
              </a:rPr>
              <a:t>https://www.amnesty.org/en/countries/europe-and-central-asia/tajikistan/report-tajikistan/</a:t>
            </a:r>
            <a:endParaRPr lang="hr-HR" dirty="0"/>
          </a:p>
          <a:p>
            <a:pPr lvl="0"/>
            <a:r>
              <a:rPr lang="hr-HR" u="sng" dirty="0">
                <a:hlinkClick r:id="rId5"/>
              </a:rPr>
              <a:t>https://www.britannica.com/place/Tajikistan</a:t>
            </a:r>
            <a:endParaRPr lang="hr-HR" dirty="0"/>
          </a:p>
          <a:p>
            <a:pPr lvl="0"/>
            <a:r>
              <a:rPr lang="hr-HR" u="sng" dirty="0">
                <a:hlinkClick r:id="rId6"/>
              </a:rPr>
              <a:t>https://www.caritas.org/where-caritas-work/asia/tajikistan/</a:t>
            </a:r>
            <a:endParaRPr lang="hr-HR" dirty="0"/>
          </a:p>
          <a:p>
            <a:pPr lvl="0"/>
            <a:r>
              <a:rPr lang="hr-HR" dirty="0"/>
              <a:t>https://www.unicef.org/tajikistan</a:t>
            </a:r>
          </a:p>
          <a:p>
            <a:pPr lvl="0"/>
            <a:r>
              <a:rPr lang="hr-HR" u="sng" dirty="0">
                <a:hlinkClick r:id="rId7"/>
              </a:rPr>
              <a:t>https://www.wfp.org/countries/tajikistan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6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</TotalTime>
  <Words>507</Words>
  <Application>Microsoft Office PowerPoint</Application>
  <PresentationFormat>Široki zaslon</PresentationFormat>
  <Paragraphs>77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Bahnschrift</vt:lpstr>
      <vt:lpstr>Gill Sans MT</vt:lpstr>
      <vt:lpstr>Impact</vt:lpstr>
      <vt:lpstr>Wingdings</vt:lpstr>
      <vt:lpstr>Badge</vt:lpstr>
      <vt:lpstr>tadžikiSTAN</vt:lpstr>
      <vt:lpstr>OPĆI PODACI</vt:lpstr>
      <vt:lpstr>Amnesty international – izvještaj 2017./2018.</vt:lpstr>
      <vt:lpstr>TADŽIKISTAN I SOCIJALNI RAD</vt:lpstr>
      <vt:lpstr>RAD UNICEF-a</vt:lpstr>
      <vt:lpstr>RAD CARITASA</vt:lpstr>
      <vt:lpstr>RAD WFP-a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TADŽIKI           STAN</dc:title>
  <dc:creator>Tea Rapo</dc:creator>
  <cp:lastModifiedBy>Tea Rapo</cp:lastModifiedBy>
  <cp:revision>28</cp:revision>
  <dcterms:created xsi:type="dcterms:W3CDTF">2019-11-23T11:03:51Z</dcterms:created>
  <dcterms:modified xsi:type="dcterms:W3CDTF">2019-11-26T22:21:13Z</dcterms:modified>
</cp:coreProperties>
</file>