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256" r:id="rId2"/>
    <p:sldId id="269" r:id="rId3"/>
    <p:sldId id="275" r:id="rId4"/>
    <p:sldId id="270" r:id="rId5"/>
    <p:sldId id="272" r:id="rId6"/>
    <p:sldId id="283" r:id="rId7"/>
    <p:sldId id="273" r:id="rId8"/>
    <p:sldId id="284" r:id="rId9"/>
    <p:sldId id="274" r:id="rId10"/>
    <p:sldId id="276" r:id="rId11"/>
    <p:sldId id="300" r:id="rId12"/>
    <p:sldId id="281" r:id="rId13"/>
    <p:sldId id="279" r:id="rId14"/>
    <p:sldId id="278" r:id="rId15"/>
    <p:sldId id="277" r:id="rId16"/>
    <p:sldId id="286" r:id="rId17"/>
    <p:sldId id="289" r:id="rId18"/>
    <p:sldId id="295" r:id="rId19"/>
    <p:sldId id="299" r:id="rId20"/>
    <p:sldId id="298" r:id="rId21"/>
    <p:sldId id="297" r:id="rId22"/>
    <p:sldId id="293" r:id="rId23"/>
    <p:sldId id="292" r:id="rId24"/>
    <p:sldId id="294" r:id="rId25"/>
    <p:sldId id="301" r:id="rId26"/>
    <p:sldId id="290" r:id="rId27"/>
    <p:sldId id="291" r:id="rId28"/>
    <p:sldId id="257" r:id="rId29"/>
    <p:sldId id="258" r:id="rId30"/>
    <p:sldId id="259" r:id="rId31"/>
    <p:sldId id="260" r:id="rId32"/>
    <p:sldId id="261" r:id="rId33"/>
    <p:sldId id="262" r:id="rId34"/>
    <p:sldId id="267" r:id="rId35"/>
    <p:sldId id="265" r:id="rId36"/>
    <p:sldId id="263" r:id="rId37"/>
    <p:sldId id="268" r:id="rId38"/>
    <p:sldId id="264" r:id="rId39"/>
    <p:sldId id="302" r:id="rId40"/>
    <p:sldId id="266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03" r:id="rId49"/>
    <p:sldId id="304" r:id="rId50"/>
    <p:sldId id="305" r:id="rId51"/>
    <p:sldId id="31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89757A-F23B-4C43-AD9B-826CE93CC2B3}">
          <p14:sldIdLst>
            <p14:sldId id="256"/>
            <p14:sldId id="269"/>
            <p14:sldId id="275"/>
            <p14:sldId id="270"/>
            <p14:sldId id="272"/>
            <p14:sldId id="283"/>
            <p14:sldId id="273"/>
            <p14:sldId id="284"/>
            <p14:sldId id="274"/>
            <p14:sldId id="276"/>
            <p14:sldId id="300"/>
            <p14:sldId id="281"/>
            <p14:sldId id="279"/>
            <p14:sldId id="278"/>
            <p14:sldId id="277"/>
            <p14:sldId id="286"/>
            <p14:sldId id="289"/>
            <p14:sldId id="295"/>
            <p14:sldId id="299"/>
            <p14:sldId id="298"/>
            <p14:sldId id="297"/>
            <p14:sldId id="293"/>
            <p14:sldId id="292"/>
            <p14:sldId id="294"/>
            <p14:sldId id="301"/>
            <p14:sldId id="290"/>
            <p14:sldId id="291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D44C29FE-1001-2941-A543-3A455D4B8EBD}">
          <p14:sldIdLst>
            <p14:sldId id="267"/>
            <p14:sldId id="265"/>
            <p14:sldId id="263"/>
            <p14:sldId id="268"/>
            <p14:sldId id="264"/>
            <p14:sldId id="302"/>
            <p14:sldId id="266"/>
            <p14:sldId id="306"/>
            <p14:sldId id="307"/>
            <p14:sldId id="308"/>
            <p14:sldId id="309"/>
            <p14:sldId id="310"/>
            <p14:sldId id="311"/>
            <p14:sldId id="312"/>
            <p14:sldId id="303"/>
            <p14:sldId id="304"/>
            <p14:sldId id="30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1"/>
    <a:srgbClr val="00863D"/>
    <a:srgbClr val="218F4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291" autoAdjust="0"/>
  </p:normalViewPr>
  <p:slideViewPr>
    <p:cSldViewPr snapToGrid="0">
      <p:cViewPr>
        <p:scale>
          <a:sx n="66" d="100"/>
          <a:sy n="66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0F183-B612-4528-B9FA-40280CFB9561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C936AD-2A41-413A-9292-56F3095FBCD5}">
      <dgm:prSet/>
      <dgm:spPr/>
      <dgm:t>
        <a:bodyPr/>
        <a:lstStyle/>
        <a:p>
          <a:r>
            <a:rPr lang="cs-CZ"/>
            <a:t>Counseling / Care / Prevention</a:t>
          </a:r>
          <a:endParaRPr lang="en-US"/>
        </a:p>
      </dgm:t>
    </dgm:pt>
    <dgm:pt modelId="{260A2A03-EE74-477A-8A7B-B7F0BAA0C19D}" type="parTrans" cxnId="{749761B0-C95C-4258-9F18-F38C0BB9BCCF}">
      <dgm:prSet/>
      <dgm:spPr/>
      <dgm:t>
        <a:bodyPr/>
        <a:lstStyle/>
        <a:p>
          <a:endParaRPr lang="en-US"/>
        </a:p>
      </dgm:t>
    </dgm:pt>
    <dgm:pt modelId="{35F407F2-6C8F-4D58-9940-0FA8D8396098}" type="sibTrans" cxnId="{749761B0-C95C-4258-9F18-F38C0BB9BCCF}">
      <dgm:prSet/>
      <dgm:spPr/>
      <dgm:t>
        <a:bodyPr/>
        <a:lstStyle/>
        <a:p>
          <a:endParaRPr lang="en-US"/>
        </a:p>
      </dgm:t>
    </dgm:pt>
    <dgm:pt modelId="{94809DFE-B45F-41B4-B3EC-BF23FA9884C3}">
      <dgm:prSet/>
      <dgm:spPr/>
      <dgm:t>
        <a:bodyPr/>
        <a:lstStyle/>
        <a:p>
          <a:r>
            <a:rPr lang="cs-CZ" dirty="0" err="1"/>
            <a:t>Field</a:t>
          </a:r>
          <a:r>
            <a:rPr lang="cs-CZ" dirty="0"/>
            <a:t> / </a:t>
          </a:r>
          <a:r>
            <a:rPr lang="cs-CZ" dirty="0" err="1"/>
            <a:t>Outpatient</a:t>
          </a:r>
          <a:r>
            <a:rPr lang="cs-CZ" dirty="0"/>
            <a:t> / </a:t>
          </a:r>
          <a:r>
            <a:rPr lang="cs-CZ" dirty="0" err="1"/>
            <a:t>Stay</a:t>
          </a:r>
          <a:endParaRPr lang="en-US" dirty="0"/>
        </a:p>
      </dgm:t>
    </dgm:pt>
    <dgm:pt modelId="{E4B099E5-C3A8-4276-AD09-E93637FE9775}" type="parTrans" cxnId="{719521DD-9672-437A-A55D-424B1D9AD6FE}">
      <dgm:prSet/>
      <dgm:spPr/>
      <dgm:t>
        <a:bodyPr/>
        <a:lstStyle/>
        <a:p>
          <a:endParaRPr lang="en-US"/>
        </a:p>
      </dgm:t>
    </dgm:pt>
    <dgm:pt modelId="{93009DC5-07B0-4073-A505-6CFC9FF398BB}" type="sibTrans" cxnId="{719521DD-9672-437A-A55D-424B1D9AD6FE}">
      <dgm:prSet/>
      <dgm:spPr/>
      <dgm:t>
        <a:bodyPr/>
        <a:lstStyle/>
        <a:p>
          <a:endParaRPr lang="en-US"/>
        </a:p>
      </dgm:t>
    </dgm:pt>
    <dgm:pt modelId="{47792E72-75F0-46FC-AF91-76E498BBCA86}">
      <dgm:prSet/>
      <dgm:spPr/>
      <dgm:t>
        <a:bodyPr/>
        <a:lstStyle/>
        <a:p>
          <a:r>
            <a:rPr lang="cs-CZ" dirty="0" err="1"/>
            <a:t>Institutiones</a:t>
          </a:r>
          <a:r>
            <a:rPr lang="cs-CZ" dirty="0"/>
            <a:t>: </a:t>
          </a:r>
          <a:r>
            <a:rPr lang="cs-CZ" dirty="0" err="1"/>
            <a:t>Retirement</a:t>
          </a:r>
          <a:r>
            <a:rPr lang="cs-CZ" dirty="0"/>
            <a:t> </a:t>
          </a:r>
          <a:r>
            <a:rPr lang="cs-CZ" dirty="0" err="1"/>
            <a:t>home</a:t>
          </a:r>
          <a:r>
            <a:rPr lang="cs-CZ" dirty="0"/>
            <a:t>, </a:t>
          </a:r>
          <a:r>
            <a:rPr lang="cs-CZ" dirty="0" err="1"/>
            <a:t>Homes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drugs</a:t>
          </a:r>
          <a:r>
            <a:rPr lang="cs-CZ" dirty="0"/>
            <a:t> </a:t>
          </a:r>
          <a:r>
            <a:rPr lang="cs-CZ" dirty="0" err="1"/>
            <a:t>addicted</a:t>
          </a:r>
          <a:r>
            <a:rPr lang="cs-CZ" dirty="0"/>
            <a:t>, single </a:t>
          </a:r>
          <a:r>
            <a:rPr lang="cs-CZ" dirty="0" err="1"/>
            <a:t>mothers</a:t>
          </a:r>
          <a:r>
            <a:rPr lang="cs-CZ" dirty="0"/>
            <a:t>…</a:t>
          </a:r>
          <a:endParaRPr lang="en-US" dirty="0"/>
        </a:p>
      </dgm:t>
    </dgm:pt>
    <dgm:pt modelId="{E361972D-EE3D-4180-AD17-560B9948F379}" type="parTrans" cxnId="{392AF3E1-7085-4EE2-8461-13B56C15DC10}">
      <dgm:prSet/>
      <dgm:spPr/>
      <dgm:t>
        <a:bodyPr/>
        <a:lstStyle/>
        <a:p>
          <a:endParaRPr lang="en-US"/>
        </a:p>
      </dgm:t>
    </dgm:pt>
    <dgm:pt modelId="{B6B26F0E-D33D-4079-AD5C-369D189DBF58}" type="sibTrans" cxnId="{392AF3E1-7085-4EE2-8461-13B56C15DC10}">
      <dgm:prSet/>
      <dgm:spPr/>
      <dgm:t>
        <a:bodyPr/>
        <a:lstStyle/>
        <a:p>
          <a:endParaRPr lang="en-US"/>
        </a:p>
      </dgm:t>
    </dgm:pt>
    <dgm:pt modelId="{B7B9BC84-C307-4EA3-A5E6-D4081F3616F4}" type="pres">
      <dgm:prSet presAssocID="{40D0F183-B612-4528-B9FA-40280CFB95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F8BAB5-1C27-425E-B9CD-5E8CF8EAFAAB}" type="pres">
      <dgm:prSet presAssocID="{6AC936AD-2A41-413A-9292-56F3095FBCD5}" presName="hierRoot1" presStyleCnt="0"/>
      <dgm:spPr/>
    </dgm:pt>
    <dgm:pt modelId="{E990CF95-0B3B-4F63-96A8-716C010E49EA}" type="pres">
      <dgm:prSet presAssocID="{6AC936AD-2A41-413A-9292-56F3095FBCD5}" presName="composite" presStyleCnt="0"/>
      <dgm:spPr/>
    </dgm:pt>
    <dgm:pt modelId="{949A00D3-CE4E-4434-869C-B2DB22103427}" type="pres">
      <dgm:prSet presAssocID="{6AC936AD-2A41-413A-9292-56F3095FBCD5}" presName="background" presStyleLbl="node0" presStyleIdx="0" presStyleCnt="3"/>
      <dgm:spPr/>
    </dgm:pt>
    <dgm:pt modelId="{03C71570-1D58-402E-B16C-337221DE2BAE}" type="pres">
      <dgm:prSet presAssocID="{6AC936AD-2A41-413A-9292-56F3095FBCD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A58AC-708D-4AD1-83E4-1399A2AF844C}" type="pres">
      <dgm:prSet presAssocID="{6AC936AD-2A41-413A-9292-56F3095FBCD5}" presName="hierChild2" presStyleCnt="0"/>
      <dgm:spPr/>
    </dgm:pt>
    <dgm:pt modelId="{DBCFB8FF-AE96-41AC-A7D9-AA95E4D1F1B0}" type="pres">
      <dgm:prSet presAssocID="{94809DFE-B45F-41B4-B3EC-BF23FA9884C3}" presName="hierRoot1" presStyleCnt="0"/>
      <dgm:spPr/>
    </dgm:pt>
    <dgm:pt modelId="{8BB01E54-ECEC-4EA1-A775-C0EE7F4546D0}" type="pres">
      <dgm:prSet presAssocID="{94809DFE-B45F-41B4-B3EC-BF23FA9884C3}" presName="composite" presStyleCnt="0"/>
      <dgm:spPr/>
    </dgm:pt>
    <dgm:pt modelId="{3C896682-7462-4333-B903-F90F7030A16F}" type="pres">
      <dgm:prSet presAssocID="{94809DFE-B45F-41B4-B3EC-BF23FA9884C3}" presName="background" presStyleLbl="node0" presStyleIdx="1" presStyleCnt="3"/>
      <dgm:spPr/>
    </dgm:pt>
    <dgm:pt modelId="{4097659B-F4D6-4DB0-88C8-0D12559DFF76}" type="pres">
      <dgm:prSet presAssocID="{94809DFE-B45F-41B4-B3EC-BF23FA9884C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9E2DB-2B36-4C98-A813-B45D96095C56}" type="pres">
      <dgm:prSet presAssocID="{94809DFE-B45F-41B4-B3EC-BF23FA9884C3}" presName="hierChild2" presStyleCnt="0"/>
      <dgm:spPr/>
    </dgm:pt>
    <dgm:pt modelId="{6933B202-7F21-4886-AAC5-638371F0B741}" type="pres">
      <dgm:prSet presAssocID="{47792E72-75F0-46FC-AF91-76E498BBCA86}" presName="hierRoot1" presStyleCnt="0"/>
      <dgm:spPr/>
    </dgm:pt>
    <dgm:pt modelId="{1A185804-3BF9-4E29-82B8-B570B88FD23D}" type="pres">
      <dgm:prSet presAssocID="{47792E72-75F0-46FC-AF91-76E498BBCA86}" presName="composite" presStyleCnt="0"/>
      <dgm:spPr/>
    </dgm:pt>
    <dgm:pt modelId="{0FCB3D86-0143-4C93-9C2D-EBA2CA47EF52}" type="pres">
      <dgm:prSet presAssocID="{47792E72-75F0-46FC-AF91-76E498BBCA86}" presName="background" presStyleLbl="node0" presStyleIdx="2" presStyleCnt="3"/>
      <dgm:spPr/>
    </dgm:pt>
    <dgm:pt modelId="{5A2B5565-77CD-4D52-B945-29350D5A52BB}" type="pres">
      <dgm:prSet presAssocID="{47792E72-75F0-46FC-AF91-76E498BBCA8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D2E4B-58DF-4067-A1A7-C57C6F1DA83B}" type="pres">
      <dgm:prSet presAssocID="{47792E72-75F0-46FC-AF91-76E498BBCA86}" presName="hierChild2" presStyleCnt="0"/>
      <dgm:spPr/>
    </dgm:pt>
  </dgm:ptLst>
  <dgm:cxnLst>
    <dgm:cxn modelId="{FB875F43-767F-49AE-A32D-66BD722C5D06}" type="presOf" srcId="{94809DFE-B45F-41B4-B3EC-BF23FA9884C3}" destId="{4097659B-F4D6-4DB0-88C8-0D12559DFF76}" srcOrd="0" destOrd="0" presId="urn:microsoft.com/office/officeart/2005/8/layout/hierarchy1"/>
    <dgm:cxn modelId="{749761B0-C95C-4258-9F18-F38C0BB9BCCF}" srcId="{40D0F183-B612-4528-B9FA-40280CFB9561}" destId="{6AC936AD-2A41-413A-9292-56F3095FBCD5}" srcOrd="0" destOrd="0" parTransId="{260A2A03-EE74-477A-8A7B-B7F0BAA0C19D}" sibTransId="{35F407F2-6C8F-4D58-9940-0FA8D8396098}"/>
    <dgm:cxn modelId="{B68927D7-FF03-4401-824C-B0895D057470}" type="presOf" srcId="{47792E72-75F0-46FC-AF91-76E498BBCA86}" destId="{5A2B5565-77CD-4D52-B945-29350D5A52BB}" srcOrd="0" destOrd="0" presId="urn:microsoft.com/office/officeart/2005/8/layout/hierarchy1"/>
    <dgm:cxn modelId="{392AF3E1-7085-4EE2-8461-13B56C15DC10}" srcId="{40D0F183-B612-4528-B9FA-40280CFB9561}" destId="{47792E72-75F0-46FC-AF91-76E498BBCA86}" srcOrd="2" destOrd="0" parTransId="{E361972D-EE3D-4180-AD17-560B9948F379}" sibTransId="{B6B26F0E-D33D-4079-AD5C-369D189DBF58}"/>
    <dgm:cxn modelId="{719521DD-9672-437A-A55D-424B1D9AD6FE}" srcId="{40D0F183-B612-4528-B9FA-40280CFB9561}" destId="{94809DFE-B45F-41B4-B3EC-BF23FA9884C3}" srcOrd="1" destOrd="0" parTransId="{E4B099E5-C3A8-4276-AD09-E93637FE9775}" sibTransId="{93009DC5-07B0-4073-A505-6CFC9FF398BB}"/>
    <dgm:cxn modelId="{1B525B63-D795-43F2-8B1C-2D1DC8113E80}" type="presOf" srcId="{6AC936AD-2A41-413A-9292-56F3095FBCD5}" destId="{03C71570-1D58-402E-B16C-337221DE2BAE}" srcOrd="0" destOrd="0" presId="urn:microsoft.com/office/officeart/2005/8/layout/hierarchy1"/>
    <dgm:cxn modelId="{F2A0F53E-EC2E-44C8-9E5D-A4EBFD3540E5}" type="presOf" srcId="{40D0F183-B612-4528-B9FA-40280CFB9561}" destId="{B7B9BC84-C307-4EA3-A5E6-D4081F3616F4}" srcOrd="0" destOrd="0" presId="urn:microsoft.com/office/officeart/2005/8/layout/hierarchy1"/>
    <dgm:cxn modelId="{6DBF4335-DC48-4CCC-BB8E-9583436D90F0}" type="presParOf" srcId="{B7B9BC84-C307-4EA3-A5E6-D4081F3616F4}" destId="{93F8BAB5-1C27-425E-B9CD-5E8CF8EAFAAB}" srcOrd="0" destOrd="0" presId="urn:microsoft.com/office/officeart/2005/8/layout/hierarchy1"/>
    <dgm:cxn modelId="{E38E5F0B-5B2B-472E-A4FD-7791AB4BC2E6}" type="presParOf" srcId="{93F8BAB5-1C27-425E-B9CD-5E8CF8EAFAAB}" destId="{E990CF95-0B3B-4F63-96A8-716C010E49EA}" srcOrd="0" destOrd="0" presId="urn:microsoft.com/office/officeart/2005/8/layout/hierarchy1"/>
    <dgm:cxn modelId="{72024FC5-64D9-4892-8F1F-2C1C680F8BBF}" type="presParOf" srcId="{E990CF95-0B3B-4F63-96A8-716C010E49EA}" destId="{949A00D3-CE4E-4434-869C-B2DB22103427}" srcOrd="0" destOrd="0" presId="urn:microsoft.com/office/officeart/2005/8/layout/hierarchy1"/>
    <dgm:cxn modelId="{4DDDB680-2663-45ED-81EE-9DA69C7DAFC5}" type="presParOf" srcId="{E990CF95-0B3B-4F63-96A8-716C010E49EA}" destId="{03C71570-1D58-402E-B16C-337221DE2BAE}" srcOrd="1" destOrd="0" presId="urn:microsoft.com/office/officeart/2005/8/layout/hierarchy1"/>
    <dgm:cxn modelId="{C361C200-6069-4954-A9B0-DA42F8A3E87D}" type="presParOf" srcId="{93F8BAB5-1C27-425E-B9CD-5E8CF8EAFAAB}" destId="{7DAA58AC-708D-4AD1-83E4-1399A2AF844C}" srcOrd="1" destOrd="0" presId="urn:microsoft.com/office/officeart/2005/8/layout/hierarchy1"/>
    <dgm:cxn modelId="{9C93A8F4-EBDC-4C65-B272-568D38BFB67F}" type="presParOf" srcId="{B7B9BC84-C307-4EA3-A5E6-D4081F3616F4}" destId="{DBCFB8FF-AE96-41AC-A7D9-AA95E4D1F1B0}" srcOrd="1" destOrd="0" presId="urn:microsoft.com/office/officeart/2005/8/layout/hierarchy1"/>
    <dgm:cxn modelId="{5E87426C-9AFF-4FA0-9BB9-1A4EA947E330}" type="presParOf" srcId="{DBCFB8FF-AE96-41AC-A7D9-AA95E4D1F1B0}" destId="{8BB01E54-ECEC-4EA1-A775-C0EE7F4546D0}" srcOrd="0" destOrd="0" presId="urn:microsoft.com/office/officeart/2005/8/layout/hierarchy1"/>
    <dgm:cxn modelId="{DAB143DD-4343-4C1E-83B1-7F3949B6FF92}" type="presParOf" srcId="{8BB01E54-ECEC-4EA1-A775-C0EE7F4546D0}" destId="{3C896682-7462-4333-B903-F90F7030A16F}" srcOrd="0" destOrd="0" presId="urn:microsoft.com/office/officeart/2005/8/layout/hierarchy1"/>
    <dgm:cxn modelId="{56338E85-2556-4369-821D-4E334F617261}" type="presParOf" srcId="{8BB01E54-ECEC-4EA1-A775-C0EE7F4546D0}" destId="{4097659B-F4D6-4DB0-88C8-0D12559DFF76}" srcOrd="1" destOrd="0" presId="urn:microsoft.com/office/officeart/2005/8/layout/hierarchy1"/>
    <dgm:cxn modelId="{A025AA8F-5059-4400-BC10-B9E48B43EFEE}" type="presParOf" srcId="{DBCFB8FF-AE96-41AC-A7D9-AA95E4D1F1B0}" destId="{27C9E2DB-2B36-4C98-A813-B45D96095C56}" srcOrd="1" destOrd="0" presId="urn:microsoft.com/office/officeart/2005/8/layout/hierarchy1"/>
    <dgm:cxn modelId="{68CA5F7C-1942-4EAB-BBD7-0FB57C06D3E8}" type="presParOf" srcId="{B7B9BC84-C307-4EA3-A5E6-D4081F3616F4}" destId="{6933B202-7F21-4886-AAC5-638371F0B741}" srcOrd="2" destOrd="0" presId="urn:microsoft.com/office/officeart/2005/8/layout/hierarchy1"/>
    <dgm:cxn modelId="{09DED43C-FC46-4BF9-9704-CCDA15F176BF}" type="presParOf" srcId="{6933B202-7F21-4886-AAC5-638371F0B741}" destId="{1A185804-3BF9-4E29-82B8-B570B88FD23D}" srcOrd="0" destOrd="0" presId="urn:microsoft.com/office/officeart/2005/8/layout/hierarchy1"/>
    <dgm:cxn modelId="{75EB759E-CA11-42E3-A551-EF6D3E18D537}" type="presParOf" srcId="{1A185804-3BF9-4E29-82B8-B570B88FD23D}" destId="{0FCB3D86-0143-4C93-9C2D-EBA2CA47EF52}" srcOrd="0" destOrd="0" presId="urn:microsoft.com/office/officeart/2005/8/layout/hierarchy1"/>
    <dgm:cxn modelId="{647E7492-3FC1-4B43-93C9-33E192E4E776}" type="presParOf" srcId="{1A185804-3BF9-4E29-82B8-B570B88FD23D}" destId="{5A2B5565-77CD-4D52-B945-29350D5A52BB}" srcOrd="1" destOrd="0" presId="urn:microsoft.com/office/officeart/2005/8/layout/hierarchy1"/>
    <dgm:cxn modelId="{49ACB155-E6FA-4690-8227-79B9CB17F88D}" type="presParOf" srcId="{6933B202-7F21-4886-AAC5-638371F0B741}" destId="{1CED2E4B-58DF-4067-A1A7-C57C6F1DA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00D3-CE4E-4434-869C-B2DB22103427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71570-1D58-402E-B16C-337221DE2BA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Counseling / Care / Prevention</a:t>
          </a:r>
          <a:endParaRPr lang="en-US" sz="2100" kern="1200"/>
        </a:p>
      </dsp:txBody>
      <dsp:txXfrm>
        <a:off x="369163" y="865197"/>
        <a:ext cx="2740203" cy="1701388"/>
      </dsp:txXfrm>
    </dsp:sp>
    <dsp:sp modelId="{3C896682-7462-4333-B903-F90F7030A16F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7659B-F4D6-4DB0-88C8-0D12559DFF7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/>
            <a:t>Field</a:t>
          </a:r>
          <a:r>
            <a:rPr lang="cs-CZ" sz="2100" kern="1200" dirty="0"/>
            <a:t> / </a:t>
          </a:r>
          <a:r>
            <a:rPr lang="cs-CZ" sz="2100" kern="1200" dirty="0" err="1"/>
            <a:t>Outpatient</a:t>
          </a:r>
          <a:r>
            <a:rPr lang="cs-CZ" sz="2100" kern="1200" dirty="0"/>
            <a:t> / </a:t>
          </a:r>
          <a:r>
            <a:rPr lang="cs-CZ" sz="2100" kern="1200" dirty="0" err="1"/>
            <a:t>Stay</a:t>
          </a:r>
          <a:endParaRPr lang="en-US" sz="2100" kern="1200" dirty="0"/>
        </a:p>
      </dsp:txBody>
      <dsp:txXfrm>
        <a:off x="3847692" y="865197"/>
        <a:ext cx="2740203" cy="1701388"/>
      </dsp:txXfrm>
    </dsp:sp>
    <dsp:sp modelId="{0FCB3D86-0143-4C93-9C2D-EBA2CA47EF52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B5565-77CD-4D52-B945-29350D5A52BB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/>
            <a:t>Institutiones</a:t>
          </a:r>
          <a:r>
            <a:rPr lang="cs-CZ" sz="2100" kern="1200" dirty="0"/>
            <a:t>: </a:t>
          </a:r>
          <a:r>
            <a:rPr lang="cs-CZ" sz="2100" kern="1200" dirty="0" err="1"/>
            <a:t>Retirement</a:t>
          </a:r>
          <a:r>
            <a:rPr lang="cs-CZ" sz="2100" kern="1200" dirty="0"/>
            <a:t> </a:t>
          </a:r>
          <a:r>
            <a:rPr lang="cs-CZ" sz="2100" kern="1200" dirty="0" err="1"/>
            <a:t>home</a:t>
          </a:r>
          <a:r>
            <a:rPr lang="cs-CZ" sz="2100" kern="1200" dirty="0"/>
            <a:t>, </a:t>
          </a:r>
          <a:r>
            <a:rPr lang="cs-CZ" sz="2100" kern="1200" dirty="0" err="1"/>
            <a:t>Homes</a:t>
          </a:r>
          <a:r>
            <a:rPr lang="cs-CZ" sz="2100" kern="1200" dirty="0"/>
            <a:t> </a:t>
          </a:r>
          <a:r>
            <a:rPr lang="cs-CZ" sz="2100" kern="1200" dirty="0" err="1"/>
            <a:t>for</a:t>
          </a:r>
          <a:r>
            <a:rPr lang="cs-CZ" sz="2100" kern="1200" dirty="0"/>
            <a:t> </a:t>
          </a:r>
          <a:r>
            <a:rPr lang="cs-CZ" sz="2100" kern="1200" dirty="0" err="1"/>
            <a:t>drugs</a:t>
          </a:r>
          <a:r>
            <a:rPr lang="cs-CZ" sz="2100" kern="1200" dirty="0"/>
            <a:t> </a:t>
          </a:r>
          <a:r>
            <a:rPr lang="cs-CZ" sz="2100" kern="1200" dirty="0" err="1"/>
            <a:t>addicted</a:t>
          </a:r>
          <a:r>
            <a:rPr lang="cs-CZ" sz="2100" kern="1200" dirty="0"/>
            <a:t>, single </a:t>
          </a:r>
          <a:r>
            <a:rPr lang="cs-CZ" sz="2100" kern="1200" dirty="0" err="1"/>
            <a:t>mothers</a:t>
          </a:r>
          <a:r>
            <a:rPr lang="cs-CZ" sz="2100" kern="1200" dirty="0"/>
            <a:t>…</a:t>
          </a:r>
          <a:endParaRPr lang="en-US" sz="2100" kern="1200" dirty="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AB14-228A-4548-A89D-77A803A995E9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62AD-2663-4784-A112-DECDA7E3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62AD-2663-4784-A112-DECDA7E347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01188-A49D-454E-BDF5-D076EDFFA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7D247-8093-4B89-9098-08ECE975A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BC216B-A5E5-4D6D-A385-8F18F314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75CD98-B7A1-4A44-ABC1-E61C7215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C700B1-7403-4015-8495-1F006F8B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E13A7-CC42-4384-89EE-9BB864D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EE4204-0A35-4CC7-A3DB-722411D46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2B7E35-6E51-4E04-A303-31CAF306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A017F3-BE77-45FE-8006-4CCFADDF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CA9C29-2E59-47C0-93AD-506F383D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1B057-4F76-4FC2-855B-D6647884A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78EB61-17AF-4E4F-8A2C-E0E1C4DF1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71A09A-B3FA-496E-9E85-47AEB39D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6151BE-6A8A-4D1C-AFC7-9FD8BBB9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51407-57BE-40FE-A2D8-65A11530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9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D7414-2321-4F3C-AAB7-1BB4040A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7CC59E-250F-4C86-AB2D-EDF120843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00A412-0A3B-457F-8355-435D4E6F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303D20-5A90-4ED2-927F-9233B58F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9A54F2-92CB-4E49-8349-8B520AAA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61118-6A8F-4F65-B225-FE4AFB36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F43D75-82B8-4FB0-A754-5D2A9DE9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EE2EF-6494-47F4-B5F5-C4182F83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FE5E33-9897-45B1-81F8-A2829A70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7B20CE-CD1A-45E1-A5EC-9E45604E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4BD0D-E677-4EAA-9EDC-8FA00342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E08F22-D0B7-4F5C-A48F-E8D2B0057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93AE83-8E1F-4066-A244-7EDD284D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A644B1-BED7-4C12-A895-9E40A3D5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E4B18C-3898-45E8-93BE-870FFFD8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E0C164-A381-4A6D-A1FE-EE1F4B1B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B04E8-69FF-45AB-88A4-B9D2F33E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E58838-3789-47BD-93EA-402F7C586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65F8C8-32DC-4062-85D6-34E94CB4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E82171-8D18-4D6D-B256-D1DB2283C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C05963-5547-4283-B5FD-E07F429D8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429B9F0-9D50-4715-A7DB-2F4C8EE2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7371AD-3B4A-4BC3-8445-691C0683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0C93FB-9D50-4DFF-97BA-A068A757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40CF6-630D-426B-A92E-A6B3DBAA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52C857-B033-4BD2-BE75-2200ACA3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AD9499-8100-420B-A273-3AC42A1C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FF2BE1-13BE-4F16-BB5D-CF5AE97D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8947FB2-73EF-49E4-B29C-2B7F99A5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750605-BB5F-49CC-9E72-8DBEF6CB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65B96F-787B-4BC9-862A-02ED6C39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99157-C59D-4FF7-9F0C-078FA61B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B6481A-5772-46AB-8B8D-195FACFA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E867EC-E4ED-4242-8725-69C9D7525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9604E3-9A75-4FFC-9AE2-D8177FEF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0123B0-35B3-4AC7-B97E-B5516AEC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508C88-3365-4A39-957B-4374812F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8FE2E-09AD-4AE5-A5BE-236D06E0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12E019-D778-4AC3-88F6-1A69D9C60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122F2C-0E82-4090-82A3-CB902D27D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B8727B-E68E-4880-BBC7-8E962B49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A43F6C-9B57-47B6-B252-566DD8D4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72C36D-1840-491B-91F2-2112B0C6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1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0E8EBEA-21E6-49C6-ABB8-6782EBD0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B7643C-476C-4A22-BD84-B56F5370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4DAEA-B633-46EC-BFDA-D1F35ED0A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CD0C-3E28-44AB-9D63-D0D17295E43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08CC7F-F107-45E2-AA78-7D223925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D7D1DD-057F-40A9-B3A1-D9AA62B27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7462-51AF-4D0B-BA55-E3D0C8CCB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cD0jQOQb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7Q4X7PN4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sa.gov/policy/docs/progdesc/ssptw/2016-2017/europe/czech-republic.html" TargetMode="External"/><Relationship Id="rId4" Type="http://schemas.openxmlformats.org/officeDocument/2006/relationships/hyperlink" Target="https://slideplayer.com/slide/8986206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8986206/" TargetMode="External"/><Relationship Id="rId3" Type="http://schemas.openxmlformats.org/officeDocument/2006/relationships/hyperlink" Target="https://www.apa.org/pi/ses/resources/publications/minorities.aspx" TargetMode="External"/><Relationship Id="rId7" Type="http://schemas.openxmlformats.org/officeDocument/2006/relationships/hyperlink" Target="https://www.cfr.org/backgrounder/canadas-immigration-polic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w-acts.ca/en/what-social-work/what-social-workers-do" TargetMode="External"/><Relationship Id="rId5" Type="http://schemas.openxmlformats.org/officeDocument/2006/relationships/hyperlink" Target="https://www.casw-acts.ca/en/about-casw/about-casw" TargetMode="External"/><Relationship Id="rId4" Type="http://schemas.openxmlformats.org/officeDocument/2006/relationships/hyperlink" Target="https://www.andrews.edu/~tidwell/bsad560/USValues.html" TargetMode="External"/><Relationship Id="rId9" Type="http://schemas.openxmlformats.org/officeDocument/2006/relationships/hyperlink" Target="http://www.expatfocus.com/expatriate-canada-social-security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housingfirst.org/the-housing-first-approach/" TargetMode="External"/><Relationship Id="rId7" Type="http://schemas.openxmlformats.org/officeDocument/2006/relationships/hyperlink" Target="http://www.senecacollege.ca/programs/fulltime/SSWI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arnhowtobecome.org/social-worker/" TargetMode="External"/><Relationship Id="rId5" Type="http://schemas.openxmlformats.org/officeDocument/2006/relationships/hyperlink" Target="http://www.enciklopedija.hr/natuknica.aspx?id=56303" TargetMode="External"/><Relationship Id="rId4" Type="http://schemas.openxmlformats.org/officeDocument/2006/relationships/hyperlink" Target="http://www.enciklopedija.hr/natuknica.aspx?id=3014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canadianencyclopedia.ca/en/article/social-work" TargetMode="External"/><Relationship Id="rId3" Type="http://schemas.openxmlformats.org/officeDocument/2006/relationships/hyperlink" Target="https://www.ssa.gov/policy/docs/progdesc/ssptw/2016-2017/europe/czech-republic.html" TargetMode="External"/><Relationship Id="rId7" Type="http://schemas.openxmlformats.org/officeDocument/2006/relationships/hyperlink" Target="https://www.mpsv.cz/cs/186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ss.muni.cz/admission/bachelor_studies/socialni_prace" TargetMode="External"/><Relationship Id="rId5" Type="http://schemas.openxmlformats.org/officeDocument/2006/relationships/hyperlink" Target="http://bezmozek.vseznamu.cz/socialni-pracovnik_132" TargetMode="External"/><Relationship Id="rId4" Type="http://schemas.openxmlformats.org/officeDocument/2006/relationships/hyperlink" Target="https://www.socialworkdegreeguide.com/domestic-violence/" TargetMode="External"/><Relationship Id="rId9" Type="http://schemas.openxmlformats.org/officeDocument/2006/relationships/hyperlink" Target="https://www.transparenthands.org/list-of-top-5-ngos-in-canada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canadian-index-wellbeing/about-canadian-index-wellbeing/reflecting-canadian-valu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cache.googleusercontent.com/search?q=cache:HluNvfDxQwIJ:https://www.zsf.jcu.cz/Members/zierhut/Informace/rozdilovy-kurz-teorie-a-metody-socialni-prace-1rpn-ks/historie-socialni-prace-a-eticka-pravidla-socialni-prace.pdf/at_download/file+&amp;cd=5&amp;hl=cs&amp;ct=clnk&amp;gl=h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flag&#10;&#10;Description generated with very high confidence">
            <a:extLst>
              <a:ext uri="{FF2B5EF4-FFF2-40B4-BE49-F238E27FC236}">
                <a16:creationId xmlns="" xmlns:a16="http://schemas.microsoft.com/office/drawing/2014/main" id="{58552FE4-4AD0-443B-9BAE-EE23E3387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r="977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790A99-2397-401E-BC88-6B157E3AC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380" y="3511169"/>
            <a:ext cx="9143999" cy="980661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6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/>
                <a:cs typeface="Times New Roman" panose="02020603050405020304" pitchFamily="18" charset="0"/>
              </a:rPr>
              <a:t>Socijalni</a:t>
            </a:r>
            <a:r>
              <a:rPr lang="en-US" sz="6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rad u </a:t>
            </a:r>
            <a:r>
              <a:rPr lang="en-US" sz="6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Kanadi</a:t>
            </a:r>
            <a:r>
              <a:rPr lang="en-US" sz="6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6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i</a:t>
            </a:r>
            <a:r>
              <a:rPr lang="en-US" sz="6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SAD-</a:t>
            </a:r>
            <a:r>
              <a:rPr lang="hr-HR" sz="6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cs typeface="Times New Roman" panose="02020603050405020304" pitchFamily="18" charset="0"/>
              </a:rPr>
              <a:t>u</a:t>
            </a:r>
            <a:endParaRPr lang="en-US" sz="6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6F75F-535E-4B54-A51E-21915215C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230" y="413587"/>
            <a:ext cx="9740348" cy="17120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S</a:t>
            </a:r>
            <a:r>
              <a:rPr lang="hr-HR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VEUČILIŠTE U ZAGREBU</a:t>
            </a:r>
            <a:r>
              <a:rPr lang="en-US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, </a:t>
            </a:r>
            <a:endParaRPr lang="hr-HR" dirty="0">
              <a:solidFill>
                <a:srgbClr val="FFFFFF"/>
              </a:solidFill>
              <a:latin typeface="Bahnschrift Light" panose="020B0502040204020203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P</a:t>
            </a:r>
            <a:r>
              <a:rPr lang="hr-HR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RAVNI FAKULTET</a:t>
            </a:r>
            <a:endParaRPr lang="en-US" dirty="0">
              <a:solidFill>
                <a:srgbClr val="FFFFFF"/>
              </a:solidFill>
              <a:latin typeface="Bahnschrift Light" panose="020B0502040204020203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S</a:t>
            </a:r>
            <a:r>
              <a:rPr lang="hr-HR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TUDIJSKI CENTAR SOCIJALNOG RADA</a:t>
            </a:r>
            <a:endParaRPr lang="en-US" dirty="0">
              <a:solidFill>
                <a:srgbClr val="FFFFFF"/>
              </a:solidFill>
              <a:latin typeface="Bahnschrift Light" panose="020B0502040204020203" pitchFamily="34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K</a:t>
            </a:r>
            <a:r>
              <a:rPr lang="hr-HR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OLEGIJ:MEĐUNARODNI SOCIJALNI RAD</a:t>
            </a:r>
            <a:endParaRPr lang="en-US" dirty="0">
              <a:solidFill>
                <a:srgbClr val="FFFFFF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3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877"/>
            <a:ext cx="12192000" cy="7646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3210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PODRUČJA SOCIJALNOG RADA </a:t>
            </a:r>
            <a:endParaRPr lang="en-US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044"/>
            <a:ext cx="11353800" cy="4351338"/>
          </a:xfrm>
        </p:spPr>
        <p:txBody>
          <a:bodyPr/>
          <a:lstStyle/>
          <a:p>
            <a:r>
              <a:rPr lang="hr-HR" sz="2400" dirty="0">
                <a:latin typeface="Bahnschrift Light Condensed"/>
              </a:rPr>
              <a:t>Širok raspon usluga na federalnoj, državnoj i lokalnoj razini </a:t>
            </a:r>
          </a:p>
          <a:p>
            <a:r>
              <a:rPr lang="hr-HR" sz="2400" dirty="0">
                <a:latin typeface="Bahnschrift Light Condensed"/>
              </a:rPr>
              <a:t>Vladine agencije, centri u zajednici, škole, bolnice, klinike mentalnog zdravlja…</a:t>
            </a:r>
          </a:p>
          <a:p>
            <a:r>
              <a:rPr lang="en-US" sz="2400" dirty="0">
                <a:latin typeface="Bahnschrift Light Condensed"/>
              </a:rPr>
              <a:t>National Association of Social Workers </a:t>
            </a:r>
            <a:r>
              <a:rPr lang="hr-HR" sz="2400" dirty="0">
                <a:latin typeface="Bahnschrift Light Condensed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Bahnschrift Light Condensed"/>
              </a:rPr>
              <a:t> 1</a:t>
            </a:r>
            <a:r>
              <a:rPr lang="hr-HR" sz="2400" dirty="0">
                <a:latin typeface="Bahnschrift Light Condensed"/>
              </a:rPr>
              <a:t>1</a:t>
            </a:r>
            <a:r>
              <a:rPr lang="en-US" sz="2400" dirty="0">
                <a:latin typeface="Bahnschrift Light Condensed"/>
              </a:rPr>
              <a:t> </a:t>
            </a:r>
            <a:r>
              <a:rPr lang="hr-HR" sz="2400" dirty="0">
                <a:latin typeface="Bahnschrift Light Condensed"/>
              </a:rPr>
              <a:t>područja:</a:t>
            </a:r>
          </a:p>
          <a:p>
            <a:pPr marL="0" indent="0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8754" y="3023099"/>
            <a:ext cx="4570927" cy="3477875"/>
          </a:xfrm>
          <a:prstGeom prst="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>
                <a:latin typeface="Bahnschrift Light Condensed"/>
              </a:rPr>
              <a:t>1. Zdravlje </a:t>
            </a:r>
          </a:p>
          <a:p>
            <a:r>
              <a:rPr lang="hr-HR" sz="2000" dirty="0">
                <a:latin typeface="Bahnschrift Light Condensed"/>
              </a:rPr>
              <a:t>2. Skrb o djeci </a:t>
            </a:r>
          </a:p>
          <a:p>
            <a:r>
              <a:rPr lang="hr-HR" sz="2000" dirty="0">
                <a:latin typeface="Bahnschrift Light Condensed"/>
              </a:rPr>
              <a:t>3. Starenje</a:t>
            </a:r>
          </a:p>
          <a:p>
            <a:r>
              <a:rPr lang="hr-HR" sz="2000" dirty="0">
                <a:latin typeface="Bahnschrift Light Condensed"/>
              </a:rPr>
              <a:t>4. Alkohol i uporaba droga </a:t>
            </a:r>
          </a:p>
          <a:p>
            <a:r>
              <a:rPr lang="hr-HR" sz="2000" dirty="0">
                <a:latin typeface="Bahnschrift Light Condensed"/>
              </a:rPr>
              <a:t>5. Djeca, adolescenti i mladi odrasli</a:t>
            </a:r>
          </a:p>
          <a:p>
            <a:r>
              <a:rPr lang="hr-HR" sz="2000" dirty="0">
                <a:latin typeface="Bahnschrift Light Condensed"/>
              </a:rPr>
              <a:t>6. Administracija ili supervizija </a:t>
            </a:r>
          </a:p>
          <a:p>
            <a:r>
              <a:rPr lang="hr-HR" sz="2000" dirty="0">
                <a:latin typeface="Bahnschrift Light Condensed"/>
              </a:rPr>
              <a:t>7. Mentalno zdravlje </a:t>
            </a:r>
          </a:p>
          <a:p>
            <a:r>
              <a:rPr lang="hr-HR" sz="2000" dirty="0">
                <a:latin typeface="Bahnschrift Light Condensed"/>
              </a:rPr>
              <a:t>8. Privatna praksa</a:t>
            </a:r>
          </a:p>
          <a:p>
            <a:r>
              <a:rPr lang="hr-HR" sz="2000" dirty="0">
                <a:latin typeface="Bahnschrift Light Condensed"/>
              </a:rPr>
              <a:t>9. Socijalni rad u školi</a:t>
            </a:r>
          </a:p>
          <a:p>
            <a:r>
              <a:rPr lang="hr-HR" sz="2000" dirty="0">
                <a:latin typeface="Bahnschrift Light Condensed"/>
              </a:rPr>
              <a:t>10. Socijalni rad i sudovi </a:t>
            </a:r>
          </a:p>
          <a:p>
            <a:r>
              <a:rPr lang="hr-HR" sz="2000" dirty="0">
                <a:latin typeface="Bahnschrift Light Condensed"/>
              </a:rPr>
              <a:t>11. Socijalna i ekonomska pravda i mir  </a:t>
            </a:r>
            <a:endParaRPr lang="en-US" sz="2000" dirty="0"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086" y="5585743"/>
            <a:ext cx="550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17234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1964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OMJER DRŽAVA-NGO-PRIVATNI SEKTOR </a:t>
            </a:r>
            <a:endParaRPr lang="en-US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1965"/>
            <a:ext cx="9405731" cy="486499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Bahnschrift Light" panose="020B0502040204020203" pitchFamily="34" charset="0"/>
              </a:rPr>
              <a:t>NEVLADINE ORGANIZACIJE</a:t>
            </a:r>
          </a:p>
          <a:p>
            <a:pPr marL="0" indent="0">
              <a:buNone/>
            </a:pPr>
            <a:endParaRPr lang="hr-HR" dirty="0">
              <a:latin typeface="Bahnschrift Light" panose="020B0502040204020203" pitchFamily="34" charset="0"/>
            </a:endParaRPr>
          </a:p>
          <a:p>
            <a:r>
              <a:rPr lang="hr-HR" dirty="0">
                <a:latin typeface="Bahnschrift Light" panose="020B0502040204020203" pitchFamily="34" charset="0"/>
              </a:rPr>
              <a:t>Civilno društvo </a:t>
            </a:r>
          </a:p>
          <a:p>
            <a:pPr lvl="1"/>
            <a:r>
              <a:rPr lang="hr-HR" dirty="0">
                <a:latin typeface="Bahnschrift Light" panose="020B0502040204020203" pitchFamily="34" charset="0"/>
              </a:rPr>
              <a:t>neovisno o drž. kontroli </a:t>
            </a:r>
          </a:p>
          <a:p>
            <a:pPr lvl="1"/>
            <a:r>
              <a:rPr lang="hr-HR" dirty="0">
                <a:latin typeface="Bahnschrift Light" panose="020B0502040204020203" pitchFamily="34" charset="0"/>
              </a:rPr>
              <a:t>zaštita ljudskih prava</a:t>
            </a:r>
          </a:p>
          <a:p>
            <a:endParaRPr lang="hr-HR" dirty="0">
              <a:latin typeface="Bahnschrift Light" panose="020B0502040204020203" pitchFamily="34" charset="0"/>
            </a:endParaRPr>
          </a:p>
          <a:p>
            <a:r>
              <a:rPr lang="hr-HR" dirty="0">
                <a:latin typeface="Bahnschrift Light" panose="020B0502040204020203" pitchFamily="34" charset="0"/>
              </a:rPr>
              <a:t>Sloboda građana u podupiranju organizacija</a:t>
            </a:r>
          </a:p>
          <a:p>
            <a:pPr marL="0" indent="0">
              <a:buNone/>
            </a:pPr>
            <a:endParaRPr lang="hr-HR" dirty="0">
              <a:latin typeface="Bahnschrift Light" panose="020B0502040204020203" pitchFamily="34" charset="0"/>
            </a:endParaRPr>
          </a:p>
          <a:p>
            <a:r>
              <a:rPr lang="hr-HR" dirty="0">
                <a:latin typeface="Bahnschrift Light" panose="020B0502040204020203" pitchFamily="34" charset="0"/>
              </a:rPr>
              <a:t>1,5 mil. nevladinih organizacija  + sloboda stranog financiranja</a:t>
            </a:r>
          </a:p>
          <a:p>
            <a:endParaRPr lang="hr-HR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8340" y="5882185"/>
            <a:ext cx="245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(</a:t>
            </a:r>
            <a:r>
              <a:rPr lang="hr-HR" dirty="0" err="1" smtClean="0">
                <a:latin typeface="Bahnschrift Light" panose="020B0502040204020203" pitchFamily="34" charset="0"/>
              </a:rPr>
              <a:t>Drucker</a:t>
            </a:r>
            <a:r>
              <a:rPr lang="hr-HR" dirty="0" smtClean="0">
                <a:latin typeface="Bahnschrift Light" panose="020B0502040204020203" pitchFamily="34" charset="0"/>
              </a:rPr>
              <a:t>, 2015.)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"/>
            <a:ext cx="12192000" cy="6852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9509" y="4978942"/>
            <a:ext cx="3153229" cy="1648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latin typeface="Bahnschrift Light" panose="020B0502040204020203" pitchFamily="34" charset="0"/>
              </a:rPr>
              <a:t>2 do 10 godina </a:t>
            </a:r>
          </a:p>
          <a:p>
            <a:r>
              <a:rPr lang="hr-HR" dirty="0">
                <a:latin typeface="Bahnschrift Light" panose="020B0502040204020203" pitchFamily="34" charset="0"/>
              </a:rPr>
              <a:t>600 000 socijalnih radnika 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32659" y="786359"/>
            <a:ext cx="490685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Bahnschrift Light Condensed"/>
              </a:rPr>
              <a:t>DIPLOME SOCIJALNOG RADA </a:t>
            </a:r>
            <a:endParaRPr lang="en-US" sz="2800" b="1" dirty="0"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872" y="3935331"/>
            <a:ext cx="376063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BACHELOR’S</a:t>
            </a:r>
            <a:r>
              <a:rPr lang="hr-H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DEGREE</a:t>
            </a:r>
            <a:r>
              <a:rPr lang="hr-H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462644" y="3013109"/>
            <a:ext cx="334408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MASTER’S DEGREE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237" y="4873445"/>
            <a:ext cx="356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ASSOCIATE DEGREE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758" y="2008074"/>
            <a:ext cx="23439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DOCTORATE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734" y="5980277"/>
            <a:ext cx="326913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ONLINE TEČAJEVI*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37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396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7975"/>
          </a:xfrm>
        </p:spPr>
        <p:txBody>
          <a:bodyPr/>
          <a:lstStyle/>
          <a:p>
            <a:r>
              <a:rPr lang="hr-HR" dirty="0">
                <a:latin typeface="Bahnschrift Light Condensed"/>
              </a:rPr>
              <a:t>Temelji</a:t>
            </a:r>
          </a:p>
          <a:p>
            <a:r>
              <a:rPr lang="hr-HR" dirty="0">
                <a:latin typeface="Bahnschrift Light Condensed"/>
              </a:rPr>
              <a:t>Povijest i razvoj socijalnog rada</a:t>
            </a:r>
          </a:p>
          <a:p>
            <a:r>
              <a:rPr lang="hr-HR" dirty="0">
                <a:latin typeface="Bahnschrift Light Condensed"/>
              </a:rPr>
              <a:t>Etički kodeks</a:t>
            </a:r>
          </a:p>
          <a:p>
            <a:r>
              <a:rPr lang="hr-HR" dirty="0">
                <a:latin typeface="Bahnschrift Light Condensed"/>
              </a:rPr>
              <a:t>Asistent/suradnik u socijalnim službama ili asistent/suradnik voditelja slučaja</a:t>
            </a:r>
            <a:endParaRPr lang="en-US" dirty="0">
              <a:latin typeface="Bahnschrif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56823"/>
            <a:ext cx="356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ASSOCIATE DEGREE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438" y="4426226"/>
            <a:ext cx="867071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>
                <a:latin typeface="Bahnschrift Light Condensed"/>
              </a:rPr>
              <a:t>Osnove psihologije, ljudskog razvoja, antropologije, sociologije, mentalnog zdravlja, istraživanje ključnih problema u društvu kao što su siromaštvo, diskriminacija, pretilost i drugi loši uvjeti vezani za zdravlje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8" y="6242108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24821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6089"/>
          </a:xfrm>
        </p:spPr>
        <p:txBody>
          <a:bodyPr>
            <a:normAutofit/>
          </a:bodyPr>
          <a:lstStyle/>
          <a:p>
            <a:r>
              <a:rPr lang="hr-HR" dirty="0">
                <a:latin typeface="Bahnschrift Light Condensed"/>
              </a:rPr>
              <a:t>Specifičnije teme koje uključuju specifične populacije i teme s kojima se svijet danas suočava kao što je, primjerice, kako se boriti s ovisnošću i psihičkom bolešću</a:t>
            </a:r>
          </a:p>
          <a:p>
            <a:r>
              <a:rPr lang="hr-HR" dirty="0">
                <a:latin typeface="Bahnschrift Light Condensed"/>
              </a:rPr>
              <a:t>Praksa koja im pomaže stupiti u interakciju s korisnicima i sa zajednicama</a:t>
            </a:r>
          </a:p>
          <a:p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533" y="744797"/>
            <a:ext cx="50071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PRVOSTUPANJSKA DIPLOMA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095" y="4412981"/>
            <a:ext cx="65459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Bahnschrift Light Condensed"/>
              </a:rPr>
              <a:t>Statistika i istraživanja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Bahnschrift Light Condensed"/>
              </a:rPr>
              <a:t>Različiti aspekti prava i djeca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Bahnschrift Light Condensed"/>
              </a:rPr>
              <a:t>Zdravstveni sustav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latin typeface="Bahnschrift Light Condensed"/>
              </a:rPr>
              <a:t>Ovisnost  </a:t>
            </a:r>
            <a:endParaRPr lang="en-US" sz="2800" dirty="0">
              <a:latin typeface="Bahnschrift Ligh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8" y="6242108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39311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12192000" cy="6838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latin typeface="Bahnschrift Light Condensed"/>
              </a:rPr>
              <a:t>Magisterij otvara nove prilike, osobito za kliničke karijere </a:t>
            </a:r>
          </a:p>
          <a:p>
            <a:r>
              <a:rPr lang="hr-HR" sz="2600" dirty="0">
                <a:latin typeface="Bahnschrift Light Condensed"/>
              </a:rPr>
              <a:t>Naprednija teorija i praktične smjernice </a:t>
            </a:r>
          </a:p>
          <a:p>
            <a:r>
              <a:rPr lang="hr-HR" sz="2600" dirty="0">
                <a:latin typeface="Bahnschrift Light Condensed"/>
              </a:rPr>
              <a:t>I</a:t>
            </a:r>
            <a:r>
              <a:rPr lang="en-US" sz="2600" dirty="0" err="1">
                <a:latin typeface="Bahnschrift Light Condensed"/>
              </a:rPr>
              <a:t>zgradnj</a:t>
            </a:r>
            <a:r>
              <a:rPr lang="hr-HR" sz="2600" dirty="0">
                <a:latin typeface="Bahnschrift Light Condensed"/>
              </a:rPr>
              <a:t>a</a:t>
            </a:r>
            <a:r>
              <a:rPr lang="en-US" sz="2600" dirty="0">
                <a:latin typeface="Bahnschrift Light Condensed"/>
              </a:rPr>
              <a:t> snažnih stručnih temelja i </a:t>
            </a:r>
            <a:r>
              <a:rPr lang="en-US" sz="2600" dirty="0" err="1">
                <a:latin typeface="Bahnschrift Light Condensed"/>
              </a:rPr>
              <a:t>unapr</a:t>
            </a:r>
            <a:r>
              <a:rPr lang="hr-HR" sz="2600" dirty="0">
                <a:latin typeface="Bahnschrift Light Condensed"/>
              </a:rPr>
              <a:t>j</a:t>
            </a:r>
            <a:r>
              <a:rPr lang="en-US" sz="2600" dirty="0" err="1">
                <a:latin typeface="Bahnschrift Light Condensed"/>
              </a:rPr>
              <a:t>eđenj</a:t>
            </a:r>
            <a:r>
              <a:rPr lang="hr-HR" sz="2600" dirty="0">
                <a:latin typeface="Bahnschrift Light Condensed"/>
              </a:rPr>
              <a:t>e</a:t>
            </a:r>
            <a:r>
              <a:rPr lang="en-US" sz="2600" dirty="0">
                <a:latin typeface="Bahnschrift Light Condensed"/>
              </a:rPr>
              <a:t> postojećih znanja i vještina potrebnih za rješavanje populacija s različitim ranjivim životnim uvjetima</a:t>
            </a:r>
            <a:endParaRPr lang="hr-HR" sz="2600" dirty="0">
              <a:latin typeface="Bahnschrift Light Condensed"/>
            </a:endParaRPr>
          </a:p>
          <a:p>
            <a:r>
              <a:rPr lang="en-US" sz="2600" dirty="0">
                <a:latin typeface="Bahnschrift Light Condensed"/>
              </a:rPr>
              <a:t>Terenska nastava ključna </a:t>
            </a:r>
            <a:r>
              <a:rPr lang="hr-HR" sz="2600" dirty="0">
                <a:latin typeface="Bahnschrift Light Condensed"/>
              </a:rPr>
              <a:t>komponenta</a:t>
            </a:r>
          </a:p>
          <a:p>
            <a:r>
              <a:rPr lang="hr-HR" sz="2600" dirty="0">
                <a:latin typeface="Bahnschrift Light Condensed"/>
              </a:rPr>
              <a:t>S</a:t>
            </a:r>
            <a:r>
              <a:rPr lang="en-US" sz="2600" dirty="0">
                <a:latin typeface="Bahnschrift Light Condensed"/>
              </a:rPr>
              <a:t>kraćeno </a:t>
            </a:r>
            <a:r>
              <a:rPr lang="hr-HR" sz="2600" dirty="0">
                <a:latin typeface="Bahnschrift Light Condensed"/>
              </a:rPr>
              <a:t>radno</a:t>
            </a:r>
            <a:r>
              <a:rPr lang="en-US" sz="2600" dirty="0">
                <a:latin typeface="Bahnschrift Light Condensed"/>
              </a:rPr>
              <a:t> vrijeme za agenciju </a:t>
            </a:r>
            <a:r>
              <a:rPr lang="hr-HR" sz="2600" dirty="0">
                <a:latin typeface="Bahnschrift Light Condensed"/>
              </a:rPr>
              <a:t>u </a:t>
            </a:r>
            <a:r>
              <a:rPr lang="en-US" sz="2600" dirty="0" err="1">
                <a:latin typeface="Bahnschrift Light Condensed"/>
              </a:rPr>
              <a:t>svo</a:t>
            </a:r>
            <a:r>
              <a:rPr lang="hr-HR" sz="2600" dirty="0">
                <a:latin typeface="Bahnschrift Light Condensed"/>
              </a:rPr>
              <a:t>m</a:t>
            </a:r>
            <a:r>
              <a:rPr lang="en-US" sz="2600" dirty="0">
                <a:latin typeface="Bahnschrift Light Condensed"/>
              </a:rPr>
              <a:t> </a:t>
            </a:r>
            <a:r>
              <a:rPr lang="en-US" sz="2600" dirty="0" err="1">
                <a:latin typeface="Bahnschrift Light Condensed"/>
              </a:rPr>
              <a:t>odabrano</a:t>
            </a:r>
            <a:r>
              <a:rPr lang="hr-HR" sz="2600" dirty="0">
                <a:latin typeface="Bahnschrift Light Condensed"/>
              </a:rPr>
              <a:t>m</a:t>
            </a:r>
            <a:r>
              <a:rPr lang="en-US" sz="2600" dirty="0">
                <a:latin typeface="Bahnschrift Light Condensed"/>
              </a:rPr>
              <a:t> </a:t>
            </a:r>
            <a:r>
              <a:rPr lang="hr-HR" sz="2600" dirty="0">
                <a:latin typeface="Bahnschrift Light Condensed"/>
              </a:rPr>
              <a:t>području</a:t>
            </a:r>
            <a:endParaRPr lang="en-US" sz="2600" dirty="0">
              <a:latin typeface="Bahnschrif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38200" y="743436"/>
            <a:ext cx="23114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MAGISTERIJ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8171" y="576644"/>
            <a:ext cx="47461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latin typeface="Bahnschrift Light Condensed"/>
              </a:rPr>
              <a:t>79% licenciranih socijalnih radnika ima magisterij</a:t>
            </a:r>
            <a:endParaRPr lang="en-US" b="1" dirty="0">
              <a:latin typeface="Bahnschrift Ligh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3486" y="4672448"/>
            <a:ext cx="824948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Bahnschrift Light Condensed"/>
              </a:rPr>
              <a:t>1. Politika sustava socijalne skrbi o usluge </a:t>
            </a:r>
          </a:p>
          <a:p>
            <a:r>
              <a:rPr lang="hr-HR" sz="2400" b="1" dirty="0">
                <a:solidFill>
                  <a:schemeClr val="bg1"/>
                </a:solidFill>
                <a:latin typeface="Bahnschrift Light Condensed"/>
              </a:rPr>
              <a:t>2. Teorije društvenog ponašanja </a:t>
            </a:r>
          </a:p>
          <a:p>
            <a:r>
              <a:rPr lang="hr-HR" sz="2400" b="1" dirty="0">
                <a:solidFill>
                  <a:schemeClr val="bg1"/>
                </a:solidFill>
                <a:latin typeface="Bahnschrift Light Condensed"/>
              </a:rPr>
              <a:t>3. Politika i procedure vezane uz mentalno zdravlje</a:t>
            </a:r>
          </a:p>
          <a:p>
            <a:r>
              <a:rPr lang="hr-HR" sz="2400" b="1" dirty="0">
                <a:solidFill>
                  <a:schemeClr val="bg1"/>
                </a:solidFill>
                <a:latin typeface="Bahnschrift Light Condensed"/>
              </a:rPr>
              <a:t>4. Rad s različitim populacijama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8" y="6187280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37525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latin typeface="Bahnschrift Light Condensed"/>
              </a:rPr>
              <a:t>Dva tipa doktorata </a:t>
            </a:r>
          </a:p>
          <a:p>
            <a:pPr marL="514350" indent="-514350">
              <a:buAutoNum type="arabicPeriod"/>
            </a:pPr>
            <a:r>
              <a:rPr lang="hr-HR" sz="2600" dirty="0" err="1">
                <a:latin typeface="Bahnschrift Light Condensed"/>
              </a:rPr>
              <a:t>The</a:t>
            </a:r>
            <a:r>
              <a:rPr lang="hr-HR" sz="2600" dirty="0">
                <a:latin typeface="Bahnschrift Light Condensed"/>
              </a:rPr>
              <a:t> </a:t>
            </a:r>
            <a:r>
              <a:rPr lang="hr-HR" sz="2600" dirty="0" err="1">
                <a:latin typeface="Bahnschrift Light Condensed"/>
              </a:rPr>
              <a:t>Doctor</a:t>
            </a:r>
            <a:r>
              <a:rPr lang="hr-HR" sz="2600" dirty="0">
                <a:latin typeface="Bahnschrift Light Condensed"/>
              </a:rPr>
              <a:t> </a:t>
            </a:r>
            <a:r>
              <a:rPr lang="hr-HR" sz="2600" dirty="0" err="1">
                <a:latin typeface="Bahnschrift Light Condensed"/>
              </a:rPr>
              <a:t>of</a:t>
            </a:r>
            <a:r>
              <a:rPr lang="hr-HR" sz="2600" dirty="0">
                <a:latin typeface="Bahnschrift Light Condensed"/>
              </a:rPr>
              <a:t> </a:t>
            </a:r>
            <a:r>
              <a:rPr lang="hr-HR" sz="2600" dirty="0" err="1">
                <a:latin typeface="Bahnschrift Light Condensed"/>
              </a:rPr>
              <a:t>Social</a:t>
            </a:r>
            <a:r>
              <a:rPr lang="hr-HR" sz="2600" dirty="0">
                <a:latin typeface="Bahnschrift Light Condensed"/>
              </a:rPr>
              <a:t> </a:t>
            </a:r>
            <a:r>
              <a:rPr lang="hr-HR" sz="2600" dirty="0" err="1">
                <a:latin typeface="Bahnschrift Light Condensed"/>
              </a:rPr>
              <a:t>Work</a:t>
            </a:r>
            <a:r>
              <a:rPr lang="hr-HR" sz="2600" dirty="0">
                <a:latin typeface="Bahnschrift Light Condensed"/>
              </a:rPr>
              <a:t> (DSW) (naglašavanje prakse)</a:t>
            </a:r>
          </a:p>
          <a:p>
            <a:pPr marL="514350" indent="-514350">
              <a:buAutoNum type="arabicPeriod"/>
            </a:pPr>
            <a:r>
              <a:rPr lang="hr-HR" sz="2600" dirty="0" err="1">
                <a:latin typeface="Bahnschrift Light Condensed"/>
              </a:rPr>
              <a:t>PhD</a:t>
            </a:r>
            <a:r>
              <a:rPr lang="hr-HR" sz="2600" dirty="0">
                <a:latin typeface="Bahnschrift Light Condensed"/>
              </a:rPr>
              <a:t> (naglasak na istraživanjima)</a:t>
            </a:r>
          </a:p>
          <a:p>
            <a:r>
              <a:rPr lang="hr-HR" sz="2600" dirty="0">
                <a:latin typeface="Bahnschrift Light Condensed"/>
              </a:rPr>
              <a:t>Najviše obrazovno priznanje</a:t>
            </a:r>
          </a:p>
          <a:p>
            <a:endParaRPr lang="en-US" sz="2600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722" y="940904"/>
            <a:ext cx="27398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Bahnschrift Light Condensed"/>
              </a:rPr>
              <a:t>DOKTORAT</a:t>
            </a:r>
            <a:endParaRPr lang="en-US" sz="3200" b="1" dirty="0">
              <a:latin typeface="Bahnschrift Ligh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39" y="5466452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25020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07338" y="668060"/>
            <a:ext cx="384970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MENTALNO ZDRAVLJE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57047" y="3121223"/>
            <a:ext cx="3269138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 SPECIJALIST ZA MENTALNO ZDRAVLJE DJECE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5052" y="4252686"/>
            <a:ext cx="326913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U BOLNICI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3076073"/>
            <a:ext cx="326913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KLINIČKI SOCIJALNI RADNIK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96344" y="1403008"/>
            <a:ext cx="1320799" cy="1502772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02840" y="1403008"/>
            <a:ext cx="7359" cy="2626156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142758" y="1431553"/>
            <a:ext cx="1119927" cy="1474227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8" y="6242108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7106" y="36833"/>
            <a:ext cx="88101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700" dirty="0" smtClean="0">
                <a:solidFill>
                  <a:srgbClr val="C00000"/>
                </a:solidFill>
                <a:latin typeface="Bahnschrift Light Condensed"/>
              </a:rPr>
              <a:t>Najčešća specijalizacijska </a:t>
            </a:r>
            <a:r>
              <a:rPr lang="hr-HR" sz="3700" dirty="0">
                <a:solidFill>
                  <a:srgbClr val="C00000"/>
                </a:solidFill>
                <a:latin typeface="Bahnschrift Light Condensed"/>
              </a:rPr>
              <a:t>područja u socijalnom radu </a:t>
            </a:r>
            <a:endParaRPr lang="en-US" sz="3700" dirty="0">
              <a:solidFill>
                <a:srgbClr val="C00000"/>
              </a:solidFill>
              <a:latin typeface="Bahnschrift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672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334"/>
            <a:ext cx="12192000" cy="6905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851373" y="2478099"/>
            <a:ext cx="3143115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SAVJETOVANJE, KLINIČKI SOCIJALNI RAD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020614" y="4551336"/>
            <a:ext cx="3385457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KOJI RADI NA PREVENCIJI OVISNOSTI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46210" y="2534421"/>
            <a:ext cx="3719288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U REHABILITACIJSKOM CENTRU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92599" y="791725"/>
            <a:ext cx="2558993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  <a:latin typeface="Bahnschrift Light Condensed"/>
              </a:rPr>
              <a:t>OVISNOSTI</a:t>
            </a:r>
            <a:r>
              <a:rPr lang="hr-HR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087166" y="1491816"/>
            <a:ext cx="1085589" cy="874013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572095" y="1491816"/>
            <a:ext cx="0" cy="2802503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980349" y="1491816"/>
            <a:ext cx="1209494" cy="874013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6210" y="6160874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2646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585" y="3230989"/>
            <a:ext cx="296255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OBITELJSKI SAVJETOVATELJ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2498" y="4697977"/>
            <a:ext cx="3866087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DJEČJI SOCIJALNI RADNIK </a:t>
            </a:r>
            <a:r>
              <a:rPr lang="hr-HR" sz="1600" b="1" dirty="0">
                <a:solidFill>
                  <a:schemeClr val="bg1"/>
                </a:solidFill>
                <a:latin typeface="Bahnschrift Light Condensed"/>
              </a:rPr>
              <a:t>(KOJI RADI S DJECOM U STRESNIM SITUACIJAMA ILI KOJA SE NOSE SA SOCIJALNIM PROBLEMIMA) </a:t>
            </a:r>
            <a:endParaRPr lang="en-US" sz="16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07769"/>
            <a:ext cx="234395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U ŠKOLI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772" y="743436"/>
            <a:ext cx="2343955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OBITELJI I DJECA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82155" y="1740494"/>
            <a:ext cx="1310343" cy="1162363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41999" y="1917911"/>
            <a:ext cx="7359" cy="2626156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56022" y="1723533"/>
            <a:ext cx="1119927" cy="1474227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308" y="6219394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9281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1" y="278300"/>
            <a:ext cx="10515600" cy="1325563"/>
          </a:xfrm>
        </p:spPr>
        <p:txBody>
          <a:bodyPr/>
          <a:lstStyle/>
          <a:p>
            <a:r>
              <a:rPr lang="hr-H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SJEDINJENE AMERIČKE DRŽAVE </a:t>
            </a:r>
            <a:endParaRPr lang="en-US" b="1" u="sng" dirty="0">
              <a:solidFill>
                <a:srgbClr val="C00000"/>
              </a:solidFill>
              <a:latin typeface="Bahnschrift Light Condensed" panose="020B050204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48" y="1690688"/>
            <a:ext cx="6552730" cy="48260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Light Condensed" panose="020B0502040204020203"/>
              </a:rPr>
              <a:t>POVRŠINA: </a:t>
            </a:r>
            <a:r>
              <a:rPr lang="en-US" dirty="0">
                <a:latin typeface="Bahnschrift Light Condensed" panose="020B0502040204020203"/>
              </a:rPr>
              <a:t>9.826.630 km2</a:t>
            </a:r>
          </a:p>
          <a:p>
            <a:r>
              <a:rPr lang="en-US" dirty="0">
                <a:solidFill>
                  <a:srgbClr val="C00000"/>
                </a:solidFill>
                <a:latin typeface="Bahnschrift Light Condensed" panose="020B0502040204020203"/>
              </a:rPr>
              <a:t>GLAVNI GRAD:</a:t>
            </a:r>
            <a:r>
              <a:rPr lang="en-US" dirty="0">
                <a:latin typeface="Bahnschrift Light Condensed" panose="020B0502040204020203"/>
              </a:rPr>
              <a:t> Washington, D.C.</a:t>
            </a:r>
          </a:p>
          <a:p>
            <a:r>
              <a:rPr lang="en-US" dirty="0">
                <a:solidFill>
                  <a:srgbClr val="C00000"/>
                </a:solidFill>
                <a:latin typeface="Bahnschrift Light Condensed" panose="020B0502040204020203"/>
              </a:rPr>
              <a:t>JEZIK: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nema</a:t>
            </a:r>
            <a:r>
              <a:rPr lang="en-US" dirty="0">
                <a:latin typeface="Bahnschrift Light Condensed" panose="020B0502040204020203"/>
              </a:rPr>
              <a:t> (de facto </a:t>
            </a:r>
            <a:r>
              <a:rPr lang="en-US" dirty="0" err="1">
                <a:latin typeface="Bahnschrift Light Condensed" panose="020B0502040204020203"/>
              </a:rPr>
              <a:t>engleski</a:t>
            </a:r>
            <a:r>
              <a:rPr lang="en-US" dirty="0">
                <a:latin typeface="Bahnschrift Light Condensed" panose="020B0502040204020203"/>
              </a:rPr>
              <a:t>)  </a:t>
            </a:r>
          </a:p>
          <a:p>
            <a:r>
              <a:rPr lang="en-US" dirty="0">
                <a:solidFill>
                  <a:srgbClr val="C00000"/>
                </a:solidFill>
                <a:latin typeface="Bahnschrift Light Condensed" panose="020B0502040204020203"/>
              </a:rPr>
              <a:t>STANOVNIŠTVO:</a:t>
            </a:r>
            <a:r>
              <a:rPr lang="en-US" dirty="0">
                <a:latin typeface="Bahnschrift Light Condensed" panose="020B0502040204020203"/>
              </a:rPr>
              <a:t> 25,719,178</a:t>
            </a:r>
          </a:p>
          <a:p>
            <a:r>
              <a:rPr lang="en-US" dirty="0">
                <a:solidFill>
                  <a:srgbClr val="C00000"/>
                </a:solidFill>
                <a:latin typeface="Bahnschrift Light Condensed" panose="020B0502040204020203"/>
              </a:rPr>
              <a:t>GUSTOĆA NASELJENOSTI: </a:t>
            </a:r>
            <a:r>
              <a:rPr lang="en-US" dirty="0">
                <a:latin typeface="Bahnschrift Light Condensed" panose="020B0502040204020203"/>
              </a:rPr>
              <a:t>31/km2</a:t>
            </a:r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pPr marL="0" indent="0" algn="r">
              <a:buNone/>
            </a:pPr>
            <a:r>
              <a:rPr lang="en-US" sz="1800" dirty="0">
                <a:latin typeface="Bahnschrift Light" panose="020B0502040204020203" pitchFamily="34" charset="0"/>
              </a:rPr>
              <a:t>(enciklopedija.hr)</a:t>
            </a:r>
          </a:p>
          <a:p>
            <a:pPr marL="0" indent="0" algn="r">
              <a:buNone/>
            </a:pPr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961" y="817368"/>
            <a:ext cx="50071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STARENJE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438" y="2573597"/>
            <a:ext cx="5007124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KOJI RADI SA STARIJIM OSOBAMA </a:t>
            </a:r>
          </a:p>
          <a:p>
            <a:r>
              <a:rPr lang="hr-HR" sz="1400" b="1" dirty="0">
                <a:solidFill>
                  <a:schemeClr val="bg1"/>
                </a:solidFill>
                <a:latin typeface="Bahnschrift Light Condensed"/>
              </a:rPr>
              <a:t>(GERIATRIC SOCIAL WORKER)</a:t>
            </a:r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7448" y="5239202"/>
            <a:ext cx="500712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SOCIJALNI RADNIK SPECIJALIST ZA DEMENCIJU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5552" y="3096817"/>
            <a:ext cx="361244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Bahnschrift Light Condensed"/>
              </a:rPr>
              <a:t>PALIJATIVNA SKRB </a:t>
            </a:r>
            <a:endParaRPr lang="en-US" sz="2800" b="1" dirty="0">
              <a:solidFill>
                <a:schemeClr val="bg1"/>
              </a:solidFill>
              <a:latin typeface="Bahnschrift Light Condense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55571" y="1509486"/>
            <a:ext cx="801916" cy="856343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02840" y="1403008"/>
            <a:ext cx="17389" cy="3604421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42758" y="1431553"/>
            <a:ext cx="1034726" cy="1528200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8" y="6240438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29069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12"/>
            <a:ext cx="12192000" cy="80897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599545" y="1431553"/>
            <a:ext cx="957942" cy="1369704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02840" y="1403008"/>
            <a:ext cx="43603" cy="3299621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42758" y="1431553"/>
            <a:ext cx="1014273" cy="1603131"/>
          </a:xfrm>
          <a:prstGeom prst="straightConnector1">
            <a:avLst/>
          </a:prstGeom>
          <a:ln w="73025" cmpd="sng">
            <a:solidFill>
              <a:schemeClr val="dk1">
                <a:alpha val="94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5686" y="3101915"/>
            <a:ext cx="356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 OCCUPATIONAL THERAPIST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7487" y="4861864"/>
            <a:ext cx="2888569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SPECIJALIST U SLUČAJU KATASTROFA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57" y="2914199"/>
            <a:ext cx="3253087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SOCIJALNI RADNIK U CENTRU U ZAJEDNICI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6362" y="720447"/>
            <a:ext cx="412633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/>
              </a:rPr>
              <a:t>ZDRAVLJE ZAJEDNICE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7600" y="4702629"/>
            <a:ext cx="2481945" cy="129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344" y="6252810"/>
            <a:ext cx="72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/>
              </a:rPr>
              <a:t>H</a:t>
            </a:r>
            <a:r>
              <a:rPr lang="hr-HR" dirty="0" err="1">
                <a:latin typeface="Bahnschrift Light Condensed"/>
              </a:rPr>
              <a:t>ow</a:t>
            </a:r>
            <a:r>
              <a:rPr lang="hr-HR" dirty="0">
                <a:latin typeface="Bahnschrift Light Condensed"/>
              </a:rPr>
              <a:t> to </a:t>
            </a:r>
            <a:r>
              <a:rPr lang="hr-HR" dirty="0" err="1">
                <a:latin typeface="Bahnschrift Light Condensed"/>
              </a:rPr>
              <a:t>become</a:t>
            </a:r>
            <a:r>
              <a:rPr lang="hr-HR" dirty="0">
                <a:latin typeface="Bahnschrift Light Condensed"/>
              </a:rPr>
              <a:t> a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worker</a:t>
            </a:r>
            <a:r>
              <a:rPr lang="en-US" dirty="0">
                <a:latin typeface="Bahnschrift Light Condensed"/>
              </a:rPr>
              <a:t>: </a:t>
            </a:r>
            <a:r>
              <a:rPr lang="hr-HR" dirty="0" err="1">
                <a:latin typeface="Bahnschrift Light Condensed"/>
              </a:rPr>
              <a:t>Social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Work</a:t>
            </a:r>
            <a:r>
              <a:rPr lang="en-US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degree</a:t>
            </a:r>
            <a:r>
              <a:rPr lang="hr-HR" dirty="0">
                <a:latin typeface="Bahnschrift Light Condensed"/>
              </a:rPr>
              <a:t> </a:t>
            </a:r>
            <a:r>
              <a:rPr lang="hr-HR" dirty="0" err="1">
                <a:latin typeface="Bahnschrift Light Condensed"/>
              </a:rPr>
              <a:t>programs</a:t>
            </a:r>
            <a:r>
              <a:rPr lang="hr-HR" dirty="0">
                <a:latin typeface="Bahnschrift Light Condensed"/>
              </a:rPr>
              <a:t> &amp; </a:t>
            </a:r>
            <a:r>
              <a:rPr lang="hr-HR" dirty="0" err="1">
                <a:latin typeface="Bahnschrift Light Condensed"/>
              </a:rPr>
              <a:t>careers</a:t>
            </a:r>
            <a:r>
              <a:rPr lang="hr-HR" dirty="0">
                <a:latin typeface="Bahnschrift Light Condensed"/>
              </a:rPr>
              <a:t>. Posjećeno 31.10. na stranici: </a:t>
            </a:r>
            <a:r>
              <a:rPr lang="en-US" dirty="0">
                <a:latin typeface="Bahnschrift Light Condensed"/>
              </a:rPr>
              <a:t>https://www.learnhowtobecome.org/social-worker/</a:t>
            </a:r>
          </a:p>
        </p:txBody>
      </p:sp>
    </p:spTree>
    <p:extLst>
      <p:ext uri="{BB962C8B-B14F-4D97-AF65-F5344CB8AC3E}">
        <p14:creationId xmlns:p14="http://schemas.microsoft.com/office/powerpoint/2010/main" val="39444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79"/>
            <a:ext cx="12192000" cy="6932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183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PROBLEMI I SKUPINE KOJI SE SMATRAJU DOMENOM SOCIJALNOG RADA (1)</a:t>
            </a:r>
            <a:endParaRPr lang="en-US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Bahnschrift Light Condensed"/>
              </a:rPr>
              <a:t>OBITELJSKO I PARTNERSKO NASILJE</a:t>
            </a:r>
          </a:p>
          <a:p>
            <a:r>
              <a:rPr lang="hr-HR" dirty="0">
                <a:latin typeface="Bahnschrift Light Condensed"/>
              </a:rPr>
              <a:t>33 milijuna Amerikanaca su žrtve obiteljskog nasilja (15%) </a:t>
            </a:r>
          </a:p>
          <a:p>
            <a:r>
              <a:rPr lang="hr-HR" dirty="0">
                <a:latin typeface="Bahnschrift Light Condensed"/>
              </a:rPr>
              <a:t>3 od 4 osobe znaju nekoga tko je žrtva obiteljskog nasilja </a:t>
            </a:r>
          </a:p>
          <a:p>
            <a:r>
              <a:rPr lang="hr-HR" dirty="0">
                <a:latin typeface="Bahnschrift Light Condensed"/>
              </a:rPr>
              <a:t>1 od 5 učenika prijavi seksualno ili fizičko zlostavljanje od strane partnera </a:t>
            </a:r>
          </a:p>
          <a:p>
            <a:r>
              <a:rPr lang="hr-HR" dirty="0">
                <a:latin typeface="Bahnschrift Light Condensed"/>
              </a:rPr>
              <a:t> Samo</a:t>
            </a:r>
            <a:r>
              <a:rPr lang="en-US" dirty="0">
                <a:latin typeface="Bahnschrift Light Condensed"/>
              </a:rPr>
              <a:t> 1 </a:t>
            </a:r>
            <a:r>
              <a:rPr lang="hr-HR" dirty="0">
                <a:latin typeface="Bahnschrift Light Condensed"/>
              </a:rPr>
              <a:t>od</a:t>
            </a:r>
            <a:r>
              <a:rPr lang="en-US" dirty="0">
                <a:latin typeface="Bahnschrift Light Condensed"/>
              </a:rPr>
              <a:t> 4 </a:t>
            </a:r>
            <a:r>
              <a:rPr lang="hr-HR" dirty="0">
                <a:latin typeface="Bahnschrift Light Condensed"/>
              </a:rPr>
              <a:t>žene i</a:t>
            </a:r>
            <a:r>
              <a:rPr lang="en-US" dirty="0">
                <a:latin typeface="Bahnschrift Light Condensed"/>
              </a:rPr>
              <a:t> 1 </a:t>
            </a:r>
            <a:r>
              <a:rPr lang="hr-HR" dirty="0">
                <a:latin typeface="Bahnschrift Light Condensed"/>
              </a:rPr>
              <a:t>od</a:t>
            </a:r>
            <a:r>
              <a:rPr lang="en-US" dirty="0">
                <a:latin typeface="Bahnschrift Light Condensed"/>
              </a:rPr>
              <a:t> 7 m</a:t>
            </a:r>
            <a:r>
              <a:rPr lang="hr-HR" dirty="0" err="1">
                <a:latin typeface="Bahnschrift Light Condensed"/>
              </a:rPr>
              <a:t>uškaraca</a:t>
            </a:r>
            <a:r>
              <a:rPr lang="hr-HR" dirty="0">
                <a:latin typeface="Bahnschrift Light Condensed"/>
              </a:rPr>
              <a:t> prijave obiteljsko nasilje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025" y="5992297"/>
            <a:ext cx="36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(</a:t>
            </a:r>
            <a:r>
              <a:rPr lang="en-US" dirty="0">
                <a:latin typeface="Bahnschrift Light" panose="020B0502040204020203" pitchFamily="34" charset="0"/>
              </a:rPr>
              <a:t>Social work degree guide</a:t>
            </a:r>
            <a:r>
              <a:rPr lang="hr-HR" dirty="0">
                <a:latin typeface="Bahnschrift Light" panose="020B0502040204020203" pitchFamily="34" charset="0"/>
              </a:rPr>
              <a:t>, </a:t>
            </a:r>
            <a:r>
              <a:rPr lang="en-US" dirty="0">
                <a:latin typeface="Bahnschrift Light" panose="020B0502040204020203" pitchFamily="34" charset="0"/>
              </a:rPr>
              <a:t>2018</a:t>
            </a:r>
            <a:r>
              <a:rPr lang="hr-HR" dirty="0">
                <a:latin typeface="Bahnschrift Light" panose="020B0502040204020203" pitchFamily="34" charset="0"/>
              </a:rPr>
              <a:t>.)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PROBLEMI I SKUPINE KOJI SE SMATRAJU DOMENOM SOCIJALNOG RADA (2)</a:t>
            </a:r>
            <a:endParaRPr lang="en-US" dirty="0"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Bahnschrift Light Condensed"/>
              </a:rPr>
              <a:t>PROBLEMI MANJINA </a:t>
            </a:r>
          </a:p>
          <a:p>
            <a:r>
              <a:rPr lang="hr-HR" dirty="0">
                <a:latin typeface="Bahnschrift Light Condensed"/>
              </a:rPr>
              <a:t>Diskriminacija i marginalizacija</a:t>
            </a:r>
          </a:p>
          <a:p>
            <a:r>
              <a:rPr lang="en-US" dirty="0">
                <a:latin typeface="Bahnschrift Light Condensed"/>
              </a:rPr>
              <a:t>39</a:t>
            </a:r>
            <a:r>
              <a:rPr lang="hr-HR" dirty="0">
                <a:latin typeface="Bahnschrift Light Condensed"/>
              </a:rPr>
              <a:t>% Afričko-američke djece i adolescenata i 33% Latinoameričke djece i adolescenata živi u siromaštvu </a:t>
            </a:r>
            <a:r>
              <a:rPr lang="en-US" sz="1800" dirty="0">
                <a:latin typeface="Bahnschrift Light Condensed"/>
              </a:rPr>
              <a:t>(Kids Count Data Center, Children in Poverty</a:t>
            </a:r>
            <a:r>
              <a:rPr lang="hr-HR" sz="1800" dirty="0">
                <a:latin typeface="Bahnschrift Light Condensed"/>
              </a:rPr>
              <a:t>,</a:t>
            </a:r>
            <a:r>
              <a:rPr lang="en-US" sz="1800" dirty="0">
                <a:latin typeface="Bahnschrift Light Condensed"/>
              </a:rPr>
              <a:t> 2014</a:t>
            </a:r>
            <a:r>
              <a:rPr lang="hr-HR" sz="1800" dirty="0">
                <a:latin typeface="Bahnschrift Light Condensed"/>
              </a:rPr>
              <a:t>., </a:t>
            </a:r>
            <a:r>
              <a:rPr lang="hr-HR" sz="1800" dirty="0" smtClean="0">
                <a:latin typeface="Bahnschrift Light Condensed"/>
              </a:rPr>
              <a:t>prema American </a:t>
            </a:r>
            <a:r>
              <a:rPr lang="hr-HR" sz="1800" dirty="0" err="1">
                <a:latin typeface="Bahnschrift Light Condensed"/>
              </a:rPr>
              <a:t>Psychological</a:t>
            </a:r>
            <a:r>
              <a:rPr lang="hr-HR" sz="1800" dirty="0">
                <a:latin typeface="Bahnschrift Light Condensed"/>
              </a:rPr>
              <a:t> </a:t>
            </a:r>
            <a:r>
              <a:rPr lang="hr-HR" sz="1800" dirty="0" err="1" smtClean="0">
                <a:latin typeface="Bahnschrift Light Condensed"/>
              </a:rPr>
              <a:t>Association</a:t>
            </a:r>
            <a:r>
              <a:rPr lang="hr-HR" sz="1800" dirty="0" smtClean="0">
                <a:latin typeface="Bahnschrift Light Condensed"/>
              </a:rPr>
              <a:t>, </a:t>
            </a:r>
            <a:r>
              <a:rPr lang="hr-HR" sz="1800" dirty="0">
                <a:latin typeface="Bahnschrift Light Condensed"/>
              </a:rPr>
              <a:t>2018.)</a:t>
            </a:r>
          </a:p>
          <a:p>
            <a:pPr marL="0" indent="0">
              <a:buNone/>
            </a:pPr>
            <a:endParaRPr lang="hr-HR" sz="1800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Manjinske rasne skupine imaju veću vjerojatnost da će doživjeti višedimenzionalno siromaštvo u odnosu na bijelce</a:t>
            </a:r>
            <a:r>
              <a:rPr lang="en-US" dirty="0">
                <a:latin typeface="Bahnschrift Light Condensed"/>
              </a:rPr>
              <a:t> </a:t>
            </a:r>
            <a:r>
              <a:rPr lang="en-US" sz="1800" dirty="0">
                <a:latin typeface="Bahnschrift Light Condensed"/>
              </a:rPr>
              <a:t>(Reeves, </a:t>
            </a:r>
            <a:r>
              <a:rPr lang="en-US" sz="1800" dirty="0" err="1" smtClean="0">
                <a:latin typeface="Bahnschrift Light Condensed"/>
              </a:rPr>
              <a:t>Rodrigue</a:t>
            </a:r>
            <a:r>
              <a:rPr lang="hr-HR" sz="1800" dirty="0">
                <a:latin typeface="Bahnschrift Light Condensed"/>
              </a:rPr>
              <a:t>z</a:t>
            </a:r>
            <a:r>
              <a:rPr lang="hr-HR" sz="1800" dirty="0" smtClean="0">
                <a:latin typeface="Bahnschrift Light Condensed"/>
              </a:rPr>
              <a:t> </a:t>
            </a:r>
            <a:r>
              <a:rPr lang="hr-HR" sz="1800" dirty="0">
                <a:latin typeface="Bahnschrift Light Condensed"/>
              </a:rPr>
              <a:t>i</a:t>
            </a:r>
            <a:r>
              <a:rPr lang="en-US" sz="1800" dirty="0">
                <a:latin typeface="Bahnschrift Light Condensed"/>
              </a:rPr>
              <a:t> Kneebone, 2016</a:t>
            </a:r>
            <a:r>
              <a:rPr lang="hr-HR" sz="1800" dirty="0">
                <a:latin typeface="Bahnschrift Light Condensed"/>
              </a:rPr>
              <a:t>., prema American </a:t>
            </a:r>
            <a:r>
              <a:rPr lang="hr-HR" sz="1800" dirty="0" err="1">
                <a:latin typeface="Bahnschrift Light Condensed"/>
              </a:rPr>
              <a:t>Psychological</a:t>
            </a:r>
            <a:r>
              <a:rPr lang="hr-HR" sz="1800" dirty="0">
                <a:latin typeface="Bahnschrift Light Condensed"/>
              </a:rPr>
              <a:t> </a:t>
            </a:r>
            <a:r>
              <a:rPr lang="hr-HR" sz="1800" dirty="0" err="1" smtClean="0">
                <a:latin typeface="Bahnschrift Light Condensed"/>
              </a:rPr>
              <a:t>Association</a:t>
            </a:r>
            <a:r>
              <a:rPr lang="hr-HR" sz="1800" dirty="0" smtClean="0">
                <a:latin typeface="Bahnschrift Light Condensed"/>
              </a:rPr>
              <a:t>, 2018.)</a:t>
            </a:r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PROBLEMI I SKUPINE KOJI SE SMATRAJU DOMENOM SOCIJALNOG RADA (3)</a:t>
            </a:r>
            <a:endParaRPr lang="en-US" dirty="0"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hr-HR" b="1" dirty="0">
                <a:latin typeface="Bahnschrift Light Condensed"/>
              </a:rPr>
              <a:t>VELIKA STOPA ZATVARANJA </a:t>
            </a:r>
          </a:p>
          <a:p>
            <a:r>
              <a:rPr lang="hr-HR" dirty="0">
                <a:latin typeface="Bahnschrift Light Condensed"/>
              </a:rPr>
              <a:t>Stopa zatvaranja 724 od 1000 stanovnika</a:t>
            </a:r>
          </a:p>
          <a:p>
            <a:r>
              <a:rPr lang="hr-HR" dirty="0">
                <a:latin typeface="Bahnschrift Light Condensed"/>
              </a:rPr>
              <a:t>7 milijuna stanovnika nalazi se u zatvoru, probaciji ili na uvjetnoj kazni – 1 od 31 osobe</a:t>
            </a:r>
          </a:p>
          <a:p>
            <a:r>
              <a:rPr lang="hr-HR" dirty="0">
                <a:latin typeface="Bahnschrift Light Condensed"/>
              </a:rPr>
              <a:t>U ovoj skupini su visoko reprezentativni crni muškarci</a:t>
            </a:r>
          </a:p>
          <a:p>
            <a:pPr marL="0" indent="0" algn="r">
              <a:buNone/>
            </a:pPr>
            <a:endParaRPr lang="hr-HR" sz="1800" dirty="0">
              <a:latin typeface="Bahnschrift" panose="020B0502040204020203" pitchFamily="34" charset="0"/>
            </a:endParaRPr>
          </a:p>
          <a:p>
            <a:pPr marL="0" indent="0" algn="r">
              <a:buNone/>
            </a:pPr>
            <a:endParaRPr lang="hr-HR" sz="1800" dirty="0">
              <a:latin typeface="Bahnschrift" panose="020B0502040204020203" pitchFamily="34" charset="0"/>
            </a:endParaRPr>
          </a:p>
          <a:p>
            <a:pPr marL="0" indent="0" algn="r">
              <a:buNone/>
            </a:pPr>
            <a:r>
              <a:rPr lang="hr-HR" sz="1800" dirty="0">
                <a:latin typeface="Bahnschrift Light" panose="020B0502040204020203" pitchFamily="34" charset="0"/>
              </a:rPr>
              <a:t>(Lundy i van Wormer, 2007.) </a:t>
            </a:r>
          </a:p>
        </p:txBody>
      </p:sp>
    </p:spTree>
    <p:extLst>
      <p:ext uri="{BB962C8B-B14F-4D97-AF65-F5344CB8AC3E}">
        <p14:creationId xmlns:p14="http://schemas.microsoft.com/office/powerpoint/2010/main" val="3753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A10E6C-4F6E-4BE2-84BF-BCAFD604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7AC7E-C9E4-467B-A8A1-22F2FD21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IMIGRACIJSKA POLITIKA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4187A1-BC83-4E5A-9E63-99F4E12A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325564"/>
          </a:xfrm>
        </p:spPr>
        <p:txBody>
          <a:bodyPr/>
          <a:lstStyle/>
          <a:p>
            <a:r>
              <a:rPr lang="hr-HR" dirty="0">
                <a:latin typeface="Bahnschrift Light Condensed"/>
              </a:rPr>
              <a:t>Visoka razina ilegalnih imigracija </a:t>
            </a:r>
          </a:p>
          <a:p>
            <a:r>
              <a:rPr lang="hr-HR" dirty="0">
                <a:latin typeface="Bahnschrift Light Condensed"/>
              </a:rPr>
              <a:t>Narušavanje američkih nacionalnih interesa:</a:t>
            </a:r>
          </a:p>
          <a:p>
            <a:endParaRPr lang="hr-HR" dirty="0">
              <a:latin typeface="Bahnschrift Light Condense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E25AF6-4ED4-4329-8AC0-EB5D689F27B3}"/>
              </a:ext>
            </a:extLst>
          </p:cNvPr>
          <p:cNvSpPr txBox="1"/>
          <p:nvPr/>
        </p:nvSpPr>
        <p:spPr>
          <a:xfrm>
            <a:off x="1169504" y="2895600"/>
            <a:ext cx="7195930" cy="18158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Bahnschrift Light Condensed"/>
              </a:rPr>
              <a:t>1. Nepoštivanje zakona</a:t>
            </a:r>
          </a:p>
          <a:p>
            <a:r>
              <a:rPr lang="hr-HR" sz="2800" dirty="0">
                <a:solidFill>
                  <a:schemeClr val="bg1"/>
                </a:solidFill>
                <a:latin typeface="Bahnschrift Light Condensed"/>
              </a:rPr>
              <a:t>2. Potencijalni sigurnosni rizici</a:t>
            </a:r>
          </a:p>
          <a:p>
            <a:r>
              <a:rPr lang="hr-HR" sz="2800" dirty="0">
                <a:solidFill>
                  <a:schemeClr val="bg1"/>
                </a:solidFill>
                <a:latin typeface="Bahnschrift Light Condensed"/>
              </a:rPr>
              <a:t>3. Opterećivanje javnog obrazovanja</a:t>
            </a:r>
          </a:p>
          <a:p>
            <a:r>
              <a:rPr lang="hr-HR" sz="2800" dirty="0">
                <a:solidFill>
                  <a:schemeClr val="bg1"/>
                </a:solidFill>
                <a:latin typeface="Bahnschrift Light Condensed"/>
              </a:rPr>
              <a:t>4. Velika potražnja za socijalnim uslugama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06C5FB-D730-43CC-9C26-BA9EC7F87B61}"/>
              </a:ext>
            </a:extLst>
          </p:cNvPr>
          <p:cNvSpPr txBox="1"/>
          <p:nvPr/>
        </p:nvSpPr>
        <p:spPr>
          <a:xfrm>
            <a:off x="838200" y="4999911"/>
            <a:ext cx="887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Bahnschrift Light Condensed"/>
              </a:rPr>
              <a:t>Oko 12 milijuna migranata koji ilegalno borave u SAD-u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09997" y="6051623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(cfr.org)</a:t>
            </a:r>
          </a:p>
        </p:txBody>
      </p:sp>
    </p:spTree>
    <p:extLst>
      <p:ext uri="{BB962C8B-B14F-4D97-AF65-F5344CB8AC3E}">
        <p14:creationId xmlns:p14="http://schemas.microsoft.com/office/powerpoint/2010/main" val="23839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132"/>
            <a:ext cx="12192000" cy="701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847"/>
            <a:ext cx="10918371" cy="1325563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STATUS SOCIJALNOG RADA U DRUŠTVU (1) </a:t>
            </a:r>
            <a:endParaRPr lang="en-US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59" y="1576389"/>
            <a:ext cx="11393557" cy="4996690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Bahnschrift Light Condensed"/>
              </a:rPr>
              <a:t>90% socijalnih radnika se osjeća podcijenjeno od strane društva </a:t>
            </a:r>
            <a:br>
              <a:rPr lang="hr-HR" dirty="0">
                <a:latin typeface="Bahnschrift Light Condensed"/>
              </a:rPr>
            </a:br>
            <a:endParaRPr lang="hr-HR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85% socijalnih radnika kaže da je negativna slika o profesiji koju stvaraju mediji čini njihov posao težim </a:t>
            </a:r>
            <a:br>
              <a:rPr lang="hr-HR" dirty="0">
                <a:latin typeface="Bahnschrift Light Condensed"/>
              </a:rPr>
            </a:br>
            <a:endParaRPr lang="hr-HR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Samo </a:t>
            </a:r>
            <a:r>
              <a:rPr lang="en-US" dirty="0">
                <a:latin typeface="Bahnschrift Light Condensed"/>
              </a:rPr>
              <a:t>3% </a:t>
            </a:r>
            <a:r>
              <a:rPr lang="hr-HR" dirty="0">
                <a:latin typeface="Bahnschrift Light Condensed"/>
              </a:rPr>
              <a:t>osjeća da socijalni rad ima pozitivnu sliku u javnosti</a:t>
            </a:r>
            <a:br>
              <a:rPr lang="hr-HR" dirty="0">
                <a:latin typeface="Bahnschrift Light Condensed"/>
              </a:rPr>
            </a:br>
            <a:r>
              <a:rPr lang="hr-HR" dirty="0">
                <a:latin typeface="Bahnschrift Light Condensed"/>
              </a:rPr>
              <a:t> </a:t>
            </a:r>
            <a:r>
              <a:rPr lang="hr-HR" sz="1900" dirty="0">
                <a:latin typeface="Bahnschrift" panose="020B0502040204020203" pitchFamily="34" charset="0"/>
              </a:rPr>
              <a:t>(</a:t>
            </a:r>
            <a:r>
              <a:rPr lang="en-US" sz="1900" dirty="0">
                <a:latin typeface="Bahnschrift" panose="020B0502040204020203" pitchFamily="34" charset="0"/>
              </a:rPr>
              <a:t>The Guardian Social Lives research</a:t>
            </a:r>
            <a:r>
              <a:rPr lang="hr-HR" sz="1900" dirty="0">
                <a:latin typeface="Bahnschrift" panose="020B0502040204020203" pitchFamily="34" charset="0"/>
              </a:rPr>
              <a:t>,</a:t>
            </a:r>
            <a:r>
              <a:rPr lang="en-US" sz="1900" dirty="0">
                <a:latin typeface="Bahnschrift" panose="020B0502040204020203" pitchFamily="34" charset="0"/>
              </a:rPr>
              <a:t> 2014</a:t>
            </a:r>
            <a:r>
              <a:rPr lang="hr-HR" sz="1900" dirty="0">
                <a:latin typeface="Bahnschrift" panose="020B0502040204020203" pitchFamily="34" charset="0"/>
              </a:rPr>
              <a:t>.)</a:t>
            </a:r>
            <a:br>
              <a:rPr lang="hr-HR" sz="1900" dirty="0">
                <a:latin typeface="Bahnschrift" panose="020B0502040204020203" pitchFamily="34" charset="0"/>
              </a:rPr>
            </a:br>
            <a:endParaRPr lang="hr-HR" sz="1900" dirty="0">
              <a:latin typeface="Bahnschrift" panose="020B0502040204020203" pitchFamily="34" charset="0"/>
            </a:endParaRPr>
          </a:p>
          <a:p>
            <a:r>
              <a:rPr lang="hr-HR" dirty="0">
                <a:latin typeface="Bahnschrift Light Condensed"/>
              </a:rPr>
              <a:t>Percepcija javnosti o socijalnom radu - većina sudionika (59,4%) navodi da ima pozitivnu percepciju o socijalnim radnicima, dok negativnu ima 16,1% sudionika </a:t>
            </a:r>
            <a:br>
              <a:rPr lang="hr-HR" dirty="0">
                <a:latin typeface="Bahnschrift Light Condensed"/>
              </a:rPr>
            </a:br>
            <a:endParaRPr lang="hr-HR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Od tih sudionika, većina njih je imala osobno iskustvo sa socijalnim radnikom (35,7%) ili poznavala socijalnog radnika (30,8%), dok je 12,4% osoba stvorilo percepciju temeljem iskustva s televizije i 10,8% iz novina </a:t>
            </a:r>
          </a:p>
          <a:p>
            <a:pPr marL="0" indent="0" algn="r">
              <a:buNone/>
            </a:pPr>
            <a:r>
              <a:rPr lang="hr-HR" sz="1900" dirty="0">
                <a:latin typeface="Bahnschrift Light" panose="020B0502040204020203" pitchFamily="34" charset="0"/>
              </a:rPr>
              <a:t> (LeCroy i Stinson, 2004.)</a:t>
            </a:r>
          </a:p>
          <a:p>
            <a:pPr marL="0" indent="0">
              <a:buNone/>
            </a:pPr>
            <a:endParaRPr lang="hr-HR" sz="1900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2257" cy="1325563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  <a:latin typeface="Bahnschrift Light Condensed"/>
              </a:rPr>
              <a:t>STATUS SOCIJALNOG RADA U DRUŠTVU (2) </a:t>
            </a:r>
            <a:endParaRPr lang="en-US" dirty="0"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3226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>
                <a:latin typeface="Bahnschrift Light Condensed"/>
              </a:rPr>
              <a:t>Poznavanje socijalnog radnika i upoznatost s profesijom su značajno povezane s pozitivnom percepcijom profesije</a:t>
            </a:r>
          </a:p>
          <a:p>
            <a:r>
              <a:rPr lang="hr-HR" sz="3000" dirty="0">
                <a:latin typeface="Bahnschrift Light Condensed"/>
              </a:rPr>
              <a:t>Negativna percepcija </a:t>
            </a:r>
            <a:r>
              <a:rPr lang="hr-HR" sz="3000" dirty="0">
                <a:latin typeface="Bahnschrift Light Condensed"/>
                <a:sym typeface="Wingdings" panose="05000000000000000000" pitchFamily="2" charset="2"/>
              </a:rPr>
              <a:t></a:t>
            </a:r>
            <a:r>
              <a:rPr lang="hr-HR" sz="3000" dirty="0">
                <a:latin typeface="Bahnschrift Light Condensed"/>
              </a:rPr>
              <a:t> nerazumijevanje profesije</a:t>
            </a:r>
          </a:p>
          <a:p>
            <a:pPr marL="0" indent="0" algn="r">
              <a:buNone/>
            </a:pPr>
            <a:r>
              <a:rPr lang="hr-HR" sz="1800" dirty="0">
                <a:latin typeface="Bahnschrift Light" panose="020B0502040204020203" pitchFamily="34" charset="0"/>
              </a:rPr>
              <a:t>(Cramer, 2015.)</a:t>
            </a:r>
          </a:p>
          <a:p>
            <a:pPr marL="0" indent="0" algn="r">
              <a:buNone/>
            </a:pPr>
            <a:endParaRPr lang="hr-HR" sz="1800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Rezanje budžeta, reorganizacije američkih sveučilišta</a:t>
            </a:r>
          </a:p>
          <a:p>
            <a:r>
              <a:rPr lang="hr-HR" dirty="0">
                <a:latin typeface="Bahnschrift Light Condensed"/>
              </a:rPr>
              <a:t>Značajan rast broja programa za BSW i MSW </a:t>
            </a:r>
          </a:p>
          <a:p>
            <a:r>
              <a:rPr lang="hr-HR" dirty="0">
                <a:latin typeface="Bahnschrift Light Condensed"/>
              </a:rPr>
              <a:t>Manja sigurnost zaposlenja, više promjena na radnom mjestu i veća konkurencija nego ikad prije </a:t>
            </a:r>
          </a:p>
          <a:p>
            <a:endParaRPr lang="hr-HR" dirty="0">
              <a:latin typeface="Bahnschrift" panose="020B0502040204020203" pitchFamily="34" charset="0"/>
            </a:endParaRPr>
          </a:p>
          <a:p>
            <a:pPr marL="0" indent="0" algn="r">
              <a:buNone/>
            </a:pPr>
            <a:r>
              <a:rPr lang="hr-HR" sz="1900" dirty="0">
                <a:latin typeface="Bahnschrift Light" panose="020B0502040204020203" pitchFamily="34" charset="0"/>
              </a:rPr>
              <a:t>(Reid i Edwards, 2006.)</a:t>
            </a:r>
            <a:endParaRPr lang="en-US" sz="19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D794A-E867-4C14-827F-74D0844E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238005"/>
            <a:ext cx="4977976" cy="972836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K</a:t>
            </a:r>
            <a:r>
              <a:rPr lang="hr-HR" sz="4800" b="1" u="sng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ANADA</a:t>
            </a:r>
            <a:r>
              <a:rPr lang="en-US" sz="4800" b="1" u="sng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Content Placeholder 4" descr="A close up of a flower&#10;&#10;Description generated with high confidence">
            <a:extLst>
              <a:ext uri="{FF2B5EF4-FFF2-40B4-BE49-F238E27FC236}">
                <a16:creationId xmlns="" xmlns:a16="http://schemas.microsoft.com/office/drawing/2014/main" id="{AF66343F-919D-4CC2-A38A-0B7FD2633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4CA9FE-19CD-48E0-AC21-6470E0619460}"/>
              </a:ext>
            </a:extLst>
          </p:cNvPr>
          <p:cNvSpPr txBox="1"/>
          <p:nvPr/>
        </p:nvSpPr>
        <p:spPr>
          <a:xfrm>
            <a:off x="6090176" y="1445343"/>
            <a:ext cx="56148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POVRŠINA</a:t>
            </a:r>
            <a:r>
              <a:rPr lang="en-US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: </a:t>
            </a:r>
            <a:r>
              <a:rPr lang="en-US" sz="3200" dirty="0">
                <a:latin typeface="Bahnschrift Light Condensed" panose="020B0502040204020203" pitchFamily="34" charset="0"/>
              </a:rPr>
              <a:t>9.985.000 km²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GLAVNI GRAD</a:t>
            </a:r>
            <a:r>
              <a:rPr lang="en-US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: </a:t>
            </a:r>
            <a:r>
              <a:rPr lang="en-US" sz="3200" dirty="0">
                <a:latin typeface="Bahnschrift Light Condensed" panose="020B0502040204020203" pitchFamily="34" charset="0"/>
              </a:rPr>
              <a:t>Ottawa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STANOVNIŠTVO</a:t>
            </a:r>
            <a:r>
              <a:rPr lang="en-US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: </a:t>
            </a:r>
            <a:r>
              <a:rPr lang="en-US" sz="32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</a:rPr>
              <a:t>36, 71 </a:t>
            </a:r>
            <a:r>
              <a:rPr lang="en-US" sz="3200" dirty="0" err="1">
                <a:effectLst/>
                <a:latin typeface="Bahnschrift Light Condensed" panose="020B0502040204020203" pitchFamily="34" charset="0"/>
                <a:ea typeface="Calibri" panose="020F0502020204030204" pitchFamily="34" charset="0"/>
              </a:rPr>
              <a:t>milijun</a:t>
            </a:r>
            <a:r>
              <a:rPr lang="en-US" sz="3200" dirty="0">
                <a:effectLst/>
                <a:latin typeface="Bahnschrift Light Condensed" panose="020B0502040204020203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JEZIK</a:t>
            </a:r>
            <a:r>
              <a:rPr lang="en-US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: </a:t>
            </a:r>
            <a:r>
              <a:rPr lang="en-US" sz="3200" dirty="0" err="1">
                <a:latin typeface="Bahnschrift Light Condensed" panose="020B0502040204020203" pitchFamily="34" charset="0"/>
              </a:rPr>
              <a:t>engleski</a:t>
            </a:r>
            <a:r>
              <a:rPr lang="en-US" sz="3200" dirty="0">
                <a:latin typeface="Bahnschrift Light Condensed" panose="020B0502040204020203" pitchFamily="34" charset="0"/>
              </a:rPr>
              <a:t> i </a:t>
            </a:r>
            <a:r>
              <a:rPr lang="en-US" sz="3200" dirty="0" err="1">
                <a:latin typeface="Bahnschrift Light Condensed" panose="020B0502040204020203" pitchFamily="34" charset="0"/>
              </a:rPr>
              <a:t>francuski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VJERA</a:t>
            </a:r>
            <a:r>
              <a:rPr lang="en-US" sz="3200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: </a:t>
            </a:r>
            <a:r>
              <a:rPr lang="en-US" sz="3200" dirty="0" err="1">
                <a:latin typeface="Bahnschrift Light Condensed" panose="020B0502040204020203" pitchFamily="34" charset="0"/>
              </a:rPr>
              <a:t>rimokatolici</a:t>
            </a:r>
            <a:r>
              <a:rPr lang="en-US" sz="3200" dirty="0">
                <a:latin typeface="Bahnschrift Light Condensed" panose="020B0502040204020203" pitchFamily="34" charset="0"/>
              </a:rPr>
              <a:t> i </a:t>
            </a:r>
            <a:r>
              <a:rPr lang="en-US" sz="3200" dirty="0" err="1">
                <a:latin typeface="Bahnschrift Light Condensed" panose="020B0502040204020203" pitchFamily="34" charset="0"/>
              </a:rPr>
              <a:t>protestanti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(enciklopedija.hr)</a:t>
            </a:r>
          </a:p>
        </p:txBody>
      </p:sp>
    </p:spTree>
    <p:extLst>
      <p:ext uri="{BB962C8B-B14F-4D97-AF65-F5344CB8AC3E}">
        <p14:creationId xmlns:p14="http://schemas.microsoft.com/office/powerpoint/2010/main" val="6140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444A5-FB9D-4EFF-9B1A-D09D6601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088" y="328047"/>
            <a:ext cx="4977976" cy="1158367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Politički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sustav</a:t>
            </a:r>
            <a:endParaRPr lang="en-US" sz="48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0D425E0E-C6FA-435B-8E71-BC4E41D06B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D22EA5-C0C4-4DAD-905C-13880B414DBB}"/>
              </a:ext>
            </a:extLst>
          </p:cNvPr>
          <p:cNvSpPr txBox="1"/>
          <p:nvPr/>
        </p:nvSpPr>
        <p:spPr>
          <a:xfrm>
            <a:off x="5988088" y="1210597"/>
            <a:ext cx="53936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ustavna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monarhija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konfederacija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kraljica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Elizabeta</a:t>
            </a:r>
            <a:r>
              <a:rPr lang="en-US" sz="3000" dirty="0">
                <a:latin typeface="Bahnschrift Light Condensed" panose="020B0502040204020203" pitchFamily="34" charset="0"/>
              </a:rPr>
              <a:t> 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premijer</a:t>
            </a:r>
            <a:r>
              <a:rPr lang="en-US" sz="3000" dirty="0">
                <a:latin typeface="Bahnschrift Light Condensed" panose="020B0502040204020203" pitchFamily="34" charset="0"/>
              </a:rPr>
              <a:t> Justin Trudeau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(enciklopedija.hr)</a:t>
            </a:r>
          </a:p>
        </p:txBody>
      </p:sp>
    </p:spTree>
    <p:extLst>
      <p:ext uri="{BB962C8B-B14F-4D97-AF65-F5344CB8AC3E}">
        <p14:creationId xmlns:p14="http://schemas.microsoft.com/office/powerpoint/2010/main" val="19514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871"/>
            <a:ext cx="10515600" cy="1325563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 panose="020B0502040204020203"/>
              </a:rPr>
              <a:t>Stanovništvo</a:t>
            </a:r>
            <a:r>
              <a:rPr lang="hr-HR" sz="4800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Bahnschrift Light Condensed" panose="020B05020402040202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6624637" cy="529869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Bahnschrift Light Condensed" panose="020B0502040204020203"/>
              </a:rPr>
              <a:t>Prije</a:t>
            </a:r>
            <a:r>
              <a:rPr lang="en-US" dirty="0">
                <a:latin typeface="Bahnschrift Light Condensed" panose="020B0502040204020203"/>
              </a:rPr>
              <a:t> 20 000 </a:t>
            </a:r>
            <a:r>
              <a:rPr lang="en-US" dirty="0" err="1">
                <a:latin typeface="Bahnschrift Light Condensed" panose="020B0502040204020203"/>
              </a:rPr>
              <a:t>godina</a:t>
            </a:r>
            <a:r>
              <a:rPr lang="en-US" dirty="0">
                <a:latin typeface="Bahnschrift Light Condensed" panose="020B0502040204020203"/>
              </a:rPr>
              <a:t> </a:t>
            </a:r>
          </a:p>
          <a:p>
            <a:r>
              <a:rPr lang="en-US" dirty="0" err="1">
                <a:latin typeface="Bahnschrift Light Condensed" panose="020B0502040204020203"/>
              </a:rPr>
              <a:t>Kolonijalizacija</a:t>
            </a:r>
            <a:endParaRPr lang="en-US" dirty="0">
              <a:latin typeface="Bahnschrift Light Condensed" panose="020B0502040204020203"/>
            </a:endParaRPr>
          </a:p>
          <a:p>
            <a:r>
              <a:rPr lang="hr-HR" dirty="0">
                <a:latin typeface="Bahnschrift Light Condensed" panose="020B0502040204020203"/>
              </a:rPr>
              <a:t>V</a:t>
            </a:r>
            <a:r>
              <a:rPr lang="en-US" dirty="0" err="1">
                <a:latin typeface="Bahnschrift Light Condensed" panose="020B0502040204020203"/>
              </a:rPr>
              <a:t>ećina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Amerikanaca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potječe</a:t>
            </a:r>
            <a:r>
              <a:rPr lang="en-US" dirty="0">
                <a:latin typeface="Bahnschrift Light Condensed" panose="020B0502040204020203"/>
              </a:rPr>
              <a:t> od </a:t>
            </a:r>
            <a:r>
              <a:rPr lang="en-US" dirty="0" err="1">
                <a:latin typeface="Bahnschrift Light Condensed" panose="020B0502040204020203"/>
              </a:rPr>
              <a:t>bijelih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Europljana</a:t>
            </a:r>
            <a:r>
              <a:rPr lang="en-US" dirty="0">
                <a:latin typeface="Bahnschrift Light Condensed" panose="020B0502040204020203"/>
              </a:rPr>
              <a:t> (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6</a:t>
            </a:r>
            <a:r>
              <a:rPr lang="hr-HR" dirty="0" smtClean="0">
                <a:solidFill>
                  <a:srgbClr val="C00000"/>
                </a:solidFill>
                <a:latin typeface="Bahnschrift Light Condensed" panose="020B0502040204020203"/>
              </a:rPr>
              <a:t>3,7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%</a:t>
            </a:r>
            <a:r>
              <a:rPr lang="en-US" dirty="0" smtClean="0">
                <a:latin typeface="Bahnschrift Light Condensed" panose="020B0502040204020203"/>
              </a:rPr>
              <a:t>), </a:t>
            </a:r>
            <a:r>
              <a:rPr lang="en-US" dirty="0" err="1">
                <a:latin typeface="Bahnschrift Light Condensed" panose="020B0502040204020203"/>
              </a:rPr>
              <a:t>podrijetlom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su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Njemci</a:t>
            </a:r>
            <a:r>
              <a:rPr lang="en-US" dirty="0">
                <a:latin typeface="Bahnschrift Light Condensed" panose="020B0502040204020203"/>
              </a:rPr>
              <a:t>, </a:t>
            </a:r>
            <a:r>
              <a:rPr lang="en-US" dirty="0" err="1">
                <a:latin typeface="Bahnschrift Light Condensed" panose="020B0502040204020203"/>
              </a:rPr>
              <a:t>Irci</a:t>
            </a:r>
            <a:r>
              <a:rPr lang="en-US" dirty="0">
                <a:latin typeface="Bahnschrift Light Condensed" panose="020B0502040204020203"/>
              </a:rPr>
              <a:t>, </a:t>
            </a:r>
            <a:r>
              <a:rPr lang="en-US" dirty="0" err="1">
                <a:latin typeface="Bahnschrift Light Condensed" panose="020B0502040204020203"/>
              </a:rPr>
              <a:t>Englezi</a:t>
            </a:r>
            <a:r>
              <a:rPr lang="en-US" dirty="0">
                <a:latin typeface="Bahnschrift Light Condensed" panose="020B0502040204020203"/>
              </a:rPr>
              <a:t>, </a:t>
            </a:r>
            <a:r>
              <a:rPr lang="en-US" dirty="0" err="1">
                <a:latin typeface="Bahnschrift Light Condensed" panose="020B0502040204020203"/>
              </a:rPr>
              <a:t>Talijani</a:t>
            </a:r>
            <a:r>
              <a:rPr lang="en-US" dirty="0">
                <a:latin typeface="Bahnschrift Light Condensed" panose="020B0502040204020203"/>
              </a:rPr>
              <a:t> i </a:t>
            </a:r>
            <a:r>
              <a:rPr lang="en-US" dirty="0" err="1">
                <a:latin typeface="Bahnschrift Light Condensed" panose="020B0502040204020203"/>
              </a:rPr>
              <a:t>Skandinavci</a:t>
            </a:r>
            <a:r>
              <a:rPr lang="en-US" dirty="0">
                <a:latin typeface="Bahnschrift Light Condensed" panose="020B0502040204020203"/>
              </a:rPr>
              <a:t> </a:t>
            </a:r>
          </a:p>
          <a:p>
            <a:r>
              <a:rPr lang="hr-HR" dirty="0" err="1" smtClean="0">
                <a:latin typeface="Bahnschrift Light Condensed" panose="020B0502040204020203"/>
              </a:rPr>
              <a:t>Hispa</a:t>
            </a:r>
            <a:r>
              <a:rPr lang="en-US" dirty="0" err="1" smtClean="0">
                <a:latin typeface="Bahnschrift Light Condensed" panose="020B0502040204020203"/>
              </a:rPr>
              <a:t>noamerikanci</a:t>
            </a:r>
            <a:r>
              <a:rPr lang="en-US" dirty="0" smtClean="0">
                <a:latin typeface="Bahnschrift Light Condensed" panose="020B0502040204020203"/>
              </a:rPr>
              <a:t> – 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1</a:t>
            </a:r>
            <a:r>
              <a:rPr lang="hr-HR" dirty="0" smtClean="0">
                <a:solidFill>
                  <a:srgbClr val="C00000"/>
                </a:solidFill>
                <a:latin typeface="Bahnschrift Light Condensed" panose="020B0502040204020203"/>
              </a:rPr>
              <a:t>6,3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%</a:t>
            </a:r>
            <a:r>
              <a:rPr lang="en-US" dirty="0" smtClean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imigranti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iz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Meksika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te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Središnje</a:t>
            </a:r>
            <a:r>
              <a:rPr lang="en-US" dirty="0">
                <a:latin typeface="Bahnschrift Light Condensed" panose="020B0502040204020203"/>
              </a:rPr>
              <a:t> i </a:t>
            </a:r>
            <a:r>
              <a:rPr lang="en-US" dirty="0" err="1">
                <a:latin typeface="Bahnschrift Light Condensed" panose="020B0502040204020203"/>
              </a:rPr>
              <a:t>Južne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Amerike</a:t>
            </a:r>
            <a:endParaRPr lang="en-US" dirty="0">
              <a:latin typeface="Bahnschrift Light Condensed" panose="020B0502040204020203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12,</a:t>
            </a:r>
            <a:r>
              <a:rPr lang="hr-HR" dirty="0" smtClean="0">
                <a:solidFill>
                  <a:srgbClr val="C00000"/>
                </a:solidFill>
                <a:latin typeface="Bahnschrift Light Condensed" panose="020B0502040204020203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%</a:t>
            </a:r>
            <a:r>
              <a:rPr lang="en-US" dirty="0" smtClean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čine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Afroamerikanci</a:t>
            </a:r>
            <a:r>
              <a:rPr lang="en-US" dirty="0">
                <a:latin typeface="Bahnschrift Light Condensed" panose="020B0502040204020203"/>
              </a:rPr>
              <a:t> </a:t>
            </a:r>
          </a:p>
          <a:p>
            <a:r>
              <a:rPr lang="en-US" dirty="0" err="1">
                <a:latin typeface="Bahnschrift Light Condensed" panose="020B0502040204020203"/>
              </a:rPr>
              <a:t>Amerikanaca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azijskog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podrijetla</a:t>
            </a:r>
            <a:r>
              <a:rPr lang="en-US" dirty="0">
                <a:latin typeface="Bahnschrift Light Condensed" panose="020B0502040204020203"/>
              </a:rPr>
              <a:t> – </a:t>
            </a:r>
            <a:r>
              <a:rPr lang="en-US" dirty="0" err="1">
                <a:latin typeface="Bahnschrift Light Condensed" panose="020B0502040204020203"/>
              </a:rPr>
              <a:t>manje</a:t>
            </a:r>
            <a:r>
              <a:rPr lang="en-US" dirty="0">
                <a:latin typeface="Bahnschrift Light Condensed" panose="020B0502040204020203"/>
              </a:rPr>
              <a:t> od 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4</a:t>
            </a:r>
            <a:r>
              <a:rPr lang="hr-HR" dirty="0" smtClean="0">
                <a:solidFill>
                  <a:srgbClr val="C00000"/>
                </a:solidFill>
                <a:latin typeface="Bahnschrift Light Condensed" panose="020B0502040204020203"/>
              </a:rPr>
              <a:t>,9</a:t>
            </a:r>
            <a:r>
              <a:rPr lang="en-US" dirty="0" smtClean="0">
                <a:solidFill>
                  <a:srgbClr val="C00000"/>
                </a:solidFill>
                <a:latin typeface="Bahnschrift Light Condensed" panose="020B0502040204020203"/>
              </a:rPr>
              <a:t>%</a:t>
            </a:r>
            <a:r>
              <a:rPr lang="en-US" dirty="0" smtClean="0">
                <a:latin typeface="Bahnschrift Light Condensed" panose="020B0502040204020203"/>
              </a:rPr>
              <a:t> </a:t>
            </a:r>
            <a:endParaRPr lang="hr-HR" dirty="0">
              <a:latin typeface="Bahnschrift Light Condensed" panose="020B0502040204020203"/>
            </a:endParaRPr>
          </a:p>
          <a:p>
            <a:r>
              <a:rPr lang="hr-HR" dirty="0">
                <a:latin typeface="Bahnschrift Light Condensed" panose="020B0502040204020203"/>
              </a:rPr>
              <a:t>Indijanci starosjedioci: </a:t>
            </a:r>
            <a:r>
              <a:rPr lang="hr-HR" dirty="0" smtClean="0">
                <a:solidFill>
                  <a:srgbClr val="C00000"/>
                </a:solidFill>
                <a:latin typeface="Bahnschrift Light Condensed" panose="020B0502040204020203"/>
              </a:rPr>
              <a:t>0,9%</a:t>
            </a:r>
            <a:endParaRPr lang="en-US" dirty="0">
              <a:solidFill>
                <a:srgbClr val="C00000"/>
              </a:solidFill>
              <a:latin typeface="Bahnschrift Light Condensed" panose="020B0502040204020203"/>
            </a:endParaRPr>
          </a:p>
          <a:p>
            <a:r>
              <a:rPr lang="en-US" dirty="0" err="1">
                <a:latin typeface="Bahnschrift Light Condensed" panose="020B0502040204020203"/>
              </a:rPr>
              <a:t>Visoke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nejednakosti</a:t>
            </a:r>
            <a:r>
              <a:rPr lang="en-US" dirty="0">
                <a:latin typeface="Bahnschrift Light Condensed" panose="020B0502040204020203"/>
              </a:rPr>
              <a:t>: </a:t>
            </a:r>
            <a:r>
              <a:rPr lang="hr-HR" dirty="0">
                <a:latin typeface="Bahnschrift Light Condensed" panose="020B0502040204020203"/>
              </a:rPr>
              <a:t>Afroamerikanci</a:t>
            </a:r>
            <a:r>
              <a:rPr lang="en-US" dirty="0">
                <a:latin typeface="Bahnschrift Light Condensed" panose="020B0502040204020203"/>
              </a:rPr>
              <a:t> i </a:t>
            </a:r>
            <a:r>
              <a:rPr lang="hr-HR" dirty="0" err="1">
                <a:latin typeface="Bahnschrift Light Condensed" panose="020B0502040204020203"/>
              </a:rPr>
              <a:t>H</a:t>
            </a:r>
            <a:r>
              <a:rPr lang="en-US" dirty="0" err="1">
                <a:latin typeface="Bahnschrift Light Condensed" panose="020B0502040204020203"/>
              </a:rPr>
              <a:t>ispanci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su</a:t>
            </a:r>
            <a:r>
              <a:rPr lang="en-US" dirty="0">
                <a:latin typeface="Bahnschrift Light Condensed" panose="020B0502040204020203"/>
              </a:rPr>
              <a:t> </a:t>
            </a:r>
            <a:r>
              <a:rPr lang="en-US" dirty="0" err="1">
                <a:latin typeface="Bahnschrift Light Condensed" panose="020B0502040204020203"/>
              </a:rPr>
              <a:t>najsiromašniji</a:t>
            </a:r>
            <a:r>
              <a:rPr lang="en-US" dirty="0">
                <a:latin typeface="Bahnschrift Light Condensed" panose="020B0502040204020203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6118" y="5950039"/>
            <a:ext cx="199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Bahnschrift Light" panose="020B0502040204020203" pitchFamily="34" charset="0"/>
              </a:rPr>
              <a:t>(enciklopedija.hr)</a:t>
            </a:r>
          </a:p>
        </p:txBody>
      </p:sp>
    </p:spTree>
    <p:extLst>
      <p:ext uri="{BB962C8B-B14F-4D97-AF65-F5344CB8AC3E}">
        <p14:creationId xmlns:p14="http://schemas.microsoft.com/office/powerpoint/2010/main" val="8262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02EBF-45AB-4EF4-B79D-355B0C12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0586"/>
            <a:ext cx="4977976" cy="1454051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Društveni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kontekst</a:t>
            </a:r>
            <a:endParaRPr lang="en-US" sz="48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84FACAA8-4FAE-4C17-BCAF-84927D04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2FF89E-91CC-4AE1-A026-A1303CADD4BE}"/>
              </a:ext>
            </a:extLst>
          </p:cNvPr>
          <p:cNvSpPr txBox="1"/>
          <p:nvPr/>
        </p:nvSpPr>
        <p:spPr>
          <a:xfrm>
            <a:off x="6255026" y="1764637"/>
            <a:ext cx="48189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multikulturalizam</a:t>
            </a:r>
            <a:r>
              <a:rPr lang="en-US" sz="3000" dirty="0">
                <a:latin typeface="Bahnschrift Light Condensed" panose="020B0502040204020203" pitchFamily="34" charset="0"/>
              </a:rPr>
              <a:t> – </a:t>
            </a:r>
            <a:r>
              <a:rPr lang="en-US" sz="3000" dirty="0" err="1">
                <a:latin typeface="Bahnschrift Light Condensed" panose="020B0502040204020203" pitchFamily="34" charset="0"/>
              </a:rPr>
              <a:t>najuspješniji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kanadski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izvozni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proizvod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okolnosti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nastanka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države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rivalstvo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između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dvaju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naroda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kanadska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useljenička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politika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 smtClean="0">
                <a:latin typeface="Bahnschrift Light Condensed" panose="020B0502040204020203" pitchFamily="34" charset="0"/>
              </a:rPr>
              <a:t>integrativni</a:t>
            </a:r>
            <a:r>
              <a:rPr lang="en-US" sz="3000" dirty="0" smtClean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pluralizam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</a:t>
            </a:r>
            <a:r>
              <a:rPr lang="en-US" dirty="0" err="1">
                <a:latin typeface="Bahnschrift Light Condensed" panose="020B0502040204020203" pitchFamily="34" charset="0"/>
              </a:rPr>
              <a:t>Puh</a:t>
            </a:r>
            <a:r>
              <a:rPr lang="en-US" dirty="0">
                <a:latin typeface="Bahnschrift Light Condensed" panose="020B0502040204020203" pitchFamily="34" charset="0"/>
              </a:rPr>
              <a:t>, </a:t>
            </a:r>
            <a:r>
              <a:rPr lang="en-US" dirty="0" smtClean="0">
                <a:latin typeface="Bahnschrift Light Condensed" panose="020B0502040204020203" pitchFamily="34" charset="0"/>
              </a:rPr>
              <a:t>2016</a:t>
            </a:r>
            <a:r>
              <a:rPr lang="hr-HR" dirty="0" smtClean="0">
                <a:latin typeface="Bahnschrift Light Condensed" panose="020B0502040204020203" pitchFamily="34" charset="0"/>
              </a:rPr>
              <a:t>.</a:t>
            </a:r>
            <a:r>
              <a:rPr lang="en-US" dirty="0" smtClean="0">
                <a:latin typeface="Bahnschrift Light Condensed" panose="020B0502040204020203" pitchFamily="34" charset="0"/>
              </a:rPr>
              <a:t>)</a:t>
            </a:r>
            <a:endParaRPr lang="en-US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C91D84-5145-435D-A8ED-D0BDDD44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5322"/>
            <a:ext cx="4977976" cy="104664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Vrijednosni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sustav</a:t>
            </a:r>
            <a:endParaRPr lang="en-US" sz="48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CF6D7D16-78CB-490C-9AD3-03E93DB75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6606D4-B0D3-4D1B-8D49-4AC7D31DE604}"/>
              </a:ext>
            </a:extLst>
          </p:cNvPr>
          <p:cNvSpPr txBox="1"/>
          <p:nvPr/>
        </p:nvSpPr>
        <p:spPr>
          <a:xfrm>
            <a:off x="6249845" y="1502688"/>
            <a:ext cx="530525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Condensed" panose="020B0502040204020203" pitchFamily="34" charset="0"/>
              </a:rPr>
              <a:t>Pravda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Uključenost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Ekonomska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sigurnost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Raznolikost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Zdravlje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Demokracija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Pravičnost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Sigurnost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Održivost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(uwaterloo.ca)</a:t>
            </a:r>
          </a:p>
        </p:txBody>
      </p:sp>
    </p:spTree>
    <p:extLst>
      <p:ext uri="{BB962C8B-B14F-4D97-AF65-F5344CB8AC3E}">
        <p14:creationId xmlns:p14="http://schemas.microsoft.com/office/powerpoint/2010/main" val="30627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716ED4-90CC-4C25-B603-8250DEC2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737"/>
            <a:ext cx="4977976" cy="1454051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Traume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društva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i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povijest</a:t>
            </a:r>
            <a:r>
              <a:rPr lang="en-US" sz="4800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Bahnschrift Light Condensed" panose="020B0502040204020203" pitchFamily="34" charset="0"/>
              </a:rPr>
              <a:t>sukoba</a:t>
            </a:r>
            <a:endParaRPr lang="en-US" sz="4800" b="1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8B6C531C-2ECE-46B6-B7B0-595F8AC17E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3AF49D-1507-40D9-B737-97FC54A39340}"/>
              </a:ext>
            </a:extLst>
          </p:cNvPr>
          <p:cNvSpPr txBox="1"/>
          <p:nvPr/>
        </p:nvSpPr>
        <p:spPr>
          <a:xfrm>
            <a:off x="6274191" y="2293034"/>
            <a:ext cx="55145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S</a:t>
            </a:r>
            <a:r>
              <a:rPr lang="en-US" sz="3000" dirty="0" err="1">
                <a:latin typeface="Bahnschrift Light Condensed" panose="020B0502040204020203" pitchFamily="34" charset="0"/>
              </a:rPr>
              <a:t>ukobi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Britanaca</a:t>
            </a:r>
            <a:r>
              <a:rPr lang="en-US" sz="3000" dirty="0">
                <a:latin typeface="Bahnschrift Light Condensed" panose="020B0502040204020203" pitchFamily="34" charset="0"/>
              </a:rPr>
              <a:t>, </a:t>
            </a:r>
            <a:r>
              <a:rPr lang="en-US" sz="3000" dirty="0" err="1">
                <a:latin typeface="Bahnschrift Light Condensed" panose="020B0502040204020203" pitchFamily="34" charset="0"/>
              </a:rPr>
              <a:t>Francuza</a:t>
            </a:r>
            <a:r>
              <a:rPr lang="en-US" sz="3000" dirty="0">
                <a:latin typeface="Bahnschrift Light Condensed" panose="020B0502040204020203" pitchFamily="34" charset="0"/>
              </a:rPr>
              <a:t> i </a:t>
            </a:r>
            <a:r>
              <a:rPr lang="en-US" sz="3000" dirty="0" err="1">
                <a:latin typeface="Bahnschrift Light Condensed" panose="020B0502040204020203" pitchFamily="34" charset="0"/>
              </a:rPr>
              <a:t>Indijanaca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Bahnschrift Light Condensed" panose="020B0502040204020203" pitchFamily="34" charset="0"/>
              </a:rPr>
              <a:t>Donja</a:t>
            </a:r>
            <a:r>
              <a:rPr lang="en-US" sz="3000" dirty="0">
                <a:latin typeface="Bahnschrift Light Condensed" panose="020B0502040204020203" pitchFamily="34" charset="0"/>
              </a:rPr>
              <a:t> i </a:t>
            </a:r>
            <a:r>
              <a:rPr lang="en-US" sz="3000" dirty="0" err="1">
                <a:latin typeface="Bahnschrift Light Condensed" panose="020B0502040204020203" pitchFamily="34" charset="0"/>
              </a:rPr>
              <a:t>Gornja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Kanada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1867. </a:t>
            </a:r>
            <a:r>
              <a:rPr lang="en-US" sz="3000" dirty="0" err="1">
                <a:latin typeface="Bahnschrift Light Condensed" panose="020B0502040204020203" pitchFamily="34" charset="0"/>
              </a:rPr>
              <a:t>formiranje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Kanade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1931. Commonwealth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sz="2400" dirty="0">
                <a:latin typeface="Bahnschrift Light Condensed" panose="020B0502040204020203" pitchFamily="34" charset="0"/>
              </a:rPr>
              <a:t>(</a:t>
            </a:r>
            <a:r>
              <a:rPr lang="en-US" dirty="0">
                <a:latin typeface="Bahnschrift Light Condensed" panose="020B0502040204020203" pitchFamily="34" charset="0"/>
              </a:rPr>
              <a:t>enciklopedija.hr</a:t>
            </a:r>
            <a:r>
              <a:rPr lang="en-US" sz="2400" dirty="0">
                <a:latin typeface="Bahnschrift Light Condense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006E3F6D-DBCF-46A2-90A9-1502CD6F7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28"/>
          </a:xfr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76EB579-79D0-481A-BC02-F2F3EE12F7F2}"/>
              </a:ext>
            </a:extLst>
          </p:cNvPr>
          <p:cNvSpPr txBox="1"/>
          <p:nvPr/>
        </p:nvSpPr>
        <p:spPr>
          <a:xfrm>
            <a:off x="841411" y="440603"/>
            <a:ext cx="932953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Kanada</a:t>
            </a:r>
            <a:r>
              <a:rPr lang="en-US" sz="60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- </a:t>
            </a:r>
            <a:r>
              <a:rPr lang="en-US" sz="60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socijalna</a:t>
            </a:r>
            <a:r>
              <a:rPr lang="en-US" sz="60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država</a:t>
            </a:r>
            <a:endParaRPr lang="en-US" sz="60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26049DE-F1B0-4F3F-909C-BF367CB8E9B7}"/>
              </a:ext>
            </a:extLst>
          </p:cNvPr>
          <p:cNvSpPr txBox="1"/>
          <p:nvPr/>
        </p:nvSpPr>
        <p:spPr>
          <a:xfrm>
            <a:off x="1828800" y="1561514"/>
            <a:ext cx="8342142" cy="506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8AD6697-D6DB-4180-BD39-3C408C8E9498}"/>
              </a:ext>
            </a:extLst>
          </p:cNvPr>
          <p:cNvSpPr txBox="1"/>
          <p:nvPr/>
        </p:nvSpPr>
        <p:spPr>
          <a:xfrm>
            <a:off x="841412" y="1711440"/>
            <a:ext cx="1092651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Bahnschrift Light Condensed" panose="020B0502040204020203" pitchFamily="34" charset="0"/>
              </a:rPr>
              <a:t>S</a:t>
            </a:r>
            <a:r>
              <a:rPr lang="en-US" sz="2800" dirty="0" err="1">
                <a:latin typeface="Bahnschrift Light Condensed" panose="020B0502040204020203" pitchFamily="34" charset="0"/>
              </a:rPr>
              <a:t>ocial</a:t>
            </a:r>
            <a:r>
              <a:rPr lang="en-US" sz="2800" dirty="0">
                <a:latin typeface="Bahnschrift Light Condensed" panose="020B0502040204020203" pitchFamily="34" charset="0"/>
              </a:rPr>
              <a:t> security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Light Condensed" panose="020B0502040204020203" pitchFamily="34" charset="0"/>
              </a:rPr>
              <a:t>“</a:t>
            </a:r>
            <a:r>
              <a:rPr lang="hr-HR" sz="2800" dirty="0">
                <a:latin typeface="Bahnschrift Light Condensed" panose="020B0502040204020203" pitchFamily="34" charset="0"/>
              </a:rPr>
              <a:t>Service Canada Centre“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Light Condensed" panose="020B0502040204020203" pitchFamily="34" charset="0"/>
              </a:rPr>
              <a:t>zaštita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djece</a:t>
            </a:r>
            <a:r>
              <a:rPr lang="en-US" sz="2800" dirty="0">
                <a:latin typeface="Bahnschrift Light Condensed" panose="020B0502040204020203" pitchFamily="34" charset="0"/>
              </a:rPr>
              <a:t> – </a:t>
            </a:r>
            <a:r>
              <a:rPr lang="en-US" sz="2800" dirty="0" err="1">
                <a:latin typeface="Bahnschrift Light Condensed" panose="020B0502040204020203" pitchFamily="34" charset="0"/>
              </a:rPr>
              <a:t>zdravstvena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skrb</a:t>
            </a:r>
            <a:r>
              <a:rPr lang="en-US" sz="2800" dirty="0">
                <a:latin typeface="Bahnschrift Light Condensed" panose="020B0502040204020203" pitchFamily="34" charset="0"/>
              </a:rPr>
              <a:t>, “</a:t>
            </a:r>
            <a:r>
              <a:rPr lang="hr-HR" sz="2800" dirty="0">
                <a:latin typeface="Bahnschrift Light Condensed" panose="020B0502040204020203" pitchFamily="34" charset="0"/>
              </a:rPr>
              <a:t>The Canada Child Benefit“</a:t>
            </a:r>
            <a:r>
              <a:rPr lang="en-US" sz="2800" dirty="0">
                <a:latin typeface="Bahnschrift Light Condensed" panose="020B0502040204020203" pitchFamily="34" charset="0"/>
              </a:rPr>
              <a:t>, “</a:t>
            </a:r>
            <a:r>
              <a:rPr lang="hr-HR" sz="2800" dirty="0">
                <a:latin typeface="Bahnschrift Light Condensed" panose="020B0502040204020203" pitchFamily="34" charset="0"/>
              </a:rPr>
              <a:t>Fitness Tax Credit“ 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Bahnschrift Light Condensed" panose="020B0502040204020203" pitchFamily="34" charset="0"/>
              </a:rPr>
              <a:t>O</a:t>
            </a:r>
            <a:r>
              <a:rPr lang="en-US" sz="2800" dirty="0" err="1">
                <a:latin typeface="Bahnschrift Light Condensed" panose="020B0502040204020203" pitchFamily="34" charset="0"/>
              </a:rPr>
              <a:t>sobe</a:t>
            </a:r>
            <a:r>
              <a:rPr lang="en-US" sz="2800" dirty="0">
                <a:latin typeface="Bahnschrift Light Condensed" panose="020B0502040204020203" pitchFamily="34" charset="0"/>
              </a:rPr>
              <a:t> s </a:t>
            </a:r>
            <a:r>
              <a:rPr lang="en-US" sz="2800" dirty="0" err="1">
                <a:latin typeface="Bahnschrift Light Condensed" panose="020B0502040204020203" pitchFamily="34" charset="0"/>
              </a:rPr>
              <a:t>invaliditetom</a:t>
            </a:r>
            <a:r>
              <a:rPr lang="hr-HR" sz="2800" dirty="0">
                <a:latin typeface="Bahnschrift Light Condensed" panose="020B0502040204020203" pitchFamily="34" charset="0"/>
              </a:rPr>
              <a:t> 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Bahnschrift Light Condensed" panose="020B0502040204020203" pitchFamily="34" charset="0"/>
              </a:rPr>
              <a:t>O</a:t>
            </a:r>
            <a:r>
              <a:rPr lang="en-US" sz="2800" dirty="0" err="1">
                <a:latin typeface="Bahnschrift Light Condensed" panose="020B0502040204020203" pitchFamily="34" charset="0"/>
              </a:rPr>
              <a:t>siguranje</a:t>
            </a:r>
            <a:r>
              <a:rPr lang="en-US" sz="2800" dirty="0">
                <a:latin typeface="Bahnschrift Light Condensed" panose="020B0502040204020203" pitchFamily="34" charset="0"/>
              </a:rPr>
              <a:t> od </a:t>
            </a:r>
            <a:r>
              <a:rPr lang="en-US" sz="2800" dirty="0" err="1">
                <a:latin typeface="Bahnschrift Light Condensed" panose="020B0502040204020203" pitchFamily="34" charset="0"/>
              </a:rPr>
              <a:t>nezaposlenosti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Bahnschrift Light Condensed" panose="020B0502040204020203" pitchFamily="34" charset="0"/>
              </a:rPr>
              <a:t>M</a:t>
            </a:r>
            <a:r>
              <a:rPr lang="en-US" sz="2800" dirty="0" err="1">
                <a:latin typeface="Bahnschrift Light Condensed" panose="020B0502040204020203" pitchFamily="34" charset="0"/>
              </a:rPr>
              <a:t>irovinski</a:t>
            </a:r>
            <a:r>
              <a:rPr lang="en-US" sz="2800" dirty="0">
                <a:latin typeface="Bahnschrift Light Condensed" panose="020B0502040204020203" pitchFamily="34" charset="0"/>
              </a:rPr>
              <a:t> </a:t>
            </a:r>
            <a:r>
              <a:rPr lang="en-US" sz="2800" dirty="0" err="1">
                <a:latin typeface="Bahnschrift Light Condensed" panose="020B0502040204020203" pitchFamily="34" charset="0"/>
              </a:rPr>
              <a:t>sustav</a:t>
            </a:r>
            <a:r>
              <a:rPr lang="en-US" sz="2800" dirty="0">
                <a:latin typeface="Bahnschrift Light Condensed" panose="020B0502040204020203" pitchFamily="34" charset="0"/>
              </a:rPr>
              <a:t> – “T</a:t>
            </a:r>
            <a:r>
              <a:rPr lang="hr-HR" sz="2800" dirty="0">
                <a:latin typeface="Bahnschrift Light Condensed" panose="020B0502040204020203" pitchFamily="34" charset="0"/>
              </a:rPr>
              <a:t>he Old Age Security (OAS) program“ </a:t>
            </a:r>
            <a:r>
              <a:rPr lang="en-US" sz="2800" dirty="0">
                <a:latin typeface="Bahnschrift Light Condensed" panose="020B0502040204020203" pitchFamily="34" charset="0"/>
              </a:rPr>
              <a:t>i “</a:t>
            </a:r>
            <a:r>
              <a:rPr lang="hr-HR" sz="2800" dirty="0">
                <a:latin typeface="Bahnschrift Light Condensed" panose="020B0502040204020203" pitchFamily="34" charset="0"/>
              </a:rPr>
              <a:t>The Canada Pension Plan (CPP)“</a:t>
            </a:r>
            <a:endParaRPr lang="en-US" sz="28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Bahnschrift Light Condensed" panose="020B0502040204020203" pitchFamily="34" charset="0"/>
            </a:endParaRPr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</a:t>
            </a:r>
            <a:r>
              <a:rPr lang="hr-HR" dirty="0">
                <a:latin typeface="Bahnschrift Light Condensed" panose="020B0502040204020203" pitchFamily="34" charset="0"/>
              </a:rPr>
              <a:t>expatfocus.com</a:t>
            </a:r>
            <a:r>
              <a:rPr lang="en-US" dirty="0">
                <a:latin typeface="Bahnschrift Light Condensed" panose="020B0502040204020203" pitchFamily="34" charset="0"/>
              </a:rPr>
              <a:t>)</a:t>
            </a:r>
          </a:p>
          <a:p>
            <a:endParaRPr lang="en-US" sz="2400" dirty="0">
              <a:latin typeface="Bahnschrift Light Condensed" panose="020B0502040204020203" pitchFamily="34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6C0F0E-3D7F-4290-93C4-A1245687C41C}"/>
              </a:ext>
            </a:extLst>
          </p:cNvPr>
          <p:cNvSpPr txBox="1"/>
          <p:nvPr/>
        </p:nvSpPr>
        <p:spPr>
          <a:xfrm>
            <a:off x="1101457" y="5421589"/>
            <a:ext cx="834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>
                <a:latin typeface="Bahnschrift Light Condensed" panose="020B0502040204020203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https://www.youtube.com/watch?v=y2cD0jQOQbs</a:t>
            </a:r>
            <a:endParaRPr lang="en-US" sz="2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1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70BD00-7279-4D56-BE5E-C1018D73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458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A2EF6EE-0F12-E649-9C42-A5CD9AE2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7" y="611062"/>
            <a:ext cx="4416287" cy="9859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r-Latn-RS" sz="3600" dirty="0">
                <a:latin typeface="Bahnschrift Light Condensed" panose="020B0502040204020203"/>
              </a:rPr>
              <a:t> Javni i privatni sektor    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99009AF6-A1C3-9947-9273-583D5505F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36704" cy="4746625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>
                <a:latin typeface="Bahnschrift Light Condensed" panose="020B0502040204020203"/>
              </a:rPr>
              <a:t>1.2 milijuna zaposlenih radi u NGO-u – 7%</a:t>
            </a:r>
          </a:p>
          <a:p>
            <a:endParaRPr lang="sr-Latn-RS" dirty="0">
              <a:latin typeface="Bahnschrift Light Condensed" panose="020B0502040204020203"/>
            </a:endParaRPr>
          </a:p>
          <a:p>
            <a:r>
              <a:rPr lang="hr-HR" dirty="0">
                <a:latin typeface="Bahnschrift Light Condensed" panose="020B0502040204020203"/>
              </a:rPr>
              <a:t>84% Kanađana donira neprofitnim organizacijama, svaka osoba u prosijeku donira 446$ svake godine – 10.6 bilijuna dolara svake godine. </a:t>
            </a:r>
          </a:p>
          <a:p>
            <a:pPr marL="0" indent="0">
              <a:buNone/>
            </a:pPr>
            <a:r>
              <a:rPr lang="hr-HR" dirty="0">
                <a:latin typeface="Bahnschrift Light Condensed" panose="020B0502040204020203"/>
              </a:rPr>
              <a:t>Top 5 NGO organizacija u Kanadi:</a:t>
            </a:r>
          </a:p>
          <a:p>
            <a:r>
              <a:rPr lang="hr-HR" sz="2200" b="1" dirty="0">
                <a:latin typeface="Bahnschrift Light Condensed" panose="020B0502040204020203"/>
              </a:rPr>
              <a:t>1 – </a:t>
            </a:r>
            <a:r>
              <a:rPr lang="hr-HR" sz="2200" b="1" dirty="0" err="1">
                <a:latin typeface="Bahnschrift Light Condensed" panose="020B0502040204020203"/>
              </a:rPr>
              <a:t>CanadaHelps</a:t>
            </a:r>
            <a:endParaRPr lang="hr-HR" sz="2200" b="1" dirty="0">
              <a:latin typeface="Bahnschrift Light Condensed" panose="020B0502040204020203"/>
            </a:endParaRPr>
          </a:p>
          <a:p>
            <a:r>
              <a:rPr lang="hr-HR" sz="2200" b="1" dirty="0">
                <a:latin typeface="Bahnschrift Light Condensed" panose="020B0502040204020203"/>
              </a:rPr>
              <a:t>2 – Transparent </a:t>
            </a:r>
            <a:r>
              <a:rPr lang="hr-HR" sz="2200" b="1" dirty="0" err="1">
                <a:latin typeface="Bahnschrift Light Condensed" panose="020B0502040204020203"/>
              </a:rPr>
              <a:t>Hands</a:t>
            </a:r>
            <a:endParaRPr lang="hr-HR" sz="2200" b="1" dirty="0">
              <a:latin typeface="Bahnschrift Light Condensed" panose="020B0502040204020203"/>
            </a:endParaRPr>
          </a:p>
          <a:p>
            <a:r>
              <a:rPr lang="hr-HR" sz="2200" b="1" dirty="0">
                <a:latin typeface="Bahnschrift Light Condensed" panose="020B0502040204020203"/>
              </a:rPr>
              <a:t>3 – </a:t>
            </a:r>
            <a:r>
              <a:rPr lang="hr-HR" sz="2200" b="1" dirty="0" err="1">
                <a:latin typeface="Bahnschrift Light Condensed" panose="020B0502040204020203"/>
              </a:rPr>
              <a:t>Partners</a:t>
            </a:r>
            <a:r>
              <a:rPr lang="hr-HR" sz="2200" b="1" dirty="0">
                <a:latin typeface="Bahnschrift Light Condensed" panose="020B0502040204020203"/>
              </a:rPr>
              <a:t> In Health</a:t>
            </a:r>
          </a:p>
          <a:p>
            <a:r>
              <a:rPr lang="hr-HR" sz="2200" b="1" dirty="0">
                <a:latin typeface="Bahnschrift Light Condensed" panose="020B0502040204020203"/>
              </a:rPr>
              <a:t>4 – </a:t>
            </a:r>
            <a:r>
              <a:rPr lang="hr-HR" sz="2200" b="1" dirty="0" err="1">
                <a:latin typeface="Bahnschrift Light Condensed" panose="020B0502040204020203"/>
              </a:rPr>
              <a:t>Acumen</a:t>
            </a:r>
            <a:r>
              <a:rPr lang="hr-HR" sz="2200" b="1" dirty="0">
                <a:latin typeface="Bahnschrift Light Condensed" panose="020B0502040204020203"/>
              </a:rPr>
              <a:t> </a:t>
            </a:r>
            <a:r>
              <a:rPr lang="hr-HR" sz="2200" b="1" dirty="0" err="1">
                <a:latin typeface="Bahnschrift Light Condensed" panose="020B0502040204020203"/>
              </a:rPr>
              <a:t>Non</a:t>
            </a:r>
            <a:r>
              <a:rPr lang="hr-HR" sz="2200" b="1" dirty="0">
                <a:latin typeface="Bahnschrift Light Condensed" panose="020B0502040204020203"/>
              </a:rPr>
              <a:t>-Profit </a:t>
            </a:r>
            <a:r>
              <a:rPr lang="hr-HR" sz="2200" b="1" dirty="0" err="1">
                <a:latin typeface="Bahnschrift Light Condensed" panose="020B0502040204020203"/>
              </a:rPr>
              <a:t>Organization</a:t>
            </a:r>
            <a:endParaRPr lang="hr-HR" sz="2200" b="1" dirty="0">
              <a:latin typeface="Bahnschrift Light Condensed" panose="020B0502040204020203"/>
            </a:endParaRPr>
          </a:p>
          <a:p>
            <a:r>
              <a:rPr lang="hr-HR" sz="2200" b="1" dirty="0">
                <a:latin typeface="Bahnschrift Light Condensed" panose="020B0502040204020203"/>
              </a:rPr>
              <a:t>5 – </a:t>
            </a:r>
            <a:r>
              <a:rPr lang="hr-HR" sz="2200" b="1" dirty="0" err="1">
                <a:latin typeface="Bahnschrift Light Condensed" panose="020B0502040204020203"/>
              </a:rPr>
              <a:t>Kickstarter</a:t>
            </a:r>
            <a:endParaRPr lang="hr-HR" sz="2200" b="1" dirty="0">
              <a:latin typeface="Bahnschrift Light Condensed" panose="020B0502040204020203"/>
            </a:endParaRPr>
          </a:p>
          <a:p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DF331597-0845-2A49-A9BF-9E4704369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Bahnschrift Light Condensed" panose="020B0502040204020203"/>
              </a:rPr>
              <a:t>11.6 milijuna zaposlenih radi u privatnom sektoru – 71%</a:t>
            </a:r>
          </a:p>
          <a:p>
            <a:r>
              <a:rPr lang="hr-HR" dirty="0">
                <a:latin typeface="Bahnschrift Light Condensed" panose="020B0502040204020203"/>
              </a:rPr>
              <a:t>3.6 milijuna zaposlenih radi u javnom sektoru – oko 22% </a:t>
            </a:r>
          </a:p>
          <a:p>
            <a:pPr marL="0" indent="0">
              <a:buNone/>
            </a:pPr>
            <a:endParaRPr lang="hr-HR" dirty="0">
              <a:latin typeface="Bahnschrift Light Condensed" panose="020B0502040204020203"/>
            </a:endParaRPr>
          </a:p>
          <a:p>
            <a:r>
              <a:rPr lang="hr-HR" dirty="0">
                <a:latin typeface="Bahnschrift Light Condensed" panose="020B0502040204020203"/>
              </a:rPr>
              <a:t>Od 2003. do 2013. porast udjela javnog sektora za 22.6%, a privatnog sektora za 10.7%</a:t>
            </a:r>
          </a:p>
          <a:p>
            <a:r>
              <a:rPr lang="hr-HR" u="sng" dirty="0">
                <a:latin typeface="Bahnschrift Light Condensed" panose="020B0502040204020203"/>
                <a:hlinkClick r:id="rId3"/>
              </a:rPr>
              <a:t>https://www.youtube.com/watch?v=nB7Q4X7PN40</a:t>
            </a:r>
            <a:endParaRPr lang="hr-HR" dirty="0">
              <a:latin typeface="Bahnschrift Light Condensed" panose="020B0502040204020203"/>
            </a:endParaRP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sr-Latn-R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273722-B564-4A73-8E48-7B20236C58E6}"/>
              </a:ext>
            </a:extLst>
          </p:cNvPr>
          <p:cNvSpPr txBox="1"/>
          <p:nvPr/>
        </p:nvSpPr>
        <p:spPr>
          <a:xfrm>
            <a:off x="6096000" y="780869"/>
            <a:ext cx="44162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Bahnschrift Light Condensed" panose="020B0502040204020203"/>
              </a:rPr>
              <a:t>NGO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745707"/>
            <a:ext cx="273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(Matteo, </a:t>
            </a:r>
            <a:r>
              <a:rPr lang="en-US" dirty="0" smtClean="0">
                <a:latin typeface="Bahnschrift Light Condensed" panose="020B0502040204020203" pitchFamily="34" charset="0"/>
              </a:rPr>
              <a:t>2015</a:t>
            </a:r>
            <a:r>
              <a:rPr lang="hr-HR" dirty="0" smtClean="0">
                <a:latin typeface="Bahnschrift Light Condensed" panose="020B0502040204020203" pitchFamily="34" charset="0"/>
              </a:rPr>
              <a:t>.</a:t>
            </a:r>
            <a:r>
              <a:rPr lang="en-US" dirty="0" smtClean="0">
                <a:latin typeface="Bahnschrift Light Condensed" panose="020B0502040204020203" pitchFamily="34" charset="0"/>
              </a:rPr>
              <a:t>)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373504"/>
            <a:ext cx="309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Condensed" panose="020B0502040204020203" pitchFamily="34" charset="0"/>
              </a:rPr>
              <a:t>(</a:t>
            </a:r>
            <a:r>
              <a:rPr lang="hr-HR" dirty="0">
                <a:latin typeface="Bahnschrift Light Condensed" panose="020B0502040204020203" pitchFamily="34" charset="0"/>
              </a:rPr>
              <a:t>transparenthands.org</a:t>
            </a:r>
            <a:r>
              <a:rPr lang="en-US" dirty="0">
                <a:latin typeface="Bahnschrift Light Condensed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8D5E0-AA43-4A50-9FA7-4C36E5BD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7C9BA998-AC6C-4A2D-B76E-33142485A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8975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3903BE-C18C-4B84-ACD4-F20F08489FDC}"/>
              </a:ext>
            </a:extLst>
          </p:cNvPr>
          <p:cNvSpPr txBox="1"/>
          <p:nvPr/>
        </p:nvSpPr>
        <p:spPr>
          <a:xfrm>
            <a:off x="838200" y="719090"/>
            <a:ext cx="10243931" cy="769441"/>
          </a:xfrm>
          <a:prstGeom prst="rect">
            <a:avLst/>
          </a:prstGeom>
          <a:solidFill>
            <a:srgbClr val="D3481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Bahnschrift Light Condensed" panose="020B0502040204020203" pitchFamily="34" charset="0"/>
              </a:rPr>
              <a:t>Povijesni</a:t>
            </a:r>
            <a:r>
              <a:rPr lang="en-US" sz="4400" b="1" dirty="0"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pregled</a:t>
            </a:r>
            <a:r>
              <a:rPr lang="en-US" sz="4400" b="1" dirty="0"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socijalnog</a:t>
            </a:r>
            <a:r>
              <a:rPr lang="en-US" sz="4400" b="1" dirty="0"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rada</a:t>
            </a:r>
            <a:r>
              <a:rPr lang="en-US" sz="4400" b="1" dirty="0">
                <a:latin typeface="Bahnschrift Light Condensed" panose="020B0502040204020203" pitchFamily="34" charset="0"/>
              </a:rPr>
              <a:t> u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Kanadi</a:t>
            </a:r>
            <a:endParaRPr lang="en-US" sz="4400" b="1" dirty="0">
              <a:latin typeface="Bahnschrift Ligh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3BDB83-7214-4907-B90D-11BA08DFEE5E}"/>
              </a:ext>
            </a:extLst>
          </p:cNvPr>
          <p:cNvSpPr txBox="1"/>
          <p:nvPr/>
        </p:nvSpPr>
        <p:spPr>
          <a:xfrm>
            <a:off x="838200" y="2055814"/>
            <a:ext cx="10744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“The Associated Charities” – 1881.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Mary Richmond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1914. </a:t>
            </a:r>
            <a:r>
              <a:rPr lang="en-US" sz="3000" dirty="0" err="1">
                <a:latin typeface="Bahnschrift Light Condensed" panose="020B0502040204020203" pitchFamily="34" charset="0"/>
              </a:rPr>
              <a:t>Sveučilište</a:t>
            </a:r>
            <a:r>
              <a:rPr lang="en-US" sz="3000" dirty="0">
                <a:latin typeface="Bahnschrift Light Condensed" panose="020B0502040204020203" pitchFamily="34" charset="0"/>
              </a:rPr>
              <a:t> u </a:t>
            </a:r>
            <a:r>
              <a:rPr lang="en-US" sz="3000" dirty="0" err="1">
                <a:latin typeface="Bahnschrift Light Condensed" panose="020B0502040204020203" pitchFamily="34" charset="0"/>
              </a:rPr>
              <a:t>Torontu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1928. </a:t>
            </a:r>
            <a:r>
              <a:rPr lang="en-US" sz="3000" dirty="0" err="1">
                <a:latin typeface="Bahnschrift Light Condensed" panose="020B0502040204020203" pitchFamily="34" charset="0"/>
              </a:rPr>
              <a:t>Britanska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Kolumbija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1939. Montreal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2016. 50 000 </a:t>
            </a:r>
            <a:r>
              <a:rPr lang="en-US" sz="3000" dirty="0" err="1">
                <a:latin typeface="Bahnschrift Light Condensed" panose="020B0502040204020203" pitchFamily="34" charset="0"/>
              </a:rPr>
              <a:t>socijalnih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radnika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algn="r"/>
            <a:endParaRPr lang="en-US" sz="3000" dirty="0">
              <a:latin typeface="Bahnschrift Light Condensed" panose="020B0502040204020203" pitchFamily="34" charset="0"/>
            </a:endParaRPr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(thecanadianencyclopedia.ca)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E7B63E-63C9-4FC4-874B-B61819A8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D8A70B73-45D3-46B3-895A-4FBA3BED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396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2458EF-C1A0-4510-A9D9-E7C3FC8CA38E}"/>
              </a:ext>
            </a:extLst>
          </p:cNvPr>
          <p:cNvSpPr txBox="1"/>
          <p:nvPr/>
        </p:nvSpPr>
        <p:spPr>
          <a:xfrm>
            <a:off x="838200" y="858129"/>
            <a:ext cx="10626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Canadian Association of Social Workers (CASW) - 1926.</a:t>
            </a: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9 </a:t>
            </a:r>
            <a:r>
              <a:rPr lang="en-US" sz="3000" dirty="0" err="1">
                <a:latin typeface="Bahnschrift Light Condensed" panose="020B0502040204020203" pitchFamily="34" charset="0"/>
              </a:rPr>
              <a:t>organizacija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na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razini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provincija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2016.-2020.: </a:t>
            </a:r>
            <a:r>
              <a:rPr lang="en-US" sz="3000" dirty="0" err="1">
                <a:latin typeface="Bahnschrift Light Condensed" panose="020B0502040204020203" pitchFamily="34" charset="0"/>
              </a:rPr>
              <a:t>poticati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socijalne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radnike</a:t>
            </a:r>
            <a:r>
              <a:rPr lang="en-US" sz="3000" dirty="0">
                <a:latin typeface="Bahnschrift Light Condensed" panose="020B0502040204020203" pitchFamily="34" charset="0"/>
              </a:rPr>
              <a:t> da </a:t>
            </a:r>
            <a:r>
              <a:rPr lang="en-US" sz="3000" dirty="0" err="1">
                <a:latin typeface="Bahnschrift Light Condensed" panose="020B0502040204020203" pitchFamily="34" charset="0"/>
              </a:rPr>
              <a:t>budu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ponosni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članovi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svoje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profesije</a:t>
            </a:r>
            <a:r>
              <a:rPr lang="en-US" sz="3000" dirty="0">
                <a:latin typeface="Bahnschrift Light Condensed" panose="020B0502040204020203" pitchFamily="34" charset="0"/>
              </a:rPr>
              <a:t>, </a:t>
            </a:r>
            <a:r>
              <a:rPr lang="en-US" sz="3000" dirty="0" err="1">
                <a:latin typeface="Bahnschrift Light Condensed" panose="020B0502040204020203" pitchFamily="34" charset="0"/>
              </a:rPr>
              <a:t>educirati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javnost</a:t>
            </a:r>
            <a:r>
              <a:rPr lang="en-US" sz="3000" dirty="0">
                <a:latin typeface="Bahnschrift Light Condensed" panose="020B0502040204020203" pitchFamily="34" charset="0"/>
              </a:rPr>
              <a:t> o </a:t>
            </a:r>
            <a:r>
              <a:rPr lang="en-US" sz="3000" dirty="0" err="1">
                <a:latin typeface="Bahnschrift Light Condensed" panose="020B0502040204020203" pitchFamily="34" charset="0"/>
              </a:rPr>
              <a:t>profesiji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socijalnog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rada</a:t>
            </a:r>
            <a:r>
              <a:rPr lang="en-US" sz="3000" dirty="0">
                <a:latin typeface="Bahnschrift Light Condensed" panose="020B0502040204020203" pitchFamily="34" charset="0"/>
              </a:rPr>
              <a:t>, </a:t>
            </a:r>
            <a:r>
              <a:rPr lang="en-US" sz="3000" dirty="0" err="1">
                <a:latin typeface="Bahnschrift Light Condensed" panose="020B0502040204020203" pitchFamily="34" charset="0"/>
              </a:rPr>
              <a:t>razviti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bolje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odnose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indigenim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socijalnim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radnicima</a:t>
            </a:r>
            <a:r>
              <a:rPr lang="en-US" sz="3000" dirty="0">
                <a:latin typeface="Bahnschrift Light Condensed" panose="020B0502040204020203" pitchFamily="34" charset="0"/>
              </a:rPr>
              <a:t> u </a:t>
            </a:r>
            <a:r>
              <a:rPr lang="en-US" sz="3000" dirty="0" err="1">
                <a:latin typeface="Bahnschrift Light Condensed" panose="020B0502040204020203" pitchFamily="34" charset="0"/>
              </a:rPr>
              <a:t>svrhu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rješavanja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njihovih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problema</a:t>
            </a:r>
            <a:r>
              <a:rPr lang="en-US" sz="3000" dirty="0">
                <a:latin typeface="Bahnschrift Light Condensed" panose="020B0502040204020203" pitchFamily="34" charset="0"/>
              </a:rPr>
              <a:t>, </a:t>
            </a:r>
            <a:r>
              <a:rPr lang="en-US" sz="3000" dirty="0" err="1">
                <a:latin typeface="Bahnschrift Light Condensed" panose="020B0502040204020203" pitchFamily="34" charset="0"/>
              </a:rPr>
              <a:t>bolja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suradnja</a:t>
            </a:r>
            <a:r>
              <a:rPr lang="en-US" sz="3000" dirty="0">
                <a:latin typeface="Bahnschrift Light Condensed" panose="020B0502040204020203" pitchFamily="34" charset="0"/>
              </a:rPr>
              <a:t> s ranjivim </a:t>
            </a:r>
            <a:r>
              <a:rPr lang="en-US" sz="3000" dirty="0" err="1">
                <a:latin typeface="Bahnschrift Light Condensed" panose="020B0502040204020203" pitchFamily="34" charset="0"/>
              </a:rPr>
              <a:t>grupama</a:t>
            </a:r>
            <a:r>
              <a:rPr lang="en-US" sz="3000" dirty="0">
                <a:latin typeface="Bahnschrift Light Condensed" panose="020B0502040204020203" pitchFamily="34" charset="0"/>
              </a:rPr>
              <a:t> i sl.</a:t>
            </a: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(casw-acts.ca)</a:t>
            </a:r>
          </a:p>
        </p:txBody>
      </p:sp>
    </p:spTree>
    <p:extLst>
      <p:ext uri="{BB962C8B-B14F-4D97-AF65-F5344CB8AC3E}">
        <p14:creationId xmlns:p14="http://schemas.microsoft.com/office/powerpoint/2010/main" val="20455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02B85-B09F-4F52-A86B-E3538D43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EE585601-355D-4EEF-B22E-1F08282E3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B98F1A-E859-4B7C-914C-CC5E08C4E0B7}"/>
              </a:ext>
            </a:extLst>
          </p:cNvPr>
          <p:cNvSpPr txBox="1"/>
          <p:nvPr/>
        </p:nvSpPr>
        <p:spPr>
          <a:xfrm>
            <a:off x="410417" y="1574386"/>
            <a:ext cx="1123784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Honours Bachelor of Social Work </a:t>
            </a:r>
            <a:r>
              <a:rPr lang="hr-HR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(B.S.W.) 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Bachelor of Social Work (Post Degree) </a:t>
            </a:r>
            <a:r>
              <a:rPr lang="hr-HR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(B.S.W.)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Preparing for Critical Practice in Child Welfare Pathway through the BSW Programs </a:t>
            </a:r>
            <a:r>
              <a:rPr lang="hr-HR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(B.S.W.)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Indigenous Pathway through the BSW Programs </a:t>
            </a:r>
            <a:r>
              <a:rPr lang="hr-HR" sz="2000" dirty="0">
                <a:solidFill>
                  <a:srgbClr val="FF0000"/>
                </a:solidFill>
                <a:latin typeface="Bahnschrift Light" panose="020B0502040204020203" pitchFamily="34" charset="0"/>
              </a:rPr>
              <a:t>(B.S.W.)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Master of Social Work Critical Analysis </a:t>
            </a:r>
            <a:r>
              <a:rPr lang="hr-HR" sz="2000" dirty="0">
                <a:solidFill>
                  <a:srgbClr val="00863D"/>
                </a:solidFill>
                <a:latin typeface="Bahnschrift Light" panose="020B0502040204020203" pitchFamily="34" charset="0"/>
              </a:rPr>
              <a:t>(M.S.W.)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Master of Social Work Critical Leadership in Social Services and Communities </a:t>
            </a:r>
            <a:r>
              <a:rPr lang="hr-HR" sz="2000" dirty="0">
                <a:solidFill>
                  <a:srgbClr val="00863D"/>
                </a:solidFill>
                <a:latin typeface="Bahnschrift Light" panose="020B0502040204020203" pitchFamily="34" charset="0"/>
              </a:rPr>
              <a:t>(M.S.W.)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PhD in Social Work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(Ph.D.)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Graduate Diploma in Critical Leadership in Social Services and Communities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(G.Dip.)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Graduate Diploma in Community-Engaged Research and Evaluation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(G.Dip.)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000" dirty="0">
                <a:latin typeface="Bahnschrift Light" panose="020B0502040204020203" pitchFamily="34" charset="0"/>
              </a:rPr>
              <a:t>Interdisciplinary Minor in Social Justice and Inclusive Communities (Minor)</a:t>
            </a:r>
          </a:p>
          <a:p>
            <a:endParaRPr lang="hr-HR" sz="2000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" panose="020B0502040204020203" pitchFamily="34" charset="0"/>
              </a:rPr>
              <a:t>Kanadska udruga škola socijalnog rada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" panose="020B0502040204020203" pitchFamily="34" charset="0"/>
              </a:rPr>
              <a:t>Kanadska udruga socijalnih radnika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" panose="020B0502040204020203" pitchFamily="34" charset="0"/>
              </a:rPr>
              <a:t>Seneca - </a:t>
            </a:r>
            <a:r>
              <a:rPr lang="en-US" sz="2000" dirty="0">
                <a:latin typeface="Bahnschrift Light" panose="020B0502040204020203" pitchFamily="34" charset="0"/>
              </a:rPr>
              <a:t>Social Service Worker - Immigrants and Refugees</a:t>
            </a:r>
            <a:endParaRPr lang="hr-HR" sz="2000" dirty="0">
              <a:latin typeface="Bahnschrift Light" panose="020B0502040204020203" pitchFamily="34" charset="0"/>
            </a:endParaRPr>
          </a:p>
          <a:p>
            <a:pPr algn="r"/>
            <a:r>
              <a:rPr lang="hr-HR" dirty="0">
                <a:latin typeface="Bahnschrift Light" panose="020B0502040204020203" pitchFamily="34" charset="0"/>
              </a:rPr>
              <a:t>(</a:t>
            </a:r>
            <a:r>
              <a:rPr lang="en-US" dirty="0">
                <a:latin typeface="Bahnschrift Light" panose="020B0502040204020203" pitchFamily="34" charset="0"/>
              </a:rPr>
              <a:t>thecanadianencyclopedia.ca</a:t>
            </a:r>
            <a:r>
              <a:rPr lang="hr-HR" dirty="0">
                <a:latin typeface="Bahnschrift Light" panose="020B0502040204020203" pitchFamily="34" charset="0"/>
              </a:rPr>
              <a:t>)</a:t>
            </a:r>
          </a:p>
          <a:p>
            <a:pPr algn="r"/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C48DBE-E0DD-4EB3-8140-0E64E8AC3AFB}"/>
              </a:ext>
            </a:extLst>
          </p:cNvPr>
          <p:cNvSpPr txBox="1"/>
          <p:nvPr/>
        </p:nvSpPr>
        <p:spPr>
          <a:xfrm>
            <a:off x="543740" y="464028"/>
            <a:ext cx="747979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Bahnschrift Light" panose="020B0502040204020203" pitchFamily="34" charset="0"/>
              </a:rPr>
              <a:t>Edukacija socijalnih radnika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3318" y="6371995"/>
            <a:ext cx="452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(</a:t>
            </a:r>
            <a:r>
              <a:rPr lang="en-US" dirty="0" smtClean="0">
                <a:latin typeface="Bahnschrift Light" panose="020B0502040204020203" pitchFamily="34" charset="0"/>
              </a:rPr>
              <a:t>www.senecacollege.c</a:t>
            </a:r>
            <a:r>
              <a:rPr lang="hr-HR" dirty="0" smtClean="0">
                <a:latin typeface="Bahnschrift Light" panose="020B0502040204020203" pitchFamily="34" charset="0"/>
              </a:rPr>
              <a:t>a)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EA72B-CBDC-4D79-9BC2-9AB97038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ECC62186-28D5-4AD2-AA66-E98A4FC1B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67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5E9974-0E51-4728-8C9A-749DAEFCF437}"/>
              </a:ext>
            </a:extLst>
          </p:cNvPr>
          <p:cNvSpPr txBox="1"/>
          <p:nvPr/>
        </p:nvSpPr>
        <p:spPr>
          <a:xfrm>
            <a:off x="2199861" y="288822"/>
            <a:ext cx="8189843" cy="104644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Područja</a:t>
            </a:r>
            <a:r>
              <a:rPr lang="en-US" sz="4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rada</a:t>
            </a:r>
            <a:r>
              <a:rPr lang="en-US" sz="4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socijalnih</a:t>
            </a:r>
            <a:r>
              <a:rPr lang="en-US" sz="4400" b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radnika</a:t>
            </a:r>
            <a:endParaRPr lang="en-US" sz="4400" b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23A7C9-54C9-46A7-833B-9E5E8485BFE8}"/>
              </a:ext>
            </a:extLst>
          </p:cNvPr>
          <p:cNvSpPr txBox="1"/>
          <p:nvPr/>
        </p:nvSpPr>
        <p:spPr>
          <a:xfrm>
            <a:off x="569843" y="1258958"/>
            <a:ext cx="1102581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R</a:t>
            </a:r>
            <a:r>
              <a:rPr lang="en-US" sz="3000" dirty="0">
                <a:latin typeface="Bahnschrift Light Condensed" panose="020B0502040204020203" pitchFamily="34" charset="0"/>
              </a:rPr>
              <a:t>ad s </a:t>
            </a:r>
            <a:r>
              <a:rPr lang="en-US" sz="3000" dirty="0" err="1">
                <a:latin typeface="Bahnschrift Light Condensed" panose="020B0502040204020203" pitchFamily="34" charset="0"/>
              </a:rPr>
              <a:t>ratnim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veteranima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Z</a:t>
            </a:r>
            <a:r>
              <a:rPr lang="en-US" sz="3000" dirty="0" err="1">
                <a:latin typeface="Bahnschrift Light Condensed" panose="020B0502040204020203" pitchFamily="34" charset="0"/>
              </a:rPr>
              <a:t>atvorski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sustav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R</a:t>
            </a:r>
            <a:r>
              <a:rPr lang="en-US" sz="3000" dirty="0">
                <a:latin typeface="Bahnschrift Light Condensed" panose="020B0502040204020203" pitchFamily="34" charset="0"/>
              </a:rPr>
              <a:t>ad s </a:t>
            </a:r>
            <a:r>
              <a:rPr lang="en-US" sz="3000" dirty="0" err="1">
                <a:latin typeface="Bahnschrift Light Condensed" panose="020B0502040204020203" pitchFamily="34" charset="0"/>
              </a:rPr>
              <a:t>oboljelima</a:t>
            </a:r>
            <a:r>
              <a:rPr lang="en-US" sz="3000" dirty="0">
                <a:latin typeface="Bahnschrift Light Condensed" panose="020B0502040204020203" pitchFamily="34" charset="0"/>
              </a:rPr>
              <a:t> od AIDS-a</a:t>
            </a: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S</a:t>
            </a:r>
            <a:r>
              <a:rPr lang="en-US" sz="3000" dirty="0">
                <a:latin typeface="Bahnschrift Light Condensed" panose="020B0502040204020203" pitchFamily="34" charset="0"/>
              </a:rPr>
              <a:t>oc. rad u </a:t>
            </a:r>
            <a:r>
              <a:rPr lang="en-US" sz="3000" dirty="0" err="1">
                <a:latin typeface="Bahnschrift Light Condensed" panose="020B0502040204020203" pitchFamily="34" charset="0"/>
              </a:rPr>
              <a:t>školama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(casw-acts.ca)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B05227-6334-4BDC-8EE4-109899AE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FF028-71BB-447F-9CA7-39A48FF3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91"/>
            <a:ext cx="10515600" cy="1391479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IMIGRACIJSKA POLITIKA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88765-E27F-434B-B4E9-1AC93A2B8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36" y="1371600"/>
            <a:ext cx="10525664" cy="5486400"/>
          </a:xfrm>
        </p:spPr>
        <p:txBody>
          <a:bodyPr>
            <a:norm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otvorenost prema imigrantima </a:t>
            </a:r>
            <a:endParaRPr lang="hr-HR" dirty="0" smtClean="0">
              <a:latin typeface="Bahnschrift Light" panose="020B0502040204020203" pitchFamily="34" charset="0"/>
            </a:endParaRPr>
          </a:p>
          <a:p>
            <a:pPr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                 - ekspanzija</a:t>
            </a:r>
          </a:p>
          <a:p>
            <a:pPr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                 - formiranje kulture i društva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Početak 20.st. – </a:t>
            </a:r>
            <a:r>
              <a:rPr lang="hr-HR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kriterij etniciteta</a:t>
            </a:r>
          </a:p>
          <a:p>
            <a:r>
              <a:rPr lang="hr-HR" dirty="0" smtClean="0">
                <a:latin typeface="Bahnschrift Light" panose="020B0502040204020203" pitchFamily="34" charset="0"/>
              </a:rPr>
              <a:t>Imigracijska politika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000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EKONOMSKO PODRUČJE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000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OBITELJSKO PODRUČJE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000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IZBJEGLICE</a:t>
            </a:r>
          </a:p>
          <a:p>
            <a:pPr marL="514350" indent="-514350"/>
            <a:endParaRPr lang="hr-HR" dirty="0" smtClean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marL="514350" indent="-514350"/>
            <a:r>
              <a:rPr lang="hr-HR" dirty="0" smtClean="0">
                <a:latin typeface="Bahnschrift Light" panose="020B0502040204020203" pitchFamily="34" charset="0"/>
              </a:rPr>
              <a:t>Uključenost države</a:t>
            </a:r>
          </a:p>
          <a:p>
            <a:pPr marL="514350" indent="-514350"/>
            <a:endParaRPr lang="hr-HR" sz="2400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82218" y="5236234"/>
            <a:ext cx="664234" cy="595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82219" y="5831456"/>
            <a:ext cx="767751" cy="86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82219" y="5848709"/>
            <a:ext cx="715993" cy="491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24091" y="4942936"/>
            <a:ext cx="24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ahnschrift Light" panose="020B0502040204020203" pitchFamily="34" charset="0"/>
              </a:rPr>
              <a:t>tečajevi učenja jezika</a:t>
            </a:r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741" y="5658928"/>
            <a:ext cx="21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ahnschrift Light" panose="020B0502040204020203" pitchFamily="34" charset="0"/>
              </a:rPr>
              <a:t>zdravstveni sustav</a:t>
            </a:r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3102" y="6297283"/>
            <a:ext cx="215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ahnschrift Light" panose="020B0502040204020203" pitchFamily="34" charset="0"/>
              </a:rPr>
              <a:t>socijalni programi</a:t>
            </a:r>
            <a:endParaRPr lang="hr-HR" dirty="0">
              <a:latin typeface="Bahnschrift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913" y="2355012"/>
            <a:ext cx="4735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Bahnschrift Light" panose="020B0502040204020203" pitchFamily="34" charset="0"/>
              </a:rPr>
              <a:t> </a:t>
            </a:r>
            <a:r>
              <a:rPr lang="hr-HR" sz="2800" dirty="0" smtClean="0">
                <a:latin typeface="Bahnschrift Light" panose="020B0502040204020203" pitchFamily="34" charset="0"/>
              </a:rPr>
              <a:t>ilegalni imigranti – siva ekonomija i izrabljivanje</a:t>
            </a:r>
            <a:endParaRPr lang="hr-HR" dirty="0"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849" y="3567741"/>
            <a:ext cx="4218317" cy="29462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7672" y="6297283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(cfr.org)</a:t>
            </a:r>
          </a:p>
        </p:txBody>
      </p:sp>
    </p:spTree>
    <p:extLst>
      <p:ext uri="{BB962C8B-B14F-4D97-AF65-F5344CB8AC3E}">
        <p14:creationId xmlns:p14="http://schemas.microsoft.com/office/powerpoint/2010/main" val="15881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Politički</a:t>
            </a:r>
            <a:r>
              <a:rPr lang="hr-HR" sz="4800" b="1" dirty="0">
                <a:latin typeface="Bahnschrift Light Condensed"/>
              </a:rPr>
              <a:t> </a:t>
            </a:r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sustav</a:t>
            </a:r>
            <a:endParaRPr lang="en-US" sz="4800" b="1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828"/>
            <a:ext cx="6624637" cy="4670135"/>
          </a:xfrm>
        </p:spPr>
        <p:txBody>
          <a:bodyPr>
            <a:normAutofit/>
          </a:bodyPr>
          <a:lstStyle/>
          <a:p>
            <a:endParaRPr lang="hr-HR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 Light Condensed"/>
              </a:rPr>
              <a:t>50 </a:t>
            </a:r>
            <a:r>
              <a:rPr lang="en-US" dirty="0" err="1">
                <a:latin typeface="Bahnschrift Light Condensed"/>
              </a:rPr>
              <a:t>saveznih</a:t>
            </a:r>
            <a:r>
              <a:rPr lang="en-US" dirty="0">
                <a:latin typeface="Bahnschrift Light Condensed"/>
              </a:rPr>
              <a:t> </a:t>
            </a:r>
            <a:r>
              <a:rPr lang="en-US" dirty="0" err="1">
                <a:latin typeface="Bahnschrift Light Condensed"/>
              </a:rPr>
              <a:t>država</a:t>
            </a:r>
            <a:r>
              <a:rPr lang="en-US" dirty="0">
                <a:latin typeface="Bahnschrift Light Condensed"/>
              </a:rPr>
              <a:t> </a:t>
            </a:r>
          </a:p>
          <a:p>
            <a:r>
              <a:rPr lang="en-US" dirty="0" err="1">
                <a:latin typeface="Bahnschrift Light Condensed"/>
              </a:rPr>
              <a:t>Savezna</a:t>
            </a:r>
            <a:r>
              <a:rPr lang="en-US" dirty="0">
                <a:latin typeface="Bahnschrift Light Condensed"/>
              </a:rPr>
              <a:t> </a:t>
            </a:r>
            <a:r>
              <a:rPr lang="en-US" dirty="0" err="1">
                <a:latin typeface="Bahnschrift Light Condensed"/>
              </a:rPr>
              <a:t>republika</a:t>
            </a:r>
            <a:r>
              <a:rPr lang="en-US" dirty="0">
                <a:latin typeface="Bahnschrift Light Condensed"/>
              </a:rPr>
              <a:t> s </a:t>
            </a:r>
            <a:r>
              <a:rPr lang="en-US" dirty="0" err="1">
                <a:latin typeface="Bahnschrift Light Condensed"/>
              </a:rPr>
              <a:t>predsjedničkim</a:t>
            </a:r>
            <a:r>
              <a:rPr lang="en-US" dirty="0">
                <a:latin typeface="Bahnschrift Light Condensed"/>
              </a:rPr>
              <a:t> </a:t>
            </a:r>
            <a:r>
              <a:rPr lang="en-US" dirty="0" err="1">
                <a:latin typeface="Bahnschrift Light Condensed"/>
              </a:rPr>
              <a:t>sustavom</a:t>
            </a:r>
            <a:r>
              <a:rPr lang="en-US" dirty="0">
                <a:latin typeface="Bahnschrift Light Condensed"/>
              </a:rPr>
              <a:t> </a:t>
            </a:r>
            <a:r>
              <a:rPr lang="en-US" dirty="0" err="1">
                <a:latin typeface="Bahnschrift Light Condensed"/>
              </a:rPr>
              <a:t>vlasti</a:t>
            </a:r>
            <a:r>
              <a:rPr lang="en-US" dirty="0">
                <a:latin typeface="Bahnschrift Light Condensed"/>
              </a:rPr>
              <a:t> </a:t>
            </a:r>
            <a:endParaRPr lang="hr-HR" dirty="0">
              <a:latin typeface="Bahnschrift Light Condensed"/>
            </a:endParaRPr>
          </a:p>
          <a:p>
            <a:r>
              <a:rPr lang="en-US" dirty="0" err="1">
                <a:latin typeface="Bahnschrift Light Condensed"/>
              </a:rPr>
              <a:t>Predsjednik</a:t>
            </a:r>
            <a:r>
              <a:rPr lang="en-US" dirty="0">
                <a:latin typeface="Bahnschrift Light Condensed"/>
              </a:rPr>
              <a:t>: Donald Trump</a:t>
            </a:r>
            <a:endParaRPr lang="hr-HR" dirty="0">
              <a:latin typeface="Bahnschrift Light Condensed"/>
            </a:endParaRPr>
          </a:p>
          <a:p>
            <a:r>
              <a:rPr lang="en-US" dirty="0" err="1">
                <a:latin typeface="Bahnschrift Light Condensed"/>
              </a:rPr>
              <a:t>Potpredsjednik</a:t>
            </a:r>
            <a:r>
              <a:rPr lang="en-US" dirty="0">
                <a:latin typeface="Bahnschrift Light Condensed"/>
              </a:rPr>
              <a:t>: Mike Pence </a:t>
            </a:r>
          </a:p>
          <a:p>
            <a:pPr marL="0" indent="0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118" y="5950039"/>
            <a:ext cx="199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Bahnschrift Light" panose="020B0502040204020203" pitchFamily="34" charset="0"/>
              </a:rPr>
              <a:t>(enciklopedija.hr)</a:t>
            </a:r>
          </a:p>
        </p:txBody>
      </p:sp>
    </p:spTree>
    <p:extLst>
      <p:ext uri="{BB962C8B-B14F-4D97-AF65-F5344CB8AC3E}">
        <p14:creationId xmlns:p14="http://schemas.microsoft.com/office/powerpoint/2010/main" val="9018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2158A-BFCE-47C7-AD6A-296938CA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6B74B4-9C1A-44D6-90EA-1C939BE72C51}"/>
              </a:ext>
            </a:extLst>
          </p:cNvPr>
          <p:cNvSpPr txBox="1"/>
          <p:nvPr/>
        </p:nvSpPr>
        <p:spPr>
          <a:xfrm>
            <a:off x="2279374" y="365125"/>
            <a:ext cx="8335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Bahnschrift Light Condensed" panose="020B0502040204020203" pitchFamily="34" charset="0"/>
              </a:rPr>
              <a:t>Ovlasti</a:t>
            </a:r>
            <a:r>
              <a:rPr lang="en-US" sz="4400" b="1" dirty="0">
                <a:latin typeface="Bahnschrift Light Condensed" panose="020B0502040204020203" pitchFamily="34" charset="0"/>
              </a:rPr>
              <a:t> i status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socijalnih</a:t>
            </a:r>
            <a:r>
              <a:rPr lang="en-US" sz="4400" b="1" dirty="0">
                <a:latin typeface="Bahnschrift Light Condensed" panose="020B0502040204020203" pitchFamily="34" charset="0"/>
              </a:rPr>
              <a:t> </a:t>
            </a:r>
            <a:r>
              <a:rPr lang="en-US" sz="4400" b="1" dirty="0" err="1">
                <a:latin typeface="Bahnschrift Light Condensed" panose="020B0502040204020203" pitchFamily="34" charset="0"/>
              </a:rPr>
              <a:t>radnika</a:t>
            </a:r>
            <a:r>
              <a:rPr lang="en-US" sz="4400" b="1" dirty="0"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CECA42-A17B-4C10-BF1D-32ABA00BDC89}"/>
              </a:ext>
            </a:extLst>
          </p:cNvPr>
          <p:cNvSpPr txBox="1"/>
          <p:nvPr/>
        </p:nvSpPr>
        <p:spPr>
          <a:xfrm>
            <a:off x="563384" y="1803101"/>
            <a:ext cx="108800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Bahnschrift Light Condensed" panose="020B0502040204020203" pitchFamily="34" charset="0"/>
              </a:rPr>
              <a:t>“</a:t>
            </a:r>
            <a:r>
              <a:rPr lang="hr-HR" sz="3000" dirty="0">
                <a:latin typeface="Bahnschrift Light Condensed" panose="020B0502040204020203" pitchFamily="34" charset="0"/>
              </a:rPr>
              <a:t>I</a:t>
            </a:r>
            <a:r>
              <a:rPr lang="en-US" sz="3000" dirty="0" err="1">
                <a:latin typeface="Bahnschrift Light Condensed" panose="020B0502040204020203" pitchFamily="34" charset="0"/>
              </a:rPr>
              <a:t>zravan</a:t>
            </a:r>
            <a:r>
              <a:rPr lang="en-US" sz="3000" dirty="0">
                <a:latin typeface="Bahnschrift Light Condensed" panose="020B0502040204020203" pitchFamily="34" charset="0"/>
              </a:rPr>
              <a:t>” i “</a:t>
            </a:r>
            <a:r>
              <a:rPr lang="en-US" sz="3000" dirty="0" err="1">
                <a:latin typeface="Bahnschrift Light Condensed" panose="020B0502040204020203" pitchFamily="34" charset="0"/>
              </a:rPr>
              <a:t>neizravan</a:t>
            </a:r>
            <a:r>
              <a:rPr lang="en-US" sz="3000" dirty="0">
                <a:latin typeface="Bahnschrift Light Condensed" panose="020B0502040204020203" pitchFamily="34" charset="0"/>
              </a:rPr>
              <a:t>” </a:t>
            </a:r>
            <a:r>
              <a:rPr lang="en-US" sz="3000" dirty="0" err="1">
                <a:latin typeface="Bahnschrift Light Condensed" panose="020B0502040204020203" pitchFamily="34" charset="0"/>
              </a:rPr>
              <a:t>socijalni</a:t>
            </a:r>
            <a:r>
              <a:rPr lang="en-US" sz="3000" dirty="0">
                <a:latin typeface="Bahnschrift Light Condensed" panose="020B0502040204020203" pitchFamily="34" charset="0"/>
              </a:rPr>
              <a:t> rad</a:t>
            </a: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000" dirty="0">
                <a:latin typeface="Bahnschrift Light Condensed" panose="020B0502040204020203" pitchFamily="34" charset="0"/>
              </a:rPr>
              <a:t>U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Kanadi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prvi</a:t>
            </a:r>
            <a:r>
              <a:rPr lang="en-US" sz="3000" dirty="0">
                <a:latin typeface="Bahnschrift Light Condensed" panose="020B0502040204020203" pitchFamily="34" charset="0"/>
              </a:rPr>
              <a:t> put </a:t>
            </a:r>
            <a:r>
              <a:rPr lang="en-US" sz="3000" dirty="0" err="1">
                <a:latin typeface="Bahnschrift Light Condensed" panose="020B0502040204020203" pitchFamily="34" charset="0"/>
              </a:rPr>
              <a:t>prepoznat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kao</a:t>
            </a:r>
            <a:r>
              <a:rPr lang="en-US" sz="3000" dirty="0">
                <a:latin typeface="Bahnschrift Light Condensed" panose="020B0502040204020203" pitchFamily="34" charset="0"/>
              </a:rPr>
              <a:t> </a:t>
            </a:r>
            <a:r>
              <a:rPr lang="en-US" sz="3000" dirty="0" err="1">
                <a:latin typeface="Bahnschrift Light Condensed" panose="020B0502040204020203" pitchFamily="34" charset="0"/>
              </a:rPr>
              <a:t>profesija</a:t>
            </a:r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endParaRPr lang="en-US" sz="3000" dirty="0">
              <a:latin typeface="Bahnschrift Light Condensed" panose="020B0502040204020203" pitchFamily="34" charset="0"/>
            </a:endParaRPr>
          </a:p>
          <a:p>
            <a:pPr algn="r"/>
            <a:r>
              <a:rPr lang="en-US" dirty="0">
                <a:latin typeface="Bahnschrift Light Condensed" panose="020B0502040204020203" pitchFamily="34" charset="0"/>
              </a:rPr>
              <a:t>(thecanadianencyclopedia.ca)</a:t>
            </a:r>
          </a:p>
        </p:txBody>
      </p:sp>
    </p:spTree>
    <p:extLst>
      <p:ext uri="{BB962C8B-B14F-4D97-AF65-F5344CB8AC3E}">
        <p14:creationId xmlns:p14="http://schemas.microsoft.com/office/powerpoint/2010/main" val="31809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A59C9D-1456-4277-AE00-AEA436583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32" y="515566"/>
            <a:ext cx="10919303" cy="1043394"/>
          </a:xfrm>
          <a:noFill/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Work</a:t>
            </a:r>
            <a:r>
              <a:rPr lang="cs-CZ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in </a:t>
            </a:r>
            <a:r>
              <a:rPr lang="cs-CZ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the</a:t>
            </a:r>
            <a:r>
              <a:rPr lang="cs-CZ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Czech Republic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0F592B4-032E-44F0-BB8A-198C17ADA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022" y="1636781"/>
            <a:ext cx="6274590" cy="658947"/>
          </a:xfrm>
          <a:noFill/>
        </p:spPr>
        <p:txBody>
          <a:bodyPr>
            <a:normAutofit/>
          </a:bodyPr>
          <a:lstStyle/>
          <a:p>
            <a:r>
              <a:rPr lang="cs-CZ" b="1" dirty="0" err="1">
                <a:latin typeface="Bahnschrift Light" panose="020B0502040204020203" pitchFamily="34" charset="0"/>
              </a:rPr>
              <a:t>Katerina</a:t>
            </a:r>
            <a:r>
              <a:rPr lang="cs-CZ" b="1" dirty="0">
                <a:latin typeface="Bahnschrift Light" panose="020B0502040204020203" pitchFamily="34" charset="0"/>
              </a:rPr>
              <a:t> Bečková</a:t>
            </a:r>
          </a:p>
        </p:txBody>
      </p:sp>
      <p:pic>
        <p:nvPicPr>
          <p:cNvPr id="4" name="Picture 4" descr="VÃ½sledek obrÃ¡zku pro sociÃ¡lnÃ­ pracovnÃ­k">
            <a:extLst>
              <a:ext uri="{FF2B5EF4-FFF2-40B4-BE49-F238E27FC236}">
                <a16:creationId xmlns:a16="http://schemas.microsoft.com/office/drawing/2014/main" xmlns="" id="{97DC1239-D6FA-425C-828E-6DCE90ED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67" y="257882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B4AB19C1-EBE0-45DA-A390-7F1F626246B6}"/>
              </a:ext>
            </a:extLst>
          </p:cNvPr>
          <p:cNvSpPr txBox="1"/>
          <p:nvPr/>
        </p:nvSpPr>
        <p:spPr>
          <a:xfrm>
            <a:off x="6881566" y="6550223"/>
            <a:ext cx="6202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(http://bezmozek.vseznamu.cz</a:t>
            </a:r>
            <a:r>
              <a:rPr lang="cs-CZ" sz="1400" dirty="0" smtClean="0"/>
              <a:t>/)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70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866A51-7CC8-47AC-AEC2-77E540C3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Historical Development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D32297-0213-4A01-A2AB-FB8E4418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811" y="-89178"/>
            <a:ext cx="5306084" cy="5664855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As a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profession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it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started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after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establishment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independent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Czechoslovakia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(1918)</a:t>
            </a:r>
          </a:p>
          <a:p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New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problems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appeared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after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1989,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caused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by end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communist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regime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change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to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capitalism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Then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reformed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after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dividing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country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into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Czech and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Slovak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Republic (1993)</a:t>
            </a: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VÃ½sledek obrÃ¡zku pro Äesko slovensko">
            <a:extLst>
              <a:ext uri="{FF2B5EF4-FFF2-40B4-BE49-F238E27FC236}">
                <a16:creationId xmlns:a16="http://schemas.microsoft.com/office/drawing/2014/main" xmlns="" id="{903D1F01-5C68-423B-8290-968AE5BD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10" y="4085028"/>
            <a:ext cx="4862277" cy="23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934C9C85-1A00-4E49-B6B7-C2F3DC85B544}"/>
              </a:ext>
            </a:extLst>
          </p:cNvPr>
          <p:cNvSpPr txBox="1"/>
          <p:nvPr/>
        </p:nvSpPr>
        <p:spPr>
          <a:xfrm>
            <a:off x="9853974" y="6271588"/>
            <a:ext cx="288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(www.zsf.jcu.cz)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631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social security system czech">
            <a:extLst>
              <a:ext uri="{FF2B5EF4-FFF2-40B4-BE49-F238E27FC236}">
                <a16:creationId xmlns:a16="http://schemas.microsoft.com/office/drawing/2014/main" xmlns="" id="{E8D2CC87-178D-42CF-90A4-AE259EC44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r="1" b="2565"/>
          <a:stretch/>
        </p:blipFill>
        <p:spPr bwMode="auto">
          <a:xfrm>
            <a:off x="410183" y="1292659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79ECC4-2DE0-4457-A387-0177F0F2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130" y="2545134"/>
            <a:ext cx="4622260" cy="4691907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Bahnschrift Light" panose="020B0502040204020203" pitchFamily="34" charset="0"/>
              </a:rPr>
              <a:t>Organised by </a:t>
            </a:r>
            <a:r>
              <a:rPr lang="en-GB" sz="2000" b="1" dirty="0">
                <a:latin typeface="Bahnschrift Light" panose="020B0502040204020203" pitchFamily="34" charset="0"/>
              </a:rPr>
              <a:t>Ministry of Labour and Social Affairs</a:t>
            </a:r>
          </a:p>
          <a:p>
            <a:r>
              <a:rPr lang="en-GB" sz="2000" dirty="0">
                <a:latin typeface="Bahnschrift Light" panose="020B0502040204020203" pitchFamily="34" charset="0"/>
              </a:rPr>
              <a:t>Covers </a:t>
            </a:r>
            <a:r>
              <a:rPr lang="en-GB" sz="2000" dirty="0" err="1">
                <a:latin typeface="Bahnschrift Light" panose="020B0502040204020203" pitchFamily="34" charset="0"/>
              </a:rPr>
              <a:t>situatio</a:t>
            </a:r>
            <a:r>
              <a:rPr lang="cs-CZ" sz="2000" dirty="0">
                <a:latin typeface="Bahnschrift Light" panose="020B0502040204020203" pitchFamily="34" charset="0"/>
              </a:rPr>
              <a:t>n</a:t>
            </a:r>
            <a:r>
              <a:rPr lang="en-GB" sz="2000" dirty="0">
                <a:latin typeface="Bahnschrift Light" panose="020B0502040204020203" pitchFamily="34" charset="0"/>
              </a:rPr>
              <a:t>:</a:t>
            </a:r>
          </a:p>
          <a:p>
            <a:pPr lvl="1"/>
            <a:r>
              <a:rPr lang="en-GB" sz="2000" dirty="0">
                <a:latin typeface="Bahnschrift Light" panose="020B0502040204020203" pitchFamily="34" charset="0"/>
              </a:rPr>
              <a:t>Insurance: elder age, disability and survivors; illness </a:t>
            </a:r>
          </a:p>
          <a:p>
            <a:pPr lvl="1"/>
            <a:r>
              <a:rPr lang="en-GB" sz="2000" dirty="0">
                <a:latin typeface="Bahnschrift Light" panose="020B0502040204020203" pitchFamily="34" charset="0"/>
              </a:rPr>
              <a:t>Social Support: child birth, </a:t>
            </a:r>
            <a:r>
              <a:rPr lang="en-GB" sz="2000" dirty="0" err="1">
                <a:latin typeface="Bahnschrift Light" panose="020B0502040204020203" pitchFamily="34" charset="0"/>
              </a:rPr>
              <a:t>accomodation</a:t>
            </a:r>
            <a:r>
              <a:rPr lang="en-GB" sz="2000" dirty="0">
                <a:latin typeface="Bahnschrift Light" panose="020B0502040204020203" pitchFamily="34" charset="0"/>
              </a:rPr>
              <a:t> </a:t>
            </a:r>
          </a:p>
          <a:p>
            <a:pPr lvl="1"/>
            <a:r>
              <a:rPr lang="en-GB" sz="2000" dirty="0">
                <a:latin typeface="Bahnschrift Light" panose="020B0502040204020203" pitchFamily="34" charset="0"/>
              </a:rPr>
              <a:t>Aid: natural disasters, </a:t>
            </a:r>
            <a:r>
              <a:rPr lang="cs-CZ" sz="2000" dirty="0" err="1">
                <a:latin typeface="Bahnschrift Light" panose="020B0502040204020203" pitchFamily="34" charset="0"/>
              </a:rPr>
              <a:t>iving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r>
              <a:rPr lang="cs-CZ" sz="2000" dirty="0" err="1">
                <a:latin typeface="Bahnschrift Light" panose="020B0502040204020203" pitchFamily="34" charset="0"/>
              </a:rPr>
              <a:t>allowance</a:t>
            </a:r>
            <a:endParaRPr lang="en-GB" sz="2000" dirty="0">
              <a:latin typeface="Bahnschrift Light" panose="020B0502040204020203" pitchFamily="34" charset="0"/>
            </a:endParaRPr>
          </a:p>
          <a:p>
            <a:endParaRPr lang="en-GB" sz="2000" dirty="0">
              <a:latin typeface="Bahnschrift Light" panose="020B0502040204020203" pitchFamily="34" charset="0"/>
            </a:endParaRPr>
          </a:p>
          <a:p>
            <a:endParaRPr lang="en-GB" sz="2000" dirty="0">
              <a:latin typeface="Bahnschrift Light" panose="020B0502040204020203" pitchFamily="34" charset="0"/>
            </a:endParaRPr>
          </a:p>
        </p:txBody>
      </p:sp>
      <p:pic>
        <p:nvPicPr>
          <p:cNvPr id="1026" name="Picture 2" descr="VÃ½sledek obrÃ¡zku pro ministerstvo prÃ¡ce a sociÃ¡lnÃ­ch vÄcÃ­">
            <a:extLst>
              <a:ext uri="{FF2B5EF4-FFF2-40B4-BE49-F238E27FC236}">
                <a16:creationId xmlns:a16="http://schemas.microsoft.com/office/drawing/2014/main" xmlns="" id="{BCE11A46-5BF4-431D-AFDB-E2CC98F6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28" y="505838"/>
            <a:ext cx="3640709" cy="17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F8E0AAD-0D9E-4342-9C67-0AAEF9F6DBEE}"/>
              </a:ext>
            </a:extLst>
          </p:cNvPr>
          <p:cNvSpPr txBox="1"/>
          <p:nvPr/>
        </p:nvSpPr>
        <p:spPr>
          <a:xfrm>
            <a:off x="8116478" y="5852046"/>
            <a:ext cx="3987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https://slideplayer.com/slide/8986206/</a:t>
            </a:r>
            <a:endParaRPr lang="cs-CZ" sz="1400" dirty="0"/>
          </a:p>
          <a:p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https://www.ssa.gov/policy/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5CAA6D-EDD7-49E0-8877-508EA5C7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sz="40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Services</a:t>
            </a:r>
            <a:endParaRPr lang="cs-CZ" sz="4000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27787A9C-4D95-4CE7-90D7-62D6DE1977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283BA75-E421-4322-B9C3-259BC78EE7FC}"/>
              </a:ext>
            </a:extLst>
          </p:cNvPr>
          <p:cNvSpPr txBox="1"/>
          <p:nvPr/>
        </p:nvSpPr>
        <p:spPr>
          <a:xfrm>
            <a:off x="8719793" y="6177340"/>
            <a:ext cx="3289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(https</a:t>
            </a:r>
            <a:r>
              <a:rPr lang="cs-CZ" sz="1400" dirty="0"/>
              <a:t>://</a:t>
            </a:r>
            <a:r>
              <a:rPr lang="cs-CZ" sz="1400" dirty="0" smtClean="0"/>
              <a:t>www.mpsv.cz/cs/18661)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496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B8BB05-269F-4FB4-B795-C43DB8CB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880406" cy="2760098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Disadvantages</a:t>
            </a:r>
            <a:r>
              <a:rPr lang="cs-CZ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of</a:t>
            </a:r>
            <a:r>
              <a:rPr lang="cs-CZ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dirty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cs-CZ" dirty="0" err="1">
                <a:solidFill>
                  <a:srgbClr val="C00000"/>
                </a:solidFill>
                <a:latin typeface="Bahnschrift Light" panose="020B0502040204020203" pitchFamily="34" charset="0"/>
              </a:rPr>
              <a:t>Work</a:t>
            </a:r>
            <a:r>
              <a:rPr lang="cs-CZ" dirty="0">
                <a:solidFill>
                  <a:srgbClr val="C00000"/>
                </a:solidFill>
                <a:latin typeface="Bahnschrift Light" panose="020B0502040204020203" pitchFamily="34" charset="0"/>
              </a:rPr>
              <a:t> in CR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76EB92-AF6C-4E80-B043-FC5A6184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589" y="3543300"/>
            <a:ext cx="5306084" cy="3290381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A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few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workers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per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amount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of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people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who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need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help</a:t>
            </a:r>
            <a:endParaRPr lang="cs-CZ" sz="24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Prejudices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about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social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workers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underestimated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job</a:t>
            </a:r>
            <a:endParaRPr lang="cs-CZ" sz="24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Low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salaries</a:t>
            </a:r>
            <a:endParaRPr lang="cs-CZ" sz="24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Politicians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who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do not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know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actual</a:t>
            </a:r>
            <a:r>
              <a:rPr lang="cs-CZ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problems</a:t>
            </a:r>
            <a:endParaRPr lang="cs-CZ" sz="24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  <a:p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xmlns="" id="{4CF8A382-61AE-450E-90AA-17816FA6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05" y="318581"/>
            <a:ext cx="5166468" cy="290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97D5FD-151A-4996-BD6C-C4A8B4E3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Actual Trends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995BE6A-38B9-400F-BEBC-5D1C3E15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68" y="336905"/>
            <a:ext cx="5306084" cy="3804866"/>
          </a:xfrm>
        </p:spPr>
        <p:txBody>
          <a:bodyPr anchor="ctr">
            <a:norm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Children from unstable families – institutions or foster families?</a:t>
            </a:r>
          </a:p>
          <a:p>
            <a:r>
              <a:rPr lang="en-AU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Inclusion of disabled children to ordinary primary schools</a:t>
            </a:r>
          </a:p>
          <a:p>
            <a:r>
              <a:rPr lang="en-AU" sz="2400" dirty="0">
                <a:solidFill>
                  <a:srgbClr val="000000"/>
                </a:solidFill>
                <a:latin typeface="Bahnschrift Light" panose="020B0502040204020203" pitchFamily="34" charset="0"/>
              </a:rPr>
              <a:t>Housing first  </a:t>
            </a:r>
          </a:p>
          <a:p>
            <a:endParaRPr lang="en-AU" sz="2400" dirty="0">
              <a:solidFill>
                <a:srgbClr val="000000"/>
              </a:solidFill>
            </a:endParaRPr>
          </a:p>
          <a:p>
            <a:endParaRPr lang="en-AU" sz="2400" dirty="0">
              <a:solidFill>
                <a:srgbClr val="000000"/>
              </a:solidFill>
            </a:endParaRPr>
          </a:p>
        </p:txBody>
      </p:sp>
      <p:pic>
        <p:nvPicPr>
          <p:cNvPr id="4100" name="Picture 4" descr="SouvisejÃ­cÃ­ obrÃ¡zek">
            <a:extLst>
              <a:ext uri="{FF2B5EF4-FFF2-40B4-BE49-F238E27FC236}">
                <a16:creationId xmlns:a16="http://schemas.microsoft.com/office/drawing/2014/main" xmlns="" id="{E3BEAE7B-DA53-44F0-BD4B-CAD84C4C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89" y="3106382"/>
            <a:ext cx="6514442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7D4241A-B10D-410F-A3D0-CA5760DBDF02}"/>
              </a:ext>
            </a:extLst>
          </p:cNvPr>
          <p:cNvSpPr txBox="1"/>
          <p:nvPr/>
        </p:nvSpPr>
        <p:spPr>
          <a:xfrm>
            <a:off x="5306489" y="6521095"/>
            <a:ext cx="6618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(https</a:t>
            </a:r>
            <a:r>
              <a:rPr lang="cs-CZ" sz="1400" dirty="0"/>
              <a:t>://gatewayhousingfirst.org/the-housing-first-approach</a:t>
            </a:r>
            <a:r>
              <a:rPr lang="cs-CZ" sz="1400" dirty="0" smtClean="0"/>
              <a:t>/)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338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VÃ½sledek obrÃ¡zku pro fakulta sociÃ¡lnÃ­ch studiÃ­ brno">
            <a:extLst>
              <a:ext uri="{FF2B5EF4-FFF2-40B4-BE49-F238E27FC236}">
                <a16:creationId xmlns:a16="http://schemas.microsoft.com/office/drawing/2014/main" xmlns="" id="{DD3602EE-A166-43AA-B629-488882F9EE4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7FC86B-976A-4592-A3DA-3C0989A4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latin typeface="Bahnschrift Light" panose="020B0502040204020203" pitchFamily="34" charset="0"/>
              </a:rPr>
              <a:t>Social</a:t>
            </a:r>
            <a:r>
              <a:rPr lang="cs-CZ" b="1" dirty="0">
                <a:latin typeface="Bahnschrift Light" panose="020B0502040204020203" pitchFamily="34" charset="0"/>
              </a:rPr>
              <a:t> </a:t>
            </a:r>
            <a:r>
              <a:rPr lang="cs-CZ" b="1" dirty="0" err="1">
                <a:latin typeface="Bahnschrift Light" panose="020B0502040204020203" pitchFamily="34" charset="0"/>
              </a:rPr>
              <a:t>Work</a:t>
            </a:r>
            <a:r>
              <a:rPr lang="cs-CZ" b="1" dirty="0">
                <a:latin typeface="Bahnschrift Light" panose="020B0502040204020203" pitchFamily="34" charset="0"/>
              </a:rPr>
              <a:t> in Brno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7B2844-53C5-4D04-A20C-9A3BFB7D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731" y="1586706"/>
            <a:ext cx="5157787" cy="3684588"/>
          </a:xfrm>
        </p:spPr>
        <p:txBody>
          <a:bodyPr/>
          <a:lstStyle/>
          <a:p>
            <a:r>
              <a:rPr lang="cs-CZ" dirty="0" err="1">
                <a:latin typeface="Bahnschrift Light" panose="020B0502040204020203" pitchFamily="34" charset="0"/>
              </a:rPr>
              <a:t>Professor</a:t>
            </a:r>
            <a:r>
              <a:rPr lang="cs-CZ" dirty="0">
                <a:latin typeface="Bahnschrift Light" panose="020B0502040204020203" pitchFamily="34" charset="0"/>
              </a:rPr>
              <a:t> Libor Musil</a:t>
            </a:r>
          </a:p>
          <a:p>
            <a:endParaRPr lang="cs-CZ" dirty="0">
              <a:latin typeface="Bahnschrift Light" panose="020B0502040204020203" pitchFamily="34" charset="0"/>
            </a:endParaRPr>
          </a:p>
          <a:p>
            <a:endParaRPr lang="cs-CZ" dirty="0">
              <a:latin typeface="Bahnschrift Light" panose="020B0502040204020203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A86D6E94-A711-4A3F-B0CC-D883F774A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153" y="1586706"/>
            <a:ext cx="5183188" cy="3684588"/>
          </a:xfrm>
        </p:spPr>
        <p:txBody>
          <a:bodyPr/>
          <a:lstStyle/>
          <a:p>
            <a:r>
              <a:rPr lang="cs-CZ" dirty="0">
                <a:latin typeface="Bahnschrift Light" panose="020B0502040204020203" pitchFamily="34" charset="0"/>
              </a:rPr>
              <a:t>Docent Pavel Navrátil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122" name="Picture 2" descr="VÃ½sledek obrÃ¡zku pro libor musil sociÃ¡lnÃ­ prÃ¡ce">
            <a:extLst>
              <a:ext uri="{FF2B5EF4-FFF2-40B4-BE49-F238E27FC236}">
                <a16:creationId xmlns:a16="http://schemas.microsoft.com/office/drawing/2014/main" xmlns="" id="{CA70FE0F-650A-43E0-BDE0-EB58BAE7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1" y="2218130"/>
            <a:ext cx="3634882" cy="24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pavel navrÃ¡til  sociÃ¡lnÃ­ prÃ¡ce">
            <a:extLst>
              <a:ext uri="{FF2B5EF4-FFF2-40B4-BE49-F238E27FC236}">
                <a16:creationId xmlns:a16="http://schemas.microsoft.com/office/drawing/2014/main" xmlns="" id="{BCC2C524-7E0B-49B5-81F6-63F9720D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24" y="2218130"/>
            <a:ext cx="33337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D1F8767-F229-4335-B676-AF3DCF6B6AE6}"/>
              </a:ext>
            </a:extLst>
          </p:cNvPr>
          <p:cNvSpPr txBox="1"/>
          <p:nvPr/>
        </p:nvSpPr>
        <p:spPr>
          <a:xfrm>
            <a:off x="710730" y="5256387"/>
            <a:ext cx="963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Bahnschrift Light" panose="020B0502040204020203" pitchFamily="34" charset="0"/>
              </a:rPr>
              <a:t>Examples of courses: </a:t>
            </a:r>
            <a:r>
              <a:rPr lang="cs-CZ" sz="2000" dirty="0" err="1">
                <a:latin typeface="Bahnschrift Light" panose="020B0502040204020203" pitchFamily="34" charset="0"/>
              </a:rPr>
              <a:t>Statistics</a:t>
            </a:r>
            <a:r>
              <a:rPr lang="cs-CZ" sz="2000" dirty="0">
                <a:latin typeface="Bahnschrift Light" panose="020B0502040204020203" pitchFamily="34" charset="0"/>
              </a:rPr>
              <a:t>, </a:t>
            </a:r>
            <a:r>
              <a:rPr lang="cs-CZ" sz="2000" dirty="0" err="1">
                <a:latin typeface="Bahnschrift Light" panose="020B0502040204020203" pitchFamily="34" charset="0"/>
              </a:rPr>
              <a:t>Social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r>
              <a:rPr lang="cs-CZ" sz="2000" dirty="0" err="1">
                <a:latin typeface="Bahnschrift Light" panose="020B0502040204020203" pitchFamily="34" charset="0"/>
              </a:rPr>
              <a:t>Law</a:t>
            </a:r>
            <a:r>
              <a:rPr lang="cs-CZ" sz="2000" dirty="0">
                <a:latin typeface="Bahnschrift Light" panose="020B0502040204020203" pitchFamily="34" charset="0"/>
              </a:rPr>
              <a:t>, Psychology, </a:t>
            </a:r>
            <a:r>
              <a:rPr lang="cs-CZ" sz="2000" dirty="0" err="1">
                <a:latin typeface="Bahnschrift Light" panose="020B0502040204020203" pitchFamily="34" charset="0"/>
              </a:rPr>
              <a:t>Social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r>
              <a:rPr lang="cs-CZ" sz="2000" dirty="0" err="1">
                <a:latin typeface="Bahnschrift Light" panose="020B0502040204020203" pitchFamily="34" charset="0"/>
              </a:rPr>
              <a:t>Policy</a:t>
            </a:r>
            <a:r>
              <a:rPr lang="cs-CZ" sz="2000" dirty="0">
                <a:latin typeface="Bahnschrift Light" panose="020B0502040204020203" pitchFamily="34" charset="0"/>
              </a:rPr>
              <a:t>, </a:t>
            </a:r>
            <a:r>
              <a:rPr lang="cs-CZ" sz="2000" dirty="0" err="1">
                <a:latin typeface="Bahnschrift Light" panose="020B0502040204020203" pitchFamily="34" charset="0"/>
              </a:rPr>
              <a:t>Ethics</a:t>
            </a:r>
            <a:r>
              <a:rPr lang="cs-CZ" sz="2000" dirty="0">
                <a:latin typeface="Bahnschrift Light" panose="020B0502040204020203" pitchFamily="34" charset="0"/>
              </a:rPr>
              <a:t> in </a:t>
            </a:r>
            <a:r>
              <a:rPr lang="cs-CZ" sz="2000" dirty="0" err="1">
                <a:latin typeface="Bahnschrift Light" panose="020B0502040204020203" pitchFamily="34" charset="0"/>
              </a:rPr>
              <a:t>Social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r>
              <a:rPr lang="cs-CZ" sz="2000" dirty="0" err="1">
                <a:latin typeface="Bahnschrift Light" panose="020B0502040204020203" pitchFamily="34" charset="0"/>
              </a:rPr>
              <a:t>Work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r>
              <a:rPr lang="cs-CZ" sz="2000" dirty="0" err="1">
                <a:latin typeface="Bahnschrift Light" panose="020B0502040204020203" pitchFamily="34" charset="0"/>
              </a:rPr>
              <a:t>Profession</a:t>
            </a:r>
            <a:r>
              <a:rPr lang="cs-CZ" sz="2000" dirty="0">
                <a:latin typeface="Bahnschrift Light" panose="020B0502040204020203" pitchFamily="34" charset="0"/>
              </a:rPr>
              <a:t> </a:t>
            </a:r>
            <a:endParaRPr lang="en-AU" sz="2000" dirty="0">
              <a:latin typeface="Bahnschrift Light" panose="020B0502040204020203" pitchFamily="34" charset="0"/>
            </a:endParaRPr>
          </a:p>
          <a:p>
            <a:r>
              <a:rPr lang="cs-CZ" sz="2000" dirty="0">
                <a:latin typeface="Bahnschrift Light" panose="020B0502040204020203" pitchFamily="34" charset="0"/>
              </a:rPr>
              <a:t>+ s</a:t>
            </a:r>
            <a:r>
              <a:rPr lang="en-AU" sz="2000" dirty="0" err="1">
                <a:latin typeface="Bahnschrift Light" panose="020B0502040204020203" pitchFamily="34" charset="0"/>
              </a:rPr>
              <a:t>tudents</a:t>
            </a:r>
            <a:r>
              <a:rPr lang="en-AU" sz="2000" dirty="0">
                <a:latin typeface="Bahnschrift Light" panose="020B0502040204020203" pitchFamily="34" charset="0"/>
              </a:rPr>
              <a:t> have to finish </a:t>
            </a:r>
            <a:r>
              <a:rPr lang="cs-CZ" sz="2000" dirty="0">
                <a:latin typeface="Bahnschrift Light" panose="020B0502040204020203" pitchFamily="34" charset="0"/>
              </a:rPr>
              <a:t>416 (2 x 156 + 104) </a:t>
            </a:r>
            <a:r>
              <a:rPr lang="en-AU" sz="2000" dirty="0">
                <a:latin typeface="Bahnschrift Light" panose="020B0502040204020203" pitchFamily="34" charset="0"/>
              </a:rPr>
              <a:t>hours of inter</a:t>
            </a:r>
            <a:r>
              <a:rPr lang="cs-CZ" sz="2000" dirty="0">
                <a:latin typeface="Bahnschrift Light" panose="020B0502040204020203" pitchFamily="34" charset="0"/>
              </a:rPr>
              <a:t>n</a:t>
            </a:r>
            <a:r>
              <a:rPr lang="en-AU" sz="2000" dirty="0">
                <a:latin typeface="Bahnschrift Light" panose="020B0502040204020203" pitchFamily="34" charset="0"/>
              </a:rPr>
              <a:t>ships in three different </a:t>
            </a:r>
            <a:r>
              <a:rPr lang="en-AU" sz="2000" dirty="0" err="1">
                <a:latin typeface="Bahnschrift Light" panose="020B0502040204020203" pitchFamily="34" charset="0"/>
              </a:rPr>
              <a:t>organi</a:t>
            </a:r>
            <a:r>
              <a:rPr lang="cs-CZ" sz="2000" dirty="0">
                <a:latin typeface="Bahnschrift Light" panose="020B0502040204020203" pitchFamily="34" charset="0"/>
              </a:rPr>
              <a:t>z</a:t>
            </a:r>
            <a:r>
              <a:rPr lang="en-AU" sz="2000" dirty="0" err="1">
                <a:latin typeface="Bahnschrift Light" panose="020B0502040204020203" pitchFamily="34" charset="0"/>
              </a:rPr>
              <a:t>ations</a:t>
            </a:r>
            <a:r>
              <a:rPr lang="en-AU" sz="2000" dirty="0"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2D0CDF8-57C9-41A9-9BCE-0FB98E541B9D}"/>
              </a:ext>
            </a:extLst>
          </p:cNvPr>
          <p:cNvSpPr txBox="1"/>
          <p:nvPr/>
        </p:nvSpPr>
        <p:spPr>
          <a:xfrm>
            <a:off x="9598687" y="6338986"/>
            <a:ext cx="369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(https</a:t>
            </a:r>
            <a:r>
              <a:rPr lang="cs-CZ" sz="1400" dirty="0"/>
              <a:t>://www.fss.muni.cz</a:t>
            </a:r>
            <a:r>
              <a:rPr lang="cs-CZ" sz="1400" dirty="0" smtClean="0"/>
              <a:t>/)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005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3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Popis literature (1): </a:t>
            </a:r>
            <a:endParaRPr lang="en-US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387742"/>
            <a:ext cx="10515600" cy="60491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hr-HR" dirty="0">
                <a:latin typeface="Bahnschrift Light" panose="020B0502040204020203" pitchFamily="34" charset="0"/>
              </a:rPr>
              <a:t>American </a:t>
            </a:r>
            <a:r>
              <a:rPr lang="hr-HR" dirty="0" err="1">
                <a:latin typeface="Bahnschrift Light" panose="020B0502040204020203" pitchFamily="34" charset="0"/>
              </a:rPr>
              <a:t>Psychological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Association</a:t>
            </a:r>
            <a:r>
              <a:rPr lang="hr-HR" dirty="0">
                <a:latin typeface="Bahnschrift Light" panose="020B0502040204020203" pitchFamily="34" charset="0"/>
              </a:rPr>
              <a:t> (2018). </a:t>
            </a:r>
            <a:r>
              <a:rPr lang="hr-HR" i="1" dirty="0" err="1">
                <a:latin typeface="Bahnschrift Light" panose="020B0502040204020203" pitchFamily="34" charset="0"/>
              </a:rPr>
              <a:t>Ethnic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and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Racial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Minorities</a:t>
            </a:r>
            <a:r>
              <a:rPr lang="hr-HR" i="1" dirty="0">
                <a:latin typeface="Bahnschrift Light" panose="020B0502040204020203" pitchFamily="34" charset="0"/>
              </a:rPr>
              <a:t> &amp; </a:t>
            </a:r>
            <a:r>
              <a:rPr lang="hr-HR" i="1" dirty="0" err="1">
                <a:latin typeface="Bahnschrift Light" panose="020B0502040204020203" pitchFamily="34" charset="0"/>
              </a:rPr>
              <a:t>Socioeconomic</a:t>
            </a:r>
            <a:r>
              <a:rPr lang="hr-HR" i="1" dirty="0">
                <a:latin typeface="Bahnschrift Light" panose="020B0502040204020203" pitchFamily="34" charset="0"/>
              </a:rPr>
              <a:t> Status. </a:t>
            </a:r>
            <a:r>
              <a:rPr lang="hr-HR" dirty="0">
                <a:latin typeface="Bahnschrift Light" panose="020B0502040204020203" pitchFamily="34" charset="0"/>
              </a:rPr>
              <a:t>Posjećeno 02.11.2018. na mrežnoj stranici American </a:t>
            </a:r>
            <a:r>
              <a:rPr lang="hr-HR" dirty="0" err="1">
                <a:latin typeface="Bahnschrift Light" panose="020B0502040204020203" pitchFamily="34" charset="0"/>
              </a:rPr>
              <a:t>Psychological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Association</a:t>
            </a:r>
            <a:r>
              <a:rPr lang="hr-HR" dirty="0">
                <a:latin typeface="Bahnschrift Light" panose="020B0502040204020203" pitchFamily="34" charset="0"/>
              </a:rPr>
              <a:t>: </a:t>
            </a:r>
            <a:r>
              <a:rPr lang="hr-HR" u="sng" dirty="0">
                <a:latin typeface="Bahnschrift Light" panose="020B0502040204020203" pitchFamily="34" charset="0"/>
                <a:hlinkClick r:id="rId3"/>
              </a:rPr>
              <a:t>https://</a:t>
            </a:r>
            <a:r>
              <a:rPr lang="hr-HR" u="sng" dirty="0" smtClean="0">
                <a:latin typeface="Bahnschrift Light" panose="020B0502040204020203" pitchFamily="34" charset="0"/>
                <a:hlinkClick r:id="rId3"/>
              </a:rPr>
              <a:t>www.apa.org/pi/ses/resources/publications/minorities.aspx</a:t>
            </a:r>
            <a:r>
              <a:rPr lang="hr-HR" u="sng" dirty="0" smtClean="0">
                <a:latin typeface="Bahnschrift Light" panose="020B0502040204020203" pitchFamily="34" charset="0"/>
              </a:rPr>
              <a:t>.</a:t>
            </a:r>
            <a:r>
              <a:rPr lang="hr-HR" dirty="0" smtClean="0">
                <a:latin typeface="Bahnschrift Light" panose="020B0502040204020203" pitchFamily="34" charset="0"/>
              </a:rPr>
              <a:t> </a:t>
            </a:r>
            <a:endParaRPr lang="en-US" dirty="0">
              <a:latin typeface="Bahnschrift Light" panose="020B05020402040202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dirty="0" err="1">
                <a:latin typeface="Bahnschrift Light" panose="020B0502040204020203" pitchFamily="34" charset="0"/>
              </a:rPr>
              <a:t>Bejaković</a:t>
            </a:r>
            <a:r>
              <a:rPr lang="hr-HR" dirty="0">
                <a:latin typeface="Bahnschrift Light" panose="020B0502040204020203" pitchFamily="34" charset="0"/>
              </a:rPr>
              <a:t>, P. (2000). </a:t>
            </a:r>
            <a:r>
              <a:rPr lang="hr-HR" dirty="0" err="1">
                <a:latin typeface="Bahnschrift Light" panose="020B0502040204020203" pitchFamily="34" charset="0"/>
              </a:rPr>
              <a:t>Brobra</a:t>
            </a:r>
            <a:r>
              <a:rPr lang="hr-HR" dirty="0">
                <a:latin typeface="Bahnschrift Light" panose="020B0502040204020203" pitchFamily="34" charset="0"/>
              </a:rPr>
              <a:t> protiv siromaštva u SAD. </a:t>
            </a:r>
            <a:r>
              <a:rPr lang="hr-HR" i="1" dirty="0">
                <a:latin typeface="Bahnschrift Light" panose="020B0502040204020203" pitchFamily="34" charset="0"/>
              </a:rPr>
              <a:t>Revija za socijalnu politiku, 7</a:t>
            </a:r>
            <a:r>
              <a:rPr lang="hr-HR" dirty="0">
                <a:latin typeface="Bahnschrift Light" panose="020B0502040204020203" pitchFamily="34" charset="0"/>
              </a:rPr>
              <a:t>(2), 147-162. </a:t>
            </a:r>
            <a:endParaRPr lang="en-US" dirty="0">
              <a:latin typeface="Bahnschrift Light" panose="020B05020402040202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dirty="0">
                <a:latin typeface="Bahnschrift Light" panose="020B0502040204020203" pitchFamily="34" charset="0"/>
              </a:rPr>
              <a:t>BSAD 560 Intercultural Business </a:t>
            </a:r>
            <a:r>
              <a:rPr lang="hr-HR" dirty="0" err="1">
                <a:latin typeface="Bahnschrift Light" panose="020B0502040204020203" pitchFamily="34" charset="0"/>
              </a:rPr>
              <a:t>Relations</a:t>
            </a:r>
            <a:r>
              <a:rPr lang="hr-HR" dirty="0">
                <a:latin typeface="Bahnschrift Light" panose="020B0502040204020203" pitchFamily="34" charset="0"/>
              </a:rPr>
              <a:t> (2018). </a:t>
            </a:r>
            <a:r>
              <a:rPr lang="hr-HR" i="1" dirty="0">
                <a:latin typeface="Bahnschrift Light" panose="020B0502040204020203" pitchFamily="34" charset="0"/>
              </a:rPr>
              <a:t>10 Core American </a:t>
            </a:r>
            <a:r>
              <a:rPr lang="hr-HR" i="1" dirty="0" err="1">
                <a:latin typeface="Bahnschrift Light" panose="020B0502040204020203" pitchFamily="34" charset="0"/>
              </a:rPr>
              <a:t>Values</a:t>
            </a:r>
            <a:r>
              <a:rPr lang="hr-HR" dirty="0">
                <a:latin typeface="Bahnschrift Light" panose="020B0502040204020203" pitchFamily="34" charset="0"/>
              </a:rPr>
              <a:t>. Posjećeno 31..10. na mrežnoj stranici: </a:t>
            </a:r>
            <a:r>
              <a:rPr lang="hr-HR" u="sng" dirty="0">
                <a:latin typeface="Bahnschrift Light" panose="020B0502040204020203" pitchFamily="34" charset="0"/>
                <a:hlinkClick r:id="rId4"/>
              </a:rPr>
              <a:t>https://www.andrews.edu/~tidwell/bsad560/USValues.html</a:t>
            </a:r>
            <a:r>
              <a:rPr lang="hr-HR" dirty="0">
                <a:latin typeface="Bahnschrift Light" panose="020B0502040204020203" pitchFamily="34" charset="0"/>
              </a:rPr>
              <a:t>.</a:t>
            </a:r>
            <a:endParaRPr lang="en-US" dirty="0">
              <a:latin typeface="Bahnschrift Light" panose="020B05020402040202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hr-HR" dirty="0">
                <a:latin typeface="Bahnschrift Light" panose="020B0502040204020203" pitchFamily="34" charset="0"/>
              </a:rPr>
              <a:t>Canadian </a:t>
            </a:r>
            <a:r>
              <a:rPr lang="hr-HR" dirty="0" err="1">
                <a:latin typeface="Bahnschrift Light" panose="020B0502040204020203" pitchFamily="34" charset="0"/>
              </a:rPr>
              <a:t>Association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of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Social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Workers</a:t>
            </a:r>
            <a:r>
              <a:rPr lang="hr-HR" dirty="0">
                <a:latin typeface="Bahnschrift Light" panose="020B0502040204020203" pitchFamily="34" charset="0"/>
              </a:rPr>
              <a:t> (2018). </a:t>
            </a:r>
            <a:r>
              <a:rPr lang="en-US" i="1" dirty="0">
                <a:latin typeface="Bahnschrift Light" panose="020B0502040204020203" pitchFamily="34" charset="0"/>
              </a:rPr>
              <a:t>CASW Represents Canadian Professional Social Workers.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1.11.2018.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5"/>
              </a:rPr>
              <a:t>https://www.casw-acts.ca/en/about-casw/about-casw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>
                <a:latin typeface="Bahnschrift Light" panose="020B0502040204020203" pitchFamily="34" charset="0"/>
              </a:rPr>
              <a:t>Canadian </a:t>
            </a:r>
            <a:r>
              <a:rPr lang="hr-HR" dirty="0" err="1">
                <a:latin typeface="Bahnschrift Light" panose="020B0502040204020203" pitchFamily="34" charset="0"/>
              </a:rPr>
              <a:t>Association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of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Social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Workers</a:t>
            </a:r>
            <a:r>
              <a:rPr lang="hr-HR" dirty="0">
                <a:latin typeface="Bahnschrift Light" panose="020B0502040204020203" pitchFamily="34" charset="0"/>
              </a:rPr>
              <a:t> (2018). </a:t>
            </a:r>
            <a:r>
              <a:rPr lang="en-US" i="1" dirty="0">
                <a:latin typeface="Bahnschrift Light" panose="020B0502040204020203" pitchFamily="34" charset="0"/>
              </a:rPr>
              <a:t>What Social Workers Do.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1.11.2018.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6"/>
              </a:rPr>
              <a:t>https://www.casw-acts.ca/en/what-social-work/what-social-workers-do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Bahnschrift Light" panose="020B0502040204020203" pitchFamily="34" charset="0"/>
              </a:rPr>
              <a:t>Council on Foreign Relations (2018). </a:t>
            </a:r>
            <a:r>
              <a:rPr lang="en-US" i="1" dirty="0">
                <a:latin typeface="Bahnschrift Light" panose="020B0502040204020203" pitchFamily="34" charset="0"/>
              </a:rPr>
              <a:t>Canada’s Immigration Policy.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1.11.2018.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7"/>
              </a:rPr>
              <a:t>https://www.cfr.org/backgrounder/canadas-immigration-policy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Bahnschrift Light" panose="020B0502040204020203" pitchFamily="34" charset="0"/>
              </a:rPr>
              <a:t>Cramer, L. (2015). </a:t>
            </a:r>
            <a:r>
              <a:rPr lang="en-US" i="1" dirty="0">
                <a:latin typeface="Bahnschrift Light" panose="020B0502040204020203" pitchFamily="34" charset="0"/>
              </a:rPr>
              <a:t>The General Public's Perception of Social Work</a:t>
            </a:r>
            <a:r>
              <a:rPr lang="en-US" dirty="0">
                <a:latin typeface="Bahnschrift Light" panose="020B0502040204020203" pitchFamily="34" charset="0"/>
              </a:rPr>
              <a:t>. </a:t>
            </a:r>
            <a:r>
              <a:rPr lang="en-US" dirty="0" err="1">
                <a:latin typeface="Bahnschrift Light" panose="020B0502040204020203" pitchFamily="34" charset="0"/>
              </a:rPr>
              <a:t>Završni</a:t>
            </a:r>
            <a:r>
              <a:rPr lang="en-US" dirty="0">
                <a:latin typeface="Bahnschrift Light" panose="020B0502040204020203" pitchFamily="34" charset="0"/>
              </a:rPr>
              <a:t> rad. Ohio: The Ohio State University, College of Social Work Honors Theses.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Bahnschrift Light" panose="020B0502040204020203" pitchFamily="34" charset="0"/>
              </a:rPr>
              <a:t>Čaputová</a:t>
            </a:r>
            <a:r>
              <a:rPr lang="en-US" dirty="0">
                <a:latin typeface="Bahnschrift Light" panose="020B0502040204020203" pitchFamily="34" charset="0"/>
              </a:rPr>
              <a:t>, K. (2018). </a:t>
            </a:r>
            <a:r>
              <a:rPr lang="en-US" i="1" dirty="0">
                <a:latin typeface="Bahnschrift Light" panose="020B0502040204020203" pitchFamily="34" charset="0"/>
              </a:rPr>
              <a:t>Social Security System in the Czech Republic </a:t>
            </a:r>
            <a:r>
              <a:rPr lang="en-US" dirty="0">
                <a:latin typeface="Bahnschrift Light" panose="020B0502040204020203" pitchFamily="34" charset="0"/>
              </a:rPr>
              <a:t>(PowerPoint </a:t>
            </a:r>
            <a:r>
              <a:rPr lang="en-US" dirty="0" err="1">
                <a:latin typeface="Bahnschrift Light" panose="020B0502040204020203" pitchFamily="34" charset="0"/>
              </a:rPr>
              <a:t>prezentacija</a:t>
            </a:r>
            <a:r>
              <a:rPr lang="en-US" dirty="0">
                <a:latin typeface="Bahnschrift Light" panose="020B0502040204020203" pitchFamily="34" charset="0"/>
              </a:rPr>
              <a:t>).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31.10.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8"/>
              </a:rPr>
              <a:t>https://slideplayer.com/slide/8986206</a:t>
            </a:r>
            <a:r>
              <a:rPr lang="en-US" u="sng" dirty="0" smtClean="0">
                <a:latin typeface="Bahnschrift Light" panose="020B0502040204020203" pitchFamily="34" charset="0"/>
                <a:hlinkClick r:id="rId8"/>
              </a:rPr>
              <a:t>/</a:t>
            </a:r>
            <a:r>
              <a:rPr lang="hr-HR" u="sng" dirty="0" smtClean="0">
                <a:latin typeface="Bahnschrift Light" panose="020B0502040204020203" pitchFamily="34" charset="0"/>
              </a:rPr>
              <a:t>.</a:t>
            </a:r>
            <a:r>
              <a:rPr lang="en-US" dirty="0" smtClean="0">
                <a:latin typeface="Bahnschrift Light" panose="020B0502040204020203" pitchFamily="34" charset="0"/>
              </a:rPr>
              <a:t> </a:t>
            </a:r>
            <a:endParaRPr lang="en-US" dirty="0">
              <a:latin typeface="Bahnschrift Light" panose="020B0502040204020203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Bahnschrift Light" panose="020B0502040204020203" pitchFamily="34" charset="0"/>
              </a:rPr>
              <a:t>Drucker, P. (2015) </a:t>
            </a:r>
            <a:r>
              <a:rPr lang="en-US" i="1" dirty="0">
                <a:latin typeface="Bahnschrift Light" panose="020B0502040204020203" pitchFamily="34" charset="0"/>
              </a:rPr>
              <a:t>Managing the non profit organization</a:t>
            </a:r>
            <a:r>
              <a:rPr lang="en-US" dirty="0">
                <a:latin typeface="Bahnschrift Light" panose="020B0502040204020203" pitchFamily="34" charset="0"/>
              </a:rPr>
              <a:t>. </a:t>
            </a:r>
            <a:r>
              <a:rPr lang="en-US" dirty="0" err="1">
                <a:latin typeface="Bahnschrift Light" panose="020B0502040204020203" pitchFamily="34" charset="0"/>
              </a:rPr>
              <a:t>Routledge</a:t>
            </a:r>
            <a:r>
              <a:rPr lang="en-US" dirty="0">
                <a:latin typeface="Bahnschrift Light" panose="020B0502040204020203" pitchFamily="34" charset="0"/>
              </a:rPr>
              <a:t>: New York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Bahnschrift Light" panose="020B0502040204020203" pitchFamily="34" charset="0"/>
              </a:rPr>
              <a:t>Expat Focus (2018). Canada - Social Security and Welfare.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1.11.2018.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9"/>
              </a:rPr>
              <a:t>http://www.expatfocus.com/expatriate-canada-social-security</a:t>
            </a:r>
            <a:r>
              <a:rPr lang="en-US" dirty="0">
                <a:latin typeface="Bahnschrift Light" panose="020B0502040204020203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Popis literature </a:t>
            </a:r>
            <a:r>
              <a:rPr lang="hr-HR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(2):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713"/>
            <a:ext cx="10515600" cy="600473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11. </a:t>
            </a:r>
            <a:r>
              <a:rPr lang="en-US" dirty="0">
                <a:latin typeface="Bahnschrift Light" panose="020B0502040204020203" pitchFamily="34" charset="0"/>
              </a:rPr>
              <a:t>Housing First (2018).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3"/>
              </a:rPr>
              <a:t>https://gatewayhousingfirst.org/the-housing-first-approach</a:t>
            </a:r>
            <a:r>
              <a:rPr lang="en-US" u="sng" dirty="0" smtClean="0">
                <a:latin typeface="Bahnschrift Light" panose="020B0502040204020203" pitchFamily="34" charset="0"/>
                <a:hlinkClick r:id="rId3"/>
              </a:rPr>
              <a:t>/</a:t>
            </a:r>
            <a:r>
              <a:rPr lang="hr-HR" u="sng" dirty="0" smtClean="0">
                <a:latin typeface="Bahnschrift Light" panose="020B0502040204020203" pitchFamily="34" charset="0"/>
              </a:rPr>
              <a:t>.</a:t>
            </a:r>
            <a:r>
              <a:rPr lang="en-US" dirty="0" smtClean="0">
                <a:latin typeface="Bahnschrift Light" panose="020B0502040204020203" pitchFamily="34" charset="0"/>
              </a:rPr>
              <a:t> 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12. </a:t>
            </a:r>
            <a:r>
              <a:rPr lang="en-US" dirty="0" err="1" smtClean="0">
                <a:latin typeface="Bahnschrift Light" panose="020B0502040204020203" pitchFamily="34" charset="0"/>
              </a:rPr>
              <a:t>Hrvatska</a:t>
            </a:r>
            <a:r>
              <a:rPr lang="en-US" dirty="0" smtClean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enciklopedija</a:t>
            </a:r>
            <a:r>
              <a:rPr lang="en-US" dirty="0">
                <a:latin typeface="Bahnschrift Light" panose="020B0502040204020203" pitchFamily="34" charset="0"/>
              </a:rPr>
              <a:t> (2018). </a:t>
            </a:r>
            <a:r>
              <a:rPr lang="en-US" i="1" dirty="0" err="1">
                <a:latin typeface="Bahnschrift Light" panose="020B0502040204020203" pitchFamily="34" charset="0"/>
              </a:rPr>
              <a:t>Kanada</a:t>
            </a:r>
            <a:r>
              <a:rPr lang="en-US" i="1" dirty="0">
                <a:latin typeface="Bahnschrift Light" panose="020B0502040204020203" pitchFamily="34" charset="0"/>
              </a:rPr>
              <a:t>.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1.11.2018.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u="sng" dirty="0">
                <a:latin typeface="Bahnschrift Light" panose="020B0502040204020203" pitchFamily="34" charset="0"/>
                <a:hlinkClick r:id="rId4"/>
              </a:rPr>
              <a:t>http://www.enciklopedija.hr/natuknica.aspx?id=30143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13. </a:t>
            </a:r>
            <a:r>
              <a:rPr lang="en-US" dirty="0" err="1" smtClean="0">
                <a:latin typeface="Bahnschrift Light" panose="020B0502040204020203" pitchFamily="34" charset="0"/>
              </a:rPr>
              <a:t>Hrvatska</a:t>
            </a:r>
            <a:r>
              <a:rPr lang="en-US" dirty="0" smtClean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enciklopedija</a:t>
            </a:r>
            <a:r>
              <a:rPr lang="en-US" dirty="0">
                <a:latin typeface="Bahnschrift Light" panose="020B0502040204020203" pitchFamily="34" charset="0"/>
              </a:rPr>
              <a:t> (2018). </a:t>
            </a:r>
            <a:r>
              <a:rPr lang="hr-HR" i="1" dirty="0">
                <a:latin typeface="Bahnschrift Light" panose="020B0502040204020203" pitchFamily="34" charset="0"/>
              </a:rPr>
              <a:t>Sjedinjene Američke Države</a:t>
            </a:r>
            <a:r>
              <a:rPr lang="en-US" i="1" dirty="0">
                <a:latin typeface="Bahnschrift Light" panose="020B0502040204020203" pitchFamily="34" charset="0"/>
              </a:rPr>
              <a:t>.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Posjećeno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hr-HR" dirty="0">
                <a:latin typeface="Bahnschrift Light" panose="020B0502040204020203" pitchFamily="34" charset="0"/>
              </a:rPr>
              <a:t>31</a:t>
            </a:r>
            <a:r>
              <a:rPr lang="en-US" dirty="0">
                <a:latin typeface="Bahnschrift Light" panose="020B0502040204020203" pitchFamily="34" charset="0"/>
              </a:rPr>
              <a:t>.1</a:t>
            </a:r>
            <a:r>
              <a:rPr lang="hr-HR" dirty="0">
                <a:latin typeface="Bahnschrift Light" panose="020B0502040204020203" pitchFamily="34" charset="0"/>
              </a:rPr>
              <a:t>0</a:t>
            </a:r>
            <a:r>
              <a:rPr lang="en-US" dirty="0">
                <a:latin typeface="Bahnschrift Light" panose="020B0502040204020203" pitchFamily="34" charset="0"/>
              </a:rPr>
              <a:t>.2018. </a:t>
            </a:r>
            <a:r>
              <a:rPr lang="en-US" dirty="0" err="1">
                <a:latin typeface="Bahnschrift Light" panose="020B0502040204020203" pitchFamily="34" charset="0"/>
              </a:rPr>
              <a:t>na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mrežnoj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stranici</a:t>
            </a:r>
            <a:r>
              <a:rPr lang="en-US" dirty="0">
                <a:latin typeface="Bahnschrift Light" panose="020B0502040204020203" pitchFamily="34" charset="0"/>
              </a:rPr>
              <a:t>: </a:t>
            </a:r>
            <a:r>
              <a:rPr lang="en-US" dirty="0">
                <a:latin typeface="Bahnschrift Light" panose="020B0502040204020203" pitchFamily="34" charset="0"/>
                <a:hlinkClick r:id="rId5"/>
              </a:rPr>
              <a:t>http://</a:t>
            </a:r>
            <a:r>
              <a:rPr lang="en-US" dirty="0" smtClean="0">
                <a:latin typeface="Bahnschrift Light" panose="020B0502040204020203" pitchFamily="34" charset="0"/>
                <a:hlinkClick r:id="rId5"/>
              </a:rPr>
              <a:t>www.enciklopedija.hr/natuknica.aspx?id=56303</a:t>
            </a:r>
            <a:r>
              <a:rPr lang="en-US" dirty="0" smtClean="0">
                <a:latin typeface="Bahnschrift Light" panose="020B0502040204020203" pitchFamily="34" charset="0"/>
              </a:rPr>
              <a:t>.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14. </a:t>
            </a:r>
            <a:r>
              <a:rPr lang="hr-HR" dirty="0" err="1" smtClean="0">
                <a:latin typeface="Bahnschrift Light" panose="020B0502040204020203" pitchFamily="34" charset="0"/>
              </a:rPr>
              <a:t>Learn</a:t>
            </a:r>
            <a:r>
              <a:rPr lang="hr-HR" dirty="0" smtClean="0">
                <a:latin typeface="Bahnschrift Light" panose="020B0502040204020203" pitchFamily="34" charset="0"/>
              </a:rPr>
              <a:t> </a:t>
            </a:r>
            <a:r>
              <a:rPr lang="hr-HR" dirty="0">
                <a:latin typeface="Bahnschrift Light" panose="020B0502040204020203" pitchFamily="34" charset="0"/>
              </a:rPr>
              <a:t>How to </a:t>
            </a:r>
            <a:r>
              <a:rPr lang="hr-HR" dirty="0" err="1">
                <a:latin typeface="Bahnschrift Light" panose="020B0502040204020203" pitchFamily="34" charset="0"/>
              </a:rPr>
              <a:t>Become</a:t>
            </a:r>
            <a:r>
              <a:rPr lang="hr-HR" dirty="0">
                <a:latin typeface="Bahnschrift Light" panose="020B0502040204020203" pitchFamily="34" charset="0"/>
              </a:rPr>
              <a:t> (2018). </a:t>
            </a:r>
            <a:r>
              <a:rPr lang="hr-HR" i="1" dirty="0">
                <a:latin typeface="Bahnschrift Light" panose="020B0502040204020203" pitchFamily="34" charset="0"/>
              </a:rPr>
              <a:t>How to </a:t>
            </a:r>
            <a:r>
              <a:rPr lang="hr-HR" i="1" dirty="0" err="1">
                <a:latin typeface="Bahnschrift Light" panose="020B0502040204020203" pitchFamily="34" charset="0"/>
              </a:rPr>
              <a:t>become</a:t>
            </a:r>
            <a:r>
              <a:rPr lang="hr-HR" i="1" dirty="0">
                <a:latin typeface="Bahnschrift Light" panose="020B0502040204020203" pitchFamily="34" charset="0"/>
              </a:rPr>
              <a:t> a </a:t>
            </a:r>
            <a:r>
              <a:rPr lang="hr-HR" i="1" dirty="0" err="1">
                <a:latin typeface="Bahnschrift Light" panose="020B0502040204020203" pitchFamily="34" charset="0"/>
              </a:rPr>
              <a:t>Social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Worker</a:t>
            </a:r>
            <a:r>
              <a:rPr lang="hr-HR" i="1" dirty="0">
                <a:latin typeface="Bahnschrift Light" panose="020B0502040204020203" pitchFamily="34" charset="0"/>
              </a:rPr>
              <a:t>: </a:t>
            </a:r>
            <a:r>
              <a:rPr lang="hr-HR" i="1" dirty="0" err="1">
                <a:latin typeface="Bahnschrift Light" panose="020B0502040204020203" pitchFamily="34" charset="0"/>
              </a:rPr>
              <a:t>Social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Work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Degree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Programs</a:t>
            </a:r>
            <a:r>
              <a:rPr lang="hr-HR" i="1" dirty="0">
                <a:latin typeface="Bahnschrift Light" panose="020B0502040204020203" pitchFamily="34" charset="0"/>
              </a:rPr>
              <a:t> &amp; </a:t>
            </a:r>
            <a:r>
              <a:rPr lang="hr-HR" i="1" dirty="0" err="1">
                <a:latin typeface="Bahnschrift Light" panose="020B0502040204020203" pitchFamily="34" charset="0"/>
              </a:rPr>
              <a:t>Careers</a:t>
            </a:r>
            <a:r>
              <a:rPr lang="hr-HR" dirty="0">
                <a:latin typeface="Bahnschrift Light" panose="020B0502040204020203" pitchFamily="34" charset="0"/>
              </a:rPr>
              <a:t>. Posjećeno dana 31.10. na stranici: </a:t>
            </a:r>
            <a:r>
              <a:rPr lang="hr-HR" u="sng" dirty="0">
                <a:latin typeface="Bahnschrift Light" panose="020B0502040204020203" pitchFamily="34" charset="0"/>
                <a:hlinkClick r:id="rId6"/>
              </a:rPr>
              <a:t>https://www.learnhowtobecome.org/social-worker</a:t>
            </a:r>
            <a:r>
              <a:rPr lang="hr-HR" u="sng" dirty="0" smtClean="0">
                <a:latin typeface="Bahnschrift Light" panose="020B0502040204020203" pitchFamily="34" charset="0"/>
                <a:hlinkClick r:id="rId6"/>
              </a:rPr>
              <a:t>/</a:t>
            </a:r>
            <a:r>
              <a:rPr lang="hr-HR" u="sng" dirty="0" smtClean="0">
                <a:latin typeface="Bahnschrift Light" panose="020B0502040204020203" pitchFamily="34" charset="0"/>
              </a:rPr>
              <a:t>.</a:t>
            </a:r>
            <a:r>
              <a:rPr lang="hr-HR" dirty="0" smtClean="0">
                <a:latin typeface="Bahnschrift Light" panose="020B0502040204020203" pitchFamily="34" charset="0"/>
              </a:rPr>
              <a:t> 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15. </a:t>
            </a:r>
            <a:r>
              <a:rPr lang="hr-HR" dirty="0" err="1" smtClean="0">
                <a:latin typeface="Bahnschrift Light" panose="020B0502040204020203" pitchFamily="34" charset="0"/>
              </a:rPr>
              <a:t>LeCroy</a:t>
            </a:r>
            <a:r>
              <a:rPr lang="hr-HR" dirty="0">
                <a:latin typeface="Bahnschrift Light" panose="020B0502040204020203" pitchFamily="34" charset="0"/>
              </a:rPr>
              <a:t>, C. V. &amp; </a:t>
            </a:r>
            <a:r>
              <a:rPr lang="hr-HR" dirty="0" err="1">
                <a:latin typeface="Bahnschrift Light" panose="020B0502040204020203" pitchFamily="34" charset="0"/>
              </a:rPr>
              <a:t>Stinson</a:t>
            </a:r>
            <a:r>
              <a:rPr lang="hr-HR" dirty="0">
                <a:latin typeface="Bahnschrift Light" panose="020B0502040204020203" pitchFamily="34" charset="0"/>
              </a:rPr>
              <a:t>, E. L. (2004). </a:t>
            </a:r>
            <a:r>
              <a:rPr lang="hr-HR" dirty="0" err="1">
                <a:latin typeface="Bahnschrift Light" panose="020B0502040204020203" pitchFamily="34" charset="0"/>
              </a:rPr>
              <a:t>The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public's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perception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of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social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work</a:t>
            </a:r>
            <a:r>
              <a:rPr lang="hr-HR" dirty="0">
                <a:latin typeface="Bahnschrift Light" panose="020B0502040204020203" pitchFamily="34" charset="0"/>
              </a:rPr>
              <a:t>: </a:t>
            </a:r>
            <a:r>
              <a:rPr lang="hr-HR" dirty="0" err="1">
                <a:latin typeface="Bahnschrift Light" panose="020B0502040204020203" pitchFamily="34" charset="0"/>
              </a:rPr>
              <a:t>Is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it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what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we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think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it</a:t>
            </a:r>
            <a:r>
              <a:rPr lang="hr-HR" dirty="0">
                <a:latin typeface="Bahnschrift Light" panose="020B0502040204020203" pitchFamily="34" charset="0"/>
              </a:rPr>
              <a:t> </a:t>
            </a:r>
            <a:r>
              <a:rPr lang="hr-HR" dirty="0" err="1">
                <a:latin typeface="Bahnschrift Light" panose="020B0502040204020203" pitchFamily="34" charset="0"/>
              </a:rPr>
              <a:t>is</a:t>
            </a:r>
            <a:r>
              <a:rPr lang="hr-HR" dirty="0">
                <a:latin typeface="Bahnschrift Light" panose="020B0502040204020203" pitchFamily="34" charset="0"/>
              </a:rPr>
              <a:t>? </a:t>
            </a:r>
            <a:r>
              <a:rPr lang="hr-HR" i="1" dirty="0" err="1">
                <a:latin typeface="Bahnschrift Light" panose="020B0502040204020203" pitchFamily="34" charset="0"/>
              </a:rPr>
              <a:t>Social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Work</a:t>
            </a:r>
            <a:r>
              <a:rPr lang="hr-HR" i="1" dirty="0">
                <a:latin typeface="Bahnschrift Light" panose="020B0502040204020203" pitchFamily="34" charset="0"/>
              </a:rPr>
              <a:t>, 49</a:t>
            </a:r>
            <a:r>
              <a:rPr lang="hr-HR" dirty="0">
                <a:latin typeface="Bahnschrift Light" panose="020B0502040204020203" pitchFamily="34" charset="0"/>
              </a:rPr>
              <a:t>(2), 164-174. 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16. </a:t>
            </a:r>
            <a:r>
              <a:rPr lang="en-US" dirty="0" smtClean="0">
                <a:latin typeface="Bahnschrift Light" panose="020B0502040204020203" pitchFamily="34" charset="0"/>
              </a:rPr>
              <a:t>Lundy</a:t>
            </a:r>
            <a:r>
              <a:rPr lang="en-US" dirty="0">
                <a:latin typeface="Bahnschrift Light" panose="020B0502040204020203" pitchFamily="34" charset="0"/>
              </a:rPr>
              <a:t>, C. &amp; van Wormer, K. (2007). Social and economic justice, human rights and peace The challenge for social work in Canada and the USA. </a:t>
            </a:r>
            <a:r>
              <a:rPr lang="en-US" i="1" dirty="0">
                <a:latin typeface="Bahnschrift Light" panose="020B0502040204020203" pitchFamily="34" charset="0"/>
              </a:rPr>
              <a:t>International Social Work 50</a:t>
            </a:r>
            <a:r>
              <a:rPr lang="en-US" dirty="0">
                <a:latin typeface="Bahnschrift Light" panose="020B0502040204020203" pitchFamily="34" charset="0"/>
              </a:rPr>
              <a:t>(6),727-739.</a:t>
            </a: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17. </a:t>
            </a:r>
            <a:r>
              <a:rPr lang="hr-HR" dirty="0" err="1" smtClean="0">
                <a:latin typeface="Bahnschrift Light" panose="020B0502040204020203" pitchFamily="34" charset="0"/>
              </a:rPr>
              <a:t>Matteo</a:t>
            </a:r>
            <a:r>
              <a:rPr lang="hr-HR" dirty="0">
                <a:latin typeface="Bahnschrift Light" panose="020B0502040204020203" pitchFamily="34" charset="0"/>
              </a:rPr>
              <a:t>, L.D. (2015). </a:t>
            </a:r>
            <a:r>
              <a:rPr lang="hr-HR" i="1" dirty="0" err="1">
                <a:latin typeface="Bahnschrift Light" panose="020B0502040204020203" pitchFamily="34" charset="0"/>
              </a:rPr>
              <a:t>An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analysis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of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public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and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private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sector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employment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trends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in</a:t>
            </a:r>
            <a:r>
              <a:rPr lang="hr-HR" i="1" dirty="0">
                <a:latin typeface="Bahnschrift Light" panose="020B0502040204020203" pitchFamily="34" charset="0"/>
              </a:rPr>
              <a:t> Canada, 1990-2013. </a:t>
            </a:r>
            <a:r>
              <a:rPr lang="hr-HR" dirty="0">
                <a:latin typeface="Bahnschrift Light" panose="020B0502040204020203" pitchFamily="34" charset="0"/>
              </a:rPr>
              <a:t>Toronto: </a:t>
            </a:r>
            <a:r>
              <a:rPr lang="hr-HR" dirty="0" err="1">
                <a:latin typeface="Bahnschrift Light" panose="020B0502040204020203" pitchFamily="34" charset="0"/>
              </a:rPr>
              <a:t>Fraser</a:t>
            </a:r>
            <a:r>
              <a:rPr lang="hr-HR" dirty="0">
                <a:latin typeface="Bahnschrift Light" panose="020B0502040204020203" pitchFamily="34" charset="0"/>
              </a:rPr>
              <a:t> Institut.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18. </a:t>
            </a:r>
            <a:r>
              <a:rPr lang="en-US" dirty="0" err="1" smtClean="0">
                <a:latin typeface="Bahnschrift Light" panose="020B0502040204020203" pitchFamily="34" charset="0"/>
              </a:rPr>
              <a:t>Puh</a:t>
            </a:r>
            <a:r>
              <a:rPr lang="en-US" dirty="0">
                <a:latin typeface="Bahnschrift Light" panose="020B0502040204020203" pitchFamily="34" charset="0"/>
              </a:rPr>
              <a:t>, H. (2016). </a:t>
            </a:r>
            <a:r>
              <a:rPr lang="en-US" i="1" dirty="0" err="1">
                <a:latin typeface="Bahnschrift Light" panose="020B0502040204020203" pitchFamily="34" charset="0"/>
              </a:rPr>
              <a:t>Nastanak</a:t>
            </a:r>
            <a:r>
              <a:rPr lang="en-US" i="1" dirty="0">
                <a:latin typeface="Bahnschrift Light" panose="020B0502040204020203" pitchFamily="34" charset="0"/>
              </a:rPr>
              <a:t>, </a:t>
            </a:r>
            <a:r>
              <a:rPr lang="en-US" i="1" dirty="0" err="1">
                <a:latin typeface="Bahnschrift Light" panose="020B0502040204020203" pitchFamily="34" charset="0"/>
              </a:rPr>
              <a:t>politika</a:t>
            </a:r>
            <a:r>
              <a:rPr lang="en-US" i="1" dirty="0">
                <a:latin typeface="Bahnschrift Light" panose="020B0502040204020203" pitchFamily="34" charset="0"/>
              </a:rPr>
              <a:t> </a:t>
            </a:r>
            <a:r>
              <a:rPr lang="en-US" i="1" dirty="0" err="1">
                <a:latin typeface="Bahnschrift Light" panose="020B0502040204020203" pitchFamily="34" charset="0"/>
              </a:rPr>
              <a:t>i</a:t>
            </a:r>
            <a:r>
              <a:rPr lang="en-US" i="1" dirty="0">
                <a:latin typeface="Bahnschrift Light" panose="020B0502040204020203" pitchFamily="34" charset="0"/>
              </a:rPr>
              <a:t> </a:t>
            </a:r>
            <a:r>
              <a:rPr lang="en-US" i="1" dirty="0" err="1">
                <a:latin typeface="Bahnschrift Light" panose="020B0502040204020203" pitchFamily="34" charset="0"/>
              </a:rPr>
              <a:t>percepcija</a:t>
            </a:r>
            <a:r>
              <a:rPr lang="en-US" i="1" dirty="0">
                <a:latin typeface="Bahnschrift Light" panose="020B0502040204020203" pitchFamily="34" charset="0"/>
              </a:rPr>
              <a:t> </a:t>
            </a:r>
            <a:r>
              <a:rPr lang="en-US" i="1" dirty="0" err="1">
                <a:latin typeface="Bahnschrift Light" panose="020B0502040204020203" pitchFamily="34" charset="0"/>
              </a:rPr>
              <a:t>multikulturalizma</a:t>
            </a:r>
            <a:r>
              <a:rPr lang="en-US" i="1" dirty="0">
                <a:latin typeface="Bahnschrift Light" panose="020B0502040204020203" pitchFamily="34" charset="0"/>
              </a:rPr>
              <a:t> u </a:t>
            </a:r>
            <a:r>
              <a:rPr lang="en-US" i="1" dirty="0" err="1">
                <a:latin typeface="Bahnschrift Light" panose="020B0502040204020203" pitchFamily="34" charset="0"/>
              </a:rPr>
              <a:t>Kanadi</a:t>
            </a:r>
            <a:r>
              <a:rPr lang="en-US" dirty="0">
                <a:latin typeface="Bahnschrift Light" panose="020B0502040204020203" pitchFamily="34" charset="0"/>
              </a:rPr>
              <a:t>. </a:t>
            </a:r>
            <a:r>
              <a:rPr lang="en-US" dirty="0" err="1">
                <a:latin typeface="Bahnschrift Light" panose="020B0502040204020203" pitchFamily="34" charset="0"/>
              </a:rPr>
              <a:t>Diplomski</a:t>
            </a:r>
            <a:r>
              <a:rPr lang="en-US" dirty="0">
                <a:latin typeface="Bahnschrift Light" panose="020B0502040204020203" pitchFamily="34" charset="0"/>
              </a:rPr>
              <a:t> rad. Zagreb: </a:t>
            </a:r>
            <a:r>
              <a:rPr lang="en-US" dirty="0" err="1">
                <a:latin typeface="Bahnschrift Light" panose="020B0502040204020203" pitchFamily="34" charset="0"/>
              </a:rPr>
              <a:t>Sveučilište</a:t>
            </a:r>
            <a:r>
              <a:rPr lang="en-US" dirty="0">
                <a:latin typeface="Bahnschrift Light" panose="020B0502040204020203" pitchFamily="34" charset="0"/>
              </a:rPr>
              <a:t> u </a:t>
            </a:r>
            <a:r>
              <a:rPr lang="en-US" dirty="0" err="1">
                <a:latin typeface="Bahnschrift Light" panose="020B0502040204020203" pitchFamily="34" charset="0"/>
              </a:rPr>
              <a:t>Zagrebu</a:t>
            </a:r>
            <a:r>
              <a:rPr lang="en-US" dirty="0">
                <a:latin typeface="Bahnschrift Light" panose="020B0502040204020203" pitchFamily="34" charset="0"/>
              </a:rPr>
              <a:t>, </a:t>
            </a:r>
            <a:r>
              <a:rPr lang="en-US" dirty="0" err="1">
                <a:latin typeface="Bahnschrift Light" panose="020B0502040204020203" pitchFamily="34" charset="0"/>
              </a:rPr>
              <a:t>Filozofski</a:t>
            </a:r>
            <a:r>
              <a:rPr lang="en-US" dirty="0">
                <a:latin typeface="Bahnschrift Light" panose="020B0502040204020203" pitchFamily="34" charset="0"/>
              </a:rPr>
              <a:t> </a:t>
            </a:r>
            <a:r>
              <a:rPr lang="en-US" dirty="0" err="1">
                <a:latin typeface="Bahnschrift Light" panose="020B0502040204020203" pitchFamily="34" charset="0"/>
              </a:rPr>
              <a:t>fakultet</a:t>
            </a:r>
            <a:r>
              <a:rPr lang="en-US" dirty="0">
                <a:latin typeface="Bahnschrift Light" panose="020B0502040204020203" pitchFamily="34" charset="0"/>
              </a:rPr>
              <a:t>.</a:t>
            </a: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19. Puljiz</a:t>
            </a:r>
            <a:r>
              <a:rPr lang="hr-HR" dirty="0">
                <a:latin typeface="Bahnschrift Light" panose="020B0502040204020203" pitchFamily="34" charset="0"/>
              </a:rPr>
              <a:t>, V. (1995). </a:t>
            </a:r>
            <a:r>
              <a:rPr lang="hr-HR" i="1" dirty="0">
                <a:latin typeface="Bahnschrift Light" panose="020B0502040204020203" pitchFamily="34" charset="0"/>
              </a:rPr>
              <a:t>Socijalna politika u svijetu</a:t>
            </a:r>
            <a:r>
              <a:rPr lang="hr-HR" dirty="0">
                <a:latin typeface="Bahnschrift Light" panose="020B0502040204020203" pitchFamily="34" charset="0"/>
              </a:rPr>
              <a:t>. Zagreb: Pravni fakultet sveučilišta u Zagrebu. </a:t>
            </a:r>
            <a:endParaRPr lang="en-US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20. </a:t>
            </a:r>
            <a:r>
              <a:rPr lang="hr-HR" dirty="0" err="1" smtClean="0">
                <a:latin typeface="Bahnschrift Light" panose="020B0502040204020203" pitchFamily="34" charset="0"/>
              </a:rPr>
              <a:t>Reid</a:t>
            </a:r>
            <a:r>
              <a:rPr lang="hr-HR" dirty="0">
                <a:latin typeface="Bahnschrift Light" panose="020B0502040204020203" pitchFamily="34" charset="0"/>
              </a:rPr>
              <a:t>, P. N. &amp; </a:t>
            </a:r>
            <a:r>
              <a:rPr lang="hr-HR" dirty="0" err="1">
                <a:latin typeface="Bahnschrift Light" panose="020B0502040204020203" pitchFamily="34" charset="0"/>
              </a:rPr>
              <a:t>Edwards</a:t>
            </a:r>
            <a:r>
              <a:rPr lang="hr-HR" dirty="0">
                <a:latin typeface="Bahnschrift Light" panose="020B0502040204020203" pitchFamily="34" charset="0"/>
              </a:rPr>
              <a:t>, R. L (2006). </a:t>
            </a:r>
            <a:r>
              <a:rPr lang="en-US" dirty="0">
                <a:latin typeface="Bahnschrift Light" panose="020B0502040204020203" pitchFamily="34" charset="0"/>
              </a:rPr>
              <a:t>The Purpose of a School of Social Work—An American Perspective</a:t>
            </a:r>
            <a:r>
              <a:rPr lang="hr-HR" dirty="0">
                <a:latin typeface="Bahnschrift Light" panose="020B0502040204020203" pitchFamily="34" charset="0"/>
              </a:rPr>
              <a:t>. </a:t>
            </a:r>
            <a:r>
              <a:rPr lang="en-US" i="1" dirty="0">
                <a:latin typeface="Bahnschrift Light" panose="020B0502040204020203" pitchFamily="34" charset="0"/>
              </a:rPr>
              <a:t>Social Work Education </a:t>
            </a:r>
            <a:r>
              <a:rPr lang="hr-HR" i="1" dirty="0">
                <a:latin typeface="Bahnschrift Light" panose="020B0502040204020203" pitchFamily="34" charset="0"/>
              </a:rPr>
              <a:t>- </a:t>
            </a:r>
            <a:r>
              <a:rPr lang="en-US" i="1" dirty="0">
                <a:latin typeface="Bahnschrift Light" panose="020B0502040204020203" pitchFamily="34" charset="0"/>
              </a:rPr>
              <a:t>The International Journal</a:t>
            </a:r>
            <a:r>
              <a:rPr lang="hr-HR" i="1" dirty="0">
                <a:latin typeface="Bahnschrift Light" panose="020B0502040204020203" pitchFamily="34" charset="0"/>
              </a:rPr>
              <a:t>, 25</a:t>
            </a:r>
            <a:r>
              <a:rPr lang="hr-HR" dirty="0">
                <a:latin typeface="Bahnschrift Light" panose="020B0502040204020203" pitchFamily="34" charset="0"/>
              </a:rPr>
              <a:t>(5), 461-484.</a:t>
            </a:r>
            <a:endParaRPr lang="en-US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21. </a:t>
            </a:r>
            <a:r>
              <a:rPr lang="hr-HR" dirty="0" err="1" smtClean="0">
                <a:latin typeface="Bahnschrift Light" panose="020B0502040204020203" pitchFamily="34" charset="0"/>
              </a:rPr>
              <a:t>Seneca</a:t>
            </a:r>
            <a:r>
              <a:rPr lang="hr-HR" dirty="0" smtClean="0">
                <a:latin typeface="Bahnschrift Light" panose="020B0502040204020203" pitchFamily="34" charset="0"/>
              </a:rPr>
              <a:t> </a:t>
            </a:r>
            <a:r>
              <a:rPr lang="hr-HR" dirty="0">
                <a:latin typeface="Bahnschrift Light" panose="020B0502040204020203" pitchFamily="34" charset="0"/>
              </a:rPr>
              <a:t>(2018). </a:t>
            </a:r>
            <a:r>
              <a:rPr lang="hr-HR" i="1" dirty="0" err="1">
                <a:latin typeface="Bahnschrift Light" panose="020B0502040204020203" pitchFamily="34" charset="0"/>
              </a:rPr>
              <a:t>Social</a:t>
            </a:r>
            <a:r>
              <a:rPr lang="hr-HR" i="1" dirty="0">
                <a:latin typeface="Bahnschrift Light" panose="020B0502040204020203" pitchFamily="34" charset="0"/>
              </a:rPr>
              <a:t> Service </a:t>
            </a:r>
            <a:r>
              <a:rPr lang="hr-HR" i="1" dirty="0" err="1">
                <a:latin typeface="Bahnschrift Light" panose="020B0502040204020203" pitchFamily="34" charset="0"/>
              </a:rPr>
              <a:t>Worker</a:t>
            </a:r>
            <a:r>
              <a:rPr lang="hr-HR" i="1" dirty="0">
                <a:latin typeface="Bahnschrift Light" panose="020B0502040204020203" pitchFamily="34" charset="0"/>
              </a:rPr>
              <a:t> - </a:t>
            </a:r>
            <a:r>
              <a:rPr lang="hr-HR" i="1" dirty="0" err="1">
                <a:latin typeface="Bahnschrift Light" panose="020B0502040204020203" pitchFamily="34" charset="0"/>
              </a:rPr>
              <a:t>Immigrants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and</a:t>
            </a:r>
            <a:r>
              <a:rPr lang="hr-HR" i="1" dirty="0">
                <a:latin typeface="Bahnschrift Light" panose="020B0502040204020203" pitchFamily="34" charset="0"/>
              </a:rPr>
              <a:t> </a:t>
            </a:r>
            <a:r>
              <a:rPr lang="hr-HR" i="1" dirty="0" err="1">
                <a:latin typeface="Bahnschrift Light" panose="020B0502040204020203" pitchFamily="34" charset="0"/>
              </a:rPr>
              <a:t>Refugees</a:t>
            </a:r>
            <a:r>
              <a:rPr lang="hr-HR" dirty="0">
                <a:latin typeface="Bahnschrift Light" panose="020B0502040204020203" pitchFamily="34" charset="0"/>
              </a:rPr>
              <a:t>. Posjećeno 31.10. na mrežnoj stranici: </a:t>
            </a:r>
            <a:r>
              <a:rPr lang="hr-HR" u="sng" dirty="0">
                <a:latin typeface="Bahnschrift Light" panose="020B0502040204020203" pitchFamily="34" charset="0"/>
                <a:hlinkClick r:id="rId7"/>
              </a:rPr>
              <a:t>http://</a:t>
            </a:r>
            <a:r>
              <a:rPr lang="hr-HR" u="sng" dirty="0" smtClean="0">
                <a:latin typeface="Bahnschrift Light" panose="020B0502040204020203" pitchFamily="34" charset="0"/>
                <a:hlinkClick r:id="rId7"/>
              </a:rPr>
              <a:t>www.senecacollege.ca/programs/fulltime/SSWI.htm.l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Vrijednosni sustav (1)</a:t>
            </a:r>
            <a:endParaRPr lang="en-US" sz="4800" b="1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785"/>
            <a:ext cx="10515600" cy="4351338"/>
          </a:xfrm>
        </p:spPr>
        <p:txBody>
          <a:bodyPr>
            <a:noAutofit/>
          </a:bodyPr>
          <a:lstStyle/>
          <a:p>
            <a:endParaRPr lang="hr-HR" dirty="0">
              <a:latin typeface="Bahnschrift Light Condensed"/>
            </a:endParaRPr>
          </a:p>
          <a:p>
            <a:r>
              <a:rPr lang="hr-HR" dirty="0">
                <a:latin typeface="Bahnschrift Light Condensed"/>
              </a:rPr>
              <a:t>Individualizam</a:t>
            </a:r>
          </a:p>
          <a:p>
            <a:r>
              <a:rPr lang="hr-HR" dirty="0">
                <a:latin typeface="Bahnschrift Light Condensed"/>
              </a:rPr>
              <a:t>Jednakost </a:t>
            </a:r>
          </a:p>
          <a:p>
            <a:r>
              <a:rPr lang="hr-HR" dirty="0">
                <a:latin typeface="Bahnschrift Light Condensed"/>
              </a:rPr>
              <a:t>Volonterstvo </a:t>
            </a:r>
          </a:p>
          <a:p>
            <a:r>
              <a:rPr lang="hr-HR" dirty="0">
                <a:latin typeface="Bahnschrift Light Condensed"/>
              </a:rPr>
              <a:t>Akcija i postignuća</a:t>
            </a:r>
          </a:p>
          <a:p>
            <a:r>
              <a:rPr lang="hr-HR" dirty="0">
                <a:latin typeface="Bahnschrift Light Condensed"/>
              </a:rPr>
              <a:t>Mobilnost</a:t>
            </a:r>
          </a:p>
          <a:p>
            <a:r>
              <a:rPr lang="hr-HR" dirty="0">
                <a:latin typeface="Bahnschrift Light Condensed"/>
              </a:rPr>
              <a:t>Konkurencija</a:t>
            </a:r>
          </a:p>
          <a:p>
            <a:r>
              <a:rPr lang="hr-HR" dirty="0">
                <a:latin typeface="Bahnschrift Light Condensed"/>
              </a:rPr>
              <a:t>Napredak i promjene </a:t>
            </a:r>
          </a:p>
          <a:p>
            <a:pPr marL="0" indent="0">
              <a:buNone/>
            </a:pPr>
            <a:endParaRPr lang="hr-HR" dirty="0">
              <a:latin typeface="Bahnschrift" panose="020B0502040204020203" pitchFamily="34" charset="0"/>
            </a:endParaRPr>
          </a:p>
          <a:p>
            <a:pPr marL="0" indent="0" algn="r">
              <a:buNone/>
            </a:pPr>
            <a:r>
              <a:rPr lang="hr-HR" sz="1800" dirty="0">
                <a:latin typeface="Bahnschrift Light" panose="020B0502040204020203" pitchFamily="34" charset="0"/>
              </a:rPr>
              <a:t>Intercultural Business </a:t>
            </a:r>
            <a:r>
              <a:rPr lang="hr-HR" sz="1800" dirty="0" err="1">
                <a:latin typeface="Bahnschrift Light" panose="020B0502040204020203" pitchFamily="34" charset="0"/>
              </a:rPr>
              <a:t>Relations</a:t>
            </a:r>
            <a:r>
              <a:rPr lang="hr-HR" sz="1800" dirty="0">
                <a:latin typeface="Bahnschrift Light" panose="020B0502040204020203" pitchFamily="34" charset="0"/>
              </a:rPr>
              <a:t>. Posjećeno 31..10. na mrežnoj stranici: https://www.andrews.edu/~tidwell/bsad560/USValues.html</a:t>
            </a:r>
          </a:p>
          <a:p>
            <a:pPr algn="r"/>
            <a:endParaRPr lang="hr-HR" dirty="0">
              <a:latin typeface="Bahnschrift" panose="020B0502040204020203" pitchFamily="34" charset="0"/>
            </a:endParaRPr>
          </a:p>
          <a:p>
            <a:pPr algn="r"/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Popis literature </a:t>
            </a:r>
            <a:r>
              <a:rPr lang="hr-HR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(3):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5054"/>
            <a:ext cx="10515600" cy="67492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22. </a:t>
            </a:r>
            <a:r>
              <a:rPr lang="en-US" sz="1800" dirty="0">
                <a:latin typeface="Bahnschrift Light" panose="020B0502040204020203" pitchFamily="34" charset="0"/>
              </a:rPr>
              <a:t>Social Security – Office of Retirement and Disability Policy (2016). </a:t>
            </a:r>
            <a:r>
              <a:rPr lang="en-US" sz="1800" i="1" dirty="0">
                <a:latin typeface="Bahnschrift Light" panose="020B0502040204020203" pitchFamily="34" charset="0"/>
              </a:rPr>
              <a:t>Social Security Programs Throughout the World: Europe. </a:t>
            </a:r>
            <a:r>
              <a:rPr lang="en-US" sz="1800" dirty="0" err="1">
                <a:latin typeface="Bahnschrift Light" panose="020B0502040204020203" pitchFamily="34" charset="0"/>
              </a:rPr>
              <a:t>Posjećeno</a:t>
            </a:r>
            <a:r>
              <a:rPr lang="en-US" sz="1800" dirty="0">
                <a:latin typeface="Bahnschrift Light" panose="020B0502040204020203" pitchFamily="34" charset="0"/>
              </a:rPr>
              <a:t> 31.10. </a:t>
            </a:r>
            <a:r>
              <a:rPr lang="en-US" sz="1800" dirty="0" err="1">
                <a:latin typeface="Bahnschrift Light" panose="020B0502040204020203" pitchFamily="34" charset="0"/>
              </a:rPr>
              <a:t>na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mrežnoj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stranici</a:t>
            </a:r>
            <a:r>
              <a:rPr lang="en-US" sz="1800" dirty="0">
                <a:latin typeface="Bahnschrift Light" panose="020B0502040204020203" pitchFamily="34" charset="0"/>
              </a:rPr>
              <a:t>: </a:t>
            </a:r>
            <a:r>
              <a:rPr lang="en-US" sz="1800" u="sng" dirty="0">
                <a:latin typeface="Bahnschrift Light" panose="020B0502040204020203" pitchFamily="34" charset="0"/>
                <a:hlinkClick r:id="rId3"/>
              </a:rPr>
              <a:t>https://</a:t>
            </a:r>
            <a:r>
              <a:rPr lang="en-US" sz="1800" u="sng" dirty="0" smtClean="0">
                <a:latin typeface="Bahnschrift Light" panose="020B0502040204020203" pitchFamily="34" charset="0"/>
                <a:hlinkClick r:id="rId3"/>
              </a:rPr>
              <a:t>www.ssa.gov/policy/docs/progdesc/ssptw/2016-2017/europe/czech-republic.html</a:t>
            </a:r>
            <a:r>
              <a:rPr lang="hr-HR" sz="1800" dirty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23. </a:t>
            </a:r>
            <a:r>
              <a:rPr lang="hr-HR" sz="1800" dirty="0" err="1" smtClean="0">
                <a:latin typeface="Bahnschrift Light" panose="020B0502040204020203" pitchFamily="34" charset="0"/>
              </a:rPr>
              <a:t>Social</a:t>
            </a:r>
            <a:r>
              <a:rPr lang="hr-HR" sz="1800" dirty="0" smtClean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work</a:t>
            </a:r>
            <a:r>
              <a:rPr lang="hr-HR" sz="1800" dirty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degree</a:t>
            </a:r>
            <a:r>
              <a:rPr lang="hr-HR" sz="1800" dirty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guide</a:t>
            </a:r>
            <a:r>
              <a:rPr lang="hr-HR" sz="1800" dirty="0">
                <a:latin typeface="Bahnschrift Light" panose="020B0502040204020203" pitchFamily="34" charset="0"/>
              </a:rPr>
              <a:t> (2018). </a:t>
            </a:r>
            <a:r>
              <a:rPr lang="hr-HR" sz="1800" i="1" dirty="0" err="1">
                <a:latin typeface="Bahnschrift Light" panose="020B0502040204020203" pitchFamily="34" charset="0"/>
              </a:rPr>
              <a:t>Exposing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what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happened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behind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close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doors</a:t>
            </a:r>
            <a:r>
              <a:rPr lang="hr-HR" sz="1800" dirty="0">
                <a:latin typeface="Bahnschrift Light" panose="020B0502040204020203" pitchFamily="34" charset="0"/>
              </a:rPr>
              <a:t>. Posjećeno 02.11.2018. na mrežnoj stranici </a:t>
            </a:r>
            <a:r>
              <a:rPr lang="hr-HR" sz="1800" dirty="0" err="1">
                <a:latin typeface="Bahnschrift Light" panose="020B0502040204020203" pitchFamily="34" charset="0"/>
              </a:rPr>
              <a:t>Social</a:t>
            </a:r>
            <a:r>
              <a:rPr lang="hr-HR" sz="1800" dirty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work</a:t>
            </a:r>
            <a:r>
              <a:rPr lang="hr-HR" sz="1800" dirty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degree</a:t>
            </a:r>
            <a:r>
              <a:rPr lang="hr-HR" sz="1800" dirty="0">
                <a:latin typeface="Bahnschrift Light" panose="020B0502040204020203" pitchFamily="34" charset="0"/>
              </a:rPr>
              <a:t> </a:t>
            </a:r>
            <a:r>
              <a:rPr lang="hr-HR" sz="1800" dirty="0" err="1">
                <a:latin typeface="Bahnschrift Light" panose="020B0502040204020203" pitchFamily="34" charset="0"/>
              </a:rPr>
              <a:t>guide</a:t>
            </a:r>
            <a:r>
              <a:rPr lang="hr-HR" sz="1800" dirty="0">
                <a:latin typeface="Bahnschrift Light" panose="020B0502040204020203" pitchFamily="34" charset="0"/>
              </a:rPr>
              <a:t>: </a:t>
            </a:r>
            <a:r>
              <a:rPr lang="hr-HR" sz="1800" u="sng" dirty="0">
                <a:latin typeface="Bahnschrift Light" panose="020B0502040204020203" pitchFamily="34" charset="0"/>
                <a:hlinkClick r:id="rId4"/>
              </a:rPr>
              <a:t>https://www.socialworkdegreeguide.com/domestic-violence</a:t>
            </a:r>
            <a:r>
              <a:rPr lang="hr-HR" sz="1800" u="sng" dirty="0" smtClean="0">
                <a:latin typeface="Bahnschrift Light" panose="020B0502040204020203" pitchFamily="34" charset="0"/>
                <a:hlinkClick r:id="rId4"/>
              </a:rPr>
              <a:t>/</a:t>
            </a:r>
            <a:r>
              <a:rPr lang="hr-HR" sz="1800" u="sng" dirty="0" smtClean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24. </a:t>
            </a:r>
            <a:r>
              <a:rPr lang="en-US" sz="1800" dirty="0" smtClean="0">
                <a:latin typeface="Bahnschrift Light" panose="020B0502040204020203" pitchFamily="34" charset="0"/>
              </a:rPr>
              <a:t>Social </a:t>
            </a:r>
            <a:r>
              <a:rPr lang="en-US" sz="1800" dirty="0">
                <a:latin typeface="Bahnschrift Light" panose="020B0502040204020203" pitchFamily="34" charset="0"/>
              </a:rPr>
              <a:t>Worker (2018). </a:t>
            </a:r>
            <a:r>
              <a:rPr lang="en-US" sz="1800" dirty="0" err="1">
                <a:latin typeface="Bahnschrift Light" panose="020B0502040204020203" pitchFamily="34" charset="0"/>
              </a:rPr>
              <a:t>Posjećeno</a:t>
            </a:r>
            <a:r>
              <a:rPr lang="en-US" sz="1800" dirty="0">
                <a:latin typeface="Bahnschrift Light" panose="020B0502040204020203" pitchFamily="34" charset="0"/>
              </a:rPr>
              <a:t> 31.10. </a:t>
            </a:r>
            <a:r>
              <a:rPr lang="en-US" sz="1800" dirty="0" err="1">
                <a:latin typeface="Bahnschrift Light" panose="020B0502040204020203" pitchFamily="34" charset="0"/>
              </a:rPr>
              <a:t>na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mrežnoj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stranici</a:t>
            </a:r>
            <a:r>
              <a:rPr lang="en-US" sz="1800" dirty="0">
                <a:latin typeface="Bahnschrift Light" panose="020B0502040204020203" pitchFamily="34" charset="0"/>
              </a:rPr>
              <a:t>: </a:t>
            </a:r>
            <a:r>
              <a:rPr lang="en-US" sz="1800" u="sng" dirty="0">
                <a:latin typeface="Bahnschrift Light" panose="020B0502040204020203" pitchFamily="34" charset="0"/>
                <a:hlinkClick r:id="rId5"/>
              </a:rPr>
              <a:t>http://</a:t>
            </a:r>
            <a:r>
              <a:rPr lang="en-US" sz="1800" u="sng" dirty="0" smtClean="0">
                <a:latin typeface="Bahnschrift Light" panose="020B0502040204020203" pitchFamily="34" charset="0"/>
                <a:hlinkClick r:id="rId5"/>
              </a:rPr>
              <a:t>bezmozek.vseznamu.cz/socialni-pracovnik_132</a:t>
            </a:r>
            <a:r>
              <a:rPr lang="hr-HR" sz="1800" u="sng" dirty="0" smtClean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cs-CZ" sz="1800" dirty="0" smtClean="0">
                <a:latin typeface="Bahnschrift Light" panose="020B0502040204020203" pitchFamily="34" charset="0"/>
              </a:rPr>
              <a:t>25. Sociální </a:t>
            </a:r>
            <a:r>
              <a:rPr lang="cs-CZ" sz="1800" dirty="0">
                <a:latin typeface="Bahnschrift Light" panose="020B0502040204020203" pitchFamily="34" charset="0"/>
              </a:rPr>
              <a:t>práce FSS MUNI (2018). Posjećeno 31.10. na mrežnoj stranici:  </a:t>
            </a:r>
            <a:r>
              <a:rPr lang="cs-CZ" sz="1800" u="sng" dirty="0">
                <a:latin typeface="Bahnschrift Light" panose="020B0502040204020203" pitchFamily="34" charset="0"/>
                <a:hlinkClick r:id="rId6"/>
              </a:rPr>
              <a:t>https://</a:t>
            </a:r>
            <a:r>
              <a:rPr lang="cs-CZ" sz="1800" u="sng" dirty="0" smtClean="0">
                <a:latin typeface="Bahnschrift Light" panose="020B0502040204020203" pitchFamily="34" charset="0"/>
                <a:hlinkClick r:id="rId6"/>
              </a:rPr>
              <a:t>www.fss.muni.cz/admission/bachelor_studies/socialni_prace</a:t>
            </a:r>
            <a:r>
              <a:rPr lang="cs-CZ" sz="1800" u="sng" dirty="0" smtClean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26. </a:t>
            </a:r>
            <a:r>
              <a:rPr lang="en-US" sz="1800" dirty="0" err="1" smtClean="0">
                <a:latin typeface="Bahnschrift Light" panose="020B0502040204020203" pitchFamily="34" charset="0"/>
              </a:rPr>
              <a:t>Sociální</a:t>
            </a:r>
            <a:r>
              <a:rPr lang="en-US" sz="1800" dirty="0" smtClean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služby</a:t>
            </a:r>
            <a:r>
              <a:rPr lang="en-US" sz="1800" dirty="0">
                <a:latin typeface="Bahnschrift Light" panose="020B0502040204020203" pitchFamily="34" charset="0"/>
              </a:rPr>
              <a:t> (2018). </a:t>
            </a:r>
            <a:r>
              <a:rPr lang="en-US" sz="1800" dirty="0" err="1">
                <a:latin typeface="Bahnschrift Light" panose="020B0502040204020203" pitchFamily="34" charset="0"/>
              </a:rPr>
              <a:t>Posjećeno</a:t>
            </a:r>
            <a:r>
              <a:rPr lang="en-US" sz="1800" dirty="0">
                <a:latin typeface="Bahnschrift Light" panose="020B0502040204020203" pitchFamily="34" charset="0"/>
              </a:rPr>
              <a:t> 31.10. </a:t>
            </a:r>
            <a:r>
              <a:rPr lang="en-US" sz="1800" dirty="0" err="1">
                <a:latin typeface="Bahnschrift Light" panose="020B0502040204020203" pitchFamily="34" charset="0"/>
              </a:rPr>
              <a:t>na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mrežnoj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stranici</a:t>
            </a:r>
            <a:r>
              <a:rPr lang="en-US" sz="1800" dirty="0">
                <a:latin typeface="Bahnschrift Light" panose="020B0502040204020203" pitchFamily="34" charset="0"/>
              </a:rPr>
              <a:t>: </a:t>
            </a:r>
            <a:r>
              <a:rPr lang="en-US" sz="1800" u="sng" dirty="0">
                <a:latin typeface="Bahnschrift Light" panose="020B0502040204020203" pitchFamily="34" charset="0"/>
                <a:hlinkClick r:id="rId7"/>
              </a:rPr>
              <a:t>https://</a:t>
            </a:r>
            <a:r>
              <a:rPr lang="en-US" sz="1800" u="sng" dirty="0" smtClean="0">
                <a:latin typeface="Bahnschrift Light" panose="020B0502040204020203" pitchFamily="34" charset="0"/>
                <a:hlinkClick r:id="rId7"/>
              </a:rPr>
              <a:t>www.mpsv.cz/cs/18661</a:t>
            </a:r>
            <a:r>
              <a:rPr lang="hr-HR" sz="1800" u="sng" dirty="0" smtClean="0">
                <a:latin typeface="Bahnschrift Light" panose="020B0502040204020203" pitchFamily="34" charset="0"/>
              </a:rPr>
              <a:t>.</a:t>
            </a:r>
            <a:r>
              <a:rPr lang="en-US" sz="1800" dirty="0" smtClean="0">
                <a:latin typeface="Bahnschrift Light" panose="020B0502040204020203" pitchFamily="34" charset="0"/>
              </a:rPr>
              <a:t> 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27. ŠOKANTNO</a:t>
            </a:r>
            <a:r>
              <a:rPr lang="hr-HR" sz="1800" dirty="0">
                <a:latin typeface="Bahnschrift Light" panose="020B0502040204020203" pitchFamily="34" charset="0"/>
              </a:rPr>
              <a:t>: AMERIKA NE ZNA ŠTO JE TO MIR Od 239 godina postojanja, SAD su provele čak 222 godine u ratu. (2015, 04. Ožujak). </a:t>
            </a:r>
            <a:r>
              <a:rPr lang="hr-HR" sz="1800" i="1" dirty="0">
                <a:latin typeface="Bahnschrift Light" panose="020B0502040204020203" pitchFamily="34" charset="0"/>
              </a:rPr>
              <a:t>Večernji list</a:t>
            </a:r>
            <a:r>
              <a:rPr lang="hr-HR" sz="1800" dirty="0">
                <a:latin typeface="Bahnschrift Light" panose="020B0502040204020203" pitchFamily="34" charset="0"/>
              </a:rPr>
              <a:t>. 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28. </a:t>
            </a:r>
            <a:r>
              <a:rPr lang="hr-HR" sz="1800" dirty="0" err="1" smtClean="0">
                <a:latin typeface="Bahnschrift Light" panose="020B0502040204020203" pitchFamily="34" charset="0"/>
              </a:rPr>
              <a:t>The</a:t>
            </a:r>
            <a:r>
              <a:rPr lang="hr-HR" sz="1800" dirty="0" smtClean="0">
                <a:latin typeface="Bahnschrift Light" panose="020B0502040204020203" pitchFamily="34" charset="0"/>
              </a:rPr>
              <a:t> </a:t>
            </a:r>
            <a:r>
              <a:rPr lang="hr-HR" sz="1800" dirty="0">
                <a:latin typeface="Bahnschrift Light" panose="020B0502040204020203" pitchFamily="34" charset="0"/>
              </a:rPr>
              <a:t>Canadian </a:t>
            </a:r>
            <a:r>
              <a:rPr lang="hr-HR" sz="1800" dirty="0" err="1">
                <a:latin typeface="Bahnschrift Light" panose="020B0502040204020203" pitchFamily="34" charset="0"/>
              </a:rPr>
              <a:t>Encyclopedy</a:t>
            </a:r>
            <a:r>
              <a:rPr lang="hr-HR" sz="1800" dirty="0">
                <a:latin typeface="Bahnschrift Light" panose="020B0502040204020203" pitchFamily="34" charset="0"/>
              </a:rPr>
              <a:t> (2018). </a:t>
            </a:r>
            <a:r>
              <a:rPr lang="hr-HR" sz="1800" i="1" dirty="0" err="1">
                <a:latin typeface="Bahnschrift Light" panose="020B0502040204020203" pitchFamily="34" charset="0"/>
              </a:rPr>
              <a:t>Social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work</a:t>
            </a:r>
            <a:r>
              <a:rPr lang="hr-HR" sz="1800" i="1" dirty="0">
                <a:latin typeface="Bahnschrift Light" panose="020B0502040204020203" pitchFamily="34" charset="0"/>
              </a:rPr>
              <a:t>. </a:t>
            </a:r>
            <a:r>
              <a:rPr lang="hr-HR" sz="1800" dirty="0">
                <a:latin typeface="Bahnschrift Light" panose="020B0502040204020203" pitchFamily="34" charset="0"/>
              </a:rPr>
              <a:t>Posjećeno 1.11.2018. na mrežnoj stranici: </a:t>
            </a:r>
            <a:r>
              <a:rPr lang="hr-HR" sz="1800" u="sng" dirty="0">
                <a:latin typeface="Bahnschrift Light" panose="020B0502040204020203" pitchFamily="34" charset="0"/>
                <a:hlinkClick r:id="rId8"/>
              </a:rPr>
              <a:t>https://www.thecanadianencyclopedia.ca/en/article/social-work</a:t>
            </a:r>
            <a:r>
              <a:rPr lang="hr-HR" sz="1800" dirty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pPr marL="0" lvl="0" indent="0">
              <a:buNone/>
            </a:pPr>
            <a:r>
              <a:rPr lang="hr-HR" sz="1800" dirty="0" smtClean="0">
                <a:latin typeface="Bahnschrift Light" panose="020B0502040204020203" pitchFamily="34" charset="0"/>
              </a:rPr>
              <a:t>29. Transparent </a:t>
            </a:r>
            <a:r>
              <a:rPr lang="hr-HR" sz="1800" dirty="0" err="1">
                <a:latin typeface="Bahnschrift Light" panose="020B0502040204020203" pitchFamily="34" charset="0"/>
              </a:rPr>
              <a:t>Hands</a:t>
            </a:r>
            <a:r>
              <a:rPr lang="hr-HR" sz="1800" dirty="0">
                <a:latin typeface="Bahnschrift Light" panose="020B0502040204020203" pitchFamily="34" charset="0"/>
              </a:rPr>
              <a:t> (2018). </a:t>
            </a:r>
            <a:r>
              <a:rPr lang="hr-HR" sz="1800" i="1" dirty="0">
                <a:latin typeface="Bahnschrift Light" panose="020B0502040204020203" pitchFamily="34" charset="0"/>
              </a:rPr>
              <a:t>List </a:t>
            </a:r>
            <a:r>
              <a:rPr lang="hr-HR" sz="1800" i="1" dirty="0" err="1">
                <a:latin typeface="Bahnschrift Light" panose="020B0502040204020203" pitchFamily="34" charset="0"/>
              </a:rPr>
              <a:t>of</a:t>
            </a:r>
            <a:r>
              <a:rPr lang="hr-HR" sz="1800" i="1" dirty="0">
                <a:latin typeface="Bahnschrift Light" panose="020B0502040204020203" pitchFamily="34" charset="0"/>
              </a:rPr>
              <a:t> top 5 </a:t>
            </a:r>
            <a:r>
              <a:rPr lang="hr-HR" sz="1800" i="1" dirty="0" err="1">
                <a:latin typeface="Bahnschrift Light" panose="020B0502040204020203" pitchFamily="34" charset="0"/>
              </a:rPr>
              <a:t>NGOs</a:t>
            </a:r>
            <a:r>
              <a:rPr lang="hr-HR" sz="1800" i="1" dirty="0">
                <a:latin typeface="Bahnschrift Light" panose="020B0502040204020203" pitchFamily="34" charset="0"/>
              </a:rPr>
              <a:t> </a:t>
            </a:r>
            <a:r>
              <a:rPr lang="hr-HR" sz="1800" i="1" dirty="0" err="1">
                <a:latin typeface="Bahnschrift Light" panose="020B0502040204020203" pitchFamily="34" charset="0"/>
              </a:rPr>
              <a:t>in</a:t>
            </a:r>
            <a:r>
              <a:rPr lang="hr-HR" sz="1800" i="1" dirty="0">
                <a:latin typeface="Bahnschrift Light" panose="020B0502040204020203" pitchFamily="34" charset="0"/>
              </a:rPr>
              <a:t> Canada.</a:t>
            </a:r>
            <a:r>
              <a:rPr lang="hr-HR" sz="1800" dirty="0">
                <a:latin typeface="Bahnschrift Light" panose="020B0502040204020203" pitchFamily="34" charset="0"/>
              </a:rPr>
              <a:t> Posjećeno 2.11.2018. na mrežnoj stranici: </a:t>
            </a:r>
            <a:r>
              <a:rPr lang="hr-HR" sz="1800" u="sng" dirty="0">
                <a:latin typeface="Bahnschrift Light" panose="020B0502040204020203" pitchFamily="34" charset="0"/>
                <a:hlinkClick r:id="rId9"/>
              </a:rPr>
              <a:t>https://www.transparenthands.org/list-of-top-5-ngos-in-canada</a:t>
            </a:r>
            <a:r>
              <a:rPr lang="hr-HR" sz="1800" u="sng" dirty="0" smtClean="0">
                <a:latin typeface="Bahnschrift Light" panose="020B0502040204020203" pitchFamily="34" charset="0"/>
                <a:hlinkClick r:id="rId9"/>
              </a:rPr>
              <a:t>/</a:t>
            </a:r>
            <a:r>
              <a:rPr lang="hr-HR" sz="1800" dirty="0" smtClean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Popis literature </a:t>
            </a:r>
            <a:r>
              <a:rPr lang="hr-HR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(4):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1800" dirty="0">
                <a:latin typeface="Bahnschrift Light" panose="020B0502040204020203" pitchFamily="34" charset="0"/>
              </a:rPr>
              <a:t>30. </a:t>
            </a:r>
            <a:r>
              <a:rPr lang="en-US" sz="1800" dirty="0">
                <a:latin typeface="Bahnschrift Light" panose="020B0502040204020203" pitchFamily="34" charset="0"/>
              </a:rPr>
              <a:t>University of Waterloo (2018). Reflecting Canadian values. </a:t>
            </a:r>
            <a:r>
              <a:rPr lang="en-US" sz="1800" dirty="0" err="1">
                <a:latin typeface="Bahnschrift Light" panose="020B0502040204020203" pitchFamily="34" charset="0"/>
              </a:rPr>
              <a:t>Posjećeno</a:t>
            </a:r>
            <a:r>
              <a:rPr lang="en-US" sz="1800" dirty="0">
                <a:latin typeface="Bahnschrift Light" panose="020B0502040204020203" pitchFamily="34" charset="0"/>
              </a:rPr>
              <a:t> 1.11.2018. </a:t>
            </a:r>
            <a:r>
              <a:rPr lang="en-US" sz="1800" dirty="0" err="1">
                <a:latin typeface="Bahnschrift Light" panose="020B0502040204020203" pitchFamily="34" charset="0"/>
              </a:rPr>
              <a:t>na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mrežnoj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stranici</a:t>
            </a:r>
            <a:r>
              <a:rPr lang="en-US" sz="1800" dirty="0">
                <a:latin typeface="Bahnschrift Light" panose="020B0502040204020203" pitchFamily="34" charset="0"/>
              </a:rPr>
              <a:t>: </a:t>
            </a:r>
            <a:r>
              <a:rPr lang="en-US" sz="1800" u="sng" dirty="0">
                <a:latin typeface="Bahnschrift Light" panose="020B0502040204020203" pitchFamily="34" charset="0"/>
                <a:hlinkClick r:id="rId3"/>
              </a:rPr>
              <a:t>https://uwaterloo.ca/canadian-index-wellbeing/about-canadian-index-wellbeing/reflecting-canadian-values</a:t>
            </a:r>
            <a:r>
              <a:rPr lang="en-US" sz="1800" dirty="0">
                <a:latin typeface="Bahnschrift Light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hr-HR" sz="1800" dirty="0">
                <a:latin typeface="Bahnschrift Light" panose="020B0502040204020203" pitchFamily="34" charset="0"/>
              </a:rPr>
              <a:t>31. </a:t>
            </a:r>
            <a:r>
              <a:rPr lang="en-US" sz="1800" dirty="0" err="1">
                <a:latin typeface="Bahnschrift Light" panose="020B0502040204020203" pitchFamily="34" charset="0"/>
              </a:rPr>
              <a:t>Zierhutová</a:t>
            </a:r>
            <a:r>
              <a:rPr lang="en-US" sz="1800" dirty="0">
                <a:latin typeface="Bahnschrift Light" panose="020B0502040204020203" pitchFamily="34" charset="0"/>
              </a:rPr>
              <a:t>, J. (2018). </a:t>
            </a:r>
            <a:r>
              <a:rPr lang="en-US" sz="1800" i="1" dirty="0">
                <a:latin typeface="Bahnschrift Light" panose="020B0502040204020203" pitchFamily="34" charset="0"/>
              </a:rPr>
              <a:t>History of Social Work</a:t>
            </a:r>
            <a:r>
              <a:rPr lang="en-US" sz="1800" dirty="0">
                <a:latin typeface="Bahnschrift Light" panose="020B0502040204020203" pitchFamily="34" charset="0"/>
              </a:rPr>
              <a:t> (PowerPoint </a:t>
            </a:r>
            <a:r>
              <a:rPr lang="en-US" sz="1800" dirty="0" err="1">
                <a:latin typeface="Bahnschrift Light" panose="020B0502040204020203" pitchFamily="34" charset="0"/>
              </a:rPr>
              <a:t>prezentacija</a:t>
            </a:r>
            <a:r>
              <a:rPr lang="en-US" sz="1800" dirty="0">
                <a:latin typeface="Bahnschrift Light" panose="020B0502040204020203" pitchFamily="34" charset="0"/>
              </a:rPr>
              <a:t>). </a:t>
            </a:r>
            <a:r>
              <a:rPr lang="en-US" sz="1800" dirty="0" err="1">
                <a:latin typeface="Bahnschrift Light" panose="020B0502040204020203" pitchFamily="34" charset="0"/>
              </a:rPr>
              <a:t>Posjećeno</a:t>
            </a:r>
            <a:r>
              <a:rPr lang="en-US" sz="1800" dirty="0">
                <a:latin typeface="Bahnschrift Light" panose="020B0502040204020203" pitchFamily="34" charset="0"/>
              </a:rPr>
              <a:t> 31.10. </a:t>
            </a:r>
            <a:r>
              <a:rPr lang="en-US" sz="1800" dirty="0" err="1">
                <a:latin typeface="Bahnschrift Light" panose="020B0502040204020203" pitchFamily="34" charset="0"/>
              </a:rPr>
              <a:t>na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mrežnoj</a:t>
            </a:r>
            <a:r>
              <a:rPr lang="en-US" sz="1800" dirty="0">
                <a:latin typeface="Bahnschrift Light" panose="020B0502040204020203" pitchFamily="34" charset="0"/>
              </a:rPr>
              <a:t> </a:t>
            </a:r>
            <a:r>
              <a:rPr lang="en-US" sz="1800" dirty="0" err="1">
                <a:latin typeface="Bahnschrift Light" panose="020B0502040204020203" pitchFamily="34" charset="0"/>
              </a:rPr>
              <a:t>stranici</a:t>
            </a:r>
            <a:r>
              <a:rPr lang="en-US" sz="1800" dirty="0">
                <a:latin typeface="Bahnschrift Light" panose="020B0502040204020203" pitchFamily="34" charset="0"/>
              </a:rPr>
              <a:t>: </a:t>
            </a:r>
            <a:r>
              <a:rPr lang="en-US" sz="1800" u="sng" dirty="0">
                <a:latin typeface="Bahnschrift Light" panose="020B0502040204020203" pitchFamily="34" charset="0"/>
                <a:hlinkClick r:id="rId4"/>
              </a:rPr>
              <a:t>https://webcache.googleusercontent.com/search?q=cache:HluNvfDxQwIJ:https://www.zsf.jcu.cz/Members/zierhut/Informace/rozdilovy-kurz-teorie-a-metody-socialni-prace-1rpn-ks/historie-socialni-prace-a-eticka-pravidla-socialni-prace.pdf/at_download/file+&amp;cd=5&amp;hl=cs&amp;ct=clnk&amp;gl=h</a:t>
            </a:r>
            <a:r>
              <a:rPr lang="cs-CZ" sz="1800" u="sng" dirty="0" smtClean="0">
                <a:latin typeface="Bahnschrift Light" panose="020B0502040204020203" pitchFamily="34" charset="0"/>
                <a:hlinkClick r:id="rId4"/>
              </a:rPr>
              <a:t>r</a:t>
            </a:r>
            <a:r>
              <a:rPr lang="cs-CZ" sz="1800" u="sng" dirty="0" smtClean="0">
                <a:latin typeface="Bahnschrift Light" panose="020B0502040204020203" pitchFamily="34" charset="0"/>
              </a:rPr>
              <a:t>.</a:t>
            </a:r>
            <a:endParaRPr lang="en-US" sz="1800" dirty="0">
              <a:latin typeface="Bahnschrift Light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Vrijednosni sustav (2)</a:t>
            </a:r>
            <a:endParaRPr lang="en-US" sz="4800" b="1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6" y="1690688"/>
            <a:ext cx="6804941" cy="4351338"/>
          </a:xfrm>
        </p:spPr>
        <p:txBody>
          <a:bodyPr>
            <a:noAutofit/>
          </a:bodyPr>
          <a:lstStyle/>
          <a:p>
            <a:endParaRPr lang="hr-HR" dirty="0" smtClean="0">
              <a:latin typeface="Bahnschrift" panose="020B0502040204020203" pitchFamily="34" charset="0"/>
            </a:endParaRPr>
          </a:p>
          <a:p>
            <a:r>
              <a:rPr lang="hr-HR" dirty="0" smtClean="0">
                <a:latin typeface="Bahnschrift Light" panose="020B0502040204020203" pitchFamily="34" charset="0"/>
              </a:rPr>
              <a:t>Individualizam, federalizam, poštivanje privatne inicijative, raznolikosti etničkih grupa </a:t>
            </a:r>
            <a:br>
              <a:rPr lang="hr-HR" dirty="0" smtClean="0">
                <a:latin typeface="Bahnschrift Light" panose="020B0502040204020203" pitchFamily="34" charset="0"/>
              </a:rPr>
            </a:br>
            <a:r>
              <a:rPr lang="hr-HR" dirty="0" smtClean="0">
                <a:latin typeface="Bahnschrift Light" panose="020B0502040204020203" pitchFamily="34" charset="0"/>
              </a:rPr>
              <a:t/>
            </a:r>
            <a:br>
              <a:rPr lang="hr-HR" dirty="0" smtClean="0">
                <a:latin typeface="Bahnschrift Light" panose="020B0502040204020203" pitchFamily="34" charset="0"/>
              </a:rPr>
            </a:br>
            <a:r>
              <a:rPr lang="hr-HR" sz="1800" dirty="0" smtClean="0">
                <a:latin typeface="Bahnschrift Light" panose="020B0502040204020203" pitchFamily="34" charset="0"/>
              </a:rPr>
              <a:t> </a:t>
            </a:r>
          </a:p>
          <a:p>
            <a:pPr marL="0" indent="0" algn="r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 </a:t>
            </a:r>
            <a:r>
              <a:rPr lang="hr-HR" sz="1800" dirty="0" smtClean="0">
                <a:latin typeface="Bahnschrift Light" panose="020B0502040204020203" pitchFamily="34" charset="0"/>
              </a:rPr>
              <a:t>(Puljiz, 1995.)</a:t>
            </a:r>
            <a:endParaRPr lang="hr-HR" sz="1800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655" y="160359"/>
            <a:ext cx="10515600" cy="1325563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Traume društva i povijest sukoba (1)  </a:t>
            </a:r>
            <a:endParaRPr lang="en-US" sz="4800" b="1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6734576" cy="474745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Bahnschrift Light Condensed"/>
              </a:rPr>
              <a:t>SAD od svojeg osnutka do danas, provele većinu vremena u ratu:  </a:t>
            </a:r>
          </a:p>
          <a:p>
            <a:r>
              <a:rPr lang="pl-PL" dirty="0">
                <a:latin typeface="Bahnschrift Light Condensed"/>
              </a:rPr>
              <a:t>Svaki predsjednik je bar dio vladavine bio u ratu </a:t>
            </a:r>
          </a:p>
          <a:p>
            <a:r>
              <a:rPr lang="pl-PL" dirty="0">
                <a:latin typeface="Bahnschrift Light Condensed"/>
              </a:rPr>
              <a:t>Od 1776. do danas nije prošlo niti jedno desetljeće da Amerika nije bila u ratu</a:t>
            </a:r>
          </a:p>
          <a:p>
            <a:r>
              <a:rPr lang="pl-PL" dirty="0">
                <a:latin typeface="Bahnschrift Light Condensed"/>
              </a:rPr>
              <a:t>Kontinuirano država s najvećim vojnim proračunom na svijetu </a:t>
            </a: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6634" y="5718220"/>
            <a:ext cx="262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(</a:t>
            </a:r>
            <a:r>
              <a:rPr lang="en-US" dirty="0" err="1">
                <a:latin typeface="Bahnschrift Light" panose="020B0502040204020203" pitchFamily="34" charset="0"/>
              </a:rPr>
              <a:t>Večernji</a:t>
            </a:r>
            <a:r>
              <a:rPr lang="en-US" dirty="0">
                <a:latin typeface="Bahnschrift Light" panose="020B0502040204020203" pitchFamily="34" charset="0"/>
              </a:rPr>
              <a:t> list, 2015</a:t>
            </a:r>
            <a:r>
              <a:rPr lang="en-US" dirty="0" smtClean="0">
                <a:latin typeface="Bahnschrift Light" panose="020B0502040204020203" pitchFamily="34" charset="0"/>
              </a:rPr>
              <a:t>.)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47"/>
            <a:ext cx="10515600" cy="1325563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rgbClr val="C00000"/>
                </a:solidFill>
                <a:latin typeface="Bahnschrift Light Condensed"/>
              </a:rPr>
              <a:t>Traume društva i povijest sukoba (2)  </a:t>
            </a:r>
            <a:endParaRPr lang="en-US" sz="4800" b="1" dirty="0">
              <a:solidFill>
                <a:srgbClr val="C00000"/>
              </a:solidFill>
              <a:latin typeface="Bahnschrift Ligh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77000" cy="4600933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C00000"/>
                </a:solidFill>
                <a:latin typeface="Bahnschrift Light" panose="020B0502040204020203" pitchFamily="34" charset="0"/>
              </a:rPr>
              <a:t>Američki rat za neovisnost </a:t>
            </a:r>
            <a:r>
              <a:rPr lang="pl-PL" dirty="0">
                <a:latin typeface="Bahnschrift Light" panose="020B0502040204020203" pitchFamily="34" charset="0"/>
              </a:rPr>
              <a:t>(1775.–1783.)</a:t>
            </a:r>
          </a:p>
          <a:p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Američki građanski rat </a:t>
            </a:r>
            <a:r>
              <a:rPr lang="hr-HR" dirty="0">
                <a:latin typeface="Bahnschrift Light" panose="020B0502040204020203" pitchFamily="34" charset="0"/>
              </a:rPr>
              <a:t>(1861.-1865.) – pobuna robovlasničkoga juga</a:t>
            </a:r>
          </a:p>
          <a:p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Pokret za građanska prava </a:t>
            </a:r>
            <a:r>
              <a:rPr lang="hr-HR" dirty="0">
                <a:latin typeface="Bahnschrift Light" panose="020B0502040204020203" pitchFamily="34" charset="0"/>
              </a:rPr>
              <a:t>– borba protiv politike segregacije i </a:t>
            </a:r>
            <a:r>
              <a:rPr lang="hr-HR" dirty="0" err="1">
                <a:latin typeface="Bahnschrift Light" panose="020B0502040204020203" pitchFamily="34" charset="0"/>
              </a:rPr>
              <a:t>segregiranja</a:t>
            </a:r>
            <a:r>
              <a:rPr lang="hr-HR" dirty="0">
                <a:latin typeface="Bahnschrift Light" panose="020B0502040204020203" pitchFamily="34" charset="0"/>
              </a:rPr>
              <a:t> ljudi </a:t>
            </a:r>
            <a:r>
              <a:rPr lang="hr-HR" dirty="0" smtClean="0">
                <a:latin typeface="Bahnschrift Light" panose="020B0502040204020203" pitchFamily="34" charset="0"/>
              </a:rPr>
              <a:t>    </a:t>
            </a:r>
            <a:r>
              <a:rPr lang="hr-HR" sz="1800" dirty="0" smtClean="0">
                <a:latin typeface="Bahnschrift Light" panose="020B0502040204020203" pitchFamily="34" charset="0"/>
              </a:rPr>
              <a:t>(enciklopedija.hr)</a:t>
            </a:r>
            <a:endParaRPr lang="hr-HR" sz="1800" dirty="0">
              <a:latin typeface="Bahnschrift Light" panose="020B0502040204020203" pitchFamily="34" charset="0"/>
            </a:endParaRPr>
          </a:p>
          <a:p>
            <a:r>
              <a:rPr lang="hr-HR" dirty="0">
                <a:solidFill>
                  <a:srgbClr val="C00000"/>
                </a:solidFill>
                <a:latin typeface="Bahnschrift Light" panose="020B0502040204020203" pitchFamily="34" charset="0"/>
              </a:rPr>
              <a:t>Crni petak </a:t>
            </a:r>
            <a:r>
              <a:rPr lang="hr-HR" dirty="0">
                <a:latin typeface="Bahnschrift Light" panose="020B0502040204020203" pitchFamily="34" charset="0"/>
              </a:rPr>
              <a:t>– svjetska gospodarska kriza (New York, 1929.) </a:t>
            </a:r>
            <a:endParaRPr lang="hr-HR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Bahnschrift Light" panose="020B0502040204020203" pitchFamily="34" charset="0"/>
              </a:rPr>
              <a:t>- </a:t>
            </a:r>
            <a:r>
              <a:rPr lang="hr-HR" u="sng" dirty="0" err="1">
                <a:latin typeface="Bahnschrift Light" panose="020B0502040204020203" pitchFamily="34" charset="0"/>
              </a:rPr>
              <a:t>Rooseveltove</a:t>
            </a:r>
            <a:r>
              <a:rPr lang="hr-HR" u="sng" dirty="0">
                <a:latin typeface="Bahnschrift Light" panose="020B0502040204020203" pitchFamily="34" charset="0"/>
              </a:rPr>
              <a:t> socijalne reforme </a:t>
            </a:r>
            <a:r>
              <a:rPr lang="hr-HR" dirty="0">
                <a:latin typeface="Bahnschrift Light" panose="020B0502040204020203" pitchFamily="34" charset="0"/>
              </a:rPr>
              <a:t>– </a:t>
            </a:r>
            <a:r>
              <a:rPr lang="hr-HR" dirty="0" smtClean="0">
                <a:latin typeface="Bahnschrift Light" panose="020B0502040204020203" pitchFamily="34" charset="0"/>
              </a:rPr>
              <a:t>država </a:t>
            </a:r>
            <a:r>
              <a:rPr lang="hr-HR" dirty="0">
                <a:latin typeface="Bahnschrift Light" panose="020B0502040204020203" pitchFamily="34" charset="0"/>
              </a:rPr>
              <a:t>intervenira </a:t>
            </a:r>
            <a:r>
              <a:rPr lang="hr-HR" sz="1800" dirty="0" smtClean="0">
                <a:latin typeface="Bahnschrift Light" panose="020B0502040204020203" pitchFamily="34" charset="0"/>
              </a:rPr>
              <a:t> (</a:t>
            </a:r>
            <a:r>
              <a:rPr lang="hr-HR" sz="1800" dirty="0" err="1" smtClean="0">
                <a:latin typeface="Bahnschrift Light" panose="020B0502040204020203" pitchFamily="34" charset="0"/>
              </a:rPr>
              <a:t>Bejaković</a:t>
            </a:r>
            <a:r>
              <a:rPr lang="hr-HR" sz="1800" dirty="0">
                <a:latin typeface="Bahnschrift Light" panose="020B0502040204020203" pitchFamily="34" charset="0"/>
              </a:rPr>
              <a:t>, 2000</a:t>
            </a:r>
            <a:r>
              <a:rPr lang="hr-HR" sz="1800" dirty="0" smtClean="0">
                <a:latin typeface="Bahnschrift Light" panose="020B0502040204020203" pitchFamily="34" charset="0"/>
              </a:rPr>
              <a:t>.)</a:t>
            </a:r>
            <a:endParaRPr lang="hr-HR" sz="1800" dirty="0">
              <a:latin typeface="Bahnschrift Ligh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hr-HR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37" y="1146220"/>
            <a:ext cx="4581525" cy="4572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86" y="1935050"/>
            <a:ext cx="3556079" cy="30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D88F921-A03C-4188-A718-A6128C651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8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ahnschrift Light Condensed"/>
              </a:rPr>
              <a:t>OBILJEŽJA AMERIČKOG SUSTAVA SOCIJALNE SIGURNOSTI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/>
          <a:lstStyle/>
          <a:p>
            <a:endParaRPr lang="hr-HR" dirty="0">
              <a:latin typeface="Bahnschrift" panose="020B0502040204020203" pitchFamily="34" charset="0"/>
            </a:endParaRPr>
          </a:p>
          <a:p>
            <a:r>
              <a:rPr lang="hr-HR" dirty="0">
                <a:latin typeface="Bahnschrift Light Condensed"/>
              </a:rPr>
              <a:t>Promjene se uvode postupno, kao odgovor na probleme </a:t>
            </a:r>
          </a:p>
          <a:p>
            <a:r>
              <a:rPr lang="hr-HR" dirty="0">
                <a:latin typeface="Bahnschrift Light Condensed"/>
              </a:rPr>
              <a:t>Socijalna je skrb uvelike decentralizirana, postoji dobro razrađena podjela odgovornosti između federalne vlasti pojedinih država te lokalnih organa</a:t>
            </a:r>
          </a:p>
          <a:p>
            <a:r>
              <a:rPr lang="hr-HR" dirty="0">
                <a:latin typeface="Bahnschrift Light Condensed"/>
              </a:rPr>
              <a:t>Izražena uloga privatnog sektora </a:t>
            </a:r>
          </a:p>
          <a:p>
            <a:r>
              <a:rPr lang="hr-HR" dirty="0">
                <a:latin typeface="Bahnschrift Light Condensed"/>
              </a:rPr>
              <a:t>Relativno niski javni socijalni troškovi, a ukupni troškovi visoki (velik udio privatnih troškova) </a:t>
            </a:r>
          </a:p>
          <a:p>
            <a:r>
              <a:rPr lang="hr-HR" dirty="0">
                <a:latin typeface="Bahnschrift Light Condensed"/>
              </a:rPr>
              <a:t>Jedina razvijena zemlja bez univerzalne socijalne pomoći </a:t>
            </a: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6" y="6127234"/>
            <a:ext cx="255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ahnschrift Light" panose="020B0502040204020203" pitchFamily="34" charset="0"/>
              </a:rPr>
              <a:t>(Puljiz, 1995.)</a:t>
            </a:r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2997</Words>
  <Application>Microsoft Office PowerPoint</Application>
  <PresentationFormat>Widescreen</PresentationFormat>
  <Paragraphs>473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Bahnschrift</vt:lpstr>
      <vt:lpstr>Bahnschrift Light</vt:lpstr>
      <vt:lpstr>Bahnschrift Light Condensed</vt:lpstr>
      <vt:lpstr>Calibri</vt:lpstr>
      <vt:lpstr>Calibri Light</vt:lpstr>
      <vt:lpstr>Times New Roman</vt:lpstr>
      <vt:lpstr>Wingdings</vt:lpstr>
      <vt:lpstr>Office Theme</vt:lpstr>
      <vt:lpstr>Socijalni rad u Kanadi i SAD-u</vt:lpstr>
      <vt:lpstr>SJEDINJENE AMERIČKE DRŽAVE </vt:lpstr>
      <vt:lpstr>Stanovništvo </vt:lpstr>
      <vt:lpstr>Politički sustav</vt:lpstr>
      <vt:lpstr>Vrijednosni sustav (1)</vt:lpstr>
      <vt:lpstr>Vrijednosni sustav (2)</vt:lpstr>
      <vt:lpstr>Traume društva i povijest sukoba (1)  </vt:lpstr>
      <vt:lpstr>Traume društva i povijest sukoba (2)  </vt:lpstr>
      <vt:lpstr>OBILJEŽJA AMERIČKOG SUSTAVA SOCIJALNE SIGURNOSTI</vt:lpstr>
      <vt:lpstr>PODRUČJA SOCIJALNOG RADA </vt:lpstr>
      <vt:lpstr>OMJER DRŽAVA-NGO-PRIVATNI SEKTOR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PROBLEMI I SKUPINE KOJI SE SMATRAJU DOMENOM SOCIJALNOG RADA (1)</vt:lpstr>
      <vt:lpstr>PROBLEMI I SKUPINE KOJI SE SMATRAJU DOMENOM SOCIJALNOG RADA (2)</vt:lpstr>
      <vt:lpstr>PROBLEMI I SKUPINE KOJI SE SMATRAJU DOMENOM SOCIJALNOG RADA (3)</vt:lpstr>
      <vt:lpstr>IMIGRACIJSKA POLITIKA</vt:lpstr>
      <vt:lpstr>STATUS SOCIJALNOG RADA U DRUŠTVU (1) </vt:lpstr>
      <vt:lpstr>STATUS SOCIJALNOG RADA U DRUŠTVU (2) </vt:lpstr>
      <vt:lpstr>KANADA </vt:lpstr>
      <vt:lpstr>Politički sustav</vt:lpstr>
      <vt:lpstr>Društveni kontekst</vt:lpstr>
      <vt:lpstr>Vrijednosni sustav</vt:lpstr>
      <vt:lpstr>Traume društva i povijest sukoba</vt:lpstr>
      <vt:lpstr>PowerPoint Presentation</vt:lpstr>
      <vt:lpstr> Javni i privatni sektor      </vt:lpstr>
      <vt:lpstr>PowerPoint Presentation</vt:lpstr>
      <vt:lpstr>PowerPoint Presentation</vt:lpstr>
      <vt:lpstr>PowerPoint Presentation</vt:lpstr>
      <vt:lpstr>PowerPoint Presentation</vt:lpstr>
      <vt:lpstr>IMIGRACIJSKA POLITIKA</vt:lpstr>
      <vt:lpstr>PowerPoint Presentation</vt:lpstr>
      <vt:lpstr>Social Work in the Czech Republic</vt:lpstr>
      <vt:lpstr>Historical Development</vt:lpstr>
      <vt:lpstr>PowerPoint Presentation</vt:lpstr>
      <vt:lpstr>Social Services</vt:lpstr>
      <vt:lpstr>Disadvantages of Social Work in CR</vt:lpstr>
      <vt:lpstr>Actual Trends</vt:lpstr>
      <vt:lpstr>Social Work in Brno </vt:lpstr>
      <vt:lpstr>Popis literature (1): </vt:lpstr>
      <vt:lpstr>Popis literature (2): </vt:lpstr>
      <vt:lpstr>Popis literature (3): </vt:lpstr>
      <vt:lpstr>Popis literature (4):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Socijalni rad u Kanadi i SAD-u</dc:title>
  <dc:creator>Andrea</dc:creator>
  <cp:lastModifiedBy>Windows User</cp:lastModifiedBy>
  <cp:revision>148</cp:revision>
  <dcterms:created xsi:type="dcterms:W3CDTF">2018-11-01T16:17:56Z</dcterms:created>
  <dcterms:modified xsi:type="dcterms:W3CDTF">2018-11-06T16:32:45Z</dcterms:modified>
</cp:coreProperties>
</file>