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0" autoAdjust="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9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8B82-0D87-4FCD-97CC-B86E1697AB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A489-7C42-45BD-B8B4-1B44149DD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XYX:XYX tons of good transported by sea on the territory of the MS</a:t>
            </a:r>
          </a:p>
          <a:p>
            <a:r>
              <a:rPr lang="en-US" dirty="0"/>
              <a:t>PRESTIGE, November 2002, Erika, December 1999</a:t>
            </a:r>
          </a:p>
          <a:p>
            <a:r>
              <a:rPr lang="en-US" dirty="0"/>
              <a:t>Illegal discharge of waste</a:t>
            </a:r>
          </a:p>
          <a:p>
            <a:r>
              <a:rPr lang="en-US" dirty="0"/>
              <a:t>MARPOL-Protocol was signed in the 70s to completely eliminate pollution. Problem:</a:t>
            </a:r>
          </a:p>
          <a:p>
            <a:r>
              <a:rPr lang="en-US" dirty="0"/>
              <a:t>Sanctions for ship-source pollution differed significantly within the MS of the EC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FA489-7C42-45BD-B8B4-1B44149DD6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4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FA489-7C42-45BD-B8B4-1B44149DD6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FA489-7C42-45BD-B8B4-1B44149DD6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FA489-7C42-45BD-B8B4-1B44149DD6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FA489-7C42-45BD-B8B4-1B44149DD6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9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84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9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8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7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5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962B-2607-418D-8076-85F87E1C7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B58E-05EC-4D49-B9CC-CB1C8951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4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EE09A-7584-49D1-A294-84DE0229B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476CC9-248C-4E2A-8278-4A55D67B2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6811CA-1379-412F-A492-3C6AF9F1E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0"/>
          <a:stretch/>
        </p:blipFill>
        <p:spPr>
          <a:xfrm>
            <a:off x="0" y="1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9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D77D7-48A1-46F4-919C-7CA35710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began…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00853E-70CD-47C0-A7F1-4CC570BA9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726971"/>
            <a:ext cx="11222182" cy="4816333"/>
          </a:xfrm>
        </p:spPr>
        <p:txBody>
          <a:bodyPr>
            <a:normAutofit/>
          </a:bodyPr>
          <a:lstStyle/>
          <a:p>
            <a:r>
              <a:rPr lang="en-US" sz="2800" dirty="0"/>
              <a:t>TO HARMONIZE MS LEGISLATION ON PROTECTION OF THE WATERS THE COMMISSION PROPOSED DIRECTIVE 2005/35</a:t>
            </a:r>
          </a:p>
          <a:p>
            <a:r>
              <a:rPr lang="en-US" sz="2800" dirty="0"/>
              <a:t>THE COUNCIL THEN CONCRETIZED THE GOALS OF THE DIRECTIVE </a:t>
            </a:r>
            <a:br>
              <a:rPr lang="en-US" sz="2800" dirty="0"/>
            </a:br>
            <a:r>
              <a:rPr lang="en-US" sz="2800" dirty="0"/>
              <a:t>WITH A FRAMEWORK DECISION 2005/667</a:t>
            </a:r>
          </a:p>
          <a:p>
            <a:r>
              <a:rPr lang="en-US" sz="2800" dirty="0"/>
              <a:t>Contents of FD 2005/667:</a:t>
            </a:r>
          </a:p>
          <a:p>
            <a:pPr lvl="1"/>
            <a:r>
              <a:rPr lang="en-US" sz="2800" dirty="0"/>
              <a:t>MS OBLIGED TO ESTABLISH CRIMINAL SANCTIONS IN THEIR NATIONAL LAW</a:t>
            </a:r>
          </a:p>
          <a:p>
            <a:pPr lvl="1"/>
            <a:r>
              <a:rPr lang="en-US" sz="2800" dirty="0"/>
              <a:t>TYPE AND HEIGHT OF SANCTIONS </a:t>
            </a:r>
          </a:p>
        </p:txBody>
      </p:sp>
    </p:spTree>
    <p:extLst>
      <p:ext uri="{BB962C8B-B14F-4D97-AF65-F5344CB8AC3E}">
        <p14:creationId xmlns:p14="http://schemas.microsoft.com/office/powerpoint/2010/main" val="23048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15FF0-2AE4-4E91-91FC-4BF15118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823913"/>
          </a:xfrm>
        </p:spPr>
        <p:txBody>
          <a:bodyPr/>
          <a:lstStyle/>
          <a:p>
            <a:r>
              <a:rPr lang="en-US" dirty="0"/>
              <a:t>The fight -or- CASE C-440/05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24041D-849E-456D-A5CA-3ADB80F73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272" y="1443039"/>
            <a:ext cx="4649783" cy="668830"/>
          </a:xfrm>
        </p:spPr>
        <p:txBody>
          <a:bodyPr/>
          <a:lstStyle/>
          <a:p>
            <a:r>
              <a:rPr lang="en-US" u="sng" dirty="0"/>
              <a:t>The commission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F6DFEC-6606-4219-A2BA-BC4EAEA82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526" y="2266952"/>
            <a:ext cx="5117276" cy="4591048"/>
          </a:xfrm>
        </p:spPr>
        <p:txBody>
          <a:bodyPr>
            <a:normAutofit fontScale="92500"/>
          </a:bodyPr>
          <a:lstStyle/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FD LACKS A LEGAL BASE </a:t>
            </a:r>
          </a:p>
          <a:p>
            <a:r>
              <a:rPr lang="en-US" dirty="0"/>
              <a:t>SHIP-SOURCE POLLUTION = COMMON TRANSPORT POLICY = 1</a:t>
            </a:r>
            <a:r>
              <a:rPr lang="en-US" baseline="30000" dirty="0"/>
              <a:t>ST</a:t>
            </a:r>
            <a:r>
              <a:rPr lang="en-US" dirty="0"/>
              <a:t> COLUMN = RIGHT OF THE EC, not MS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 THE LEGAL BASE IS ART. 80 II TEC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“The Council can […] decide whether, to what extent and by what procedure […] provisions may be laid down for sea […] transport.”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EDC632-9C1D-49F3-8871-A5DC934F5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3039"/>
            <a:ext cx="4646602" cy="668830"/>
          </a:xfrm>
        </p:spPr>
        <p:txBody>
          <a:bodyPr/>
          <a:lstStyle/>
          <a:p>
            <a:r>
              <a:rPr lang="en-US" u="sng" dirty="0"/>
              <a:t>The council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709415-81F4-489E-A042-457AB8570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6952"/>
            <a:ext cx="4875210" cy="3722305"/>
          </a:xfrm>
        </p:spPr>
        <p:txBody>
          <a:bodyPr>
            <a:normAutofit fontScale="92500"/>
          </a:bodyPr>
          <a:lstStyle/>
          <a:p>
            <a:r>
              <a:rPr lang="en-US" dirty="0"/>
              <a:t>THE COUNCIL HAS A RIGHT TO CHOOSE (“can […] decide”, Art. 80 II TEC) AND DECIDED AGAINST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= 	NO EC, but MS COMPETENCE 	FOR ESTABLISHING SANCTIONS </a:t>
            </a:r>
          </a:p>
        </p:txBody>
      </p:sp>
    </p:spTree>
    <p:extLst>
      <p:ext uri="{BB962C8B-B14F-4D97-AF65-F5344CB8AC3E}">
        <p14:creationId xmlns:p14="http://schemas.microsoft.com/office/powerpoint/2010/main" val="17799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65EB9-358A-4B24-B3B7-5F5076C1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 – part 1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DB859-5409-49DD-8113-7F630E4B9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2603"/>
            <a:ext cx="9905999" cy="442444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It depends on the primary aspect of the FD:</a:t>
            </a:r>
            <a:br>
              <a:rPr lang="en-US" sz="2800" dirty="0"/>
            </a:br>
            <a:r>
              <a:rPr lang="en-US" sz="2800" dirty="0"/>
              <a:t>not criminal sanctions, but common transport policy, including environmental protection</a:t>
            </a:r>
          </a:p>
          <a:p>
            <a:pPr marL="0" indent="0">
              <a:buNone/>
            </a:pPr>
            <a:r>
              <a:rPr lang="en-US" sz="2800" dirty="0"/>
              <a:t>= basic task of the EC, Art. 70 TEC and Art 80 I TEC</a:t>
            </a:r>
          </a:p>
          <a:p>
            <a:pPr marL="0" indent="0">
              <a:buNone/>
            </a:pPr>
            <a:r>
              <a:rPr lang="en-US" sz="2800" dirty="0"/>
              <a:t>Art. 80 II TEU: </a:t>
            </a:r>
            <a:r>
              <a:rPr lang="en-US" sz="2800" dirty="0">
                <a:sym typeface="Wingdings" panose="05000000000000000000" pitchFamily="2" charset="2"/>
              </a:rPr>
              <a:t>“The Council </a:t>
            </a:r>
            <a:r>
              <a:rPr lang="en-US" sz="2800" u="heavy" dirty="0">
                <a:uFill>
                  <a:solidFill>
                    <a:srgbClr val="92D050"/>
                  </a:solidFill>
                </a:uFill>
                <a:sym typeface="Wingdings" panose="05000000000000000000" pitchFamily="2" charset="2"/>
              </a:rPr>
              <a:t>can</a:t>
            </a:r>
            <a:r>
              <a:rPr lang="en-US" sz="2800" dirty="0">
                <a:sym typeface="Wingdings" panose="05000000000000000000" pitchFamily="2" charset="2"/>
              </a:rPr>
              <a:t> […] decide whether, </a:t>
            </a:r>
            <a:r>
              <a:rPr lang="en-US" sz="2800" u="heavy" dirty="0">
                <a:uFill>
                  <a:solidFill>
                    <a:srgbClr val="92D050"/>
                  </a:solidFill>
                </a:uFill>
                <a:sym typeface="Wingdings" panose="05000000000000000000" pitchFamily="2" charset="2"/>
              </a:rPr>
              <a:t>to what extent </a:t>
            </a:r>
            <a:r>
              <a:rPr lang="en-US" sz="2800" dirty="0">
                <a:sym typeface="Wingdings" panose="05000000000000000000" pitchFamily="2" charset="2"/>
              </a:rPr>
              <a:t>and by what procedure […] provisions may be laid down for sea […] transport.”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 Legal base: Art. 80 II TEC  FD 2005/667 no legal base!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78604-2E9F-40E2-B326-D46DB890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The decision - part 2 – pro commission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5A3382-1C82-44B4-A639-6A659C1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0722"/>
            <a:ext cx="9905999" cy="468570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/>
              <a:t>CRIMINAL LAW LAYS OUTSIDE THE EC COMPETENCE</a:t>
            </a:r>
            <a:br>
              <a:rPr lang="en-US" sz="2800" dirty="0"/>
            </a:br>
            <a:r>
              <a:rPr lang="en-US" sz="2800" dirty="0"/>
              <a:t>- HOWEVER –</a:t>
            </a:r>
          </a:p>
          <a:p>
            <a:pPr algn="ctr"/>
            <a:r>
              <a:rPr lang="en-US" sz="2800" dirty="0"/>
              <a:t>THE EC LEGISLATOR HAS THE RIGHT TO OBLIGE MS TO INTRODUCE SANCTIONS</a:t>
            </a:r>
          </a:p>
          <a:p>
            <a:pPr marL="0" indent="0" algn="ctr">
              <a:buNone/>
            </a:pPr>
            <a:r>
              <a:rPr lang="en-US" sz="2800" dirty="0"/>
              <a:t>IF: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Sanctions are effective, proportionate and dissuasive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Measure is essential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Sanctions combat serious damage 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For environmental protection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To ensure full effectiveness of legal regulations</a:t>
            </a:r>
          </a:p>
          <a:p>
            <a:pPr marL="514350" indent="-514350" algn="ctr">
              <a:buAutoNum type="arabicPeriod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algn="ctr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11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F8947-FF75-47F6-9A9A-6BA04AD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– part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909F0-2352-4FAA-AB03-A362374D3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LEGISLATOR OF THE EC CANNOT DECIDE OVER TYPE AND HEIGHT </a:t>
            </a:r>
            <a:r>
              <a:rPr lang="en-US" sz="2800"/>
              <a:t>OF SANCTIONS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19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Schaltkreis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chaltkre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ltkrei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224</Words>
  <Application>Microsoft Office PowerPoint</Application>
  <PresentationFormat>Widescreen</PresentationFormat>
  <Paragraphs>44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Trebuchet MS</vt:lpstr>
      <vt:lpstr>Tw Cen MT</vt:lpstr>
      <vt:lpstr>Wingdings</vt:lpstr>
      <vt:lpstr>Schaltkreis</vt:lpstr>
      <vt:lpstr>PowerPoint Presentation</vt:lpstr>
      <vt:lpstr>How it all began…</vt:lpstr>
      <vt:lpstr>The fight -or- CASE C-440/05</vt:lpstr>
      <vt:lpstr>The decision – part 1 </vt:lpstr>
      <vt:lpstr>The decision - part 2 – pro commission</vt:lpstr>
      <vt:lpstr>Decision – part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Daniela GAPSKI</dc:creator>
  <cp:lastModifiedBy>ZorBur</cp:lastModifiedBy>
  <cp:revision>20</cp:revision>
  <dcterms:created xsi:type="dcterms:W3CDTF">2019-03-23T20:03:26Z</dcterms:created>
  <dcterms:modified xsi:type="dcterms:W3CDTF">2019-05-07T13:04:04Z</dcterms:modified>
</cp:coreProperties>
</file>