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372" r:id="rId2"/>
    <p:sldId id="371" r:id="rId3"/>
    <p:sldId id="328" r:id="rId4"/>
    <p:sldId id="313" r:id="rId5"/>
    <p:sldId id="329" r:id="rId6"/>
    <p:sldId id="345" r:id="rId7"/>
    <p:sldId id="330" r:id="rId8"/>
    <p:sldId id="331" r:id="rId9"/>
    <p:sldId id="369" r:id="rId10"/>
    <p:sldId id="374" r:id="rId11"/>
    <p:sldId id="373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</p:sldIdLst>
  <p:sldSz cx="9144000" cy="6858000" type="screen4x3"/>
  <p:notesSz cx="6761163" cy="99425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E710E-7354-4905-B9AF-D227127B4822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3522-D42A-4B15-B132-167F84C473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25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0960B-3644-4EAC-B5A9-944188D98649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02D19-7A83-44C9-983E-0A73A6629D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9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67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57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09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C856-28E6-4425-A5C8-3C8961C12CE2}" type="datetimeFigureOut">
              <a:rPr lang="sr-Latn-CS"/>
              <a:pPr>
                <a:defRPr/>
              </a:pPr>
              <a:t>2.10.2019.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fld id="{1F46CE0F-2E0A-4836-BC8A-4A81C361F07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277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8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997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34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5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5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5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5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6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7685D6-33E2-48C5-98C3-0E497E9BD34F}" type="datetimeFigureOut">
              <a:rPr lang="sr-Latn-CS" smtClean="0"/>
              <a:pPr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96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4FB3-8050-447D-9519-F496A40D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700809"/>
            <a:ext cx="7772400" cy="2160239"/>
          </a:xfrm>
        </p:spPr>
        <p:txBody>
          <a:bodyPr/>
          <a:lstStyle/>
          <a:p>
            <a:r>
              <a:rPr lang="en-US" dirty="0"/>
              <a:t>RELIGIJA, PRAVO I DRUŠTVO – ii.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DD878-7401-47EB-839A-6C072B18B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S. </a:t>
            </a:r>
            <a:r>
              <a:rPr lang="hr-HR" dirty="0" err="1"/>
              <a:t>Zrinščak</a:t>
            </a:r>
            <a:r>
              <a:rPr lang="hr-HR" dirty="0"/>
              <a:t>, listopad 2019.</a:t>
            </a:r>
          </a:p>
        </p:txBody>
      </p:sp>
    </p:spTree>
    <p:extLst>
      <p:ext uri="{BB962C8B-B14F-4D97-AF65-F5344CB8AC3E}">
        <p14:creationId xmlns:p14="http://schemas.microsoft.com/office/powerpoint/2010/main" val="132555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9B22-CC8C-42B5-B2E0-C04CD5FC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D00F-F169-468D-8E16-6BF2E6599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Crkvena religioznost</a:t>
            </a:r>
          </a:p>
        </p:txBody>
      </p:sp>
    </p:spTree>
    <p:extLst>
      <p:ext uri="{BB962C8B-B14F-4D97-AF65-F5344CB8AC3E}">
        <p14:creationId xmlns:p14="http://schemas.microsoft.com/office/powerpoint/2010/main" val="2254636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3E98-3BD0-453E-9A03-3261794C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Konfesionalna pripadnost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713724-EC53-45AE-B522-5FBE7FBE8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7235"/>
              </p:ext>
            </p:extLst>
          </p:nvPr>
        </p:nvGraphicFramePr>
        <p:xfrm>
          <a:off x="1187624" y="1988840"/>
          <a:ext cx="6624737" cy="45172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3398">
                  <a:extLst>
                    <a:ext uri="{9D8B030D-6E8A-4147-A177-3AD203B41FA5}">
                      <a16:colId xmlns:a16="http://schemas.microsoft.com/office/drawing/2014/main" val="3421279145"/>
                    </a:ext>
                  </a:extLst>
                </a:gridCol>
                <a:gridCol w="757113">
                  <a:extLst>
                    <a:ext uri="{9D8B030D-6E8A-4147-A177-3AD203B41FA5}">
                      <a16:colId xmlns:a16="http://schemas.microsoft.com/office/drawing/2014/main" val="157582201"/>
                    </a:ext>
                  </a:extLst>
                </a:gridCol>
                <a:gridCol w="757113">
                  <a:extLst>
                    <a:ext uri="{9D8B030D-6E8A-4147-A177-3AD203B41FA5}">
                      <a16:colId xmlns:a16="http://schemas.microsoft.com/office/drawing/2014/main" val="4118152987"/>
                    </a:ext>
                  </a:extLst>
                </a:gridCol>
                <a:gridCol w="757113">
                  <a:extLst>
                    <a:ext uri="{9D8B030D-6E8A-4147-A177-3AD203B41FA5}">
                      <a16:colId xmlns:a16="http://schemas.microsoft.com/office/drawing/2014/main" val="3088646156"/>
                    </a:ext>
                  </a:extLst>
                </a:gridCol>
              </a:tblGrid>
              <a:tr h="705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163569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Rimokatolička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86,8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79,1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80997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Pravoslavna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870404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Islamska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488408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Ostali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235070"/>
                  </a:ext>
                </a:extLst>
              </a:tr>
              <a:tr h="9905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Osobe koje se nisu konfesionalno identificirale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17,7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17,9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1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91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D9AE-A5F0-4CC2-83D7-03D7565D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Pohađanje vjerskih obreda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3D416A-B3F0-44B1-991E-331AA7045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641485"/>
              </p:ext>
            </p:extLst>
          </p:nvPr>
        </p:nvGraphicFramePr>
        <p:xfrm>
          <a:off x="971600" y="2204864"/>
          <a:ext cx="6696745" cy="33843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43975">
                  <a:extLst>
                    <a:ext uri="{9D8B030D-6E8A-4147-A177-3AD203B41FA5}">
                      <a16:colId xmlns:a16="http://schemas.microsoft.com/office/drawing/2014/main" val="1875722437"/>
                    </a:ext>
                  </a:extLst>
                </a:gridCol>
                <a:gridCol w="1217590">
                  <a:extLst>
                    <a:ext uri="{9D8B030D-6E8A-4147-A177-3AD203B41FA5}">
                      <a16:colId xmlns:a16="http://schemas.microsoft.com/office/drawing/2014/main" val="3883652869"/>
                    </a:ext>
                  </a:extLst>
                </a:gridCol>
                <a:gridCol w="1217590">
                  <a:extLst>
                    <a:ext uri="{9D8B030D-6E8A-4147-A177-3AD203B41FA5}">
                      <a16:colId xmlns:a16="http://schemas.microsoft.com/office/drawing/2014/main" val="2378536639"/>
                    </a:ext>
                  </a:extLst>
                </a:gridCol>
                <a:gridCol w="1217590">
                  <a:extLst>
                    <a:ext uri="{9D8B030D-6E8A-4147-A177-3AD203B41FA5}">
                      <a16:colId xmlns:a16="http://schemas.microsoft.com/office/drawing/2014/main" val="3984940325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129086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Nikada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944267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Rijetko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9,7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302604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Povremeno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27,0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68442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Mjesečno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12,3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30943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Tjedno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84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35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4CBB-D60A-4733-A8AC-DB5F36D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Povjerenje u Crkvu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D83AF9-D2B8-48D5-8EA0-8DBAAD983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676662"/>
              </p:ext>
            </p:extLst>
          </p:nvPr>
        </p:nvGraphicFramePr>
        <p:xfrm>
          <a:off x="1403648" y="2204864"/>
          <a:ext cx="6048671" cy="3888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5">
                  <a:extLst>
                    <a:ext uri="{9D8B030D-6E8A-4147-A177-3AD203B41FA5}">
                      <a16:colId xmlns:a16="http://schemas.microsoft.com/office/drawing/2014/main" val="7003647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4435353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967174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9911085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19151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Veoma veliko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50615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Veliko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01671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 baš veliko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33,4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39,2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04901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Nikakvo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12,2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6565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 znam, bez odgovora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5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29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6183-FC39-49CB-B6A6-DDFDF483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Uloga Crkve u javnoj sferi</a:t>
            </a:r>
            <a:r>
              <a:rPr lang="en-US" dirty="0"/>
              <a:t> – </a:t>
            </a:r>
            <a:r>
              <a:rPr lang="hr-HR" dirty="0"/>
              <a:t>adekvatnost odgovora na 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B50E89-B272-4200-811F-99A1D3FA1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057347"/>
              </p:ext>
            </p:extLst>
          </p:nvPr>
        </p:nvGraphicFramePr>
        <p:xfrm>
          <a:off x="1331640" y="2204864"/>
          <a:ext cx="6696744" cy="42146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9026">
                  <a:extLst>
                    <a:ext uri="{9D8B030D-6E8A-4147-A177-3AD203B41FA5}">
                      <a16:colId xmlns:a16="http://schemas.microsoft.com/office/drawing/2014/main" val="4166324589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2467989717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2005594258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1351690229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1701063400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4241473164"/>
                    </a:ext>
                  </a:extLst>
                </a:gridCol>
                <a:gridCol w="622953">
                  <a:extLst>
                    <a:ext uri="{9D8B030D-6E8A-4147-A177-3AD203B41FA5}">
                      <a16:colId xmlns:a16="http://schemas.microsoft.com/office/drawing/2014/main" val="3508617968"/>
                    </a:ext>
                  </a:extLst>
                </a:gridCol>
              </a:tblGrid>
              <a:tr h="461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2234"/>
                  </a:ext>
                </a:extLst>
              </a:tr>
              <a:tr h="4613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288970"/>
                  </a:ext>
                </a:extLst>
              </a:tr>
              <a:tr h="9854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Moralne probleme i potrebe pojedinca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36,1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070708"/>
                  </a:ext>
                </a:extLst>
              </a:tr>
              <a:tr h="4613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Probleme obiteljskog života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677384"/>
                  </a:ext>
                </a:extLst>
              </a:tr>
              <a:tr h="4613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Duhovne potrebe ljudi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30,0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752828"/>
                  </a:ext>
                </a:extLst>
              </a:tr>
              <a:tr h="9854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Socijalne probleme u našoj zemlji danas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36,8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35,2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930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5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E9C3-3C00-473F-85A8-8DEA6CB3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00EC9-3EFF-40E1-903B-493C2603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r-HR" dirty="0"/>
              <a:t>= Pad religioznosti u nekim dimenzijama crkvene religioznosti – osobito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</a:pPr>
            <a:r>
              <a:rPr lang="en-US" dirty="0"/>
              <a:t>- </a:t>
            </a:r>
            <a:r>
              <a:rPr lang="hr-HR" dirty="0"/>
              <a:t> religijska praksa (+ stanovita polarizacija između redovitih i vrlo distanciranih)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- </a:t>
            </a:r>
            <a:r>
              <a:rPr lang="hr-HR" dirty="0"/>
              <a:t>povjerenje u Crkvu</a:t>
            </a:r>
          </a:p>
          <a:p>
            <a:pPr>
              <a:spcBef>
                <a:spcPts val="0"/>
              </a:spcBef>
            </a:pPr>
            <a:r>
              <a:rPr lang="hr-HR" dirty="0"/>
              <a:t>Prediktori crkvene religioznosti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</a:pPr>
            <a:r>
              <a:rPr lang="en-US" dirty="0"/>
              <a:t>=</a:t>
            </a:r>
            <a:r>
              <a:rPr lang="hr-HR" dirty="0"/>
              <a:t> ženski spol, niži stupanj obrazovanja, manja naselja </a:t>
            </a:r>
          </a:p>
        </p:txBody>
      </p:sp>
    </p:spTree>
    <p:extLst>
      <p:ext uri="{BB962C8B-B14F-4D97-AF65-F5344CB8AC3E}">
        <p14:creationId xmlns:p14="http://schemas.microsoft.com/office/powerpoint/2010/main" val="97051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664A-9924-46BF-9154-9F6747E44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C5410-2308-4BFD-A978-754C7BE43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Osobna religioznost </a:t>
            </a:r>
            <a:endParaRPr lang="en-US" sz="4000" dirty="0"/>
          </a:p>
          <a:p>
            <a:pPr algn="ctr"/>
            <a:r>
              <a:rPr lang="hr-HR" sz="4000" dirty="0"/>
              <a:t>(religioznost u užem smislu)</a:t>
            </a:r>
          </a:p>
        </p:txBody>
      </p:sp>
    </p:spTree>
    <p:extLst>
      <p:ext uri="{BB962C8B-B14F-4D97-AF65-F5344CB8AC3E}">
        <p14:creationId xmlns:p14="http://schemas.microsoft.com/office/powerpoint/2010/main" val="88551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E641E-2C46-4DB6-BAE0-08B43C0A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Religijska </a:t>
            </a:r>
            <a:r>
              <a:rPr lang="hr-HR" dirty="0" err="1"/>
              <a:t>samoidentifikacija</a:t>
            </a: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5DB75E-2440-4972-9424-61689FC70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74138"/>
              </p:ext>
            </p:extLst>
          </p:nvPr>
        </p:nvGraphicFramePr>
        <p:xfrm>
          <a:off x="1259632" y="2204864"/>
          <a:ext cx="5976663" cy="33123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88333">
                  <a:extLst>
                    <a:ext uri="{9D8B030D-6E8A-4147-A177-3AD203B41FA5}">
                      <a16:colId xmlns:a16="http://schemas.microsoft.com/office/drawing/2014/main" val="650438322"/>
                    </a:ext>
                  </a:extLst>
                </a:gridCol>
                <a:gridCol w="996110">
                  <a:extLst>
                    <a:ext uri="{9D8B030D-6E8A-4147-A177-3AD203B41FA5}">
                      <a16:colId xmlns:a16="http://schemas.microsoft.com/office/drawing/2014/main" val="994727269"/>
                    </a:ext>
                  </a:extLst>
                </a:gridCol>
                <a:gridCol w="996110">
                  <a:extLst>
                    <a:ext uri="{9D8B030D-6E8A-4147-A177-3AD203B41FA5}">
                      <a16:colId xmlns:a16="http://schemas.microsoft.com/office/drawing/2014/main" val="694569297"/>
                    </a:ext>
                  </a:extLst>
                </a:gridCol>
                <a:gridCol w="996110">
                  <a:extLst>
                    <a:ext uri="{9D8B030D-6E8A-4147-A177-3AD203B41FA5}">
                      <a16:colId xmlns:a16="http://schemas.microsoft.com/office/drawing/2014/main" val="1029074746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65289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Uvjereni ateisti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190746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Nereligiozne osobe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081918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Religiozne osobe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79,9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77,8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606839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 zna i bez odgovora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43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32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D82A-9D24-4ABC-8D78-B685160E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Važnost religije u životu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EE89DB-C7C1-4BAA-96DA-AED7022A3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21585"/>
              </p:ext>
            </p:extLst>
          </p:nvPr>
        </p:nvGraphicFramePr>
        <p:xfrm>
          <a:off x="1691680" y="2276872"/>
          <a:ext cx="5832648" cy="3672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51202">
                  <a:extLst>
                    <a:ext uri="{9D8B030D-6E8A-4147-A177-3AD203B41FA5}">
                      <a16:colId xmlns:a16="http://schemas.microsoft.com/office/drawing/2014/main" val="2066112555"/>
                    </a:ext>
                  </a:extLst>
                </a:gridCol>
                <a:gridCol w="1060482">
                  <a:extLst>
                    <a:ext uri="{9D8B030D-6E8A-4147-A177-3AD203B41FA5}">
                      <a16:colId xmlns:a16="http://schemas.microsoft.com/office/drawing/2014/main" val="2089413415"/>
                    </a:ext>
                  </a:extLst>
                </a:gridCol>
                <a:gridCol w="1060482">
                  <a:extLst>
                    <a:ext uri="{9D8B030D-6E8A-4147-A177-3AD203B41FA5}">
                      <a16:colId xmlns:a16="http://schemas.microsoft.com/office/drawing/2014/main" val="3864134822"/>
                    </a:ext>
                  </a:extLst>
                </a:gridCol>
                <a:gridCol w="1060482">
                  <a:extLst>
                    <a:ext uri="{9D8B030D-6E8A-4147-A177-3AD203B41FA5}">
                      <a16:colId xmlns:a16="http://schemas.microsoft.com/office/drawing/2014/main" val="854677482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33164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Posve nevažno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118979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Nevažno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20,6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40584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 zna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020786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Važno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42,8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8099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Veoma važno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18,5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21,1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81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6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44D7-5E67-4D37-A40D-424BAA5F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Molitva izvan vjerskih obreda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AF24DE-551C-407D-90C4-130BD6A1B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876789"/>
              </p:ext>
            </p:extLst>
          </p:nvPr>
        </p:nvGraphicFramePr>
        <p:xfrm>
          <a:off x="1547664" y="2348880"/>
          <a:ext cx="5616623" cy="3672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53011">
                  <a:extLst>
                    <a:ext uri="{9D8B030D-6E8A-4147-A177-3AD203B41FA5}">
                      <a16:colId xmlns:a16="http://schemas.microsoft.com/office/drawing/2014/main" val="1862902419"/>
                    </a:ext>
                  </a:extLst>
                </a:gridCol>
                <a:gridCol w="1021204">
                  <a:extLst>
                    <a:ext uri="{9D8B030D-6E8A-4147-A177-3AD203B41FA5}">
                      <a16:colId xmlns:a16="http://schemas.microsoft.com/office/drawing/2014/main" val="3618929298"/>
                    </a:ext>
                  </a:extLst>
                </a:gridCol>
                <a:gridCol w="1021204">
                  <a:extLst>
                    <a:ext uri="{9D8B030D-6E8A-4147-A177-3AD203B41FA5}">
                      <a16:colId xmlns:a16="http://schemas.microsoft.com/office/drawing/2014/main" val="1257261449"/>
                    </a:ext>
                  </a:extLst>
                </a:gridCol>
                <a:gridCol w="1021204">
                  <a:extLst>
                    <a:ext uri="{9D8B030D-6E8A-4147-A177-3AD203B41FA5}">
                      <a16:colId xmlns:a16="http://schemas.microsoft.com/office/drawing/2014/main" val="1994937728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8793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Nikada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18,6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789857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Povremeno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18,4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613829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Mjesečno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9,0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01935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Tjedno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23,0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7834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Svaki dan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40,4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67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9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49DD-D787-4428-AADC-ECD43EBF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2C565-F1B1-4295-A69D-C720C3C5D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Religija u Hrvatskoj – </a:t>
            </a:r>
            <a:endParaRPr lang="en-US" sz="4000" dirty="0"/>
          </a:p>
          <a:p>
            <a:pPr algn="ctr"/>
            <a:r>
              <a:rPr lang="hr-HR" sz="4000" dirty="0"/>
              <a:t>empirijski </a:t>
            </a:r>
            <a:r>
              <a:rPr lang="en-US" sz="4000" dirty="0" err="1"/>
              <a:t>sociološki</a:t>
            </a:r>
            <a:r>
              <a:rPr lang="en-US" sz="4000" dirty="0"/>
              <a:t> </a:t>
            </a:r>
            <a:r>
              <a:rPr lang="hr-HR" sz="4000" dirty="0"/>
              <a:t>uvidi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4214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466F-C238-4698-A056-58315D4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Tješi li i ohrabruje vjera ili ne?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FC28158-A2DE-4E8E-BE68-25F999DA8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439153"/>
              </p:ext>
            </p:extLst>
          </p:nvPr>
        </p:nvGraphicFramePr>
        <p:xfrm>
          <a:off x="1475656" y="2132856"/>
          <a:ext cx="5544616" cy="3456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6154">
                  <a:extLst>
                    <a:ext uri="{9D8B030D-6E8A-4147-A177-3AD203B41FA5}">
                      <a16:colId xmlns:a16="http://schemas.microsoft.com/office/drawing/2014/main" val="1123874219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3620471693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603302472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37625724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1999.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2018.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764455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868167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 zna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9,8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085057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74,1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71,9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69,1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33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4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6031-6253-4823-B790-A0D7B196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7C7B-3B51-45BC-934B-0993F0FD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r-HR" dirty="0"/>
              <a:t>= Manje promjene u osobnoj religioznosti</a:t>
            </a:r>
          </a:p>
          <a:p>
            <a:pPr>
              <a:spcBef>
                <a:spcPts val="0"/>
              </a:spcBef>
            </a:pPr>
            <a:r>
              <a:rPr lang="hr-HR" dirty="0"/>
              <a:t>Bez promjena:</a:t>
            </a:r>
          </a:p>
          <a:p>
            <a:pPr>
              <a:spcBef>
                <a:spcPts val="0"/>
              </a:spcBef>
            </a:pPr>
            <a:r>
              <a:rPr lang="hr-HR" dirty="0"/>
              <a:t>- religijska </a:t>
            </a:r>
            <a:r>
              <a:rPr lang="hr-HR" dirty="0" err="1"/>
              <a:t>samoidentifikacija</a:t>
            </a:r>
            <a:endParaRPr lang="hr-HR" dirty="0"/>
          </a:p>
          <a:p>
            <a:pPr>
              <a:spcBef>
                <a:spcPts val="0"/>
              </a:spcBef>
            </a:pPr>
            <a:r>
              <a:rPr lang="hr-HR" dirty="0"/>
              <a:t>- molitva izvan vjerskih obreda </a:t>
            </a:r>
          </a:p>
          <a:p>
            <a:pPr>
              <a:spcBef>
                <a:spcPts val="0"/>
              </a:spcBef>
            </a:pPr>
            <a:r>
              <a:rPr lang="hr-HR" dirty="0"/>
              <a:t>- tješi li ili ohrabruje vjera (uz blago povećanje onih koje ne tješi)</a:t>
            </a:r>
          </a:p>
          <a:p>
            <a:pPr>
              <a:spcBef>
                <a:spcPts val="0"/>
              </a:spcBef>
            </a:pPr>
            <a:r>
              <a:rPr lang="hr-HR" dirty="0"/>
              <a:t>Promjene:</a:t>
            </a:r>
          </a:p>
          <a:p>
            <a:pPr>
              <a:spcBef>
                <a:spcPts val="0"/>
              </a:spcBef>
            </a:pPr>
            <a:r>
              <a:rPr lang="hr-HR" dirty="0"/>
              <a:t>- smanjena važnost religije u životu</a:t>
            </a:r>
          </a:p>
          <a:p>
            <a:pPr>
              <a:spcBef>
                <a:spcPts val="0"/>
              </a:spcBef>
            </a:pPr>
            <a:r>
              <a:rPr lang="hr-HR" dirty="0"/>
              <a:t>Prediktori:</a:t>
            </a:r>
          </a:p>
          <a:p>
            <a:pPr>
              <a:spcBef>
                <a:spcPts val="0"/>
              </a:spcBef>
            </a:pPr>
            <a:r>
              <a:rPr lang="hr-HR" dirty="0"/>
              <a:t>= ženski spol, manja naselja</a:t>
            </a:r>
            <a:r>
              <a:rPr lang="en-US" dirty="0"/>
              <a:t>;</a:t>
            </a:r>
            <a:r>
              <a:rPr lang="hr-HR" dirty="0"/>
              <a:t> u 2018. i niži stupanj obrazovanja ispitanika i niži stupanj obrazovanja oca  </a:t>
            </a:r>
          </a:p>
        </p:txBody>
      </p:sp>
    </p:spTree>
    <p:extLst>
      <p:ext uri="{BB962C8B-B14F-4D97-AF65-F5344CB8AC3E}">
        <p14:creationId xmlns:p14="http://schemas.microsoft.com/office/powerpoint/2010/main" val="3932082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9C56-1D09-4673-BA1C-8572DAA9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C71CC-C9F8-47A0-99C9-522D485D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r-HR" dirty="0"/>
              <a:t>HR i dalje </a:t>
            </a:r>
            <a:r>
              <a:rPr lang="hr-HR" dirty="0" err="1"/>
              <a:t>visokoreligiozna</a:t>
            </a:r>
            <a:r>
              <a:rPr lang="hr-HR" dirty="0"/>
              <a:t> zemlja</a:t>
            </a:r>
          </a:p>
          <a:p>
            <a:pPr>
              <a:spcBef>
                <a:spcPts val="0"/>
              </a:spcBef>
            </a:pPr>
            <a:r>
              <a:rPr lang="hr-HR" dirty="0"/>
              <a:t>Stabilnost + promjene – osobito u crkve</a:t>
            </a:r>
            <a:r>
              <a:rPr lang="en-US" dirty="0"/>
              <a:t>n</a:t>
            </a:r>
            <a:r>
              <a:rPr lang="hr-HR" dirty="0"/>
              <a:t>oj religioznosti</a:t>
            </a:r>
          </a:p>
          <a:p>
            <a:pPr>
              <a:spcBef>
                <a:spcPts val="0"/>
              </a:spcBef>
            </a:pPr>
            <a:r>
              <a:rPr lang="hr-HR" dirty="0"/>
              <a:t>= Uz intenzivnu osobnu i institucionalnu religioznost distancirana religioznost postaje trajno obilježje religijske slike </a:t>
            </a:r>
          </a:p>
          <a:p>
            <a:pPr>
              <a:spcBef>
                <a:spcPts val="0"/>
              </a:spcBef>
            </a:pPr>
            <a:r>
              <a:rPr lang="hr-HR" dirty="0"/>
              <a:t>= Polarizacija na vjerničku </a:t>
            </a:r>
            <a:r>
              <a:rPr lang="en-US" dirty="0" err="1"/>
              <a:t>i</a:t>
            </a:r>
            <a:r>
              <a:rPr lang="hr-HR" dirty="0"/>
              <a:t> nevjerničku populaciju </a:t>
            </a:r>
          </a:p>
          <a:p>
            <a:pPr>
              <a:spcBef>
                <a:spcPts val="0"/>
              </a:spcBef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→ Okvir za proučavanje vjerničke mobilizacije u javnoj sferi te odnosa religije i politike </a:t>
            </a:r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45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r-HR" altLang="sr-Latn-RS" sz="3700" dirty="0"/>
              <a:t>Je li se išta promijenilo u 50 godina?</a:t>
            </a:r>
            <a:endParaRPr lang="en-US" altLang="sr-Latn-RS" sz="3700" dirty="0"/>
          </a:p>
        </p:txBody>
      </p:sp>
      <p:graphicFrame>
        <p:nvGraphicFramePr>
          <p:cNvPr id="88112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345331"/>
              </p:ext>
            </p:extLst>
          </p:nvPr>
        </p:nvGraphicFramePr>
        <p:xfrm>
          <a:off x="457200" y="1417638"/>
          <a:ext cx="6067652" cy="5018088"/>
        </p:xfrm>
        <a:graphic>
          <a:graphicData uri="http://schemas.openxmlformats.org/drawingml/2006/table">
            <a:tbl>
              <a:tblPr/>
              <a:tblGrid>
                <a:gridCol w="3685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0747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1953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1991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66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Katolici</a:t>
                      </a:r>
                      <a:endParaRPr kumimoji="0" lang="hr-HR" sz="2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73,9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76,5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707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Pravoslavni</a:t>
                      </a:r>
                      <a:endParaRPr kumimoji="0" lang="hr-HR" sz="2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11,26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11,1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07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Muslimani</a:t>
                      </a:r>
                      <a:endParaRPr kumimoji="0" lang="hr-HR" sz="2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0,18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1,2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707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Protestanti </a:t>
                      </a:r>
                      <a:endParaRPr kumimoji="0" lang="hr-HR" sz="2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0,5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0,4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Ostalo (+ nepoznato 1991)</a:t>
                      </a:r>
                      <a:endParaRPr kumimoji="0" lang="hr-HR" sz="2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293688" algn="ctr"/>
                        </a:tabLst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0,47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6,9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9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Nereligiozni, neizjašnjeni, agnostici, nepoznato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13,59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3,9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04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 – popisi stanovništva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0F6E747-0AB6-44A8-B32A-70DA0BDEC9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958" y="1600200"/>
            <a:ext cx="773408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3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Komunističko razdoblje</a:t>
            </a:r>
            <a:endParaRPr lang="en-GB" altLang="sr-Latn-RS"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r-HR" altLang="sr-Latn-RS" sz="2600" dirty="0"/>
              <a:t>Razdoblje jakog neprijateljstva – posebno u kasnim 1940-ima i 1950-ima (Stepinac, Program SKJ 1958..)</a:t>
            </a:r>
          </a:p>
          <a:p>
            <a:pPr>
              <a:spcBef>
                <a:spcPct val="0"/>
              </a:spcBef>
            </a:pPr>
            <a:r>
              <a:rPr lang="hr-HR" altLang="sr-Latn-RS" sz="2600" dirty="0"/>
              <a:t>Parcijalna normalizacija od sredine 1960-ih </a:t>
            </a:r>
          </a:p>
          <a:p>
            <a:pPr>
              <a:spcBef>
                <a:spcPct val="0"/>
              </a:spcBef>
            </a:pPr>
            <a:r>
              <a:rPr lang="hr-HR" altLang="sr-Latn-RS" sz="2600" dirty="0"/>
              <a:t>Javno vs. privatno – religija zabranjena u javnoj sferi, ali vrlo prisutna u privatnoj</a:t>
            </a:r>
          </a:p>
          <a:p>
            <a:pPr>
              <a:spcBef>
                <a:spcPct val="0"/>
              </a:spcBef>
            </a:pPr>
            <a:r>
              <a:rPr lang="hr-HR" altLang="sr-Latn-RS" sz="2600" dirty="0"/>
              <a:t>Postupna sekularizacija u kasnim 1960-im i 1970-im + kriza sustava i revitalizacija u 1980-ima </a:t>
            </a:r>
          </a:p>
          <a:p>
            <a:pPr>
              <a:spcBef>
                <a:spcPct val="0"/>
              </a:spcBef>
            </a:pPr>
            <a:r>
              <a:rPr lang="hr-HR" altLang="sr-Latn-RS" sz="2600" dirty="0"/>
              <a:t>Indikatori religijskih promjena:</a:t>
            </a:r>
          </a:p>
          <a:p>
            <a:pPr>
              <a:spcBef>
                <a:spcPct val="0"/>
              </a:spcBef>
            </a:pPr>
            <a:r>
              <a:rPr lang="hr-HR" altLang="sr-Latn-RS" sz="2600" dirty="0"/>
              <a:t>(parcijalna istraživanja vs. npr. jasnih empirijskih pokazatelja revitalizacije u Sloveniji i Mađarskoj od 1979.)</a:t>
            </a:r>
          </a:p>
        </p:txBody>
      </p:sp>
    </p:spTree>
    <p:extLst>
      <p:ext uri="{BB962C8B-B14F-4D97-AF65-F5344CB8AC3E}">
        <p14:creationId xmlns:p14="http://schemas.microsoft.com/office/powerpoint/2010/main" val="208748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altLang="sr-Latn-RS" dirty="0"/>
              <a:t>1972. - ZG regija – 93,4% konfesionalno identificiranih, 96,7% krštenih ; 51,2% vjernika, 20% neodlučnih, 15,9% nevjernika, 12,3% ateista (Vrcan, 1980)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1982. - ZG regija - 44,7% vjernika, 19,5% neodlučnih, 18% nevjernika, 17,8% ateista (Bahtijarević, 1985)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Značajan porast religioznosti srednjoškolaca Splita 1967.-1984. (</a:t>
            </a:r>
            <a:r>
              <a:rPr lang="hr-HR" altLang="sr-Latn-RS" dirty="0" err="1"/>
              <a:t>Vušković</a:t>
            </a:r>
            <a:r>
              <a:rPr lang="hr-HR" altLang="sr-Latn-RS" dirty="0"/>
              <a:t>, 1988)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Porast religioznosti mladih od 1988. do 1989. u ZG (Marinović Jerolimov, 1993.)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Velika nacionalno-religijska okupljanja + pučka religioznost </a:t>
            </a:r>
          </a:p>
          <a:p>
            <a:pPr>
              <a:spcBef>
                <a:spcPts val="0"/>
              </a:spcBef>
            </a:pPr>
            <a:r>
              <a:rPr lang="hr-HR" altLang="sr-Latn-RS" dirty="0"/>
              <a:t>Veza konfesionalne i etničke identifikacije – velike razlike u Jugoslaviji</a:t>
            </a:r>
            <a:endParaRPr lang="en-US" altLang="sr-Latn-RS" dirty="0"/>
          </a:p>
          <a:p>
            <a:pPr>
              <a:spcBef>
                <a:spcPts val="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94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6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hr-HR" altLang="sr-Latn-RS" sz="3700" dirty="0"/>
              <a:t>Religioznost mladih</a:t>
            </a:r>
            <a:r>
              <a:rPr lang="en-GB" altLang="sr-Latn-RS" sz="3700" dirty="0"/>
              <a:t>, 1985/86</a:t>
            </a:r>
            <a:r>
              <a:rPr lang="hr-HR" altLang="sr-Latn-RS" sz="3700" dirty="0"/>
              <a:t>, % (Vrcan, 1990) </a:t>
            </a:r>
            <a:endParaRPr lang="en-US" altLang="sr-Latn-RS" sz="3700" dirty="0"/>
          </a:p>
        </p:txBody>
      </p:sp>
      <p:graphicFrame>
        <p:nvGraphicFramePr>
          <p:cNvPr id="86196" name="Group 1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01480"/>
              </p:ext>
            </p:extLst>
          </p:nvPr>
        </p:nvGraphicFramePr>
        <p:xfrm>
          <a:off x="457200" y="1481138"/>
          <a:ext cx="8229600" cy="507132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891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Nacionalnost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Konfesionalna identifikacija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Religijska identifikacija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72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Srbi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61,7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18,2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679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Hrvati	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82,5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55,0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891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Slovenci	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64,4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40,8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246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Makedonci</a:t>
                      </a: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85,8</a:t>
                      </a: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30,8</a:t>
                      </a: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72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Crnogorci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65,2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12,8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72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Albanci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87,3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48,4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679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Muslimani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79,0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32,2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172">
                <a:tc>
                  <a:txBody>
                    <a:bodyPr/>
                    <a:lstStyle/>
                    <a:p>
                      <a:pPr marL="365125" marR="0" lvl="0" indent="-2555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Jugoslaveni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35,9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2359025" algn="l"/>
                          <a:tab pos="3538538" algn="l"/>
                          <a:tab pos="4718050" algn="l"/>
                        </a:tabLst>
                      </a:pPr>
                      <a:r>
                        <a:rPr kumimoji="0" lang="hr-HR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16,6	</a:t>
                      </a:r>
                      <a:endParaRPr kumimoji="0" lang="hr-HR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Arial" pitchFamily="34" charset="0"/>
                      </a:endParaRPr>
                    </a:p>
                  </a:txBody>
                  <a:tcPr marT="42988" marB="429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2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/>
              <a:t>Postkomunizam</a:t>
            </a:r>
            <a:endParaRPr lang="en-GB" altLang="sr-Latn-RS" dirty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8229600" cy="463706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dirty="0"/>
              <a:t>Nasljeđe + nove društvene okolnosti – rat + nacionalna mobilizacija i izgradnja države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dirty="0"/>
              <a:t>Iz privatne na javnu scenu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dirty="0"/>
              <a:t>Ratom uvjetovane migracije stanovništva</a:t>
            </a:r>
            <a:endParaRPr lang="en-US" altLang="sr-Latn-RS" dirty="0"/>
          </a:p>
          <a:p>
            <a:pPr eaLnBrk="1" hangingPunct="1">
              <a:spcBef>
                <a:spcPct val="0"/>
              </a:spcBef>
            </a:pPr>
            <a:r>
              <a:rPr lang="hr-HR" altLang="sr-Latn-RS" dirty="0"/>
              <a:t>Prisutnost religije + rasprave o njenoj ulozi</a:t>
            </a:r>
          </a:p>
          <a:p>
            <a:pPr eaLnBrk="1" hangingPunct="1">
              <a:spcBef>
                <a:spcPct val="0"/>
              </a:spcBef>
            </a:pPr>
            <a:endParaRPr lang="en-US" altLang="sr-Latn-RS" dirty="0"/>
          </a:p>
          <a:p>
            <a:pPr eaLnBrk="1" hangingPunct="1"/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82509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Empirijski uvidi, EVS</a:t>
            </a:r>
          </a:p>
          <a:p>
            <a:r>
              <a:rPr lang="hr-HR" dirty="0"/>
              <a:t>Izvor: </a:t>
            </a:r>
            <a:r>
              <a:rPr lang="en-US" dirty="0" err="1"/>
              <a:t>Nikodem</a:t>
            </a:r>
            <a:r>
              <a:rPr lang="en-US" dirty="0"/>
              <a:t>, </a:t>
            </a:r>
            <a:r>
              <a:rPr lang="en-US" dirty="0" err="1"/>
              <a:t>Zrinščak</a:t>
            </a:r>
            <a:r>
              <a:rPr lang="en-US" dirty="0"/>
              <a:t>, 2019.</a:t>
            </a:r>
          </a:p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hr-HR" dirty="0"/>
              <a:t>(ovdje) samo dvije dimenzije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07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SOCIOLOGIJA_11_Devijantnost_SSR_2016_2017</Template>
  <TotalTime>1964</TotalTime>
  <Words>792</Words>
  <Application>Microsoft Office PowerPoint</Application>
  <PresentationFormat>On-screen Show (4:3)</PresentationFormat>
  <Paragraphs>301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 3</vt:lpstr>
      <vt:lpstr>Clarity</vt:lpstr>
      <vt:lpstr>RELIGIJA, PRAVO I DRUŠTVO – ii.</vt:lpstr>
      <vt:lpstr>PowerPoint Presentation</vt:lpstr>
      <vt:lpstr>Je li se išta promijenilo u 50 godina?</vt:lpstr>
      <vt:lpstr>HR – popisi stanovništva</vt:lpstr>
      <vt:lpstr>Komunističko razdoblje</vt:lpstr>
      <vt:lpstr>PowerPoint Presentation</vt:lpstr>
      <vt:lpstr>Religioznost mladih, 1985/86, % (Vrcan, 1990) </vt:lpstr>
      <vt:lpstr>Postkomunizam</vt:lpstr>
      <vt:lpstr>PowerPoint Presentation</vt:lpstr>
      <vt:lpstr>PowerPoint Presentation</vt:lpstr>
      <vt:lpstr>Konfesionalna pripadnost</vt:lpstr>
      <vt:lpstr>Pohađanje vjerskih obreda</vt:lpstr>
      <vt:lpstr>Povjerenje u Crkvu</vt:lpstr>
      <vt:lpstr>Uloga Crkve u javnoj sferi – adekvatnost odgovora na …</vt:lpstr>
      <vt:lpstr>PowerPoint Presentation</vt:lpstr>
      <vt:lpstr>PowerPoint Presentation</vt:lpstr>
      <vt:lpstr>Religijska samoidentifikacija</vt:lpstr>
      <vt:lpstr>Važnost religije u životu</vt:lpstr>
      <vt:lpstr>Molitva izvan vjerskih obreda</vt:lpstr>
      <vt:lpstr>Tješi li i ohrabruje vjera ili ne?</vt:lpstr>
      <vt:lpstr>PowerPoint Presentation</vt:lpstr>
      <vt:lpstr>PowerPoint Presentation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</dc:title>
  <cp:lastModifiedBy>Siniša</cp:lastModifiedBy>
  <cp:revision>183</cp:revision>
  <cp:lastPrinted>2014-11-19T20:37:49Z</cp:lastPrinted>
  <dcterms:created xsi:type="dcterms:W3CDTF">2009-10-30T12:42:25Z</dcterms:created>
  <dcterms:modified xsi:type="dcterms:W3CDTF">2019-10-02T17:31:57Z</dcterms:modified>
</cp:coreProperties>
</file>