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8" r:id="rId3"/>
    <p:sldId id="283" r:id="rId4"/>
    <p:sldId id="259" r:id="rId5"/>
    <p:sldId id="28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57"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337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046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73807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607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1019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18191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9591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1472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876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B3A1323-8D79-1946-B0D7-40001CF92E9D}"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39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20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302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59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11/9/2018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51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11/9/2018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209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0DF5E60-9974-AC48-9591-99C2BB44B7CF}" type="datetimeFigureOut">
              <a:rPr lang="en-US" smtClean="0"/>
              <a:pPr/>
              <a:t>11/9/2018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362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22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11/9/2018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9783"/>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ombudsman.europa.eu/en/resources/publicserviceprinciples.faces#to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RIGHT TO GOOD ADMINISTRATION</a:t>
            </a:r>
            <a:r>
              <a:rPr lang="hr-HR" dirty="0"/>
              <a:t/>
            </a:r>
            <a:br>
              <a:rPr lang="hr-HR" dirty="0"/>
            </a:br>
            <a:endParaRPr lang="en-US" dirty="0"/>
          </a:p>
        </p:txBody>
      </p:sp>
      <p:sp>
        <p:nvSpPr>
          <p:cNvPr id="3" name="Subtitle 2"/>
          <p:cNvSpPr>
            <a:spLocks noGrp="1"/>
          </p:cNvSpPr>
          <p:nvPr>
            <p:ph type="subTitle" idx="1"/>
          </p:nvPr>
        </p:nvSpPr>
        <p:spPr/>
        <p:txBody>
          <a:bodyPr/>
          <a:lstStyle/>
          <a:p>
            <a:r>
              <a:rPr lang="hr-HR" dirty="0" err="1" smtClean="0"/>
              <a:t>Unit</a:t>
            </a:r>
            <a:r>
              <a:rPr lang="hr-HR" dirty="0" smtClean="0"/>
              <a:t> 16</a:t>
            </a:r>
            <a:endParaRPr lang="en-US" dirty="0"/>
          </a:p>
        </p:txBody>
      </p:sp>
    </p:spTree>
    <p:extLst>
      <p:ext uri="{BB962C8B-B14F-4D97-AF65-F5344CB8AC3E}">
        <p14:creationId xmlns:p14="http://schemas.microsoft.com/office/powerpoint/2010/main" val="2855472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Implementation </a:t>
            </a:r>
            <a:endParaRPr lang="hr-HR" dirty="0"/>
          </a:p>
        </p:txBody>
      </p:sp>
      <p:sp>
        <p:nvSpPr>
          <p:cNvPr id="3" name="Content Placeholder 2"/>
          <p:cNvSpPr>
            <a:spLocks noGrp="1"/>
          </p:cNvSpPr>
          <p:nvPr>
            <p:ph idx="1"/>
          </p:nvPr>
        </p:nvSpPr>
        <p:spPr/>
        <p:txBody>
          <a:bodyPr/>
          <a:lstStyle/>
          <a:p>
            <a:r>
              <a:rPr lang="en-GB" dirty="0"/>
              <a:t>The Charter aims to guarantee that at every step - from the EU legislative process to the application of EU law at the national level - the rights and principles of the Charter are taken into account and improve EU citizens' understanding of fundamental rights protection within the EU, providing them with concrete information on possible remedies and the role of the Commission in this field.</a:t>
            </a:r>
            <a:endParaRPr lang="hr-HR" dirty="0"/>
          </a:p>
          <a:p>
            <a:endParaRPr lang="en-US" dirty="0"/>
          </a:p>
        </p:txBody>
      </p:sp>
    </p:spTree>
    <p:extLst>
      <p:ext uri="{BB962C8B-B14F-4D97-AF65-F5344CB8AC3E}">
        <p14:creationId xmlns:p14="http://schemas.microsoft.com/office/powerpoint/2010/main" val="140720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Protection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Charter protects individuals and legal entities against actions by EU institutions </a:t>
            </a:r>
            <a:r>
              <a:rPr lang="hr-HR" dirty="0" err="1" smtClean="0"/>
              <a:t>in</a:t>
            </a:r>
            <a:r>
              <a:rPr lang="hr-HR" dirty="0" smtClean="0"/>
              <a:t> </a:t>
            </a:r>
            <a:r>
              <a:rPr lang="hr-HR" dirty="0" err="1" smtClean="0"/>
              <a:t>case</a:t>
            </a:r>
            <a:r>
              <a:rPr lang="hr-HR" dirty="0" smtClean="0"/>
              <a:t> </a:t>
            </a:r>
            <a:r>
              <a:rPr lang="hr-HR" dirty="0" err="1" smtClean="0"/>
              <a:t>of</a:t>
            </a:r>
            <a:r>
              <a:rPr lang="hr-HR" dirty="0" smtClean="0"/>
              <a:t> </a:t>
            </a:r>
            <a:r>
              <a:rPr lang="hr-HR" dirty="0" err="1" smtClean="0"/>
              <a:t>infringement</a:t>
            </a:r>
            <a:r>
              <a:rPr lang="en-GB" dirty="0" smtClean="0"/>
              <a:t> </a:t>
            </a:r>
            <a:r>
              <a:rPr lang="en-GB" dirty="0"/>
              <a:t>fundamental rights</a:t>
            </a:r>
            <a:r>
              <a:rPr lang="en-GB" dirty="0" smtClean="0"/>
              <a:t>.</a:t>
            </a:r>
            <a:endParaRPr lang="hr-HR" dirty="0" smtClean="0"/>
          </a:p>
          <a:p>
            <a:r>
              <a:rPr lang="en-GB" dirty="0" smtClean="0"/>
              <a:t> </a:t>
            </a:r>
            <a:r>
              <a:rPr lang="en-GB" dirty="0"/>
              <a:t>If this happens, the Court of Justice of the EU has the power to review the legality of the act. </a:t>
            </a:r>
            <a:endParaRPr lang="hr-HR" dirty="0" smtClean="0"/>
          </a:p>
          <a:p>
            <a:r>
              <a:rPr lang="en-GB" dirty="0" smtClean="0"/>
              <a:t>If </a:t>
            </a:r>
            <a:r>
              <a:rPr lang="en-GB" dirty="0"/>
              <a:t>a national authority violates the Charter when implementing EU law, national judges (under the guidance of the Court of Justice of the European Union) have the power to ensure that the Charter is respected.</a:t>
            </a:r>
            <a:endParaRPr lang="hr-HR" dirty="0"/>
          </a:p>
          <a:p>
            <a:endParaRPr lang="en-US" dirty="0"/>
          </a:p>
        </p:txBody>
      </p:sp>
    </p:spTree>
    <p:extLst>
      <p:ext uri="{BB962C8B-B14F-4D97-AF65-F5344CB8AC3E}">
        <p14:creationId xmlns:p14="http://schemas.microsoft.com/office/powerpoint/2010/main" val="210821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Citizens’ rights </a:t>
            </a:r>
            <a:endParaRPr lang="hr-HR" dirty="0"/>
          </a:p>
        </p:txBody>
      </p:sp>
      <p:sp>
        <p:nvSpPr>
          <p:cNvPr id="3" name="Content Placeholder 2"/>
          <p:cNvSpPr>
            <a:spLocks noGrp="1"/>
          </p:cNvSpPr>
          <p:nvPr>
            <p:ph idx="1"/>
          </p:nvPr>
        </p:nvSpPr>
        <p:spPr/>
        <p:txBody>
          <a:bodyPr/>
          <a:lstStyle/>
          <a:p>
            <a:r>
              <a:rPr lang="en-GB" dirty="0"/>
              <a:t>In Title V, the main rights of citizens’ are determined, such as </a:t>
            </a:r>
            <a:endParaRPr lang="hr-HR" dirty="0" smtClean="0"/>
          </a:p>
          <a:p>
            <a:r>
              <a:rPr lang="hr-HR" dirty="0"/>
              <a:t>t</a:t>
            </a:r>
            <a:r>
              <a:rPr lang="en-GB" dirty="0" smtClean="0"/>
              <a:t>he </a:t>
            </a:r>
            <a:r>
              <a:rPr lang="en-GB" dirty="0"/>
              <a:t>right to </a:t>
            </a:r>
            <a:r>
              <a:rPr lang="en-GB" b="1" dirty="0"/>
              <a:t>vote</a:t>
            </a:r>
            <a:r>
              <a:rPr lang="en-GB" dirty="0"/>
              <a:t> and to </a:t>
            </a:r>
            <a:r>
              <a:rPr lang="en-GB" b="1" dirty="0"/>
              <a:t>stand as a candidate at elections </a:t>
            </a:r>
            <a:r>
              <a:rPr lang="en-GB" dirty="0"/>
              <a:t>to the European Parliament and municipal elections, </a:t>
            </a:r>
            <a:endParaRPr lang="hr-HR" dirty="0" smtClean="0"/>
          </a:p>
          <a:p>
            <a:r>
              <a:rPr lang="en-GB" dirty="0" smtClean="0"/>
              <a:t>the </a:t>
            </a:r>
            <a:r>
              <a:rPr lang="en-GB" dirty="0"/>
              <a:t>right to good administration, </a:t>
            </a:r>
            <a:endParaRPr lang="hr-HR" dirty="0" smtClean="0"/>
          </a:p>
          <a:p>
            <a:r>
              <a:rPr lang="en-GB" dirty="0" smtClean="0"/>
              <a:t>the </a:t>
            </a:r>
            <a:r>
              <a:rPr lang="en-GB" dirty="0"/>
              <a:t>right of access to documents, </a:t>
            </a:r>
            <a:endParaRPr lang="hr-HR" dirty="0" smtClean="0"/>
          </a:p>
          <a:p>
            <a:r>
              <a:rPr lang="en-GB" dirty="0" smtClean="0"/>
              <a:t>the </a:t>
            </a:r>
            <a:r>
              <a:rPr lang="en-GB" dirty="0"/>
              <a:t>right to petition, </a:t>
            </a:r>
            <a:endParaRPr lang="hr-HR" dirty="0" smtClean="0"/>
          </a:p>
          <a:p>
            <a:r>
              <a:rPr lang="en-GB" dirty="0" smtClean="0"/>
              <a:t>freedom </a:t>
            </a:r>
            <a:r>
              <a:rPr lang="en-GB" dirty="0"/>
              <a:t>of movement and of </a:t>
            </a:r>
            <a:r>
              <a:rPr lang="en-GB" dirty="0" smtClean="0"/>
              <a:t>residence</a:t>
            </a:r>
            <a:r>
              <a:rPr lang="hr-HR" dirty="0" smtClean="0"/>
              <a:t>,</a:t>
            </a:r>
            <a:r>
              <a:rPr lang="en-GB" dirty="0" smtClean="0"/>
              <a:t> and</a:t>
            </a:r>
            <a:endParaRPr lang="hr-HR" dirty="0" smtClean="0"/>
          </a:p>
          <a:p>
            <a:r>
              <a:rPr lang="en-GB" dirty="0" smtClean="0"/>
              <a:t> </a:t>
            </a:r>
            <a:r>
              <a:rPr lang="en-GB" dirty="0"/>
              <a:t>the right to diplomatic and consular protection.</a:t>
            </a:r>
            <a:endParaRPr lang="hr-HR" dirty="0"/>
          </a:p>
          <a:p>
            <a:r>
              <a:rPr lang="en-GB" dirty="0"/>
              <a:t> </a:t>
            </a:r>
            <a:endParaRPr lang="hr-HR" dirty="0"/>
          </a:p>
        </p:txBody>
      </p:sp>
    </p:spTree>
    <p:extLst>
      <p:ext uri="{BB962C8B-B14F-4D97-AF65-F5344CB8AC3E}">
        <p14:creationId xmlns:p14="http://schemas.microsoft.com/office/powerpoint/2010/main" val="240591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Article</a:t>
            </a:r>
            <a:r>
              <a:rPr lang="hr-HR" dirty="0" smtClean="0"/>
              <a:t> 41: </a:t>
            </a:r>
            <a:r>
              <a:rPr lang="hr-HR" dirty="0" err="1" smtClean="0"/>
              <a:t>The</a:t>
            </a:r>
            <a:r>
              <a:rPr lang="hr-HR" dirty="0" smtClean="0"/>
              <a:t> </a:t>
            </a:r>
            <a:r>
              <a:rPr lang="hr-HR" dirty="0"/>
              <a:t>r</a:t>
            </a:r>
            <a:r>
              <a:rPr lang="en-GB" dirty="0" err="1" smtClean="0"/>
              <a:t>ight</a:t>
            </a:r>
            <a:r>
              <a:rPr lang="en-GB" dirty="0" smtClean="0"/>
              <a:t> </a:t>
            </a:r>
            <a:r>
              <a:rPr lang="en-GB" dirty="0"/>
              <a:t>to good administration</a:t>
            </a:r>
            <a:r>
              <a:rPr lang="hr-HR" dirty="0"/>
              <a:t/>
            </a:r>
            <a:br>
              <a:rPr lang="hr-HR" dirty="0"/>
            </a:br>
            <a:endParaRPr lang="en-US" dirty="0"/>
          </a:p>
        </p:txBody>
      </p:sp>
      <p:sp>
        <p:nvSpPr>
          <p:cNvPr id="3" name="Content Placeholder 2"/>
          <p:cNvSpPr>
            <a:spLocks noGrp="1"/>
          </p:cNvSpPr>
          <p:nvPr>
            <p:ph idx="1"/>
          </p:nvPr>
        </p:nvSpPr>
        <p:spPr/>
        <p:txBody>
          <a:bodyPr>
            <a:normAutofit/>
          </a:bodyPr>
          <a:lstStyle/>
          <a:p>
            <a:endParaRPr lang="en-US" dirty="0"/>
          </a:p>
          <a:p>
            <a:endParaRPr lang="hr-HR" dirty="0" smtClean="0"/>
          </a:p>
          <a:p>
            <a:r>
              <a:rPr lang="en-GB" dirty="0" smtClean="0"/>
              <a:t>1</a:t>
            </a:r>
            <a:r>
              <a:rPr lang="en-GB" dirty="0"/>
              <a:t>.   Every person has the right to have his or her affairs handled </a:t>
            </a:r>
            <a:r>
              <a:rPr lang="en-GB" b="1" dirty="0"/>
              <a:t>impartially</a:t>
            </a:r>
            <a:r>
              <a:rPr lang="en-GB" dirty="0"/>
              <a:t>, </a:t>
            </a:r>
            <a:r>
              <a:rPr lang="en-GB" b="1" dirty="0"/>
              <a:t>fairly</a:t>
            </a:r>
            <a:r>
              <a:rPr lang="en-GB" dirty="0"/>
              <a:t> and </a:t>
            </a:r>
            <a:r>
              <a:rPr lang="en-GB" b="1" dirty="0"/>
              <a:t>within a reasonable</a:t>
            </a:r>
            <a:r>
              <a:rPr lang="en-GB" dirty="0"/>
              <a:t> </a:t>
            </a:r>
            <a:r>
              <a:rPr lang="en-GB" b="1" dirty="0"/>
              <a:t>time</a:t>
            </a:r>
            <a:r>
              <a:rPr lang="en-GB" dirty="0"/>
              <a:t> by the institutions, bodies, offices and agencies of the Union.</a:t>
            </a:r>
            <a:endParaRPr lang="hr-HR" dirty="0"/>
          </a:p>
          <a:p>
            <a:endParaRPr lang="en-US" dirty="0"/>
          </a:p>
        </p:txBody>
      </p:sp>
    </p:spTree>
    <p:extLst>
      <p:ext uri="{BB962C8B-B14F-4D97-AF65-F5344CB8AC3E}">
        <p14:creationId xmlns:p14="http://schemas.microsoft.com/office/powerpoint/2010/main" val="169353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Right to good administration</a:t>
            </a:r>
            <a:endParaRPr lang="en-US" dirty="0"/>
          </a:p>
        </p:txBody>
      </p:sp>
      <p:sp>
        <p:nvSpPr>
          <p:cNvPr id="3" name="Content Placeholder 2"/>
          <p:cNvSpPr>
            <a:spLocks noGrp="1"/>
          </p:cNvSpPr>
          <p:nvPr>
            <p:ph idx="1"/>
          </p:nvPr>
        </p:nvSpPr>
        <p:spPr/>
        <p:txBody>
          <a:bodyPr>
            <a:normAutofit/>
          </a:bodyPr>
          <a:lstStyle/>
          <a:p>
            <a:r>
              <a:rPr lang="en-GB" dirty="0"/>
              <a:t>2.   This right includes:</a:t>
            </a:r>
            <a:endParaRPr lang="hr-HR" dirty="0"/>
          </a:p>
          <a:p>
            <a:r>
              <a:rPr lang="en-GB" dirty="0"/>
              <a:t>a)	the right of every person </a:t>
            </a:r>
            <a:r>
              <a:rPr lang="en-GB" b="1" dirty="0"/>
              <a:t>to be heard</a:t>
            </a:r>
            <a:r>
              <a:rPr lang="en-GB" dirty="0"/>
              <a:t>, before any individual measure which would affect him or her adversely is taken;</a:t>
            </a:r>
            <a:endParaRPr lang="hr-HR" dirty="0"/>
          </a:p>
          <a:p>
            <a:r>
              <a:rPr lang="en-GB" dirty="0"/>
              <a:t>(b)	the right of every person </a:t>
            </a:r>
            <a:r>
              <a:rPr lang="en-GB" b="1" dirty="0"/>
              <a:t>to have access to his or her file</a:t>
            </a:r>
            <a:r>
              <a:rPr lang="en-GB" dirty="0"/>
              <a:t>, while respecting the legitimate interests of confidentiality and of professional and business secrecy;</a:t>
            </a:r>
            <a:endParaRPr lang="hr-HR" dirty="0"/>
          </a:p>
          <a:p>
            <a:r>
              <a:rPr lang="en-GB" dirty="0"/>
              <a:t>(c)	the obligation of the administration </a:t>
            </a:r>
            <a:r>
              <a:rPr lang="en-GB" b="1" dirty="0"/>
              <a:t>to give reasons for its decisions</a:t>
            </a:r>
            <a:r>
              <a:rPr lang="en-GB" dirty="0"/>
              <a:t>.</a:t>
            </a:r>
            <a:endParaRPr lang="hr-HR" dirty="0"/>
          </a:p>
          <a:p>
            <a:endParaRPr lang="en-US" dirty="0"/>
          </a:p>
        </p:txBody>
      </p:sp>
    </p:spTree>
    <p:extLst>
      <p:ext uri="{BB962C8B-B14F-4D97-AF65-F5344CB8AC3E}">
        <p14:creationId xmlns:p14="http://schemas.microsoft.com/office/powerpoint/2010/main" val="176311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Right to good administration</a:t>
            </a:r>
            <a:endParaRPr lang="en-US" dirty="0"/>
          </a:p>
        </p:txBody>
      </p:sp>
      <p:sp>
        <p:nvSpPr>
          <p:cNvPr id="3" name="Content Placeholder 2"/>
          <p:cNvSpPr>
            <a:spLocks noGrp="1"/>
          </p:cNvSpPr>
          <p:nvPr>
            <p:ph idx="1"/>
          </p:nvPr>
        </p:nvSpPr>
        <p:spPr/>
        <p:txBody>
          <a:bodyPr/>
          <a:lstStyle/>
          <a:p>
            <a:r>
              <a:rPr lang="en-GB" dirty="0"/>
              <a:t>3.   Every person has the right </a:t>
            </a:r>
            <a:r>
              <a:rPr lang="en-GB" b="1" dirty="0"/>
              <a:t>to have the Union make good any damage caused by its institutions or by its servants </a:t>
            </a:r>
            <a:r>
              <a:rPr lang="en-GB" dirty="0"/>
              <a:t>in the performance of their duties, in accordance with the general principles common to the laws of the Member States.</a:t>
            </a:r>
            <a:endParaRPr lang="hr-HR" dirty="0"/>
          </a:p>
          <a:p>
            <a:r>
              <a:rPr lang="en-GB" dirty="0"/>
              <a:t>4.   Every person may write to the institutions of the Union </a:t>
            </a:r>
            <a:r>
              <a:rPr lang="en-GB" b="1" dirty="0"/>
              <a:t>in one of the languages of the Treaties </a:t>
            </a:r>
            <a:r>
              <a:rPr lang="en-GB" dirty="0"/>
              <a:t>and must have an answer in the same language.</a:t>
            </a:r>
            <a:endParaRPr lang="hr-HR" dirty="0"/>
          </a:p>
          <a:p>
            <a:endParaRPr lang="en-US" dirty="0"/>
          </a:p>
        </p:txBody>
      </p:sp>
    </p:spTree>
    <p:extLst>
      <p:ext uri="{BB962C8B-B14F-4D97-AF65-F5344CB8AC3E}">
        <p14:creationId xmlns:p14="http://schemas.microsoft.com/office/powerpoint/2010/main" val="86166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i="1" dirty="0"/>
              <a:t>II Read the text and answer the following questions:</a:t>
            </a:r>
            <a:r>
              <a:rPr lang="hr-HR" sz="3200" dirty="0"/>
              <a:t/>
            </a:r>
            <a:br>
              <a:rPr lang="hr-HR" sz="3200" dirty="0"/>
            </a:br>
            <a:endParaRPr lang="en-US" sz="3200" dirty="0"/>
          </a:p>
        </p:txBody>
      </p:sp>
      <p:sp>
        <p:nvSpPr>
          <p:cNvPr id="3" name="Content Placeholder 2"/>
          <p:cNvSpPr>
            <a:spLocks noGrp="1"/>
          </p:cNvSpPr>
          <p:nvPr>
            <p:ph idx="1"/>
          </p:nvPr>
        </p:nvSpPr>
        <p:spPr/>
        <p:txBody>
          <a:bodyPr/>
          <a:lstStyle/>
          <a:p>
            <a:r>
              <a:rPr lang="en-GB" dirty="0"/>
              <a:t>1. Does the Charter of Fundamental Rights of the EU replace national constitutional systems or the system of fundamental rights protection guaranteed by the European Convention on Human Rights?</a:t>
            </a:r>
            <a:endParaRPr lang="hr-HR" dirty="0"/>
          </a:p>
          <a:p>
            <a:r>
              <a:rPr lang="en-GB" dirty="0"/>
              <a:t>2. What was the purpose of the Charter of Fundamental Rights of the EU?</a:t>
            </a:r>
            <a:endParaRPr lang="hr-HR" dirty="0"/>
          </a:p>
          <a:p>
            <a:r>
              <a:rPr lang="en-GB" dirty="0"/>
              <a:t>3. When did the Charter become legally binding?</a:t>
            </a:r>
            <a:endParaRPr lang="hr-HR" dirty="0"/>
          </a:p>
          <a:p>
            <a:r>
              <a:rPr lang="en-GB" dirty="0"/>
              <a:t>4. Who are the provisions of the Charter addressed to?</a:t>
            </a:r>
            <a:endParaRPr lang="hr-HR" dirty="0"/>
          </a:p>
          <a:p>
            <a:r>
              <a:rPr lang="en-GB" dirty="0"/>
              <a:t>5. What does the Charter aim to guarantee? </a:t>
            </a:r>
            <a:endParaRPr lang="hr-HR" dirty="0"/>
          </a:p>
          <a:p>
            <a:endParaRPr lang="en-US" dirty="0"/>
          </a:p>
        </p:txBody>
      </p:sp>
    </p:spTree>
    <p:extLst>
      <p:ext uri="{BB962C8B-B14F-4D97-AF65-F5344CB8AC3E}">
        <p14:creationId xmlns:p14="http://schemas.microsoft.com/office/powerpoint/2010/main" val="30827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II Match the verbs in the left column with the appropriate nouns:</a:t>
            </a:r>
            <a:endParaRPr lang="en-US" dirty="0"/>
          </a:p>
        </p:txBody>
      </p:sp>
      <p:graphicFrame>
        <p:nvGraphicFramePr>
          <p:cNvPr id="4" name="Content Placeholder 3"/>
          <p:cNvGraphicFramePr>
            <a:graphicFrameLocks noGrp="1"/>
          </p:cNvGraphicFramePr>
          <p:nvPr>
            <p:ph idx="1"/>
          </p:nvPr>
        </p:nvGraphicFramePr>
        <p:xfrm>
          <a:off x="3219767" y="3197701"/>
          <a:ext cx="5752465" cy="1686560"/>
        </p:xfrm>
        <a:graphic>
          <a:graphicData uri="http://schemas.openxmlformats.org/drawingml/2006/table">
            <a:tbl>
              <a:tblPr>
                <a:tableStyleId>{5C22544A-7EE6-4342-B048-85BDC9FD1C3A}</a:tableStyleId>
              </a:tblPr>
              <a:tblGrid>
                <a:gridCol w="2875915"/>
                <a:gridCol w="2876550"/>
              </a:tblGrid>
              <a:tr h="0">
                <a:tc>
                  <a:txBody>
                    <a:bodyPr/>
                    <a:lstStyle/>
                    <a:p>
                      <a:pPr>
                        <a:lnSpc>
                          <a:spcPct val="115000"/>
                        </a:lnSpc>
                        <a:spcAft>
                          <a:spcPts val="800"/>
                        </a:spcAft>
                      </a:pPr>
                      <a:r>
                        <a:rPr lang="en-GB" sz="1200">
                          <a:effectLst/>
                        </a:rPr>
                        <a:t>VERBS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NOUNS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infringe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individuals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implement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rights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protect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a:effectLst/>
                        </a:rPr>
                        <a:t>legality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nSpc>
                          <a:spcPct val="115000"/>
                        </a:lnSpc>
                        <a:spcAft>
                          <a:spcPts val="800"/>
                        </a:spcAft>
                      </a:pPr>
                      <a:r>
                        <a:rPr lang="en-GB" sz="1200">
                          <a:effectLst/>
                        </a:rPr>
                        <a:t>review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nSpc>
                          <a:spcPct val="115000"/>
                        </a:lnSpc>
                        <a:spcAft>
                          <a:spcPts val="800"/>
                        </a:spcAft>
                      </a:pPr>
                      <a:r>
                        <a:rPr lang="en-GB" sz="1200" dirty="0">
                          <a:effectLst/>
                        </a:rPr>
                        <a:t>law</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528960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i="1" dirty="0"/>
              <a:t>IV Complete the text with the words provided in the </a:t>
            </a:r>
            <a:r>
              <a:rPr lang="en-GB" sz="2000" i="1" dirty="0" smtClean="0"/>
              <a:t>box</a:t>
            </a:r>
            <a:r>
              <a:rPr lang="hr-HR" sz="2000" i="1" dirty="0" smtClean="0"/>
              <a:t>: </a:t>
            </a:r>
            <a:r>
              <a:rPr lang="en-GB" sz="2000" i="1" dirty="0"/>
              <a:t>protection, candidate, access, movement, municipal, administration</a:t>
            </a:r>
            <a:r>
              <a:rPr lang="hr-HR" sz="2000" dirty="0"/>
              <a:t/>
            </a:r>
            <a:br>
              <a:rPr lang="hr-HR" sz="2000" dirty="0"/>
            </a:br>
            <a:endParaRPr lang="en-US" sz="2000" dirty="0"/>
          </a:p>
        </p:txBody>
      </p:sp>
      <p:sp>
        <p:nvSpPr>
          <p:cNvPr id="3" name="Content Placeholder 2"/>
          <p:cNvSpPr>
            <a:spLocks noGrp="1"/>
          </p:cNvSpPr>
          <p:nvPr>
            <p:ph idx="1"/>
          </p:nvPr>
        </p:nvSpPr>
        <p:spPr/>
        <p:txBody>
          <a:bodyPr/>
          <a:lstStyle/>
          <a:p>
            <a:r>
              <a:rPr lang="en-GB" dirty="0"/>
              <a:t>The main rights of citizens include the right to vote and to stand as a _____________ at elections to the European Parliament and _________________ elections, the right to good _________________, the right of __________ to documents, the right to petition, freedom of _____________ and of residence and the right to diplomatic and consular __________________.</a:t>
            </a:r>
            <a:endParaRPr lang="hr-HR"/>
          </a:p>
          <a:p>
            <a:endParaRPr lang="en-US" dirty="0"/>
          </a:p>
        </p:txBody>
      </p:sp>
    </p:spTree>
    <p:extLst>
      <p:ext uri="{BB962C8B-B14F-4D97-AF65-F5344CB8AC3E}">
        <p14:creationId xmlns:p14="http://schemas.microsoft.com/office/powerpoint/2010/main" val="11577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Part</a:t>
            </a:r>
            <a:r>
              <a:rPr lang="hr-HR" dirty="0" smtClean="0"/>
              <a:t> 2: </a:t>
            </a:r>
            <a:r>
              <a:rPr lang="en-GB" dirty="0" smtClean="0"/>
              <a:t>Public </a:t>
            </a:r>
            <a:r>
              <a:rPr lang="en-GB" dirty="0"/>
              <a:t>Service Principles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Remember what you have learned about public service principles and list the principles that you consider to be especially important.</a:t>
            </a:r>
            <a:endParaRPr lang="hr-HR" dirty="0"/>
          </a:p>
          <a:p>
            <a:r>
              <a:rPr lang="en-GB" dirty="0"/>
              <a:t>2. Discuss the importance of the public service principles you have enumerated.</a:t>
            </a:r>
            <a:endParaRPr lang="hr-HR" dirty="0"/>
          </a:p>
          <a:p>
            <a:endParaRPr lang="en-US" dirty="0"/>
          </a:p>
        </p:txBody>
      </p:sp>
    </p:spTree>
    <p:extLst>
      <p:ext uri="{BB962C8B-B14F-4D97-AF65-F5344CB8AC3E}">
        <p14:creationId xmlns:p14="http://schemas.microsoft.com/office/powerpoint/2010/main" val="192772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I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Which EU documents are you familiar with? Do they explicitly deal with public administration?</a:t>
            </a:r>
            <a:endParaRPr lang="hr-HR" dirty="0"/>
          </a:p>
          <a:p>
            <a:r>
              <a:rPr lang="en-GB" dirty="0"/>
              <a:t>2. Do EU documents provide guidelines on how public administration in member states should be organized</a:t>
            </a:r>
            <a:r>
              <a:rPr lang="en-GB" dirty="0" smtClean="0"/>
              <a:t>?</a:t>
            </a:r>
            <a:endParaRPr lang="hr-HR" dirty="0" smtClean="0"/>
          </a:p>
          <a:p>
            <a:r>
              <a:rPr lang="hr-HR" dirty="0" smtClean="0"/>
              <a:t>3. </a:t>
            </a:r>
            <a:r>
              <a:rPr lang="hr-HR" dirty="0" err="1" smtClean="0"/>
              <a:t>Which</a:t>
            </a:r>
            <a:r>
              <a:rPr lang="hr-HR" dirty="0" smtClean="0"/>
              <a:t> </a:t>
            </a:r>
            <a:r>
              <a:rPr lang="hr-HR" dirty="0" err="1" smtClean="0"/>
              <a:t>documents</a:t>
            </a:r>
            <a:r>
              <a:rPr lang="hr-HR" dirty="0" smtClean="0"/>
              <a:t> for </a:t>
            </a:r>
            <a:r>
              <a:rPr lang="hr-HR" dirty="0" err="1" smtClean="0"/>
              <a:t>the</a:t>
            </a:r>
            <a:r>
              <a:rPr lang="hr-HR" dirty="0" smtClean="0"/>
              <a:t> </a:t>
            </a:r>
            <a:r>
              <a:rPr lang="hr-HR" dirty="0" err="1" smtClean="0"/>
              <a:t>protection</a:t>
            </a:r>
            <a:r>
              <a:rPr lang="hr-HR" dirty="0" smtClean="0"/>
              <a:t> </a:t>
            </a:r>
            <a:r>
              <a:rPr lang="hr-HR" dirty="0" err="1" smtClean="0"/>
              <a:t>of</a:t>
            </a:r>
            <a:r>
              <a:rPr lang="hr-HR" dirty="0" smtClean="0"/>
              <a:t> human </a:t>
            </a:r>
            <a:r>
              <a:rPr lang="hr-HR" dirty="0" err="1" smtClean="0"/>
              <a:t>rights</a:t>
            </a:r>
            <a:r>
              <a:rPr lang="hr-HR" dirty="0" smtClean="0"/>
              <a:t> are </a:t>
            </a:r>
            <a:r>
              <a:rPr lang="hr-HR" dirty="0" err="1" smtClean="0"/>
              <a:t>you</a:t>
            </a:r>
            <a:r>
              <a:rPr lang="hr-HR" dirty="0" smtClean="0"/>
              <a:t> </a:t>
            </a:r>
            <a:r>
              <a:rPr lang="hr-HR" dirty="0" err="1" smtClean="0"/>
              <a:t>familiar</a:t>
            </a:r>
            <a:r>
              <a:rPr lang="hr-HR" dirty="0" smtClean="0"/>
              <a:t> </a:t>
            </a:r>
            <a:r>
              <a:rPr lang="hr-HR" dirty="0" err="1" smtClean="0"/>
              <a:t>with</a:t>
            </a:r>
            <a:r>
              <a:rPr lang="hr-HR" dirty="0" smtClean="0"/>
              <a:t>?</a:t>
            </a:r>
            <a:endParaRPr lang="hr-HR" dirty="0"/>
          </a:p>
          <a:p>
            <a:endParaRPr lang="en-US" dirty="0"/>
          </a:p>
        </p:txBody>
      </p:sp>
    </p:spTree>
    <p:extLst>
      <p:ext uri="{BB962C8B-B14F-4D97-AF65-F5344CB8AC3E}">
        <p14:creationId xmlns:p14="http://schemas.microsoft.com/office/powerpoint/2010/main" val="21283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Introduction</a:t>
            </a:r>
            <a:endParaRPr lang="en-US" dirty="0"/>
          </a:p>
        </p:txBody>
      </p:sp>
      <p:sp>
        <p:nvSpPr>
          <p:cNvPr id="3" name="Content Placeholder 2"/>
          <p:cNvSpPr>
            <a:spLocks noGrp="1"/>
          </p:cNvSpPr>
          <p:nvPr>
            <p:ph idx="1"/>
          </p:nvPr>
        </p:nvSpPr>
        <p:spPr/>
        <p:txBody>
          <a:bodyPr/>
          <a:lstStyle/>
          <a:p>
            <a:r>
              <a:rPr lang="en-GB" dirty="0"/>
              <a:t>Ethical standards constitute a vital component of the culture of service</a:t>
            </a:r>
            <a:r>
              <a:rPr lang="en-GB" dirty="0" smtClean="0"/>
              <a:t>.</a:t>
            </a:r>
            <a:endParaRPr lang="hr-HR" dirty="0" smtClean="0"/>
          </a:p>
          <a:p>
            <a:r>
              <a:rPr lang="en-GB" dirty="0" smtClean="0"/>
              <a:t> </a:t>
            </a:r>
            <a:r>
              <a:rPr lang="en-GB" dirty="0"/>
              <a:t>In June 2012, the European Ombudsman published </a:t>
            </a:r>
            <a:r>
              <a:rPr lang="en-GB" b="1" dirty="0"/>
              <a:t>public service principles</a:t>
            </a:r>
            <a:r>
              <a:rPr lang="en-GB" dirty="0"/>
              <a:t> that should guide EU civil servants. These are:</a:t>
            </a:r>
            <a:endParaRPr lang="hr-HR" dirty="0"/>
          </a:p>
          <a:p>
            <a:endParaRPr lang="en-US" dirty="0"/>
          </a:p>
        </p:txBody>
      </p:sp>
    </p:spTree>
    <p:extLst>
      <p:ext uri="{BB962C8B-B14F-4D97-AF65-F5344CB8AC3E}">
        <p14:creationId xmlns:p14="http://schemas.microsoft.com/office/powerpoint/2010/main" val="3556538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Commitment </a:t>
            </a:r>
            <a:r>
              <a:rPr lang="en-GB" dirty="0"/>
              <a:t>to the European Union and its citizens </a:t>
            </a:r>
            <a:endParaRPr lang="en-US" dirty="0"/>
          </a:p>
        </p:txBody>
      </p:sp>
      <p:sp>
        <p:nvSpPr>
          <p:cNvPr id="3" name="Content Placeholder 2"/>
          <p:cNvSpPr>
            <a:spLocks noGrp="1"/>
          </p:cNvSpPr>
          <p:nvPr>
            <p:ph idx="1"/>
          </p:nvPr>
        </p:nvSpPr>
        <p:spPr/>
        <p:txBody>
          <a:bodyPr/>
          <a:lstStyle/>
          <a:p>
            <a:r>
              <a:rPr lang="en-GB" dirty="0"/>
              <a:t>Civil servants should be conscious that the Union’s institutions exist in order </a:t>
            </a:r>
            <a:r>
              <a:rPr lang="en-GB" b="1" dirty="0"/>
              <a:t>to serve the interests of the Union and of its citizens </a:t>
            </a:r>
            <a:r>
              <a:rPr lang="en-GB" dirty="0"/>
              <a:t>in fulfilling the objectives of the Treaties.</a:t>
            </a:r>
            <a:endParaRPr lang="hr-HR" dirty="0"/>
          </a:p>
          <a:p>
            <a:r>
              <a:rPr lang="en-GB" dirty="0"/>
              <a:t>They should make recommendations and decisions only to serve these interests.</a:t>
            </a:r>
            <a:endParaRPr lang="hr-HR" dirty="0"/>
          </a:p>
          <a:p>
            <a:r>
              <a:rPr lang="en-GB" dirty="0"/>
              <a:t>Civil servants should carry out their functions to the best of their abilities and strive to meet </a:t>
            </a:r>
            <a:r>
              <a:rPr lang="en-GB" b="1" dirty="0"/>
              <a:t>the highest professional standards </a:t>
            </a:r>
            <a:r>
              <a:rPr lang="en-GB" dirty="0"/>
              <a:t>at all times.</a:t>
            </a:r>
            <a:endParaRPr lang="hr-HR" dirty="0"/>
          </a:p>
          <a:p>
            <a:r>
              <a:rPr lang="en-GB" dirty="0"/>
              <a:t>They should be mindful of their position of public trust and set a </a:t>
            </a:r>
            <a:r>
              <a:rPr lang="en-GB" b="1" dirty="0"/>
              <a:t>good example </a:t>
            </a:r>
            <a:r>
              <a:rPr lang="en-GB" dirty="0"/>
              <a:t>to others.</a:t>
            </a:r>
            <a:endParaRPr lang="hr-HR" dirty="0"/>
          </a:p>
          <a:p>
            <a:endParaRPr lang="en-US" dirty="0"/>
          </a:p>
        </p:txBody>
      </p:sp>
    </p:spTree>
    <p:extLst>
      <p:ext uri="{BB962C8B-B14F-4D97-AF65-F5344CB8AC3E}">
        <p14:creationId xmlns:p14="http://schemas.microsoft.com/office/powerpoint/2010/main" val="457861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Integrity </a:t>
            </a:r>
            <a:endParaRPr lang="en-US" dirty="0"/>
          </a:p>
        </p:txBody>
      </p:sp>
      <p:sp>
        <p:nvSpPr>
          <p:cNvPr id="3" name="Content Placeholder 2"/>
          <p:cNvSpPr>
            <a:spLocks noGrp="1"/>
          </p:cNvSpPr>
          <p:nvPr>
            <p:ph idx="1"/>
          </p:nvPr>
        </p:nvSpPr>
        <p:spPr/>
        <p:txBody>
          <a:bodyPr/>
          <a:lstStyle/>
          <a:p>
            <a:r>
              <a:rPr lang="en-GB" dirty="0"/>
              <a:t>Civil servants should be guided by a sense of </a:t>
            </a:r>
            <a:r>
              <a:rPr lang="en-GB" b="1" dirty="0"/>
              <a:t>propriety</a:t>
            </a:r>
            <a:r>
              <a:rPr lang="en-GB" dirty="0"/>
              <a:t> and conduct themselves at all times in a manner that would bear the closest </a:t>
            </a:r>
            <a:r>
              <a:rPr lang="en-GB" b="1" dirty="0"/>
              <a:t>public scrutiny</a:t>
            </a:r>
            <a:r>
              <a:rPr lang="en-GB" dirty="0"/>
              <a:t>. This obligation is not fully discharged merely by acting within the law.</a:t>
            </a:r>
            <a:endParaRPr lang="hr-HR" dirty="0"/>
          </a:p>
          <a:p>
            <a:r>
              <a:rPr lang="en-GB" dirty="0"/>
              <a:t>Civil servants </a:t>
            </a:r>
            <a:r>
              <a:rPr lang="en-GB" b="1" dirty="0"/>
              <a:t>should not place themselves under any financial or other obligation that might influence them in the performance of their functions</a:t>
            </a:r>
            <a:r>
              <a:rPr lang="en-GB" dirty="0"/>
              <a:t>, including by the </a:t>
            </a:r>
            <a:r>
              <a:rPr lang="en-GB" b="1" dirty="0"/>
              <a:t>receipt of gifts</a:t>
            </a:r>
            <a:r>
              <a:rPr lang="en-GB" dirty="0"/>
              <a:t>. They should promptly declare any private interests relating to their functions.</a:t>
            </a:r>
            <a:endParaRPr lang="hr-HR" dirty="0"/>
          </a:p>
          <a:p>
            <a:r>
              <a:rPr lang="en-GB" dirty="0"/>
              <a:t>Civil servants should take steps to </a:t>
            </a:r>
            <a:r>
              <a:rPr lang="en-GB" b="1" dirty="0"/>
              <a:t>avoid conflicts of interest </a:t>
            </a:r>
            <a:r>
              <a:rPr lang="en-GB" dirty="0"/>
              <a:t>and the appearance of such conflicts. They should take swift action to resolve any conflict that arises. This obligation continues after leaving office.</a:t>
            </a:r>
            <a:endParaRPr lang="hr-HR" dirty="0"/>
          </a:p>
          <a:p>
            <a:endParaRPr lang="en-US" dirty="0"/>
          </a:p>
        </p:txBody>
      </p:sp>
    </p:spTree>
    <p:extLst>
      <p:ext uri="{BB962C8B-B14F-4D97-AF65-F5344CB8AC3E}">
        <p14:creationId xmlns:p14="http://schemas.microsoft.com/office/powerpoint/2010/main" val="1794635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Objectivity</a:t>
            </a:r>
            <a:endParaRPr lang="en-US" dirty="0"/>
          </a:p>
        </p:txBody>
      </p:sp>
      <p:sp>
        <p:nvSpPr>
          <p:cNvPr id="3" name="Content Placeholder 2"/>
          <p:cNvSpPr>
            <a:spLocks noGrp="1"/>
          </p:cNvSpPr>
          <p:nvPr>
            <p:ph idx="1"/>
          </p:nvPr>
        </p:nvSpPr>
        <p:spPr/>
        <p:txBody>
          <a:bodyPr/>
          <a:lstStyle/>
          <a:p>
            <a:r>
              <a:rPr lang="en-GB" dirty="0"/>
              <a:t>Civil servants should </a:t>
            </a:r>
            <a:r>
              <a:rPr lang="en-GB" b="1" dirty="0"/>
              <a:t>be impartial, open-minded, guided by evidence, and willing to hear different viewpoints</a:t>
            </a:r>
            <a:r>
              <a:rPr lang="en-GB" dirty="0"/>
              <a:t>. They should be ready to </a:t>
            </a:r>
            <a:r>
              <a:rPr lang="en-GB" b="1" dirty="0"/>
              <a:t>acknowledge and correct mistakes</a:t>
            </a:r>
            <a:r>
              <a:rPr lang="en-GB" dirty="0"/>
              <a:t>.</a:t>
            </a:r>
            <a:endParaRPr lang="hr-HR" dirty="0"/>
          </a:p>
          <a:p>
            <a:r>
              <a:rPr lang="en-GB" dirty="0"/>
              <a:t>In procedures involving comparative evaluations, civil servants should base recommendations and decisions only </a:t>
            </a:r>
            <a:r>
              <a:rPr lang="en-GB" b="1" dirty="0"/>
              <a:t>on merit </a:t>
            </a:r>
            <a:r>
              <a:rPr lang="en-GB" dirty="0"/>
              <a:t>and any other factors expressly prescribed by law.</a:t>
            </a:r>
            <a:endParaRPr lang="hr-HR" dirty="0"/>
          </a:p>
          <a:p>
            <a:r>
              <a:rPr lang="en-GB" dirty="0"/>
              <a:t>Civil servants </a:t>
            </a:r>
            <a:r>
              <a:rPr lang="en-GB" b="1" dirty="0"/>
              <a:t>should not discriminate </a:t>
            </a:r>
            <a:r>
              <a:rPr lang="en-GB" dirty="0"/>
              <a:t>or allow the fact that they like, or dislike, a particular person to influence their professional conduct.</a:t>
            </a:r>
            <a:endParaRPr lang="hr-HR" dirty="0"/>
          </a:p>
          <a:p>
            <a:endParaRPr lang="en-US" dirty="0"/>
          </a:p>
        </p:txBody>
      </p:sp>
      <p:sp>
        <p:nvSpPr>
          <p:cNvPr id="4" name="Rectangle 2"/>
          <p:cNvSpPr>
            <a:spLocks noChangeArrowheads="1"/>
          </p:cNvSpPr>
          <p:nvPr/>
        </p:nvSpPr>
        <p:spPr bwMode="auto">
          <a:xfrm>
            <a:off x="0" y="90100"/>
            <a:ext cx="263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sr-Latn-RS" sz="12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a:t>
            </a:r>
            <a:endParaRPr kumimoji="0" lang="en-GB" altLang="sr-Latn-R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3" descr="Go to the top of the p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95250" cy="952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552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3" descr="Go to the top of the p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09600"/>
            <a:ext cx="95250" cy="952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152400" y="704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94130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Respect for others </a:t>
            </a:r>
            <a:endParaRPr lang="en-US" dirty="0"/>
          </a:p>
        </p:txBody>
      </p:sp>
      <p:sp>
        <p:nvSpPr>
          <p:cNvPr id="3" name="Content Placeholder 2"/>
          <p:cNvSpPr>
            <a:spLocks noGrp="1"/>
          </p:cNvSpPr>
          <p:nvPr>
            <p:ph idx="1"/>
          </p:nvPr>
        </p:nvSpPr>
        <p:spPr/>
        <p:txBody>
          <a:bodyPr/>
          <a:lstStyle/>
          <a:p>
            <a:r>
              <a:rPr lang="en-GB" dirty="0"/>
              <a:t>Civil servants should act respectfully to each other and to citizens. They should be </a:t>
            </a:r>
            <a:r>
              <a:rPr lang="en-GB" b="1" dirty="0"/>
              <a:t>polite, helpful, timely, and co-operative</a:t>
            </a:r>
            <a:r>
              <a:rPr lang="en-GB" dirty="0"/>
              <a:t>.</a:t>
            </a:r>
            <a:endParaRPr lang="hr-HR" dirty="0"/>
          </a:p>
          <a:p>
            <a:r>
              <a:rPr lang="en-GB" dirty="0"/>
              <a:t>They should make genuine efforts to understand what others are saying and express themselves </a:t>
            </a:r>
            <a:r>
              <a:rPr lang="en-GB" b="1" dirty="0"/>
              <a:t>clearly</a:t>
            </a:r>
            <a:r>
              <a:rPr lang="en-GB" dirty="0"/>
              <a:t>, using </a:t>
            </a:r>
            <a:r>
              <a:rPr lang="en-GB" b="1" dirty="0"/>
              <a:t>plain language</a:t>
            </a:r>
            <a:r>
              <a:rPr lang="en-GB" dirty="0"/>
              <a:t>.</a:t>
            </a:r>
            <a:endParaRPr lang="hr-HR" dirty="0"/>
          </a:p>
        </p:txBody>
      </p:sp>
    </p:spTree>
    <p:extLst>
      <p:ext uri="{BB962C8B-B14F-4D97-AF65-F5344CB8AC3E}">
        <p14:creationId xmlns:p14="http://schemas.microsoft.com/office/powerpoint/2010/main" val="2278900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Transparency</a:t>
            </a:r>
            <a:endParaRPr lang="en-US" dirty="0"/>
          </a:p>
        </p:txBody>
      </p:sp>
      <p:sp>
        <p:nvSpPr>
          <p:cNvPr id="3" name="Content Placeholder 2"/>
          <p:cNvSpPr>
            <a:spLocks noGrp="1"/>
          </p:cNvSpPr>
          <p:nvPr>
            <p:ph idx="1"/>
          </p:nvPr>
        </p:nvSpPr>
        <p:spPr/>
        <p:txBody>
          <a:bodyPr/>
          <a:lstStyle/>
          <a:p>
            <a:r>
              <a:rPr lang="en-GB" dirty="0"/>
              <a:t>Civil servants should be willing to </a:t>
            </a:r>
            <a:r>
              <a:rPr lang="en-GB" b="1" dirty="0"/>
              <a:t>explain</a:t>
            </a:r>
            <a:r>
              <a:rPr lang="en-GB" dirty="0"/>
              <a:t> their activities and to </a:t>
            </a:r>
            <a:r>
              <a:rPr lang="en-GB" b="1" dirty="0"/>
              <a:t>give reasons </a:t>
            </a:r>
            <a:r>
              <a:rPr lang="en-GB" dirty="0"/>
              <a:t>for their actions.</a:t>
            </a:r>
            <a:endParaRPr lang="hr-HR" dirty="0"/>
          </a:p>
          <a:p>
            <a:r>
              <a:rPr lang="en-GB" dirty="0"/>
              <a:t>They should keep proper records and welcome public scrutiny of their conduct, including their compliance with these public service principles. </a:t>
            </a:r>
            <a:endParaRPr lang="hr-HR" dirty="0"/>
          </a:p>
          <a:p>
            <a:r>
              <a:rPr lang="fr-FR" dirty="0"/>
              <a:t>Source: https://www.ombudsman.europa.eu/en/resources/publicserviceprinciples.faces</a:t>
            </a:r>
            <a:endParaRPr lang="hr-HR" dirty="0"/>
          </a:p>
          <a:p>
            <a:endParaRPr lang="en-US" dirty="0"/>
          </a:p>
        </p:txBody>
      </p:sp>
    </p:spTree>
    <p:extLst>
      <p:ext uri="{BB962C8B-B14F-4D97-AF65-F5344CB8AC3E}">
        <p14:creationId xmlns:p14="http://schemas.microsoft.com/office/powerpoint/2010/main" val="625751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 Who published public service principles that should guide EU civil servants?</a:t>
            </a:r>
            <a:endParaRPr lang="hr-HR" dirty="0"/>
          </a:p>
          <a:p>
            <a:r>
              <a:rPr lang="en-GB" dirty="0"/>
              <a:t>2. What are these public service principles?</a:t>
            </a:r>
            <a:endParaRPr lang="hr-HR" dirty="0"/>
          </a:p>
          <a:p>
            <a:r>
              <a:rPr lang="en-GB" dirty="0"/>
              <a:t>3. What should civil servants be mindful of?</a:t>
            </a:r>
            <a:endParaRPr lang="hr-HR" dirty="0"/>
          </a:p>
          <a:p>
            <a:r>
              <a:rPr lang="en-GB" dirty="0"/>
              <a:t>4. What should they be guided by?</a:t>
            </a:r>
            <a:endParaRPr lang="hr-HR" dirty="0"/>
          </a:p>
          <a:p>
            <a:r>
              <a:rPr lang="en-GB" dirty="0"/>
              <a:t>5. What should they be ready to acknowledge and correct?</a:t>
            </a:r>
            <a:endParaRPr lang="hr-HR" dirty="0"/>
          </a:p>
          <a:p>
            <a:r>
              <a:rPr lang="en-GB" dirty="0"/>
              <a:t>6. How should civil servants act?</a:t>
            </a:r>
            <a:endParaRPr lang="hr-HR" dirty="0"/>
          </a:p>
          <a:p>
            <a:r>
              <a:rPr lang="en-GB" dirty="0"/>
              <a:t>7. What should they be willing to explain?</a:t>
            </a:r>
            <a:endParaRPr lang="hr-HR" dirty="0"/>
          </a:p>
          <a:p>
            <a:r>
              <a:rPr lang="en-GB" dirty="0"/>
              <a:t>8. What should they keep properly?</a:t>
            </a:r>
            <a:endParaRPr lang="hr-HR" dirty="0"/>
          </a:p>
          <a:p>
            <a:endParaRPr lang="en-US" dirty="0"/>
          </a:p>
        </p:txBody>
      </p:sp>
    </p:spTree>
    <p:extLst>
      <p:ext uri="{BB962C8B-B14F-4D97-AF65-F5344CB8AC3E}">
        <p14:creationId xmlns:p14="http://schemas.microsoft.com/office/powerpoint/2010/main" val="2325903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i="1" dirty="0" smtClean="0"/>
              <a:t/>
            </a:r>
            <a:br>
              <a:rPr lang="hr-HR" sz="2800" i="1" dirty="0" smtClean="0"/>
            </a:br>
            <a:r>
              <a:rPr lang="hr-HR" sz="2800" i="1" dirty="0"/>
              <a:t/>
            </a:r>
            <a:br>
              <a:rPr lang="hr-HR" sz="2800" i="1" dirty="0"/>
            </a:br>
            <a:r>
              <a:rPr lang="hr-HR" sz="2800" i="1" dirty="0" smtClean="0"/>
              <a:t/>
            </a:r>
            <a:br>
              <a:rPr lang="hr-HR" sz="2800" i="1" dirty="0" smtClean="0"/>
            </a:br>
            <a:r>
              <a:rPr lang="hr-HR" dirty="0" err="1" smtClean="0"/>
              <a:t>Study</a:t>
            </a:r>
            <a:r>
              <a:rPr lang="hr-HR" dirty="0" smtClean="0"/>
              <a:t> </a:t>
            </a:r>
            <a:r>
              <a:rPr lang="hr-HR" dirty="0" err="1" smtClean="0"/>
              <a:t>the</a:t>
            </a:r>
            <a:r>
              <a:rPr lang="hr-HR" dirty="0" smtClean="0"/>
              <a:t> </a:t>
            </a:r>
            <a:r>
              <a:rPr lang="hr-HR" dirty="0" err="1" smtClean="0"/>
              <a:t>information</a:t>
            </a:r>
            <a:r>
              <a:rPr lang="hr-HR" dirty="0" smtClean="0"/>
              <a:t> </a:t>
            </a:r>
            <a:r>
              <a:rPr lang="hr-HR" dirty="0" err="1" smtClean="0"/>
              <a:t>in</a:t>
            </a:r>
            <a:r>
              <a:rPr lang="hr-HR" dirty="0" smtClean="0"/>
              <a:t> </a:t>
            </a:r>
            <a:r>
              <a:rPr lang="hr-HR" dirty="0" err="1" smtClean="0"/>
              <a:t>the</a:t>
            </a:r>
            <a:r>
              <a:rPr lang="hr-HR" dirty="0" smtClean="0"/>
              <a:t> </a:t>
            </a:r>
            <a:r>
              <a:rPr lang="hr-HR" dirty="0" err="1" smtClean="0"/>
              <a:t>text</a:t>
            </a:r>
            <a:r>
              <a:rPr lang="hr-HR" dirty="0" smtClean="0"/>
              <a:t> </a:t>
            </a:r>
            <a:r>
              <a:rPr lang="hr-HR" dirty="0" err="1" smtClean="0"/>
              <a:t>and</a:t>
            </a:r>
            <a:r>
              <a:rPr lang="hr-HR" dirty="0" smtClean="0"/>
              <a:t> </a:t>
            </a:r>
            <a:r>
              <a:rPr lang="hr-HR" dirty="0" err="1" smtClean="0"/>
              <a:t>match</a:t>
            </a:r>
            <a:r>
              <a:rPr lang="hr-HR" dirty="0" smtClean="0"/>
              <a:t> </a:t>
            </a:r>
            <a:r>
              <a:rPr lang="hr-HR" dirty="0" err="1" smtClean="0"/>
              <a:t>the</a:t>
            </a:r>
            <a:r>
              <a:rPr lang="hr-HR" dirty="0" smtClean="0"/>
              <a:t> </a:t>
            </a:r>
            <a:r>
              <a:rPr lang="hr-HR" dirty="0" err="1" smtClean="0"/>
              <a:t>principle</a:t>
            </a:r>
            <a:r>
              <a:rPr lang="hr-HR" dirty="0" smtClean="0"/>
              <a:t> </a:t>
            </a:r>
            <a:r>
              <a:rPr lang="hr-HR" dirty="0" err="1" smtClean="0"/>
              <a:t>with</a:t>
            </a:r>
            <a:r>
              <a:rPr lang="hr-HR" dirty="0" smtClean="0"/>
              <a:t> </a:t>
            </a:r>
            <a:r>
              <a:rPr lang="hr-HR" dirty="0" err="1" smtClean="0"/>
              <a:t>its</a:t>
            </a:r>
            <a:r>
              <a:rPr lang="hr-HR" dirty="0" smtClean="0"/>
              <a:t> </a:t>
            </a:r>
            <a:r>
              <a:rPr lang="hr-HR" dirty="0" err="1" smtClean="0"/>
              <a:t>explanation</a:t>
            </a:r>
            <a:endParaRPr lang="en-US" dirty="0"/>
          </a:p>
        </p:txBody>
      </p:sp>
      <p:graphicFrame>
        <p:nvGraphicFramePr>
          <p:cNvPr id="4" name="Content Placeholder 3"/>
          <p:cNvGraphicFramePr>
            <a:graphicFrameLocks noGrp="1"/>
          </p:cNvGraphicFramePr>
          <p:nvPr>
            <p:ph idx="1"/>
          </p:nvPr>
        </p:nvGraphicFramePr>
        <p:xfrm>
          <a:off x="3623508" y="2222500"/>
          <a:ext cx="4944983" cy="3636962"/>
        </p:xfrm>
        <a:graphic>
          <a:graphicData uri="http://schemas.openxmlformats.org/drawingml/2006/table">
            <a:tbl>
              <a:tblPr>
                <a:tableStyleId>{5C22544A-7EE6-4342-B048-85BDC9FD1C3A}</a:tableStyleId>
              </a:tblPr>
              <a:tblGrid>
                <a:gridCol w="287977"/>
                <a:gridCol w="1102542"/>
                <a:gridCol w="304433"/>
                <a:gridCol w="3250031"/>
              </a:tblGrid>
              <a:tr h="836396">
                <a:tc>
                  <a:txBody>
                    <a:bodyPr/>
                    <a:lstStyle/>
                    <a:p>
                      <a:pPr>
                        <a:lnSpc>
                          <a:spcPct val="115000"/>
                        </a:lnSpc>
                        <a:spcAft>
                          <a:spcPts val="800"/>
                        </a:spcAft>
                      </a:pPr>
                      <a:r>
                        <a:rPr lang="en-GB" sz="1000">
                          <a:effectLst/>
                        </a:rPr>
                        <a:t>1</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Commitment to the European Union and its citizens</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A</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Civil servants should be impartial, open-minded, guided by evidence, and willing to hear different viewpoints. They should be ready to acknowledge and correct mistakes.</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r>
              <a:tr h="473051">
                <a:tc>
                  <a:txBody>
                    <a:bodyPr/>
                    <a:lstStyle/>
                    <a:p>
                      <a:pPr>
                        <a:lnSpc>
                          <a:spcPct val="115000"/>
                        </a:lnSpc>
                        <a:spcAft>
                          <a:spcPts val="800"/>
                        </a:spcAft>
                      </a:pPr>
                      <a:r>
                        <a:rPr lang="en-GB" sz="1000">
                          <a:effectLst/>
                        </a:rPr>
                        <a:t>2</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Integrity</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B</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Civil servants should be willing to explain their activities and to give reasons for their actions.</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r>
              <a:tr h="836396">
                <a:tc>
                  <a:txBody>
                    <a:bodyPr/>
                    <a:lstStyle/>
                    <a:p>
                      <a:pPr>
                        <a:lnSpc>
                          <a:spcPct val="115000"/>
                        </a:lnSpc>
                        <a:spcAft>
                          <a:spcPts val="800"/>
                        </a:spcAft>
                      </a:pPr>
                      <a:r>
                        <a:rPr lang="en-GB" sz="1000">
                          <a:effectLst/>
                        </a:rPr>
                        <a:t>3</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Objectivity</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C</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Civil servants should be conscious that the Union’s institutions exist in order to serve the interests of the Union and of its citizens in fulfilling the objectives of the Treaties.</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r>
              <a:tr h="836396">
                <a:tc>
                  <a:txBody>
                    <a:bodyPr/>
                    <a:lstStyle/>
                    <a:p>
                      <a:pPr>
                        <a:lnSpc>
                          <a:spcPct val="115000"/>
                        </a:lnSpc>
                        <a:spcAft>
                          <a:spcPts val="800"/>
                        </a:spcAft>
                      </a:pPr>
                      <a:r>
                        <a:rPr lang="en-GB" sz="1000">
                          <a:effectLst/>
                        </a:rPr>
                        <a:t>4</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Respect for others</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D</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dirty="0">
                          <a:effectLst/>
                        </a:rPr>
                        <a:t>Civil servants should not place themselves under any financial or other obligation that might influence them in the performance of their functions, including by the receipt of gifts.</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r>
              <a:tr h="654723">
                <a:tc>
                  <a:txBody>
                    <a:bodyPr/>
                    <a:lstStyle/>
                    <a:p>
                      <a:pPr>
                        <a:lnSpc>
                          <a:spcPct val="115000"/>
                        </a:lnSpc>
                        <a:spcAft>
                          <a:spcPts val="800"/>
                        </a:spcAft>
                      </a:pPr>
                      <a:r>
                        <a:rPr lang="en-GB" sz="1000">
                          <a:effectLst/>
                        </a:rPr>
                        <a:t>5</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Transparency</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a:effectLst/>
                        </a:rPr>
                        <a:t>E</a:t>
                      </a:r>
                      <a:endParaRPr lang="hr-HR" sz="100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c>
                  <a:txBody>
                    <a:bodyPr/>
                    <a:lstStyle/>
                    <a:p>
                      <a:pPr>
                        <a:lnSpc>
                          <a:spcPct val="115000"/>
                        </a:lnSpc>
                        <a:spcAft>
                          <a:spcPts val="800"/>
                        </a:spcAft>
                      </a:pPr>
                      <a:r>
                        <a:rPr lang="en-GB" sz="1000" dirty="0">
                          <a:effectLst/>
                        </a:rPr>
                        <a:t>Civil servants should act respectfully to each other and to citizens. They should be polite, helpful, timely, and co-operative.</a:t>
                      </a:r>
                      <a:endParaRPr lang="hr-H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4853" marR="54853" marT="54853" marB="54853"/>
                </a:tc>
              </a:tr>
            </a:tbl>
          </a:graphicData>
        </a:graphic>
      </p:graphicFrame>
    </p:spTree>
    <p:extLst>
      <p:ext uri="{BB962C8B-B14F-4D97-AF65-F5344CB8AC3E}">
        <p14:creationId xmlns:p14="http://schemas.microsoft.com/office/powerpoint/2010/main" val="2752611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law, scrutiny, obligation, gifts, interests, conflicts, </a:t>
            </a:r>
            <a:r>
              <a:rPr lang="en-GB" sz="2800" dirty="0" smtClean="0"/>
              <a:t>prop</a:t>
            </a:r>
            <a:r>
              <a:rPr lang="hr-HR" sz="2800" dirty="0" err="1" smtClean="0"/>
              <a:t>riety</a:t>
            </a:r>
            <a:r>
              <a:rPr lang="hr-HR" sz="2800" dirty="0"/>
              <a:t/>
            </a:r>
            <a:br>
              <a:rPr lang="hr-HR" sz="2800" dirty="0"/>
            </a:br>
            <a:endParaRPr lang="en-US" sz="2800" dirty="0"/>
          </a:p>
        </p:txBody>
      </p:sp>
      <p:sp>
        <p:nvSpPr>
          <p:cNvPr id="3" name="Content Placeholder 2"/>
          <p:cNvSpPr>
            <a:spLocks noGrp="1"/>
          </p:cNvSpPr>
          <p:nvPr>
            <p:ph idx="1"/>
          </p:nvPr>
        </p:nvSpPr>
        <p:spPr/>
        <p:txBody>
          <a:bodyPr/>
          <a:lstStyle/>
          <a:p>
            <a:r>
              <a:rPr lang="en-GB" dirty="0"/>
              <a:t>Civil servants should be guided by a sense of ____________ and conduct themselves at all times in a manner that would bear the closest public ____________. This obligation is not fully discharged merely by acting within the _____________. Civil servants should not place themselves under any financial or other _______________ that might influence them in the performance of their functions, including by the receipt of ____________. They should promptly declare any private _______________ relating to their functions. Civil servants should take steps to avoid __________________ of interest. </a:t>
            </a:r>
            <a:endParaRPr lang="hr-HR" dirty="0"/>
          </a:p>
          <a:p>
            <a:endParaRPr lang="en-US" dirty="0"/>
          </a:p>
        </p:txBody>
      </p:sp>
    </p:spTree>
    <p:extLst>
      <p:ext uri="{BB962C8B-B14F-4D97-AF65-F5344CB8AC3E}">
        <p14:creationId xmlns:p14="http://schemas.microsoft.com/office/powerpoint/2010/main" val="12634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hr-HR" dirty="0" smtClean="0"/>
              <a:t>Rights </a:t>
            </a:r>
            <a:r>
              <a:rPr lang="hr-HR" dirty="0" err="1" smtClean="0"/>
              <a:t>and</a:t>
            </a:r>
            <a:r>
              <a:rPr lang="hr-HR" dirty="0" smtClean="0"/>
              <a:t> </a:t>
            </a:r>
            <a:r>
              <a:rPr lang="hr-HR" dirty="0" err="1" smtClean="0"/>
              <a:t>freedoms</a:t>
            </a:r>
            <a:r>
              <a:rPr lang="hr-HR" dirty="0" smtClean="0"/>
              <a:t> </a:t>
            </a:r>
            <a:r>
              <a:rPr lang="hr-HR" dirty="0" err="1" smtClean="0"/>
              <a:t>under</a:t>
            </a:r>
            <a:r>
              <a:rPr lang="hr-HR" dirty="0" smtClean="0"/>
              <a:t> </a:t>
            </a:r>
            <a:r>
              <a:rPr lang="hr-HR" dirty="0" err="1" smtClean="0"/>
              <a:t>the</a:t>
            </a:r>
            <a:r>
              <a:rPr lang="hr-HR" dirty="0" smtClean="0"/>
              <a:t> </a:t>
            </a:r>
            <a:r>
              <a:rPr lang="hr-HR" dirty="0" smtClean="0"/>
              <a:t>Charter </a:t>
            </a:r>
            <a:r>
              <a:rPr lang="hr-HR" dirty="0" err="1" smtClean="0"/>
              <a:t>of</a:t>
            </a:r>
            <a:r>
              <a:rPr lang="hr-HR" dirty="0" smtClean="0"/>
              <a:t> </a:t>
            </a:r>
            <a:r>
              <a:rPr lang="hr-HR" dirty="0" err="1" smtClean="0"/>
              <a:t>Fundamental</a:t>
            </a:r>
            <a:r>
              <a:rPr lang="hr-HR" dirty="0" smtClean="0"/>
              <a:t> Rights </a:t>
            </a:r>
            <a:r>
              <a:rPr lang="hr-HR" dirty="0" err="1" smtClean="0"/>
              <a:t>of</a:t>
            </a:r>
            <a:r>
              <a:rPr lang="hr-HR" dirty="0" smtClean="0"/>
              <a:t> </a:t>
            </a:r>
            <a:r>
              <a:rPr lang="hr-HR" dirty="0" err="1" smtClean="0"/>
              <a:t>the</a:t>
            </a:r>
            <a:r>
              <a:rPr lang="hr-HR" dirty="0" smtClean="0"/>
              <a:t> EU</a:t>
            </a:r>
            <a:endParaRPr lang="hr-HR" dirty="0" smtClean="0"/>
          </a:p>
          <a:p>
            <a:r>
              <a:rPr lang="hr-HR" dirty="0" err="1" smtClean="0"/>
              <a:t>Purpose</a:t>
            </a:r>
            <a:endParaRPr lang="hr-HR" dirty="0" smtClean="0"/>
          </a:p>
          <a:p>
            <a:r>
              <a:rPr lang="hr-HR" dirty="0" err="1" smtClean="0"/>
              <a:t>Application</a:t>
            </a:r>
            <a:endParaRPr lang="hr-HR" dirty="0" smtClean="0"/>
          </a:p>
          <a:p>
            <a:r>
              <a:rPr lang="hr-HR" dirty="0" err="1" smtClean="0"/>
              <a:t>Implementation</a:t>
            </a:r>
            <a:endParaRPr lang="hr-HR" dirty="0" smtClean="0"/>
          </a:p>
          <a:p>
            <a:r>
              <a:rPr lang="hr-HR" dirty="0" smtClean="0"/>
              <a:t>Protection</a:t>
            </a:r>
          </a:p>
          <a:p>
            <a:r>
              <a:rPr lang="hr-HR" dirty="0" err="1" smtClean="0"/>
              <a:t>Citizens</a:t>
            </a:r>
            <a:r>
              <a:rPr lang="hr-HR" dirty="0" smtClean="0"/>
              <a:t>’ </a:t>
            </a:r>
            <a:r>
              <a:rPr lang="hr-HR" dirty="0" err="1" smtClean="0"/>
              <a:t>rights</a:t>
            </a:r>
            <a:endParaRPr lang="hr-HR" dirty="0" smtClean="0"/>
          </a:p>
          <a:p>
            <a:r>
              <a:rPr lang="hr-HR" dirty="0" err="1" smtClean="0"/>
              <a:t>Right</a:t>
            </a:r>
            <a:r>
              <a:rPr lang="hr-HR" dirty="0" smtClean="0"/>
              <a:t> to  </a:t>
            </a:r>
            <a:r>
              <a:rPr lang="hr-HR" dirty="0" err="1" smtClean="0"/>
              <a:t>good</a:t>
            </a:r>
            <a:r>
              <a:rPr lang="hr-HR" dirty="0" smtClean="0"/>
              <a:t> </a:t>
            </a:r>
            <a:r>
              <a:rPr lang="hr-HR" dirty="0" err="1" smtClean="0"/>
              <a:t>administration</a:t>
            </a:r>
            <a:endParaRPr lang="hr-HR" dirty="0" smtClean="0"/>
          </a:p>
          <a:p>
            <a:r>
              <a:rPr lang="hr-HR" dirty="0" smtClean="0"/>
              <a:t>European </a:t>
            </a:r>
            <a:r>
              <a:rPr lang="hr-HR" dirty="0" err="1" smtClean="0"/>
              <a:t>Ombudsman</a:t>
            </a:r>
            <a:r>
              <a:rPr lang="hr-HR" dirty="0" smtClean="0"/>
              <a:t>: </a:t>
            </a:r>
            <a:r>
              <a:rPr lang="hr-HR" dirty="0" err="1" smtClean="0"/>
              <a:t>public</a:t>
            </a:r>
            <a:r>
              <a:rPr lang="hr-HR" dirty="0" smtClean="0"/>
              <a:t> </a:t>
            </a:r>
            <a:r>
              <a:rPr lang="hr-HR" dirty="0" err="1" smtClean="0"/>
              <a:t>service</a:t>
            </a:r>
            <a:r>
              <a:rPr lang="hr-HR" dirty="0" smtClean="0"/>
              <a:t> </a:t>
            </a:r>
            <a:r>
              <a:rPr lang="hr-HR" dirty="0" err="1" smtClean="0"/>
              <a:t>principles</a:t>
            </a:r>
            <a:endParaRPr lang="en-US" dirty="0"/>
          </a:p>
        </p:txBody>
      </p:sp>
    </p:spTree>
    <p:extLst>
      <p:ext uri="{BB962C8B-B14F-4D97-AF65-F5344CB8AC3E}">
        <p14:creationId xmlns:p14="http://schemas.microsoft.com/office/powerpoint/2010/main" val="308479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The Charter of Fundamental Rights of the European Union</a:t>
            </a:r>
            <a:r>
              <a:rPr lang="hr-HR" sz="2800" dirty="0"/>
              <a:t/>
            </a:r>
            <a:br>
              <a:rPr lang="hr-HR" sz="2800" dirty="0"/>
            </a:br>
            <a:endParaRPr lang="en-US" sz="2800" dirty="0"/>
          </a:p>
        </p:txBody>
      </p:sp>
      <p:sp>
        <p:nvSpPr>
          <p:cNvPr id="3" name="Content Placeholder 2"/>
          <p:cNvSpPr>
            <a:spLocks noGrp="1"/>
          </p:cNvSpPr>
          <p:nvPr>
            <p:ph idx="1"/>
          </p:nvPr>
        </p:nvSpPr>
        <p:spPr/>
        <p:txBody>
          <a:bodyPr/>
          <a:lstStyle/>
          <a:p>
            <a:r>
              <a:rPr lang="en-GB" dirty="0"/>
              <a:t>The Charter of Fundamental Rights of the EU brings together in a single document the fundamental rights protected in the EU. </a:t>
            </a:r>
            <a:endParaRPr lang="en-US" dirty="0"/>
          </a:p>
        </p:txBody>
      </p:sp>
    </p:spTree>
    <p:extLst>
      <p:ext uri="{BB962C8B-B14F-4D97-AF65-F5344CB8AC3E}">
        <p14:creationId xmlns:p14="http://schemas.microsoft.com/office/powerpoint/2010/main" val="408518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Charter of Fundamental </a:t>
            </a:r>
            <a:r>
              <a:rPr lang="en-US" dirty="0" smtClean="0"/>
              <a:t>Rights</a:t>
            </a:r>
            <a:r>
              <a:rPr lang="hr-HR" dirty="0" smtClean="0"/>
              <a:t> </a:t>
            </a:r>
            <a:r>
              <a:rPr lang="hr-HR" dirty="0" err="1" smtClean="0"/>
              <a:t>of</a:t>
            </a:r>
            <a:r>
              <a:rPr lang="hr-HR" dirty="0" smtClean="0"/>
              <a:t> </a:t>
            </a:r>
            <a:r>
              <a:rPr lang="hr-HR" dirty="0" err="1" smtClean="0"/>
              <a:t>the</a:t>
            </a:r>
            <a:r>
              <a:rPr lang="hr-HR" dirty="0" smtClean="0"/>
              <a:t> EU</a:t>
            </a:r>
            <a:endParaRPr lang="en-US" dirty="0"/>
          </a:p>
        </p:txBody>
      </p:sp>
      <p:sp>
        <p:nvSpPr>
          <p:cNvPr id="3" name="Content Placeholder 2"/>
          <p:cNvSpPr>
            <a:spLocks noGrp="1"/>
          </p:cNvSpPr>
          <p:nvPr>
            <p:ph idx="1"/>
          </p:nvPr>
        </p:nvSpPr>
        <p:spPr/>
        <p:txBody>
          <a:bodyPr/>
          <a:lstStyle/>
          <a:p>
            <a:r>
              <a:rPr lang="en-US" dirty="0"/>
              <a:t>It </a:t>
            </a:r>
            <a:r>
              <a:rPr lang="en-US" dirty="0" smtClean="0"/>
              <a:t>covers</a:t>
            </a:r>
            <a:r>
              <a:rPr lang="hr-HR" dirty="0" smtClean="0"/>
              <a:t>:</a:t>
            </a:r>
            <a:endParaRPr lang="en-US" dirty="0"/>
          </a:p>
          <a:p>
            <a:r>
              <a:rPr lang="en-US" dirty="0"/>
              <a:t>all the rights found in the case law of the Court of Justice of the EU</a:t>
            </a:r>
          </a:p>
          <a:p>
            <a:r>
              <a:rPr lang="en-US" dirty="0"/>
              <a:t>the rights and freedoms enshrined in the European Convention on Human Rights</a:t>
            </a:r>
          </a:p>
          <a:p>
            <a:r>
              <a:rPr lang="en-US" dirty="0"/>
              <a:t>other rights and principles resulting from the common constitutional traditions of EU countries and other international instruments</a:t>
            </a:r>
          </a:p>
          <a:p>
            <a:endParaRPr lang="en-US" dirty="0"/>
          </a:p>
        </p:txBody>
      </p:sp>
    </p:spTree>
    <p:extLst>
      <p:ext uri="{BB962C8B-B14F-4D97-AF65-F5344CB8AC3E}">
        <p14:creationId xmlns:p14="http://schemas.microsoft.com/office/powerpoint/2010/main" val="236426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Charter of Fundamental Rights of the European Union</a:t>
            </a:r>
            <a:endParaRPr lang="en-US" dirty="0"/>
          </a:p>
        </p:txBody>
      </p:sp>
      <p:sp>
        <p:nvSpPr>
          <p:cNvPr id="3" name="Content Placeholder 2"/>
          <p:cNvSpPr>
            <a:spLocks noGrp="1"/>
          </p:cNvSpPr>
          <p:nvPr>
            <p:ph idx="1"/>
          </p:nvPr>
        </p:nvSpPr>
        <p:spPr/>
        <p:txBody>
          <a:bodyPr/>
          <a:lstStyle/>
          <a:p>
            <a:r>
              <a:rPr lang="en-GB" dirty="0"/>
              <a:t>The Charter contains rights and freedoms under six titles: </a:t>
            </a:r>
            <a:endParaRPr lang="hr-HR" dirty="0" smtClean="0"/>
          </a:p>
          <a:p>
            <a:r>
              <a:rPr lang="en-GB" dirty="0" smtClean="0"/>
              <a:t>1</a:t>
            </a:r>
            <a:r>
              <a:rPr lang="en-GB" dirty="0"/>
              <a:t>. </a:t>
            </a:r>
            <a:r>
              <a:rPr lang="en-GB" b="1" dirty="0"/>
              <a:t>Dignity,</a:t>
            </a:r>
            <a:r>
              <a:rPr lang="en-GB" dirty="0"/>
              <a:t> </a:t>
            </a:r>
            <a:endParaRPr lang="hr-HR" dirty="0" smtClean="0"/>
          </a:p>
          <a:p>
            <a:r>
              <a:rPr lang="en-GB" dirty="0" smtClean="0"/>
              <a:t>2</a:t>
            </a:r>
            <a:r>
              <a:rPr lang="en-GB" dirty="0"/>
              <a:t>. </a:t>
            </a:r>
            <a:r>
              <a:rPr lang="en-GB" b="1" dirty="0"/>
              <a:t>Freedoms,</a:t>
            </a:r>
            <a:r>
              <a:rPr lang="en-GB" dirty="0"/>
              <a:t> </a:t>
            </a:r>
            <a:endParaRPr lang="hr-HR" dirty="0" smtClean="0"/>
          </a:p>
          <a:p>
            <a:r>
              <a:rPr lang="en-GB" dirty="0" smtClean="0"/>
              <a:t>3</a:t>
            </a:r>
            <a:r>
              <a:rPr lang="en-GB" b="1" dirty="0"/>
              <a:t>. Equality</a:t>
            </a:r>
            <a:r>
              <a:rPr lang="en-GB" dirty="0"/>
              <a:t>, </a:t>
            </a:r>
            <a:endParaRPr lang="hr-HR" dirty="0" smtClean="0"/>
          </a:p>
          <a:p>
            <a:r>
              <a:rPr lang="en-GB" dirty="0" smtClean="0"/>
              <a:t>4</a:t>
            </a:r>
            <a:r>
              <a:rPr lang="en-GB" dirty="0"/>
              <a:t>. </a:t>
            </a:r>
            <a:r>
              <a:rPr lang="en-GB" b="1" dirty="0"/>
              <a:t>Solidarity</a:t>
            </a:r>
            <a:r>
              <a:rPr lang="en-GB" dirty="0" smtClean="0"/>
              <a:t>,</a:t>
            </a:r>
            <a:endParaRPr lang="hr-HR" dirty="0" smtClean="0"/>
          </a:p>
          <a:p>
            <a:r>
              <a:rPr lang="en-GB" dirty="0" smtClean="0"/>
              <a:t> </a:t>
            </a:r>
            <a:r>
              <a:rPr lang="en-GB" dirty="0"/>
              <a:t>5. </a:t>
            </a:r>
            <a:r>
              <a:rPr lang="en-GB" b="1" dirty="0"/>
              <a:t>Citizens' Rights</a:t>
            </a:r>
            <a:r>
              <a:rPr lang="en-GB" dirty="0"/>
              <a:t>, and </a:t>
            </a:r>
            <a:endParaRPr lang="hr-HR" dirty="0" smtClean="0"/>
          </a:p>
          <a:p>
            <a:r>
              <a:rPr lang="en-GB" dirty="0" smtClean="0"/>
              <a:t>6</a:t>
            </a:r>
            <a:r>
              <a:rPr lang="en-GB" dirty="0"/>
              <a:t>. </a:t>
            </a:r>
            <a:r>
              <a:rPr lang="en-GB" b="1" dirty="0"/>
              <a:t>Justice.</a:t>
            </a:r>
            <a:r>
              <a:rPr lang="en-GB" i="1" dirty="0"/>
              <a:t>  </a:t>
            </a:r>
            <a:endParaRPr lang="en-US" dirty="0"/>
          </a:p>
        </p:txBody>
      </p:sp>
    </p:spTree>
    <p:extLst>
      <p:ext uri="{BB962C8B-B14F-4D97-AF65-F5344CB8AC3E}">
        <p14:creationId xmlns:p14="http://schemas.microsoft.com/office/powerpoint/2010/main" val="40464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Charter of Fundamental Rights of the European Union</a:t>
            </a:r>
            <a:endParaRPr lang="en-US" dirty="0"/>
          </a:p>
        </p:txBody>
      </p:sp>
      <p:sp>
        <p:nvSpPr>
          <p:cNvPr id="3" name="Content Placeholder 2"/>
          <p:cNvSpPr>
            <a:spLocks noGrp="1"/>
          </p:cNvSpPr>
          <p:nvPr>
            <p:ph idx="1"/>
          </p:nvPr>
        </p:nvSpPr>
        <p:spPr/>
        <p:txBody>
          <a:bodyPr/>
          <a:lstStyle/>
          <a:p>
            <a:r>
              <a:rPr lang="en-GB" dirty="0"/>
              <a:t>The Charter complements, but does not replace, national constitutional systems or the system of fundamental rights protection guaranteed by the European Convention on Human Rights. </a:t>
            </a:r>
            <a:endParaRPr lang="hr-HR" dirty="0" smtClean="0"/>
          </a:p>
          <a:p>
            <a:r>
              <a:rPr lang="en-GB" dirty="0" smtClean="0"/>
              <a:t>The </a:t>
            </a:r>
            <a:r>
              <a:rPr lang="en-GB" dirty="0"/>
              <a:t>Charter became legally binding on EU member states with the entry into force of the Treaty of Lisbon in December 2009. </a:t>
            </a:r>
            <a:endParaRPr lang="hr-HR" dirty="0"/>
          </a:p>
          <a:p>
            <a:endParaRPr lang="en-US" dirty="0"/>
          </a:p>
        </p:txBody>
      </p:sp>
    </p:spTree>
    <p:extLst>
      <p:ext uri="{BB962C8B-B14F-4D97-AF65-F5344CB8AC3E}">
        <p14:creationId xmlns:p14="http://schemas.microsoft.com/office/powerpoint/2010/main" val="80680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a:t>
            </a:r>
            <a:endParaRPr lang="en-US" dirty="0"/>
          </a:p>
        </p:txBody>
      </p:sp>
      <p:sp>
        <p:nvSpPr>
          <p:cNvPr id="3" name="Content Placeholder 2"/>
          <p:cNvSpPr>
            <a:spLocks noGrp="1"/>
          </p:cNvSpPr>
          <p:nvPr>
            <p:ph idx="1"/>
          </p:nvPr>
        </p:nvSpPr>
        <p:spPr/>
        <p:txBody>
          <a:bodyPr/>
          <a:lstStyle/>
          <a:p>
            <a:r>
              <a:rPr lang="en-GB" dirty="0"/>
              <a:t>The rights of every individual within the EU were established at different times, in different ways and in different forms</a:t>
            </a:r>
            <a:r>
              <a:rPr lang="en-GB" dirty="0" smtClean="0"/>
              <a:t>.</a:t>
            </a:r>
            <a:endParaRPr lang="hr-HR" dirty="0" smtClean="0"/>
          </a:p>
          <a:p>
            <a:r>
              <a:rPr lang="en-GB" dirty="0" smtClean="0"/>
              <a:t> </a:t>
            </a:r>
            <a:r>
              <a:rPr lang="en-GB" dirty="0"/>
              <a:t>For this reason, the EU decided to include them all in a single document which has been updated in the light of changes in society, social progress and scientific and technological developments: this document is the Charter of Fundamental Rights of the European Union (the Charter).</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53667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provisions of the Charter are addressed to:</a:t>
            </a:r>
            <a:endParaRPr lang="hr-HR" dirty="0"/>
          </a:p>
          <a:p>
            <a:r>
              <a:rPr lang="en-GB" dirty="0"/>
              <a:t>the institutions and bodies of the EU with due regard for the principle of </a:t>
            </a:r>
            <a:r>
              <a:rPr lang="en-GB" dirty="0" smtClean="0"/>
              <a:t>subsidiarity</a:t>
            </a:r>
            <a:r>
              <a:rPr lang="hr-HR" dirty="0" smtClean="0"/>
              <a:t> </a:t>
            </a:r>
            <a:r>
              <a:rPr lang="en-GB" dirty="0" smtClean="0"/>
              <a:t>and</a:t>
            </a:r>
            <a:endParaRPr lang="hr-HR" dirty="0"/>
          </a:p>
          <a:p>
            <a:r>
              <a:rPr lang="en-GB" dirty="0"/>
              <a:t>the national authorities only when they are implementing EU law.</a:t>
            </a:r>
            <a:endParaRPr lang="hr-HR" dirty="0"/>
          </a:p>
          <a:p>
            <a:endParaRPr lang="en-US" dirty="0"/>
          </a:p>
        </p:txBody>
      </p:sp>
    </p:spTree>
    <p:extLst>
      <p:ext uri="{BB962C8B-B14F-4D97-AF65-F5344CB8AC3E}">
        <p14:creationId xmlns:p14="http://schemas.microsoft.com/office/powerpoint/2010/main" val="8511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628</TotalTime>
  <Words>1756</Words>
  <Application>Microsoft Office PowerPoint</Application>
  <PresentationFormat>Widescreen</PresentationFormat>
  <Paragraphs>146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Times New Roman</vt:lpstr>
      <vt:lpstr>Wingdings 3</vt:lpstr>
      <vt:lpstr>Ion</vt:lpstr>
      <vt:lpstr>THE RIGHT TO GOOD ADMINISTRATION </vt:lpstr>
      <vt:lpstr>I Answer the following questions: </vt:lpstr>
      <vt:lpstr>Preview</vt:lpstr>
      <vt:lpstr>The Charter of Fundamental Rights of the European Union </vt:lpstr>
      <vt:lpstr>The Charter of Fundamental Rights of the EU</vt:lpstr>
      <vt:lpstr>The Charter of Fundamental Rights of the European Union</vt:lpstr>
      <vt:lpstr>The Charter of Fundamental Rights of the European Union</vt:lpstr>
      <vt:lpstr>Purpose</vt:lpstr>
      <vt:lpstr>Application  </vt:lpstr>
      <vt:lpstr>Implementation </vt:lpstr>
      <vt:lpstr>Protection  </vt:lpstr>
      <vt:lpstr>Citizens’ rights </vt:lpstr>
      <vt:lpstr>Article 41: The right to good administration </vt:lpstr>
      <vt:lpstr>Right to good administration</vt:lpstr>
      <vt:lpstr>Right to good administration</vt:lpstr>
      <vt:lpstr>II Read the text and answer the following questions: </vt:lpstr>
      <vt:lpstr>II Match the verbs in the left column with the appropriate nouns:</vt:lpstr>
      <vt:lpstr>IV Complete the text with the words provided in the box: protection, candidate, access, movement, municipal, administration </vt:lpstr>
      <vt:lpstr>Part 2: Public Service Principles </vt:lpstr>
      <vt:lpstr>Introduction</vt:lpstr>
      <vt:lpstr>Commitment to the European Union and its citizens </vt:lpstr>
      <vt:lpstr>2. Integrity </vt:lpstr>
      <vt:lpstr>Objectivity</vt:lpstr>
      <vt:lpstr>Respect for others </vt:lpstr>
      <vt:lpstr>Transparency</vt:lpstr>
      <vt:lpstr>Answer the following:</vt:lpstr>
      <vt:lpstr>   Study the information in the text and match the principle with its explanation</vt:lpstr>
      <vt:lpstr>law, scrutiny, obligation, gifts, interests, conflicts, propriety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RIGHT TO GOOD ADMINISTRATION</dc:title>
  <dc:creator>Lelija Socanac</dc:creator>
  <cp:lastModifiedBy>Lelija Socanac</cp:lastModifiedBy>
  <cp:revision>18</cp:revision>
  <dcterms:created xsi:type="dcterms:W3CDTF">2018-11-03T20:09:34Z</dcterms:created>
  <dcterms:modified xsi:type="dcterms:W3CDTF">2018-11-09T10:10:53Z</dcterms:modified>
</cp:coreProperties>
</file>