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0" r:id="rId8"/>
    <p:sldId id="272" r:id="rId9"/>
    <p:sldId id="273" r:id="rId10"/>
    <p:sldId id="274" r:id="rId11"/>
    <p:sldId id="261" r:id="rId12"/>
    <p:sldId id="262" r:id="rId13"/>
    <p:sldId id="265" r:id="rId14"/>
    <p:sldId id="266" r:id="rId15"/>
    <p:sldId id="267" r:id="rId16"/>
    <p:sldId id="268" r:id="rId17"/>
    <p:sldId id="269" r:id="rId18"/>
    <p:sldId id="270" r:id="rId19"/>
    <p:sldId id="271"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1" d="100"/>
          <a:sy n="91" d="100"/>
        </p:scale>
        <p:origin x="2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26B6E9-37A7-439F-A4E4-0679EAF7E884}" type="datetimeFigureOut">
              <a:rPr lang="hr-HR" smtClean="0"/>
              <a:t>20.11.2017.</a:t>
            </a:fld>
            <a:endParaRPr lang="hr-HR"/>
          </a:p>
        </p:txBody>
      </p:sp>
      <p:sp>
        <p:nvSpPr>
          <p:cNvPr id="5" name="Footer Placeholder 4"/>
          <p:cNvSpPr>
            <a:spLocks noGrp="1"/>
          </p:cNvSpPr>
          <p:nvPr>
            <p:ph type="ftr" sz="quarter" idx="11"/>
          </p:nvPr>
        </p:nvSpPr>
        <p:spPr>
          <a:xfrm>
            <a:off x="2416500" y="329307"/>
            <a:ext cx="4973915" cy="309201"/>
          </a:xfrm>
        </p:spPr>
        <p:txBody>
          <a:bodyPr/>
          <a:lstStyle/>
          <a:p>
            <a:endParaRPr lang="hr-HR"/>
          </a:p>
        </p:txBody>
      </p:sp>
      <p:sp>
        <p:nvSpPr>
          <p:cNvPr id="6" name="Slide Number Placeholder 5"/>
          <p:cNvSpPr>
            <a:spLocks noGrp="1"/>
          </p:cNvSpPr>
          <p:nvPr>
            <p:ph type="sldNum" sz="quarter" idx="12"/>
          </p:nvPr>
        </p:nvSpPr>
        <p:spPr>
          <a:xfrm>
            <a:off x="1437664" y="798973"/>
            <a:ext cx="811019" cy="503578"/>
          </a:xfrm>
        </p:spPr>
        <p:txBody>
          <a:bodyPr/>
          <a:lstStyle/>
          <a:p>
            <a:fld id="{2B87F99E-3526-401C-8BFB-4D0802951E13}" type="slidenum">
              <a:rPr lang="hr-HR" smtClean="0"/>
              <a:t>‹#›</a:t>
            </a:fld>
            <a:endParaRPr lang="hr-H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102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6B6E9-37A7-439F-A4E4-0679EAF7E884}" type="datetimeFigureOut">
              <a:rPr lang="hr-HR" smtClean="0"/>
              <a:t>20.11.2017.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87F99E-3526-401C-8BFB-4D0802951E13}" type="slidenum">
              <a:rPr lang="hr-HR" smtClean="0"/>
              <a:t>‹#›</a:t>
            </a:fld>
            <a:endParaRPr lang="hr-H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811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6B6E9-37A7-439F-A4E4-0679EAF7E884}" type="datetimeFigureOut">
              <a:rPr lang="hr-HR" smtClean="0"/>
              <a:t>20.11.2017.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87F99E-3526-401C-8BFB-4D0802951E13}" type="slidenum">
              <a:rPr lang="hr-HR" smtClean="0"/>
              <a:t>‹#›</a:t>
            </a:fld>
            <a:endParaRPr lang="hr-H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011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6B6E9-37A7-439F-A4E4-0679EAF7E884}" type="datetimeFigureOut">
              <a:rPr lang="hr-HR" smtClean="0"/>
              <a:t>20.11.2017.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87F99E-3526-401C-8BFB-4D0802951E13}" type="slidenum">
              <a:rPr lang="hr-HR" smtClean="0"/>
              <a:t>‹#›</a:t>
            </a:fld>
            <a:endParaRPr lang="hr-H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097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26B6E9-37A7-439F-A4E4-0679EAF7E884}" type="datetimeFigureOut">
              <a:rPr lang="hr-HR" smtClean="0"/>
              <a:t>20.11.2017.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87F99E-3526-401C-8BFB-4D0802951E13}" type="slidenum">
              <a:rPr lang="hr-HR" smtClean="0"/>
              <a:t>‹#›</a:t>
            </a:fld>
            <a:endParaRPr lang="hr-H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791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26B6E9-37A7-439F-A4E4-0679EAF7E884}" type="datetimeFigureOut">
              <a:rPr lang="hr-HR" smtClean="0"/>
              <a:t>20.11.2017.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87F99E-3526-401C-8BFB-4D0802951E13}" type="slidenum">
              <a:rPr lang="hr-HR" smtClean="0"/>
              <a:t>‹#›</a:t>
            </a:fld>
            <a:endParaRPr lang="hr-H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519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26B6E9-37A7-439F-A4E4-0679EAF7E884}" type="datetimeFigureOut">
              <a:rPr lang="hr-HR" smtClean="0"/>
              <a:t>20.11.2017.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B87F99E-3526-401C-8BFB-4D0802951E13}" type="slidenum">
              <a:rPr lang="hr-HR" smtClean="0"/>
              <a:t>‹#›</a:t>
            </a:fld>
            <a:endParaRPr lang="hr-H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66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26B6E9-37A7-439F-A4E4-0679EAF7E884}" type="datetimeFigureOut">
              <a:rPr lang="hr-HR" smtClean="0"/>
              <a:t>20.11.2017.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B87F99E-3526-401C-8BFB-4D0802951E13}" type="slidenum">
              <a:rPr lang="hr-HR" smtClean="0"/>
              <a:t>‹#›</a:t>
            </a:fld>
            <a:endParaRPr lang="hr-H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009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6B6E9-37A7-439F-A4E4-0679EAF7E884}" type="datetimeFigureOut">
              <a:rPr lang="hr-HR" smtClean="0"/>
              <a:t>20.11.2017.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B87F99E-3526-401C-8BFB-4D0802951E13}" type="slidenum">
              <a:rPr lang="hr-HR" smtClean="0"/>
              <a:t>‹#›</a:t>
            </a:fld>
            <a:endParaRPr lang="hr-HR"/>
          </a:p>
        </p:txBody>
      </p:sp>
    </p:spTree>
    <p:extLst>
      <p:ext uri="{BB962C8B-B14F-4D97-AF65-F5344CB8AC3E}">
        <p14:creationId xmlns:p14="http://schemas.microsoft.com/office/powerpoint/2010/main" val="27981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26B6E9-37A7-439F-A4E4-0679EAF7E884}" type="datetimeFigureOut">
              <a:rPr lang="hr-HR" smtClean="0"/>
              <a:t>20.11.2017.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87F99E-3526-401C-8BFB-4D0802951E13}" type="slidenum">
              <a:rPr lang="hr-HR" smtClean="0"/>
              <a:t>‹#›</a:t>
            </a:fld>
            <a:endParaRPr lang="hr-H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91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426B6E9-37A7-439F-A4E4-0679EAF7E884}" type="datetimeFigureOut">
              <a:rPr lang="hr-HR" smtClean="0"/>
              <a:t>20.11.2017.</a:t>
            </a:fld>
            <a:endParaRPr lang="hr-HR"/>
          </a:p>
        </p:txBody>
      </p:sp>
      <p:sp>
        <p:nvSpPr>
          <p:cNvPr id="6" name="Footer Placeholder 5"/>
          <p:cNvSpPr>
            <a:spLocks noGrp="1"/>
          </p:cNvSpPr>
          <p:nvPr>
            <p:ph type="ftr" sz="quarter" idx="11"/>
          </p:nvPr>
        </p:nvSpPr>
        <p:spPr>
          <a:xfrm>
            <a:off x="1447382" y="318640"/>
            <a:ext cx="5541004" cy="320931"/>
          </a:xfrm>
        </p:spPr>
        <p:txBody>
          <a:bodyPr/>
          <a:lstStyle/>
          <a:p>
            <a:endParaRPr lang="hr-HR"/>
          </a:p>
        </p:txBody>
      </p:sp>
      <p:sp>
        <p:nvSpPr>
          <p:cNvPr id="7" name="Slide Number Placeholder 6"/>
          <p:cNvSpPr>
            <a:spLocks noGrp="1"/>
          </p:cNvSpPr>
          <p:nvPr>
            <p:ph type="sldNum" sz="quarter" idx="12"/>
          </p:nvPr>
        </p:nvSpPr>
        <p:spPr/>
        <p:txBody>
          <a:bodyPr/>
          <a:lstStyle/>
          <a:p>
            <a:fld id="{2B87F99E-3526-401C-8BFB-4D0802951E13}" type="slidenum">
              <a:rPr lang="hr-HR" smtClean="0"/>
              <a:t>‹#›</a:t>
            </a:fld>
            <a:endParaRPr lang="hr-H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418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426B6E9-37A7-439F-A4E4-0679EAF7E884}" type="datetimeFigureOut">
              <a:rPr lang="hr-HR" smtClean="0"/>
              <a:t>20.11.2017.</a:t>
            </a:fld>
            <a:endParaRPr lang="hr-H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B87F99E-3526-401C-8BFB-4D0802951E13}" type="slidenum">
              <a:rPr lang="hr-HR" smtClean="0"/>
              <a:t>‹#›</a:t>
            </a:fld>
            <a:endParaRPr lang="hr-H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007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hr-HR" sz="4800" dirty="0" smtClean="0"/>
              <a:t>Pravo na slobodu vjeroispovijesti kao temeljno ljudsko pravo</a:t>
            </a:r>
            <a:endParaRPr lang="hr-HR" sz="4800" dirty="0"/>
          </a:p>
        </p:txBody>
      </p:sp>
      <p:sp>
        <p:nvSpPr>
          <p:cNvPr id="3" name="Subtitle 2"/>
          <p:cNvSpPr>
            <a:spLocks noGrp="1"/>
          </p:cNvSpPr>
          <p:nvPr>
            <p:ph type="subTitle" idx="1"/>
          </p:nvPr>
        </p:nvSpPr>
        <p:spPr/>
        <p:txBody>
          <a:bodyPr>
            <a:noAutofit/>
          </a:bodyPr>
          <a:lstStyle/>
          <a:p>
            <a:pPr algn="ctr"/>
            <a:r>
              <a:rPr lang="hr-HR" sz="1600" dirty="0" smtClean="0"/>
              <a:t>Izv. prof. dr. sc. Frane Staničić</a:t>
            </a:r>
          </a:p>
          <a:p>
            <a:pPr algn="ctr"/>
            <a:r>
              <a:rPr lang="hr-HR" sz="1600" dirty="0" smtClean="0"/>
              <a:t>Religija, pravo i društvo</a:t>
            </a:r>
          </a:p>
          <a:p>
            <a:pPr algn="ctr"/>
            <a:r>
              <a:rPr lang="hr-HR" sz="1600" dirty="0" smtClean="0"/>
              <a:t>22. studenog 2017.</a:t>
            </a:r>
            <a:endParaRPr lang="hr-HR" sz="1600" dirty="0"/>
          </a:p>
        </p:txBody>
      </p:sp>
    </p:spTree>
    <p:extLst>
      <p:ext uri="{BB962C8B-B14F-4D97-AF65-F5344CB8AC3E}">
        <p14:creationId xmlns:p14="http://schemas.microsoft.com/office/powerpoint/2010/main" val="366030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Povreda načela jednakosti?</a:t>
            </a:r>
            <a:endParaRPr lang="hr-HR" dirty="0"/>
          </a:p>
        </p:txBody>
      </p:sp>
      <p:sp>
        <p:nvSpPr>
          <p:cNvPr id="3" name="Content Placeholder 2"/>
          <p:cNvSpPr>
            <a:spLocks noGrp="1"/>
          </p:cNvSpPr>
          <p:nvPr>
            <p:ph idx="1"/>
          </p:nvPr>
        </p:nvSpPr>
        <p:spPr>
          <a:xfrm>
            <a:off x="1451579" y="2015732"/>
            <a:ext cx="6893635" cy="3450613"/>
          </a:xfrm>
        </p:spPr>
        <p:txBody>
          <a:bodyPr>
            <a:normAutofit fontScale="92500" lnSpcReduction="20000"/>
          </a:bodyPr>
          <a:lstStyle/>
          <a:p>
            <a:r>
              <a:rPr lang="hr-HR" dirty="0" smtClean="0"/>
              <a:t>Davanjem slobodi vjeroispovijesti statusa temeljnog ljudskog prava dolazi do povrede načela jednakosti i neutralnosti države.</a:t>
            </a:r>
          </a:p>
          <a:p>
            <a:endParaRPr lang="hr-HR" dirty="0"/>
          </a:p>
          <a:p>
            <a:r>
              <a:rPr lang="hr-HR" dirty="0" smtClean="0"/>
              <a:t> Nije li i sloboda vjeroispovijesti mjera za očuvanje jednakosti?</a:t>
            </a:r>
          </a:p>
          <a:p>
            <a:r>
              <a:rPr lang="hr-HR" dirty="0" smtClean="0"/>
              <a:t>Njome se može osigurati opstanak manjinskih kultura i zajednica.</a:t>
            </a:r>
          </a:p>
          <a:p>
            <a:r>
              <a:rPr lang="hr-HR" dirty="0" smtClean="0"/>
              <a:t>Ukoliko bi država strogo poštovala načelo jednakosti, moguće je da bi nastali još veći konflikti između sekularnog i religioznog društva.</a:t>
            </a:r>
          </a:p>
          <a:p>
            <a:r>
              <a:rPr lang="hr-HR" dirty="0" smtClean="0"/>
              <a:t>Dakako, sloboda vjeroispovijesti nije neograničena!</a:t>
            </a:r>
            <a:endParaRPr lang="hr-HR" dirty="0"/>
          </a:p>
        </p:txBody>
      </p:sp>
      <p:pic>
        <p:nvPicPr>
          <p:cNvPr id="4" name="Picture 3"/>
          <p:cNvPicPr>
            <a:picLocks noChangeAspect="1"/>
          </p:cNvPicPr>
          <p:nvPr/>
        </p:nvPicPr>
        <p:blipFill>
          <a:blip r:embed="rId2"/>
          <a:stretch>
            <a:fillRect/>
          </a:stretch>
        </p:blipFill>
        <p:spPr>
          <a:xfrm>
            <a:off x="9241280" y="1929844"/>
            <a:ext cx="2950720" cy="1505843"/>
          </a:xfrm>
          <a:prstGeom prst="rect">
            <a:avLst/>
          </a:prstGeom>
        </p:spPr>
      </p:pic>
      <p:pic>
        <p:nvPicPr>
          <p:cNvPr id="5" name="Picture 4"/>
          <p:cNvPicPr>
            <a:picLocks noChangeAspect="1"/>
          </p:cNvPicPr>
          <p:nvPr/>
        </p:nvPicPr>
        <p:blipFill>
          <a:blip r:embed="rId3"/>
          <a:stretch>
            <a:fillRect/>
          </a:stretch>
        </p:blipFill>
        <p:spPr>
          <a:xfrm>
            <a:off x="9241280" y="3435687"/>
            <a:ext cx="2969009" cy="2676376"/>
          </a:xfrm>
          <a:prstGeom prst="rect">
            <a:avLst/>
          </a:prstGeom>
        </p:spPr>
      </p:pic>
    </p:spTree>
    <p:extLst>
      <p:ext uri="{BB962C8B-B14F-4D97-AF65-F5344CB8AC3E}">
        <p14:creationId xmlns:p14="http://schemas.microsoft.com/office/powerpoint/2010/main" val="37158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ključni argumenti kojima se dokazuje da sloboda vjeroispovijesti jest temeljno ljudsko pravo</a:t>
            </a:r>
            <a:endParaRPr lang="hr-HR" sz="2800" dirty="0"/>
          </a:p>
        </p:txBody>
      </p:sp>
      <p:sp>
        <p:nvSpPr>
          <p:cNvPr id="3" name="Content Placeholder 2"/>
          <p:cNvSpPr>
            <a:spLocks noGrp="1"/>
          </p:cNvSpPr>
          <p:nvPr>
            <p:ph idx="1"/>
          </p:nvPr>
        </p:nvSpPr>
        <p:spPr>
          <a:xfrm>
            <a:off x="1451579" y="2015732"/>
            <a:ext cx="6956697" cy="4111688"/>
          </a:xfrm>
        </p:spPr>
        <p:txBody>
          <a:bodyPr>
            <a:normAutofit fontScale="85000" lnSpcReduction="20000"/>
          </a:bodyPr>
          <a:lstStyle/>
          <a:p>
            <a:r>
              <a:rPr lang="hr-HR" dirty="0" smtClean="0"/>
              <a:t>Povreda ovog prava ima negativan efekt na društvo i opći nivo zadovoljstva u društvu.</a:t>
            </a:r>
          </a:p>
          <a:p>
            <a:r>
              <a:rPr lang="hr-HR" dirty="0" smtClean="0"/>
              <a:t>Sloboda vjeroispovijesti kao temeljno ljudsko pravo promovira mir u društvu, umanjuje alijenaciju, poboljšava osobnu autonomiju itd.</a:t>
            </a:r>
          </a:p>
          <a:p>
            <a:r>
              <a:rPr lang="hr-HR" dirty="0" smtClean="0"/>
              <a:t>Europski sud za ljudska prava dao je moguće najbolju argumentaciju u korist slobode vjeroispovijesti kao temeljnog ljudskog prava:</a:t>
            </a:r>
          </a:p>
          <a:p>
            <a:r>
              <a:rPr lang="hr-HR" dirty="0" smtClean="0"/>
              <a:t>„Sloboda misli, savjesti i vjeroispovijesti je jedan od temelja ‘demokratskog društva’ unutar značenja Konvencije. Ona je, u njenoj vjerskoj dimenziji, jedan od najvažnijih elemenata koji čine identitet religioznih i njihovog poimanja života, ali je također i važno sredstvo ateistima, agnosticima, skepticima i nezainteresiranima. Pluralizam neodvojiv od demokratskog društva, koji je tako teško ostvaren kroz stoljeća, ovisi o ovoj slobodi” (</a:t>
            </a:r>
            <a:r>
              <a:rPr lang="hr-HR" dirty="0" err="1" smtClean="0"/>
              <a:t>Kokkinakis</a:t>
            </a:r>
            <a:r>
              <a:rPr lang="hr-HR" dirty="0" smtClean="0"/>
              <a:t> v. </a:t>
            </a:r>
            <a:r>
              <a:rPr lang="hr-HR" dirty="0" err="1" smtClean="0"/>
              <a:t>Greece</a:t>
            </a:r>
            <a:r>
              <a:rPr lang="hr-HR" dirty="0" smtClean="0"/>
              <a:t>, 1993.).</a:t>
            </a:r>
            <a:endParaRPr lang="hr-HR" dirty="0"/>
          </a:p>
        </p:txBody>
      </p:sp>
      <p:pic>
        <p:nvPicPr>
          <p:cNvPr id="4" name="Picture 3"/>
          <p:cNvPicPr>
            <a:picLocks noChangeAspect="1"/>
          </p:cNvPicPr>
          <p:nvPr/>
        </p:nvPicPr>
        <p:blipFill>
          <a:blip r:embed="rId2"/>
          <a:stretch>
            <a:fillRect/>
          </a:stretch>
        </p:blipFill>
        <p:spPr>
          <a:xfrm>
            <a:off x="8790137" y="1853754"/>
            <a:ext cx="3401863" cy="2133785"/>
          </a:xfrm>
          <a:prstGeom prst="rect">
            <a:avLst/>
          </a:prstGeom>
        </p:spPr>
      </p:pic>
      <p:pic>
        <p:nvPicPr>
          <p:cNvPr id="5" name="Picture 4"/>
          <p:cNvPicPr>
            <a:picLocks noChangeAspect="1"/>
          </p:cNvPicPr>
          <p:nvPr/>
        </p:nvPicPr>
        <p:blipFill>
          <a:blip r:embed="rId3"/>
          <a:stretch>
            <a:fillRect/>
          </a:stretch>
        </p:blipFill>
        <p:spPr>
          <a:xfrm>
            <a:off x="8790136" y="3987539"/>
            <a:ext cx="3401863" cy="2139881"/>
          </a:xfrm>
          <a:prstGeom prst="rect">
            <a:avLst/>
          </a:prstGeom>
        </p:spPr>
      </p:pic>
    </p:spTree>
    <p:extLst>
      <p:ext uri="{BB962C8B-B14F-4D97-AF65-F5344CB8AC3E}">
        <p14:creationId xmlns:p14="http://schemas.microsoft.com/office/powerpoint/2010/main" val="91820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Europska konvencija i njen utjecaj na slobodu vjeroispovijesti</a:t>
            </a:r>
            <a:endParaRPr lang="hr-HR" dirty="0"/>
          </a:p>
        </p:txBody>
      </p:sp>
      <p:sp>
        <p:nvSpPr>
          <p:cNvPr id="3" name="Content Placeholder 2"/>
          <p:cNvSpPr>
            <a:spLocks noGrp="1"/>
          </p:cNvSpPr>
          <p:nvPr>
            <p:ph idx="1"/>
          </p:nvPr>
        </p:nvSpPr>
        <p:spPr>
          <a:xfrm>
            <a:off x="1451579" y="2015732"/>
            <a:ext cx="9603275" cy="4027716"/>
          </a:xfrm>
        </p:spPr>
        <p:txBody>
          <a:bodyPr>
            <a:normAutofit fontScale="77500" lnSpcReduction="20000"/>
          </a:bodyPr>
          <a:lstStyle/>
          <a:p>
            <a:r>
              <a:rPr lang="hr-HR" dirty="0" smtClean="0"/>
              <a:t>Tri su odredbe Konvencije koje se odnose na slobodu vjeroispovijesti:</a:t>
            </a:r>
          </a:p>
          <a:p>
            <a:r>
              <a:rPr lang="hr-HR" dirty="0" smtClean="0"/>
              <a:t>Čl. 9. koji propisuje slobodu misli, savjesti i vjeroispovijesti:</a:t>
            </a:r>
          </a:p>
          <a:p>
            <a:pPr marL="0" indent="0">
              <a:buNone/>
            </a:pPr>
            <a:r>
              <a:rPr lang="hr-HR" dirty="0"/>
              <a:t>„1. Svako ima pravo na slobodu misli, savjesti i vjere: ovo </a:t>
            </a:r>
            <a:r>
              <a:rPr lang="hr-HR" dirty="0" smtClean="0"/>
              <a:t>pravo uključuje </a:t>
            </a:r>
            <a:r>
              <a:rPr lang="hr-HR" dirty="0"/>
              <a:t>slobodu da promjeni vjeru ili uvjerenje i slobodu, sam </a:t>
            </a:r>
            <a:r>
              <a:rPr lang="hr-HR" dirty="0" smtClean="0"/>
              <a:t>ili zajedno </a:t>
            </a:r>
            <a:r>
              <a:rPr lang="hr-HR" dirty="0"/>
              <a:t>sa drugima i javno ili privatno, da manifestira svoju vjeru </a:t>
            </a:r>
            <a:r>
              <a:rPr lang="hr-HR" dirty="0" smtClean="0"/>
              <a:t>ili uvjerenje</a:t>
            </a:r>
            <a:r>
              <a:rPr lang="hr-HR" dirty="0"/>
              <a:t>, obredom, propovijedanjem i vršenjem vjerskih dužnosti </a:t>
            </a:r>
            <a:r>
              <a:rPr lang="hr-HR" dirty="0" smtClean="0"/>
              <a:t>i rituala.</a:t>
            </a:r>
          </a:p>
          <a:p>
            <a:pPr marL="0" indent="0">
              <a:buNone/>
            </a:pPr>
            <a:r>
              <a:rPr lang="hr-HR" dirty="0" smtClean="0"/>
              <a:t>2</a:t>
            </a:r>
            <a:r>
              <a:rPr lang="hr-HR" dirty="0"/>
              <a:t>. S</a:t>
            </a:r>
            <a:r>
              <a:rPr lang="hr-HR" dirty="0" smtClean="0"/>
              <a:t>loboda </a:t>
            </a:r>
            <a:r>
              <a:rPr lang="hr-HR" dirty="0"/>
              <a:t>manifestiranja svoje vjere ili svojih uvjerenja </a:t>
            </a:r>
            <a:r>
              <a:rPr lang="hr-HR" dirty="0" smtClean="0"/>
              <a:t>će podlijegati </a:t>
            </a:r>
            <a:r>
              <a:rPr lang="hr-HR" dirty="0"/>
              <a:t>samo onim  </a:t>
            </a:r>
            <a:r>
              <a:rPr lang="hr-HR" dirty="0" smtClean="0"/>
              <a:t>ograničenjima </a:t>
            </a:r>
            <a:r>
              <a:rPr lang="hr-HR" dirty="0"/>
              <a:t>predviđenim zakonom i </a:t>
            </a:r>
            <a:r>
              <a:rPr lang="hr-HR" dirty="0" smtClean="0"/>
              <a:t>koja su </a:t>
            </a:r>
            <a:r>
              <a:rPr lang="hr-HR" dirty="0"/>
              <a:t>neophodna u demokratskom društvu u interesu javne sigurnosti</a:t>
            </a:r>
            <a:r>
              <a:rPr lang="hr-HR" dirty="0" smtClean="0"/>
              <a:t>, zaštite </a:t>
            </a:r>
            <a:r>
              <a:rPr lang="hr-HR" dirty="0"/>
              <a:t>javnog poretka, zdravlja ili morala ili zaštite prava i </a:t>
            </a:r>
            <a:r>
              <a:rPr lang="hr-HR" dirty="0" smtClean="0"/>
              <a:t>sloboda drugih.”</a:t>
            </a:r>
          </a:p>
          <a:p>
            <a:pPr marL="0" indent="0">
              <a:buNone/>
            </a:pPr>
            <a:r>
              <a:rPr lang="hr-HR" dirty="0" smtClean="0"/>
              <a:t>Čl. 14. koji općenito zabranjuje diskriminaciju.</a:t>
            </a:r>
          </a:p>
          <a:p>
            <a:pPr marL="0" indent="0">
              <a:buNone/>
            </a:pPr>
            <a:r>
              <a:rPr lang="hr-HR" dirty="0" smtClean="0"/>
              <a:t>Čl. 2. Protokola 1. na Konvenciju:</a:t>
            </a:r>
          </a:p>
          <a:p>
            <a:pPr marL="0" indent="0">
              <a:buNone/>
            </a:pPr>
            <a:r>
              <a:rPr lang="hr-HR" dirty="0"/>
              <a:t>„Niko ne može biti lišen prava na obrazovanje. U vršenju svih </a:t>
            </a:r>
            <a:r>
              <a:rPr lang="hr-HR" dirty="0" smtClean="0"/>
              <a:t>svojih funkcija </a:t>
            </a:r>
            <a:r>
              <a:rPr lang="hr-HR" dirty="0"/>
              <a:t>u oblasti obrazovanja i nastave država poštuje pravo roditelja da osiguraju takvo obrazovanje i nastavu koji su u </a:t>
            </a:r>
            <a:r>
              <a:rPr lang="hr-HR" dirty="0" smtClean="0"/>
              <a:t>skladu sa </a:t>
            </a:r>
            <a:r>
              <a:rPr lang="hr-HR" dirty="0"/>
              <a:t>njihovim vlastitim vjerskim i filozofskim uvjerenjima</a:t>
            </a:r>
            <a:r>
              <a:rPr lang="hr-HR" dirty="0" smtClean="0"/>
              <a:t>.”</a:t>
            </a:r>
            <a:endParaRPr lang="hr-HR" dirty="0"/>
          </a:p>
        </p:txBody>
      </p:sp>
    </p:spTree>
    <p:extLst>
      <p:ext uri="{BB962C8B-B14F-4D97-AF65-F5344CB8AC3E}">
        <p14:creationId xmlns:p14="http://schemas.microsoft.com/office/powerpoint/2010/main" val="142373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Ograničavanja slobode vjeroispovijesti</a:t>
            </a:r>
            <a:endParaRPr lang="hr-HR" dirty="0"/>
          </a:p>
        </p:txBody>
      </p:sp>
      <p:sp>
        <p:nvSpPr>
          <p:cNvPr id="3" name="Content Placeholder 2"/>
          <p:cNvSpPr>
            <a:spLocks noGrp="1"/>
          </p:cNvSpPr>
          <p:nvPr>
            <p:ph idx="1"/>
          </p:nvPr>
        </p:nvSpPr>
        <p:spPr/>
        <p:txBody>
          <a:bodyPr>
            <a:normAutofit/>
          </a:bodyPr>
          <a:lstStyle/>
          <a:p>
            <a:r>
              <a:rPr lang="hr-HR" dirty="0" smtClean="0"/>
              <a:t>Danas </a:t>
            </a:r>
            <a:r>
              <a:rPr lang="hr-HR" dirty="0"/>
              <a:t>se pojavljuju situacije koje, na određeni način, znače ograničavanje prava na slobodu vjeroispovijesti, kao što su slučajevi sa zabranom gradnje minareta u Švicarskoj nakon referenduma, </a:t>
            </a:r>
            <a:r>
              <a:rPr lang="hr-HR" dirty="0" smtClean="0"/>
              <a:t>velike </a:t>
            </a:r>
            <a:r>
              <a:rPr lang="hr-HR" dirty="0"/>
              <a:t>rasprave o isticanju križeva u javnim zgradama u </a:t>
            </a:r>
            <a:r>
              <a:rPr lang="hr-HR" dirty="0" smtClean="0"/>
              <a:t>Italiji, zabrane </a:t>
            </a:r>
            <a:r>
              <a:rPr lang="hr-HR" dirty="0"/>
              <a:t>nošenja vela u Francuskoj, </a:t>
            </a:r>
            <a:r>
              <a:rPr lang="hr-HR" dirty="0" smtClean="0"/>
              <a:t>Belgiji, sada i u Njemačkoj, itd</a:t>
            </a:r>
            <a:r>
              <a:rPr lang="hr-HR" dirty="0"/>
              <a:t>. </a:t>
            </a:r>
            <a:endParaRPr lang="hr-HR" dirty="0" smtClean="0"/>
          </a:p>
          <a:p>
            <a:endParaRPr lang="hr-HR" dirty="0"/>
          </a:p>
          <a:p>
            <a:r>
              <a:rPr lang="hr-HR" i="1" dirty="0"/>
              <a:t>Sloboda manifestiranja svoje vjere ili svojih uvjerenja će podlijegati samo onim  ograničenjima predviđenim zakonom i koja su neophodna u demokratskom društvu u interesu javne sigurnosti, zaštite javnog poretka, zdravlja ili morala ili zaštite prava i sloboda </a:t>
            </a:r>
            <a:r>
              <a:rPr lang="hr-HR" i="1" dirty="0" smtClean="0"/>
              <a:t>drugih</a:t>
            </a:r>
            <a:r>
              <a:rPr lang="hr-HR" dirty="0" smtClean="0"/>
              <a:t>.</a:t>
            </a:r>
            <a:endParaRPr lang="hr-HR" dirty="0"/>
          </a:p>
        </p:txBody>
      </p:sp>
    </p:spTree>
    <p:extLst>
      <p:ext uri="{BB962C8B-B14F-4D97-AF65-F5344CB8AC3E}">
        <p14:creationId xmlns:p14="http://schemas.microsoft.com/office/powerpoint/2010/main" val="10196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Zabrana gradnje minareta u švicarskoj</a:t>
            </a:r>
            <a:endParaRPr lang="hr-HR" dirty="0"/>
          </a:p>
        </p:txBody>
      </p:sp>
      <p:sp>
        <p:nvSpPr>
          <p:cNvPr id="5" name="Content Placeholder 4"/>
          <p:cNvSpPr>
            <a:spLocks noGrp="1"/>
          </p:cNvSpPr>
          <p:nvPr>
            <p:ph idx="1"/>
          </p:nvPr>
        </p:nvSpPr>
        <p:spPr>
          <a:xfrm>
            <a:off x="1451580" y="2015732"/>
            <a:ext cx="7282518" cy="3450613"/>
          </a:xfrm>
        </p:spPr>
        <p:txBody>
          <a:bodyPr>
            <a:normAutofit fontScale="85000" lnSpcReduction="20000"/>
          </a:bodyPr>
          <a:lstStyle/>
          <a:p>
            <a:r>
              <a:rPr lang="hr-HR" dirty="0" smtClean="0"/>
              <a:t>2005- godine otpočinje rasprava o minaretima u Švicarskoj. U tom trenutku postoje samo 2 – u </a:t>
            </a:r>
            <a:r>
              <a:rPr lang="hr-HR" dirty="0" err="1" smtClean="0"/>
              <a:t>Zurichu</a:t>
            </a:r>
            <a:r>
              <a:rPr lang="hr-HR" dirty="0" smtClean="0"/>
              <a:t> (iz 1963.) i </a:t>
            </a:r>
            <a:r>
              <a:rPr lang="hr-HR" dirty="0" err="1" smtClean="0"/>
              <a:t>Genevi</a:t>
            </a:r>
            <a:r>
              <a:rPr lang="hr-HR" dirty="0" smtClean="0"/>
              <a:t> (iz1978.)</a:t>
            </a:r>
          </a:p>
          <a:p>
            <a:r>
              <a:rPr lang="hr-HR" dirty="0" smtClean="0"/>
              <a:t>10. siječnja 2005. plan za izgradnju „simboličnog minareta” u </a:t>
            </a:r>
            <a:r>
              <a:rPr lang="hr-HR" dirty="0" err="1" smtClean="0"/>
              <a:t>Wangenu</a:t>
            </a:r>
            <a:r>
              <a:rPr lang="hr-HR" dirty="0" smtClean="0"/>
              <a:t>, visine 5-6 metara.</a:t>
            </a:r>
          </a:p>
          <a:p>
            <a:r>
              <a:rPr lang="hr-HR" dirty="0" smtClean="0"/>
              <a:t>Snažna opozicija, ali je izgrađen 2009., nakon presude Saveznog suda iz 2007.</a:t>
            </a:r>
          </a:p>
          <a:p>
            <a:r>
              <a:rPr lang="hr-HR" dirty="0" smtClean="0"/>
              <a:t>Izgrađen je još jedan, 2005. godine, ali bez protivljenja (drugi kanton).</a:t>
            </a:r>
          </a:p>
          <a:p>
            <a:r>
              <a:rPr lang="hr-HR" dirty="0" smtClean="0"/>
              <a:t>2007. kreće građanska inicijativa za referendumom za zabranu gradnje minareta, 115.000 potpisa prikupljeno 2008.</a:t>
            </a:r>
          </a:p>
          <a:p>
            <a:r>
              <a:rPr lang="hr-HR" dirty="0" smtClean="0"/>
              <a:t>2009. godine, 29. studenog, 57,5% glasača na referendumu podupire inicijativu.</a:t>
            </a:r>
          </a:p>
          <a:p>
            <a:r>
              <a:rPr lang="hr-HR" dirty="0" smtClean="0"/>
              <a:t>Zabrana gradnje minareta u Švicarskoj. </a:t>
            </a:r>
            <a:endParaRPr lang="hr-HR" dirty="0"/>
          </a:p>
        </p:txBody>
      </p:sp>
      <p:pic>
        <p:nvPicPr>
          <p:cNvPr id="6" name="Picture 5"/>
          <p:cNvPicPr>
            <a:picLocks noChangeAspect="1"/>
          </p:cNvPicPr>
          <p:nvPr/>
        </p:nvPicPr>
        <p:blipFill>
          <a:blip r:embed="rId2"/>
          <a:stretch>
            <a:fillRect/>
          </a:stretch>
        </p:blipFill>
        <p:spPr>
          <a:xfrm>
            <a:off x="9607072" y="2015732"/>
            <a:ext cx="2584928" cy="3450635"/>
          </a:xfrm>
          <a:prstGeom prst="rect">
            <a:avLst/>
          </a:prstGeom>
        </p:spPr>
      </p:pic>
    </p:spTree>
    <p:extLst>
      <p:ext uri="{BB962C8B-B14F-4D97-AF65-F5344CB8AC3E}">
        <p14:creationId xmlns:p14="http://schemas.microsoft.com/office/powerpoint/2010/main" val="264446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Dopustivost vjerskih simbola u javnim prostorima</a:t>
            </a:r>
            <a:endParaRPr lang="hr-HR" dirty="0"/>
          </a:p>
        </p:txBody>
      </p:sp>
      <p:sp>
        <p:nvSpPr>
          <p:cNvPr id="3" name="Content Placeholder 2"/>
          <p:cNvSpPr>
            <a:spLocks noGrp="1"/>
          </p:cNvSpPr>
          <p:nvPr>
            <p:ph idx="1"/>
          </p:nvPr>
        </p:nvSpPr>
        <p:spPr>
          <a:xfrm>
            <a:off x="1451579" y="2015732"/>
            <a:ext cx="8638351" cy="3450613"/>
          </a:xfrm>
        </p:spPr>
        <p:txBody>
          <a:bodyPr>
            <a:normAutofit fontScale="77500" lnSpcReduction="20000"/>
          </a:bodyPr>
          <a:lstStyle/>
          <a:p>
            <a:r>
              <a:rPr lang="hr-HR" dirty="0" smtClean="0"/>
              <a:t>Ključna odluka Europskog suda za ljudska prava </a:t>
            </a:r>
            <a:r>
              <a:rPr lang="hr-HR" dirty="0" err="1" smtClean="0"/>
              <a:t>Lautsi</a:t>
            </a:r>
            <a:r>
              <a:rPr lang="hr-HR" dirty="0" smtClean="0"/>
              <a:t> v. </a:t>
            </a:r>
            <a:r>
              <a:rPr lang="hr-HR" dirty="0" err="1" smtClean="0"/>
              <a:t>Italy</a:t>
            </a:r>
            <a:r>
              <a:rPr lang="hr-HR" dirty="0" smtClean="0"/>
              <a:t>. (2009. i 2011.)</a:t>
            </a:r>
          </a:p>
          <a:p>
            <a:r>
              <a:rPr lang="hr-HR" dirty="0"/>
              <a:t>Okolnosti slučaja: Slučaj </a:t>
            </a:r>
            <a:r>
              <a:rPr lang="hr-HR" dirty="0" err="1"/>
              <a:t>Lautsi</a:t>
            </a:r>
            <a:r>
              <a:rPr lang="hr-HR" dirty="0"/>
              <a:t> v. </a:t>
            </a:r>
            <a:r>
              <a:rPr lang="hr-HR" dirty="0" err="1"/>
              <a:t>Italy</a:t>
            </a:r>
            <a:r>
              <a:rPr lang="hr-HR" dirty="0"/>
              <a:t> pokrenula je talijanska državljanka </a:t>
            </a:r>
            <a:r>
              <a:rPr lang="hr-HR" dirty="0" err="1"/>
              <a:t>Soile</a:t>
            </a:r>
            <a:r>
              <a:rPr lang="hr-HR" dirty="0"/>
              <a:t> </a:t>
            </a:r>
            <a:r>
              <a:rPr lang="hr-HR" dirty="0" err="1"/>
              <a:t>Lautsi</a:t>
            </a:r>
            <a:r>
              <a:rPr lang="hr-HR" dirty="0"/>
              <a:t>, podrijetlom iz Finske</a:t>
            </a:r>
            <a:r>
              <a:rPr lang="hr-HR" dirty="0" smtClean="0"/>
              <a:t>, koja </a:t>
            </a:r>
            <a:r>
              <a:rPr lang="hr-HR" dirty="0"/>
              <a:t>je 2002. zatražila od državne škole da iz učionica ukloni križeve. Nakon neuspjelog </a:t>
            </a:r>
            <a:r>
              <a:rPr lang="hr-HR" dirty="0" smtClean="0"/>
              <a:t>obraćanja talijanskom </a:t>
            </a:r>
            <a:r>
              <a:rPr lang="hr-HR" dirty="0"/>
              <a:t>sudstvu, gospođa </a:t>
            </a:r>
            <a:r>
              <a:rPr lang="hr-HR" dirty="0" err="1"/>
              <a:t>Lautsi</a:t>
            </a:r>
            <a:r>
              <a:rPr lang="hr-HR" dirty="0"/>
              <a:t> zatražila je izjašnjavanje Suda za ljudska prava u </a:t>
            </a:r>
            <a:r>
              <a:rPr lang="hr-HR" dirty="0" err="1" smtClean="0"/>
              <a:t>Strasbourgu</a:t>
            </a:r>
            <a:r>
              <a:rPr lang="hr-HR" dirty="0" smtClean="0"/>
              <a:t> koji </a:t>
            </a:r>
            <a:r>
              <a:rPr lang="hr-HR" dirty="0"/>
              <a:t>je presudu izrekao 3. studenoga 2009. godine. Sudsko vijeće je u presudi od 3. </a:t>
            </a:r>
            <a:r>
              <a:rPr lang="hr-HR" dirty="0" smtClean="0"/>
              <a:t>studenoga 2009</a:t>
            </a:r>
            <a:r>
              <a:rPr lang="hr-HR" dirty="0"/>
              <a:t>. presudilo u korist tužiteljice i utvrdilo kako križevi u učionicama predstavljaju </a:t>
            </a:r>
            <a:r>
              <a:rPr lang="hr-HR" dirty="0" smtClean="0"/>
              <a:t>kršenje prava </a:t>
            </a:r>
            <a:r>
              <a:rPr lang="hr-HR" dirty="0"/>
              <a:t>roditelja da odgajaju djecu prema njihovim uvjerenjima te krše vjersku slobodu učenika</a:t>
            </a:r>
            <a:r>
              <a:rPr lang="hr-HR" dirty="0" smtClean="0"/>
              <a:t>. U </a:t>
            </a:r>
            <a:r>
              <a:rPr lang="hr-HR" dirty="0"/>
              <a:t>propisanom roku prihvaćena je žalba talijanske vlade na ovu jednoglasnu presudu što </a:t>
            </a:r>
            <a:r>
              <a:rPr lang="hr-HR" dirty="0" smtClean="0"/>
              <a:t>je dovelo </a:t>
            </a:r>
            <a:r>
              <a:rPr lang="hr-HR" dirty="0"/>
              <a:t>do pokretanja postupka pred Velikim vijećem Europskog suda za ljudska prava koje je 18</a:t>
            </a:r>
            <a:r>
              <a:rPr lang="hr-HR" dirty="0" smtClean="0"/>
              <a:t>. ožujka </a:t>
            </a:r>
            <a:r>
              <a:rPr lang="hr-HR" dirty="0"/>
              <a:t>2011. godine izreklo konačnu i neopozivu presudu. Prema odluci Velikoga vijeća križevi </a:t>
            </a:r>
            <a:r>
              <a:rPr lang="hr-HR" dirty="0" smtClean="0"/>
              <a:t>u učionicama </a:t>
            </a:r>
            <a:r>
              <a:rPr lang="hr-HR" dirty="0"/>
              <a:t>ne predstavljaju kršenje ljudskih prava, suprotno presudi iz studenoga 2009. godine</a:t>
            </a:r>
            <a:r>
              <a:rPr lang="hr-HR" dirty="0" smtClean="0"/>
              <a:t>. U </a:t>
            </a:r>
            <a:r>
              <a:rPr lang="hr-HR" dirty="0"/>
              <a:t>donošenju presude 15 glasova je bilo za, a 2 su bila </a:t>
            </a:r>
            <a:r>
              <a:rPr lang="hr-HR" dirty="0" smtClean="0"/>
              <a:t>protiv.</a:t>
            </a:r>
          </a:p>
          <a:p>
            <a:endParaRPr lang="hr-HR" dirty="0"/>
          </a:p>
        </p:txBody>
      </p:sp>
      <p:pic>
        <p:nvPicPr>
          <p:cNvPr id="4" name="Picture 3"/>
          <p:cNvPicPr>
            <a:picLocks noChangeAspect="1"/>
          </p:cNvPicPr>
          <p:nvPr/>
        </p:nvPicPr>
        <p:blipFill>
          <a:blip r:embed="rId2"/>
          <a:stretch>
            <a:fillRect/>
          </a:stretch>
        </p:blipFill>
        <p:spPr>
          <a:xfrm>
            <a:off x="10394731" y="2015732"/>
            <a:ext cx="1797269" cy="1368599"/>
          </a:xfrm>
          <a:prstGeom prst="rect">
            <a:avLst/>
          </a:prstGeom>
        </p:spPr>
      </p:pic>
      <p:pic>
        <p:nvPicPr>
          <p:cNvPr id="5" name="Picture 4"/>
          <p:cNvPicPr>
            <a:picLocks noChangeAspect="1"/>
          </p:cNvPicPr>
          <p:nvPr/>
        </p:nvPicPr>
        <p:blipFill>
          <a:blip r:embed="rId3"/>
          <a:stretch>
            <a:fillRect/>
          </a:stretch>
        </p:blipFill>
        <p:spPr>
          <a:xfrm>
            <a:off x="10394731" y="3323221"/>
            <a:ext cx="1797269" cy="1259290"/>
          </a:xfrm>
          <a:prstGeom prst="rect">
            <a:avLst/>
          </a:prstGeom>
        </p:spPr>
      </p:pic>
      <p:pic>
        <p:nvPicPr>
          <p:cNvPr id="6" name="Picture 5"/>
          <p:cNvPicPr>
            <a:picLocks noChangeAspect="1"/>
          </p:cNvPicPr>
          <p:nvPr/>
        </p:nvPicPr>
        <p:blipFill>
          <a:blip r:embed="rId4"/>
          <a:stretch>
            <a:fillRect/>
          </a:stretch>
        </p:blipFill>
        <p:spPr>
          <a:xfrm>
            <a:off x="10394731" y="4582511"/>
            <a:ext cx="1797269" cy="1552575"/>
          </a:xfrm>
          <a:prstGeom prst="rect">
            <a:avLst/>
          </a:prstGeom>
        </p:spPr>
      </p:pic>
    </p:spTree>
    <p:extLst>
      <p:ext uri="{BB962C8B-B14F-4D97-AF65-F5344CB8AC3E}">
        <p14:creationId xmlns:p14="http://schemas.microsoft.com/office/powerpoint/2010/main" val="225785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Prvostupanjska odluka</a:t>
            </a:r>
            <a:endParaRPr lang="hr-HR" dirty="0"/>
          </a:p>
        </p:txBody>
      </p:sp>
      <p:sp>
        <p:nvSpPr>
          <p:cNvPr id="3" name="Content Placeholder 2"/>
          <p:cNvSpPr>
            <a:spLocks noGrp="1"/>
          </p:cNvSpPr>
          <p:nvPr>
            <p:ph idx="1"/>
          </p:nvPr>
        </p:nvSpPr>
        <p:spPr>
          <a:xfrm>
            <a:off x="1451579" y="2015732"/>
            <a:ext cx="9603275" cy="4122309"/>
          </a:xfrm>
        </p:spPr>
        <p:txBody>
          <a:bodyPr>
            <a:noAutofit/>
          </a:bodyPr>
          <a:lstStyle/>
          <a:p>
            <a:r>
              <a:rPr lang="hr-HR" sz="1400" dirty="0"/>
              <a:t>Poštovanje prava </a:t>
            </a:r>
            <a:r>
              <a:rPr lang="hr-HR" sz="1400" dirty="0" smtClean="0"/>
              <a:t>roditelja na </a:t>
            </a:r>
            <a:r>
              <a:rPr lang="hr-HR" sz="1400" dirty="0"/>
              <a:t>odgoj djece u skladu s vlastitim vjerskim i filozofskim </a:t>
            </a:r>
            <a:r>
              <a:rPr lang="hr-HR" sz="1400" dirty="0" smtClean="0"/>
              <a:t>uvjerenjima (čl. 2. P-1) </a:t>
            </a:r>
            <a:r>
              <a:rPr lang="hr-HR" sz="1400" dirty="0"/>
              <a:t>mora prvenstveno </a:t>
            </a:r>
            <a:r>
              <a:rPr lang="hr-HR" sz="1400" dirty="0" smtClean="0"/>
              <a:t>biti omogućeno </a:t>
            </a:r>
            <a:r>
              <a:rPr lang="hr-HR" sz="1400" dirty="0"/>
              <a:t>u otvorenom školskom okruženju koje potiče učenike i ne pravi razliku temeljem </a:t>
            </a:r>
            <a:r>
              <a:rPr lang="hr-HR" sz="1400" dirty="0" smtClean="0"/>
              <a:t>njihovog podrijetla </a:t>
            </a:r>
            <a:r>
              <a:rPr lang="hr-HR" sz="1400" dirty="0"/>
              <a:t>i vjerskih </a:t>
            </a:r>
            <a:r>
              <a:rPr lang="hr-HR" sz="1400" dirty="0" smtClean="0"/>
              <a:t>uvjerenja.</a:t>
            </a:r>
          </a:p>
          <a:p>
            <a:r>
              <a:rPr lang="hr-HR" sz="1400" dirty="0" smtClean="0"/>
              <a:t>Država </a:t>
            </a:r>
            <a:r>
              <a:rPr lang="hr-HR" sz="1400" dirty="0"/>
              <a:t>mora voditi računa o nastavnom planu pristupajući mu objektivno, pluralistički </a:t>
            </a:r>
            <a:r>
              <a:rPr lang="hr-HR" sz="1400" dirty="0" smtClean="0"/>
              <a:t>i kritično </a:t>
            </a:r>
            <a:r>
              <a:rPr lang="hr-HR" sz="1400" dirty="0"/>
              <a:t>kako bi se osiguralo pravo na obrazovanje koje članak 2. </a:t>
            </a:r>
            <a:r>
              <a:rPr lang="hr-HR" sz="1400" dirty="0" smtClean="0"/>
              <a:t>jamči.</a:t>
            </a:r>
          </a:p>
          <a:p>
            <a:r>
              <a:rPr lang="hr-HR" sz="1400" dirty="0"/>
              <a:t>Sud zaključuje da križ u učionicama može od strane učenika biti interpretiran kao </a:t>
            </a:r>
            <a:r>
              <a:rPr lang="hr-HR" sz="1400" dirty="0" smtClean="0"/>
              <a:t>vjerski simbol</a:t>
            </a:r>
            <a:r>
              <a:rPr lang="hr-HR" sz="1400" dirty="0"/>
              <a:t>. Ovo može biti poticajno za učenike koji su vjernici katoliče vjere, ali može biti </a:t>
            </a:r>
            <a:r>
              <a:rPr lang="hr-HR" sz="1400" dirty="0" smtClean="0"/>
              <a:t>uznemirujuće za </a:t>
            </a:r>
            <a:r>
              <a:rPr lang="hr-HR" sz="1400" dirty="0"/>
              <a:t>učenike koji su vjernici drugih vjera ili </a:t>
            </a:r>
            <a:r>
              <a:rPr lang="hr-HR" sz="1400" dirty="0" smtClean="0"/>
              <a:t>ateisti.</a:t>
            </a:r>
          </a:p>
          <a:p>
            <a:r>
              <a:rPr lang="hr-HR" sz="1400" dirty="0"/>
              <a:t> Pravo ne vjerovati niti u jedno vjeru </a:t>
            </a:r>
            <a:r>
              <a:rPr lang="hr-HR" sz="1400" dirty="0" smtClean="0"/>
              <a:t>nije ograničeno </a:t>
            </a:r>
            <a:r>
              <a:rPr lang="hr-HR" sz="1400" dirty="0"/>
              <a:t>samo na neprisutnost vjerskog obrazovanja, ono se proteže i na pravo da se ne </a:t>
            </a:r>
            <a:r>
              <a:rPr lang="hr-HR" sz="1400" dirty="0" smtClean="0"/>
              <a:t>bude izložen </a:t>
            </a:r>
            <a:r>
              <a:rPr lang="hr-HR" sz="1400" dirty="0"/>
              <a:t>simbolima koji promiču vjeru, uvjerenje ili ateizam. Država bi se trebala suzdržavati </a:t>
            </a:r>
            <a:r>
              <a:rPr lang="hr-HR" sz="1400" dirty="0" smtClean="0"/>
              <a:t>od isticanja </a:t>
            </a:r>
            <a:r>
              <a:rPr lang="hr-HR" sz="1400" dirty="0"/>
              <a:t>vjere i uvjerenja, posebice u kontekstu javnog obrazovanja gdje je pohađanje nastave </a:t>
            </a:r>
            <a:r>
              <a:rPr lang="hr-HR" sz="1400" dirty="0" smtClean="0"/>
              <a:t>obvezno i </a:t>
            </a:r>
            <a:r>
              <a:rPr lang="hr-HR" sz="1400" dirty="0"/>
              <a:t>treba razvijati kritičko razmišljanje </a:t>
            </a:r>
            <a:r>
              <a:rPr lang="hr-HR" sz="1400" dirty="0" smtClean="0"/>
              <a:t>učenika.</a:t>
            </a:r>
          </a:p>
          <a:p>
            <a:r>
              <a:rPr lang="hr-HR" sz="1400" dirty="0" smtClean="0"/>
              <a:t>Obvezna </a:t>
            </a:r>
            <a:r>
              <a:rPr lang="hr-HR" sz="1400" dirty="0"/>
              <a:t>prisutnost simbola bilo koje vjere u javnim ustanovama</a:t>
            </a:r>
            <a:r>
              <a:rPr lang="hr-HR" sz="1400" dirty="0" smtClean="0"/>
              <a:t>, a </a:t>
            </a:r>
            <a:r>
              <a:rPr lang="hr-HR" sz="1400" dirty="0"/>
              <a:t>posebice učionicama, predstavlja ograničenje prava roditelja na odgoj djece u skladu s </a:t>
            </a:r>
            <a:r>
              <a:rPr lang="hr-HR" sz="1400" dirty="0" smtClean="0"/>
              <a:t>vlastitim vjerskim </a:t>
            </a:r>
            <a:r>
              <a:rPr lang="hr-HR" sz="1400" dirty="0"/>
              <a:t>i filozofskim uvjerenjima i ograničenja prava djeteta da vjeruje ili ne vjeruje.</a:t>
            </a:r>
          </a:p>
        </p:txBody>
      </p:sp>
    </p:spTree>
    <p:extLst>
      <p:ext uri="{BB962C8B-B14F-4D97-AF65-F5344CB8AC3E}">
        <p14:creationId xmlns:p14="http://schemas.microsoft.com/office/powerpoint/2010/main" val="2385704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Drugostupanjska odluka (grand </a:t>
            </a:r>
            <a:r>
              <a:rPr lang="hr-HR" dirty="0" err="1" smtClean="0"/>
              <a:t>chamber</a:t>
            </a:r>
            <a:r>
              <a:rPr lang="hr-HR" dirty="0" smtClean="0"/>
              <a:t>)</a:t>
            </a:r>
            <a:endParaRPr lang="hr-HR" dirty="0"/>
          </a:p>
        </p:txBody>
      </p:sp>
      <p:sp>
        <p:nvSpPr>
          <p:cNvPr id="3" name="Content Placeholder 2"/>
          <p:cNvSpPr>
            <a:spLocks noGrp="1"/>
          </p:cNvSpPr>
          <p:nvPr>
            <p:ph idx="1"/>
          </p:nvPr>
        </p:nvSpPr>
        <p:spPr/>
        <p:txBody>
          <a:bodyPr>
            <a:normAutofit fontScale="85000" lnSpcReduction="20000"/>
          </a:bodyPr>
          <a:lstStyle/>
          <a:p>
            <a:r>
              <a:rPr lang="hr-HR" dirty="0" smtClean="0"/>
              <a:t>Članak </a:t>
            </a:r>
            <a:r>
              <a:rPr lang="hr-HR" dirty="0"/>
              <a:t>2. Protokola 1. </a:t>
            </a:r>
            <a:r>
              <a:rPr lang="hr-HR" dirty="0" smtClean="0"/>
              <a:t>predstavlja </a:t>
            </a:r>
            <a:r>
              <a:rPr lang="hr-HR" i="1" dirty="0" err="1" smtClean="0"/>
              <a:t>lex</a:t>
            </a:r>
            <a:r>
              <a:rPr lang="hr-HR" i="1" dirty="0" smtClean="0"/>
              <a:t> </a:t>
            </a:r>
            <a:r>
              <a:rPr lang="hr-HR" i="1" dirty="0" err="1"/>
              <a:t>specialis</a:t>
            </a:r>
            <a:r>
              <a:rPr lang="hr-HR" i="1" dirty="0"/>
              <a:t> </a:t>
            </a:r>
            <a:r>
              <a:rPr lang="hr-HR" dirty="0"/>
              <a:t>u odnosu na </a:t>
            </a:r>
            <a:r>
              <a:rPr lang="hr-HR" dirty="0" smtClean="0"/>
              <a:t>članak 9</a:t>
            </a:r>
            <a:r>
              <a:rPr lang="hr-HR" dirty="0"/>
              <a:t>. Konvencije što bi značilo da u zahtjevu treba primarno odlučivati iz perspektive druge </a:t>
            </a:r>
            <a:r>
              <a:rPr lang="hr-HR" dirty="0" smtClean="0"/>
              <a:t>rečenice članka </a:t>
            </a:r>
            <a:r>
              <a:rPr lang="hr-HR" dirty="0"/>
              <a:t>2. </a:t>
            </a:r>
            <a:r>
              <a:rPr lang="hr-HR" dirty="0" smtClean="0"/>
              <a:t>P-1. Konvencije.</a:t>
            </a:r>
          </a:p>
          <a:p>
            <a:r>
              <a:rPr lang="hr-HR" dirty="0"/>
              <a:t> Država ne smije pokušati indoktrinirati učenika </a:t>
            </a:r>
            <a:r>
              <a:rPr lang="hr-HR" dirty="0" smtClean="0"/>
              <a:t>protivno vjerskom </a:t>
            </a:r>
            <a:r>
              <a:rPr lang="hr-HR" dirty="0"/>
              <a:t>i filozofskom uvjerenju njihovih roditelja</a:t>
            </a:r>
            <a:r>
              <a:rPr lang="hr-HR" dirty="0" smtClean="0"/>
              <a:t>. Sud </a:t>
            </a:r>
            <a:r>
              <a:rPr lang="hr-HR" dirty="0"/>
              <a:t>smatra da je križ prvenstveno vjerski simbol. Križ predstavlja vjerski, kulturni i </a:t>
            </a:r>
            <a:r>
              <a:rPr lang="hr-HR" dirty="0" smtClean="0"/>
              <a:t>identifikacijski simbol </a:t>
            </a:r>
            <a:r>
              <a:rPr lang="hr-HR" dirty="0"/>
              <a:t>i zbog toga nije nikada poprimio prisilnu valjanost. To je simbol suglasja u </a:t>
            </a:r>
            <a:r>
              <a:rPr lang="hr-HR" dirty="0" smtClean="0"/>
              <a:t>društvu</a:t>
            </a:r>
            <a:r>
              <a:rPr lang="hr-HR" dirty="0"/>
              <a:t>, kakvo je europsko, bez obzira na kršćansku tradiciju. U stvarnosti predstavlja talijansku </a:t>
            </a:r>
            <a:r>
              <a:rPr lang="hr-HR" dirty="0" smtClean="0"/>
              <a:t>povijest i vrijednosti </a:t>
            </a:r>
            <a:r>
              <a:rPr lang="hr-HR" dirty="0"/>
              <a:t>na kojima leži zapadna civilizacija i demokracija, što opravdava njegovu </a:t>
            </a:r>
            <a:r>
              <a:rPr lang="hr-HR" dirty="0" smtClean="0"/>
              <a:t>prisutnost u </a:t>
            </a:r>
            <a:r>
              <a:rPr lang="hr-HR" dirty="0"/>
              <a:t>učionicama. Štoviše, za razliku od ostalih vjera za kršćanstvo se smatra da </a:t>
            </a:r>
            <a:r>
              <a:rPr lang="hr-HR" dirty="0" smtClean="0"/>
              <a:t>uključuje ideje </a:t>
            </a:r>
            <a:r>
              <a:rPr lang="hr-HR" dirty="0"/>
              <a:t>tolerancije i slobode koje se smatraju osnovom sekularne </a:t>
            </a:r>
            <a:r>
              <a:rPr lang="hr-HR" dirty="0" smtClean="0"/>
              <a:t>države.</a:t>
            </a:r>
          </a:p>
          <a:p>
            <a:r>
              <a:rPr lang="hr-HR" dirty="0"/>
              <a:t>Križ za Sud predstavlja </a:t>
            </a:r>
            <a:r>
              <a:rPr lang="hr-HR" dirty="0" smtClean="0"/>
              <a:t>pasivni simbol </a:t>
            </a:r>
            <a:r>
              <a:rPr lang="hr-HR" dirty="0"/>
              <a:t>za koji se ne može smatrati da utječe na </a:t>
            </a:r>
            <a:r>
              <a:rPr lang="hr-HR" dirty="0" smtClean="0"/>
              <a:t>đake </a:t>
            </a:r>
            <a:r>
              <a:rPr lang="hr-HR" dirty="0"/>
              <a:t>na isti način na koji bi na njih </a:t>
            </a:r>
            <a:r>
              <a:rPr lang="hr-HR" dirty="0" smtClean="0"/>
              <a:t>utjecala vjerska </a:t>
            </a:r>
            <a:r>
              <a:rPr lang="hr-HR" dirty="0"/>
              <a:t>nastava. </a:t>
            </a:r>
          </a:p>
        </p:txBody>
      </p:sp>
    </p:spTree>
    <p:extLst>
      <p:ext uri="{BB962C8B-B14F-4D97-AF65-F5344CB8AC3E}">
        <p14:creationId xmlns:p14="http://schemas.microsoft.com/office/powerpoint/2010/main" val="158765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Izdvojeno mišljenje</a:t>
            </a:r>
            <a:endParaRPr lang="hr-HR" dirty="0"/>
          </a:p>
        </p:txBody>
      </p:sp>
      <p:sp>
        <p:nvSpPr>
          <p:cNvPr id="3" name="Content Placeholder 2"/>
          <p:cNvSpPr>
            <a:spLocks noGrp="1"/>
          </p:cNvSpPr>
          <p:nvPr>
            <p:ph idx="1"/>
          </p:nvPr>
        </p:nvSpPr>
        <p:spPr/>
        <p:txBody>
          <a:bodyPr>
            <a:normAutofit fontScale="92500" lnSpcReduction="10000"/>
          </a:bodyPr>
          <a:lstStyle/>
          <a:p>
            <a:r>
              <a:rPr lang="hr-HR" dirty="0" smtClean="0"/>
              <a:t>U izdvojenom </a:t>
            </a:r>
            <a:r>
              <a:rPr lang="hr-HR" dirty="0"/>
              <a:t>mišljenju sudca </a:t>
            </a:r>
            <a:r>
              <a:rPr lang="hr-HR" dirty="0" err="1"/>
              <a:t>Maliniverni</a:t>
            </a:r>
            <a:r>
              <a:rPr lang="hr-HR" dirty="0"/>
              <a:t> i sutkinje </a:t>
            </a:r>
            <a:r>
              <a:rPr lang="hr-HR" dirty="0" err="1"/>
              <a:t>Kalaydjieva</a:t>
            </a:r>
            <a:r>
              <a:rPr lang="hr-HR" dirty="0"/>
              <a:t> </a:t>
            </a:r>
            <a:r>
              <a:rPr lang="hr-HR" dirty="0" smtClean="0"/>
              <a:t>možemo naći </a:t>
            </a:r>
            <a:r>
              <a:rPr lang="hr-HR" dirty="0"/>
              <a:t>strogu kritiku presude od 18. ožujka 2011. godine. Suci u zaključku ističu da je križ </a:t>
            </a:r>
            <a:r>
              <a:rPr lang="hr-HR" dirty="0" smtClean="0"/>
              <a:t>prvenstveno vjerski </a:t>
            </a:r>
            <a:r>
              <a:rPr lang="hr-HR" dirty="0"/>
              <a:t>simbol što znači da njegova prisutnost u učionicama ima više nego povijesno </a:t>
            </a:r>
            <a:r>
              <a:rPr lang="hr-HR" dirty="0" smtClean="0"/>
              <a:t>značenje</a:t>
            </a:r>
            <a:r>
              <a:rPr lang="hr-HR" dirty="0"/>
              <a:t>. Ako bi se i pokušala prihvatiti činjenica da križ ima </a:t>
            </a:r>
            <a:r>
              <a:rPr lang="hr-HR" dirty="0" err="1"/>
              <a:t>multikulturalno</a:t>
            </a:r>
            <a:r>
              <a:rPr lang="hr-HR" dirty="0"/>
              <a:t> značenje, njegovo </a:t>
            </a:r>
            <a:r>
              <a:rPr lang="hr-HR" dirty="0" smtClean="0"/>
              <a:t>vjersko značenje </a:t>
            </a:r>
            <a:r>
              <a:rPr lang="hr-HR" dirty="0"/>
              <a:t>uvijek će biti dominantno. Oni smatraju da isticanje križa u učionici više </a:t>
            </a:r>
            <a:r>
              <a:rPr lang="hr-HR" dirty="0" smtClean="0"/>
              <a:t>ugrožava vjerske </a:t>
            </a:r>
            <a:r>
              <a:rPr lang="hr-HR" dirty="0"/>
              <a:t>slobode od primjerice profesorice u </a:t>
            </a:r>
            <a:r>
              <a:rPr lang="hr-HR" dirty="0" err="1"/>
              <a:t>burki</a:t>
            </a:r>
            <a:r>
              <a:rPr lang="hr-HR" dirty="0"/>
              <a:t> ili profesora s muslimanskom maramom </a:t>
            </a:r>
            <a:r>
              <a:rPr lang="hr-HR" dirty="0" smtClean="0"/>
              <a:t>na glavi</a:t>
            </a:r>
            <a:r>
              <a:rPr lang="hr-HR" dirty="0"/>
              <a:t>. Opravdavaju to činjenicom da profesor kao osoba vjeruje i sukladno tome nosi vjerska obilježja</a:t>
            </a:r>
            <a:r>
              <a:rPr lang="hr-HR" dirty="0" smtClean="0"/>
              <a:t>, dok </a:t>
            </a:r>
            <a:r>
              <a:rPr lang="hr-HR" dirty="0"/>
              <a:t>javna vlast «ne vjeruje» nego samo otvoreno preferira jednu vjeru na način da </a:t>
            </a:r>
            <a:r>
              <a:rPr lang="hr-HR" dirty="0" err="1" smtClean="0"/>
              <a:t>obvezujeisticanje</a:t>
            </a:r>
            <a:r>
              <a:rPr lang="hr-HR" dirty="0" smtClean="0"/>
              <a:t> </a:t>
            </a:r>
            <a:r>
              <a:rPr lang="hr-HR" dirty="0"/>
              <a:t>križa u </a:t>
            </a:r>
            <a:r>
              <a:rPr lang="hr-HR" dirty="0" smtClean="0"/>
              <a:t>učionicama. </a:t>
            </a:r>
            <a:r>
              <a:rPr lang="hr-HR" dirty="0"/>
              <a:t>Zaključuju da s obzirom na činjenicu da je obrazovanje obvezno</a:t>
            </a:r>
            <a:r>
              <a:rPr lang="hr-HR" dirty="0" smtClean="0"/>
              <a:t>, učenicima </a:t>
            </a:r>
            <a:r>
              <a:rPr lang="hr-HR" dirty="0"/>
              <a:t>ne bi trebalo nametati simbole s kojima se oni ne identificiraju</a:t>
            </a:r>
          </a:p>
        </p:txBody>
      </p:sp>
    </p:spTree>
    <p:extLst>
      <p:ext uri="{BB962C8B-B14F-4D97-AF65-F5344CB8AC3E}">
        <p14:creationId xmlns:p14="http://schemas.microsoft.com/office/powerpoint/2010/main" val="374268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Zabrana </a:t>
            </a:r>
            <a:r>
              <a:rPr lang="hr-HR" dirty="0" err="1" smtClean="0"/>
              <a:t>burke</a:t>
            </a:r>
            <a:endParaRPr lang="hr-HR" dirty="0"/>
          </a:p>
        </p:txBody>
      </p:sp>
      <p:sp>
        <p:nvSpPr>
          <p:cNvPr id="3" name="Content Placeholder 2"/>
          <p:cNvSpPr>
            <a:spLocks noGrp="1"/>
          </p:cNvSpPr>
          <p:nvPr>
            <p:ph idx="1"/>
          </p:nvPr>
        </p:nvSpPr>
        <p:spPr/>
        <p:txBody>
          <a:bodyPr>
            <a:noAutofit/>
          </a:bodyPr>
          <a:lstStyle/>
          <a:p>
            <a:r>
              <a:rPr lang="hr-HR" sz="1300" dirty="0" smtClean="0"/>
              <a:t>Ključna nam je presuda S.A.S. v. France.</a:t>
            </a:r>
          </a:p>
          <a:p>
            <a:r>
              <a:rPr lang="hr-HR" sz="1300" dirty="0" smtClean="0"/>
              <a:t>Zabrana </a:t>
            </a:r>
            <a:r>
              <a:rPr lang="hr-HR" sz="1300" dirty="0"/>
              <a:t>nošenja odjeće koja prekriva lice u Francuskoj ne predstavlja povredu prava na slobodu </a:t>
            </a:r>
            <a:r>
              <a:rPr lang="hr-HR" sz="1300" dirty="0" smtClean="0"/>
              <a:t>vjeroispovijesti.</a:t>
            </a:r>
          </a:p>
          <a:p>
            <a:r>
              <a:rPr lang="hr-HR" sz="1300" dirty="0" smtClean="0"/>
              <a:t>Okolnosti slučaja:</a:t>
            </a:r>
          </a:p>
          <a:p>
            <a:r>
              <a:rPr lang="hr-HR" sz="1300" dirty="0" smtClean="0"/>
              <a:t>Francuska je donijela zakon kojim je zabranila nošenje odjeće koja prekriva lice. Na dan stupanja na snagu zakona, S.A.S. je podnio pritužbu Europskom sudu, tvrdeći da taj zakon krši konvencijsko pravo na slobodu vjeroispovijesti.</a:t>
            </a:r>
          </a:p>
          <a:p>
            <a:r>
              <a:rPr lang="hr-HR" sz="1300" dirty="0" smtClean="0"/>
              <a:t>Sud je zaključio da je zabrana imala dva utemeljenja: zaštitu javne sigurnosti i zaštitu prava i sloboda drugih. Dodatno, Sud je ponovio da pri odlučivanju jesu li ograničenja za isticanje vjerskih uvjerenja nužna u demokratskom društvu država ima široko diskrecijsko pravo. </a:t>
            </a:r>
          </a:p>
          <a:p>
            <a:r>
              <a:rPr lang="hr-HR" sz="1300" dirty="0" smtClean="0"/>
              <a:t>Glede prvog utemeljenja, Sud je našao da takva opća zabrana nije bila utemeljena na stvarnoj situaciji. Međutim, Sud je uspostavio koncept „zajedničkog življenja” (</a:t>
            </a:r>
            <a:r>
              <a:rPr lang="hr-HR" sz="1300" i="1" dirty="0" err="1" smtClean="0"/>
              <a:t>living</a:t>
            </a:r>
            <a:r>
              <a:rPr lang="hr-HR" sz="1300" i="1" dirty="0" smtClean="0"/>
              <a:t> </a:t>
            </a:r>
            <a:r>
              <a:rPr lang="hr-HR" sz="1300" i="1" dirty="0" err="1" smtClean="0"/>
              <a:t>together</a:t>
            </a:r>
            <a:r>
              <a:rPr lang="hr-HR" sz="1300" i="1" dirty="0" smtClean="0"/>
              <a:t>,  </a:t>
            </a:r>
            <a:r>
              <a:rPr lang="hr-HR" sz="1300" i="1" dirty="0" err="1" smtClean="0"/>
              <a:t>vivre</a:t>
            </a:r>
            <a:r>
              <a:rPr lang="hr-HR" sz="1300" i="1" dirty="0" smtClean="0"/>
              <a:t> </a:t>
            </a:r>
            <a:r>
              <a:rPr lang="hr-HR" sz="1300" i="1" dirty="0" err="1" smtClean="0"/>
              <a:t>esemble</a:t>
            </a:r>
            <a:r>
              <a:rPr lang="hr-HR" sz="1300" dirty="0" smtClean="0"/>
              <a:t>). Ovaj koncept u osnovi znači da bi odnosi među pojedincima bili ugroženi ukoliko bi ljudi pokrivali svoja lica u javnosti.  Zbog toga bi ovaj koncept bio dovoljan da se odobri takva zabrana, pod uvjetom da je razmjerna cilju koji se želi postići.  Sud je zatim našao da zabrana nije usmjerena isključivo prema ograničavanju vjerskih sloboda glede pokrivanja lica, nego općenito protiv toga da bilo tko u javnosti pokriva lice. Država je mjerom htjela zaštititi interakciju među pojedincima, što je smatrala ključnim za pluralizam, toleranciju i slobodoumnost. Stoga se Sud morao </a:t>
            </a:r>
            <a:r>
              <a:rPr lang="hr-HR" sz="1300" dirty="0" err="1" smtClean="0"/>
              <a:t>samoograničiti</a:t>
            </a:r>
            <a:r>
              <a:rPr lang="hr-HR" sz="1300" dirty="0" smtClean="0"/>
              <a:t> i priznati državi diskrecijsko pravo, posebno zbog činjenice da u Europi nema konsenzusa o tom pitanju.</a:t>
            </a:r>
            <a:endParaRPr lang="hr-HR" sz="1300" dirty="0"/>
          </a:p>
        </p:txBody>
      </p:sp>
      <p:pic>
        <p:nvPicPr>
          <p:cNvPr id="4" name="Picture 3"/>
          <p:cNvPicPr>
            <a:picLocks noChangeAspect="1"/>
          </p:cNvPicPr>
          <p:nvPr/>
        </p:nvPicPr>
        <p:blipFill>
          <a:blip r:embed="rId2"/>
          <a:stretch>
            <a:fillRect/>
          </a:stretch>
        </p:blipFill>
        <p:spPr>
          <a:xfrm>
            <a:off x="9725025" y="5904"/>
            <a:ext cx="2466975" cy="1847850"/>
          </a:xfrm>
          <a:prstGeom prst="rect">
            <a:avLst/>
          </a:prstGeom>
        </p:spPr>
      </p:pic>
    </p:spTree>
    <p:extLst>
      <p:ext uri="{BB962C8B-B14F-4D97-AF65-F5344CB8AC3E}">
        <p14:creationId xmlns:p14="http://schemas.microsoft.com/office/powerpoint/2010/main" val="55361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Sloboda vjeroispovijesti je čvrsto uspostavljena kao temeljno ljudsko pravo</a:t>
            </a:r>
            <a:endParaRPr lang="hr-HR" dirty="0"/>
          </a:p>
        </p:txBody>
      </p:sp>
      <p:sp>
        <p:nvSpPr>
          <p:cNvPr id="3" name="Content Placeholder 2"/>
          <p:cNvSpPr>
            <a:spLocks noGrp="1"/>
          </p:cNvSpPr>
          <p:nvPr>
            <p:ph idx="1"/>
          </p:nvPr>
        </p:nvSpPr>
        <p:spPr>
          <a:xfrm>
            <a:off x="838200" y="1825625"/>
            <a:ext cx="8221717" cy="4351338"/>
          </a:xfrm>
        </p:spPr>
        <p:txBody>
          <a:bodyPr>
            <a:normAutofit/>
          </a:bodyPr>
          <a:lstStyle/>
          <a:p>
            <a:r>
              <a:rPr lang="hr-HR" dirty="0" smtClean="0"/>
              <a:t>Priznanje slobode vjeroispovijesti izvršeno je u brojnim pravnim dokumentima – ustavima, međunarodnim ugovorima itd.</a:t>
            </a:r>
          </a:p>
          <a:p>
            <a:r>
              <a:rPr lang="hr-HR" dirty="0" smtClean="0"/>
              <a:t>U jačanju slobode vjeroispovijesti kao temeljnog ljudskog prava važnu je ulogu odigrao Europski sud za ljudska prava.</a:t>
            </a:r>
          </a:p>
          <a:p>
            <a:r>
              <a:rPr lang="hr-HR" dirty="0" smtClean="0"/>
              <a:t>Svojom je praksom postavio doktrinu Suda glede slobode mišljenja, savjesti i vjeroispovijesti.</a:t>
            </a:r>
          </a:p>
          <a:p>
            <a:r>
              <a:rPr lang="hr-HR" dirty="0" smtClean="0"/>
              <a:t>Postoje tri osnovna principa slobode vjeroispovijesti, koji se mogu pronaći u svom modernim međunarodnim dokumentima koji uređuju slobodu vjeroispovijesti.</a:t>
            </a:r>
            <a:endParaRPr lang="hr-HR" dirty="0"/>
          </a:p>
        </p:txBody>
      </p:sp>
      <p:pic>
        <p:nvPicPr>
          <p:cNvPr id="4" name="Picture 3"/>
          <p:cNvPicPr>
            <a:picLocks noChangeAspect="1"/>
          </p:cNvPicPr>
          <p:nvPr/>
        </p:nvPicPr>
        <p:blipFill>
          <a:blip r:embed="rId2"/>
          <a:stretch>
            <a:fillRect/>
          </a:stretch>
        </p:blipFill>
        <p:spPr>
          <a:xfrm>
            <a:off x="9046191" y="1905555"/>
            <a:ext cx="3145809" cy="1743607"/>
          </a:xfrm>
          <a:prstGeom prst="rect">
            <a:avLst/>
          </a:prstGeom>
        </p:spPr>
      </p:pic>
      <p:pic>
        <p:nvPicPr>
          <p:cNvPr id="5" name="Picture 4"/>
          <p:cNvPicPr>
            <a:picLocks noChangeAspect="1"/>
          </p:cNvPicPr>
          <p:nvPr/>
        </p:nvPicPr>
        <p:blipFill>
          <a:blip r:embed="rId3"/>
          <a:stretch>
            <a:fillRect/>
          </a:stretch>
        </p:blipFill>
        <p:spPr>
          <a:xfrm>
            <a:off x="9046190" y="3649162"/>
            <a:ext cx="3145809" cy="1310754"/>
          </a:xfrm>
          <a:prstGeom prst="rect">
            <a:avLst/>
          </a:prstGeom>
        </p:spPr>
      </p:pic>
      <p:pic>
        <p:nvPicPr>
          <p:cNvPr id="6" name="Picture 5"/>
          <p:cNvPicPr>
            <a:picLocks noChangeAspect="1"/>
          </p:cNvPicPr>
          <p:nvPr/>
        </p:nvPicPr>
        <p:blipFill>
          <a:blip r:embed="rId4"/>
          <a:stretch>
            <a:fillRect/>
          </a:stretch>
        </p:blipFill>
        <p:spPr>
          <a:xfrm>
            <a:off x="9046189" y="4983174"/>
            <a:ext cx="3145809" cy="1102316"/>
          </a:xfrm>
          <a:prstGeom prst="rect">
            <a:avLst/>
          </a:prstGeom>
        </p:spPr>
      </p:pic>
    </p:spTree>
    <p:extLst>
      <p:ext uri="{BB962C8B-B14F-4D97-AF65-F5344CB8AC3E}">
        <p14:creationId xmlns:p14="http://schemas.microsoft.com/office/powerpoint/2010/main" val="1826057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Sloboda vjeroispovijesti u republici hrvatskoj</a:t>
            </a:r>
            <a:endParaRPr lang="hr-HR" dirty="0"/>
          </a:p>
        </p:txBody>
      </p:sp>
      <p:sp>
        <p:nvSpPr>
          <p:cNvPr id="3" name="Content Placeholder 2"/>
          <p:cNvSpPr>
            <a:spLocks noGrp="1"/>
          </p:cNvSpPr>
          <p:nvPr>
            <p:ph idx="1"/>
          </p:nvPr>
        </p:nvSpPr>
        <p:spPr/>
        <p:txBody>
          <a:bodyPr/>
          <a:lstStyle/>
          <a:p>
            <a:r>
              <a:rPr lang="hr-HR" dirty="0"/>
              <a:t>U RH, sloboda mišljenja i vjeroispovijesti je od prvog hrvatskog Ustava iz 1990., Ustavom zaštićeno </a:t>
            </a:r>
            <a:r>
              <a:rPr lang="hr-HR" dirty="0" smtClean="0"/>
              <a:t>pravo.</a:t>
            </a:r>
          </a:p>
          <a:p>
            <a:r>
              <a:rPr lang="hr-HR" dirty="0"/>
              <a:t>O važnosti ovog prava govori nam i činjenica da, iako Ustav načelno dozvoljava da se njime zajamčena prava i slobode u ratno doba i u stanjima neposredne ugroženosti neovisnosti i jedinstva države mogu ograničiti (čl. 17. st. 1.), ovo ne vrijedi, čak niti slučaju neposredne opasnosti za opstanak države za, </a:t>
            </a:r>
            <a:r>
              <a:rPr lang="hr-HR" dirty="0" err="1"/>
              <a:t>inter</a:t>
            </a:r>
            <a:r>
              <a:rPr lang="hr-HR" dirty="0"/>
              <a:t> </a:t>
            </a:r>
            <a:r>
              <a:rPr lang="hr-HR" dirty="0" err="1"/>
              <a:t>alia</a:t>
            </a:r>
            <a:r>
              <a:rPr lang="hr-HR" dirty="0"/>
              <a:t>, slobodu misli, savjesti i vjeroispovijedi (čl. 17. st. 3. Ustava).</a:t>
            </a:r>
          </a:p>
        </p:txBody>
      </p:sp>
    </p:spTree>
    <p:extLst>
      <p:ext uri="{BB962C8B-B14F-4D97-AF65-F5344CB8AC3E}">
        <p14:creationId xmlns:p14="http://schemas.microsoft.com/office/powerpoint/2010/main" val="176889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Ustav o slobodi vjeroispovijesti</a:t>
            </a:r>
            <a:endParaRPr lang="hr-HR" dirty="0"/>
          </a:p>
        </p:txBody>
      </p:sp>
      <p:sp>
        <p:nvSpPr>
          <p:cNvPr id="3" name="Content Placeholder 2"/>
          <p:cNvSpPr>
            <a:spLocks noGrp="1"/>
          </p:cNvSpPr>
          <p:nvPr>
            <p:ph idx="1"/>
          </p:nvPr>
        </p:nvSpPr>
        <p:spPr/>
        <p:txBody>
          <a:bodyPr>
            <a:normAutofit fontScale="92500" lnSpcReduction="20000"/>
          </a:bodyPr>
          <a:lstStyle/>
          <a:p>
            <a:r>
              <a:rPr lang="hr-HR" dirty="0" smtClean="0"/>
              <a:t>Odredbe </a:t>
            </a:r>
            <a:r>
              <a:rPr lang="hr-HR" dirty="0"/>
              <a:t>našega Ustava, čl. 40. i 41., uspostavljaju i jamče slobodu vjeroispovijesti, ali ne manje važno, i uspostavljaju RH kao sekularnu državu u kojoj </a:t>
            </a:r>
            <a:r>
              <a:rPr lang="hr-HR" dirty="0" smtClean="0"/>
              <a:t>vrijedi načelo odvojenosti crkve i države. </a:t>
            </a:r>
            <a:r>
              <a:rPr lang="hr-HR" dirty="0"/>
              <a:t>Navedene odredbe Ustava propisuju:</a:t>
            </a:r>
          </a:p>
          <a:p>
            <a:r>
              <a:rPr lang="hr-HR" i="1" dirty="0"/>
              <a:t>Jamči se sloboda savjesti i vjeroispovijedi i slobodno javno očitovanje vjere ili drugog uvjerenja.</a:t>
            </a:r>
          </a:p>
          <a:p>
            <a:endParaRPr lang="hr-HR" dirty="0"/>
          </a:p>
          <a:p>
            <a:r>
              <a:rPr lang="hr-HR" i="1" dirty="0"/>
              <a:t>Sve vjerske zajednice jednake su pred zakonom i odvojene od države.</a:t>
            </a:r>
          </a:p>
          <a:p>
            <a:r>
              <a:rPr lang="hr-HR" i="1" dirty="0"/>
              <a:t>Vjerske zajednice slobodne su, u skladu sa zakonom, javno obavljati vjerske obrede, osnivati škole, učilišta, druge zavode, socijalne i dobrotvorne ustanove te upravljati njima, a u svojoj djelatnosti uživaju zaštitu i pomoć države.</a:t>
            </a:r>
          </a:p>
          <a:p>
            <a:endParaRPr lang="hr-HR" dirty="0"/>
          </a:p>
        </p:txBody>
      </p:sp>
    </p:spTree>
    <p:extLst>
      <p:ext uri="{BB962C8B-B14F-4D97-AF65-F5344CB8AC3E}">
        <p14:creationId xmlns:p14="http://schemas.microsoft.com/office/powerpoint/2010/main" val="3248452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20" y="3001181"/>
            <a:ext cx="9603275" cy="1049235"/>
          </a:xfrm>
        </p:spPr>
        <p:txBody>
          <a:bodyPr/>
          <a:lstStyle/>
          <a:p>
            <a:pPr algn="ctr"/>
            <a:r>
              <a:rPr lang="hr-HR" dirty="0" smtClean="0"/>
              <a:t>Hvala na vašoj pozornosti!</a:t>
            </a:r>
            <a:endParaRPr lang="hr-HR" dirty="0"/>
          </a:p>
        </p:txBody>
      </p:sp>
    </p:spTree>
    <p:extLst>
      <p:ext uri="{BB962C8B-B14F-4D97-AF65-F5344CB8AC3E}">
        <p14:creationId xmlns:p14="http://schemas.microsoft.com/office/powerpoint/2010/main" val="393214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Tri temeljna načela</a:t>
            </a:r>
            <a:endParaRPr lang="hr-HR" dirty="0"/>
          </a:p>
        </p:txBody>
      </p:sp>
      <p:sp>
        <p:nvSpPr>
          <p:cNvPr id="3" name="Content Placeholder 2"/>
          <p:cNvSpPr>
            <a:spLocks noGrp="1"/>
          </p:cNvSpPr>
          <p:nvPr>
            <p:ph idx="1"/>
          </p:nvPr>
        </p:nvSpPr>
        <p:spPr>
          <a:xfrm>
            <a:off x="838200" y="1825625"/>
            <a:ext cx="7906407" cy="4351338"/>
          </a:xfrm>
        </p:spPr>
        <p:txBody>
          <a:bodyPr/>
          <a:lstStyle/>
          <a:p>
            <a:pPr marL="514350" indent="-514350">
              <a:buFont typeface="+mj-lt"/>
              <a:buAutoNum type="arabicPeriod"/>
            </a:pPr>
            <a:r>
              <a:rPr lang="hr-HR" dirty="0" smtClean="0"/>
              <a:t>Sloboda vjerskih uvjerenja smatra se apsolutnom.</a:t>
            </a:r>
          </a:p>
          <a:p>
            <a:pPr marL="514350" indent="-514350">
              <a:buFont typeface="+mj-lt"/>
              <a:buAutoNum type="arabicPeriod"/>
            </a:pPr>
            <a:endParaRPr lang="hr-HR" dirty="0"/>
          </a:p>
          <a:p>
            <a:pPr marL="514350" indent="-514350">
              <a:buFont typeface="+mj-lt"/>
              <a:buAutoNum type="arabicPeriod"/>
            </a:pPr>
            <a:endParaRPr lang="hr-HR" dirty="0" smtClean="0"/>
          </a:p>
          <a:p>
            <a:pPr marL="514350" indent="-514350">
              <a:buFont typeface="+mj-lt"/>
              <a:buAutoNum type="arabicPeriod"/>
            </a:pPr>
            <a:r>
              <a:rPr lang="hr-HR" dirty="0" smtClean="0"/>
              <a:t>Slobodno je iskazivati vjerska uvjerenja (javno), ali ovo pravo podložno je raznim ograničenjima.</a:t>
            </a:r>
          </a:p>
          <a:p>
            <a:pPr marL="514350" indent="-514350">
              <a:buFont typeface="+mj-lt"/>
              <a:buAutoNum type="arabicPeriod"/>
            </a:pPr>
            <a:endParaRPr lang="hr-HR" dirty="0"/>
          </a:p>
          <a:p>
            <a:pPr marL="514350" indent="-514350">
              <a:buFont typeface="+mj-lt"/>
              <a:buAutoNum type="arabicPeriod"/>
            </a:pPr>
            <a:endParaRPr lang="hr-HR" dirty="0" smtClean="0"/>
          </a:p>
          <a:p>
            <a:pPr marL="514350" indent="-514350">
              <a:buFont typeface="+mj-lt"/>
              <a:buAutoNum type="arabicPeriod"/>
            </a:pPr>
            <a:r>
              <a:rPr lang="hr-HR" dirty="0" smtClean="0"/>
              <a:t>Zabranjena je diskriminacija na osnovu vjere.</a:t>
            </a:r>
          </a:p>
          <a:p>
            <a:pPr lvl="1"/>
            <a:r>
              <a:rPr lang="hr-HR" dirty="0" smtClean="0"/>
              <a:t>Sloboda od religije? (</a:t>
            </a:r>
            <a:r>
              <a:rPr lang="hr-HR" dirty="0" err="1" smtClean="0"/>
              <a:t>antipravo</a:t>
            </a:r>
            <a:r>
              <a:rPr lang="hr-HR" dirty="0" smtClean="0"/>
              <a:t>)</a:t>
            </a:r>
            <a:endParaRPr lang="hr-HR" dirty="0"/>
          </a:p>
        </p:txBody>
      </p:sp>
      <p:pic>
        <p:nvPicPr>
          <p:cNvPr id="4" name="Picture 3"/>
          <p:cNvPicPr>
            <a:picLocks noChangeAspect="1"/>
          </p:cNvPicPr>
          <p:nvPr/>
        </p:nvPicPr>
        <p:blipFill>
          <a:blip r:embed="rId2"/>
          <a:stretch>
            <a:fillRect/>
          </a:stretch>
        </p:blipFill>
        <p:spPr>
          <a:xfrm>
            <a:off x="9572625" y="4500235"/>
            <a:ext cx="2619375" cy="1595766"/>
          </a:xfrm>
          <a:prstGeom prst="rect">
            <a:avLst/>
          </a:prstGeom>
        </p:spPr>
      </p:pic>
      <p:pic>
        <p:nvPicPr>
          <p:cNvPr id="5" name="Picture 4"/>
          <p:cNvPicPr>
            <a:picLocks noChangeAspect="1"/>
          </p:cNvPicPr>
          <p:nvPr/>
        </p:nvPicPr>
        <p:blipFill>
          <a:blip r:embed="rId3"/>
          <a:stretch>
            <a:fillRect/>
          </a:stretch>
        </p:blipFill>
        <p:spPr>
          <a:xfrm>
            <a:off x="9560086" y="3048000"/>
            <a:ext cx="2619375" cy="1452234"/>
          </a:xfrm>
          <a:prstGeom prst="rect">
            <a:avLst/>
          </a:prstGeom>
        </p:spPr>
      </p:pic>
      <p:pic>
        <p:nvPicPr>
          <p:cNvPr id="7" name="Picture 6"/>
          <p:cNvPicPr>
            <a:picLocks noChangeAspect="1"/>
          </p:cNvPicPr>
          <p:nvPr/>
        </p:nvPicPr>
        <p:blipFill>
          <a:blip r:embed="rId4"/>
          <a:stretch>
            <a:fillRect/>
          </a:stretch>
        </p:blipFill>
        <p:spPr>
          <a:xfrm>
            <a:off x="9572625" y="1933903"/>
            <a:ext cx="2619375" cy="1114097"/>
          </a:xfrm>
          <a:prstGeom prst="rect">
            <a:avLst/>
          </a:prstGeom>
        </p:spPr>
      </p:pic>
    </p:spTree>
    <p:extLst>
      <p:ext uri="{BB962C8B-B14F-4D97-AF65-F5344CB8AC3E}">
        <p14:creationId xmlns:p14="http://schemas.microsoft.com/office/powerpoint/2010/main" val="304866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Sloboda vjeroispovijesti u raznim međunarodnim dokumentima</a:t>
            </a:r>
            <a:endParaRPr lang="hr-HR" dirty="0"/>
          </a:p>
        </p:txBody>
      </p:sp>
      <p:sp>
        <p:nvSpPr>
          <p:cNvPr id="3" name="Content Placeholder 2"/>
          <p:cNvSpPr>
            <a:spLocks noGrp="1"/>
          </p:cNvSpPr>
          <p:nvPr>
            <p:ph idx="1"/>
          </p:nvPr>
        </p:nvSpPr>
        <p:spPr>
          <a:xfrm>
            <a:off x="1451580" y="2015732"/>
            <a:ext cx="6693937" cy="3450613"/>
          </a:xfrm>
        </p:spPr>
        <p:txBody>
          <a:bodyPr>
            <a:normAutofit fontScale="77500" lnSpcReduction="20000"/>
          </a:bodyPr>
          <a:lstStyle/>
          <a:p>
            <a:r>
              <a:rPr lang="hr-HR" dirty="0" smtClean="0"/>
              <a:t>Još od rimskih vremena, sloboda vjeroispovijesti bila je uređivana pravnim dokumentima.</a:t>
            </a:r>
          </a:p>
          <a:p>
            <a:r>
              <a:rPr lang="hr-HR" dirty="0" smtClean="0"/>
              <a:t>Edikt o toleranciji – 311. </a:t>
            </a:r>
          </a:p>
          <a:p>
            <a:r>
              <a:rPr lang="hr-HR" dirty="0" smtClean="0"/>
              <a:t>Milanski edikt – 313.</a:t>
            </a:r>
          </a:p>
          <a:p>
            <a:r>
              <a:rPr lang="hr-HR" dirty="0" smtClean="0"/>
              <a:t>Ugovor iz </a:t>
            </a:r>
            <a:r>
              <a:rPr lang="hr-HR" dirty="0" err="1" smtClean="0"/>
              <a:t>Augsburga</a:t>
            </a:r>
            <a:r>
              <a:rPr lang="hr-HR" dirty="0" smtClean="0"/>
              <a:t> – 1555. (</a:t>
            </a:r>
            <a:r>
              <a:rPr lang="hr-HR" i="1" dirty="0" err="1" smtClean="0"/>
              <a:t>cuius</a:t>
            </a:r>
            <a:r>
              <a:rPr lang="hr-HR" i="1" dirty="0" smtClean="0"/>
              <a:t> </a:t>
            </a:r>
            <a:r>
              <a:rPr lang="hr-HR" i="1" dirty="0" err="1" smtClean="0"/>
              <a:t>regio</a:t>
            </a:r>
            <a:r>
              <a:rPr lang="hr-HR" i="1" dirty="0" smtClean="0"/>
              <a:t>, </a:t>
            </a:r>
            <a:r>
              <a:rPr lang="hr-HR" i="1" dirty="0" err="1" smtClean="0"/>
              <a:t>eius</a:t>
            </a:r>
            <a:r>
              <a:rPr lang="hr-HR" i="1" dirty="0" smtClean="0"/>
              <a:t> </a:t>
            </a:r>
            <a:r>
              <a:rPr lang="hr-HR" i="1" dirty="0" err="1" smtClean="0"/>
              <a:t>religio</a:t>
            </a:r>
            <a:r>
              <a:rPr lang="hr-HR" dirty="0" smtClean="0"/>
              <a:t>)</a:t>
            </a:r>
          </a:p>
          <a:p>
            <a:r>
              <a:rPr lang="hr-HR" dirty="0" err="1" smtClean="0"/>
              <a:t>Westfalški</a:t>
            </a:r>
            <a:r>
              <a:rPr lang="hr-HR" dirty="0" smtClean="0"/>
              <a:t> ugovor – 1648. (kraj Tridesetogodišnjeg rata)</a:t>
            </a:r>
          </a:p>
          <a:p>
            <a:r>
              <a:rPr lang="hr-HR" dirty="0" smtClean="0"/>
              <a:t>Opća Deklaracija ljudskih prava – 1948.</a:t>
            </a:r>
          </a:p>
          <a:p>
            <a:r>
              <a:rPr lang="hr-HR" dirty="0" smtClean="0"/>
              <a:t>Europska konvencija za zaštitu ljudskih prava i temeljnih sloboda – 1950. (1953.)</a:t>
            </a:r>
          </a:p>
          <a:p>
            <a:r>
              <a:rPr lang="hr-HR" dirty="0" smtClean="0"/>
              <a:t>Povelja temeljnih prava EU – 2009. (pravna obveznost).</a:t>
            </a:r>
            <a:endParaRPr lang="hr-HR" dirty="0"/>
          </a:p>
        </p:txBody>
      </p:sp>
      <p:pic>
        <p:nvPicPr>
          <p:cNvPr id="4" name="Picture 3"/>
          <p:cNvPicPr>
            <a:picLocks noChangeAspect="1"/>
          </p:cNvPicPr>
          <p:nvPr/>
        </p:nvPicPr>
        <p:blipFill>
          <a:blip r:embed="rId2"/>
          <a:stretch>
            <a:fillRect/>
          </a:stretch>
        </p:blipFill>
        <p:spPr>
          <a:xfrm>
            <a:off x="8366234" y="1933903"/>
            <a:ext cx="3825766" cy="4181324"/>
          </a:xfrm>
          <a:prstGeom prst="rect">
            <a:avLst/>
          </a:prstGeom>
        </p:spPr>
      </p:pic>
    </p:spTree>
    <p:extLst>
      <p:ext uri="{BB962C8B-B14F-4D97-AF65-F5344CB8AC3E}">
        <p14:creationId xmlns:p14="http://schemas.microsoft.com/office/powerpoint/2010/main" val="27643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Sloboda vjeroispovijesti - razvoj</a:t>
            </a:r>
            <a:endParaRPr lang="hr-HR" dirty="0"/>
          </a:p>
        </p:txBody>
      </p:sp>
      <p:sp>
        <p:nvSpPr>
          <p:cNvPr id="3" name="Content Placeholder 2"/>
          <p:cNvSpPr>
            <a:spLocks noGrp="1"/>
          </p:cNvSpPr>
          <p:nvPr>
            <p:ph idx="1"/>
          </p:nvPr>
        </p:nvSpPr>
        <p:spPr/>
        <p:txBody>
          <a:bodyPr/>
          <a:lstStyle/>
          <a:p>
            <a:r>
              <a:rPr lang="hr-HR" dirty="0" smtClean="0"/>
              <a:t>Sloboda </a:t>
            </a:r>
            <a:r>
              <a:rPr lang="hr-HR" dirty="0"/>
              <a:t>vjeroispovijesti uključuje dva prava koja su međusobno gotovo suprotna: pravo biti pripadnikom neke organizirane vjerske skupine ili pravo na samostalan izbor vjere, ali isto tako i pravo na suprotan odabir -  ne biti pripadnikom bilo koje vjerske skupine. </a:t>
            </a:r>
            <a:endParaRPr lang="hr-HR" dirty="0" smtClean="0"/>
          </a:p>
          <a:p>
            <a:r>
              <a:rPr lang="hr-HR" dirty="0" smtClean="0"/>
              <a:t>U razvoju ovog prava, druga komponenta javlja se bitno kasnije.</a:t>
            </a:r>
          </a:p>
          <a:p>
            <a:r>
              <a:rPr lang="hr-HR" dirty="0"/>
              <a:t>Nije bilo neuobičajeno da se neka vjera proglasi „državnom vjerom“ i da je pripadnost upravo toj vjeri neraskidivo vezana s pravom na obavljanje niza funkcija itd. </a:t>
            </a:r>
            <a:endParaRPr lang="hr-HR" dirty="0" smtClean="0"/>
          </a:p>
          <a:p>
            <a:r>
              <a:rPr lang="hr-HR" dirty="0" smtClean="0"/>
              <a:t>Primjer: – Kraljevina Hrvatska i Slavonija – Kraljevina Jugoslavija – Jugoslavija – RH. </a:t>
            </a:r>
          </a:p>
          <a:p>
            <a:endParaRPr lang="hr-HR" dirty="0"/>
          </a:p>
        </p:txBody>
      </p:sp>
    </p:spTree>
    <p:extLst>
      <p:ext uri="{BB962C8B-B14F-4D97-AF65-F5344CB8AC3E}">
        <p14:creationId xmlns:p14="http://schemas.microsoft.com/office/powerpoint/2010/main" val="46290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Ustav Sjedinjenih američkih država</a:t>
            </a:r>
            <a:endParaRPr lang="hr-HR" dirty="0"/>
          </a:p>
        </p:txBody>
      </p:sp>
      <p:sp>
        <p:nvSpPr>
          <p:cNvPr id="3" name="Content Placeholder 2"/>
          <p:cNvSpPr>
            <a:spLocks noGrp="1"/>
          </p:cNvSpPr>
          <p:nvPr>
            <p:ph idx="1"/>
          </p:nvPr>
        </p:nvSpPr>
        <p:spPr/>
        <p:txBody>
          <a:bodyPr/>
          <a:lstStyle/>
          <a:p>
            <a:pPr algn="just">
              <a:lnSpc>
                <a:spcPct val="150000"/>
              </a:lnSpc>
              <a:spcAft>
                <a:spcPts val="1000"/>
              </a:spcAft>
            </a:pPr>
            <a:r>
              <a:rPr lang="hr-HR" dirty="0">
                <a:latin typeface="Arial" panose="020B0604020202020204" pitchFamily="34" charset="0"/>
                <a:ea typeface="Calibri" panose="020F0502020204030204" pitchFamily="34" charset="0"/>
                <a:cs typeface="Times New Roman" panose="02020603050405020304" pitchFamily="18" charset="0"/>
              </a:rPr>
              <a:t>Pravo na slobodu mišljenja i vjeroispovijesti se u modernim ustavnim tekstovima prvi put pojavilo u Prvom amandmanu na Ustav SAD-a, 1791. koji je propisao:</a:t>
            </a:r>
            <a:endParaRPr lang="hr-H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i="1" dirty="0" smtClean="0">
                <a:latin typeface="Arial" panose="020B0604020202020204" pitchFamily="34" charset="0"/>
                <a:ea typeface="Calibri" panose="020F0502020204030204" pitchFamily="34" charset="0"/>
                <a:cs typeface="Times New Roman" panose="02020603050405020304" pitchFamily="18" charset="0"/>
              </a:rPr>
              <a:t>„Kongres </a:t>
            </a:r>
            <a:r>
              <a:rPr lang="hr-HR" i="1" dirty="0">
                <a:latin typeface="Arial" panose="020B0604020202020204" pitchFamily="34" charset="0"/>
                <a:ea typeface="Calibri" panose="020F0502020204030204" pitchFamily="34" charset="0"/>
                <a:cs typeface="Times New Roman" panose="02020603050405020304" pitchFamily="18" charset="0"/>
              </a:rPr>
              <a:t>ne smije donijeti nikakav zakon koji se odnosi na ustanovljavanje vjere, ili zabranjivanje njezinog slobodnog prakticiranja; ili uskraćuje slobodu govora ili tiska; ili pravo građana na mirno okupljanje, te da od Vlade traže ispravljanje nepravdi</a:t>
            </a:r>
            <a:r>
              <a:rPr lang="hr-HR" i="1" dirty="0" smtClean="0">
                <a:latin typeface="Arial" panose="020B0604020202020204" pitchFamily="34" charset="0"/>
                <a:ea typeface="Calibri" panose="020F0502020204030204" pitchFamily="34" charset="0"/>
                <a:cs typeface="Times New Roman" panose="02020603050405020304" pitchFamily="18" charset="0"/>
              </a:rPr>
              <a:t>.”</a:t>
            </a:r>
            <a:endParaRPr lang="hr-HR" sz="1800" dirty="0">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411074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 slažu se svi da je sloboda vjeroispovijesti temeljno ljudsko pravo</a:t>
            </a:r>
            <a:endParaRPr lang="hr-HR" dirty="0"/>
          </a:p>
        </p:txBody>
      </p:sp>
      <p:sp>
        <p:nvSpPr>
          <p:cNvPr id="3" name="Content Placeholder 2"/>
          <p:cNvSpPr>
            <a:spLocks noGrp="1"/>
          </p:cNvSpPr>
          <p:nvPr>
            <p:ph idx="1"/>
          </p:nvPr>
        </p:nvSpPr>
        <p:spPr>
          <a:xfrm>
            <a:off x="1451580" y="2015732"/>
            <a:ext cx="6997152" cy="4153840"/>
          </a:xfrm>
        </p:spPr>
        <p:txBody>
          <a:bodyPr>
            <a:normAutofit fontScale="77500" lnSpcReduction="20000"/>
          </a:bodyPr>
          <a:lstStyle/>
          <a:p>
            <a:r>
              <a:rPr lang="hr-HR" dirty="0" smtClean="0"/>
              <a:t>„Argumenti iz zakonskih tekstova, povijesti i politike nisu dovoljni kao opravdanje za postojanje temeljnog [ustavom zajamčenog] prava.”</a:t>
            </a:r>
          </a:p>
          <a:p>
            <a:r>
              <a:rPr lang="hr-HR" dirty="0" smtClean="0"/>
              <a:t>Općenito, smatra se da, iako je „normalno” misliti o slobodi vjeroispovijesti kao temeljnom pravu, nije dovoljno argumentirati da je tome tako zato što je zabilježeno u ustavima ili raznim drugim pravnim dokumentima.</a:t>
            </a:r>
          </a:p>
          <a:p>
            <a:r>
              <a:rPr lang="hr-HR" dirty="0" smtClean="0"/>
              <a:t>Sloboda vjeroispovijesti može se opravdati, kao posebna kategorija temeljnih ljudskih prava, samo ukoliko je vjera/religija vrijedna posebne zaštite. Je li tome tako?</a:t>
            </a:r>
          </a:p>
          <a:p>
            <a:pPr lvl="1"/>
            <a:r>
              <a:rPr lang="hr-HR" dirty="0" smtClean="0"/>
              <a:t>Navodi se da posebna zaštita vjeroispovijesti krši načelo jednakosti.</a:t>
            </a:r>
          </a:p>
          <a:p>
            <a:pPr lvl="1"/>
            <a:r>
              <a:rPr lang="hr-HR" dirty="0" smtClean="0"/>
              <a:t>Navodi se da davanje posebnog statusa slobodi vjeroispovijesti dovodi do pojačanih sukoba između sekularnih i religioznih dijelova društva.</a:t>
            </a:r>
          </a:p>
          <a:p>
            <a:r>
              <a:rPr lang="hr-HR" dirty="0" smtClean="0"/>
              <a:t>Je li, dakle, sloboda vjeroispovijesti „izvedeno” pravo?</a:t>
            </a:r>
          </a:p>
          <a:p>
            <a:r>
              <a:rPr lang="hr-HR" dirty="0" smtClean="0"/>
              <a:t>Argument za to da sloboda vjeroispovijesti nije temeljno pravo koji se naziva „argument Boga nema”.</a:t>
            </a:r>
            <a:endParaRPr lang="hr-HR" dirty="0"/>
          </a:p>
          <a:p>
            <a:pPr marL="457200" lvl="1" indent="0">
              <a:buNone/>
            </a:pPr>
            <a:endParaRPr lang="hr-HR" dirty="0"/>
          </a:p>
        </p:txBody>
      </p:sp>
      <p:pic>
        <p:nvPicPr>
          <p:cNvPr id="4" name="Picture 3"/>
          <p:cNvPicPr>
            <a:picLocks noChangeAspect="1"/>
          </p:cNvPicPr>
          <p:nvPr/>
        </p:nvPicPr>
        <p:blipFill>
          <a:blip r:embed="rId2"/>
          <a:stretch>
            <a:fillRect/>
          </a:stretch>
        </p:blipFill>
        <p:spPr>
          <a:xfrm>
            <a:off x="8448732" y="1939624"/>
            <a:ext cx="1847248" cy="1402202"/>
          </a:xfrm>
          <a:prstGeom prst="rect">
            <a:avLst/>
          </a:prstGeom>
        </p:spPr>
      </p:pic>
      <p:pic>
        <p:nvPicPr>
          <p:cNvPr id="5" name="Picture 4"/>
          <p:cNvPicPr>
            <a:picLocks noChangeAspect="1"/>
          </p:cNvPicPr>
          <p:nvPr/>
        </p:nvPicPr>
        <p:blipFill>
          <a:blip r:embed="rId3"/>
          <a:stretch>
            <a:fillRect/>
          </a:stretch>
        </p:blipFill>
        <p:spPr>
          <a:xfrm>
            <a:off x="10295980" y="3341826"/>
            <a:ext cx="1896020" cy="1463167"/>
          </a:xfrm>
          <a:prstGeom prst="rect">
            <a:avLst/>
          </a:prstGeom>
        </p:spPr>
      </p:pic>
      <p:pic>
        <p:nvPicPr>
          <p:cNvPr id="6" name="Picture 5"/>
          <p:cNvPicPr>
            <a:picLocks noChangeAspect="1"/>
          </p:cNvPicPr>
          <p:nvPr/>
        </p:nvPicPr>
        <p:blipFill>
          <a:blip r:embed="rId4"/>
          <a:stretch>
            <a:fillRect/>
          </a:stretch>
        </p:blipFill>
        <p:spPr>
          <a:xfrm>
            <a:off x="8448732" y="4804992"/>
            <a:ext cx="1847248" cy="1364579"/>
          </a:xfrm>
          <a:prstGeom prst="rect">
            <a:avLst/>
          </a:prstGeom>
        </p:spPr>
      </p:pic>
    </p:spTree>
    <p:extLst>
      <p:ext uri="{BB962C8B-B14F-4D97-AF65-F5344CB8AC3E}">
        <p14:creationId xmlns:p14="http://schemas.microsoft.com/office/powerpoint/2010/main" val="231168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Je li sloboda vjeroispovijesti izvedeno pravo?</a:t>
            </a:r>
            <a:endParaRPr lang="hr-HR" dirty="0"/>
          </a:p>
        </p:txBody>
      </p:sp>
      <p:sp>
        <p:nvSpPr>
          <p:cNvPr id="3" name="Content Placeholder 2"/>
          <p:cNvSpPr>
            <a:spLocks noGrp="1"/>
          </p:cNvSpPr>
          <p:nvPr>
            <p:ph idx="1"/>
          </p:nvPr>
        </p:nvSpPr>
        <p:spPr>
          <a:xfrm>
            <a:off x="1451578" y="2015731"/>
            <a:ext cx="9603275" cy="3450613"/>
          </a:xfrm>
        </p:spPr>
        <p:txBody>
          <a:bodyPr/>
          <a:lstStyle/>
          <a:p>
            <a:r>
              <a:rPr lang="hr-HR" dirty="0" smtClean="0"/>
              <a:t>Izvedeno pravo – znači da se može izvesti iz drugih prava. U pravilu se tvrdi da se sloboda vjeroispovijesti ne treba štititi kao posebno ljudsko pravo jer ga se već štiti postojanjem prava na slobodu mišljenja i savjesti, slobodu udruživanja itd.</a:t>
            </a:r>
          </a:p>
          <a:p>
            <a:r>
              <a:rPr lang="hr-HR" dirty="0" smtClean="0"/>
              <a:t>Što ukoliko se ta prava nađu u sukobu s pravom na slobodu vjeroispovijesti?</a:t>
            </a:r>
          </a:p>
          <a:p>
            <a:endParaRPr lang="hr-HR" dirty="0"/>
          </a:p>
          <a:p>
            <a:endParaRPr lang="hr-HR" dirty="0" smtClean="0"/>
          </a:p>
          <a:p>
            <a:endParaRPr lang="hr-HR" dirty="0"/>
          </a:p>
          <a:p>
            <a:endParaRPr lang="hr-HR" dirty="0" smtClean="0"/>
          </a:p>
          <a:p>
            <a:endParaRPr lang="hr-HR" dirty="0"/>
          </a:p>
        </p:txBody>
      </p:sp>
      <p:pic>
        <p:nvPicPr>
          <p:cNvPr id="4" name="Picture 3"/>
          <p:cNvPicPr>
            <a:picLocks noChangeAspect="1"/>
          </p:cNvPicPr>
          <p:nvPr/>
        </p:nvPicPr>
        <p:blipFill>
          <a:blip r:embed="rId2"/>
          <a:stretch>
            <a:fillRect/>
          </a:stretch>
        </p:blipFill>
        <p:spPr>
          <a:xfrm>
            <a:off x="1942792" y="3741038"/>
            <a:ext cx="3450635" cy="1463167"/>
          </a:xfrm>
          <a:prstGeom prst="rect">
            <a:avLst/>
          </a:prstGeom>
        </p:spPr>
      </p:pic>
    </p:spTree>
    <p:extLst>
      <p:ext uri="{BB962C8B-B14F-4D97-AF65-F5344CB8AC3E}">
        <p14:creationId xmlns:p14="http://schemas.microsoft.com/office/powerpoint/2010/main" val="339038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Argument „bog ne postoji”</a:t>
            </a:r>
            <a:endParaRPr lang="hr-HR" dirty="0"/>
          </a:p>
        </p:txBody>
      </p:sp>
      <p:sp>
        <p:nvSpPr>
          <p:cNvPr id="3" name="Content Placeholder 2"/>
          <p:cNvSpPr>
            <a:spLocks noGrp="1"/>
          </p:cNvSpPr>
          <p:nvPr>
            <p:ph idx="1"/>
          </p:nvPr>
        </p:nvSpPr>
        <p:spPr>
          <a:xfrm>
            <a:off x="1451580" y="2015732"/>
            <a:ext cx="6735980" cy="3450613"/>
          </a:xfrm>
        </p:spPr>
        <p:txBody>
          <a:bodyPr>
            <a:normAutofit fontScale="92500" lnSpcReduction="20000"/>
          </a:bodyPr>
          <a:lstStyle/>
          <a:p>
            <a:r>
              <a:rPr lang="hr-HR" dirty="0" smtClean="0"/>
              <a:t>Nije dokazano da Bog postoji.</a:t>
            </a:r>
          </a:p>
          <a:p>
            <a:r>
              <a:rPr lang="hr-HR" dirty="0" smtClean="0"/>
              <a:t>Prema tome, nema dokaza da postoji dovoljan interes za izbjegavanje pakla/kazne/posljedice ukoliko se ne postupa prema postulatima vjere.</a:t>
            </a:r>
          </a:p>
          <a:p>
            <a:endParaRPr lang="hr-HR" dirty="0"/>
          </a:p>
          <a:p>
            <a:r>
              <a:rPr lang="hr-HR" dirty="0" smtClean="0"/>
              <a:t>Značaj vjerovanja ne ovisi o tome jesu li „istinita”.</a:t>
            </a:r>
          </a:p>
          <a:p>
            <a:r>
              <a:rPr lang="hr-HR" dirty="0" smtClean="0"/>
              <a:t>Vjerska uvjerenja su ljudima toliko važna da ih možemo promatrati kao dio njihovog unutarnjeg identiteta.</a:t>
            </a:r>
          </a:p>
          <a:p>
            <a:r>
              <a:rPr lang="hr-HR" dirty="0" smtClean="0"/>
              <a:t>Posljedice nijekanja ovoga prava?</a:t>
            </a:r>
            <a:endParaRPr lang="hr-HR" dirty="0"/>
          </a:p>
        </p:txBody>
      </p:sp>
      <p:pic>
        <p:nvPicPr>
          <p:cNvPr id="4" name="Picture 3"/>
          <p:cNvPicPr>
            <a:picLocks noChangeAspect="1"/>
          </p:cNvPicPr>
          <p:nvPr/>
        </p:nvPicPr>
        <p:blipFill>
          <a:blip r:embed="rId2"/>
          <a:stretch>
            <a:fillRect/>
          </a:stretch>
        </p:blipFill>
        <p:spPr>
          <a:xfrm>
            <a:off x="8485311" y="3894301"/>
            <a:ext cx="3706689" cy="2243522"/>
          </a:xfrm>
          <a:prstGeom prst="rect">
            <a:avLst/>
          </a:prstGeom>
        </p:spPr>
      </p:pic>
      <p:pic>
        <p:nvPicPr>
          <p:cNvPr id="5" name="Picture 4"/>
          <p:cNvPicPr>
            <a:picLocks noChangeAspect="1"/>
          </p:cNvPicPr>
          <p:nvPr/>
        </p:nvPicPr>
        <p:blipFill>
          <a:blip r:embed="rId3"/>
          <a:stretch>
            <a:fillRect/>
          </a:stretch>
        </p:blipFill>
        <p:spPr>
          <a:xfrm>
            <a:off x="8485310" y="1926682"/>
            <a:ext cx="3706689" cy="1999661"/>
          </a:xfrm>
          <a:prstGeom prst="rect">
            <a:avLst/>
          </a:prstGeom>
        </p:spPr>
      </p:pic>
    </p:spTree>
    <p:extLst>
      <p:ext uri="{BB962C8B-B14F-4D97-AF65-F5344CB8AC3E}">
        <p14:creationId xmlns:p14="http://schemas.microsoft.com/office/powerpoint/2010/main" val="18879001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171</TotalTime>
  <Words>2542</Words>
  <Application>Microsoft Office PowerPoint</Application>
  <PresentationFormat>Widescreen</PresentationFormat>
  <Paragraphs>120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Times New Roman</vt:lpstr>
      <vt:lpstr>Gallery</vt:lpstr>
      <vt:lpstr>Pravo na slobodu vjeroispovijesti kao temeljno ljudsko pravo</vt:lpstr>
      <vt:lpstr>Sloboda vjeroispovijesti je čvrsto uspostavljena kao temeljno ljudsko pravo</vt:lpstr>
      <vt:lpstr>Tri temeljna načela</vt:lpstr>
      <vt:lpstr>Sloboda vjeroispovijesti u raznim međunarodnim dokumentima</vt:lpstr>
      <vt:lpstr>Sloboda vjeroispovijesti - razvoj</vt:lpstr>
      <vt:lpstr>Ustav Sjedinjenih američkih država</vt:lpstr>
      <vt:lpstr>NE slažu se svi da je sloboda vjeroispovijesti temeljno ljudsko pravo</vt:lpstr>
      <vt:lpstr>Je li sloboda vjeroispovijesti izvedeno pravo?</vt:lpstr>
      <vt:lpstr>Argument „bog ne postoji”</vt:lpstr>
      <vt:lpstr>Povreda načela jednakosti?</vt:lpstr>
      <vt:lpstr>ključni argumenti kojima se dokazuje da sloboda vjeroispovijesti jest temeljno ljudsko pravo</vt:lpstr>
      <vt:lpstr>Europska konvencija i njen utjecaj na slobodu vjeroispovijesti</vt:lpstr>
      <vt:lpstr>Ograničavanja slobode vjeroispovijesti</vt:lpstr>
      <vt:lpstr>Zabrana gradnje minareta u švicarskoj</vt:lpstr>
      <vt:lpstr>Dopustivost vjerskih simbola u javnim prostorima</vt:lpstr>
      <vt:lpstr>Prvostupanjska odluka</vt:lpstr>
      <vt:lpstr>Drugostupanjska odluka (grand chamber)</vt:lpstr>
      <vt:lpstr>Izdvojeno mišljenje</vt:lpstr>
      <vt:lpstr>Zabrana burke</vt:lpstr>
      <vt:lpstr>Sloboda vjeroispovijesti u republici hrvatskoj</vt:lpstr>
      <vt:lpstr>Ustav o slobodi vjeroispovijesti</vt:lpstr>
      <vt:lpstr>Hvala na vašoj pozornosti!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Pravo na slobodu mišljenja kao temeljno ljudsko pravo</dc:title>
  <dc:creator>Frane Stanicic</dc:creator>
  <cp:lastModifiedBy>Frane Stanicic</cp:lastModifiedBy>
  <cp:revision>17</cp:revision>
  <dcterms:created xsi:type="dcterms:W3CDTF">2017-11-20T08:13:32Z</dcterms:created>
  <dcterms:modified xsi:type="dcterms:W3CDTF">2017-11-20T11:05:07Z</dcterms:modified>
</cp:coreProperties>
</file>