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handoutMasterIdLst>
    <p:handoutMasterId r:id="rId13"/>
  </p:handoutMasterIdLst>
  <p:sldIdLst>
    <p:sldId id="256" r:id="rId2"/>
    <p:sldId id="413" r:id="rId3"/>
    <p:sldId id="416" r:id="rId4"/>
    <p:sldId id="417" r:id="rId5"/>
    <p:sldId id="428" r:id="rId6"/>
    <p:sldId id="406" r:id="rId7"/>
    <p:sldId id="427" r:id="rId8"/>
    <p:sldId id="429" r:id="rId9"/>
    <p:sldId id="430" r:id="rId10"/>
    <p:sldId id="431" r:id="rId11"/>
    <p:sldId id="388" r:id="rId12"/>
  </p:sldIdLst>
  <p:sldSz cx="9144000" cy="6858000" type="screen4x3"/>
  <p:notesSz cx="6858000" cy="9144000"/>
  <p:defaultTextStyle>
    <a:defPPr>
      <a:defRPr lang="sr-Latn-C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69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60AF038-6ECE-4995-9F0D-45769929989D}" type="datetimeFigureOut">
              <a:rPr lang="sr-Latn-CS"/>
              <a:pPr>
                <a:defRPr/>
              </a:pPr>
              <a:t>13.3.2018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69E15BC-8F3F-4261-8176-F5F4222E6282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73316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CE1BD154-5F3E-4452-9285-ACB6C058DA33}" type="datetimeFigureOut">
              <a:rPr lang="sr-Latn-CS"/>
              <a:pPr>
                <a:defRPr/>
              </a:pPr>
              <a:t>13.3.2018</a:t>
            </a:fld>
            <a:endParaRPr lang="hr-HR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0E5FFFDA-C89E-454F-AD9D-A6E6666AB91B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80756A-E33C-44C7-B4FC-58387FD6BCE1}" type="datetimeFigureOut">
              <a:rPr lang="sr-Latn-CS"/>
              <a:pPr>
                <a:defRPr/>
              </a:pPr>
              <a:t>13.3.2018</a:t>
            </a:fld>
            <a:endParaRPr lang="hr-HR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8A80C2-3591-46DF-ABEC-ECAF8BBD41F6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815707-51E5-4DAE-9241-D05A06C63CF9}" type="datetimeFigureOut">
              <a:rPr lang="sr-Latn-CS"/>
              <a:pPr>
                <a:defRPr/>
              </a:pPr>
              <a:t>13.3.2018</a:t>
            </a:fld>
            <a:endParaRPr lang="hr-HR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08ACEF-A92C-45E9-8121-9DBD66655542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C01B10-5B10-4225-A5E2-B45ED5EC53A9}" type="datetimeFigureOut">
              <a:rPr lang="sr-Latn-CS"/>
              <a:pPr>
                <a:defRPr/>
              </a:pPr>
              <a:t>13.3.2018</a:t>
            </a:fld>
            <a:endParaRPr lang="hr-HR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F76EAC-4672-4FAF-A102-84FEA9025F58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5F7900D-4B3A-4E5B-AE38-D7D2A65DCF61}" type="datetimeFigureOut">
              <a:rPr lang="sr-Latn-CS"/>
              <a:pPr>
                <a:defRPr/>
              </a:pPr>
              <a:t>13.3.2018</a:t>
            </a:fld>
            <a:endParaRPr lang="hr-HR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E91DC6B-8740-42C2-AC0D-2454412F8760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6E6C5B6-2235-44A6-BE39-5B7EEDB9D607}" type="datetimeFigureOut">
              <a:rPr lang="sr-Latn-CS"/>
              <a:pPr>
                <a:defRPr/>
              </a:pPr>
              <a:t>13.3.2018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106385B-33F9-4F52-B6A0-087C6DBA3EE9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87CA613-8846-489D-A3FC-ECE8FAA92900}" type="datetimeFigureOut">
              <a:rPr lang="sr-Latn-CS"/>
              <a:pPr>
                <a:defRPr/>
              </a:pPr>
              <a:t>13.3.2018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D3464D3-1A8C-46E6-A6BE-20F64BE2576F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9C26FD1-E014-4AA9-B92D-D3EDC710A2C3}" type="datetimeFigureOut">
              <a:rPr lang="sr-Latn-CS"/>
              <a:pPr>
                <a:defRPr/>
              </a:pPr>
              <a:t>13.3.2018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6ED5F20-4648-4E8F-A14D-F6C54D4620AA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92514F-48D8-4634-9E90-8EC96201E751}" type="datetimeFigureOut">
              <a:rPr lang="sr-Latn-CS"/>
              <a:pPr>
                <a:defRPr/>
              </a:pPr>
              <a:t>13.3.2018</a:t>
            </a:fld>
            <a:endParaRPr lang="hr-HR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73BB75-4D65-4320-BD4D-9FC87D28C2BF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2FD89FF-1A33-49B2-94BB-E5F36F5FB06C}" type="datetimeFigureOut">
              <a:rPr lang="sr-Latn-CS"/>
              <a:pPr>
                <a:defRPr/>
              </a:pPr>
              <a:t>13.3.2018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8E68F1E-A225-40BE-A6A6-7B0E91718466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EA643274-3372-4974-8A73-80EB57A9EC77}" type="datetimeFigureOut">
              <a:rPr lang="sr-Latn-CS"/>
              <a:pPr>
                <a:defRPr/>
              </a:pPr>
              <a:t>13.3.2018</a:t>
            </a:fld>
            <a:endParaRPr lang="hr-HR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7DD5FE34-EF5E-492E-9F3A-8D8A388FCF02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F87B93B4-FD15-400D-9BA3-D5570F139FDE}" type="datetimeFigureOut">
              <a:rPr lang="sr-Latn-CS"/>
              <a:pPr>
                <a:defRPr/>
              </a:pPr>
              <a:t>13.3.2018</a:t>
            </a:fld>
            <a:endParaRPr lang="hr-H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E135AD46-7961-401D-B3D1-4B61423767A7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75" r:id="rId2"/>
    <p:sldLayoutId id="2147483780" r:id="rId3"/>
    <p:sldLayoutId id="2147483781" r:id="rId4"/>
    <p:sldLayoutId id="2147483782" r:id="rId5"/>
    <p:sldLayoutId id="2147483783" r:id="rId6"/>
    <p:sldLayoutId id="2147483776" r:id="rId7"/>
    <p:sldLayoutId id="2147483784" r:id="rId8"/>
    <p:sldLayoutId id="2147483785" r:id="rId9"/>
    <p:sldLayoutId id="2147483777" r:id="rId10"/>
    <p:sldLayoutId id="214748377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miljen.matijasevic@zg.t-com.hr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sz="7200" dirty="0" smtClean="0"/>
              <a:t>English for </a:t>
            </a:r>
            <a:r>
              <a:rPr lang="hr-HR" sz="7200" dirty="0" err="1" smtClean="0"/>
              <a:t>Tax</a:t>
            </a:r>
            <a:r>
              <a:rPr lang="hr-HR" sz="7200" dirty="0" smtClean="0"/>
              <a:t> </a:t>
            </a:r>
            <a:r>
              <a:rPr lang="hr-HR" sz="7200" dirty="0" err="1" smtClean="0"/>
              <a:t>Administration</a:t>
            </a:r>
            <a:r>
              <a:rPr lang="hr-HR" sz="7200" dirty="0" smtClean="0"/>
              <a:t> 2</a:t>
            </a:r>
            <a:endParaRPr lang="hr-HR" sz="7200" dirty="0"/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685800" y="3573016"/>
            <a:ext cx="7772400" cy="1389062"/>
          </a:xfrm>
        </p:spPr>
        <p:txBody>
          <a:bodyPr/>
          <a:lstStyle/>
          <a:p>
            <a:pPr marR="0" eaLnBrk="1" hangingPunct="1"/>
            <a:r>
              <a:rPr lang="hr-HR" sz="2400" dirty="0" smtClean="0"/>
              <a:t>Lecturer: Miljen Matijašević</a:t>
            </a:r>
          </a:p>
          <a:p>
            <a:pPr marR="0" eaLnBrk="1" hangingPunct="1"/>
            <a:r>
              <a:rPr lang="hr-HR" sz="2400" dirty="0" smtClean="0"/>
              <a:t>G10, room 6/I, </a:t>
            </a:r>
            <a:r>
              <a:rPr lang="hr-HR" sz="2400" dirty="0" err="1" smtClean="0"/>
              <a:t>Tue</a:t>
            </a:r>
            <a:r>
              <a:rPr lang="hr-HR" sz="2400" dirty="0" smtClean="0"/>
              <a:t> 11:30-12:30</a:t>
            </a:r>
          </a:p>
          <a:p>
            <a:pPr marR="0" eaLnBrk="1" hangingPunct="1"/>
            <a:r>
              <a:rPr lang="hr-HR" sz="1800" dirty="0" smtClean="0"/>
              <a:t>e-mail: </a:t>
            </a:r>
            <a:r>
              <a:rPr lang="hr-HR" sz="1800" dirty="0" err="1" smtClean="0">
                <a:hlinkClick r:id="rId2"/>
              </a:rPr>
              <a:t>miljen.matijasevic</a:t>
            </a:r>
            <a:r>
              <a:rPr lang="hr-HR" sz="1800" dirty="0" smtClean="0">
                <a:hlinkClick r:id="rId2"/>
              </a:rPr>
              <a:t>@</a:t>
            </a:r>
            <a:r>
              <a:rPr lang="hr-HR" sz="1800" dirty="0" err="1" smtClean="0">
                <a:hlinkClick r:id="rId2"/>
              </a:rPr>
              <a:t>gmail.com</a:t>
            </a:r>
            <a:endParaRPr lang="hr-HR" sz="1800" dirty="0" smtClean="0"/>
          </a:p>
          <a:p>
            <a:pPr marR="0" eaLnBrk="1" hangingPunct="1"/>
            <a:r>
              <a:rPr lang="hr-HR" sz="2400" dirty="0" err="1" smtClean="0"/>
              <a:t>Session</a:t>
            </a:r>
            <a:r>
              <a:rPr lang="hr-HR" sz="2400" dirty="0" smtClean="0"/>
              <a:t> 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/>
          </a:p>
          <a:p>
            <a:r>
              <a:rPr lang="hr-HR" dirty="0" err="1" smtClean="0"/>
              <a:t>Read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text</a:t>
            </a:r>
            <a:r>
              <a:rPr lang="hr-HR" dirty="0" smtClean="0"/>
              <a:t> on </a:t>
            </a:r>
            <a:r>
              <a:rPr lang="hr-HR" dirty="0" err="1" smtClean="0"/>
              <a:t>pp</a:t>
            </a:r>
            <a:r>
              <a:rPr lang="hr-HR" dirty="0" smtClean="0"/>
              <a:t>. 6-7</a:t>
            </a:r>
          </a:p>
          <a:p>
            <a:endParaRPr lang="hr-HR" dirty="0" smtClean="0"/>
          </a:p>
          <a:p>
            <a:r>
              <a:rPr lang="hr-HR" dirty="0" smtClean="0"/>
              <a:t>Do </a:t>
            </a:r>
            <a:r>
              <a:rPr lang="hr-HR" dirty="0" err="1" smtClean="0"/>
              <a:t>exercises</a:t>
            </a:r>
            <a:r>
              <a:rPr lang="hr-HR" dirty="0" smtClean="0"/>
              <a:t> II</a:t>
            </a:r>
            <a:r>
              <a:rPr lang="hr-HR" smtClean="0"/>
              <a:t>, </a:t>
            </a:r>
            <a:r>
              <a:rPr lang="hr-HR" smtClean="0"/>
              <a:t>III</a:t>
            </a:r>
            <a:r>
              <a:rPr lang="hr-HR" dirty="0" smtClean="0"/>
              <a:t>, IV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translation</a:t>
            </a:r>
            <a:r>
              <a:rPr lang="hr-HR" dirty="0" smtClean="0"/>
              <a:t> </a:t>
            </a:r>
            <a:r>
              <a:rPr lang="hr-HR" dirty="0" err="1" smtClean="0"/>
              <a:t>task</a:t>
            </a:r>
            <a:r>
              <a:rPr lang="hr-HR" dirty="0" smtClean="0"/>
              <a:t> (</a:t>
            </a:r>
            <a:r>
              <a:rPr lang="hr-HR" dirty="0" err="1" smtClean="0"/>
              <a:t>pp</a:t>
            </a:r>
            <a:r>
              <a:rPr lang="hr-HR" dirty="0" smtClean="0"/>
              <a:t>. 7-8)</a:t>
            </a:r>
            <a:endParaRPr lang="hr-H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Types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taxes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109294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hr-HR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hr-HR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hr-H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 you for your attention!</a:t>
            </a:r>
            <a:endParaRPr lang="hr-HR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Revision of the last session</a:t>
            </a:r>
            <a:endParaRPr lang="hr-HR" dirty="0"/>
          </a:p>
        </p:txBody>
      </p:sp>
      <p:sp>
        <p:nvSpPr>
          <p:cNvPr id="2" name="Conten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>
              <a:buNone/>
            </a:pPr>
            <a:r>
              <a:rPr lang="hr-HR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</a:t>
            </a:r>
            <a:r>
              <a:rPr lang="hr-H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are </a:t>
            </a:r>
            <a:r>
              <a:rPr lang="hr-HR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Taxes</a:t>
            </a:r>
            <a:r>
              <a:rPr lang="hr-H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hr-HR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hr-HR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86978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hr-HR" dirty="0" err="1" smtClean="0"/>
              <a:t>What</a:t>
            </a:r>
            <a:r>
              <a:rPr lang="hr-HR" dirty="0" smtClean="0"/>
              <a:t> are </a:t>
            </a:r>
            <a:r>
              <a:rPr lang="hr-HR" dirty="0" err="1" smtClean="0"/>
              <a:t>taxes</a:t>
            </a:r>
            <a:r>
              <a:rPr lang="hr-HR" dirty="0" smtClean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 eaLnBrk="1" hangingPunct="1">
              <a:buFont typeface="+mj-lt"/>
              <a:buAutoNum type="arabicPeriod"/>
              <a:defRPr/>
            </a:pPr>
            <a:endParaRPr lang="hr-HR" dirty="0" smtClean="0"/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hr-HR" dirty="0" smtClean="0"/>
              <a:t>Provide a </a:t>
            </a:r>
            <a:r>
              <a:rPr lang="hr-HR" dirty="0" err="1" smtClean="0"/>
              <a:t>definition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tax</a:t>
            </a:r>
            <a:r>
              <a:rPr lang="hr-HR" dirty="0" smtClean="0"/>
              <a:t>!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hr-HR" dirty="0" smtClean="0"/>
              <a:t>Who are </a:t>
            </a:r>
            <a:r>
              <a:rPr lang="hr-HR" dirty="0" err="1" smtClean="0"/>
              <a:t>taxes</a:t>
            </a:r>
            <a:r>
              <a:rPr lang="hr-HR" dirty="0" smtClean="0"/>
              <a:t> </a:t>
            </a:r>
            <a:r>
              <a:rPr lang="hr-HR" dirty="0" err="1" smtClean="0"/>
              <a:t>paid</a:t>
            </a:r>
            <a:r>
              <a:rPr lang="hr-HR" dirty="0" smtClean="0"/>
              <a:t> </a:t>
            </a:r>
            <a:r>
              <a:rPr lang="hr-HR" dirty="0" err="1" smtClean="0"/>
              <a:t>by</a:t>
            </a:r>
            <a:r>
              <a:rPr lang="hr-HR" dirty="0" smtClean="0"/>
              <a:t>?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hr-HR" dirty="0" err="1" smtClean="0"/>
              <a:t>What</a:t>
            </a:r>
            <a:r>
              <a:rPr lang="hr-HR" dirty="0" smtClean="0"/>
              <a:t> </a:t>
            </a:r>
            <a:r>
              <a:rPr lang="hr-HR" dirty="0" err="1" smtClean="0"/>
              <a:t>can</a:t>
            </a:r>
            <a:r>
              <a:rPr lang="hr-HR" dirty="0" smtClean="0"/>
              <a:t> </a:t>
            </a:r>
            <a:r>
              <a:rPr lang="hr-HR" dirty="0" err="1" smtClean="0"/>
              <a:t>be</a:t>
            </a:r>
            <a:r>
              <a:rPr lang="hr-HR" dirty="0" smtClean="0"/>
              <a:t> </a:t>
            </a:r>
            <a:r>
              <a:rPr lang="hr-HR" dirty="0" err="1" smtClean="0"/>
              <a:t>subject</a:t>
            </a:r>
            <a:r>
              <a:rPr lang="hr-HR" dirty="0" smtClean="0"/>
              <a:t> to </a:t>
            </a:r>
            <a:r>
              <a:rPr lang="hr-HR" dirty="0" err="1" smtClean="0"/>
              <a:t>taxation</a:t>
            </a:r>
            <a:r>
              <a:rPr lang="hr-HR" dirty="0" smtClean="0"/>
              <a:t>?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hr-HR" dirty="0" err="1" smtClean="0"/>
              <a:t>What</a:t>
            </a:r>
            <a:r>
              <a:rPr lang="hr-HR" dirty="0" smtClean="0"/>
              <a:t> </a:t>
            </a:r>
            <a:r>
              <a:rPr lang="hr-HR" dirty="0" err="1" smtClean="0"/>
              <a:t>is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purpose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taxation</a:t>
            </a:r>
            <a:r>
              <a:rPr lang="hr-HR" dirty="0" smtClean="0"/>
              <a:t>?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hr-HR" dirty="0" err="1" smtClean="0"/>
              <a:t>What</a:t>
            </a:r>
            <a:r>
              <a:rPr lang="hr-HR" dirty="0" smtClean="0"/>
              <a:t> </a:t>
            </a:r>
            <a:r>
              <a:rPr lang="hr-HR" dirty="0" err="1" smtClean="0"/>
              <a:t>is</a:t>
            </a:r>
            <a:r>
              <a:rPr lang="hr-HR" dirty="0" smtClean="0"/>
              <a:t> </a:t>
            </a:r>
            <a:r>
              <a:rPr lang="hr-HR" dirty="0" err="1" smtClean="0"/>
              <a:t>tax</a:t>
            </a:r>
            <a:r>
              <a:rPr lang="hr-HR" dirty="0" smtClean="0"/>
              <a:t> </a:t>
            </a:r>
            <a:r>
              <a:rPr lang="hr-HR" dirty="0" err="1" smtClean="0"/>
              <a:t>evasion</a:t>
            </a:r>
            <a:r>
              <a:rPr lang="hr-HR" dirty="0" smtClean="0"/>
              <a:t>?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hr-HR" dirty="0" err="1" smtClean="0"/>
              <a:t>What</a:t>
            </a:r>
            <a:r>
              <a:rPr lang="hr-HR" dirty="0" smtClean="0"/>
              <a:t> </a:t>
            </a:r>
            <a:r>
              <a:rPr lang="hr-HR" dirty="0" err="1" smtClean="0"/>
              <a:t>is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difference</a:t>
            </a:r>
            <a:r>
              <a:rPr lang="hr-HR" dirty="0" smtClean="0"/>
              <a:t> </a:t>
            </a:r>
            <a:r>
              <a:rPr lang="hr-HR" dirty="0" err="1" smtClean="0"/>
              <a:t>between</a:t>
            </a:r>
            <a:r>
              <a:rPr lang="hr-HR" dirty="0" smtClean="0"/>
              <a:t> </a:t>
            </a:r>
            <a:r>
              <a:rPr lang="hr-HR" dirty="0" err="1" smtClean="0"/>
              <a:t>direct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indirect</a:t>
            </a:r>
            <a:r>
              <a:rPr lang="hr-HR" dirty="0" smtClean="0"/>
              <a:t> </a:t>
            </a:r>
            <a:r>
              <a:rPr lang="hr-HR" dirty="0" err="1" smtClean="0"/>
              <a:t>taxes</a:t>
            </a:r>
            <a:r>
              <a:rPr lang="hr-HR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052571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dirty="0" err="1" smtClean="0"/>
              <a:t>Translate</a:t>
            </a:r>
            <a:r>
              <a:rPr lang="hr-HR" dirty="0" smtClean="0"/>
              <a:t> </a:t>
            </a:r>
            <a:r>
              <a:rPr lang="hr-HR" dirty="0" err="1" smtClean="0"/>
              <a:t>into</a:t>
            </a:r>
            <a:r>
              <a:rPr lang="hr-HR" dirty="0" smtClean="0"/>
              <a:t> Croatian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623887" indent="-514350">
              <a:buFont typeface="+mj-lt"/>
              <a:buAutoNum type="arabicPeriod"/>
            </a:pPr>
            <a:r>
              <a:rPr lang="hr-HR" sz="2400" dirty="0" err="1"/>
              <a:t>corporate</a:t>
            </a:r>
            <a:r>
              <a:rPr lang="hr-HR" sz="2400" dirty="0"/>
              <a:t> </a:t>
            </a:r>
            <a:r>
              <a:rPr lang="hr-HR" sz="2400" dirty="0" err="1"/>
              <a:t>income</a:t>
            </a:r>
            <a:r>
              <a:rPr lang="hr-HR" sz="2400" dirty="0"/>
              <a:t> </a:t>
            </a:r>
            <a:r>
              <a:rPr lang="hr-HR" sz="2400" dirty="0" err="1" smtClean="0"/>
              <a:t>tax</a:t>
            </a:r>
            <a:endParaRPr lang="hr-HR" sz="2400" dirty="0"/>
          </a:p>
          <a:p>
            <a:pPr marL="623887" indent="-514350">
              <a:buFont typeface="+mj-lt"/>
              <a:buAutoNum type="arabicPeriod"/>
            </a:pPr>
            <a:r>
              <a:rPr lang="hr-HR" sz="2400" dirty="0"/>
              <a:t>personal </a:t>
            </a:r>
            <a:r>
              <a:rPr lang="hr-HR" sz="2400" dirty="0" err="1"/>
              <a:t>income</a:t>
            </a:r>
            <a:r>
              <a:rPr lang="hr-HR" sz="2400" dirty="0"/>
              <a:t> </a:t>
            </a:r>
            <a:r>
              <a:rPr lang="hr-HR" sz="2400" dirty="0" err="1"/>
              <a:t>tax</a:t>
            </a:r>
            <a:endParaRPr lang="hr-HR" sz="2400" dirty="0"/>
          </a:p>
          <a:p>
            <a:pPr marL="623887" indent="-514350">
              <a:buFont typeface="+mj-lt"/>
              <a:buAutoNum type="arabicPeriod"/>
            </a:pPr>
            <a:r>
              <a:rPr lang="hr-HR" sz="2400" dirty="0" err="1" smtClean="0"/>
              <a:t>value-added</a:t>
            </a:r>
            <a:r>
              <a:rPr lang="hr-HR" sz="2400" dirty="0" smtClean="0"/>
              <a:t> </a:t>
            </a:r>
            <a:r>
              <a:rPr lang="hr-HR" sz="2400" dirty="0" err="1"/>
              <a:t>tax</a:t>
            </a:r>
            <a:endParaRPr lang="hr-HR" sz="2400" dirty="0"/>
          </a:p>
          <a:p>
            <a:pPr marL="623887" indent="-514350">
              <a:buFont typeface="+mj-lt"/>
              <a:buAutoNum type="arabicPeriod"/>
            </a:pPr>
            <a:r>
              <a:rPr lang="hr-HR" sz="2400" dirty="0" err="1"/>
              <a:t>excise</a:t>
            </a:r>
            <a:r>
              <a:rPr lang="hr-HR" sz="2400" dirty="0"/>
              <a:t> </a:t>
            </a:r>
            <a:r>
              <a:rPr lang="hr-HR" sz="2400" dirty="0" err="1" smtClean="0"/>
              <a:t>taxes</a:t>
            </a:r>
            <a:endParaRPr lang="hr-HR" sz="2400" dirty="0" smtClean="0"/>
          </a:p>
          <a:p>
            <a:pPr marL="623887" indent="-514350">
              <a:buFont typeface="+mj-lt"/>
              <a:buAutoNum type="arabicPeriod"/>
            </a:pPr>
            <a:r>
              <a:rPr lang="hr-HR" sz="2400" dirty="0" err="1" smtClean="0"/>
              <a:t>real</a:t>
            </a:r>
            <a:r>
              <a:rPr lang="hr-HR" sz="2400" dirty="0" smtClean="0"/>
              <a:t> </a:t>
            </a:r>
            <a:r>
              <a:rPr lang="hr-HR" sz="2400" dirty="0" err="1"/>
              <a:t>estate</a:t>
            </a:r>
            <a:r>
              <a:rPr lang="hr-HR" sz="2400" dirty="0"/>
              <a:t> </a:t>
            </a:r>
            <a:r>
              <a:rPr lang="hr-HR" sz="2400" dirty="0" err="1"/>
              <a:t>tax</a:t>
            </a:r>
            <a:endParaRPr lang="hr-HR" sz="2400" dirty="0"/>
          </a:p>
          <a:p>
            <a:pPr marL="623887" indent="-514350">
              <a:buFont typeface="+mj-lt"/>
              <a:buAutoNum type="arabicPeriod"/>
            </a:pPr>
            <a:r>
              <a:rPr lang="hr-HR" sz="2400" dirty="0" err="1"/>
              <a:t>real</a:t>
            </a:r>
            <a:r>
              <a:rPr lang="hr-HR" sz="2400" dirty="0"/>
              <a:t> </a:t>
            </a:r>
            <a:r>
              <a:rPr lang="hr-HR" sz="2400" dirty="0" err="1"/>
              <a:t>property</a:t>
            </a:r>
            <a:r>
              <a:rPr lang="hr-HR" sz="2400" dirty="0"/>
              <a:t> transfer </a:t>
            </a:r>
            <a:r>
              <a:rPr lang="hr-HR" sz="2400" dirty="0" err="1" smtClean="0"/>
              <a:t>tax</a:t>
            </a:r>
            <a:endParaRPr lang="hr-HR" sz="2400" dirty="0" smtClean="0"/>
          </a:p>
          <a:p>
            <a:pPr marL="623887" indent="-514350">
              <a:buFont typeface="+mj-lt"/>
              <a:buAutoNum type="arabicPeriod" startAt="8"/>
            </a:pPr>
            <a:r>
              <a:rPr lang="hr-HR" sz="2400" dirty="0" err="1"/>
              <a:t>property</a:t>
            </a:r>
            <a:r>
              <a:rPr lang="hr-HR" sz="2400" dirty="0"/>
              <a:t> </a:t>
            </a:r>
            <a:r>
              <a:rPr lang="hr-HR" sz="2400" dirty="0" err="1"/>
              <a:t>tax</a:t>
            </a:r>
            <a:endParaRPr lang="hr-HR" sz="2400" dirty="0"/>
          </a:p>
          <a:p>
            <a:pPr marL="623887" indent="-514350">
              <a:buFont typeface="+mj-lt"/>
              <a:buAutoNum type="arabicPeriod" startAt="8"/>
            </a:pPr>
            <a:r>
              <a:rPr lang="hr-HR" sz="2400" dirty="0" err="1"/>
              <a:t>inheritance</a:t>
            </a:r>
            <a:r>
              <a:rPr lang="hr-HR" sz="2400" dirty="0"/>
              <a:t> </a:t>
            </a:r>
            <a:r>
              <a:rPr lang="hr-HR" sz="2400" dirty="0" err="1"/>
              <a:t>tax</a:t>
            </a:r>
            <a:endParaRPr lang="hr-HR" sz="2400" dirty="0"/>
          </a:p>
          <a:p>
            <a:pPr marL="623887" indent="-514350">
              <a:buFont typeface="+mj-lt"/>
              <a:buAutoNum type="arabicPeriod" startAt="8"/>
            </a:pPr>
            <a:r>
              <a:rPr lang="hr-HR" sz="2400" dirty="0" err="1"/>
              <a:t>gift</a:t>
            </a:r>
            <a:r>
              <a:rPr lang="hr-HR" sz="2400" dirty="0"/>
              <a:t> </a:t>
            </a:r>
            <a:r>
              <a:rPr lang="hr-HR" sz="2400" dirty="0" err="1"/>
              <a:t>tax</a:t>
            </a:r>
            <a:endParaRPr lang="hr-HR" sz="2400" dirty="0"/>
          </a:p>
          <a:p>
            <a:pPr marL="623887" indent="-514350">
              <a:buFont typeface="+mj-lt"/>
              <a:buAutoNum type="arabicPeriod" startAt="8"/>
            </a:pPr>
            <a:r>
              <a:rPr lang="hr-HR" sz="2400" dirty="0" err="1"/>
              <a:t>capital</a:t>
            </a:r>
            <a:r>
              <a:rPr lang="hr-HR" sz="2400" dirty="0"/>
              <a:t> </a:t>
            </a:r>
            <a:r>
              <a:rPr lang="hr-HR" sz="2400" dirty="0" err="1"/>
              <a:t>gains</a:t>
            </a:r>
            <a:r>
              <a:rPr lang="hr-HR" sz="2400" dirty="0"/>
              <a:t> </a:t>
            </a:r>
            <a:r>
              <a:rPr lang="hr-HR" sz="2400" dirty="0" err="1"/>
              <a:t>tax</a:t>
            </a:r>
            <a:endParaRPr lang="hr-HR" sz="2400" dirty="0"/>
          </a:p>
          <a:p>
            <a:pPr marL="623887" indent="-514350">
              <a:buFont typeface="+mj-lt"/>
              <a:buAutoNum type="arabicPeriod" startAt="8"/>
            </a:pPr>
            <a:r>
              <a:rPr lang="hr-HR" sz="2400" dirty="0" err="1" smtClean="0"/>
              <a:t>sales</a:t>
            </a:r>
            <a:r>
              <a:rPr lang="hr-HR" sz="2400" dirty="0" smtClean="0"/>
              <a:t> </a:t>
            </a:r>
            <a:r>
              <a:rPr lang="hr-HR" sz="2400" dirty="0" err="1"/>
              <a:t>tax</a:t>
            </a:r>
            <a:endParaRPr lang="hr-HR" sz="2400" dirty="0"/>
          </a:p>
          <a:p>
            <a:pPr marL="623887" indent="-514350">
              <a:buFont typeface="+mj-lt"/>
              <a:buAutoNum type="arabicPeriod"/>
            </a:pPr>
            <a:endParaRPr lang="hr-H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25443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dirty="0" err="1" smtClean="0"/>
              <a:t>Translate</a:t>
            </a:r>
            <a:r>
              <a:rPr lang="hr-HR" dirty="0" smtClean="0"/>
              <a:t> </a:t>
            </a:r>
            <a:r>
              <a:rPr lang="hr-HR" dirty="0" err="1" smtClean="0"/>
              <a:t>into</a:t>
            </a:r>
            <a:r>
              <a:rPr lang="hr-HR" dirty="0" smtClean="0"/>
              <a:t> Croatian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623887" indent="-514350">
              <a:buFont typeface="+mj-lt"/>
              <a:buAutoNum type="arabicPeriod"/>
            </a:pPr>
            <a:r>
              <a:rPr lang="hr-HR" sz="2400" dirty="0" err="1"/>
              <a:t>corporate</a:t>
            </a:r>
            <a:r>
              <a:rPr lang="hr-HR" sz="2400" dirty="0"/>
              <a:t> </a:t>
            </a:r>
            <a:r>
              <a:rPr lang="hr-HR" sz="2400" dirty="0" err="1"/>
              <a:t>income</a:t>
            </a:r>
            <a:r>
              <a:rPr lang="hr-HR" sz="2400" dirty="0"/>
              <a:t> </a:t>
            </a:r>
            <a:r>
              <a:rPr lang="hr-HR" sz="2400" dirty="0" err="1" smtClean="0"/>
              <a:t>tax</a:t>
            </a:r>
            <a:r>
              <a:rPr lang="hr-HR" sz="2400" dirty="0" smtClean="0"/>
              <a:t> – porez na dobit</a:t>
            </a:r>
            <a:endParaRPr lang="hr-HR" sz="2400" dirty="0"/>
          </a:p>
          <a:p>
            <a:pPr marL="623887" indent="-514350">
              <a:buFont typeface="+mj-lt"/>
              <a:buAutoNum type="arabicPeriod"/>
            </a:pPr>
            <a:r>
              <a:rPr lang="hr-HR" sz="2400" dirty="0"/>
              <a:t>personal </a:t>
            </a:r>
            <a:r>
              <a:rPr lang="hr-HR" sz="2400" dirty="0" err="1"/>
              <a:t>income</a:t>
            </a:r>
            <a:r>
              <a:rPr lang="hr-HR" sz="2400" dirty="0"/>
              <a:t> </a:t>
            </a:r>
            <a:r>
              <a:rPr lang="hr-HR" sz="2400" dirty="0" err="1" smtClean="0"/>
              <a:t>tax</a:t>
            </a:r>
            <a:r>
              <a:rPr lang="hr-HR" sz="2400" dirty="0" smtClean="0"/>
              <a:t> – porez na dohodak</a:t>
            </a:r>
            <a:endParaRPr lang="hr-HR" sz="2400" dirty="0"/>
          </a:p>
          <a:p>
            <a:pPr marL="623887" indent="-514350">
              <a:buFont typeface="+mj-lt"/>
              <a:buAutoNum type="arabicPeriod"/>
            </a:pPr>
            <a:r>
              <a:rPr lang="hr-HR" sz="2400" dirty="0" err="1" smtClean="0"/>
              <a:t>value-added</a:t>
            </a:r>
            <a:r>
              <a:rPr lang="hr-HR" sz="2400" dirty="0" smtClean="0"/>
              <a:t> </a:t>
            </a:r>
            <a:r>
              <a:rPr lang="hr-HR" sz="2400" dirty="0" err="1" smtClean="0"/>
              <a:t>tax</a:t>
            </a:r>
            <a:r>
              <a:rPr lang="hr-HR" sz="2400" dirty="0" smtClean="0"/>
              <a:t> – porez na dodanu vrijednost</a:t>
            </a:r>
            <a:endParaRPr lang="hr-HR" sz="2400" dirty="0"/>
          </a:p>
          <a:p>
            <a:pPr marL="623887" indent="-514350">
              <a:buFont typeface="+mj-lt"/>
              <a:buAutoNum type="arabicPeriod"/>
            </a:pPr>
            <a:r>
              <a:rPr lang="hr-HR" sz="2400" dirty="0" err="1"/>
              <a:t>excise</a:t>
            </a:r>
            <a:r>
              <a:rPr lang="hr-HR" sz="2400" dirty="0"/>
              <a:t> </a:t>
            </a:r>
            <a:r>
              <a:rPr lang="hr-HR" sz="2400" dirty="0" err="1" smtClean="0"/>
              <a:t>taxes</a:t>
            </a:r>
            <a:r>
              <a:rPr lang="hr-HR" sz="2400" dirty="0" smtClean="0"/>
              <a:t> – trošarine </a:t>
            </a:r>
          </a:p>
          <a:p>
            <a:pPr marL="623887" indent="-514350">
              <a:buFont typeface="+mj-lt"/>
              <a:buAutoNum type="arabicPeriod"/>
            </a:pPr>
            <a:r>
              <a:rPr lang="hr-HR" sz="2400" dirty="0" err="1" smtClean="0"/>
              <a:t>real</a:t>
            </a:r>
            <a:r>
              <a:rPr lang="hr-HR" sz="2400" dirty="0" smtClean="0"/>
              <a:t> </a:t>
            </a:r>
            <a:r>
              <a:rPr lang="hr-HR" sz="2400" dirty="0" err="1"/>
              <a:t>estate</a:t>
            </a:r>
            <a:r>
              <a:rPr lang="hr-HR" sz="2400" dirty="0"/>
              <a:t> </a:t>
            </a:r>
            <a:r>
              <a:rPr lang="hr-HR" sz="2400" dirty="0" err="1" smtClean="0"/>
              <a:t>tax</a:t>
            </a:r>
            <a:r>
              <a:rPr lang="hr-HR" sz="2400" dirty="0" smtClean="0"/>
              <a:t> – porez na nekretnine</a:t>
            </a:r>
            <a:endParaRPr lang="hr-HR" sz="2400" dirty="0"/>
          </a:p>
          <a:p>
            <a:pPr marL="623887" indent="-514350">
              <a:buFont typeface="+mj-lt"/>
              <a:buAutoNum type="arabicPeriod"/>
            </a:pPr>
            <a:r>
              <a:rPr lang="hr-HR" sz="2400" dirty="0" err="1"/>
              <a:t>real</a:t>
            </a:r>
            <a:r>
              <a:rPr lang="hr-HR" sz="2400" dirty="0"/>
              <a:t> </a:t>
            </a:r>
            <a:r>
              <a:rPr lang="hr-HR" sz="2400" dirty="0" err="1"/>
              <a:t>property</a:t>
            </a:r>
            <a:r>
              <a:rPr lang="hr-HR" sz="2400" dirty="0"/>
              <a:t> transfer </a:t>
            </a:r>
            <a:r>
              <a:rPr lang="hr-HR" sz="2400" dirty="0" err="1" smtClean="0"/>
              <a:t>tax</a:t>
            </a:r>
            <a:r>
              <a:rPr lang="hr-HR" sz="2400" dirty="0" smtClean="0"/>
              <a:t> – porez na promet nekretnina</a:t>
            </a:r>
          </a:p>
          <a:p>
            <a:pPr marL="623887" indent="-514350">
              <a:buFont typeface="+mj-lt"/>
              <a:buAutoNum type="arabicPeriod" startAt="8"/>
            </a:pPr>
            <a:r>
              <a:rPr lang="hr-HR" sz="2400" dirty="0" err="1"/>
              <a:t>property</a:t>
            </a:r>
            <a:r>
              <a:rPr lang="hr-HR" sz="2400" dirty="0"/>
              <a:t> </a:t>
            </a:r>
            <a:r>
              <a:rPr lang="hr-HR" sz="2400" dirty="0" err="1" smtClean="0"/>
              <a:t>tax</a:t>
            </a:r>
            <a:r>
              <a:rPr lang="hr-HR" sz="2400" dirty="0" smtClean="0"/>
              <a:t> – porez na imovinu</a:t>
            </a:r>
            <a:endParaRPr lang="hr-HR" sz="2400" dirty="0"/>
          </a:p>
          <a:p>
            <a:pPr marL="623887" indent="-514350">
              <a:buFont typeface="+mj-lt"/>
              <a:buAutoNum type="arabicPeriod" startAt="8"/>
            </a:pPr>
            <a:r>
              <a:rPr lang="hr-HR" sz="2400" dirty="0" err="1"/>
              <a:t>inheritance</a:t>
            </a:r>
            <a:r>
              <a:rPr lang="hr-HR" sz="2400" dirty="0"/>
              <a:t> </a:t>
            </a:r>
            <a:r>
              <a:rPr lang="hr-HR" sz="2400" dirty="0" err="1" smtClean="0"/>
              <a:t>tax</a:t>
            </a:r>
            <a:r>
              <a:rPr lang="hr-HR" sz="2400" dirty="0" smtClean="0"/>
              <a:t> – porez na nasljedstvo</a:t>
            </a:r>
            <a:endParaRPr lang="hr-HR" sz="2400" dirty="0"/>
          </a:p>
          <a:p>
            <a:pPr marL="623887" indent="-514350">
              <a:buFont typeface="+mj-lt"/>
              <a:buAutoNum type="arabicPeriod" startAt="8"/>
            </a:pPr>
            <a:r>
              <a:rPr lang="hr-HR" sz="2400" dirty="0" err="1"/>
              <a:t>gift</a:t>
            </a:r>
            <a:r>
              <a:rPr lang="hr-HR" sz="2400" dirty="0"/>
              <a:t> </a:t>
            </a:r>
            <a:r>
              <a:rPr lang="hr-HR" sz="2400" dirty="0" err="1" smtClean="0"/>
              <a:t>tax</a:t>
            </a:r>
            <a:r>
              <a:rPr lang="hr-HR" sz="2400" dirty="0" smtClean="0"/>
              <a:t> – porez na darove</a:t>
            </a:r>
            <a:endParaRPr lang="hr-HR" sz="2400" dirty="0"/>
          </a:p>
          <a:p>
            <a:pPr marL="623887" indent="-514350">
              <a:buFont typeface="+mj-lt"/>
              <a:buAutoNum type="arabicPeriod" startAt="8"/>
            </a:pPr>
            <a:r>
              <a:rPr lang="hr-HR" sz="2400" dirty="0" err="1"/>
              <a:t>capital</a:t>
            </a:r>
            <a:r>
              <a:rPr lang="hr-HR" sz="2400" dirty="0"/>
              <a:t> </a:t>
            </a:r>
            <a:r>
              <a:rPr lang="hr-HR" sz="2400" dirty="0" err="1"/>
              <a:t>gains</a:t>
            </a:r>
            <a:r>
              <a:rPr lang="hr-HR" sz="2400" dirty="0"/>
              <a:t> </a:t>
            </a:r>
            <a:r>
              <a:rPr lang="hr-HR" sz="2400" dirty="0" err="1" smtClean="0"/>
              <a:t>tax</a:t>
            </a:r>
            <a:r>
              <a:rPr lang="hr-HR" sz="2400" dirty="0" smtClean="0"/>
              <a:t> – porez na kapitalnu dobit</a:t>
            </a:r>
            <a:endParaRPr lang="hr-HR" sz="2400" dirty="0"/>
          </a:p>
          <a:p>
            <a:pPr marL="623887" indent="-514350">
              <a:buFont typeface="+mj-lt"/>
              <a:buAutoNum type="arabicPeriod" startAt="8"/>
            </a:pPr>
            <a:r>
              <a:rPr lang="hr-HR" sz="2400" dirty="0" err="1" smtClean="0"/>
              <a:t>sales</a:t>
            </a:r>
            <a:r>
              <a:rPr lang="hr-HR" sz="2400" dirty="0" smtClean="0"/>
              <a:t> </a:t>
            </a:r>
            <a:r>
              <a:rPr lang="hr-HR" sz="2400" dirty="0" err="1" smtClean="0"/>
              <a:t>tax</a:t>
            </a:r>
            <a:r>
              <a:rPr lang="hr-HR" sz="2400" dirty="0" smtClean="0"/>
              <a:t> – porez na promet</a:t>
            </a:r>
            <a:endParaRPr lang="hr-HR" sz="2400" dirty="0"/>
          </a:p>
          <a:p>
            <a:pPr marL="623887" indent="-514350">
              <a:buFont typeface="+mj-lt"/>
              <a:buAutoNum type="arabicPeriod"/>
            </a:pPr>
            <a:endParaRPr lang="hr-H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45003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r-HR" dirty="0" err="1" smtClean="0"/>
              <a:t>What</a:t>
            </a:r>
            <a:r>
              <a:rPr lang="hr-HR" dirty="0" smtClean="0"/>
              <a:t> are </a:t>
            </a:r>
            <a:r>
              <a:rPr lang="hr-HR" dirty="0" err="1" smtClean="0"/>
              <a:t>Taxes</a:t>
            </a:r>
            <a:r>
              <a:rPr lang="hr-HR" dirty="0" smtClean="0"/>
              <a:t>?</a:t>
            </a:r>
            <a:endParaRPr lang="hr-HR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/>
            <a:r>
              <a:rPr lang="hr-HR" dirty="0" smtClean="0"/>
              <a:t>(</a:t>
            </a:r>
            <a:r>
              <a:rPr lang="hr-HR" dirty="0" err="1" smtClean="0"/>
              <a:t>cont</a:t>
            </a:r>
            <a:r>
              <a:rPr lang="hr-HR" dirty="0" smtClean="0"/>
              <a:t>.)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/>
          </a:p>
          <a:p>
            <a:r>
              <a:rPr lang="hr-HR" dirty="0" err="1" smtClean="0"/>
              <a:t>Read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definitions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taxes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text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/>
              <a:t> </a:t>
            </a:r>
            <a:r>
              <a:rPr lang="hr-HR" dirty="0" err="1" smtClean="0"/>
              <a:t>translate</a:t>
            </a:r>
            <a:r>
              <a:rPr lang="hr-HR" dirty="0" smtClean="0"/>
              <a:t> </a:t>
            </a:r>
            <a:r>
              <a:rPr lang="hr-HR" dirty="0" err="1" smtClean="0"/>
              <a:t>them</a:t>
            </a:r>
            <a:r>
              <a:rPr lang="hr-HR" dirty="0" smtClean="0"/>
              <a:t>.</a:t>
            </a:r>
          </a:p>
          <a:p>
            <a:endParaRPr lang="hr-HR" dirty="0"/>
          </a:p>
          <a:p>
            <a:r>
              <a:rPr lang="hr-HR" dirty="0" smtClean="0"/>
              <a:t>Do </a:t>
            </a:r>
            <a:r>
              <a:rPr lang="hr-HR" dirty="0" err="1" smtClean="0"/>
              <a:t>exercises</a:t>
            </a:r>
            <a:r>
              <a:rPr lang="hr-HR" dirty="0" smtClean="0"/>
              <a:t> II, III </a:t>
            </a:r>
            <a:r>
              <a:rPr lang="hr-HR" dirty="0" err="1" smtClean="0"/>
              <a:t>and</a:t>
            </a:r>
            <a:r>
              <a:rPr lang="hr-HR" dirty="0" smtClean="0"/>
              <a:t> IV</a:t>
            </a:r>
            <a:endParaRPr lang="hr-H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Common</a:t>
            </a:r>
            <a:r>
              <a:rPr lang="hr-HR" dirty="0" smtClean="0"/>
              <a:t> </a:t>
            </a:r>
            <a:r>
              <a:rPr lang="hr-HR" dirty="0" err="1" smtClean="0"/>
              <a:t>types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taxes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351790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r-HR" dirty="0" err="1" smtClean="0"/>
              <a:t>Types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Taxes</a:t>
            </a:r>
            <a:r>
              <a:rPr lang="hr-HR" dirty="0" smtClean="0"/>
              <a:t>?</a:t>
            </a:r>
            <a:endParaRPr lang="hr-HR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/>
            <a:r>
              <a:rPr lang="hr-HR" dirty="0" err="1" smtClean="0"/>
              <a:t>Unit</a:t>
            </a:r>
            <a:r>
              <a:rPr lang="hr-HR" dirty="0" smtClean="0"/>
              <a:t> 2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763831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 smtClean="0"/>
              <a:t>Taxes</a:t>
            </a:r>
            <a:r>
              <a:rPr lang="hr-HR" dirty="0" smtClean="0"/>
              <a:t> </a:t>
            </a:r>
            <a:r>
              <a:rPr lang="hr-HR" dirty="0" err="1" smtClean="0"/>
              <a:t>can</a:t>
            </a:r>
            <a:r>
              <a:rPr lang="hr-HR" dirty="0" smtClean="0"/>
              <a:t> </a:t>
            </a:r>
            <a:r>
              <a:rPr lang="hr-HR" dirty="0" err="1" smtClean="0"/>
              <a:t>be</a:t>
            </a:r>
            <a:r>
              <a:rPr lang="hr-HR" dirty="0" smtClean="0"/>
              <a:t> </a:t>
            </a:r>
            <a:r>
              <a:rPr lang="hr-HR" dirty="0" err="1" smtClean="0"/>
              <a:t>classified</a:t>
            </a:r>
            <a:r>
              <a:rPr lang="hr-HR" dirty="0" smtClean="0"/>
              <a:t> </a:t>
            </a:r>
            <a:r>
              <a:rPr lang="hr-HR" dirty="0" err="1" smtClean="0"/>
              <a:t>according</a:t>
            </a:r>
            <a:r>
              <a:rPr lang="hr-HR" dirty="0" smtClean="0"/>
              <a:t> to :</a:t>
            </a:r>
          </a:p>
          <a:p>
            <a:pPr marL="623887" indent="-514350">
              <a:buFont typeface="+mj-lt"/>
              <a:buAutoNum type="arabicPeriod"/>
            </a:pPr>
            <a:endParaRPr lang="hr-HR" dirty="0"/>
          </a:p>
          <a:p>
            <a:pPr marL="623887" indent="-514350">
              <a:buFont typeface="+mj-lt"/>
              <a:buAutoNum type="arabicPeriod"/>
            </a:pP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b="1" dirty="0" err="1" smtClean="0"/>
              <a:t>tax</a:t>
            </a:r>
            <a:r>
              <a:rPr lang="hr-HR" b="1" dirty="0" smtClean="0"/>
              <a:t> base </a:t>
            </a:r>
            <a:r>
              <a:rPr lang="hr-HR" dirty="0" smtClean="0"/>
              <a:t>(</a:t>
            </a:r>
            <a:r>
              <a:rPr lang="hr-HR" dirty="0" err="1" smtClean="0"/>
              <a:t>i.e</a:t>
            </a:r>
            <a:r>
              <a:rPr lang="hr-HR" dirty="0" smtClean="0"/>
              <a:t>. </a:t>
            </a:r>
            <a:r>
              <a:rPr lang="hr-HR" dirty="0" err="1" smtClean="0"/>
              <a:t>what</a:t>
            </a:r>
            <a:r>
              <a:rPr lang="hr-HR" dirty="0" smtClean="0"/>
              <a:t> </a:t>
            </a:r>
            <a:r>
              <a:rPr lang="hr-HR" dirty="0" err="1" smtClean="0"/>
              <a:t>is</a:t>
            </a:r>
            <a:r>
              <a:rPr lang="hr-HR" dirty="0" smtClean="0"/>
              <a:t> </a:t>
            </a:r>
            <a:r>
              <a:rPr lang="hr-HR" dirty="0" err="1" smtClean="0"/>
              <a:t>taxed</a:t>
            </a:r>
            <a:r>
              <a:rPr lang="hr-HR" dirty="0" smtClean="0"/>
              <a:t> – personal, </a:t>
            </a:r>
            <a:r>
              <a:rPr lang="hr-HR" dirty="0" err="1" smtClean="0"/>
              <a:t>income</a:t>
            </a:r>
            <a:r>
              <a:rPr lang="hr-HR" dirty="0" smtClean="0"/>
              <a:t>, </a:t>
            </a:r>
            <a:r>
              <a:rPr lang="hr-HR" dirty="0" err="1" smtClean="0"/>
              <a:t>value</a:t>
            </a:r>
            <a:r>
              <a:rPr lang="hr-HR" dirty="0" smtClean="0"/>
              <a:t>, </a:t>
            </a:r>
            <a:r>
              <a:rPr lang="hr-HR" dirty="0" err="1" smtClean="0"/>
              <a:t>transaction</a:t>
            </a:r>
            <a:r>
              <a:rPr lang="hr-HR" dirty="0" smtClean="0"/>
              <a:t>, </a:t>
            </a:r>
            <a:r>
              <a:rPr lang="hr-HR" dirty="0" err="1" smtClean="0"/>
              <a:t>etc</a:t>
            </a:r>
            <a:r>
              <a:rPr lang="hr-HR" dirty="0" smtClean="0"/>
              <a:t>.)</a:t>
            </a:r>
          </a:p>
          <a:p>
            <a:pPr marL="623887" indent="-514350">
              <a:buFont typeface="+mj-lt"/>
              <a:buAutoNum type="arabicPeriod"/>
            </a:pPr>
            <a:r>
              <a:rPr lang="hr-HR" dirty="0" err="1" smtClean="0"/>
              <a:t>who</a:t>
            </a:r>
            <a:r>
              <a:rPr lang="hr-HR" dirty="0" smtClean="0"/>
              <a:t> </a:t>
            </a:r>
            <a:r>
              <a:rPr lang="hr-HR" dirty="0" err="1" smtClean="0"/>
              <a:t>bears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ultimate</a:t>
            </a:r>
            <a:r>
              <a:rPr lang="hr-HR" dirty="0" smtClean="0"/>
              <a:t> </a:t>
            </a:r>
            <a:r>
              <a:rPr lang="hr-HR" dirty="0" err="1" smtClean="0"/>
              <a:t>burden</a:t>
            </a:r>
            <a:r>
              <a:rPr lang="hr-HR" dirty="0" smtClean="0"/>
              <a:t> (</a:t>
            </a:r>
            <a:r>
              <a:rPr lang="hr-HR" b="1" dirty="0" err="1" smtClean="0"/>
              <a:t>direct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b="1" dirty="0" err="1" smtClean="0"/>
              <a:t>indirect</a:t>
            </a:r>
            <a:r>
              <a:rPr lang="hr-HR" dirty="0" smtClean="0"/>
              <a:t> </a:t>
            </a:r>
            <a:r>
              <a:rPr lang="hr-HR" dirty="0" err="1" smtClean="0"/>
              <a:t>taxes</a:t>
            </a:r>
            <a:r>
              <a:rPr lang="hr-HR" dirty="0" smtClean="0"/>
              <a:t>)</a:t>
            </a:r>
          </a:p>
          <a:p>
            <a:pPr marL="623887" indent="-514350">
              <a:buFont typeface="+mj-lt"/>
              <a:buAutoNum type="arabicPeriod"/>
            </a:pP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level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government</a:t>
            </a:r>
            <a:r>
              <a:rPr lang="hr-HR" dirty="0" smtClean="0"/>
              <a:t> to </a:t>
            </a:r>
            <a:r>
              <a:rPr lang="hr-HR" dirty="0" err="1" smtClean="0"/>
              <a:t>which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b="1" dirty="0" err="1" smtClean="0"/>
              <a:t>tax</a:t>
            </a:r>
            <a:r>
              <a:rPr lang="hr-HR" b="1" dirty="0" smtClean="0"/>
              <a:t> </a:t>
            </a:r>
            <a:r>
              <a:rPr lang="hr-HR" b="1" dirty="0" err="1" smtClean="0"/>
              <a:t>revenue</a:t>
            </a:r>
            <a:r>
              <a:rPr lang="hr-HR" b="1" dirty="0" smtClean="0"/>
              <a:t> </a:t>
            </a:r>
            <a:r>
              <a:rPr lang="hr-HR" dirty="0" err="1" smtClean="0"/>
              <a:t>belongs</a:t>
            </a:r>
            <a:r>
              <a:rPr lang="hr-HR" dirty="0" smtClean="0"/>
              <a:t> (</a:t>
            </a:r>
            <a:r>
              <a:rPr lang="hr-HR" dirty="0" err="1" smtClean="0"/>
              <a:t>local</a:t>
            </a:r>
            <a:r>
              <a:rPr lang="hr-HR" dirty="0" smtClean="0"/>
              <a:t>, </a:t>
            </a:r>
            <a:r>
              <a:rPr lang="hr-HR" dirty="0" err="1" smtClean="0"/>
              <a:t>county</a:t>
            </a:r>
            <a:r>
              <a:rPr lang="hr-HR" dirty="0" smtClean="0"/>
              <a:t>, </a:t>
            </a:r>
            <a:r>
              <a:rPr lang="hr-HR" dirty="0" err="1" smtClean="0"/>
              <a:t>state</a:t>
            </a:r>
            <a:r>
              <a:rPr lang="hr-HR" dirty="0" smtClean="0"/>
              <a:t>, </a:t>
            </a:r>
            <a:r>
              <a:rPr lang="hr-HR" dirty="0" err="1" smtClean="0"/>
              <a:t>federal</a:t>
            </a:r>
            <a:r>
              <a:rPr lang="hr-HR" dirty="0" smtClean="0"/>
              <a:t> </a:t>
            </a:r>
            <a:r>
              <a:rPr lang="hr-HR" dirty="0" err="1" smtClean="0"/>
              <a:t>taxes</a:t>
            </a:r>
            <a:r>
              <a:rPr lang="hr-HR" dirty="0" smtClean="0"/>
              <a:t>)</a:t>
            </a:r>
          </a:p>
          <a:p>
            <a:pPr marL="623887" indent="-514350">
              <a:buFont typeface="+mj-lt"/>
              <a:buAutoNum type="arabicPeriod"/>
            </a:pPr>
            <a:r>
              <a:rPr lang="hr-HR" dirty="0" err="1" smtClean="0"/>
              <a:t>which</a:t>
            </a:r>
            <a:r>
              <a:rPr lang="hr-HR" dirty="0" smtClean="0"/>
              <a:t> </a:t>
            </a:r>
            <a:r>
              <a:rPr lang="hr-HR" dirty="0" err="1" smtClean="0"/>
              <a:t>section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population</a:t>
            </a:r>
            <a:r>
              <a:rPr lang="hr-HR" dirty="0" smtClean="0"/>
              <a:t> </a:t>
            </a:r>
            <a:r>
              <a:rPr lang="hr-HR" dirty="0" err="1" smtClean="0"/>
              <a:t>they</a:t>
            </a:r>
            <a:r>
              <a:rPr lang="hr-HR" dirty="0" smtClean="0"/>
              <a:t> </a:t>
            </a:r>
            <a:r>
              <a:rPr lang="hr-HR" dirty="0" err="1" smtClean="0"/>
              <a:t>affect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most (</a:t>
            </a:r>
            <a:r>
              <a:rPr lang="hr-HR" b="1" dirty="0" err="1" smtClean="0"/>
              <a:t>progressive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b="1" dirty="0" err="1" smtClean="0"/>
              <a:t>regressive</a:t>
            </a:r>
            <a:r>
              <a:rPr lang="hr-HR" dirty="0" smtClean="0"/>
              <a:t> </a:t>
            </a:r>
            <a:r>
              <a:rPr lang="hr-HR" dirty="0" err="1" smtClean="0"/>
              <a:t>taxes</a:t>
            </a:r>
            <a:r>
              <a:rPr lang="hr-HR" dirty="0" smtClean="0"/>
              <a:t>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err="1" smtClean="0"/>
              <a:t>Classification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taxes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387688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2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1745</TotalTime>
  <Words>327</Words>
  <Application>Microsoft Office PowerPoint</Application>
  <PresentationFormat>On-screen Show (4:3)</PresentationFormat>
  <Paragraphs>63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Concourse</vt:lpstr>
      <vt:lpstr>English for Tax Administration 2</vt:lpstr>
      <vt:lpstr>Revision of the last session</vt:lpstr>
      <vt:lpstr>What are taxes?</vt:lpstr>
      <vt:lpstr>Translate into Croatian</vt:lpstr>
      <vt:lpstr>Translate into Croatian</vt:lpstr>
      <vt:lpstr>What are Taxes?</vt:lpstr>
      <vt:lpstr>Common types of taxes</vt:lpstr>
      <vt:lpstr>Types of Taxes?</vt:lpstr>
      <vt:lpstr>Classification of taxes</vt:lpstr>
      <vt:lpstr>Types of taxes</vt:lpstr>
      <vt:lpstr>PowerPoint Presentation</vt:lpstr>
    </vt:vector>
  </TitlesOfParts>
  <Company>Prevoditelj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for Law 1</dc:title>
  <dc:creator>Test</dc:creator>
  <cp:lastModifiedBy>Miljen Matijašević</cp:lastModifiedBy>
  <cp:revision>148</cp:revision>
  <dcterms:created xsi:type="dcterms:W3CDTF">2008-09-29T13:50:14Z</dcterms:created>
  <dcterms:modified xsi:type="dcterms:W3CDTF">2018-03-13T09:01:47Z</dcterms:modified>
</cp:coreProperties>
</file>