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7"/>
  </p:handoutMasterIdLst>
  <p:sldIdLst>
    <p:sldId id="256" r:id="rId2"/>
    <p:sldId id="389" r:id="rId3"/>
    <p:sldId id="412" r:id="rId4"/>
    <p:sldId id="391" r:id="rId5"/>
    <p:sldId id="392" r:id="rId6"/>
    <p:sldId id="393" r:id="rId7"/>
    <p:sldId id="394" r:id="rId8"/>
    <p:sldId id="395" r:id="rId9"/>
    <p:sldId id="396" r:id="rId10"/>
    <p:sldId id="406" r:id="rId11"/>
    <p:sldId id="407" r:id="rId12"/>
    <p:sldId id="408" r:id="rId13"/>
    <p:sldId id="409" r:id="rId14"/>
    <p:sldId id="410" r:id="rId15"/>
    <p:sldId id="388" r:id="rId16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88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AF038-6ECE-4995-9F0D-45769929989D}" type="datetimeFigureOut">
              <a:rPr lang="sr-Latn-CS"/>
              <a:pPr>
                <a:defRPr/>
              </a:pPr>
              <a:t>26.2.2018.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69E15BC-8F3F-4261-8176-F5F4222E628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3316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E1BD154-5F3E-4452-9285-ACB6C058DA33}" type="datetimeFigureOut">
              <a:rPr lang="sr-Latn-CS"/>
              <a:pPr>
                <a:defRPr/>
              </a:pPr>
              <a:t>26.2.2018.</a:t>
            </a:fld>
            <a:endParaRPr lang="hr-HR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E5FFFDA-C89E-454F-AD9D-A6E6666AB91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0756A-E33C-44C7-B4FC-58387FD6BCE1}" type="datetimeFigureOut">
              <a:rPr lang="sr-Latn-CS"/>
              <a:pPr>
                <a:defRPr/>
              </a:pPr>
              <a:t>26.2.2018.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A80C2-3591-46DF-ABEC-ECAF8BBD41F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15707-51E5-4DAE-9241-D05A06C63CF9}" type="datetimeFigureOut">
              <a:rPr lang="sr-Latn-CS"/>
              <a:pPr>
                <a:defRPr/>
              </a:pPr>
              <a:t>26.2.2018.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8ACEF-A92C-45E9-8121-9DBD6665554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01B10-5B10-4225-A5E2-B45ED5EC53A9}" type="datetimeFigureOut">
              <a:rPr lang="sr-Latn-CS"/>
              <a:pPr>
                <a:defRPr/>
              </a:pPr>
              <a:t>26.2.2018.</a:t>
            </a:fld>
            <a:endParaRPr lang="hr-HR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76EAC-4672-4FAF-A102-84FEA9025F5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F7900D-4B3A-4E5B-AE38-D7D2A65DCF61}" type="datetimeFigureOut">
              <a:rPr lang="sr-Latn-CS"/>
              <a:pPr>
                <a:defRPr/>
              </a:pPr>
              <a:t>26.2.2018.</a:t>
            </a:fld>
            <a:endParaRPr lang="hr-H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91DC6B-8740-42C2-AC0D-2454412F876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E6C5B6-2235-44A6-BE39-5B7EEDB9D607}" type="datetimeFigureOut">
              <a:rPr lang="sr-Latn-CS"/>
              <a:pPr>
                <a:defRPr/>
              </a:pPr>
              <a:t>26.2.2018.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106385B-33F9-4F52-B6A0-087C6DBA3EE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7CA613-8846-489D-A3FC-ECE8FAA92900}" type="datetimeFigureOut">
              <a:rPr lang="sr-Latn-CS"/>
              <a:pPr>
                <a:defRPr/>
              </a:pPr>
              <a:t>26.2.2018.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3464D3-1A8C-46E6-A6BE-20F64BE2576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C26FD1-E014-4AA9-B92D-D3EDC710A2C3}" type="datetimeFigureOut">
              <a:rPr lang="sr-Latn-CS"/>
              <a:pPr>
                <a:defRPr/>
              </a:pPr>
              <a:t>26.2.2018.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ED5F20-4648-4E8F-A14D-F6C54D4620A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2514F-48D8-4634-9E90-8EC96201E751}" type="datetimeFigureOut">
              <a:rPr lang="sr-Latn-CS"/>
              <a:pPr>
                <a:defRPr/>
              </a:pPr>
              <a:t>26.2.2018.</a:t>
            </a:fld>
            <a:endParaRPr lang="hr-HR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3BB75-4D65-4320-BD4D-9FC87D28C2B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FD89FF-1A33-49B2-94BB-E5F36F5FB06C}" type="datetimeFigureOut">
              <a:rPr lang="sr-Latn-CS"/>
              <a:pPr>
                <a:defRPr/>
              </a:pPr>
              <a:t>26.2.2018.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E68F1E-A225-40BE-A6A6-7B0E9171846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A643274-3372-4974-8A73-80EB57A9EC77}" type="datetimeFigureOut">
              <a:rPr lang="sr-Latn-CS"/>
              <a:pPr>
                <a:defRPr/>
              </a:pPr>
              <a:t>26.2.2018.</a:t>
            </a:fld>
            <a:endParaRPr lang="hr-HR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DD5FE34-EF5E-492E-9F3A-8D8A388FCF0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87B93B4-FD15-400D-9BA3-D5570F139FDE}" type="datetimeFigureOut">
              <a:rPr lang="sr-Latn-CS"/>
              <a:pPr>
                <a:defRPr/>
              </a:pPr>
              <a:t>26.2.2018.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135AD46-7961-401D-B3D1-4B61423767A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75" r:id="rId2"/>
    <p:sldLayoutId id="2147483780" r:id="rId3"/>
    <p:sldLayoutId id="2147483781" r:id="rId4"/>
    <p:sldLayoutId id="2147483782" r:id="rId5"/>
    <p:sldLayoutId id="2147483783" r:id="rId6"/>
    <p:sldLayoutId id="2147483776" r:id="rId7"/>
    <p:sldLayoutId id="2147483784" r:id="rId8"/>
    <p:sldLayoutId id="2147483785" r:id="rId9"/>
    <p:sldLayoutId id="2147483777" r:id="rId10"/>
    <p:sldLayoutId id="21474837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iljen.matijasevic@zg.t-com.h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avo.unizg.hr/SJ/predmet/ejzps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7200" dirty="0" smtClean="0"/>
              <a:t>English for </a:t>
            </a:r>
            <a:r>
              <a:rPr lang="hr-HR" sz="7200" dirty="0" err="1" smtClean="0"/>
              <a:t>Tax</a:t>
            </a:r>
            <a:r>
              <a:rPr lang="hr-HR" sz="7200" dirty="0" smtClean="0"/>
              <a:t> </a:t>
            </a:r>
            <a:r>
              <a:rPr lang="hr-HR" sz="7200" dirty="0" err="1" smtClean="0"/>
              <a:t>Administration</a:t>
            </a:r>
            <a:r>
              <a:rPr lang="hr-HR" sz="7200" dirty="0" smtClean="0"/>
              <a:t> 2</a:t>
            </a:r>
            <a:endParaRPr lang="hr-HR" sz="7200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573016"/>
            <a:ext cx="7772400" cy="1389062"/>
          </a:xfrm>
        </p:spPr>
        <p:txBody>
          <a:bodyPr/>
          <a:lstStyle/>
          <a:p>
            <a:pPr marR="0" eaLnBrk="1" hangingPunct="1"/>
            <a:r>
              <a:rPr lang="hr-HR" sz="2400" dirty="0" smtClean="0"/>
              <a:t>Lecturer: Miljen Matijašević</a:t>
            </a:r>
          </a:p>
          <a:p>
            <a:pPr marR="0" eaLnBrk="1" hangingPunct="1"/>
            <a:r>
              <a:rPr lang="hr-HR" sz="2400" dirty="0" smtClean="0"/>
              <a:t>G10, room 6/I, </a:t>
            </a:r>
            <a:r>
              <a:rPr lang="hr-HR" sz="2400" dirty="0" err="1" smtClean="0"/>
              <a:t>Wed</a:t>
            </a:r>
            <a:r>
              <a:rPr lang="hr-HR" sz="2400" dirty="0" smtClean="0"/>
              <a:t> 11:00-12:00</a:t>
            </a:r>
          </a:p>
          <a:p>
            <a:pPr marR="0" eaLnBrk="1" hangingPunct="1"/>
            <a:r>
              <a:rPr lang="hr-HR" sz="1800" dirty="0" smtClean="0"/>
              <a:t>e-mail: </a:t>
            </a:r>
            <a:r>
              <a:rPr lang="hr-HR" sz="1800" dirty="0" err="1" smtClean="0">
                <a:hlinkClick r:id="rId2"/>
              </a:rPr>
              <a:t>miljen.matijasevic</a:t>
            </a:r>
            <a:r>
              <a:rPr lang="hr-HR" sz="1800" dirty="0" smtClean="0">
                <a:hlinkClick r:id="rId2"/>
              </a:rPr>
              <a:t>@</a:t>
            </a:r>
            <a:r>
              <a:rPr lang="hr-HR" sz="1800" dirty="0" err="1" smtClean="0">
                <a:hlinkClick r:id="rId2"/>
              </a:rPr>
              <a:t>gmail.com</a:t>
            </a:r>
            <a:endParaRPr lang="hr-HR" sz="1800" dirty="0" smtClean="0"/>
          </a:p>
          <a:p>
            <a:pPr marR="0" eaLnBrk="1" hangingPunct="1"/>
            <a:r>
              <a:rPr lang="hr-HR" sz="2400" dirty="0" err="1" smtClean="0"/>
              <a:t>Session</a:t>
            </a:r>
            <a:r>
              <a:rPr lang="hr-HR" sz="2400" dirty="0" smtClean="0"/>
              <a:t>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r-HR" dirty="0" err="1" smtClean="0"/>
              <a:t>Saying</a:t>
            </a:r>
            <a:r>
              <a:rPr lang="hr-HR" dirty="0" smtClean="0"/>
              <a:t> </a:t>
            </a:r>
            <a:r>
              <a:rPr lang="hr-HR" dirty="0" err="1" smtClean="0"/>
              <a:t>numbers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Saying numbers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142875" y="1428750"/>
            <a:ext cx="4306888" cy="4572000"/>
          </a:xfrm>
        </p:spPr>
        <p:txBody>
          <a:bodyPr/>
          <a:lstStyle/>
          <a:p>
            <a:pPr eaLnBrk="1" hangingPunct="1"/>
            <a:r>
              <a:rPr lang="hr-HR" u="sng" smtClean="0"/>
              <a:t>Dates and years</a:t>
            </a:r>
          </a:p>
          <a:p>
            <a:pPr eaLnBrk="1" hangingPunct="1">
              <a:buFont typeface="Wingdings 2" pitchFamily="18" charset="2"/>
              <a:buNone/>
            </a:pPr>
            <a:r>
              <a:rPr lang="hr-HR" sz="1400" smtClean="0"/>
              <a:t>	</a:t>
            </a:r>
            <a:r>
              <a:rPr lang="hr-HR" sz="1800" b="1" smtClean="0"/>
              <a:t>23.3.1984</a:t>
            </a:r>
          </a:p>
          <a:p>
            <a:pPr eaLnBrk="1" hangingPunct="1">
              <a:buFont typeface="Wingdings 2" pitchFamily="18" charset="2"/>
              <a:buNone/>
            </a:pPr>
            <a:r>
              <a:rPr lang="hr-HR" sz="1800" b="1" smtClean="0"/>
              <a:t>	23 Mar 1984</a:t>
            </a:r>
          </a:p>
          <a:p>
            <a:pPr eaLnBrk="1" hangingPunct="1">
              <a:buFont typeface="Wingdings 2" pitchFamily="18" charset="2"/>
              <a:buNone/>
            </a:pPr>
            <a:r>
              <a:rPr lang="hr-HR" sz="1800" smtClean="0"/>
              <a:t>	</a:t>
            </a:r>
            <a:r>
              <a:rPr lang="hr-HR" sz="1800" b="1" smtClean="0"/>
              <a:t>Mar 23 1984</a:t>
            </a:r>
          </a:p>
          <a:p>
            <a:pPr eaLnBrk="1" hangingPunct="1">
              <a:buFont typeface="Wingdings 2" pitchFamily="18" charset="2"/>
              <a:buNone/>
            </a:pPr>
            <a:r>
              <a:rPr lang="hr-HR" sz="1800" smtClean="0"/>
              <a:t>	</a:t>
            </a:r>
            <a:r>
              <a:rPr lang="hr-HR" sz="1800" b="1" smtClean="0"/>
              <a:t>1904</a:t>
            </a:r>
          </a:p>
          <a:p>
            <a:pPr eaLnBrk="1" hangingPunct="1">
              <a:buFont typeface="Wingdings 2" pitchFamily="18" charset="2"/>
              <a:buNone/>
            </a:pPr>
            <a:r>
              <a:rPr lang="hr-HR" sz="1800" b="1" smtClean="0"/>
              <a:t>	2000</a:t>
            </a:r>
          </a:p>
          <a:p>
            <a:pPr eaLnBrk="1" hangingPunct="1">
              <a:buFont typeface="Wingdings 2" pitchFamily="18" charset="2"/>
              <a:buNone/>
            </a:pPr>
            <a:r>
              <a:rPr lang="hr-HR" sz="1800" i="1" smtClean="0"/>
              <a:t>	</a:t>
            </a:r>
          </a:p>
          <a:p>
            <a:pPr eaLnBrk="1" hangingPunct="1"/>
            <a:r>
              <a:rPr lang="hr-HR" u="sng" smtClean="0"/>
              <a:t>Amounts</a:t>
            </a:r>
          </a:p>
          <a:p>
            <a:pPr eaLnBrk="1" hangingPunct="1">
              <a:buFont typeface="Wingdings 2" pitchFamily="18" charset="2"/>
              <a:buNone/>
            </a:pPr>
            <a:r>
              <a:rPr lang="hr-HR" smtClean="0"/>
              <a:t>	</a:t>
            </a:r>
            <a:r>
              <a:rPr lang="hr-HR" sz="1800" b="1" smtClean="0"/>
              <a:t>£29.99</a:t>
            </a:r>
            <a:r>
              <a:rPr lang="hr-HR" sz="1800" smtClean="0"/>
              <a:t>	</a:t>
            </a:r>
            <a:endParaRPr lang="hr-HR" sz="1800" i="1" smtClean="0"/>
          </a:p>
          <a:p>
            <a:pPr eaLnBrk="1" hangingPunct="1">
              <a:buFont typeface="Wingdings 2" pitchFamily="18" charset="2"/>
              <a:buNone/>
            </a:pPr>
            <a:r>
              <a:rPr lang="hr-HR" sz="1800" smtClean="0"/>
              <a:t>	</a:t>
            </a:r>
            <a:r>
              <a:rPr lang="hr-HR" sz="1800" b="1" smtClean="0"/>
              <a:t>40p</a:t>
            </a:r>
            <a:r>
              <a:rPr lang="hr-HR" sz="1800" smtClean="0"/>
              <a:t>	</a:t>
            </a:r>
            <a:endParaRPr lang="hr-HR" sz="1800" i="1" smtClean="0"/>
          </a:p>
          <a:p>
            <a:pPr eaLnBrk="1" hangingPunct="1">
              <a:buFont typeface="Wingdings 2" pitchFamily="18" charset="2"/>
              <a:buNone/>
            </a:pPr>
            <a:r>
              <a:rPr lang="hr-HR" sz="1800" smtClean="0"/>
              <a:t>	</a:t>
            </a:r>
          </a:p>
          <a:p>
            <a:pPr eaLnBrk="1" hangingPunct="1">
              <a:buFont typeface="Wingdings 2" pitchFamily="18" charset="2"/>
              <a:buNone/>
            </a:pPr>
            <a:r>
              <a:rPr lang="hr-HR" sz="1800" b="1" smtClean="0"/>
              <a:t>	$15.25</a:t>
            </a:r>
            <a:r>
              <a:rPr lang="hr-HR" sz="1800" smtClean="0"/>
              <a:t>	</a:t>
            </a:r>
            <a:endParaRPr lang="hr-HR" sz="1800" i="1" smtClean="0"/>
          </a:p>
          <a:p>
            <a:pPr eaLnBrk="1" hangingPunct="1">
              <a:buFont typeface="Wingdings 2" pitchFamily="18" charset="2"/>
              <a:buNone/>
            </a:pPr>
            <a:r>
              <a:rPr lang="hr-HR" sz="1800" smtClean="0"/>
              <a:t>	</a:t>
            </a:r>
            <a:r>
              <a:rPr lang="hr-HR" sz="1800" b="1" smtClean="0"/>
              <a:t>$0.99</a:t>
            </a:r>
            <a:r>
              <a:rPr lang="hr-HR" sz="1800" smtClean="0"/>
              <a:t>	</a:t>
            </a:r>
            <a:endParaRPr lang="hr-HR" sz="1800" i="1" smtClean="0"/>
          </a:p>
          <a:p>
            <a:pPr eaLnBrk="1" hangingPunct="1">
              <a:buFont typeface="Wingdings 2" pitchFamily="18" charset="2"/>
              <a:buNone/>
            </a:pPr>
            <a:r>
              <a:rPr lang="hr-HR" sz="1400" smtClean="0"/>
              <a:t>	</a:t>
            </a:r>
          </a:p>
        </p:txBody>
      </p:sp>
      <p:sp>
        <p:nvSpPr>
          <p:cNvPr id="21508" name="Content Placeholder 3"/>
          <p:cNvSpPr>
            <a:spLocks noGrp="1"/>
          </p:cNvSpPr>
          <p:nvPr>
            <p:ph sz="quarter" idx="2"/>
          </p:nvPr>
        </p:nvSpPr>
        <p:spPr>
          <a:xfrm>
            <a:off x="4643438" y="1428750"/>
            <a:ext cx="4286250" cy="5214938"/>
          </a:xfrm>
        </p:spPr>
        <p:txBody>
          <a:bodyPr/>
          <a:lstStyle/>
          <a:p>
            <a:pPr eaLnBrk="1" hangingPunct="1"/>
            <a:r>
              <a:rPr lang="hr-HR" u="sng" smtClean="0"/>
              <a:t>Decimals and percentages</a:t>
            </a:r>
          </a:p>
          <a:p>
            <a:pPr eaLnBrk="1" hangingPunct="1">
              <a:buClr>
                <a:srgbClr val="7FD13B"/>
              </a:buClr>
              <a:buFont typeface="Wingdings 2" pitchFamily="18" charset="2"/>
              <a:buNone/>
            </a:pPr>
            <a:r>
              <a:rPr lang="hr-HR" sz="1400" b="1" smtClean="0">
                <a:solidFill>
                  <a:srgbClr val="000000"/>
                </a:solidFill>
              </a:rPr>
              <a:t>	</a:t>
            </a:r>
            <a:r>
              <a:rPr lang="hr-HR" sz="1800" b="1" smtClean="0">
                <a:solidFill>
                  <a:srgbClr val="000000"/>
                </a:solidFill>
              </a:rPr>
              <a:t>75 %</a:t>
            </a:r>
            <a:r>
              <a:rPr lang="hr-HR" sz="1800" smtClean="0">
                <a:solidFill>
                  <a:srgbClr val="000000"/>
                </a:solidFill>
              </a:rPr>
              <a:t>	</a:t>
            </a:r>
            <a:endParaRPr lang="hr-HR" sz="1800" i="1" u="sng" smtClean="0">
              <a:solidFill>
                <a:srgbClr val="000000"/>
              </a:solidFill>
            </a:endParaRPr>
          </a:p>
          <a:p>
            <a:pPr eaLnBrk="1" hangingPunct="1">
              <a:buClr>
                <a:srgbClr val="7FD13B"/>
              </a:buClr>
              <a:buFont typeface="Wingdings 2" pitchFamily="18" charset="2"/>
              <a:buNone/>
            </a:pPr>
            <a:r>
              <a:rPr lang="hr-HR" sz="1800" smtClean="0">
                <a:solidFill>
                  <a:srgbClr val="000000"/>
                </a:solidFill>
              </a:rPr>
              <a:t>	</a:t>
            </a:r>
            <a:r>
              <a:rPr lang="hr-HR" sz="1800" b="1" smtClean="0">
                <a:solidFill>
                  <a:srgbClr val="000000"/>
                </a:solidFill>
              </a:rPr>
              <a:t>0.5 %</a:t>
            </a:r>
            <a:r>
              <a:rPr lang="hr-HR" sz="1800" smtClean="0">
                <a:solidFill>
                  <a:srgbClr val="000000"/>
                </a:solidFill>
              </a:rPr>
              <a:t>	</a:t>
            </a:r>
            <a:endParaRPr lang="hr-HR" sz="1800" i="1" smtClean="0">
              <a:solidFill>
                <a:srgbClr val="000000"/>
              </a:solidFill>
            </a:endParaRPr>
          </a:p>
          <a:p>
            <a:pPr eaLnBrk="1" hangingPunct="1">
              <a:buClr>
                <a:srgbClr val="7FD13B"/>
              </a:buClr>
              <a:buFont typeface="Wingdings 2" pitchFamily="18" charset="2"/>
              <a:buNone/>
            </a:pPr>
            <a:r>
              <a:rPr lang="hr-HR" sz="1800" b="1" smtClean="0">
                <a:solidFill>
                  <a:srgbClr val="000000"/>
                </a:solidFill>
              </a:rPr>
              <a:t>	95.75</a:t>
            </a:r>
            <a:r>
              <a:rPr lang="hr-HR" sz="1800" smtClean="0">
                <a:solidFill>
                  <a:srgbClr val="000000"/>
                </a:solidFill>
              </a:rPr>
              <a:t>	</a:t>
            </a:r>
            <a:endParaRPr lang="hr-HR" sz="1800" i="1" u="sng" smtClean="0">
              <a:solidFill>
                <a:srgbClr val="000000"/>
              </a:solidFill>
            </a:endParaRPr>
          </a:p>
          <a:p>
            <a:pPr eaLnBrk="1" hangingPunct="1">
              <a:buClr>
                <a:srgbClr val="7FD13B"/>
              </a:buClr>
              <a:buFont typeface="Wingdings 2" pitchFamily="18" charset="2"/>
              <a:buNone/>
            </a:pPr>
            <a:r>
              <a:rPr lang="hr-HR" sz="1800" b="1" smtClean="0">
                <a:solidFill>
                  <a:srgbClr val="000000"/>
                </a:solidFill>
              </a:rPr>
              <a:t>	4.125</a:t>
            </a:r>
            <a:r>
              <a:rPr lang="hr-HR" sz="1800" smtClean="0">
                <a:solidFill>
                  <a:srgbClr val="000000"/>
                </a:solidFill>
              </a:rPr>
              <a:t>	</a:t>
            </a:r>
            <a:endParaRPr lang="hr-HR" sz="1800" i="1" smtClean="0">
              <a:solidFill>
                <a:srgbClr val="000000"/>
              </a:solidFill>
            </a:endParaRPr>
          </a:p>
          <a:p>
            <a:pPr eaLnBrk="1" hangingPunct="1"/>
            <a:endParaRPr lang="hr-HR" sz="1100" smtClean="0"/>
          </a:p>
          <a:p>
            <a:pPr eaLnBrk="1" hangingPunct="1"/>
            <a:r>
              <a:rPr lang="hr-HR" u="sng" smtClean="0"/>
              <a:t>Big numbers</a:t>
            </a:r>
          </a:p>
          <a:p>
            <a:pPr eaLnBrk="1" hangingPunct="1">
              <a:buFont typeface="Wingdings 2" pitchFamily="18" charset="2"/>
              <a:buNone/>
            </a:pPr>
            <a:r>
              <a:rPr lang="hr-HR" smtClean="0"/>
              <a:t>	</a:t>
            </a:r>
            <a:r>
              <a:rPr lang="hr-HR" sz="1800" b="1" smtClean="0"/>
              <a:t>7,250</a:t>
            </a:r>
            <a:r>
              <a:rPr lang="hr-HR" sz="1800" smtClean="0"/>
              <a:t>	</a:t>
            </a:r>
            <a:endParaRPr lang="hr-HR" sz="1800" i="1" smtClean="0"/>
          </a:p>
          <a:p>
            <a:pPr eaLnBrk="1" hangingPunct="1">
              <a:buFont typeface="Wingdings 2" pitchFamily="18" charset="2"/>
              <a:buNone/>
            </a:pPr>
            <a:r>
              <a:rPr lang="hr-HR" sz="1800" i="1" smtClean="0"/>
              <a:t>	</a:t>
            </a:r>
            <a:r>
              <a:rPr lang="hr-HR" sz="1800" b="1" smtClean="0"/>
              <a:t>150,256	</a:t>
            </a:r>
            <a:endParaRPr lang="hr-HR" sz="1800" i="1" smtClean="0"/>
          </a:p>
          <a:p>
            <a:pPr eaLnBrk="1" hangingPunct="1">
              <a:buFont typeface="Wingdings 2" pitchFamily="18" charset="2"/>
              <a:buNone/>
            </a:pPr>
            <a:r>
              <a:rPr lang="hr-HR" sz="1800" b="1" smtClean="0"/>
              <a:t>	1,000,000 (1m)</a:t>
            </a:r>
            <a:endParaRPr lang="hr-HR" sz="1800" i="1" smtClean="0"/>
          </a:p>
          <a:p>
            <a:pPr eaLnBrk="1" hangingPunct="1">
              <a:buFont typeface="Wingdings 2" pitchFamily="18" charset="2"/>
              <a:buNone/>
            </a:pPr>
            <a:r>
              <a:rPr lang="hr-HR" sz="1800" i="1" smtClean="0"/>
              <a:t>	</a:t>
            </a:r>
            <a:r>
              <a:rPr lang="hr-HR" sz="1800" b="1" smtClean="0"/>
              <a:t>3m</a:t>
            </a:r>
            <a:r>
              <a:rPr lang="hr-HR" sz="1800" i="1" smtClean="0"/>
              <a:t>	</a:t>
            </a:r>
          </a:p>
          <a:p>
            <a:pPr eaLnBrk="1" hangingPunct="1">
              <a:buFont typeface="Wingdings 2" pitchFamily="18" charset="2"/>
              <a:buNone/>
            </a:pPr>
            <a:endParaRPr lang="hr-HR" sz="14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Saying numbers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142875" y="1428750"/>
            <a:ext cx="4306888" cy="4572000"/>
          </a:xfrm>
        </p:spPr>
        <p:txBody>
          <a:bodyPr/>
          <a:lstStyle/>
          <a:p>
            <a:pPr eaLnBrk="1" hangingPunct="1"/>
            <a:r>
              <a:rPr lang="hr-HR" u="sng" smtClean="0"/>
              <a:t>Dates and years</a:t>
            </a:r>
          </a:p>
          <a:p>
            <a:pPr eaLnBrk="1" hangingPunct="1">
              <a:buFont typeface="Wingdings 2" pitchFamily="18" charset="2"/>
              <a:buNone/>
            </a:pPr>
            <a:r>
              <a:rPr lang="hr-HR" sz="1400" smtClean="0"/>
              <a:t>	</a:t>
            </a:r>
            <a:r>
              <a:rPr lang="hr-HR" sz="1400" b="1" smtClean="0"/>
              <a:t>23.3.1984, 23 Mar 1984, etc.</a:t>
            </a:r>
          </a:p>
          <a:p>
            <a:pPr eaLnBrk="1" hangingPunct="1">
              <a:buFont typeface="Wingdings 2" pitchFamily="18" charset="2"/>
              <a:buNone/>
            </a:pPr>
            <a:r>
              <a:rPr lang="hr-HR" sz="1400" smtClean="0"/>
              <a:t>	</a:t>
            </a:r>
            <a:r>
              <a:rPr lang="hr-HR" sz="1400" i="1" smtClean="0"/>
              <a:t>the twenty-third (of) March nineteen eighty-four</a:t>
            </a:r>
          </a:p>
          <a:p>
            <a:pPr eaLnBrk="1" hangingPunct="1">
              <a:buFont typeface="Wingdings 2" pitchFamily="18" charset="2"/>
              <a:buNone/>
            </a:pPr>
            <a:r>
              <a:rPr lang="hr-HR" sz="1400" smtClean="0"/>
              <a:t>	</a:t>
            </a:r>
            <a:r>
              <a:rPr lang="hr-HR" sz="1400" b="1" smtClean="0"/>
              <a:t>Mar 23 1984</a:t>
            </a:r>
          </a:p>
          <a:p>
            <a:pPr eaLnBrk="1" hangingPunct="1">
              <a:buFont typeface="Wingdings 2" pitchFamily="18" charset="2"/>
              <a:buNone/>
            </a:pPr>
            <a:r>
              <a:rPr lang="hr-HR" sz="1400" smtClean="0"/>
              <a:t>	</a:t>
            </a:r>
            <a:r>
              <a:rPr lang="hr-HR" sz="1400" i="1" smtClean="0"/>
              <a:t>March the twenty-third nineteen eighty-four</a:t>
            </a:r>
          </a:p>
          <a:p>
            <a:pPr eaLnBrk="1" hangingPunct="1">
              <a:buFont typeface="Wingdings 2" pitchFamily="18" charset="2"/>
              <a:buNone/>
            </a:pPr>
            <a:r>
              <a:rPr lang="hr-HR" sz="1400" i="1" smtClean="0"/>
              <a:t>	</a:t>
            </a:r>
            <a:r>
              <a:rPr lang="hr-HR" sz="1400" b="1" smtClean="0"/>
              <a:t>1904		 2000</a:t>
            </a:r>
          </a:p>
          <a:p>
            <a:pPr eaLnBrk="1" hangingPunct="1">
              <a:buFont typeface="Wingdings 2" pitchFamily="18" charset="2"/>
              <a:buNone/>
            </a:pPr>
            <a:r>
              <a:rPr lang="hr-HR" sz="1400" i="1" smtClean="0"/>
              <a:t>	nineteen oh four	 (year) two thousand</a:t>
            </a:r>
          </a:p>
          <a:p>
            <a:pPr eaLnBrk="1" hangingPunct="1"/>
            <a:r>
              <a:rPr lang="hr-HR" u="sng" smtClean="0"/>
              <a:t>Prices</a:t>
            </a:r>
          </a:p>
          <a:p>
            <a:pPr eaLnBrk="1" hangingPunct="1">
              <a:buFont typeface="Wingdings 2" pitchFamily="18" charset="2"/>
              <a:buNone/>
            </a:pPr>
            <a:r>
              <a:rPr lang="hr-HR" smtClean="0"/>
              <a:t>	</a:t>
            </a:r>
            <a:r>
              <a:rPr lang="hr-HR" sz="1400" b="1" smtClean="0"/>
              <a:t>£29.99</a:t>
            </a:r>
            <a:r>
              <a:rPr lang="hr-HR" sz="1400" smtClean="0"/>
              <a:t>	</a:t>
            </a:r>
            <a:r>
              <a:rPr lang="hr-HR" sz="1400" i="1" smtClean="0"/>
              <a:t>twenty-nine pounds ninety-nine (pence)</a:t>
            </a:r>
          </a:p>
          <a:p>
            <a:pPr eaLnBrk="1" hangingPunct="1">
              <a:buFont typeface="Wingdings 2" pitchFamily="18" charset="2"/>
              <a:buNone/>
            </a:pPr>
            <a:r>
              <a:rPr lang="hr-HR" sz="1400" smtClean="0"/>
              <a:t>	</a:t>
            </a:r>
            <a:r>
              <a:rPr lang="hr-HR" sz="1400" b="1" smtClean="0"/>
              <a:t>40p</a:t>
            </a:r>
            <a:r>
              <a:rPr lang="hr-HR" sz="1400" smtClean="0"/>
              <a:t>	</a:t>
            </a:r>
            <a:r>
              <a:rPr lang="hr-HR" sz="1400" i="1" smtClean="0"/>
              <a:t>forty pence, forty p /pi:/</a:t>
            </a:r>
          </a:p>
          <a:p>
            <a:pPr eaLnBrk="1" hangingPunct="1">
              <a:buFont typeface="Wingdings 2" pitchFamily="18" charset="2"/>
              <a:buNone/>
            </a:pPr>
            <a:r>
              <a:rPr lang="hr-HR" sz="1400" smtClean="0"/>
              <a:t>	</a:t>
            </a:r>
          </a:p>
          <a:p>
            <a:pPr eaLnBrk="1" hangingPunct="1">
              <a:buFont typeface="Wingdings 2" pitchFamily="18" charset="2"/>
              <a:buNone/>
            </a:pPr>
            <a:r>
              <a:rPr lang="hr-HR" sz="1400" b="1" smtClean="0"/>
              <a:t>	$15.25</a:t>
            </a:r>
            <a:r>
              <a:rPr lang="hr-HR" sz="1400" smtClean="0"/>
              <a:t>	</a:t>
            </a:r>
            <a:r>
              <a:rPr lang="hr-HR" sz="1400" i="1" smtClean="0"/>
              <a:t>fifteen dollars twenty-five (cents)</a:t>
            </a:r>
          </a:p>
          <a:p>
            <a:pPr eaLnBrk="1" hangingPunct="1">
              <a:buFont typeface="Wingdings 2" pitchFamily="18" charset="2"/>
              <a:buNone/>
            </a:pPr>
            <a:r>
              <a:rPr lang="hr-HR" sz="1400" smtClean="0"/>
              <a:t>	</a:t>
            </a:r>
            <a:r>
              <a:rPr lang="hr-HR" sz="1400" b="1" smtClean="0"/>
              <a:t>$0.99</a:t>
            </a:r>
            <a:r>
              <a:rPr lang="hr-HR" sz="1400" smtClean="0"/>
              <a:t>	</a:t>
            </a:r>
            <a:r>
              <a:rPr lang="hr-HR" sz="1400" i="1" smtClean="0"/>
              <a:t>ninety-nine cents</a:t>
            </a:r>
          </a:p>
          <a:p>
            <a:pPr eaLnBrk="1" hangingPunct="1">
              <a:buFont typeface="Wingdings 2" pitchFamily="18" charset="2"/>
              <a:buNone/>
            </a:pPr>
            <a:r>
              <a:rPr lang="hr-HR" sz="1400" smtClean="0"/>
              <a:t>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3438" y="1428750"/>
            <a:ext cx="4286250" cy="5214938"/>
          </a:xfrm>
        </p:spPr>
        <p:txBody>
          <a:bodyPr/>
          <a:lstStyle/>
          <a:p>
            <a:pPr eaLnBrk="1" hangingPunct="1">
              <a:defRPr/>
            </a:pPr>
            <a:r>
              <a:rPr lang="hr-HR" u="sng" dirty="0" smtClean="0"/>
              <a:t>Decimals and percentages</a:t>
            </a:r>
          </a:p>
          <a:p>
            <a:pPr eaLnBrk="1" hangingPunct="1">
              <a:buClr>
                <a:srgbClr val="7FD13B"/>
              </a:buClr>
              <a:buFont typeface="Wingdings 2" pitchFamily="18" charset="2"/>
              <a:buNone/>
              <a:defRPr/>
            </a:pPr>
            <a:r>
              <a:rPr lang="hr-HR" sz="1400" b="1" dirty="0" smtClean="0">
                <a:solidFill>
                  <a:prstClr val="black"/>
                </a:solidFill>
              </a:rPr>
              <a:t>	75 %</a:t>
            </a:r>
            <a:r>
              <a:rPr lang="hr-HR" sz="1400" dirty="0" smtClean="0">
                <a:solidFill>
                  <a:prstClr val="black"/>
                </a:solidFill>
              </a:rPr>
              <a:t>	</a:t>
            </a:r>
            <a:r>
              <a:rPr lang="hr-HR" sz="1400" i="1" dirty="0" smtClean="0">
                <a:solidFill>
                  <a:prstClr val="black"/>
                </a:solidFill>
              </a:rPr>
              <a:t>seventy-five </a:t>
            </a:r>
            <a:r>
              <a:rPr lang="hr-HR" sz="1400" i="1" u="sng" dirty="0" smtClean="0">
                <a:solidFill>
                  <a:prstClr val="black"/>
                </a:solidFill>
              </a:rPr>
              <a:t>percent</a:t>
            </a:r>
          </a:p>
          <a:p>
            <a:pPr eaLnBrk="1" hangingPunct="1">
              <a:buClr>
                <a:srgbClr val="7FD13B"/>
              </a:buClr>
              <a:buFont typeface="Wingdings 2" pitchFamily="18" charset="2"/>
              <a:buNone/>
              <a:defRPr/>
            </a:pPr>
            <a:r>
              <a:rPr lang="hr-HR" sz="1400" dirty="0" smtClean="0">
                <a:solidFill>
                  <a:prstClr val="black"/>
                </a:solidFill>
              </a:rPr>
              <a:t>	</a:t>
            </a:r>
            <a:r>
              <a:rPr lang="hr-HR" sz="1400" b="1" dirty="0" smtClean="0">
                <a:solidFill>
                  <a:prstClr val="black"/>
                </a:solidFill>
              </a:rPr>
              <a:t>0.5 %</a:t>
            </a:r>
            <a:r>
              <a:rPr lang="hr-HR" sz="1400" dirty="0" smtClean="0">
                <a:solidFill>
                  <a:prstClr val="black"/>
                </a:solidFill>
              </a:rPr>
              <a:t>	</a:t>
            </a:r>
            <a:r>
              <a:rPr lang="hr-HR" sz="1400" i="1" dirty="0" smtClean="0">
                <a:solidFill>
                  <a:prstClr val="black"/>
                </a:solidFill>
              </a:rPr>
              <a:t>nought/zero point five percent</a:t>
            </a:r>
          </a:p>
          <a:p>
            <a:pPr eaLnBrk="1" hangingPunct="1">
              <a:buClr>
                <a:srgbClr val="7FD13B"/>
              </a:buClr>
              <a:buFont typeface="Wingdings 2" pitchFamily="18" charset="2"/>
              <a:buNone/>
              <a:defRPr/>
            </a:pPr>
            <a:r>
              <a:rPr lang="hr-HR" sz="1400" b="1" dirty="0" smtClean="0">
                <a:solidFill>
                  <a:prstClr val="black"/>
                </a:solidFill>
              </a:rPr>
              <a:t>	95.75</a:t>
            </a:r>
            <a:r>
              <a:rPr lang="hr-HR" sz="1400" dirty="0" smtClean="0">
                <a:solidFill>
                  <a:prstClr val="black"/>
                </a:solidFill>
              </a:rPr>
              <a:t>	</a:t>
            </a:r>
            <a:r>
              <a:rPr lang="hr-HR" sz="1400" i="1" dirty="0" smtClean="0">
                <a:solidFill>
                  <a:prstClr val="black"/>
                </a:solidFill>
              </a:rPr>
              <a:t>ninety-five point </a:t>
            </a:r>
            <a:r>
              <a:rPr lang="hr-HR" sz="1400" i="1" u="sng" dirty="0" smtClean="0">
                <a:solidFill>
                  <a:prstClr val="black"/>
                </a:solidFill>
              </a:rPr>
              <a:t>seven five</a:t>
            </a:r>
          </a:p>
          <a:p>
            <a:pPr eaLnBrk="1" hangingPunct="1">
              <a:buClr>
                <a:srgbClr val="7FD13B"/>
              </a:buClr>
              <a:buFont typeface="Wingdings 2" pitchFamily="18" charset="2"/>
              <a:buNone/>
              <a:defRPr/>
            </a:pPr>
            <a:r>
              <a:rPr lang="hr-HR" sz="1400" b="1" dirty="0" smtClean="0">
                <a:solidFill>
                  <a:prstClr val="black"/>
                </a:solidFill>
              </a:rPr>
              <a:t>	4.125</a:t>
            </a:r>
            <a:r>
              <a:rPr lang="hr-HR" sz="1400" dirty="0" smtClean="0">
                <a:solidFill>
                  <a:prstClr val="black"/>
                </a:solidFill>
              </a:rPr>
              <a:t>	</a:t>
            </a:r>
            <a:r>
              <a:rPr lang="hr-HR" sz="1400" i="1" dirty="0" smtClean="0">
                <a:solidFill>
                  <a:prstClr val="black"/>
                </a:solidFill>
              </a:rPr>
              <a:t>four point one two five</a:t>
            </a:r>
          </a:p>
          <a:p>
            <a:pPr eaLnBrk="1" hangingPunct="1">
              <a:defRPr/>
            </a:pPr>
            <a:endParaRPr lang="hr-HR" sz="1100" dirty="0" smtClean="0"/>
          </a:p>
          <a:p>
            <a:pPr eaLnBrk="1" hangingPunct="1">
              <a:defRPr/>
            </a:pPr>
            <a:r>
              <a:rPr lang="hr-HR" u="sng" dirty="0" smtClean="0"/>
              <a:t>Big numbers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hr-HR" dirty="0" smtClean="0"/>
              <a:t>	</a:t>
            </a:r>
            <a:r>
              <a:rPr lang="hr-HR" sz="1400" b="1" dirty="0" smtClean="0"/>
              <a:t>7,250</a:t>
            </a:r>
            <a:r>
              <a:rPr lang="hr-HR" sz="1400" dirty="0" smtClean="0"/>
              <a:t>	</a:t>
            </a:r>
            <a:r>
              <a:rPr lang="hr-HR" sz="1400" i="1" dirty="0" smtClean="0"/>
              <a:t>seven thousan</a:t>
            </a:r>
            <a:r>
              <a:rPr lang="hr-HR" sz="1400" b="1" i="1" u="sng" dirty="0" smtClean="0"/>
              <a:t>d</a:t>
            </a:r>
            <a:r>
              <a:rPr lang="hr-HR" sz="1400" i="1" dirty="0" smtClean="0"/>
              <a:t> two hundred </a:t>
            </a:r>
            <a:r>
              <a:rPr lang="hr-HR" sz="1400" b="1" i="1" dirty="0" smtClean="0"/>
              <a:t>and</a:t>
            </a:r>
            <a:r>
              <a:rPr lang="hr-HR" sz="1400" i="1" dirty="0" smtClean="0"/>
              <a:t> fifty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hr-HR" sz="1400" i="1" dirty="0" smtClean="0"/>
              <a:t>	</a:t>
            </a:r>
            <a:r>
              <a:rPr lang="hr-HR" sz="1400" b="1" dirty="0" smtClean="0"/>
              <a:t>150,256	   </a:t>
            </a:r>
            <a:r>
              <a:rPr lang="hr-HR" sz="1400" i="1" dirty="0" smtClean="0"/>
              <a:t>one hundred and fifty thousand two hundred and fifty six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hr-HR" sz="1400" b="1" dirty="0" smtClean="0"/>
              <a:t>	1,000,000 (1m)</a:t>
            </a:r>
            <a:r>
              <a:rPr lang="hr-HR" sz="1400" i="1" dirty="0" smtClean="0"/>
              <a:t>  one million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hr-HR" sz="1400" i="1" dirty="0" smtClean="0"/>
              <a:t>	</a:t>
            </a:r>
            <a:r>
              <a:rPr lang="hr-HR" sz="1400" b="1" dirty="0" smtClean="0"/>
              <a:t>3m</a:t>
            </a:r>
            <a:r>
              <a:rPr lang="hr-HR" sz="1400" i="1" dirty="0" smtClean="0"/>
              <a:t>	three million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hr-HR" sz="1400" i="1" dirty="0" smtClean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hr-HR" sz="1400" i="1" dirty="0" smtClean="0"/>
              <a:t>NOTE: percent, hundred, thousand, million – </a:t>
            </a:r>
            <a:r>
              <a:rPr lang="hr-HR" sz="1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always singular!!!</a:t>
            </a:r>
            <a:endParaRPr lang="hr-HR" sz="14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Saying numbers -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u="sng" dirty="0" smtClean="0"/>
              <a:t>Write out these numbers in full: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endParaRPr lang="hr-HR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hr-HR" dirty="0" smtClean="0"/>
              <a:t>268,741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hr-HR" dirty="0" smtClean="0"/>
              <a:t>0.987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hr-HR" dirty="0" smtClean="0"/>
              <a:t>€52,955,659.68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hr-HR" dirty="0"/>
              <a:t>4,984.6518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hr-HR" dirty="0" smtClean="0"/>
              <a:t>£12,519.99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hr-HR" dirty="0" smtClean="0"/>
              <a:t>75.975 %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4144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Saying numbers -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hr-HR" sz="2400" b="1" dirty="0" smtClean="0"/>
              <a:t>268,741</a:t>
            </a:r>
            <a:r>
              <a:rPr lang="hr-HR" sz="2400" dirty="0" smtClean="0"/>
              <a:t> – </a:t>
            </a:r>
            <a:r>
              <a:rPr lang="hr-HR" sz="2400" dirty="0" err="1" smtClean="0"/>
              <a:t>two</a:t>
            </a:r>
            <a:r>
              <a:rPr lang="hr-HR" sz="2400" dirty="0" smtClean="0"/>
              <a:t> </a:t>
            </a:r>
            <a:r>
              <a:rPr lang="hr-HR" sz="2400" dirty="0" err="1" smtClean="0"/>
              <a:t>hundred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dirty="0" err="1" smtClean="0"/>
              <a:t>sixty-eight</a:t>
            </a:r>
            <a:r>
              <a:rPr lang="hr-HR" sz="2400" dirty="0" smtClean="0"/>
              <a:t> </a:t>
            </a:r>
            <a:r>
              <a:rPr lang="hr-HR" sz="2400" dirty="0" err="1" smtClean="0"/>
              <a:t>thousand</a:t>
            </a:r>
            <a:r>
              <a:rPr lang="hr-HR" sz="2400" dirty="0" smtClean="0"/>
              <a:t> </a:t>
            </a:r>
            <a:r>
              <a:rPr lang="hr-HR" sz="2400" dirty="0" err="1" smtClean="0"/>
              <a:t>seven</a:t>
            </a:r>
            <a:r>
              <a:rPr lang="hr-HR" sz="2400" dirty="0" smtClean="0"/>
              <a:t> </a:t>
            </a:r>
            <a:r>
              <a:rPr lang="hr-HR" sz="2400" dirty="0" err="1" smtClean="0"/>
              <a:t>hundred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dirty="0" err="1" smtClean="0"/>
              <a:t>forty</a:t>
            </a:r>
            <a:r>
              <a:rPr lang="hr-HR" sz="2400" dirty="0" smtClean="0"/>
              <a:t>-one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hr-HR" sz="2400" b="1" dirty="0" smtClean="0"/>
              <a:t>0.98</a:t>
            </a:r>
            <a:r>
              <a:rPr lang="hr-HR" sz="2400" dirty="0" smtClean="0"/>
              <a:t> – zero </a:t>
            </a:r>
            <a:r>
              <a:rPr lang="hr-HR" sz="2400" dirty="0" err="1" smtClean="0"/>
              <a:t>point</a:t>
            </a:r>
            <a:r>
              <a:rPr lang="hr-HR" sz="2400" dirty="0" smtClean="0"/>
              <a:t> </a:t>
            </a:r>
            <a:r>
              <a:rPr lang="hr-HR" sz="2400" dirty="0" err="1" smtClean="0"/>
              <a:t>nine-eight</a:t>
            </a:r>
            <a:endParaRPr lang="hr-HR" sz="2400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hr-HR" sz="2400" b="1" dirty="0" smtClean="0"/>
              <a:t>€52,955,659.68 </a:t>
            </a:r>
            <a:r>
              <a:rPr lang="hr-HR" sz="2400" dirty="0" smtClean="0"/>
              <a:t>– </a:t>
            </a:r>
            <a:r>
              <a:rPr lang="hr-HR" sz="2400" dirty="0" err="1" smtClean="0"/>
              <a:t>fifty-two</a:t>
            </a:r>
            <a:r>
              <a:rPr lang="hr-HR" sz="2400" dirty="0" smtClean="0"/>
              <a:t> </a:t>
            </a:r>
            <a:r>
              <a:rPr lang="hr-HR" sz="2400" dirty="0" err="1" smtClean="0"/>
              <a:t>million</a:t>
            </a:r>
            <a:r>
              <a:rPr lang="hr-HR" sz="2400" dirty="0" smtClean="0"/>
              <a:t> </a:t>
            </a:r>
            <a:r>
              <a:rPr lang="hr-HR" sz="2400" dirty="0" err="1" smtClean="0"/>
              <a:t>nine</a:t>
            </a:r>
            <a:r>
              <a:rPr lang="hr-HR" sz="2400" dirty="0" smtClean="0"/>
              <a:t> </a:t>
            </a:r>
            <a:r>
              <a:rPr lang="hr-HR" sz="2400" dirty="0" err="1" smtClean="0"/>
              <a:t>hundred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dirty="0" err="1" smtClean="0"/>
              <a:t>fifty-five</a:t>
            </a:r>
            <a:r>
              <a:rPr lang="hr-HR" sz="2400" dirty="0" smtClean="0"/>
              <a:t> </a:t>
            </a:r>
            <a:r>
              <a:rPr lang="hr-HR" sz="2400" dirty="0" err="1" smtClean="0"/>
              <a:t>thousand</a:t>
            </a:r>
            <a:r>
              <a:rPr lang="hr-HR" sz="2400" dirty="0" smtClean="0"/>
              <a:t> </a:t>
            </a:r>
            <a:r>
              <a:rPr lang="hr-HR" sz="2400" dirty="0" err="1" smtClean="0"/>
              <a:t>six</a:t>
            </a:r>
            <a:r>
              <a:rPr lang="hr-HR" sz="2400" dirty="0" smtClean="0"/>
              <a:t> </a:t>
            </a:r>
            <a:r>
              <a:rPr lang="hr-HR" sz="2400" dirty="0" err="1" smtClean="0"/>
              <a:t>hundred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dirty="0" err="1" smtClean="0"/>
              <a:t>fifty-nine</a:t>
            </a:r>
            <a:r>
              <a:rPr lang="hr-HR" sz="2400" dirty="0" smtClean="0"/>
              <a:t> </a:t>
            </a:r>
            <a:r>
              <a:rPr lang="hr-HR" sz="2400" dirty="0" err="1" smtClean="0"/>
              <a:t>euros</a:t>
            </a:r>
            <a:r>
              <a:rPr lang="hr-HR" sz="2400" dirty="0" smtClean="0"/>
              <a:t> </a:t>
            </a:r>
            <a:r>
              <a:rPr lang="hr-HR" sz="2400" dirty="0" err="1" smtClean="0"/>
              <a:t>sixty-eight</a:t>
            </a:r>
            <a:r>
              <a:rPr lang="hr-HR" sz="2400" dirty="0" smtClean="0"/>
              <a:t> </a:t>
            </a:r>
            <a:r>
              <a:rPr lang="hr-HR" sz="2400" dirty="0" err="1" smtClean="0"/>
              <a:t>cents</a:t>
            </a:r>
            <a:endParaRPr lang="hr-HR" sz="2400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hr-HR" sz="2400" b="1" dirty="0" smtClean="0"/>
              <a:t>4,984.6518</a:t>
            </a:r>
            <a:r>
              <a:rPr lang="hr-HR" sz="2400" dirty="0" smtClean="0"/>
              <a:t> – </a:t>
            </a:r>
            <a:r>
              <a:rPr lang="hr-HR" sz="2400" dirty="0" err="1" smtClean="0"/>
              <a:t>four</a:t>
            </a:r>
            <a:r>
              <a:rPr lang="hr-HR" sz="2400" dirty="0" smtClean="0"/>
              <a:t> </a:t>
            </a:r>
            <a:r>
              <a:rPr lang="hr-HR" sz="2400" dirty="0" err="1" smtClean="0"/>
              <a:t>thousand</a:t>
            </a:r>
            <a:r>
              <a:rPr lang="hr-HR" sz="2400" dirty="0" smtClean="0"/>
              <a:t> </a:t>
            </a:r>
            <a:r>
              <a:rPr lang="hr-HR" sz="2400" dirty="0" err="1" smtClean="0"/>
              <a:t>nine</a:t>
            </a:r>
            <a:r>
              <a:rPr lang="hr-HR" sz="2400" dirty="0" smtClean="0"/>
              <a:t> </a:t>
            </a:r>
            <a:r>
              <a:rPr lang="hr-HR" sz="2400" dirty="0" err="1" smtClean="0"/>
              <a:t>hundred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dirty="0" err="1" smtClean="0"/>
              <a:t>eighty-four</a:t>
            </a:r>
            <a:r>
              <a:rPr lang="hr-HR" sz="2400" dirty="0" smtClean="0"/>
              <a:t> </a:t>
            </a:r>
            <a:r>
              <a:rPr lang="hr-HR" sz="2400" dirty="0" err="1" smtClean="0"/>
              <a:t>point</a:t>
            </a:r>
            <a:r>
              <a:rPr lang="hr-HR" sz="2400" dirty="0" smtClean="0"/>
              <a:t> </a:t>
            </a:r>
            <a:r>
              <a:rPr lang="hr-HR" sz="2400" dirty="0" err="1" smtClean="0"/>
              <a:t>six</a:t>
            </a:r>
            <a:r>
              <a:rPr lang="hr-HR" sz="2400" dirty="0" smtClean="0"/>
              <a:t>-</a:t>
            </a:r>
            <a:r>
              <a:rPr lang="hr-HR" sz="2400" dirty="0" err="1" smtClean="0"/>
              <a:t>five</a:t>
            </a:r>
            <a:r>
              <a:rPr lang="hr-HR" sz="2400" dirty="0" smtClean="0"/>
              <a:t>-one-</a:t>
            </a:r>
            <a:r>
              <a:rPr lang="hr-HR" sz="2400" dirty="0" err="1" smtClean="0"/>
              <a:t>eight</a:t>
            </a:r>
            <a:endParaRPr lang="hr-HR" sz="2400" dirty="0"/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hr-HR" sz="2400" b="1" dirty="0" smtClean="0"/>
              <a:t>£12,519.99 </a:t>
            </a:r>
            <a:r>
              <a:rPr lang="hr-HR" sz="2400" dirty="0" smtClean="0"/>
              <a:t>– </a:t>
            </a:r>
            <a:r>
              <a:rPr lang="hr-HR" sz="2400" dirty="0" err="1" smtClean="0"/>
              <a:t>twelve</a:t>
            </a:r>
            <a:r>
              <a:rPr lang="hr-HR" sz="2400" dirty="0" smtClean="0"/>
              <a:t> </a:t>
            </a:r>
            <a:r>
              <a:rPr lang="hr-HR" sz="2400" dirty="0" err="1" smtClean="0"/>
              <a:t>thousand</a:t>
            </a:r>
            <a:r>
              <a:rPr lang="hr-HR" sz="2400" dirty="0" smtClean="0"/>
              <a:t> </a:t>
            </a:r>
            <a:r>
              <a:rPr lang="hr-HR" sz="2400" dirty="0" err="1" smtClean="0"/>
              <a:t>five</a:t>
            </a:r>
            <a:r>
              <a:rPr lang="hr-HR" sz="2400" dirty="0" smtClean="0"/>
              <a:t> </a:t>
            </a:r>
            <a:r>
              <a:rPr lang="hr-HR" sz="2400" dirty="0" err="1" smtClean="0"/>
              <a:t>hundred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dirty="0" err="1" smtClean="0"/>
              <a:t>nineteen</a:t>
            </a:r>
            <a:r>
              <a:rPr lang="hr-HR" sz="2400" dirty="0" smtClean="0"/>
              <a:t> </a:t>
            </a:r>
            <a:r>
              <a:rPr lang="hr-HR" sz="2400" dirty="0" err="1" smtClean="0"/>
              <a:t>pounds</a:t>
            </a:r>
            <a:r>
              <a:rPr lang="hr-HR" sz="2400" dirty="0" smtClean="0"/>
              <a:t> </a:t>
            </a:r>
            <a:r>
              <a:rPr lang="hr-HR" sz="2400" dirty="0" err="1" smtClean="0"/>
              <a:t>ninety-nine</a:t>
            </a:r>
            <a:r>
              <a:rPr lang="hr-HR" sz="2400" dirty="0" smtClean="0"/>
              <a:t> </a:t>
            </a:r>
            <a:r>
              <a:rPr lang="hr-HR" sz="2400" dirty="0" err="1" smtClean="0"/>
              <a:t>pence</a:t>
            </a:r>
            <a:endParaRPr lang="hr-HR" sz="2400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hr-HR" sz="2400" b="1" dirty="0" smtClean="0"/>
              <a:t>75.975 %</a:t>
            </a:r>
            <a:r>
              <a:rPr lang="hr-HR" sz="2400" dirty="0" smtClean="0"/>
              <a:t> - </a:t>
            </a:r>
            <a:r>
              <a:rPr lang="hr-HR" sz="2400" dirty="0" err="1" smtClean="0"/>
              <a:t>seventy-five</a:t>
            </a:r>
            <a:r>
              <a:rPr lang="hr-HR" sz="2400" dirty="0" smtClean="0"/>
              <a:t> </a:t>
            </a:r>
            <a:r>
              <a:rPr lang="hr-HR" sz="2400" dirty="0" err="1" smtClean="0"/>
              <a:t>point</a:t>
            </a:r>
            <a:r>
              <a:rPr lang="hr-HR" sz="2400" dirty="0" smtClean="0"/>
              <a:t> </a:t>
            </a:r>
            <a:r>
              <a:rPr lang="hr-HR" sz="2400" dirty="0" err="1" smtClean="0"/>
              <a:t>nine-seven-five</a:t>
            </a:r>
            <a:r>
              <a:rPr lang="hr-HR" sz="2400" dirty="0" smtClean="0"/>
              <a:t> </a:t>
            </a:r>
            <a:r>
              <a:rPr lang="hr-HR" sz="2400" dirty="0" err="1" smtClean="0"/>
              <a:t>percent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55829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hr-H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hr-HR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hr-H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for your attention!</a:t>
            </a:r>
            <a:endParaRPr lang="hr-H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z="2400" dirty="0" err="1" smtClean="0"/>
              <a:t>English</a:t>
            </a:r>
            <a:r>
              <a:rPr lang="hr-HR" sz="2400" dirty="0" smtClean="0"/>
              <a:t> for </a:t>
            </a:r>
            <a:r>
              <a:rPr lang="hr-HR" sz="2400" dirty="0" err="1" smtClean="0"/>
              <a:t>Tax</a:t>
            </a:r>
            <a:r>
              <a:rPr lang="hr-HR" sz="2400" dirty="0" smtClean="0"/>
              <a:t> </a:t>
            </a:r>
            <a:r>
              <a:rPr lang="hr-HR" sz="2400" dirty="0" err="1" smtClean="0"/>
              <a:t>Administration</a:t>
            </a:r>
            <a:r>
              <a:rPr lang="hr-HR" sz="2400" dirty="0" smtClean="0"/>
              <a:t> 2 – </a:t>
            </a:r>
            <a:r>
              <a:rPr lang="hr-HR" sz="2400" dirty="0" err="1" smtClean="0"/>
              <a:t>Course</a:t>
            </a:r>
            <a:r>
              <a:rPr lang="hr-HR" sz="2400" dirty="0" smtClean="0"/>
              <a:t> </a:t>
            </a:r>
            <a:r>
              <a:rPr lang="hr-HR" sz="2400" dirty="0" err="1" smtClean="0"/>
              <a:t>outline</a:t>
            </a:r>
            <a:endParaRPr lang="hr-HR" sz="2400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Coursebook: </a:t>
            </a:r>
            <a:r>
              <a:rPr lang="hr-HR" dirty="0" err="1" smtClean="0"/>
              <a:t>Javornik</a:t>
            </a:r>
            <a:r>
              <a:rPr lang="hr-HR" dirty="0" smtClean="0"/>
              <a:t> </a:t>
            </a:r>
            <a:r>
              <a:rPr lang="hr-HR" dirty="0" err="1" smtClean="0"/>
              <a:t>Čubrić</a:t>
            </a:r>
            <a:r>
              <a:rPr lang="hr-HR" dirty="0" smtClean="0"/>
              <a:t>, M., </a:t>
            </a:r>
            <a:r>
              <a:rPr lang="hr-HR" i="1" dirty="0" smtClean="0"/>
              <a:t>English for </a:t>
            </a:r>
            <a:r>
              <a:rPr lang="hr-HR" i="1" dirty="0" err="1" smtClean="0"/>
              <a:t>Tax</a:t>
            </a:r>
            <a:r>
              <a:rPr lang="hr-HR" i="1" dirty="0" smtClean="0"/>
              <a:t> </a:t>
            </a:r>
            <a:r>
              <a:rPr lang="hr-HR" i="1" dirty="0" err="1" smtClean="0"/>
              <a:t>Professionals</a:t>
            </a:r>
            <a:r>
              <a:rPr lang="hr-HR" dirty="0" smtClean="0"/>
              <a:t>, Narodne novine, 2018.</a:t>
            </a:r>
            <a:endParaRPr lang="hr-HR" dirty="0" smtClean="0"/>
          </a:p>
          <a:p>
            <a:pPr>
              <a:buNone/>
            </a:pPr>
            <a:endParaRPr lang="hr-HR" dirty="0" smtClean="0"/>
          </a:p>
          <a:p>
            <a:endParaRPr lang="hr-HR" dirty="0" smtClean="0"/>
          </a:p>
          <a:p>
            <a:r>
              <a:rPr lang="hr-HR" dirty="0" err="1" smtClean="0"/>
              <a:t>presentations</a:t>
            </a:r>
            <a:r>
              <a:rPr lang="hr-HR" dirty="0" smtClean="0"/>
              <a:t> </a:t>
            </a:r>
            <a:r>
              <a:rPr lang="hr-HR" dirty="0" err="1" smtClean="0"/>
              <a:t>available</a:t>
            </a:r>
            <a:r>
              <a:rPr lang="hr-HR" dirty="0" smtClean="0"/>
              <a:t> at </a:t>
            </a:r>
            <a:r>
              <a:rPr lang="hr-HR" dirty="0">
                <a:hlinkClick r:id="rId2"/>
              </a:rPr>
              <a:t>http://</a:t>
            </a:r>
            <a:r>
              <a:rPr lang="hr-HR" dirty="0" smtClean="0">
                <a:hlinkClick r:id="rId2"/>
              </a:rPr>
              <a:t>www.pravo.unizg.hr/SJ/predmet/ejzps2</a:t>
            </a:r>
            <a:endParaRPr lang="hr-HR" dirty="0" smtClean="0"/>
          </a:p>
          <a:p>
            <a:pPr>
              <a:buNone/>
            </a:pPr>
            <a:endParaRPr lang="hr-HR" dirty="0" smtClean="0"/>
          </a:p>
          <a:p>
            <a:endParaRPr lang="hr-HR" dirty="0" smtClean="0"/>
          </a:p>
          <a:p>
            <a:pPr>
              <a:buNone/>
            </a:pP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1769293"/>
              </p:ext>
            </p:extLst>
          </p:nvPr>
        </p:nvGraphicFramePr>
        <p:xfrm>
          <a:off x="107504" y="1072202"/>
          <a:ext cx="8856985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5918"/>
                <a:gridCol w="2388411"/>
                <a:gridCol w="5892656"/>
              </a:tblGrid>
              <a:tr h="34460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DATE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CONTENT</a:t>
                      </a:r>
                      <a:endParaRPr lang="hr-HR" dirty="0"/>
                    </a:p>
                  </a:txBody>
                  <a:tcPr/>
                </a:tc>
              </a:tr>
              <a:tr h="34460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hr-HR" dirty="0" smtClean="0"/>
                        <a:t>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27 </a:t>
                      </a:r>
                      <a:r>
                        <a:rPr lang="hr-HR" dirty="0" err="1" smtClean="0"/>
                        <a:t>Feb</a:t>
                      </a:r>
                      <a:r>
                        <a:rPr lang="hr-HR" dirty="0" smtClean="0"/>
                        <a:t> 2018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Introduction</a:t>
                      </a:r>
                      <a:r>
                        <a:rPr lang="hr-HR" dirty="0" smtClean="0"/>
                        <a:t> to </a:t>
                      </a:r>
                      <a:r>
                        <a:rPr lang="hr-HR" dirty="0" err="1" smtClean="0"/>
                        <a:t>the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Course</a:t>
                      </a:r>
                      <a:endParaRPr lang="hr-HR" dirty="0"/>
                    </a:p>
                  </a:txBody>
                  <a:tcPr/>
                </a:tc>
              </a:tr>
              <a:tr h="34460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hr-HR" dirty="0" smtClean="0"/>
                        <a:t>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6 Mar</a:t>
                      </a:r>
                      <a:r>
                        <a:rPr lang="hr-HR" baseline="0" dirty="0" smtClean="0"/>
                        <a:t> 2018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What</a:t>
                      </a:r>
                      <a:r>
                        <a:rPr lang="hr-HR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are </a:t>
                      </a:r>
                      <a:r>
                        <a:rPr lang="hr-HR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taxes</a:t>
                      </a:r>
                      <a:r>
                        <a:rPr lang="hr-HR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? – </a:t>
                      </a:r>
                      <a:r>
                        <a:rPr lang="hr-HR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Types</a:t>
                      </a:r>
                      <a:r>
                        <a:rPr lang="hr-HR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hr-HR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of</a:t>
                      </a:r>
                      <a:r>
                        <a:rPr lang="hr-HR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hr-HR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Taxes</a:t>
                      </a:r>
                      <a:endParaRPr lang="hr-HR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4460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hr-HR" dirty="0" smtClean="0"/>
                        <a:t>3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13 Mar 2018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Purposes</a:t>
                      </a:r>
                      <a:r>
                        <a:rPr lang="hr-HR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hr-HR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of</a:t>
                      </a:r>
                      <a:r>
                        <a:rPr lang="hr-HR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hr-HR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Taxation</a:t>
                      </a:r>
                      <a:endParaRPr lang="hr-HR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4460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hr-HR" dirty="0" smtClean="0"/>
                        <a:t>4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20 Mar 2018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The</a:t>
                      </a:r>
                      <a:r>
                        <a:rPr lang="hr-HR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General </a:t>
                      </a:r>
                      <a:r>
                        <a:rPr lang="hr-HR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Tax</a:t>
                      </a:r>
                      <a:r>
                        <a:rPr lang="hr-HR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hr-HR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Law</a:t>
                      </a:r>
                      <a:endParaRPr lang="hr-HR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4460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hr-HR" dirty="0" smtClean="0"/>
                        <a:t>5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27 Mar 2018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Principles</a:t>
                      </a:r>
                      <a:r>
                        <a:rPr lang="hr-HR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hr-HR" b="0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of</a:t>
                      </a:r>
                      <a:r>
                        <a:rPr lang="hr-HR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hr-HR" b="0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Taxation</a:t>
                      </a:r>
                      <a:endParaRPr lang="hr-HR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4460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hr-HR" dirty="0" smtClean="0"/>
                        <a:t>6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 </a:t>
                      </a:r>
                      <a:r>
                        <a:rPr lang="hr-HR" dirty="0" err="1" smtClean="0"/>
                        <a:t>Apr</a:t>
                      </a:r>
                      <a:r>
                        <a:rPr lang="hr-HR" dirty="0" smtClean="0"/>
                        <a:t> 2018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Taxes</a:t>
                      </a:r>
                      <a:r>
                        <a:rPr lang="hr-HR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hr-HR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</a:t>
                      </a:r>
                      <a:r>
                        <a:rPr lang="hr-HR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Croatia</a:t>
                      </a:r>
                      <a:endParaRPr lang="hr-HR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4460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hr-HR" dirty="0" smtClean="0"/>
                        <a:t>7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17 </a:t>
                      </a:r>
                      <a:r>
                        <a:rPr lang="hr-HR" dirty="0" err="1" smtClean="0"/>
                        <a:t>Apr</a:t>
                      </a:r>
                      <a:r>
                        <a:rPr lang="hr-HR" dirty="0" smtClean="0"/>
                        <a:t> 2018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Value</a:t>
                      </a:r>
                      <a:r>
                        <a:rPr lang="hr-HR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hr-HR" b="0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Added</a:t>
                      </a:r>
                      <a:r>
                        <a:rPr lang="hr-HR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hr-HR" b="0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Tax</a:t>
                      </a:r>
                      <a:endParaRPr lang="hr-HR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4460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hr-HR" dirty="0" smtClean="0"/>
                        <a:t>8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24 </a:t>
                      </a:r>
                      <a:r>
                        <a:rPr lang="hr-HR" dirty="0" err="1" smtClean="0"/>
                        <a:t>Apr</a:t>
                      </a:r>
                      <a:r>
                        <a:rPr lang="hr-HR" dirty="0" smtClean="0"/>
                        <a:t> 2018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Personal </a:t>
                      </a:r>
                      <a:r>
                        <a:rPr lang="hr-HR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Income</a:t>
                      </a:r>
                      <a:r>
                        <a:rPr lang="hr-HR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hr-HR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Tax</a:t>
                      </a:r>
                      <a:endParaRPr lang="hr-HR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4460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hr-HR" dirty="0" smtClean="0"/>
                        <a:t>9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8 </a:t>
                      </a:r>
                      <a:r>
                        <a:rPr lang="hr-HR" dirty="0" smtClean="0"/>
                        <a:t>May 2018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Corporate</a:t>
                      </a:r>
                      <a:r>
                        <a:rPr lang="hr-H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hr-HR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Income</a:t>
                      </a:r>
                      <a:r>
                        <a:rPr lang="hr-H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hr-HR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Tax</a:t>
                      </a:r>
                      <a:endParaRPr lang="hr-HR" dirty="0"/>
                    </a:p>
                  </a:txBody>
                  <a:tcPr/>
                </a:tc>
              </a:tr>
              <a:tr h="34460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hr-HR" dirty="0" smtClean="0"/>
                        <a:t>10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15 </a:t>
                      </a:r>
                      <a:r>
                        <a:rPr lang="hr-HR" dirty="0" smtClean="0"/>
                        <a:t>May 2018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Final</a:t>
                      </a:r>
                      <a:r>
                        <a:rPr lang="hr-HR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hr-HR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Revision</a:t>
                      </a:r>
                      <a:endParaRPr lang="hr-H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4460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hr-HR" dirty="0" smtClean="0"/>
                        <a:t>11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22 </a:t>
                      </a:r>
                      <a:r>
                        <a:rPr lang="hr-HR" dirty="0" smtClean="0"/>
                        <a:t>May</a:t>
                      </a:r>
                      <a:r>
                        <a:rPr lang="hr-HR" baseline="0" dirty="0" smtClean="0"/>
                        <a:t> 2018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="1" dirty="0" err="1" smtClean="0">
                          <a:solidFill>
                            <a:srgbClr val="FF0000"/>
                          </a:solidFill>
                        </a:rPr>
                        <a:t>End-of-term</a:t>
                      </a:r>
                      <a:r>
                        <a:rPr lang="hr-HR" b="1" baseline="0" dirty="0" smtClean="0">
                          <a:solidFill>
                            <a:srgbClr val="FF0000"/>
                          </a:solidFill>
                        </a:rPr>
                        <a:t> test</a:t>
                      </a:r>
                      <a:endParaRPr lang="hr-HR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4460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hr-HR" dirty="0" smtClean="0"/>
                        <a:t>12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29 May </a:t>
                      </a:r>
                      <a:r>
                        <a:rPr lang="hr-HR" dirty="0" smtClean="0"/>
                        <a:t>2018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Signatures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and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Tutorials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200" y="5924"/>
            <a:ext cx="8229600" cy="106627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z="3600" dirty="0" smtClean="0"/>
              <a:t>English for </a:t>
            </a:r>
            <a:r>
              <a:rPr lang="hr-HR" sz="3600" dirty="0" err="1" smtClean="0"/>
              <a:t>Tax</a:t>
            </a:r>
            <a:r>
              <a:rPr lang="hr-HR" sz="3600" dirty="0" smtClean="0"/>
              <a:t> </a:t>
            </a:r>
            <a:r>
              <a:rPr lang="hr-HR" sz="3600" dirty="0" err="1" smtClean="0"/>
              <a:t>Administration</a:t>
            </a:r>
            <a:r>
              <a:rPr lang="hr-HR" sz="3600" dirty="0" smtClean="0"/>
              <a:t> 2 </a:t>
            </a:r>
            <a:r>
              <a:rPr lang="hr-HR" sz="3600" dirty="0" smtClean="0"/>
              <a:t>– </a:t>
            </a:r>
            <a:r>
              <a:rPr lang="hr-HR" sz="3600" dirty="0" err="1" smtClean="0"/>
              <a:t>syllabus</a:t>
            </a:r>
            <a:endParaRPr lang="hr-HR" sz="3100" dirty="0"/>
          </a:p>
        </p:txBody>
      </p:sp>
    </p:spTree>
    <p:extLst>
      <p:ext uri="{BB962C8B-B14F-4D97-AF65-F5344CB8AC3E}">
        <p14:creationId xmlns:p14="http://schemas.microsoft.com/office/powerpoint/2010/main" val="409100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Examination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hr-HR" u="sng" smtClean="0"/>
          </a:p>
          <a:p>
            <a:pPr eaLnBrk="1" hangingPunct="1"/>
            <a:r>
              <a:rPr lang="hr-HR" u="sng" smtClean="0"/>
              <a:t>Oral examination</a:t>
            </a:r>
            <a:r>
              <a:rPr lang="hr-HR" smtClean="0"/>
              <a:t> (preceded by a written qualifying test)</a:t>
            </a:r>
          </a:p>
          <a:p>
            <a:pPr eaLnBrk="1" hangingPunct="1"/>
            <a:endParaRPr lang="hr-HR" smtClean="0"/>
          </a:p>
          <a:p>
            <a:pPr eaLnBrk="1" hangingPunct="1"/>
            <a:r>
              <a:rPr lang="hr-HR" smtClean="0"/>
              <a:t>Attendance optional but recommended</a:t>
            </a:r>
          </a:p>
          <a:p>
            <a:pPr eaLnBrk="1" hangingPunct="1"/>
            <a:endParaRPr lang="hr-HR" smtClean="0"/>
          </a:p>
          <a:p>
            <a:pPr eaLnBrk="1" hangingPunct="1"/>
            <a:r>
              <a:rPr lang="hr-HR" u="sng" smtClean="0"/>
              <a:t>Regular attendants can take the exam early</a:t>
            </a:r>
          </a:p>
          <a:p>
            <a:pPr eaLnBrk="1" hangingPunct="1"/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/>
              <a:t>Requirements for the examination</a:t>
            </a:r>
            <a:endParaRPr lang="hr-HR" dirty="0"/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hr-HR" smtClean="0"/>
              <a:t>Mastering relevant vocabulary</a:t>
            </a:r>
          </a:p>
          <a:p>
            <a:pPr eaLnBrk="1" hangingPunct="1"/>
            <a:endParaRPr lang="hr-HR" smtClean="0"/>
          </a:p>
          <a:p>
            <a:pPr eaLnBrk="1" hangingPunct="1"/>
            <a:r>
              <a:rPr lang="hr-HR" smtClean="0"/>
              <a:t>Being able to talk about the topics covered by the curriculum, using relevant terms</a:t>
            </a:r>
          </a:p>
          <a:p>
            <a:pPr eaLnBrk="1" hangingPunct="1"/>
            <a:endParaRPr lang="hr-HR" smtClean="0"/>
          </a:p>
          <a:p>
            <a:pPr eaLnBrk="1" hangingPunct="1"/>
            <a:r>
              <a:rPr lang="hr-HR" smtClean="0"/>
              <a:t>The extra material covered in class will help you understand the content and prepare for the exam</a:t>
            </a:r>
          </a:p>
          <a:p>
            <a:pPr eaLnBrk="1" hangingPunct="1"/>
            <a:endParaRPr lang="hr-HR" smtClean="0"/>
          </a:p>
          <a:p>
            <a:pPr eaLnBrk="1" hangingPunct="1"/>
            <a:r>
              <a:rPr lang="hr-HR" smtClean="0"/>
              <a:t>The exam will test the knowledge of the content presented in the coursebook and presentations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448175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hr-HR" sz="2000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r-H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presentations</a:t>
            </a:r>
            <a:r>
              <a:rPr lang="hr-HR" sz="2800" dirty="0" smtClean="0"/>
              <a:t> on topics related to the curriculum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r-HR" sz="2800" dirty="0" smtClean="0"/>
              <a:t>duration: 15-20 minutes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r-HR" sz="2800" dirty="0" smtClean="0"/>
              <a:t>2 students prepare each presentation as a joint project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r-HR" sz="2800" dirty="0" smtClean="0"/>
              <a:t>minimum 3 sources must be consulted (e.g. one main and two additional)</a:t>
            </a:r>
          </a:p>
        </p:txBody>
      </p:sp>
      <p:sp>
        <p:nvSpPr>
          <p:cNvPr id="122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Optional assignments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448175"/>
          </a:xfrm>
        </p:spPr>
        <p:txBody>
          <a:bodyPr/>
          <a:lstStyle/>
          <a:p>
            <a:pPr eaLnBrk="1" hangingPunct="1"/>
            <a:endParaRPr lang="hr-HR" sz="2000" smtClean="0"/>
          </a:p>
          <a:p>
            <a:pPr eaLnBrk="1" hangingPunct="1"/>
            <a:r>
              <a:rPr lang="hr-HR" sz="2800" smtClean="0"/>
              <a:t>Before giving the presentation, students MUST:</a:t>
            </a:r>
          </a:p>
          <a:p>
            <a:pPr lvl="1" eaLnBrk="1" hangingPunct="1"/>
            <a:endParaRPr lang="hr-HR" smtClean="0"/>
          </a:p>
          <a:p>
            <a:pPr lvl="1" eaLnBrk="1" hangingPunct="1"/>
            <a:r>
              <a:rPr lang="hr-HR" smtClean="0"/>
              <a:t>consult the lecturer about the topic</a:t>
            </a:r>
          </a:p>
          <a:p>
            <a:pPr lvl="1" eaLnBrk="1" hangingPunct="1"/>
            <a:r>
              <a:rPr lang="hr-HR" smtClean="0"/>
              <a:t>consult the lecturer about the sources</a:t>
            </a:r>
          </a:p>
          <a:p>
            <a:pPr lvl="1" eaLnBrk="1" hangingPunct="1"/>
            <a:r>
              <a:rPr lang="hr-HR" smtClean="0"/>
              <a:t>show the entire PP presentation, as well as the outline and notes at least one week before giving the presentation</a:t>
            </a:r>
          </a:p>
          <a:p>
            <a:pPr lvl="1" eaLnBrk="1" hangingPunct="1"/>
            <a:r>
              <a:rPr lang="hr-HR" smtClean="0"/>
              <a:t>consult the lecturer about the pronunciation of difficult words</a:t>
            </a:r>
          </a:p>
          <a:p>
            <a:pPr eaLnBrk="1" hangingPunct="1"/>
            <a:endParaRPr lang="hr-HR" sz="2200" smtClean="0"/>
          </a:p>
        </p:txBody>
      </p:sp>
      <p:sp>
        <p:nvSpPr>
          <p:cNvPr id="133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Presentations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448175"/>
          </a:xfrm>
        </p:spPr>
        <p:txBody>
          <a:bodyPr/>
          <a:lstStyle/>
          <a:p>
            <a:pPr eaLnBrk="1" hangingPunct="1"/>
            <a:endParaRPr lang="hr-HR" sz="2000" smtClean="0"/>
          </a:p>
          <a:p>
            <a:pPr eaLnBrk="1" hangingPunct="1"/>
            <a:r>
              <a:rPr lang="hr-HR" sz="2400" smtClean="0"/>
              <a:t>REWARD for participating in a successful presentation:</a:t>
            </a:r>
          </a:p>
          <a:p>
            <a:pPr lvl="1" eaLnBrk="1" hangingPunct="1"/>
            <a:r>
              <a:rPr lang="hr-HR" sz="2000" smtClean="0"/>
              <a:t>you can SKIP the oral examination</a:t>
            </a:r>
          </a:p>
          <a:p>
            <a:pPr lvl="1" eaLnBrk="1" hangingPunct="1"/>
            <a:endParaRPr lang="hr-HR" sz="2000" smtClean="0"/>
          </a:p>
          <a:p>
            <a:pPr eaLnBrk="1" hangingPunct="1"/>
            <a:r>
              <a:rPr lang="hr-HR" sz="2400" smtClean="0"/>
              <a:t>HOWEVER...</a:t>
            </a:r>
          </a:p>
          <a:p>
            <a:pPr lvl="1" eaLnBrk="1" hangingPunct="1"/>
            <a:r>
              <a:rPr lang="hr-HR" sz="2000" smtClean="0"/>
              <a:t>you still have to take the written test</a:t>
            </a:r>
          </a:p>
          <a:p>
            <a:pPr lvl="1" eaLnBrk="1" hangingPunct="1"/>
            <a:r>
              <a:rPr lang="hr-HR" sz="2000" smtClean="0"/>
              <a:t>you MUST attend the classes</a:t>
            </a:r>
          </a:p>
          <a:p>
            <a:pPr eaLnBrk="1" hangingPunct="1"/>
            <a:endParaRPr lang="hr-HR" sz="2400" smtClean="0"/>
          </a:p>
        </p:txBody>
      </p:sp>
      <p:sp>
        <p:nvSpPr>
          <p:cNvPr id="1638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Presentations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Presentations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hr-HR" smtClean="0"/>
              <a:t>Some suggested areas:</a:t>
            </a:r>
          </a:p>
          <a:p>
            <a:pPr lvl="1" eaLnBrk="1" hangingPunct="1"/>
            <a:endParaRPr lang="hr-HR" smtClean="0"/>
          </a:p>
          <a:p>
            <a:pPr lvl="1" eaLnBrk="1" hangingPunct="1"/>
            <a:r>
              <a:rPr lang="hr-HR" smtClean="0"/>
              <a:t>banking</a:t>
            </a:r>
          </a:p>
          <a:p>
            <a:pPr lvl="1" eaLnBrk="1" hangingPunct="1"/>
            <a:r>
              <a:rPr lang="hr-HR" smtClean="0"/>
              <a:t>Ministry of Finance</a:t>
            </a:r>
          </a:p>
          <a:p>
            <a:pPr lvl="1" eaLnBrk="1" hangingPunct="1"/>
            <a:r>
              <a:rPr lang="hr-HR" smtClean="0"/>
              <a:t>Tax Administration</a:t>
            </a:r>
          </a:p>
          <a:p>
            <a:pPr lvl="1" eaLnBrk="1" hangingPunct="1"/>
            <a:r>
              <a:rPr lang="hr-HR" smtClean="0"/>
              <a:t>court system</a:t>
            </a:r>
          </a:p>
          <a:p>
            <a:pPr lvl="1" eaLnBrk="1" hangingPunct="1"/>
            <a:r>
              <a:rPr lang="hr-HR" smtClean="0"/>
              <a:t>etc.</a:t>
            </a:r>
          </a:p>
          <a:p>
            <a:pPr lvl="1" eaLnBrk="1" hangingPunct="1"/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2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1298</TotalTime>
  <Words>469</Words>
  <Application>Microsoft Office PowerPoint</Application>
  <PresentationFormat>On-screen Show (4:3)</PresentationFormat>
  <Paragraphs>169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Franklin Gothic Book</vt:lpstr>
      <vt:lpstr>Franklin Gothic Medium</vt:lpstr>
      <vt:lpstr>Lucida Sans Unicode</vt:lpstr>
      <vt:lpstr>Verdana</vt:lpstr>
      <vt:lpstr>Wingdings 2</vt:lpstr>
      <vt:lpstr>Wingdings 3</vt:lpstr>
      <vt:lpstr>Concourse</vt:lpstr>
      <vt:lpstr>English for Tax Administration 2</vt:lpstr>
      <vt:lpstr>English for Tax Administration 2 – Course outline</vt:lpstr>
      <vt:lpstr>English for Tax Administration 2 – syllabus</vt:lpstr>
      <vt:lpstr>Examination</vt:lpstr>
      <vt:lpstr>Requirements for the examination</vt:lpstr>
      <vt:lpstr>Optional assignments</vt:lpstr>
      <vt:lpstr>Presentations</vt:lpstr>
      <vt:lpstr>Presentations</vt:lpstr>
      <vt:lpstr>Presentations</vt:lpstr>
      <vt:lpstr>Saying numbers</vt:lpstr>
      <vt:lpstr>Saying numbers</vt:lpstr>
      <vt:lpstr>Saying numbers</vt:lpstr>
      <vt:lpstr>Saying numbers - exercise</vt:lpstr>
      <vt:lpstr>Saying numbers - exercise</vt:lpstr>
      <vt:lpstr>PowerPoint Presentation</vt:lpstr>
    </vt:vector>
  </TitlesOfParts>
  <Company>Prevoditelj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for Law 1</dc:title>
  <dc:creator>Test</dc:creator>
  <cp:lastModifiedBy>Miljen Matijašević</cp:lastModifiedBy>
  <cp:revision>135</cp:revision>
  <dcterms:created xsi:type="dcterms:W3CDTF">2008-09-29T13:50:14Z</dcterms:created>
  <dcterms:modified xsi:type="dcterms:W3CDTF">2018-02-26T09:48:38Z</dcterms:modified>
</cp:coreProperties>
</file>