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524" r:id="rId3"/>
    <p:sldId id="525" r:id="rId4"/>
    <p:sldId id="534" r:id="rId5"/>
    <p:sldId id="533" r:id="rId6"/>
    <p:sldId id="532" r:id="rId7"/>
    <p:sldId id="527" r:id="rId8"/>
    <p:sldId id="528" r:id="rId9"/>
    <p:sldId id="529" r:id="rId10"/>
    <p:sldId id="530" r:id="rId11"/>
    <p:sldId id="531" r:id="rId12"/>
    <p:sldId id="505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18.5.2018.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dirty="0" smtClean="0"/>
              <a:t> 11:00-12:00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smtClean="0"/>
              <a:t> 10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Croatian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 </a:t>
            </a:r>
            <a:r>
              <a:rPr lang="hr-HR" dirty="0" err="1"/>
              <a:t>tax</a:t>
            </a:r>
            <a:r>
              <a:rPr lang="hr-HR" dirty="0"/>
              <a:t> DEBT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enforced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SEIZURE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property</a:t>
            </a:r>
            <a:r>
              <a:rPr lang="hr-HR" dirty="0"/>
              <a:t>.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cannot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enforced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WRITTEN OFF.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officers may not DISCLOSE information obtained during the taxation PROCEDURE.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On reimportation of goods, VAT is charged on the increase in the </a:t>
            </a:r>
            <a:r>
              <a:rPr lang="hr-HR" dirty="0" err="1" smtClean="0"/>
              <a:t>value</a:t>
            </a:r>
            <a:r>
              <a:rPr lang="hr-HR" dirty="0" smtClean="0"/>
              <a:t> </a:t>
            </a:r>
            <a:r>
              <a:rPr lang="hr-HR" dirty="0" err="1" smtClean="0"/>
              <a:t>resulting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PROCESSING.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Personal income tax is charged according to several tax BRACKETS. It is payable on all income, whether gained through dependent labour or FREELANCE </a:t>
            </a:r>
            <a:r>
              <a:rPr lang="hr-HR" dirty="0" err="1" smtClean="0"/>
              <a:t>work</a:t>
            </a:r>
            <a:r>
              <a:rPr lang="hr-HR" dirty="0"/>
              <a:t>.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purposes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taxation</a:t>
            </a:r>
            <a:r>
              <a:rPr lang="hr-HR" dirty="0"/>
              <a:t> are </a:t>
            </a:r>
            <a:r>
              <a:rPr lang="hr-HR" dirty="0" err="1"/>
              <a:t>resource</a:t>
            </a:r>
            <a:r>
              <a:rPr lang="hr-HR" dirty="0"/>
              <a:t> </a:t>
            </a:r>
            <a:r>
              <a:rPr lang="hr-HR" dirty="0" smtClean="0"/>
              <a:t>ALLOCATION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/>
              <a:t>income</a:t>
            </a:r>
            <a:r>
              <a:rPr lang="hr-HR" dirty="0"/>
              <a:t> </a:t>
            </a:r>
            <a:r>
              <a:rPr lang="hr-HR" dirty="0" smtClean="0"/>
              <a:t>REDISTRIBUTION,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stability</a:t>
            </a:r>
            <a:r>
              <a:rPr lang="hr-HR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Translation</a:t>
            </a:r>
            <a:r>
              <a:rPr lang="hr-HR" dirty="0" smtClean="0"/>
              <a:t> – </a:t>
            </a:r>
            <a:r>
              <a:rPr lang="hr-HR" dirty="0" err="1" smtClean="0"/>
              <a:t>answers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Porezna se ovrha može provesti </a:t>
            </a:r>
            <a:r>
              <a:rPr lang="hr-HR" dirty="0" err="1" smtClean="0"/>
              <a:t>zaplijenom</a:t>
            </a:r>
            <a:r>
              <a:rPr lang="hr-HR" dirty="0" smtClean="0"/>
              <a:t> imovine. Ako se ne može naplatiti na bilo koji drugi način, porezni dug se otpisuje.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Porezni službenici ne smiju objaviti informacije dobivene tijekom poreznog postupka.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 ponovnom uvozu robe, PDV se naplaćuje na porast vrijednosti robe koji je nastao obradom.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dohodak naplaćuje se prema nekoliko poreznih razreda. Plaća se na ukupan dohodak, bez obzira da li je stečen nesamostalnim radom ili honorarnim poslom.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Glavne svrhe oporezivanja su dodjela resursa i preraspodjela dohotka, kao i gospodarska stabilnost.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Final revision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numbers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EUR 7,654,321.23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18,178.24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1.125 %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EUR 1.501,05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179.32185 %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99,134,113,867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numbers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EUR </a:t>
            </a:r>
            <a:r>
              <a:rPr lang="hr-HR" sz="2800" dirty="0" smtClean="0"/>
              <a:t>7,654,321.23 – </a:t>
            </a:r>
            <a:r>
              <a:rPr lang="hr-HR" sz="2800" dirty="0" err="1" smtClean="0"/>
              <a:t>seven</a:t>
            </a:r>
            <a:r>
              <a:rPr lang="hr-HR" sz="2800" dirty="0" smtClean="0"/>
              <a:t> </a:t>
            </a:r>
            <a:r>
              <a:rPr lang="hr-HR" sz="2800" dirty="0" err="1" smtClean="0"/>
              <a:t>million</a:t>
            </a:r>
            <a:r>
              <a:rPr lang="hr-HR" sz="2800" dirty="0" smtClean="0"/>
              <a:t> </a:t>
            </a:r>
            <a:r>
              <a:rPr lang="hr-HR" sz="2800" dirty="0" err="1" smtClean="0"/>
              <a:t>six</a:t>
            </a:r>
            <a:r>
              <a:rPr lang="hr-HR" sz="2800" dirty="0" smtClean="0"/>
              <a:t> </a:t>
            </a:r>
            <a:r>
              <a:rPr lang="hr-HR" sz="2800" dirty="0" err="1" smtClean="0"/>
              <a:t>hundred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fifty-four</a:t>
            </a:r>
            <a:r>
              <a:rPr lang="hr-HR" sz="2800" dirty="0" smtClean="0"/>
              <a:t> </a:t>
            </a:r>
            <a:r>
              <a:rPr lang="hr-HR" sz="2800" dirty="0" err="1" smtClean="0"/>
              <a:t>thousand</a:t>
            </a:r>
            <a:r>
              <a:rPr lang="hr-HR" sz="2800" dirty="0" smtClean="0"/>
              <a:t> </a:t>
            </a:r>
            <a:r>
              <a:rPr lang="hr-HR" sz="2800" dirty="0" err="1" smtClean="0"/>
              <a:t>three</a:t>
            </a:r>
            <a:r>
              <a:rPr lang="hr-HR" sz="2800" dirty="0" smtClean="0"/>
              <a:t> </a:t>
            </a:r>
            <a:r>
              <a:rPr lang="hr-HR" sz="2800" dirty="0" err="1" smtClean="0"/>
              <a:t>hundred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twenty</a:t>
            </a:r>
            <a:r>
              <a:rPr lang="hr-HR" sz="2800" dirty="0" smtClean="0"/>
              <a:t>-one </a:t>
            </a:r>
            <a:r>
              <a:rPr lang="hr-HR" sz="2800" dirty="0" err="1" smtClean="0"/>
              <a:t>euros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twenty-three</a:t>
            </a:r>
            <a:r>
              <a:rPr lang="hr-HR" sz="2800" dirty="0" smtClean="0"/>
              <a:t> </a:t>
            </a:r>
            <a:r>
              <a:rPr lang="hr-HR" sz="2800" dirty="0" err="1" smtClean="0"/>
              <a:t>cents</a:t>
            </a:r>
            <a:endParaRPr lang="hr-HR" sz="28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18,178.24 – </a:t>
            </a:r>
            <a:r>
              <a:rPr lang="hr-HR" sz="2800" dirty="0" err="1" smtClean="0"/>
              <a:t>eighteen</a:t>
            </a:r>
            <a:r>
              <a:rPr lang="hr-HR" sz="2800" dirty="0" smtClean="0"/>
              <a:t> </a:t>
            </a:r>
            <a:r>
              <a:rPr lang="hr-HR" sz="2800" dirty="0" err="1" smtClean="0"/>
              <a:t>thousand</a:t>
            </a:r>
            <a:r>
              <a:rPr lang="hr-HR" sz="2800" dirty="0" smtClean="0"/>
              <a:t> one </a:t>
            </a:r>
            <a:r>
              <a:rPr lang="hr-HR" sz="2800" dirty="0" err="1" smtClean="0"/>
              <a:t>hundred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seventy-eight</a:t>
            </a:r>
            <a:r>
              <a:rPr lang="hr-HR" sz="2800" dirty="0" smtClean="0"/>
              <a:t> </a:t>
            </a:r>
            <a:r>
              <a:rPr lang="hr-HR" sz="2800" dirty="0" err="1" smtClean="0"/>
              <a:t>point</a:t>
            </a:r>
            <a:r>
              <a:rPr lang="hr-HR" sz="2800" dirty="0" smtClean="0"/>
              <a:t> </a:t>
            </a:r>
            <a:r>
              <a:rPr lang="hr-HR" sz="2800" dirty="0" err="1" smtClean="0"/>
              <a:t>two</a:t>
            </a:r>
            <a:r>
              <a:rPr lang="hr-HR" sz="2800" dirty="0" smtClean="0"/>
              <a:t> </a:t>
            </a:r>
            <a:r>
              <a:rPr lang="hr-HR" sz="2800" dirty="0" err="1" smtClean="0"/>
              <a:t>four</a:t>
            </a:r>
            <a:endParaRPr lang="hr-HR" sz="28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1.125 </a:t>
            </a:r>
            <a:r>
              <a:rPr lang="hr-HR" sz="2900" dirty="0" smtClean="0"/>
              <a:t>% - one </a:t>
            </a:r>
            <a:r>
              <a:rPr lang="hr-HR" sz="2900" dirty="0" err="1" smtClean="0"/>
              <a:t>point</a:t>
            </a:r>
            <a:r>
              <a:rPr lang="hr-HR" sz="2900" dirty="0" smtClean="0"/>
              <a:t> one </a:t>
            </a:r>
            <a:r>
              <a:rPr lang="hr-HR" sz="2900" dirty="0" err="1" smtClean="0"/>
              <a:t>two</a:t>
            </a:r>
            <a:r>
              <a:rPr lang="hr-HR" sz="2900" dirty="0" smtClean="0"/>
              <a:t> </a:t>
            </a:r>
            <a:r>
              <a:rPr lang="hr-HR" sz="2900" dirty="0" err="1" smtClean="0"/>
              <a:t>five</a:t>
            </a:r>
            <a:r>
              <a:rPr lang="hr-HR" sz="2900" dirty="0" smtClean="0"/>
              <a:t> </a:t>
            </a:r>
            <a:r>
              <a:rPr lang="hr-HR" sz="2900" dirty="0" err="1" smtClean="0"/>
              <a:t>percent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EUR </a:t>
            </a:r>
            <a:r>
              <a:rPr lang="hr-HR" sz="2900" dirty="0" smtClean="0"/>
              <a:t>1,501.05 – one </a:t>
            </a:r>
            <a:r>
              <a:rPr lang="hr-HR" sz="2900" dirty="0" err="1" smtClean="0"/>
              <a:t>thousand</a:t>
            </a:r>
            <a:r>
              <a:rPr lang="hr-HR" sz="2900" dirty="0" smtClean="0"/>
              <a:t> </a:t>
            </a:r>
            <a:r>
              <a:rPr lang="hr-HR" sz="2900" dirty="0" err="1" smtClean="0"/>
              <a:t>five</a:t>
            </a:r>
            <a:r>
              <a:rPr lang="hr-HR" sz="2900" dirty="0" smtClean="0"/>
              <a:t> </a:t>
            </a:r>
            <a:r>
              <a:rPr lang="hr-HR" sz="2900" dirty="0" err="1" smtClean="0"/>
              <a:t>hundred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one </a:t>
            </a:r>
            <a:r>
              <a:rPr lang="hr-HR" sz="2900" dirty="0" err="1" smtClean="0"/>
              <a:t>euros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five</a:t>
            </a:r>
            <a:r>
              <a:rPr lang="hr-HR" sz="2900" dirty="0" smtClean="0"/>
              <a:t> </a:t>
            </a:r>
            <a:r>
              <a:rPr lang="hr-HR" sz="2900" dirty="0" err="1" smtClean="0"/>
              <a:t>cents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179.32185 </a:t>
            </a:r>
            <a:r>
              <a:rPr lang="hr-HR" sz="2900" dirty="0" smtClean="0"/>
              <a:t>% - one </a:t>
            </a:r>
            <a:r>
              <a:rPr lang="hr-HR" sz="2900" dirty="0" err="1" smtClean="0"/>
              <a:t>hundred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seventy-nine</a:t>
            </a:r>
            <a:r>
              <a:rPr lang="hr-HR" sz="2900" dirty="0" smtClean="0"/>
              <a:t> </a:t>
            </a:r>
            <a:r>
              <a:rPr lang="hr-HR" sz="2900" dirty="0" err="1" smtClean="0"/>
              <a:t>point</a:t>
            </a:r>
            <a:r>
              <a:rPr lang="hr-HR" sz="2900" dirty="0" smtClean="0"/>
              <a:t> </a:t>
            </a:r>
            <a:r>
              <a:rPr lang="hr-HR" sz="2900" dirty="0" err="1" smtClean="0"/>
              <a:t>three</a:t>
            </a:r>
            <a:r>
              <a:rPr lang="hr-HR" sz="2900" dirty="0" smtClean="0"/>
              <a:t> </a:t>
            </a:r>
            <a:r>
              <a:rPr lang="hr-HR" sz="2900" dirty="0" err="1" smtClean="0"/>
              <a:t>two</a:t>
            </a:r>
            <a:r>
              <a:rPr lang="hr-HR" sz="2900" dirty="0" smtClean="0"/>
              <a:t> one </a:t>
            </a:r>
            <a:r>
              <a:rPr lang="hr-HR" sz="2900" dirty="0" err="1" smtClean="0"/>
              <a:t>eight</a:t>
            </a:r>
            <a:r>
              <a:rPr lang="hr-HR" sz="2900" dirty="0" smtClean="0"/>
              <a:t> </a:t>
            </a:r>
            <a:r>
              <a:rPr lang="hr-HR" sz="2900" dirty="0" err="1" smtClean="0"/>
              <a:t>five</a:t>
            </a:r>
            <a:r>
              <a:rPr lang="hr-HR" sz="2900" dirty="0" smtClean="0"/>
              <a:t> </a:t>
            </a:r>
            <a:r>
              <a:rPr lang="hr-HR" sz="2900" dirty="0" err="1" smtClean="0"/>
              <a:t>percent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99,134,113,867 – </a:t>
            </a:r>
            <a:r>
              <a:rPr lang="hr-HR" sz="2900" dirty="0" err="1" smtClean="0"/>
              <a:t>ninety</a:t>
            </a:r>
            <a:r>
              <a:rPr lang="hr-HR" sz="2900" dirty="0" smtClean="0"/>
              <a:t> </a:t>
            </a:r>
            <a:r>
              <a:rPr lang="hr-HR" sz="2900" dirty="0" err="1" smtClean="0"/>
              <a:t>nine</a:t>
            </a:r>
            <a:r>
              <a:rPr lang="hr-HR" sz="2900" dirty="0" smtClean="0"/>
              <a:t> </a:t>
            </a:r>
            <a:r>
              <a:rPr lang="hr-HR" sz="2900" dirty="0" err="1" smtClean="0"/>
              <a:t>billion</a:t>
            </a:r>
            <a:r>
              <a:rPr lang="hr-HR" sz="2900" dirty="0" smtClean="0"/>
              <a:t> one </a:t>
            </a:r>
            <a:r>
              <a:rPr lang="hr-HR" sz="2900" dirty="0" err="1" smtClean="0"/>
              <a:t>hundred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thirty-four</a:t>
            </a:r>
            <a:r>
              <a:rPr lang="hr-HR" sz="2900" dirty="0" smtClean="0"/>
              <a:t> </a:t>
            </a:r>
            <a:r>
              <a:rPr lang="hr-HR" sz="2900" dirty="0" err="1" smtClean="0"/>
              <a:t>million</a:t>
            </a:r>
            <a:r>
              <a:rPr lang="hr-HR" sz="2900" dirty="0" smtClean="0"/>
              <a:t> one </a:t>
            </a:r>
            <a:r>
              <a:rPr lang="hr-HR" sz="2900" dirty="0" err="1" smtClean="0"/>
              <a:t>hundred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thirteen</a:t>
            </a:r>
            <a:r>
              <a:rPr lang="hr-HR" sz="2900" dirty="0" smtClean="0"/>
              <a:t> </a:t>
            </a:r>
            <a:r>
              <a:rPr lang="hr-HR" sz="2900" dirty="0" err="1" smtClean="0"/>
              <a:t>thousand</a:t>
            </a:r>
            <a:r>
              <a:rPr lang="hr-HR" sz="2900" dirty="0" smtClean="0"/>
              <a:t> </a:t>
            </a:r>
            <a:r>
              <a:rPr lang="hr-HR" sz="2900" dirty="0" err="1" smtClean="0"/>
              <a:t>eight</a:t>
            </a:r>
            <a:r>
              <a:rPr lang="hr-HR" sz="2900" dirty="0" smtClean="0"/>
              <a:t> </a:t>
            </a:r>
            <a:r>
              <a:rPr lang="hr-HR" sz="2900" dirty="0" err="1" smtClean="0"/>
              <a:t>hundred</a:t>
            </a:r>
            <a:r>
              <a:rPr lang="hr-HR" sz="2900" dirty="0" smtClean="0"/>
              <a:t> </a:t>
            </a:r>
            <a:r>
              <a:rPr lang="hr-HR" sz="2900" dirty="0" err="1" smtClean="0"/>
              <a:t>and</a:t>
            </a:r>
            <a:r>
              <a:rPr lang="hr-HR" sz="2900" dirty="0" smtClean="0"/>
              <a:t> </a:t>
            </a:r>
            <a:r>
              <a:rPr lang="hr-HR" sz="2900" dirty="0" err="1" smtClean="0"/>
              <a:t>sixty-seven</a:t>
            </a:r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95658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err="1" smtClean="0"/>
              <a:t>tax</a:t>
            </a:r>
            <a:r>
              <a:rPr lang="hr-HR" sz="2800" dirty="0" smtClean="0"/>
              <a:t> </a:t>
            </a:r>
            <a:r>
              <a:rPr lang="hr-HR" sz="2800" dirty="0" err="1" smtClean="0"/>
              <a:t>authority</a:t>
            </a:r>
            <a:endParaRPr lang="hr-HR" sz="28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personal </a:t>
            </a:r>
            <a:r>
              <a:rPr lang="hr-HR" sz="2800" dirty="0" err="1" smtClean="0"/>
              <a:t>allowance</a:t>
            </a:r>
            <a:endParaRPr lang="hr-HR" sz="28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tax</a:t>
            </a:r>
            <a:r>
              <a:rPr lang="hr-HR" sz="2900" dirty="0" smtClean="0"/>
              <a:t> </a:t>
            </a:r>
            <a:r>
              <a:rPr lang="hr-HR" sz="2900" dirty="0" err="1" smtClean="0"/>
              <a:t>liability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corporate</a:t>
            </a:r>
            <a:r>
              <a:rPr lang="hr-HR" sz="2900" dirty="0" smtClean="0"/>
              <a:t> </a:t>
            </a:r>
            <a:r>
              <a:rPr lang="hr-HR" sz="2900" dirty="0" err="1" smtClean="0"/>
              <a:t>income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customs</a:t>
            </a:r>
            <a:r>
              <a:rPr lang="hr-HR" sz="2900" dirty="0" smtClean="0"/>
              <a:t> </a:t>
            </a:r>
            <a:r>
              <a:rPr lang="hr-HR" sz="2900" dirty="0" err="1" smtClean="0"/>
              <a:t>clearance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input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second</a:t>
            </a:r>
            <a:r>
              <a:rPr lang="hr-HR" sz="2900" dirty="0" smtClean="0"/>
              <a:t> home </a:t>
            </a:r>
            <a:r>
              <a:rPr lang="hr-HR" sz="2900" dirty="0" err="1" smtClean="0"/>
              <a:t>tax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to </a:t>
            </a:r>
            <a:r>
              <a:rPr lang="hr-HR" sz="2900" dirty="0" err="1" smtClean="0"/>
              <a:t>levy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to </a:t>
            </a:r>
            <a:r>
              <a:rPr lang="hr-HR" sz="2900" dirty="0" err="1" smtClean="0"/>
              <a:t>assess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endParaRPr lang="hr-HR" sz="2900" dirty="0" smtClean="0"/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331304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err="1" smtClean="0"/>
              <a:t>tax</a:t>
            </a:r>
            <a:r>
              <a:rPr lang="hr-HR" sz="2800" dirty="0" smtClean="0"/>
              <a:t> </a:t>
            </a:r>
            <a:r>
              <a:rPr lang="hr-HR" sz="2800" dirty="0" err="1" smtClean="0"/>
              <a:t>authority</a:t>
            </a:r>
            <a:r>
              <a:rPr lang="hr-HR" sz="2800" dirty="0" smtClean="0"/>
              <a:t> – porezno tijelo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800" dirty="0" smtClean="0"/>
              <a:t>personal </a:t>
            </a:r>
            <a:r>
              <a:rPr lang="hr-HR" sz="2800" dirty="0" err="1" smtClean="0"/>
              <a:t>allowance</a:t>
            </a:r>
            <a:r>
              <a:rPr lang="hr-HR" sz="2800" dirty="0" smtClean="0"/>
              <a:t> – osobni odbitak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tax</a:t>
            </a:r>
            <a:r>
              <a:rPr lang="hr-HR" sz="2900" dirty="0" smtClean="0"/>
              <a:t> </a:t>
            </a:r>
            <a:r>
              <a:rPr lang="hr-HR" sz="2900" dirty="0" err="1" smtClean="0"/>
              <a:t>liability</a:t>
            </a:r>
            <a:r>
              <a:rPr lang="hr-HR" sz="2900" dirty="0" smtClean="0"/>
              <a:t> – porezna obveza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corporate</a:t>
            </a:r>
            <a:r>
              <a:rPr lang="hr-HR" sz="2900" dirty="0" smtClean="0"/>
              <a:t> </a:t>
            </a:r>
            <a:r>
              <a:rPr lang="hr-HR" sz="2900" dirty="0" err="1" smtClean="0"/>
              <a:t>income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r>
              <a:rPr lang="hr-HR" sz="2900" dirty="0" smtClean="0"/>
              <a:t> – porez na dobit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customs</a:t>
            </a:r>
            <a:r>
              <a:rPr lang="hr-HR" sz="2900" dirty="0" smtClean="0"/>
              <a:t> </a:t>
            </a:r>
            <a:r>
              <a:rPr lang="hr-HR" sz="2900" dirty="0" err="1" smtClean="0"/>
              <a:t>clearance</a:t>
            </a:r>
            <a:r>
              <a:rPr lang="hr-HR" sz="2900" dirty="0" smtClean="0"/>
              <a:t> – carinski postupak, carinjenje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input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r>
              <a:rPr lang="hr-HR" sz="2900" dirty="0" smtClean="0"/>
              <a:t> - pretporez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err="1" smtClean="0"/>
              <a:t>second</a:t>
            </a:r>
            <a:r>
              <a:rPr lang="hr-HR" sz="2900" dirty="0" smtClean="0"/>
              <a:t> home </a:t>
            </a:r>
            <a:r>
              <a:rPr lang="hr-HR" sz="2900" dirty="0" err="1" smtClean="0"/>
              <a:t>tax</a:t>
            </a:r>
            <a:r>
              <a:rPr lang="hr-HR" sz="2900" dirty="0" smtClean="0"/>
              <a:t> – porez na kuće za odmor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to </a:t>
            </a:r>
            <a:r>
              <a:rPr lang="hr-HR" sz="2900" dirty="0" err="1" smtClean="0"/>
              <a:t>levy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r>
              <a:rPr lang="hr-HR" sz="2900" dirty="0" smtClean="0"/>
              <a:t> – ubirati porez</a:t>
            </a:r>
          </a:p>
          <a:p>
            <a:pPr marL="623887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2900" dirty="0" smtClean="0"/>
              <a:t>to </a:t>
            </a:r>
            <a:r>
              <a:rPr lang="hr-HR" sz="2900" dirty="0" err="1" smtClean="0"/>
              <a:t>assess</a:t>
            </a:r>
            <a:r>
              <a:rPr lang="hr-HR" sz="2900" dirty="0" smtClean="0"/>
              <a:t> </a:t>
            </a:r>
            <a:r>
              <a:rPr lang="hr-HR" sz="2900" dirty="0" err="1" smtClean="0"/>
              <a:t>tax</a:t>
            </a:r>
            <a:r>
              <a:rPr lang="hr-HR" sz="2900" dirty="0" smtClean="0"/>
              <a:t> – razrezati, obračunati porez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Translate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prirez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premija osiguranja motornih vozila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porezna osnovica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predati poreznu prijavu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fizička osoba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osnovna stopa PDV-a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javni rashodi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trošarina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porez na potrošnju</a:t>
            </a:r>
          </a:p>
          <a:p>
            <a:pPr marL="623887" indent="-514350">
              <a:buFont typeface="+mj-lt"/>
              <a:buAutoNum type="arabicPeriod"/>
            </a:pPr>
            <a:endParaRPr lang="hr-HR" sz="2800" dirty="0" smtClean="0"/>
          </a:p>
          <a:p>
            <a:pPr marL="623887" indent="-514350">
              <a:buFont typeface="+mj-lt"/>
              <a:buAutoNum type="arabicPeriod"/>
            </a:pPr>
            <a:endParaRPr lang="hr-HR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Translate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prirez – local surtax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premija osiguranja motornih vozila – car insurance premium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porezna osnovica – taxable base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predati poreznu prijavu – file a tax return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fizička osoba – natural person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osnovna stopa PDV-a – standard VAT rate</a:t>
            </a:r>
          </a:p>
          <a:p>
            <a:pPr marL="623887" indent="-514350">
              <a:buFont typeface="+mj-lt"/>
              <a:buAutoNum type="arabicPeriod"/>
            </a:pPr>
            <a:r>
              <a:rPr lang="hr-HR" sz="2800" dirty="0"/>
              <a:t>javni </a:t>
            </a:r>
            <a:r>
              <a:rPr lang="hr-HR" sz="2800" dirty="0" smtClean="0"/>
              <a:t>rashodi – </a:t>
            </a:r>
            <a:r>
              <a:rPr lang="hr-HR" sz="2800" dirty="0" err="1" smtClean="0"/>
              <a:t>public</a:t>
            </a:r>
            <a:r>
              <a:rPr lang="hr-HR" sz="2800" dirty="0" smtClean="0"/>
              <a:t> </a:t>
            </a:r>
            <a:r>
              <a:rPr lang="hr-HR" sz="2800" dirty="0" err="1" smtClean="0"/>
              <a:t>expenditure</a:t>
            </a:r>
            <a:endParaRPr lang="hr-HR" sz="2800" dirty="0"/>
          </a:p>
          <a:p>
            <a:pPr marL="623887" indent="-514350">
              <a:buFont typeface="+mj-lt"/>
              <a:buAutoNum type="arabicPeriod"/>
            </a:pPr>
            <a:r>
              <a:rPr lang="hr-HR" sz="2800" dirty="0" smtClean="0"/>
              <a:t>trošarina – </a:t>
            </a:r>
            <a:r>
              <a:rPr lang="hr-HR" sz="2800" dirty="0" err="1" smtClean="0"/>
              <a:t>excise</a:t>
            </a:r>
            <a:r>
              <a:rPr lang="hr-HR" sz="2800" dirty="0" smtClean="0"/>
              <a:t> </a:t>
            </a:r>
            <a:r>
              <a:rPr lang="hr-HR" sz="2800" dirty="0" err="1" smtClean="0"/>
              <a:t>tax</a:t>
            </a:r>
            <a:endParaRPr lang="hr-HR" sz="2800" dirty="0"/>
          </a:p>
          <a:p>
            <a:pPr marL="623887" indent="-514350">
              <a:buFont typeface="+mj-lt"/>
              <a:buAutoNum type="arabicPeriod"/>
            </a:pPr>
            <a:r>
              <a:rPr lang="hr-HR" sz="2800" dirty="0"/>
              <a:t>porez na </a:t>
            </a:r>
            <a:r>
              <a:rPr lang="hr-HR" sz="2800" dirty="0" smtClean="0"/>
              <a:t>potrošnju – </a:t>
            </a:r>
            <a:r>
              <a:rPr lang="hr-HR" sz="2800" dirty="0" err="1" smtClean="0"/>
              <a:t>consumption</a:t>
            </a:r>
            <a:r>
              <a:rPr lang="hr-HR" sz="2800" dirty="0" smtClean="0"/>
              <a:t> </a:t>
            </a:r>
            <a:r>
              <a:rPr lang="hr-HR" sz="2800" dirty="0" err="1" smtClean="0"/>
              <a:t>tax</a:t>
            </a:r>
            <a:endParaRPr lang="hr-HR" sz="2800" dirty="0"/>
          </a:p>
          <a:p>
            <a:pPr marL="623887" indent="-514350">
              <a:buFont typeface="+mj-lt"/>
              <a:buAutoNum type="arabicPeriod"/>
            </a:pPr>
            <a:endParaRPr lang="hr-HR" sz="2800" dirty="0" smtClean="0"/>
          </a:p>
          <a:p>
            <a:endParaRPr lang="hr-HR" sz="2800" dirty="0" smtClean="0"/>
          </a:p>
          <a:p>
            <a:pPr>
              <a:lnSpc>
                <a:spcPct val="150000"/>
              </a:lnSpc>
            </a:pPr>
            <a:endParaRPr lang="hr-HR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 algn="ctr"/>
            <a:r>
              <a:rPr lang="hr-HR" sz="2400" dirty="0" err="1"/>
              <a:t>disclose</a:t>
            </a:r>
            <a:r>
              <a:rPr lang="hr-HR" sz="2400" dirty="0"/>
              <a:t> – </a:t>
            </a:r>
            <a:r>
              <a:rPr lang="hr-HR" sz="2400" dirty="0" err="1"/>
              <a:t>seizure</a:t>
            </a:r>
            <a:r>
              <a:rPr lang="hr-HR" sz="2400" dirty="0"/>
              <a:t> – procedure – </a:t>
            </a:r>
            <a:r>
              <a:rPr lang="hr-HR" sz="2400" dirty="0" err="1"/>
              <a:t>redistribution</a:t>
            </a:r>
            <a:r>
              <a:rPr lang="hr-HR" sz="2400" dirty="0"/>
              <a:t> – </a:t>
            </a:r>
            <a:r>
              <a:rPr lang="hr-HR" sz="2400" dirty="0" err="1"/>
              <a:t>write</a:t>
            </a:r>
            <a:r>
              <a:rPr lang="hr-HR" sz="2400" dirty="0"/>
              <a:t> </a:t>
            </a:r>
            <a:r>
              <a:rPr lang="hr-HR" sz="2400" dirty="0" err="1" smtClean="0"/>
              <a:t>off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err="1" smtClean="0"/>
              <a:t>debt</a:t>
            </a:r>
            <a:r>
              <a:rPr lang="hr-HR" sz="2400" dirty="0" smtClean="0"/>
              <a:t> </a:t>
            </a:r>
            <a:r>
              <a:rPr lang="hr-HR" sz="2400" dirty="0"/>
              <a:t>– </a:t>
            </a:r>
            <a:r>
              <a:rPr lang="hr-HR" sz="2400" dirty="0" err="1"/>
              <a:t>cost</a:t>
            </a:r>
            <a:r>
              <a:rPr lang="hr-HR" sz="2400" dirty="0"/>
              <a:t> – </a:t>
            </a:r>
            <a:r>
              <a:rPr lang="hr-HR" sz="2400" dirty="0" err="1" smtClean="0"/>
              <a:t>allocation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processing </a:t>
            </a:r>
            <a:r>
              <a:rPr lang="hr-HR" sz="2400" dirty="0"/>
              <a:t>– </a:t>
            </a:r>
            <a:r>
              <a:rPr lang="hr-HR" sz="2400" dirty="0" err="1"/>
              <a:t>bracket</a:t>
            </a:r>
            <a:r>
              <a:rPr lang="hr-HR" sz="2400" dirty="0"/>
              <a:t> - </a:t>
            </a:r>
            <a:r>
              <a:rPr lang="hr-HR" sz="2400" dirty="0" err="1"/>
              <a:t>freelance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 tax ....... can be enforced by ....... of property. </a:t>
            </a:r>
            <a:r>
              <a:rPr lang="hr-HR" dirty="0" err="1" smtClean="0"/>
              <a:t>If</a:t>
            </a:r>
            <a:r>
              <a:rPr lang="hr-HR" dirty="0" smtClean="0"/>
              <a:t> it cannot be enforced in any way, </a:t>
            </a:r>
            <a:r>
              <a:rPr lang="hr-HR" dirty="0" err="1" smtClean="0"/>
              <a:t>it</a:t>
            </a:r>
            <a:r>
              <a:rPr lang="hr-HR" dirty="0" smtClean="0"/>
              <a:t> is ....... 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/>
              <a:t>officers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.......</a:t>
            </a:r>
            <a:r>
              <a:rPr lang="en-US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obtained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taxation</a:t>
            </a:r>
            <a:r>
              <a:rPr lang="hr-HR" dirty="0"/>
              <a:t> ....... 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On reimportation of goods, VAT is charged on the increase in the </a:t>
            </a:r>
            <a:r>
              <a:rPr lang="hr-HR" dirty="0" err="1" smtClean="0"/>
              <a:t>value</a:t>
            </a:r>
            <a:r>
              <a:rPr lang="hr-HR" dirty="0" smtClean="0"/>
              <a:t> </a:t>
            </a:r>
            <a:r>
              <a:rPr lang="hr-HR" dirty="0" err="1" smtClean="0"/>
              <a:t>resulting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....... 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Personal income tax is charged according to several tax ....... . It is payable on all income, whether gained through dependent labour or ....... </a:t>
            </a:r>
            <a:r>
              <a:rPr lang="hr-HR" dirty="0" err="1" smtClean="0"/>
              <a:t>work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 are </a:t>
            </a:r>
            <a:r>
              <a:rPr lang="hr-HR" dirty="0" err="1" smtClean="0"/>
              <a:t>resource</a:t>
            </a:r>
            <a:r>
              <a:rPr lang="hr-HR" dirty="0"/>
              <a:t> .......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income</a:t>
            </a:r>
            <a:r>
              <a:rPr lang="hr-HR" dirty="0"/>
              <a:t> </a:t>
            </a:r>
            <a:r>
              <a:rPr lang="hr-HR" dirty="0" smtClean="0"/>
              <a:t>......., as </a:t>
            </a:r>
            <a:r>
              <a:rPr lang="hr-HR" dirty="0" err="1" smtClean="0"/>
              <a:t>well</a:t>
            </a:r>
            <a:r>
              <a:rPr lang="hr-HR" dirty="0" smtClean="0"/>
              <a:t> as </a:t>
            </a:r>
            <a:r>
              <a:rPr lang="hr-HR" dirty="0" err="1" smtClean="0"/>
              <a:t>economic</a:t>
            </a:r>
            <a:r>
              <a:rPr lang="hr-HR" dirty="0" smtClean="0"/>
              <a:t> </a:t>
            </a:r>
            <a:r>
              <a:rPr lang="hr-HR" dirty="0" err="1" smtClean="0"/>
              <a:t>stability</a:t>
            </a:r>
            <a:r>
              <a:rPr lang="hr-HR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1434</TotalTime>
  <Words>603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Franklin Gothic Book</vt:lpstr>
      <vt:lpstr>Franklin Gothic Medium</vt:lpstr>
      <vt:lpstr>Lucida Sans Unicode</vt:lpstr>
      <vt:lpstr>Verdana</vt:lpstr>
      <vt:lpstr>Wingdings 2</vt:lpstr>
      <vt:lpstr>Wingdings 3</vt:lpstr>
      <vt:lpstr>Concourse</vt:lpstr>
      <vt:lpstr>English for Tax Administration 2</vt:lpstr>
      <vt:lpstr>Final revision</vt:lpstr>
      <vt:lpstr>Write out the numbers</vt:lpstr>
      <vt:lpstr>Write out the numbers</vt:lpstr>
      <vt:lpstr>Translate into Croatian</vt:lpstr>
      <vt:lpstr>Translate into Croatian</vt:lpstr>
      <vt:lpstr>Translate into English</vt:lpstr>
      <vt:lpstr>Translate into English</vt:lpstr>
      <vt:lpstr>disclose – seizure – procedure – redistribution – write off debt – cost – allocation processing – bracket - freelance </vt:lpstr>
      <vt:lpstr>Translate into Croatian</vt:lpstr>
      <vt:lpstr>Translation – answers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152</cp:revision>
  <dcterms:created xsi:type="dcterms:W3CDTF">2008-09-29T13:50:14Z</dcterms:created>
  <dcterms:modified xsi:type="dcterms:W3CDTF">2018-05-18T08:24:53Z</dcterms:modified>
</cp:coreProperties>
</file>