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5" r:id="rId1"/>
  </p:sldMasterIdLst>
  <p:handoutMasterIdLst>
    <p:handoutMasterId r:id="rId40"/>
  </p:handoutMasterIdLst>
  <p:sldIdLst>
    <p:sldId id="256" r:id="rId2"/>
    <p:sldId id="329" r:id="rId3"/>
    <p:sldId id="257" r:id="rId4"/>
    <p:sldId id="305" r:id="rId5"/>
    <p:sldId id="330" r:id="rId6"/>
    <p:sldId id="259" r:id="rId7"/>
    <p:sldId id="331" r:id="rId8"/>
    <p:sldId id="356" r:id="rId9"/>
    <p:sldId id="357" r:id="rId10"/>
    <p:sldId id="358" r:id="rId11"/>
    <p:sldId id="359" r:id="rId12"/>
    <p:sldId id="360" r:id="rId13"/>
    <p:sldId id="361" r:id="rId14"/>
    <p:sldId id="362" r:id="rId15"/>
    <p:sldId id="363" r:id="rId16"/>
    <p:sldId id="364" r:id="rId17"/>
    <p:sldId id="365" r:id="rId18"/>
    <p:sldId id="366" r:id="rId19"/>
    <p:sldId id="367" r:id="rId20"/>
    <p:sldId id="368" r:id="rId21"/>
    <p:sldId id="369" r:id="rId22"/>
    <p:sldId id="370" r:id="rId23"/>
    <p:sldId id="371" r:id="rId24"/>
    <p:sldId id="372" r:id="rId25"/>
    <p:sldId id="373" r:id="rId26"/>
    <p:sldId id="374" r:id="rId27"/>
    <p:sldId id="375" r:id="rId28"/>
    <p:sldId id="376" r:id="rId29"/>
    <p:sldId id="377" r:id="rId30"/>
    <p:sldId id="378" r:id="rId31"/>
    <p:sldId id="379" r:id="rId32"/>
    <p:sldId id="380" r:id="rId33"/>
    <p:sldId id="381" r:id="rId34"/>
    <p:sldId id="382" r:id="rId35"/>
    <p:sldId id="383" r:id="rId36"/>
    <p:sldId id="384" r:id="rId37"/>
    <p:sldId id="385" r:id="rId38"/>
    <p:sldId id="390" r:id="rId39"/>
  </p:sldIdLst>
  <p:sldSz cx="9144000" cy="6858000" type="screen4x3"/>
  <p:notesSz cx="6858000" cy="9945688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618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83AA125-E52F-4A03-B0AE-7533DCE16311}" type="datetimeFigureOut">
              <a:rPr lang="sr-Latn-CS"/>
              <a:pPr>
                <a:defRPr/>
              </a:pPr>
              <a:t>26.10.2014.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70CB57D-7086-4FF4-A4A7-BBCDA1472EC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0128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AA634C9-0236-4095-B498-85C956BF5D30}" type="datetimeFigureOut">
              <a:rPr lang="sr-Latn-CS"/>
              <a:pPr>
                <a:defRPr/>
              </a:pPr>
              <a:t>26.10.2014.</a:t>
            </a:fld>
            <a:endParaRPr lang="hr-HR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6A16879-915F-455D-B967-1C32092C659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CB3F0-F1F3-422D-9D71-11D86086DFE4}" type="datetimeFigureOut">
              <a:rPr lang="sr-Latn-CS"/>
              <a:pPr>
                <a:defRPr/>
              </a:pPr>
              <a:t>26.10.2014.</a:t>
            </a:fld>
            <a:endParaRPr lang="hr-H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023C6-D0AA-46B5-A716-664F2DB8AB4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FD7064-88BA-4B69-8BDC-1AC72929A807}" type="datetimeFigureOut">
              <a:rPr lang="sr-Latn-CS"/>
              <a:pPr>
                <a:defRPr/>
              </a:pPr>
              <a:t>26.10.2014.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E50505B-757E-4727-A01A-E507F5479AC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AA15E-DD13-41ED-8522-4B181BA8F680}" type="datetimeFigureOut">
              <a:rPr lang="sr-Latn-CS"/>
              <a:pPr>
                <a:defRPr/>
              </a:pPr>
              <a:t>26.10.2014.</a:t>
            </a:fld>
            <a:endParaRPr lang="hr-H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0BF95-6B68-450A-B61F-4E29DC6FEAF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9C4AF0A-7AF2-4682-B31E-0C3E08128924}" type="datetimeFigureOut">
              <a:rPr lang="sr-Latn-CS"/>
              <a:pPr>
                <a:defRPr/>
              </a:pPr>
              <a:t>26.10.2014.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B15D35-C413-4225-AB88-3FE0F3881F2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59838-737D-4D1D-B384-376D90F72825}" type="datetimeFigureOut">
              <a:rPr lang="sr-Latn-CS"/>
              <a:pPr>
                <a:defRPr/>
              </a:pPr>
              <a:t>26.10.2014.</a:t>
            </a:fld>
            <a:endParaRPr lang="hr-H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D26D6-C173-4B78-A393-96841515C44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E528B-AEE3-4707-A08E-D742AC87E108}" type="datetimeFigureOut">
              <a:rPr lang="sr-Latn-CS"/>
              <a:pPr>
                <a:defRPr/>
              </a:pPr>
              <a:t>26.10.2014.</a:t>
            </a:fld>
            <a:endParaRPr lang="hr-HR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0F11D-5B7D-41A9-8F83-B09CCEADB62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1A863-AFF9-47DD-9E51-7BEE46443F28}" type="datetimeFigureOut">
              <a:rPr lang="sr-Latn-CS"/>
              <a:pPr>
                <a:defRPr/>
              </a:pPr>
              <a:t>26.10.2014.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1BD6B-4B70-45B1-8299-388C037B5AA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FD520-8140-444F-8251-6699994AB10D}" type="datetimeFigureOut">
              <a:rPr lang="sr-Latn-CS"/>
              <a:pPr>
                <a:defRPr/>
              </a:pPr>
              <a:t>26.10.2014.</a:t>
            </a:fld>
            <a:endParaRPr lang="hr-HR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CC7DE-C213-48D6-9A8B-5391AB8CAFB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037C8-38B0-42E5-B2CD-13B22759176F}" type="datetimeFigureOut">
              <a:rPr lang="sr-Latn-CS"/>
              <a:pPr>
                <a:defRPr/>
              </a:pPr>
              <a:t>26.10.2014.</a:t>
            </a:fld>
            <a:endParaRPr lang="hr-H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85B9B-2AA9-4936-99D2-6A780925B54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4A01F8-11B1-4A6F-8841-685B46D794DA}" type="datetimeFigureOut">
              <a:rPr lang="sr-Latn-CS"/>
              <a:pPr>
                <a:defRPr/>
              </a:pPr>
              <a:t>26.10.2014.</a:t>
            </a:fld>
            <a:endParaRPr lang="hr-H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F5CC37-EDCE-4872-90AD-131AA7EDAC0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285A6AF0-E27A-49E0-A885-3CF9C3B28421}" type="datetimeFigureOut">
              <a:rPr lang="sr-Latn-CS"/>
              <a:pPr>
                <a:defRPr/>
              </a:pPr>
              <a:t>26.10.2014.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2FE464B9-CA4C-4D38-9BCB-51C4700FDE1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3" r:id="rId1"/>
    <p:sldLayoutId id="2147484162" r:id="rId2"/>
    <p:sldLayoutId id="2147484164" r:id="rId3"/>
    <p:sldLayoutId id="2147484161" r:id="rId4"/>
    <p:sldLayoutId id="2147484160" r:id="rId5"/>
    <p:sldLayoutId id="2147484159" r:id="rId6"/>
    <p:sldLayoutId id="2147484158" r:id="rId7"/>
    <p:sldLayoutId id="2147484157" r:id="rId8"/>
    <p:sldLayoutId id="2147484165" r:id="rId9"/>
    <p:sldLayoutId id="2147484156" r:id="rId10"/>
    <p:sldLayoutId id="21474841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10CF9B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10CF9B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10CF9B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ljen.matijasevic@zg.t-com.h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English for Tax Administration Study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389062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dirty="0" smtClean="0"/>
              <a:t>Lecturer: Miljen Matijašević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sz="1900" dirty="0" smtClean="0"/>
              <a:t>e-mail</a:t>
            </a:r>
            <a:r>
              <a:rPr lang="hr-HR" sz="1900" smtClean="0"/>
              <a:t>: </a:t>
            </a:r>
            <a:r>
              <a:rPr lang="hr-HR" sz="1900" smtClean="0">
                <a:hlinkClick r:id="rId2"/>
              </a:rPr>
              <a:t>miljen.matijasevic@gmail.com</a:t>
            </a:r>
            <a:endParaRPr lang="hr-HR" sz="1900" dirty="0" smtClean="0"/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sz="1900" dirty="0" smtClean="0"/>
              <a:t>G10, room 6, </a:t>
            </a:r>
            <a:r>
              <a:rPr lang="hr-HR" sz="1900" dirty="0" err="1" smtClean="0"/>
              <a:t>Wed</a:t>
            </a:r>
            <a:r>
              <a:rPr lang="hr-HR" sz="1900" dirty="0" smtClean="0"/>
              <a:t> 15:30-16:30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dirty="0" smtClean="0"/>
              <a:t>Session 3, 21 </a:t>
            </a:r>
            <a:r>
              <a:rPr lang="hr-HR" dirty="0" err="1" smtClean="0"/>
              <a:t>Oct</a:t>
            </a:r>
            <a:r>
              <a:rPr lang="hr-HR" dirty="0" smtClean="0"/>
              <a:t> 2014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European Integration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448175"/>
          </a:xfrm>
        </p:spPr>
        <p:txBody>
          <a:bodyPr/>
          <a:lstStyle/>
          <a:p>
            <a:pPr eaLnBrk="1" hangingPunct="1">
              <a:spcBef>
                <a:spcPts val="575"/>
              </a:spcBef>
              <a:buFont typeface="Wingdings 2" pitchFamily="18" charset="2"/>
              <a:buChar char=""/>
            </a:pPr>
            <a:endParaRPr lang="hr-HR" sz="2000" dirty="0" smtClean="0"/>
          </a:p>
          <a:p>
            <a:pPr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hr-HR" sz="2800" dirty="0" smtClean="0"/>
              <a:t>How many states are members of:</a:t>
            </a:r>
          </a:p>
          <a:p>
            <a:pPr lvl="1" eaLnBrk="1" hangingPunct="1">
              <a:spcBef>
                <a:spcPts val="575"/>
              </a:spcBef>
              <a:buFont typeface="Wingdings 2" pitchFamily="18" charset="2"/>
              <a:buChar char=""/>
            </a:pPr>
            <a:endParaRPr lang="hr-HR" sz="2500" dirty="0" smtClean="0"/>
          </a:p>
          <a:p>
            <a:pPr lvl="1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hr-HR" sz="2500" dirty="0" smtClean="0"/>
              <a:t>the European Union</a:t>
            </a:r>
          </a:p>
          <a:p>
            <a:pPr lvl="1" eaLnBrk="1" hangingPunct="1">
              <a:spcBef>
                <a:spcPts val="575"/>
              </a:spcBef>
              <a:buNone/>
            </a:pPr>
            <a:r>
              <a:rPr lang="hr-HR" sz="2500" dirty="0" smtClean="0"/>
              <a:t>		28</a:t>
            </a:r>
            <a:endParaRPr lang="hr-HR" sz="2200" dirty="0" smtClean="0"/>
          </a:p>
          <a:p>
            <a:pPr lvl="1" eaLnBrk="1" hangingPunct="1">
              <a:spcBef>
                <a:spcPts val="575"/>
              </a:spcBef>
              <a:buFont typeface="Wingdings 2" pitchFamily="18" charset="2"/>
              <a:buChar char=""/>
            </a:pPr>
            <a:endParaRPr lang="hr-HR" sz="2500" dirty="0" smtClean="0"/>
          </a:p>
          <a:p>
            <a:pPr lvl="1" eaLnBrk="1" hangingPunct="1">
              <a:spcBef>
                <a:spcPts val="575"/>
              </a:spcBef>
              <a:buFont typeface="Wingdings 2" pitchFamily="18" charset="2"/>
              <a:buChar char=""/>
            </a:pPr>
            <a:endParaRPr lang="hr-HR" sz="2500" dirty="0" smtClean="0"/>
          </a:p>
          <a:p>
            <a:pPr lvl="1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hr-HR" sz="2500" dirty="0" smtClean="0"/>
              <a:t>the Council of Europe</a:t>
            </a:r>
          </a:p>
          <a:p>
            <a:pPr lvl="1" eaLnBrk="1" hangingPunct="1">
              <a:spcBef>
                <a:spcPts val="575"/>
              </a:spcBef>
              <a:buNone/>
            </a:pPr>
            <a:r>
              <a:rPr lang="hr-HR" sz="2500" dirty="0" smtClean="0"/>
              <a:t>		47</a:t>
            </a:r>
          </a:p>
        </p:txBody>
      </p:sp>
      <p:pic>
        <p:nvPicPr>
          <p:cNvPr id="4" name="Picture 3" descr="eu-fla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2492896"/>
            <a:ext cx="2232248" cy="1674186"/>
          </a:xfrm>
          <a:prstGeom prst="rect">
            <a:avLst/>
          </a:prstGeom>
        </p:spPr>
      </p:pic>
      <p:pic>
        <p:nvPicPr>
          <p:cNvPr id="5" name="Picture 4" descr="Council of Europ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4509120"/>
            <a:ext cx="2214041" cy="1822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1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History of the EU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499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24078" indent="-514350" eaLnBrk="1" fontAlgn="auto" hangingPunct="1">
              <a:spcAft>
                <a:spcPts val="600"/>
              </a:spcAft>
              <a:buFont typeface="Wingdings 3"/>
              <a:buChar char=""/>
              <a:defRPr/>
            </a:pPr>
            <a:r>
              <a:rPr lang="hr-HR" sz="3200" dirty="0" smtClean="0"/>
              <a:t>idea of a united Europe born after World War II</a:t>
            </a:r>
          </a:p>
          <a:p>
            <a:pPr marL="624078" indent="-514350" eaLnBrk="1" fontAlgn="auto" hangingPunct="1">
              <a:spcAft>
                <a:spcPts val="600"/>
              </a:spcAft>
              <a:buFont typeface="Wingdings 3"/>
              <a:buChar char=""/>
              <a:defRPr/>
            </a:pPr>
            <a:r>
              <a:rPr lang="hr-HR" sz="3200" dirty="0" smtClean="0"/>
              <a:t>the continent was devastated by the war</a:t>
            </a:r>
          </a:p>
          <a:p>
            <a:pPr marL="624078" indent="-514350" eaLnBrk="1" fontAlgn="auto" hangingPunct="1">
              <a:spcAft>
                <a:spcPts val="600"/>
              </a:spcAft>
              <a:buFont typeface="Wingdings 3"/>
              <a:buChar char=""/>
              <a:defRPr/>
            </a:pPr>
            <a:r>
              <a:rPr lang="hr-HR" sz="3200" dirty="0" smtClean="0"/>
              <a:t>strong desire to prevent new conflicts</a:t>
            </a:r>
          </a:p>
          <a:p>
            <a:pPr marL="624078" indent="-514350" eaLnBrk="1" fontAlgn="auto" hangingPunct="1">
              <a:spcAft>
                <a:spcPts val="600"/>
              </a:spcAft>
              <a:buFont typeface="Wingdings 3"/>
              <a:buChar char=""/>
              <a:defRPr/>
            </a:pPr>
            <a:r>
              <a:rPr lang="hr-HR" sz="3200" dirty="0" smtClean="0"/>
              <a:t>various initiatives brought together into the </a:t>
            </a:r>
            <a:r>
              <a:rPr lang="en-US" sz="3200" dirty="0" smtClean="0"/>
              <a:t>International Committee of the Movements for European Unity</a:t>
            </a:r>
            <a:endParaRPr lang="hr-HR" sz="3200" dirty="0" smtClean="0"/>
          </a:p>
          <a:p>
            <a:pPr marL="624078" indent="-514350" eaLnBrk="1" fontAlgn="auto" hangingPunct="1">
              <a:spcAft>
                <a:spcPts val="600"/>
              </a:spcAft>
              <a:buFont typeface="Wingdings 3"/>
              <a:buChar char=""/>
              <a:defRPr/>
            </a:pPr>
            <a:r>
              <a:rPr lang="en-US" sz="3200" dirty="0" smtClean="0"/>
              <a:t>the Hague Congress</a:t>
            </a:r>
            <a:r>
              <a:rPr lang="hr-HR" sz="3200" dirty="0" smtClean="0"/>
              <a:t> (</a:t>
            </a:r>
            <a:r>
              <a:rPr lang="en-US" sz="3200" dirty="0" smtClean="0"/>
              <a:t>7 May 1948</a:t>
            </a:r>
            <a:r>
              <a:rPr lang="hr-HR" sz="3200" dirty="0" smtClean="0"/>
              <a:t>)</a:t>
            </a:r>
            <a:r>
              <a:rPr lang="en-US" sz="3200" dirty="0" smtClean="0"/>
              <a:t>, remembered as "The Congress of Europe"</a:t>
            </a:r>
            <a:endParaRPr lang="hr-HR" sz="3200" dirty="0" smtClean="0"/>
          </a:p>
          <a:p>
            <a:pPr marL="624078" indent="-514350" eaLnBrk="1" fontAlgn="auto" hangingPunct="1">
              <a:spcAft>
                <a:spcPts val="600"/>
              </a:spcAft>
              <a:buFont typeface="Wingdings 3"/>
              <a:buChar char=""/>
              <a:defRPr/>
            </a:pPr>
            <a:endParaRPr lang="hr-HR" sz="3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European Integration - history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7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 eaLnBrk="1" fontAlgn="auto" hangingPunct="1">
              <a:spcAft>
                <a:spcPts val="600"/>
              </a:spcAft>
              <a:buFont typeface="Wingdings 3"/>
              <a:buChar char=""/>
              <a:defRPr/>
            </a:pPr>
            <a:r>
              <a:rPr lang="hr-HR" sz="3200" dirty="0" smtClean="0"/>
              <a:t>two models proposed:</a:t>
            </a:r>
          </a:p>
          <a:p>
            <a:pPr marL="871728" lvl="1" indent="-514350" eaLnBrk="1" fontAlgn="auto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hr-HR" sz="2900" dirty="0" smtClean="0"/>
              <a:t>a federative union of states (like the USA), supported by Belgium and France,</a:t>
            </a:r>
          </a:p>
          <a:p>
            <a:pPr marL="871728" lvl="1" indent="-514350" eaLnBrk="1" fontAlgn="auto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hr-HR" sz="2900" dirty="0" smtClean="0"/>
              <a:t>a form of intergovernmental co-operation, preferred by the UK</a:t>
            </a:r>
          </a:p>
          <a:p>
            <a:pPr marL="624078" indent="-514350" eaLnBrk="1" fontAlgn="auto" hangingPunct="1">
              <a:spcAft>
                <a:spcPts val="600"/>
              </a:spcAft>
              <a:buFont typeface="Wingdings 3"/>
              <a:buChar char=""/>
              <a:defRPr/>
            </a:pPr>
            <a:endParaRPr lang="hr-HR" sz="3200" dirty="0" smtClean="0"/>
          </a:p>
          <a:p>
            <a:pPr marL="624078" indent="-514350" eaLnBrk="1" fontAlgn="auto" hangingPunct="1">
              <a:spcAft>
                <a:spcPts val="600"/>
              </a:spcAft>
              <a:buFont typeface="Wingdings 3"/>
              <a:buChar char=""/>
              <a:defRPr/>
            </a:pPr>
            <a:r>
              <a:rPr lang="hr-HR" sz="2400" dirty="0" smtClean="0"/>
              <a:t>result: </a:t>
            </a:r>
            <a:r>
              <a:rPr lang="hr-HR" sz="3200" dirty="0" smtClean="0"/>
              <a:t>the</a:t>
            </a:r>
            <a:r>
              <a:rPr lang="en-US" sz="2800" dirty="0" smtClean="0"/>
              <a:t> </a:t>
            </a:r>
            <a:r>
              <a:rPr lang="en-US" sz="3200" dirty="0" smtClean="0"/>
              <a:t>Council of Europe</a:t>
            </a:r>
            <a:r>
              <a:rPr lang="hr-HR" sz="3200" dirty="0" smtClean="0"/>
              <a:t> </a:t>
            </a:r>
            <a:r>
              <a:rPr lang="hr-HR" sz="2400" dirty="0" smtClean="0"/>
              <a:t>(model 2)</a:t>
            </a:r>
            <a:endParaRPr lang="hr-HR" sz="2800" dirty="0" smtClean="0"/>
          </a:p>
          <a:p>
            <a:pPr marL="624078" indent="-514350" eaLnBrk="1" fontAlgn="auto" hangingPunct="1">
              <a:spcAft>
                <a:spcPts val="600"/>
              </a:spcAft>
              <a:buFont typeface="Wingdings 3"/>
              <a:buChar char=""/>
              <a:defRPr/>
            </a:pPr>
            <a:endParaRPr lang="hr-HR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European Integration - history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2499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The Council of Europe</a:t>
            </a:r>
            <a:endParaRPr lang="hr-HR" dirty="0"/>
          </a:p>
        </p:txBody>
      </p:sp>
      <p:pic>
        <p:nvPicPr>
          <p:cNvPr id="4" name="Content Placeholder 3" descr="council of europe ma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7312" y="1818481"/>
            <a:ext cx="5438775" cy="4429125"/>
          </a:xfrm>
        </p:spPr>
      </p:pic>
      <p:pic>
        <p:nvPicPr>
          <p:cNvPr id="5" name="Picture 4" descr="Council of Europ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57158" y="5229200"/>
            <a:ext cx="1601637" cy="1318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13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 eaLnBrk="1" fontAlgn="auto" hangingPunct="1">
              <a:spcAft>
                <a:spcPts val="600"/>
              </a:spcAft>
              <a:buFont typeface="Wingdings 3"/>
              <a:buChar char=""/>
              <a:defRPr/>
            </a:pPr>
            <a:r>
              <a:rPr lang="hr-HR" sz="3200" dirty="0" smtClean="0"/>
              <a:t>references to the economic and political union declared at the Hague Congress were dropped</a:t>
            </a:r>
          </a:p>
          <a:p>
            <a:pPr marL="624078" indent="-514350" eaLnBrk="1" fontAlgn="auto" hangingPunct="1">
              <a:spcAft>
                <a:spcPts val="600"/>
              </a:spcAft>
              <a:buFont typeface="Wingdings 3"/>
              <a:buChar char=""/>
              <a:defRPr/>
            </a:pPr>
            <a:endParaRPr lang="hr-HR" sz="3200" dirty="0" smtClean="0"/>
          </a:p>
          <a:p>
            <a:pPr marL="624078" indent="-514350" eaLnBrk="1" fontAlgn="auto" hangingPunct="1">
              <a:spcAft>
                <a:spcPts val="600"/>
              </a:spcAft>
              <a:buFont typeface="Wingdings 3"/>
              <a:buChar char=""/>
              <a:defRPr/>
            </a:pPr>
            <a:r>
              <a:rPr lang="hr-HR" sz="3200" dirty="0" smtClean="0"/>
              <a:t>this gave rise to the development of initiatives which led to the formation of the European Communities</a:t>
            </a:r>
            <a:endParaRPr lang="hr-HR" sz="2400" dirty="0" smtClean="0"/>
          </a:p>
          <a:p>
            <a:pPr marL="624078" indent="-514350" eaLnBrk="1" fontAlgn="auto" hangingPunct="1">
              <a:spcAft>
                <a:spcPts val="600"/>
              </a:spcAft>
              <a:buFont typeface="Wingdings 3"/>
              <a:buChar char=""/>
              <a:defRPr/>
            </a:pPr>
            <a:endParaRPr lang="hr-HR" sz="2800" dirty="0" smtClean="0"/>
          </a:p>
          <a:p>
            <a:pPr marL="624078" indent="-514350" eaLnBrk="1" fontAlgn="auto" hangingPunct="1">
              <a:spcAft>
                <a:spcPts val="600"/>
              </a:spcAft>
              <a:buFont typeface="Wingdings 3"/>
              <a:buChar char=""/>
              <a:defRPr/>
            </a:pPr>
            <a:endParaRPr lang="hr-HR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European Integration - history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273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4400" dirty="0" smtClean="0"/>
              <a:t>European Integration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448175"/>
          </a:xfrm>
        </p:spPr>
        <p:txBody>
          <a:bodyPr/>
          <a:lstStyle/>
          <a:p>
            <a:pPr eaLnBrk="1" hangingPunct="1">
              <a:spcBef>
                <a:spcPts val="575"/>
              </a:spcBef>
              <a:buFont typeface="Wingdings 2" pitchFamily="18" charset="2"/>
              <a:buChar char=""/>
            </a:pPr>
            <a:endParaRPr lang="hr-HR" sz="2000" dirty="0" smtClean="0"/>
          </a:p>
          <a:p>
            <a:pPr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hr-HR" sz="2800" dirty="0" smtClean="0"/>
              <a:t>France dissatisfied with the scope of the Council of Europe</a:t>
            </a:r>
          </a:p>
          <a:p>
            <a:pPr eaLnBrk="1" hangingPunct="1">
              <a:spcBef>
                <a:spcPts val="575"/>
              </a:spcBef>
              <a:buFont typeface="Wingdings 2" pitchFamily="18" charset="2"/>
              <a:buChar char=""/>
            </a:pPr>
            <a:endParaRPr lang="hr-HR" sz="2800" dirty="0" smtClean="0"/>
          </a:p>
          <a:p>
            <a:pPr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hr-HR" sz="2800" dirty="0" smtClean="0"/>
              <a:t>fear of Germany rising to military power again</a:t>
            </a:r>
          </a:p>
          <a:p>
            <a:pPr eaLnBrk="1" hangingPunct="1">
              <a:spcBef>
                <a:spcPts val="575"/>
              </a:spcBef>
              <a:buFont typeface="Wingdings 2" pitchFamily="18" charset="2"/>
              <a:buChar char=""/>
            </a:pPr>
            <a:endParaRPr lang="hr-HR" sz="2800" dirty="0" smtClean="0"/>
          </a:p>
          <a:p>
            <a:pPr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hr-HR" sz="2800" dirty="0" smtClean="0"/>
              <a:t>Schuman (French foreign minister) initiated the formation of a union of the French and German </a:t>
            </a:r>
            <a:r>
              <a:rPr lang="hr-H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coal and steel industries</a:t>
            </a:r>
            <a:endParaRPr lang="hr-HR" sz="2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808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4400" dirty="0" smtClean="0"/>
              <a:t>European Communities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448175"/>
          </a:xfrm>
        </p:spPr>
        <p:txBody>
          <a:bodyPr/>
          <a:lstStyle/>
          <a:p>
            <a:pPr eaLnBrk="1" hangingPunct="1">
              <a:spcBef>
                <a:spcPts val="575"/>
              </a:spcBef>
              <a:buFont typeface="Wingdings 2" pitchFamily="18" charset="2"/>
              <a:buChar char=""/>
            </a:pPr>
            <a:endParaRPr lang="hr-HR" sz="2000" dirty="0" smtClean="0"/>
          </a:p>
          <a:p>
            <a:pPr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hr-H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European Coal and Steel Community</a:t>
            </a:r>
          </a:p>
          <a:p>
            <a:pPr lvl="1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hr-HR" sz="2500" dirty="0" smtClean="0"/>
              <a:t>Treaty of Paris, 1951</a:t>
            </a:r>
          </a:p>
          <a:p>
            <a:pPr lvl="1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hr-HR" sz="2500" dirty="0" smtClean="0"/>
              <a:t>France, Germany, Italy, Belgium, the Netherlands, Luxemburg</a:t>
            </a:r>
          </a:p>
          <a:p>
            <a:pPr eaLnBrk="1" hangingPunct="1">
              <a:spcBef>
                <a:spcPts val="575"/>
              </a:spcBef>
              <a:buFont typeface="Wingdings 2" pitchFamily="18" charset="2"/>
              <a:buChar char=""/>
            </a:pPr>
            <a:endParaRPr lang="hr-HR" sz="2800" dirty="0" smtClean="0"/>
          </a:p>
          <a:p>
            <a:pPr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hr-H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European Economic Community </a:t>
            </a:r>
            <a:r>
              <a:rPr lang="hr-HR" sz="2800" dirty="0" smtClean="0"/>
              <a:t>(single market)</a:t>
            </a:r>
          </a:p>
          <a:p>
            <a:pPr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hr-H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European Atomic Energy Community </a:t>
            </a:r>
            <a:r>
              <a:rPr lang="hr-HR" sz="2800" dirty="0" smtClean="0"/>
              <a:t>(Euratom)</a:t>
            </a:r>
          </a:p>
          <a:p>
            <a:pPr lvl="1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hr-HR" dirty="0" smtClean="0"/>
              <a:t>		Treaty of Rome, 1957</a:t>
            </a:r>
          </a:p>
        </p:txBody>
      </p:sp>
    </p:spTree>
    <p:extLst>
      <p:ext uri="{BB962C8B-B14F-4D97-AF65-F5344CB8AC3E}">
        <p14:creationId xmlns:p14="http://schemas.microsoft.com/office/powerpoint/2010/main" val="155140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4400" dirty="0" smtClean="0"/>
              <a:t>European Communities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448175"/>
          </a:xfrm>
        </p:spPr>
        <p:txBody>
          <a:bodyPr/>
          <a:lstStyle/>
          <a:p>
            <a:pPr eaLnBrk="1" hangingPunct="1">
              <a:spcBef>
                <a:spcPts val="575"/>
              </a:spcBef>
              <a:buFont typeface="Wingdings 2" pitchFamily="18" charset="2"/>
              <a:buChar char=""/>
            </a:pPr>
            <a:endParaRPr lang="hr-HR" sz="2000" dirty="0" smtClean="0"/>
          </a:p>
          <a:p>
            <a:pPr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hr-HR" sz="2800" dirty="0" smtClean="0"/>
              <a:t>Single European Act, 1986</a:t>
            </a:r>
          </a:p>
          <a:p>
            <a:pPr lvl="1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hr-HR" sz="2500" dirty="0" smtClean="0"/>
              <a:t>formally establishes the economic and customs union, the single market and the four freedoms</a:t>
            </a:r>
          </a:p>
          <a:p>
            <a:pPr lvl="1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hr-HR" sz="2500" dirty="0" smtClean="0"/>
              <a:t>free movement of:</a:t>
            </a:r>
          </a:p>
          <a:p>
            <a:pPr lvl="2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hr-HR" sz="2200" dirty="0" smtClean="0"/>
              <a:t>goods</a:t>
            </a:r>
          </a:p>
          <a:p>
            <a:pPr lvl="2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hr-HR" sz="2200" dirty="0" smtClean="0"/>
              <a:t>services</a:t>
            </a:r>
          </a:p>
          <a:p>
            <a:pPr lvl="2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hr-HR" sz="2200" dirty="0" smtClean="0"/>
              <a:t>persons</a:t>
            </a:r>
          </a:p>
          <a:p>
            <a:pPr lvl="2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hr-HR" sz="2200" dirty="0" smtClean="0"/>
              <a:t>capital</a:t>
            </a:r>
          </a:p>
          <a:p>
            <a:pPr lvl="1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hr-HR" sz="2500" dirty="0" smtClean="0"/>
              <a:t>deadline for implementation: 1992</a:t>
            </a:r>
          </a:p>
        </p:txBody>
      </p:sp>
    </p:spTree>
    <p:extLst>
      <p:ext uri="{BB962C8B-B14F-4D97-AF65-F5344CB8AC3E}">
        <p14:creationId xmlns:p14="http://schemas.microsoft.com/office/powerpoint/2010/main" val="371282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4400" dirty="0" smtClean="0"/>
              <a:t>European Union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448175"/>
          </a:xfrm>
        </p:spPr>
        <p:txBody>
          <a:bodyPr/>
          <a:lstStyle/>
          <a:p>
            <a:pPr eaLnBrk="1" hangingPunct="1">
              <a:spcBef>
                <a:spcPts val="575"/>
              </a:spcBef>
              <a:buFont typeface="Wingdings 2" pitchFamily="18" charset="2"/>
              <a:buChar char=""/>
            </a:pPr>
            <a:endParaRPr lang="hr-HR" sz="2000" dirty="0" smtClean="0"/>
          </a:p>
          <a:p>
            <a:pPr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hr-H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Treaty establishing the European Union </a:t>
            </a:r>
            <a:r>
              <a:rPr lang="hr-HR" sz="2800" dirty="0" smtClean="0"/>
              <a:t>(a.k.a. the Maastricht Treaty, 1992)</a:t>
            </a:r>
          </a:p>
          <a:p>
            <a:pPr lvl="1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hr-HR" sz="2500" dirty="0" smtClean="0"/>
              <a:t>aims: a border-free area</a:t>
            </a:r>
          </a:p>
          <a:p>
            <a:pPr lvl="1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hr-HR" sz="2500" dirty="0" smtClean="0"/>
              <a:t>common foreign and security policy</a:t>
            </a:r>
          </a:p>
          <a:p>
            <a:pPr lvl="1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hr-HR" sz="2500" dirty="0" smtClean="0"/>
              <a:t>judicial and police co-operation</a:t>
            </a:r>
          </a:p>
          <a:p>
            <a:pPr lvl="1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hr-HR" sz="2500" dirty="0" smtClean="0"/>
              <a:t>economic and monetary union</a:t>
            </a:r>
          </a:p>
          <a:p>
            <a:pPr lvl="1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hr-HR" sz="2500" dirty="0" smtClean="0"/>
              <a:t>creation of the EURO</a:t>
            </a:r>
          </a:p>
          <a:p>
            <a:pPr lvl="1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hr-HR" sz="2500" dirty="0" smtClean="0"/>
              <a:t>the euro put into circulation in 2002</a:t>
            </a:r>
          </a:p>
          <a:p>
            <a:pPr lvl="1" eaLnBrk="1" hangingPunct="1">
              <a:spcBef>
                <a:spcPts val="575"/>
              </a:spcBef>
              <a:buFont typeface="Wingdings 2" pitchFamily="18" charset="2"/>
              <a:buChar char=""/>
            </a:pPr>
            <a:endParaRPr lang="hr-HR" sz="2500" dirty="0" smtClean="0"/>
          </a:p>
          <a:p>
            <a:pPr lvl="1" eaLnBrk="1" hangingPunct="1">
              <a:spcBef>
                <a:spcPts val="575"/>
              </a:spcBef>
              <a:buFont typeface="Wingdings 2" pitchFamily="18" charset="2"/>
              <a:buChar char=""/>
            </a:pPr>
            <a:endParaRPr lang="hr-HR" sz="2500" dirty="0" smtClean="0"/>
          </a:p>
        </p:txBody>
      </p:sp>
    </p:spTree>
    <p:extLst>
      <p:ext uri="{BB962C8B-B14F-4D97-AF65-F5344CB8AC3E}">
        <p14:creationId xmlns:p14="http://schemas.microsoft.com/office/powerpoint/2010/main" val="225343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Today’s session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Revision of the previous session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Introduction to the European Union</a:t>
            </a:r>
          </a:p>
          <a:p>
            <a:pPr lvl="1"/>
            <a:r>
              <a:rPr lang="hr-HR" dirty="0" err="1" smtClean="0"/>
              <a:t>History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EU</a:t>
            </a:r>
          </a:p>
          <a:p>
            <a:pPr lvl="1"/>
            <a:r>
              <a:rPr lang="hr-HR" dirty="0" smtClean="0"/>
              <a:t>EU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policy</a:t>
            </a:r>
            <a:endParaRPr lang="hr-HR" dirty="0" smtClean="0"/>
          </a:p>
          <a:p>
            <a:pPr lvl="1"/>
            <a:r>
              <a:rPr lang="hr-HR" dirty="0" smtClean="0"/>
              <a:t>EU </a:t>
            </a:r>
            <a:r>
              <a:rPr lang="hr-HR" dirty="0" err="1" smtClean="0"/>
              <a:t>legislation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4400" dirty="0" smtClean="0"/>
              <a:t>European Union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448175"/>
          </a:xfrm>
        </p:spPr>
        <p:txBody>
          <a:bodyPr/>
          <a:lstStyle/>
          <a:p>
            <a:pPr eaLnBrk="1" hangingPunct="1">
              <a:spcBef>
                <a:spcPts val="575"/>
              </a:spcBef>
              <a:buNone/>
            </a:pPr>
            <a:endParaRPr lang="hr-HR" sz="2000" dirty="0" smtClean="0"/>
          </a:p>
          <a:p>
            <a:pPr eaLnBrk="1" hangingPunct="1">
              <a:spcBef>
                <a:spcPts val="575"/>
              </a:spcBef>
              <a:buNone/>
            </a:pPr>
            <a:r>
              <a:rPr lang="hr-HR" sz="2000" dirty="0" smtClean="0"/>
              <a:t>The three pillars of the EU:</a:t>
            </a:r>
          </a:p>
          <a:p>
            <a:pPr eaLnBrk="1" hangingPunct="1">
              <a:spcBef>
                <a:spcPts val="575"/>
              </a:spcBef>
              <a:buNone/>
            </a:pPr>
            <a:endParaRPr lang="hr-HR" sz="2000" dirty="0" smtClean="0"/>
          </a:p>
          <a:p>
            <a:pPr marL="457200" indent="-457200" eaLnBrk="1" hangingPunct="1">
              <a:spcBef>
                <a:spcPts val="575"/>
              </a:spcBef>
              <a:buFont typeface="+mj-lt"/>
              <a:buAutoNum type="arabicPeriod"/>
            </a:pPr>
            <a:r>
              <a:rPr lang="hr-HR" sz="2500" dirty="0" smtClean="0"/>
              <a:t>European Community (EEC+ECSC+Euratom)</a:t>
            </a:r>
          </a:p>
          <a:p>
            <a:pPr marL="457200" indent="-457200" eaLnBrk="1" hangingPunct="1">
              <a:spcBef>
                <a:spcPts val="575"/>
              </a:spcBef>
              <a:buFont typeface="+mj-lt"/>
              <a:buAutoNum type="arabicPeriod"/>
            </a:pPr>
            <a:endParaRPr lang="hr-HR" sz="2500" dirty="0" smtClean="0"/>
          </a:p>
          <a:p>
            <a:pPr marL="457200" indent="-457200" eaLnBrk="1" hangingPunct="1">
              <a:spcBef>
                <a:spcPts val="575"/>
              </a:spcBef>
              <a:buFont typeface="+mj-lt"/>
              <a:buAutoNum type="arabicPeriod"/>
            </a:pPr>
            <a:r>
              <a:rPr lang="hr-HR" sz="2500" dirty="0" smtClean="0"/>
              <a:t>Common Foreign and Security Policy</a:t>
            </a:r>
          </a:p>
          <a:p>
            <a:pPr marL="457200" indent="-457200" eaLnBrk="1" hangingPunct="1">
              <a:spcBef>
                <a:spcPts val="575"/>
              </a:spcBef>
              <a:buFont typeface="+mj-lt"/>
              <a:buAutoNum type="arabicPeriod"/>
            </a:pPr>
            <a:endParaRPr lang="hr-HR" sz="2500" dirty="0" smtClean="0"/>
          </a:p>
          <a:p>
            <a:pPr marL="457200" indent="-457200" eaLnBrk="1" hangingPunct="1">
              <a:spcBef>
                <a:spcPts val="575"/>
              </a:spcBef>
              <a:buFont typeface="+mj-lt"/>
              <a:buAutoNum type="arabicPeriod"/>
            </a:pPr>
            <a:r>
              <a:rPr lang="hr-HR" sz="2500" dirty="0" smtClean="0"/>
              <a:t>Justice and Home Affairs</a:t>
            </a:r>
          </a:p>
          <a:p>
            <a:pPr marL="457200" indent="-457200" eaLnBrk="1" hangingPunct="1">
              <a:spcBef>
                <a:spcPts val="575"/>
              </a:spcBef>
              <a:buFont typeface="+mj-lt"/>
              <a:buAutoNum type="arabicPeriod"/>
            </a:pPr>
            <a:endParaRPr lang="hr-HR" sz="2500" dirty="0" smtClean="0"/>
          </a:p>
          <a:p>
            <a:pPr marL="457200" indent="-457200" eaLnBrk="1" hangingPunct="1">
              <a:spcBef>
                <a:spcPts val="575"/>
              </a:spcBef>
              <a:buNone/>
            </a:pPr>
            <a:r>
              <a:rPr lang="hr-HR" sz="1600" dirty="0" smtClean="0"/>
              <a:t>pillar 1 – the EC has more powers to legislate directly</a:t>
            </a:r>
          </a:p>
          <a:p>
            <a:pPr marL="457200" indent="-457200" eaLnBrk="1" hangingPunct="1">
              <a:spcBef>
                <a:spcPts val="575"/>
              </a:spcBef>
              <a:buNone/>
            </a:pPr>
            <a:r>
              <a:rPr lang="hr-HR" sz="1600" dirty="0" smtClean="0"/>
              <a:t>pillars 2&amp;3 – intergovernmental co-operation</a:t>
            </a:r>
          </a:p>
        </p:txBody>
      </p:sp>
    </p:spTree>
    <p:extLst>
      <p:ext uri="{BB962C8B-B14F-4D97-AF65-F5344CB8AC3E}">
        <p14:creationId xmlns:p14="http://schemas.microsoft.com/office/powerpoint/2010/main" val="315578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1. European Community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448175"/>
          </a:xfrm>
        </p:spPr>
        <p:txBody>
          <a:bodyPr/>
          <a:lstStyle/>
          <a:p>
            <a:pPr eaLnBrk="1" hangingPunct="1">
              <a:spcBef>
                <a:spcPts val="575"/>
              </a:spcBef>
            </a:pPr>
            <a:endParaRPr lang="hr-HR" sz="2000" dirty="0" smtClean="0"/>
          </a:p>
          <a:p>
            <a:pPr eaLnBrk="1" hangingPunct="1">
              <a:spcBef>
                <a:spcPts val="575"/>
              </a:spcBef>
            </a:pPr>
            <a:r>
              <a:rPr lang="hr-HR" sz="2400" dirty="0" smtClean="0"/>
              <a:t>single market, common agricultural policy</a:t>
            </a:r>
          </a:p>
          <a:p>
            <a:pPr eaLnBrk="1" hangingPunct="1">
              <a:spcBef>
                <a:spcPts val="575"/>
              </a:spcBef>
            </a:pPr>
            <a:r>
              <a:rPr lang="hr-HR" sz="2400" dirty="0" smtClean="0"/>
              <a:t>economic and monetary union</a:t>
            </a:r>
          </a:p>
          <a:p>
            <a:pPr eaLnBrk="1" hangingPunct="1">
              <a:spcBef>
                <a:spcPts val="575"/>
              </a:spcBef>
            </a:pPr>
            <a:r>
              <a:rPr lang="hr-HR" sz="2400" dirty="0" smtClean="0"/>
              <a:t>EU citizenship, the Schengen Area</a:t>
            </a:r>
          </a:p>
          <a:p>
            <a:pPr eaLnBrk="1" hangingPunct="1">
              <a:spcBef>
                <a:spcPts val="575"/>
              </a:spcBef>
            </a:pPr>
            <a:r>
              <a:rPr lang="hr-HR" sz="2400" dirty="0" smtClean="0"/>
              <a:t>education and culture</a:t>
            </a:r>
          </a:p>
          <a:p>
            <a:pPr eaLnBrk="1" hangingPunct="1">
              <a:spcBef>
                <a:spcPts val="575"/>
              </a:spcBef>
            </a:pPr>
            <a:r>
              <a:rPr lang="hr-HR" sz="2400" dirty="0" smtClean="0"/>
              <a:t>transeuropean traffic networks, </a:t>
            </a:r>
          </a:p>
          <a:p>
            <a:pPr eaLnBrk="1" hangingPunct="1">
              <a:spcBef>
                <a:spcPts val="575"/>
              </a:spcBef>
            </a:pPr>
            <a:r>
              <a:rPr lang="hr-HR" sz="2400" dirty="0" smtClean="0"/>
              <a:t>health care, </a:t>
            </a:r>
          </a:p>
          <a:p>
            <a:pPr eaLnBrk="1" hangingPunct="1">
              <a:spcBef>
                <a:spcPts val="575"/>
              </a:spcBef>
            </a:pPr>
            <a:r>
              <a:rPr lang="hr-HR" sz="2400" dirty="0" smtClean="0"/>
              <a:t>science, </a:t>
            </a:r>
          </a:p>
          <a:p>
            <a:pPr eaLnBrk="1" hangingPunct="1">
              <a:spcBef>
                <a:spcPts val="575"/>
              </a:spcBef>
            </a:pPr>
            <a:r>
              <a:rPr lang="hr-HR" sz="2400" dirty="0" smtClean="0"/>
              <a:t>environmental protection</a:t>
            </a:r>
          </a:p>
          <a:p>
            <a:pPr eaLnBrk="1" hangingPunct="1">
              <a:spcBef>
                <a:spcPts val="575"/>
              </a:spcBef>
            </a:pPr>
            <a:r>
              <a:rPr lang="hr-HR" sz="2400" dirty="0" smtClean="0"/>
              <a:t>social policy</a:t>
            </a:r>
          </a:p>
        </p:txBody>
      </p:sp>
    </p:spTree>
    <p:extLst>
      <p:ext uri="{BB962C8B-B14F-4D97-AF65-F5344CB8AC3E}">
        <p14:creationId xmlns:p14="http://schemas.microsoft.com/office/powerpoint/2010/main" val="290896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4000" dirty="0" smtClean="0"/>
              <a:t>2. Common Foreign and Security Policy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448175"/>
          </a:xfrm>
        </p:spPr>
        <p:txBody>
          <a:bodyPr/>
          <a:lstStyle/>
          <a:p>
            <a:pPr eaLnBrk="1" hangingPunct="1">
              <a:spcBef>
                <a:spcPts val="575"/>
              </a:spcBef>
            </a:pPr>
            <a:endParaRPr lang="hr-HR" sz="2000" dirty="0" smtClean="0"/>
          </a:p>
          <a:p>
            <a:pPr eaLnBrk="1" hangingPunct="1">
              <a:spcBef>
                <a:spcPts val="575"/>
              </a:spcBef>
            </a:pPr>
            <a:endParaRPr lang="hr-HR" sz="2000" dirty="0" smtClean="0"/>
          </a:p>
          <a:p>
            <a:pPr eaLnBrk="1" hangingPunct="1">
              <a:spcBef>
                <a:spcPts val="575"/>
              </a:spcBef>
            </a:pPr>
            <a:r>
              <a:rPr lang="hr-HR" sz="2800" dirty="0" smtClean="0"/>
              <a:t>human rights</a:t>
            </a:r>
          </a:p>
          <a:p>
            <a:pPr eaLnBrk="1" hangingPunct="1">
              <a:spcBef>
                <a:spcPts val="575"/>
              </a:spcBef>
            </a:pPr>
            <a:r>
              <a:rPr lang="hr-HR" sz="2800" dirty="0" smtClean="0"/>
              <a:t>democracy</a:t>
            </a:r>
          </a:p>
          <a:p>
            <a:pPr eaLnBrk="1" hangingPunct="1">
              <a:spcBef>
                <a:spcPts val="575"/>
              </a:spcBef>
            </a:pPr>
            <a:r>
              <a:rPr lang="hr-HR" sz="2800" dirty="0" smtClean="0"/>
              <a:t>common defense policy</a:t>
            </a:r>
          </a:p>
          <a:p>
            <a:pPr eaLnBrk="1" hangingPunct="1">
              <a:spcBef>
                <a:spcPts val="575"/>
              </a:spcBef>
            </a:pPr>
            <a:r>
              <a:rPr lang="hr-HR" sz="2800" dirty="0" smtClean="0"/>
              <a:t>peace keeping</a:t>
            </a:r>
          </a:p>
        </p:txBody>
      </p:sp>
    </p:spTree>
    <p:extLst>
      <p:ext uri="{BB962C8B-B14F-4D97-AF65-F5344CB8AC3E}">
        <p14:creationId xmlns:p14="http://schemas.microsoft.com/office/powerpoint/2010/main" val="355314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4000" dirty="0" smtClean="0"/>
              <a:t>3. Justice and Home Affairs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448175"/>
          </a:xfrm>
        </p:spPr>
        <p:txBody>
          <a:bodyPr/>
          <a:lstStyle/>
          <a:p>
            <a:pPr eaLnBrk="1" hangingPunct="1">
              <a:spcBef>
                <a:spcPts val="575"/>
              </a:spcBef>
            </a:pPr>
            <a:endParaRPr lang="hr-HR" sz="2000" dirty="0" smtClean="0"/>
          </a:p>
          <a:p>
            <a:pPr eaLnBrk="1" hangingPunct="1">
              <a:spcBef>
                <a:spcPts val="575"/>
              </a:spcBef>
            </a:pPr>
            <a:endParaRPr lang="hr-HR" sz="2000" dirty="0" smtClean="0"/>
          </a:p>
          <a:p>
            <a:pPr eaLnBrk="1" hangingPunct="1">
              <a:spcBef>
                <a:spcPts val="575"/>
              </a:spcBef>
            </a:pPr>
            <a:r>
              <a:rPr lang="hr-HR" sz="2800" dirty="0" smtClean="0"/>
              <a:t>drug and arms trafficking, </a:t>
            </a:r>
          </a:p>
          <a:p>
            <a:pPr eaLnBrk="1" hangingPunct="1">
              <a:spcBef>
                <a:spcPts val="575"/>
              </a:spcBef>
            </a:pPr>
            <a:r>
              <a:rPr lang="hr-HR" sz="2800" dirty="0" smtClean="0"/>
              <a:t>terrorism, </a:t>
            </a:r>
          </a:p>
          <a:p>
            <a:pPr eaLnBrk="1" hangingPunct="1">
              <a:spcBef>
                <a:spcPts val="575"/>
              </a:spcBef>
            </a:pPr>
            <a:r>
              <a:rPr lang="hr-HR" sz="2800" dirty="0" smtClean="0"/>
              <a:t>human trafficking, </a:t>
            </a:r>
          </a:p>
          <a:p>
            <a:pPr eaLnBrk="1" hangingPunct="1">
              <a:spcBef>
                <a:spcPts val="575"/>
              </a:spcBef>
            </a:pPr>
            <a:r>
              <a:rPr lang="hr-HR" sz="2800" dirty="0" smtClean="0"/>
              <a:t>organised crime, </a:t>
            </a:r>
          </a:p>
          <a:p>
            <a:pPr eaLnBrk="1" hangingPunct="1">
              <a:spcBef>
                <a:spcPts val="575"/>
              </a:spcBef>
            </a:pPr>
            <a:r>
              <a:rPr lang="hr-HR" sz="2800" dirty="0" smtClean="0"/>
              <a:t>bribe and corruption</a:t>
            </a:r>
          </a:p>
        </p:txBody>
      </p:sp>
    </p:spTree>
    <p:extLst>
      <p:ext uri="{BB962C8B-B14F-4D97-AF65-F5344CB8AC3E}">
        <p14:creationId xmlns:p14="http://schemas.microsoft.com/office/powerpoint/2010/main" val="325606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4400" dirty="0" smtClean="0"/>
              <a:t>European Union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448175"/>
          </a:xfrm>
        </p:spPr>
        <p:txBody>
          <a:bodyPr/>
          <a:lstStyle/>
          <a:p>
            <a:pPr eaLnBrk="1" hangingPunct="1">
              <a:spcBef>
                <a:spcPts val="575"/>
              </a:spcBef>
            </a:pPr>
            <a:endParaRPr lang="hr-HR" sz="2000" dirty="0" smtClean="0"/>
          </a:p>
          <a:p>
            <a:pPr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hr-H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Treaty of Amsterdam </a:t>
            </a:r>
            <a:r>
              <a:rPr lang="hr-HR" sz="2800" dirty="0" smtClean="0"/>
              <a:t>(1997)</a:t>
            </a:r>
          </a:p>
          <a:p>
            <a:pPr lvl="1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hr-HR" sz="2500" dirty="0" smtClean="0"/>
              <a:t>implements the Schengen area</a:t>
            </a:r>
          </a:p>
          <a:p>
            <a:pPr lvl="1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hr-HR" sz="2500" dirty="0" smtClean="0"/>
              <a:t>institutional reforms</a:t>
            </a:r>
          </a:p>
          <a:p>
            <a:pPr lvl="1" eaLnBrk="1" hangingPunct="1">
              <a:spcBef>
                <a:spcPts val="575"/>
              </a:spcBef>
              <a:buFont typeface="Wingdings 2" pitchFamily="18" charset="2"/>
              <a:buChar char=""/>
            </a:pPr>
            <a:endParaRPr lang="hr-HR" sz="2500" dirty="0" smtClean="0"/>
          </a:p>
          <a:p>
            <a:pPr eaLnBrk="1" hangingPunct="1">
              <a:spcBef>
                <a:spcPts val="575"/>
              </a:spcBef>
            </a:pPr>
            <a:endParaRPr lang="hr-HR" sz="2000" dirty="0" smtClean="0"/>
          </a:p>
          <a:p>
            <a:pPr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hr-H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Treaty of Nice </a:t>
            </a:r>
            <a:r>
              <a:rPr lang="hr-HR" sz="2800" dirty="0" smtClean="0"/>
              <a:t>(2001)</a:t>
            </a:r>
          </a:p>
          <a:p>
            <a:pPr lvl="1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hr-HR" sz="2500" dirty="0" smtClean="0"/>
              <a:t>enables further enlargement</a:t>
            </a:r>
          </a:p>
          <a:p>
            <a:pPr lvl="1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hr-HR" sz="2500" dirty="0" smtClean="0"/>
              <a:t>institutional reforms</a:t>
            </a:r>
          </a:p>
          <a:p>
            <a:pPr lvl="1" eaLnBrk="1" hangingPunct="1">
              <a:spcBef>
                <a:spcPts val="575"/>
              </a:spcBef>
              <a:buFont typeface="Wingdings 2" pitchFamily="18" charset="2"/>
              <a:buChar char=""/>
            </a:pPr>
            <a:endParaRPr lang="hr-HR" sz="2500" dirty="0" smtClean="0"/>
          </a:p>
        </p:txBody>
      </p:sp>
    </p:spTree>
    <p:extLst>
      <p:ext uri="{BB962C8B-B14F-4D97-AF65-F5344CB8AC3E}">
        <p14:creationId xmlns:p14="http://schemas.microsoft.com/office/powerpoint/2010/main" val="121993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4400" dirty="0" smtClean="0"/>
              <a:t>European Union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448175"/>
          </a:xfrm>
        </p:spPr>
        <p:txBody>
          <a:bodyPr/>
          <a:lstStyle/>
          <a:p>
            <a:pPr eaLnBrk="1" hangingPunct="1">
              <a:spcBef>
                <a:spcPts val="575"/>
              </a:spcBef>
            </a:pPr>
            <a:endParaRPr lang="hr-HR" sz="2000" dirty="0" smtClean="0"/>
          </a:p>
          <a:p>
            <a:pPr eaLnBrk="1" hangingPunct="1">
              <a:spcBef>
                <a:spcPts val="575"/>
              </a:spcBef>
            </a:pPr>
            <a:endParaRPr lang="hr-HR" sz="2000" dirty="0" smtClean="0"/>
          </a:p>
          <a:p>
            <a:pPr eaLnBrk="1" hangingPunct="1">
              <a:spcBef>
                <a:spcPts val="575"/>
              </a:spcBef>
            </a:pPr>
            <a:endParaRPr lang="hr-HR" sz="2000" dirty="0" smtClean="0"/>
          </a:p>
          <a:p>
            <a:pPr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hr-H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Treaty of Lisbon </a:t>
            </a:r>
            <a:r>
              <a:rPr lang="hr-HR" sz="2800" dirty="0" smtClean="0"/>
              <a:t>(2007)</a:t>
            </a:r>
          </a:p>
          <a:p>
            <a:pPr lvl="1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hr-HR" sz="2500" dirty="0" smtClean="0"/>
              <a:t>unites the three pillars into one: the European Union</a:t>
            </a:r>
          </a:p>
          <a:p>
            <a:pPr lvl="1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hr-HR" sz="2500" dirty="0" smtClean="0"/>
              <a:t>President of the EU</a:t>
            </a:r>
          </a:p>
          <a:p>
            <a:pPr lvl="1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hr-HR" sz="2500" dirty="0" smtClean="0"/>
              <a:t>stronger foreign policy role</a:t>
            </a:r>
          </a:p>
          <a:p>
            <a:pPr lvl="1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hr-HR" sz="2500" dirty="0" smtClean="0"/>
              <a:t>enables further enlargement</a:t>
            </a:r>
          </a:p>
          <a:p>
            <a:pPr lvl="1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hr-HR" sz="2500" dirty="0" smtClean="0"/>
              <a:t>extends co-decision</a:t>
            </a:r>
          </a:p>
        </p:txBody>
      </p:sp>
    </p:spTree>
    <p:extLst>
      <p:ext uri="{BB962C8B-B14F-4D97-AF65-F5344CB8AC3E}">
        <p14:creationId xmlns:p14="http://schemas.microsoft.com/office/powerpoint/2010/main" val="94991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4400" dirty="0" smtClean="0"/>
              <a:t>Enlargement History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448175"/>
          </a:xfrm>
        </p:spPr>
        <p:txBody>
          <a:bodyPr/>
          <a:lstStyle/>
          <a:p>
            <a:pPr>
              <a:buNone/>
            </a:pPr>
            <a:endParaRPr lang="hr-HR" sz="2400" b="1" dirty="0" smtClean="0"/>
          </a:p>
          <a:p>
            <a:pPr>
              <a:buNone/>
            </a:pPr>
            <a:r>
              <a:rPr lang="hr-HR" sz="2400" b="1" dirty="0" smtClean="0"/>
              <a:t>1951 – </a:t>
            </a:r>
            <a:r>
              <a:rPr lang="hr-HR" sz="2400" dirty="0" smtClean="0"/>
              <a:t>France, Germany, Italy, Belgium, the Netherlands, Luxemburg (6)</a:t>
            </a:r>
          </a:p>
          <a:p>
            <a:pPr>
              <a:buNone/>
            </a:pPr>
            <a:r>
              <a:rPr lang="hr-HR" sz="2400" b="1" dirty="0" smtClean="0"/>
              <a:t>1973</a:t>
            </a:r>
            <a:r>
              <a:rPr lang="hr-HR" sz="2400" dirty="0" smtClean="0"/>
              <a:t> – the UK, Ireland, Denmark (9)</a:t>
            </a:r>
          </a:p>
          <a:p>
            <a:pPr>
              <a:buNone/>
            </a:pPr>
            <a:r>
              <a:rPr lang="hr-HR" sz="2400" b="1" dirty="0" smtClean="0"/>
              <a:t>1981</a:t>
            </a:r>
            <a:r>
              <a:rPr lang="hr-HR" sz="2400" dirty="0" smtClean="0"/>
              <a:t> – Greece (10)</a:t>
            </a:r>
          </a:p>
          <a:p>
            <a:pPr>
              <a:buNone/>
            </a:pPr>
            <a:r>
              <a:rPr lang="hr-HR" sz="2400" b="1" dirty="0" smtClean="0"/>
              <a:t>1986</a:t>
            </a:r>
            <a:r>
              <a:rPr lang="hr-HR" sz="2400" dirty="0" smtClean="0"/>
              <a:t> – Portugal, Spain (12)</a:t>
            </a:r>
          </a:p>
          <a:p>
            <a:pPr>
              <a:buNone/>
            </a:pPr>
            <a:r>
              <a:rPr lang="hr-HR" sz="2400" b="1" dirty="0" smtClean="0"/>
              <a:t>1995</a:t>
            </a:r>
            <a:r>
              <a:rPr lang="hr-HR" sz="2400" dirty="0" smtClean="0"/>
              <a:t> – Sweden, Finland, Austria (15)</a:t>
            </a:r>
          </a:p>
          <a:p>
            <a:pPr>
              <a:buNone/>
            </a:pPr>
            <a:r>
              <a:rPr lang="hr-HR" sz="2400" b="1" dirty="0" smtClean="0"/>
              <a:t>2004</a:t>
            </a:r>
            <a:r>
              <a:rPr lang="hr-HR" sz="2400" dirty="0" smtClean="0"/>
              <a:t> – the Czech Republic, Slovakia, Poland, Estonia, Latvia, Lithuania, Hungary, Slovenia, Malta, Cyprus (25)</a:t>
            </a:r>
          </a:p>
          <a:p>
            <a:pPr>
              <a:buNone/>
            </a:pPr>
            <a:r>
              <a:rPr lang="hr-HR" sz="2400" b="1" dirty="0" smtClean="0"/>
              <a:t>2007</a:t>
            </a:r>
            <a:r>
              <a:rPr lang="hr-HR" sz="2400" dirty="0" smtClean="0"/>
              <a:t> – Bulgaria, Romania (27)</a:t>
            </a:r>
          </a:p>
          <a:p>
            <a:pPr>
              <a:buNone/>
            </a:pPr>
            <a:r>
              <a:rPr lang="hr-HR" sz="2400" b="1" dirty="0" smtClean="0"/>
              <a:t>2013</a:t>
            </a:r>
            <a:r>
              <a:rPr lang="hr-HR" sz="2400" dirty="0" smtClean="0"/>
              <a:t> – Croatia (28)</a:t>
            </a:r>
          </a:p>
        </p:txBody>
      </p:sp>
    </p:spTree>
    <p:extLst>
      <p:ext uri="{BB962C8B-B14F-4D97-AF65-F5344CB8AC3E}">
        <p14:creationId xmlns:p14="http://schemas.microsoft.com/office/powerpoint/2010/main" val="217265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Enlargement of the EU</a:t>
            </a:r>
            <a:endParaRPr lang="hr-HR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026" name="Picture 2" descr="C:\Users\mmatijasevic\Desktop\EC-EU-enlargement_animation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340768"/>
            <a:ext cx="6621017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366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Language Policy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Council Regulation (EEC) No. 1 of 6.10.1958.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determining the languages to be used by the European Economic Community</a:t>
            </a:r>
            <a:endParaRPr lang="hr-H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lays down the official languages (French, Italian, Dutch and German) and the language policy of EEC member states (later applied to EU)</a:t>
            </a:r>
          </a:p>
          <a:p>
            <a:endParaRPr lang="hr-HR" dirty="0" smtClean="0"/>
          </a:p>
          <a:p>
            <a:r>
              <a:rPr lang="hr-HR" dirty="0" smtClean="0"/>
              <a:t>MULTILINGUALISM – a key feature of the EU</a:t>
            </a:r>
          </a:p>
        </p:txBody>
      </p:sp>
    </p:spTree>
    <p:extLst>
      <p:ext uri="{BB962C8B-B14F-4D97-AF65-F5344CB8AC3E}">
        <p14:creationId xmlns:p14="http://schemas.microsoft.com/office/powerpoint/2010/main" val="409337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Language Policy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every EU citizen has the right to use their own language</a:t>
            </a:r>
          </a:p>
          <a:p>
            <a:endParaRPr lang="hr-HR" dirty="0" smtClean="0"/>
          </a:p>
          <a:p>
            <a:r>
              <a:rPr lang="hr-HR" dirty="0" smtClean="0"/>
              <a:t>all laws translated into and available in all EU languages</a:t>
            </a:r>
          </a:p>
          <a:p>
            <a:endParaRPr lang="hr-HR" dirty="0" smtClean="0"/>
          </a:p>
          <a:p>
            <a:r>
              <a:rPr lang="hr-HR" dirty="0" err="1" smtClean="0"/>
              <a:t>currently</a:t>
            </a:r>
            <a:r>
              <a:rPr lang="hr-HR" smtClean="0"/>
              <a:t> 24 </a:t>
            </a:r>
            <a:r>
              <a:rPr lang="hr-HR" dirty="0" smtClean="0"/>
              <a:t>official languages of the EU</a:t>
            </a:r>
          </a:p>
          <a:p>
            <a:endParaRPr lang="hr-HR" dirty="0" smtClean="0"/>
          </a:p>
          <a:p>
            <a:r>
              <a:rPr lang="hr-HR" dirty="0" smtClean="0"/>
              <a:t>working languages – determined by institutions for internal use</a:t>
            </a:r>
          </a:p>
        </p:txBody>
      </p:sp>
    </p:spTree>
    <p:extLst>
      <p:ext uri="{BB962C8B-B14F-4D97-AF65-F5344CB8AC3E}">
        <p14:creationId xmlns:p14="http://schemas.microsoft.com/office/powerpoint/2010/main" val="340414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4000" dirty="0" smtClean="0"/>
              <a:t>REVISION OF THE PREVIOUS SESSION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4750" cy="742950"/>
          </a:xfrm>
        </p:spPr>
        <p:txBody>
          <a:bodyPr/>
          <a:lstStyle/>
          <a:p>
            <a:pPr marL="514350" indent="-514350" eaLnBrk="1" hangingPunct="1"/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EU Legislation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292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Sources of EU law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EU legislation:</a:t>
            </a:r>
          </a:p>
          <a:p>
            <a:pPr lvl="1"/>
            <a:endParaRPr lang="hr-HR" dirty="0" smtClean="0"/>
          </a:p>
          <a:p>
            <a:pPr lvl="1"/>
            <a:r>
              <a:rPr lang="hr-HR" dirty="0" smtClean="0"/>
              <a:t>primary legislation</a:t>
            </a:r>
          </a:p>
          <a:p>
            <a:pPr lvl="1"/>
            <a:r>
              <a:rPr lang="hr-HR" dirty="0" smtClean="0"/>
              <a:t>secondary legislation</a:t>
            </a:r>
          </a:p>
          <a:p>
            <a:pPr lvl="1"/>
            <a:endParaRPr lang="hr-HR" dirty="0" smtClean="0"/>
          </a:p>
          <a:p>
            <a:r>
              <a:rPr lang="hr-HR" dirty="0" smtClean="0"/>
              <a:t>Court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EU (ECJ) case law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5999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Primary EU Legislation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founding Treaties and all Treaties amending them</a:t>
            </a:r>
          </a:p>
          <a:p>
            <a:endParaRPr lang="hr-HR" dirty="0" smtClean="0"/>
          </a:p>
          <a:p>
            <a:r>
              <a:rPr lang="hr-HR" dirty="0" smtClean="0"/>
              <a:t>Treaties concerning accession of new Member States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9329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Secondary EU Legislation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legal acts issued by EU institutions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		REGULATIONS (uredbe)</a:t>
            </a:r>
          </a:p>
          <a:p>
            <a:pPr>
              <a:buNone/>
            </a:pPr>
            <a:r>
              <a:rPr lang="hr-HR" dirty="0" smtClean="0"/>
              <a:t>		DIRECTIVES (direktive)</a:t>
            </a:r>
          </a:p>
          <a:p>
            <a:pPr>
              <a:buNone/>
            </a:pPr>
            <a:r>
              <a:rPr lang="hr-HR" dirty="0" smtClean="0"/>
              <a:t>		DECISIONS (odluke)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also:</a:t>
            </a:r>
          </a:p>
          <a:p>
            <a:pPr>
              <a:buNone/>
            </a:pPr>
            <a:r>
              <a:rPr lang="hr-HR" dirty="0" smtClean="0"/>
              <a:t>		RECOMMENDATIONS (preporuke)</a:t>
            </a:r>
          </a:p>
          <a:p>
            <a:pPr>
              <a:buNone/>
            </a:pPr>
            <a:r>
              <a:rPr lang="hr-HR" dirty="0" smtClean="0"/>
              <a:t>		OPINIONS (mišljenja)</a:t>
            </a:r>
          </a:p>
        </p:txBody>
      </p:sp>
    </p:spTree>
    <p:extLst>
      <p:ext uri="{BB962C8B-B14F-4D97-AF65-F5344CB8AC3E}">
        <p14:creationId xmlns:p14="http://schemas.microsoft.com/office/powerpoint/2010/main" val="323780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Secondary EU Legislation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REGULATIONS</a:t>
            </a:r>
            <a:r>
              <a:rPr lang="hr-HR" dirty="0" smtClean="0"/>
              <a:t> – binding and directly applicable in all Member States, general application</a:t>
            </a:r>
          </a:p>
          <a:p>
            <a:r>
              <a:rPr lang="hr-HR" b="1" dirty="0" smtClean="0"/>
              <a:t>DIRECTIVES</a:t>
            </a:r>
            <a:r>
              <a:rPr lang="hr-HR" dirty="0" smtClean="0"/>
              <a:t> – binding, only outline the goals to be achieved and direct how Member States should legislate in certain issues</a:t>
            </a:r>
          </a:p>
          <a:p>
            <a:r>
              <a:rPr lang="hr-HR" b="1" dirty="0" smtClean="0"/>
              <a:t>DECISIONS</a:t>
            </a:r>
            <a:r>
              <a:rPr lang="hr-HR" dirty="0" smtClean="0"/>
              <a:t> – binding on the addressee(s) – an individual, group, company, Member State, etc.</a:t>
            </a:r>
          </a:p>
          <a:p>
            <a:r>
              <a:rPr lang="hr-HR" b="1" dirty="0" smtClean="0"/>
              <a:t>RECOMMENDATIONS</a:t>
            </a:r>
            <a:r>
              <a:rPr lang="hr-HR" dirty="0" smtClean="0"/>
              <a:t> and </a:t>
            </a:r>
            <a:r>
              <a:rPr lang="hr-HR" b="1" dirty="0" smtClean="0"/>
              <a:t>OPINIONS</a:t>
            </a:r>
            <a:r>
              <a:rPr lang="hr-HR" dirty="0" smtClean="0"/>
              <a:t> – not binding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1799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Vocabulary</a:t>
            </a:r>
            <a:r>
              <a:rPr lang="hr-HR" dirty="0" smtClean="0"/>
              <a:t> </a:t>
            </a:r>
            <a:r>
              <a:rPr lang="hr-HR" dirty="0" err="1" smtClean="0"/>
              <a:t>practice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542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Translate</a:t>
            </a:r>
            <a:r>
              <a:rPr lang="hr-HR" dirty="0" smtClean="0"/>
              <a:t> </a:t>
            </a:r>
            <a:r>
              <a:rPr lang="hr-HR" dirty="0" err="1" smtClean="0"/>
              <a:t>into</a:t>
            </a:r>
            <a:r>
              <a:rPr lang="hr-HR" dirty="0" smtClean="0"/>
              <a:t> </a:t>
            </a:r>
            <a:r>
              <a:rPr lang="hr-HR" dirty="0" err="1" smtClean="0"/>
              <a:t>Croatian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None/>
            </a:pPr>
            <a:endParaRPr lang="hr-HR" dirty="0" smtClean="0"/>
          </a:p>
          <a:p>
            <a:pPr marL="514350" indent="-514350" eaLnBrk="1" hangingPunct="1">
              <a:buNone/>
            </a:pPr>
            <a:endParaRPr lang="hr-HR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Member State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enlargement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hr-HR" dirty="0" err="1" smtClean="0"/>
              <a:t>founding</a:t>
            </a:r>
            <a:r>
              <a:rPr lang="hr-HR" dirty="0" smtClean="0"/>
              <a:t> </a:t>
            </a:r>
            <a:r>
              <a:rPr lang="hr-HR" dirty="0" err="1" smtClean="0"/>
              <a:t>treaty</a:t>
            </a:r>
            <a:endParaRPr lang="hr-HR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accession treaty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language policy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official language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working language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64268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Answers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endParaRPr lang="hr-HR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Member State</a:t>
            </a:r>
            <a:r>
              <a:rPr lang="hr-HR" dirty="0" smtClean="0"/>
              <a:t> – </a:t>
            </a:r>
            <a:r>
              <a:rPr lang="hr-HR" b="1" dirty="0" smtClean="0"/>
              <a:t>država članica</a:t>
            </a:r>
            <a:endParaRPr lang="en-US" b="1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enlargement</a:t>
            </a:r>
            <a:r>
              <a:rPr lang="hr-HR" dirty="0" smtClean="0"/>
              <a:t> – </a:t>
            </a:r>
            <a:r>
              <a:rPr lang="hr-HR" b="1" dirty="0" smtClean="0"/>
              <a:t>proširenje </a:t>
            </a:r>
            <a:endParaRPr lang="en-US" b="1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hr-HR" dirty="0" err="1" smtClean="0"/>
              <a:t>founding</a:t>
            </a:r>
            <a:r>
              <a:rPr lang="hr-HR" dirty="0" smtClean="0"/>
              <a:t> </a:t>
            </a:r>
            <a:r>
              <a:rPr lang="hr-HR" dirty="0" err="1" smtClean="0"/>
              <a:t>treaty</a:t>
            </a:r>
            <a:r>
              <a:rPr lang="hr-HR" dirty="0" smtClean="0"/>
              <a:t> – </a:t>
            </a:r>
            <a:r>
              <a:rPr lang="hr-HR" b="1" dirty="0" smtClean="0"/>
              <a:t>osnivački ugovor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accession treaty</a:t>
            </a:r>
            <a:r>
              <a:rPr lang="hr-HR" dirty="0" smtClean="0"/>
              <a:t> – </a:t>
            </a:r>
            <a:r>
              <a:rPr lang="hr-HR" b="1" dirty="0" smtClean="0"/>
              <a:t>ugovor o pristupanju</a:t>
            </a:r>
            <a:endParaRPr lang="en-US" b="1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language policy</a:t>
            </a:r>
            <a:r>
              <a:rPr lang="hr-HR" dirty="0" smtClean="0"/>
              <a:t> – </a:t>
            </a:r>
            <a:r>
              <a:rPr lang="hr-HR" b="1" dirty="0" smtClean="0"/>
              <a:t>jezična politika</a:t>
            </a:r>
            <a:endParaRPr lang="en-US" b="1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official language</a:t>
            </a:r>
            <a:r>
              <a:rPr lang="hr-HR" dirty="0" smtClean="0"/>
              <a:t> – </a:t>
            </a:r>
            <a:r>
              <a:rPr lang="hr-HR" b="1" dirty="0" smtClean="0"/>
              <a:t>službeni jezik</a:t>
            </a:r>
            <a:endParaRPr lang="en-US" b="1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working language</a:t>
            </a:r>
            <a:r>
              <a:rPr lang="hr-HR" dirty="0" smtClean="0"/>
              <a:t> – </a:t>
            </a:r>
            <a:r>
              <a:rPr lang="hr-HR" b="1" dirty="0" smtClean="0"/>
              <a:t>radni jezik</a:t>
            </a:r>
          </a:p>
        </p:txBody>
      </p:sp>
    </p:spTree>
    <p:extLst>
      <p:ext uri="{BB962C8B-B14F-4D97-AF65-F5344CB8AC3E}">
        <p14:creationId xmlns:p14="http://schemas.microsoft.com/office/powerpoint/2010/main" val="204722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hr-HR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hr-HR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hr-H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your attention!</a:t>
            </a:r>
            <a:endParaRPr lang="hr-H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108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translate the following terms into english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endParaRPr lang="hr-HR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hr-HR" dirty="0" smtClean="0"/>
              <a:t>nasljednik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hr-HR" dirty="0" smtClean="0"/>
              <a:t>oporučitelj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hr-HR" dirty="0" smtClean="0"/>
              <a:t>umrijeti bez oporuke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hr-HR" dirty="0" smtClean="0"/>
              <a:t>izvršitelj oporuke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hr-HR" dirty="0" smtClean="0"/>
              <a:t>sudska ovjera oporuke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hr-HR" dirty="0" smtClean="0"/>
              <a:t>oporučni dar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translate the following terms into english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endParaRPr lang="hr-HR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hr-HR" dirty="0" smtClean="0"/>
              <a:t>nasljednik – </a:t>
            </a:r>
            <a:r>
              <a:rPr lang="hr-HR" b="1" dirty="0" smtClean="0"/>
              <a:t>beneficiary, legatee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hr-HR" dirty="0" smtClean="0"/>
              <a:t>oporučitelj – </a:t>
            </a:r>
            <a:r>
              <a:rPr lang="hr-HR" b="1" dirty="0" smtClean="0"/>
              <a:t>testator 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hr-HR" dirty="0" smtClean="0"/>
              <a:t>umrijeti bez oporuke – </a:t>
            </a:r>
            <a:r>
              <a:rPr lang="hr-HR" b="1" dirty="0" smtClean="0"/>
              <a:t>to die intestate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hr-HR" dirty="0" smtClean="0"/>
              <a:t>izvršitelj oporuke – </a:t>
            </a:r>
            <a:r>
              <a:rPr lang="hr-HR" b="1" dirty="0" smtClean="0"/>
              <a:t>executor of the will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hr-HR" dirty="0" smtClean="0"/>
              <a:t>sudska ovjera oporuke – </a:t>
            </a:r>
            <a:r>
              <a:rPr lang="hr-HR" b="1" dirty="0" smtClean="0"/>
              <a:t>probate 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hr-HR" dirty="0" smtClean="0"/>
              <a:t>oporučni dar – </a:t>
            </a:r>
            <a:r>
              <a:rPr lang="hr-HR" b="1" dirty="0" smtClean="0"/>
              <a:t>devise, bequest, legacy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TRANSLATE THE FOLLOWING SENTENCES</a:t>
            </a:r>
            <a:endParaRPr lang="hr-HR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hr-HR" sz="2400" dirty="0" smtClean="0"/>
              <a:t>This codicil revokes all my previous wills.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hr-HR" sz="2400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hr-HR" sz="2400" dirty="0" smtClean="0"/>
              <a:t>To my daughter, Elise, I leave a pecuniary bequest of 1,200 pounds.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hr-HR" sz="2400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hr-HR" sz="2400" dirty="0" smtClean="0"/>
              <a:t>I appoint my wife, Dana Russell, and my solicitor, Robert Croydon, to be the executors of this will.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hr-HR" sz="2400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hr-HR" sz="2400" dirty="0" smtClean="0"/>
              <a:t>I bequeath all the residue of my real and personal estate to my spouse at the time of my death.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TRANSLATE THE FOLLOWING SENTENCES </a:t>
            </a:r>
            <a:r>
              <a:rPr lang="hr-HR" sz="2700" dirty="0" smtClean="0"/>
              <a:t>(sample answers)</a:t>
            </a:r>
            <a:endParaRPr lang="hr-HR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hr-HR" sz="2400" dirty="0" smtClean="0"/>
              <a:t>Ovim dodatkom oporuci opozivaju se sve moje prethodno napisane oporuke.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hr-HR" sz="2400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hr-HR" sz="2400" dirty="0" smtClean="0"/>
              <a:t>Svojoj kćeri Elise ostavljam novčanu ostavštinu u iznosu od 1200 funti.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hr-HR" sz="2400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hr-HR" sz="2400" dirty="0" smtClean="0"/>
              <a:t>Svoju suprugu Danu Russell i svog odvjetnika Roberta Croydona imenujem izvršiteljima ove oporuke.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hr-HR" sz="2400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hr-HR" sz="2400" dirty="0" smtClean="0"/>
              <a:t>Ukupni ostatak svojih nekretnina i osobne imovine ostavljam supruzi koju budem imao u vrijeme svoje smrti.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r-HR" dirty="0" smtClean="0"/>
              <a:t>The European Union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5903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European Integration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448175"/>
          </a:xfrm>
        </p:spPr>
        <p:txBody>
          <a:bodyPr/>
          <a:lstStyle/>
          <a:p>
            <a:pPr eaLnBrk="1" hangingPunct="1">
              <a:spcBef>
                <a:spcPts val="575"/>
              </a:spcBef>
              <a:buFont typeface="Wingdings 2" pitchFamily="18" charset="2"/>
              <a:buChar char=""/>
            </a:pPr>
            <a:endParaRPr lang="hr-HR" sz="2000" dirty="0" smtClean="0"/>
          </a:p>
          <a:p>
            <a:pPr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hr-HR" sz="2800" dirty="0" smtClean="0"/>
              <a:t>What do you know about the following:</a:t>
            </a:r>
          </a:p>
          <a:p>
            <a:pPr lvl="1" eaLnBrk="1" hangingPunct="1">
              <a:spcBef>
                <a:spcPts val="575"/>
              </a:spcBef>
              <a:buFont typeface="Wingdings 2" pitchFamily="18" charset="2"/>
              <a:buChar char=""/>
            </a:pPr>
            <a:endParaRPr lang="hr-HR" sz="2500" dirty="0" smtClean="0"/>
          </a:p>
          <a:p>
            <a:pPr lvl="1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hr-HR" sz="2500" dirty="0" smtClean="0"/>
              <a:t>the European Union</a:t>
            </a:r>
          </a:p>
          <a:p>
            <a:pPr lvl="1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hr-HR" sz="2500" dirty="0" smtClean="0"/>
              <a:t>the European Community</a:t>
            </a:r>
          </a:p>
          <a:p>
            <a:pPr lvl="1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hr-HR" sz="2500" dirty="0" smtClean="0"/>
              <a:t>the European Economic Community</a:t>
            </a:r>
          </a:p>
          <a:p>
            <a:pPr lvl="1" eaLnBrk="1" hangingPunct="1">
              <a:spcBef>
                <a:spcPts val="575"/>
              </a:spcBef>
              <a:buFont typeface="Wingdings 2" pitchFamily="18" charset="2"/>
              <a:buChar char=""/>
            </a:pPr>
            <a:r>
              <a:rPr lang="hr-HR" sz="2500" dirty="0" smtClean="0"/>
              <a:t>the Council of Europe</a:t>
            </a:r>
          </a:p>
        </p:txBody>
      </p:sp>
    </p:spTree>
    <p:extLst>
      <p:ext uri="{BB962C8B-B14F-4D97-AF65-F5344CB8AC3E}">
        <p14:creationId xmlns:p14="http://schemas.microsoft.com/office/powerpoint/2010/main" val="115333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2511</TotalTime>
  <Words>1122</Words>
  <Application>Microsoft Office PowerPoint</Application>
  <PresentationFormat>On-screen Show (4:3)</PresentationFormat>
  <Paragraphs>258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</vt:lpstr>
      <vt:lpstr>Calibri</vt:lpstr>
      <vt:lpstr>Trebuchet MS</vt:lpstr>
      <vt:lpstr>Wingdings</vt:lpstr>
      <vt:lpstr>Wingdings 2</vt:lpstr>
      <vt:lpstr>Wingdings 3</vt:lpstr>
      <vt:lpstr>Opulent</vt:lpstr>
      <vt:lpstr>English for Tax Administration Study 3</vt:lpstr>
      <vt:lpstr>Today’s session</vt:lpstr>
      <vt:lpstr>REVISION OF THE PREVIOUS SESSION</vt:lpstr>
      <vt:lpstr>translate the following terms into english</vt:lpstr>
      <vt:lpstr>translate the following terms into english</vt:lpstr>
      <vt:lpstr>TRANSLATE THE FOLLOWING SENTENCES</vt:lpstr>
      <vt:lpstr>TRANSLATE THE FOLLOWING SENTENCES (sample answers)</vt:lpstr>
      <vt:lpstr>The European Union</vt:lpstr>
      <vt:lpstr>European Integration</vt:lpstr>
      <vt:lpstr>European Integration</vt:lpstr>
      <vt:lpstr>History of the EU</vt:lpstr>
      <vt:lpstr>European Integration - history</vt:lpstr>
      <vt:lpstr>European Integration - history</vt:lpstr>
      <vt:lpstr>The Council of Europe</vt:lpstr>
      <vt:lpstr>European Integration - history</vt:lpstr>
      <vt:lpstr>European Integration</vt:lpstr>
      <vt:lpstr>European Communities</vt:lpstr>
      <vt:lpstr>European Communities</vt:lpstr>
      <vt:lpstr>European Union</vt:lpstr>
      <vt:lpstr>European Union</vt:lpstr>
      <vt:lpstr>1. European Community</vt:lpstr>
      <vt:lpstr>2. Common Foreign and Security Policy</vt:lpstr>
      <vt:lpstr>3. Justice and Home Affairs</vt:lpstr>
      <vt:lpstr>European Union</vt:lpstr>
      <vt:lpstr>European Union</vt:lpstr>
      <vt:lpstr>Enlargement History</vt:lpstr>
      <vt:lpstr>Enlargement of the EU</vt:lpstr>
      <vt:lpstr>Language Policy</vt:lpstr>
      <vt:lpstr>Language Policy</vt:lpstr>
      <vt:lpstr>EU Legislation</vt:lpstr>
      <vt:lpstr>Sources of EU law</vt:lpstr>
      <vt:lpstr>Primary EU Legislation</vt:lpstr>
      <vt:lpstr>Secondary EU Legislation</vt:lpstr>
      <vt:lpstr>Secondary EU Legislation</vt:lpstr>
      <vt:lpstr>Vocabulary practice</vt:lpstr>
      <vt:lpstr>Translate into Croatian</vt:lpstr>
      <vt:lpstr>Answers</vt:lpstr>
      <vt:lpstr>PowerPoint Presentation</vt:lpstr>
    </vt:vector>
  </TitlesOfParts>
  <Company>Prevoditelj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Law 1</dc:title>
  <dc:creator>Test</dc:creator>
  <cp:lastModifiedBy>Miljen Matijašević</cp:lastModifiedBy>
  <cp:revision>144</cp:revision>
  <dcterms:created xsi:type="dcterms:W3CDTF">2008-09-29T13:50:14Z</dcterms:created>
  <dcterms:modified xsi:type="dcterms:W3CDTF">2014-10-26T14:37:39Z</dcterms:modified>
</cp:coreProperties>
</file>