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5" r:id="rId1"/>
  </p:sldMasterIdLst>
  <p:notesMasterIdLst>
    <p:notesMasterId r:id="rId30"/>
  </p:notesMasterIdLst>
  <p:handoutMasterIdLst>
    <p:handoutMasterId r:id="rId31"/>
  </p:handoutMasterIdLst>
  <p:sldIdLst>
    <p:sldId id="364" r:id="rId2"/>
    <p:sldId id="329" r:id="rId3"/>
    <p:sldId id="362" r:id="rId4"/>
    <p:sldId id="363" r:id="rId5"/>
    <p:sldId id="354" r:id="rId6"/>
    <p:sldId id="355" r:id="rId7"/>
    <p:sldId id="356" r:id="rId8"/>
    <p:sldId id="357" r:id="rId9"/>
    <p:sldId id="257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337" r:id="rId18"/>
    <p:sldId id="338" r:id="rId19"/>
    <p:sldId id="339" r:id="rId20"/>
    <p:sldId id="340" r:id="rId21"/>
    <p:sldId id="341" r:id="rId22"/>
    <p:sldId id="342" r:id="rId23"/>
    <p:sldId id="343" r:id="rId24"/>
    <p:sldId id="344" r:id="rId25"/>
    <p:sldId id="346" r:id="rId26"/>
    <p:sldId id="347" r:id="rId27"/>
    <p:sldId id="348" r:id="rId28"/>
    <p:sldId id="349" r:id="rId29"/>
  </p:sldIdLst>
  <p:sldSz cx="9144000" cy="6858000" type="screen4x3"/>
  <p:notesSz cx="6858000" cy="9945688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618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83AA125-E52F-4A03-B0AE-7533DCE16311}" type="datetimeFigureOut">
              <a:rPr lang="sr-Latn-CS"/>
              <a:pPr>
                <a:defRPr/>
              </a:pPr>
              <a:t>20.11.2014.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70CB57D-7086-4FF4-A4A7-BBCDA1472EC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9371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D4933-947E-470A-8BA1-CF3EA4835BB1}" type="datetimeFigureOut">
              <a:rPr lang="hr-HR" smtClean="0"/>
              <a:pPr/>
              <a:t>20.11.2014.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DEDAD-99C7-44D9-80D7-02403A1CED4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05043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5553B-EAD6-4F95-A9FD-B10C6683F78F}" type="slidenum">
              <a:rPr lang="hr-HR" smtClean="0"/>
              <a:pPr/>
              <a:t>18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6321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DEDAD-99C7-44D9-80D7-02403A1CED4E}" type="slidenum">
              <a:rPr lang="hr-HR" smtClean="0"/>
              <a:pPr/>
              <a:t>21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1329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AA634C9-0236-4095-B498-85C956BF5D30}" type="datetimeFigureOut">
              <a:rPr lang="sr-Latn-CS"/>
              <a:pPr>
                <a:defRPr/>
              </a:pPr>
              <a:t>20.11.2014.</a:t>
            </a:fld>
            <a:endParaRPr lang="hr-HR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6A16879-915F-455D-B967-1C32092C659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CB3F0-F1F3-422D-9D71-11D86086DFE4}" type="datetimeFigureOut">
              <a:rPr lang="sr-Latn-CS"/>
              <a:pPr>
                <a:defRPr/>
              </a:pPr>
              <a:t>20.11.2014.</a:t>
            </a:fld>
            <a:endParaRPr lang="hr-H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023C6-D0AA-46B5-A716-664F2DB8AB4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FD7064-88BA-4B69-8BDC-1AC72929A807}" type="datetimeFigureOut">
              <a:rPr lang="sr-Latn-CS"/>
              <a:pPr>
                <a:defRPr/>
              </a:pPr>
              <a:t>20.11.2014.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E50505B-757E-4727-A01A-E507F5479AC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AA15E-DD13-41ED-8522-4B181BA8F680}" type="datetimeFigureOut">
              <a:rPr lang="sr-Latn-CS"/>
              <a:pPr>
                <a:defRPr/>
              </a:pPr>
              <a:t>20.11.2014.</a:t>
            </a:fld>
            <a:endParaRPr lang="hr-H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0BF95-6B68-450A-B61F-4E29DC6FEAF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9C4AF0A-7AF2-4682-B31E-0C3E08128924}" type="datetimeFigureOut">
              <a:rPr lang="sr-Latn-CS"/>
              <a:pPr>
                <a:defRPr/>
              </a:pPr>
              <a:t>20.11.2014.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B15D35-C413-4225-AB88-3FE0F3881F2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59838-737D-4D1D-B384-376D90F72825}" type="datetimeFigureOut">
              <a:rPr lang="sr-Latn-CS"/>
              <a:pPr>
                <a:defRPr/>
              </a:pPr>
              <a:t>20.11.2014.</a:t>
            </a:fld>
            <a:endParaRPr lang="hr-H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D26D6-C173-4B78-A393-96841515C44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E528B-AEE3-4707-A08E-D742AC87E108}" type="datetimeFigureOut">
              <a:rPr lang="sr-Latn-CS"/>
              <a:pPr>
                <a:defRPr/>
              </a:pPr>
              <a:t>20.11.2014.</a:t>
            </a:fld>
            <a:endParaRPr lang="hr-HR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0F11D-5B7D-41A9-8F83-B09CCEADB62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1A863-AFF9-47DD-9E51-7BEE46443F28}" type="datetimeFigureOut">
              <a:rPr lang="sr-Latn-CS"/>
              <a:pPr>
                <a:defRPr/>
              </a:pPr>
              <a:t>20.11.2014.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1BD6B-4B70-45B1-8299-388C037B5AA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FD520-8140-444F-8251-6699994AB10D}" type="datetimeFigureOut">
              <a:rPr lang="sr-Latn-CS"/>
              <a:pPr>
                <a:defRPr/>
              </a:pPr>
              <a:t>20.11.2014.</a:t>
            </a:fld>
            <a:endParaRPr lang="hr-HR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CC7DE-C213-48D6-9A8B-5391AB8CAFB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037C8-38B0-42E5-B2CD-13B22759176F}" type="datetimeFigureOut">
              <a:rPr lang="sr-Latn-CS"/>
              <a:pPr>
                <a:defRPr/>
              </a:pPr>
              <a:t>20.11.2014.</a:t>
            </a:fld>
            <a:endParaRPr lang="hr-H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85B9B-2AA9-4936-99D2-6A780925B54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4A01F8-11B1-4A6F-8841-685B46D794DA}" type="datetimeFigureOut">
              <a:rPr lang="sr-Latn-CS"/>
              <a:pPr>
                <a:defRPr/>
              </a:pPr>
              <a:t>20.11.2014.</a:t>
            </a:fld>
            <a:endParaRPr lang="hr-H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F5CC37-EDCE-4872-90AD-131AA7EDAC0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285A6AF0-E27A-49E0-A885-3CF9C3B28421}" type="datetimeFigureOut">
              <a:rPr lang="sr-Latn-CS"/>
              <a:pPr>
                <a:defRPr/>
              </a:pPr>
              <a:t>20.11.2014.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2FE464B9-CA4C-4D38-9BCB-51C4700FDE1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3" r:id="rId1"/>
    <p:sldLayoutId id="2147484162" r:id="rId2"/>
    <p:sldLayoutId id="2147484164" r:id="rId3"/>
    <p:sldLayoutId id="2147484161" r:id="rId4"/>
    <p:sldLayoutId id="2147484160" r:id="rId5"/>
    <p:sldLayoutId id="2147484159" r:id="rId6"/>
    <p:sldLayoutId id="2147484158" r:id="rId7"/>
    <p:sldLayoutId id="2147484157" r:id="rId8"/>
    <p:sldLayoutId id="2147484165" r:id="rId9"/>
    <p:sldLayoutId id="2147484156" r:id="rId10"/>
    <p:sldLayoutId id="21474841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10CF9B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10CF9B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10CF9B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ljen.matijasevic@zg.t-com.h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English for Tax Administration Study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389062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dirty="0" smtClean="0"/>
              <a:t>Lecturer: Miljen Matijašević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sz="1900" dirty="0" smtClean="0"/>
              <a:t>e-mail: </a:t>
            </a:r>
            <a:r>
              <a:rPr lang="hr-HR" sz="1900" dirty="0" smtClean="0">
                <a:hlinkClick r:id="rId2"/>
              </a:rPr>
              <a:t>miljen.matijasevic@gmail.com</a:t>
            </a:r>
            <a:endParaRPr lang="hr-HR" sz="1900" dirty="0" smtClean="0"/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sz="1900" dirty="0" smtClean="0"/>
              <a:t>G10, room 6, </a:t>
            </a:r>
            <a:r>
              <a:rPr lang="hr-HR" sz="1900" dirty="0" err="1" smtClean="0"/>
              <a:t>Tue</a:t>
            </a:r>
            <a:r>
              <a:rPr lang="hr-HR" sz="1900" dirty="0" smtClean="0"/>
              <a:t> 15:30-16:30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dirty="0" err="1" smtClean="0"/>
              <a:t>Session</a:t>
            </a:r>
            <a:r>
              <a:rPr lang="hr-HR" dirty="0" smtClean="0"/>
              <a:t> 5, 18 Nov 2014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3432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dirty="0" smtClean="0">
                <a:effectLst/>
              </a:rPr>
              <a:t>Civil law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hr-HR" dirty="0" smtClean="0"/>
          </a:p>
          <a:p>
            <a:pPr eaLnBrk="1" hangingPunct="1"/>
            <a:r>
              <a:rPr lang="hr-HR" dirty="0" smtClean="0"/>
              <a:t>English civil law refers to:</a:t>
            </a:r>
          </a:p>
          <a:p>
            <a:pPr lvl="2" eaLnBrk="1" hangingPunct="1"/>
            <a:endParaRPr lang="hr-HR" dirty="0" smtClean="0"/>
          </a:p>
          <a:p>
            <a:pPr lvl="1" eaLnBrk="1" hangingPunct="1"/>
            <a:r>
              <a:rPr lang="hr-HR" dirty="0" smtClean="0"/>
              <a:t>a body of laws governing disputes between individuals</a:t>
            </a:r>
          </a:p>
          <a:p>
            <a:pPr lvl="1" eaLnBrk="1" hangingPunct="1"/>
            <a:r>
              <a:rPr lang="hr-HR" dirty="0" smtClean="0"/>
              <a:t>law relating to private and civilian affairs</a:t>
            </a:r>
          </a:p>
          <a:p>
            <a:pPr lvl="1" eaLnBrk="1" hangingPunct="1"/>
            <a:r>
              <a:rPr lang="hr-HR" dirty="0" smtClean="0"/>
              <a:t>a generic term for </a:t>
            </a:r>
            <a:r>
              <a:rPr lang="hr-HR" dirty="0" err="1" smtClean="0"/>
              <a:t>non-criminal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z="2500" dirty="0" smtClean="0"/>
              <a:t>Civil law does not necessarily equal private law</a:t>
            </a:r>
          </a:p>
          <a:p>
            <a:pPr eaLnBrk="1" hangingPunct="1"/>
            <a:r>
              <a:rPr lang="hr-HR" sz="2500" dirty="0" smtClean="0"/>
              <a:t>It overlaps with areas such as:</a:t>
            </a:r>
          </a:p>
          <a:p>
            <a:pPr lvl="1" eaLnBrk="1" hangingPunct="1"/>
            <a:endParaRPr lang="hr-HR" sz="2100" dirty="0" smtClean="0"/>
          </a:p>
          <a:p>
            <a:pPr lvl="1" eaLnBrk="1" hangingPunct="1"/>
            <a:r>
              <a:rPr lang="hr-HR" sz="2100" dirty="0" smtClean="0"/>
              <a:t>family law</a:t>
            </a:r>
          </a:p>
          <a:p>
            <a:pPr lvl="1" eaLnBrk="1" hangingPunct="1"/>
            <a:r>
              <a:rPr lang="hr-HR" sz="2100" dirty="0" smtClean="0"/>
              <a:t>administrative law</a:t>
            </a:r>
          </a:p>
          <a:p>
            <a:pPr lvl="1" eaLnBrk="1" hangingPunct="1"/>
            <a:r>
              <a:rPr lang="hr-HR" sz="2100" dirty="0" smtClean="0"/>
              <a:t>revenue law</a:t>
            </a:r>
            <a:endParaRPr lang="hr-HR" sz="2500" dirty="0" smtClean="0"/>
          </a:p>
          <a:p>
            <a:pPr lvl="1" eaLnBrk="1" hangingPunct="1"/>
            <a:r>
              <a:rPr lang="hr-HR" sz="2100" dirty="0" smtClean="0"/>
              <a:t>patents and copyright</a:t>
            </a:r>
          </a:p>
          <a:p>
            <a:pPr lvl="1" eaLnBrk="1" hangingPunct="1"/>
            <a:r>
              <a:rPr lang="hr-HR" sz="2100" dirty="0" smtClean="0"/>
              <a:t>etc.</a:t>
            </a:r>
          </a:p>
          <a:p>
            <a:pPr lvl="1" eaLnBrk="1" hangingPunct="1"/>
            <a:endParaRPr lang="hr-HR" sz="2100" dirty="0" smtClean="0"/>
          </a:p>
          <a:p>
            <a:pPr eaLnBrk="1" hangingPunct="1"/>
            <a:r>
              <a:rPr lang="hr-HR" sz="2500" dirty="0" smtClean="0"/>
              <a:t>civil law in the narrow sense: </a:t>
            </a:r>
          </a:p>
          <a:p>
            <a:pPr eaLnBrk="1" hangingPunct="1">
              <a:buNone/>
            </a:pPr>
            <a:r>
              <a:rPr lang="hr-HR" sz="2500" dirty="0" smtClean="0"/>
              <a:t>			TORT LAW and CONTRACT LAW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Areas of civil law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81138"/>
            <a:ext cx="8229600" cy="4448175"/>
          </a:xfrm>
        </p:spPr>
        <p:txBody>
          <a:bodyPr>
            <a:noAutofit/>
          </a:bodyPr>
          <a:lstStyle/>
          <a:p>
            <a:pPr marL="273050" indent="-273050">
              <a:defRPr/>
            </a:pPr>
            <a:endParaRPr lang="hr-HR" sz="2100" dirty="0" smtClean="0"/>
          </a:p>
          <a:p>
            <a:pPr marL="273050" indent="-273050">
              <a:defRPr/>
            </a:pPr>
            <a:r>
              <a:rPr lang="hr-HR" sz="2400" dirty="0" smtClean="0"/>
              <a:t>TORT – a 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civil</a:t>
            </a:r>
            <a:r>
              <a:rPr lang="hr-HR" sz="2400" dirty="0" smtClean="0"/>
              <a:t> 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wrong</a:t>
            </a:r>
            <a:r>
              <a:rPr lang="hr-HR" sz="2400" dirty="0" smtClean="0"/>
              <a:t>, less serious than a crime, committed by one person against another, 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than breach of contract</a:t>
            </a:r>
          </a:p>
          <a:p>
            <a:pPr marL="273050" indent="-273050">
              <a:defRPr/>
            </a:pPr>
            <a:endParaRPr lang="hr-HR" sz="2400" dirty="0" smtClean="0"/>
          </a:p>
          <a:p>
            <a:pPr marL="273050" indent="-273050">
              <a:defRPr/>
            </a:pPr>
            <a:r>
              <a:rPr lang="hr-HR" sz="2400" dirty="0" smtClean="0"/>
              <a:t>adj. TORTIOUS (e.g. conduct or act)</a:t>
            </a:r>
          </a:p>
          <a:p>
            <a:pPr marL="273050" indent="-273050">
              <a:defRPr/>
            </a:pPr>
            <a:endParaRPr lang="hr-HR" sz="2400" dirty="0" smtClean="0"/>
          </a:p>
          <a:p>
            <a:pPr marL="273050" indent="-273050">
              <a:defRPr/>
            </a:pPr>
            <a:r>
              <a:rPr lang="hr-HR" sz="2400" dirty="0" smtClean="0"/>
              <a:t>does not result in prosecution (the state has no interest) but may lead to a civil </a:t>
            </a:r>
            <a:r>
              <a:rPr lang="hr-HR" sz="2400" dirty="0" err="1" smtClean="0"/>
              <a:t>lawsuit</a:t>
            </a:r>
            <a:endParaRPr lang="hr-HR" sz="2400" dirty="0" smtClean="0"/>
          </a:p>
        </p:txBody>
      </p:sp>
      <p:sp>
        <p:nvSpPr>
          <p:cNvPr id="29699" name="Title 1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dirty="0" smtClean="0">
                <a:effectLst/>
              </a:rPr>
              <a:t>The Law of Torts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81138"/>
            <a:ext cx="8229600" cy="4448175"/>
          </a:xfrm>
        </p:spPr>
        <p:txBody>
          <a:bodyPr>
            <a:noAutofit/>
          </a:bodyPr>
          <a:lstStyle/>
          <a:p>
            <a:pPr marL="273050" indent="-273050">
              <a:defRPr/>
            </a:pPr>
            <a:endParaRPr lang="hr-HR" sz="2100" dirty="0" smtClean="0"/>
          </a:p>
          <a:p>
            <a:pPr marL="273050" indent="-273050">
              <a:defRPr/>
            </a:pPr>
            <a:r>
              <a:rPr lang="hr-HR" sz="2400" dirty="0" smtClean="0"/>
              <a:t>parties in a lawsuit: CLAIMANT and DEFENDANT</a:t>
            </a:r>
          </a:p>
          <a:p>
            <a:pPr marL="273050" indent="-273050">
              <a:defRPr/>
            </a:pPr>
            <a:endParaRPr lang="hr-HR" sz="2400" dirty="0" smtClean="0"/>
          </a:p>
          <a:p>
            <a:pPr marL="273050" indent="-273050">
              <a:defRPr/>
            </a:pPr>
            <a:r>
              <a:rPr lang="hr-HR" sz="2400" dirty="0" smtClean="0"/>
              <a:t>the defendant is the alleged 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TORTFEASOR</a:t>
            </a:r>
            <a:r>
              <a:rPr lang="hr-HR" sz="2400" dirty="0" smtClean="0"/>
              <a:t> – a person who has committed a tort</a:t>
            </a:r>
          </a:p>
          <a:p>
            <a:pPr marL="273050" indent="-273050">
              <a:defRPr/>
            </a:pPr>
            <a:endParaRPr lang="hr-HR" sz="2400" dirty="0" smtClean="0"/>
          </a:p>
          <a:p>
            <a:pPr marL="273050" indent="-273050">
              <a:defRPr/>
            </a:pPr>
            <a:r>
              <a:rPr lang="hr-HR" sz="2400" dirty="0" smtClean="0"/>
              <a:t>the task of the court is to establish 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LIABILITY</a:t>
            </a:r>
            <a:r>
              <a:rPr lang="hr-HR" sz="2400" dirty="0" smtClean="0"/>
              <a:t> of the defendant, on a 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BALANCE OF PROBABILITIES</a:t>
            </a:r>
          </a:p>
          <a:p>
            <a:pPr marL="273050" indent="-273050">
              <a:defRPr/>
            </a:pPr>
            <a:endParaRPr lang="hr-HR" sz="2100" dirty="0" smtClean="0"/>
          </a:p>
        </p:txBody>
      </p:sp>
      <p:sp>
        <p:nvSpPr>
          <p:cNvPr id="29699" name="Title 1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dirty="0" smtClean="0">
                <a:effectLst/>
              </a:rPr>
              <a:t>The Law of Torts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dirty="0" smtClean="0">
                <a:effectLst/>
              </a:rPr>
              <a:t>The Law of Torts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r-HR" dirty="0" smtClean="0"/>
              <a:t>LIABILITY</a:t>
            </a:r>
            <a:endParaRPr lang="hr-H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hr-HR" dirty="0" smtClean="0"/>
              <a:t>BALANCE OF PROBABILITIES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legal responsibility</a:t>
            </a:r>
          </a:p>
          <a:p>
            <a:endParaRPr lang="hr-HR" dirty="0" smtClean="0"/>
          </a:p>
          <a:p>
            <a:r>
              <a:rPr lang="hr-HR" dirty="0" smtClean="0"/>
              <a:t>finding the defendant liable means finding him responsible for the damage</a:t>
            </a:r>
            <a:endParaRPr lang="hr-HR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r-HR" dirty="0" smtClean="0"/>
              <a:t>the defendant’s actions have more likely than not caused the claimant’s damage</a:t>
            </a:r>
          </a:p>
          <a:p>
            <a:endParaRPr lang="hr-HR" dirty="0" smtClean="0"/>
          </a:p>
          <a:p>
            <a:r>
              <a:rPr lang="hr-HR" dirty="0" smtClean="0"/>
              <a:t>there has to be stronger evidence of liability than to the contrary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81138"/>
            <a:ext cx="8229600" cy="4448175"/>
          </a:xfrm>
        </p:spPr>
        <p:txBody>
          <a:bodyPr>
            <a:noAutofit/>
          </a:bodyPr>
          <a:lstStyle/>
          <a:p>
            <a:pPr marL="273050" indent="-273050">
              <a:defRPr/>
            </a:pPr>
            <a:endParaRPr lang="hr-HR" sz="2400" dirty="0" smtClean="0"/>
          </a:p>
          <a:p>
            <a:pPr marL="273050" indent="-273050">
              <a:defRPr/>
            </a:pPr>
            <a:r>
              <a:rPr lang="hr-HR" sz="2800" dirty="0" smtClean="0"/>
              <a:t>the same act may be criminally prosecuted and subject to a civil lawsuit</a:t>
            </a:r>
          </a:p>
          <a:p>
            <a:pPr marL="273050" indent="-273050">
              <a:defRPr/>
            </a:pPr>
            <a:endParaRPr lang="hr-HR" sz="2800" dirty="0" smtClean="0"/>
          </a:p>
          <a:p>
            <a:pPr marL="528638" lvl="1" indent="-273050">
              <a:defRPr/>
            </a:pPr>
            <a:r>
              <a:rPr lang="hr-HR" sz="2000" dirty="0" smtClean="0"/>
              <a:t>the standard of proof is lower in civil lawsuits – cases are easier to win</a:t>
            </a:r>
          </a:p>
          <a:p>
            <a:pPr marL="528638" lvl="1" indent="-273050">
              <a:defRPr/>
            </a:pPr>
            <a:r>
              <a:rPr lang="hr-HR" sz="2000" dirty="0" smtClean="0"/>
              <a:t>an individual files the lawsuit, while prosecution is a decision of a public authority</a:t>
            </a:r>
          </a:p>
          <a:p>
            <a:pPr marL="528638" lvl="1" indent="-273050">
              <a:defRPr/>
            </a:pPr>
            <a:r>
              <a:rPr lang="hr-HR" sz="2000" dirty="0" smtClean="0"/>
              <a:t>remedies are different</a:t>
            </a:r>
          </a:p>
          <a:p>
            <a:pPr marL="273050" indent="-273050">
              <a:defRPr/>
            </a:pPr>
            <a:endParaRPr lang="hr-HR" sz="2400" dirty="0" smtClean="0"/>
          </a:p>
        </p:txBody>
      </p:sp>
      <p:sp>
        <p:nvSpPr>
          <p:cNvPr id="29699" name="Title 1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dirty="0" smtClean="0">
                <a:effectLst/>
              </a:rPr>
              <a:t>The Law of Torts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81138"/>
            <a:ext cx="8229600" cy="4448175"/>
          </a:xfrm>
        </p:spPr>
        <p:txBody>
          <a:bodyPr/>
          <a:lstStyle/>
          <a:p>
            <a:pPr marL="273050" indent="-273050"/>
            <a:endParaRPr lang="hr-HR" sz="2100" dirty="0" smtClean="0"/>
          </a:p>
          <a:p>
            <a:pPr marL="273050" indent="-273050"/>
            <a:r>
              <a:rPr lang="hr-H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COMPENSATION</a:t>
            </a:r>
            <a:r>
              <a:rPr lang="hr-HR" sz="2900" dirty="0" smtClean="0"/>
              <a:t>:</a:t>
            </a:r>
          </a:p>
          <a:p>
            <a:pPr marL="528638" lvl="1" indent="-273050"/>
            <a:r>
              <a:rPr lang="hr-HR" sz="2500" dirty="0" smtClean="0"/>
              <a:t>money </a:t>
            </a:r>
            <a:r>
              <a:rPr lang="hr-H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awarded</a:t>
            </a:r>
            <a:r>
              <a:rPr lang="hr-HR" sz="2500" dirty="0" smtClean="0"/>
              <a:t> to the claimant to compensate for the </a:t>
            </a:r>
            <a:r>
              <a:rPr lang="hr-H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injury</a:t>
            </a:r>
            <a:r>
              <a:rPr lang="hr-HR" sz="2500" dirty="0" smtClean="0"/>
              <a:t> or </a:t>
            </a:r>
            <a:r>
              <a:rPr lang="hr-H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damage</a:t>
            </a:r>
            <a:r>
              <a:rPr lang="hr-HR" sz="2500" dirty="0" smtClean="0"/>
              <a:t> </a:t>
            </a:r>
            <a:r>
              <a:rPr lang="hr-HR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sustained/suffered</a:t>
            </a:r>
          </a:p>
          <a:p>
            <a:pPr marL="273050" indent="-273050"/>
            <a:endParaRPr lang="hr-HR" sz="2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3050" indent="-273050"/>
            <a:r>
              <a:rPr lang="hr-HR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INJUNCTION:</a:t>
            </a:r>
          </a:p>
          <a:p>
            <a:pPr marL="528638" lvl="1" indent="-273050"/>
            <a:r>
              <a:rPr lang="hr-HR" sz="2500" dirty="0" smtClean="0"/>
              <a:t>a court order forcing the tortfeasor to discontinue an activity</a:t>
            </a:r>
          </a:p>
        </p:txBody>
      </p:sp>
      <p:sp>
        <p:nvSpPr>
          <p:cNvPr id="29699" name="Title 1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dirty="0" smtClean="0">
                <a:effectLst/>
              </a:rPr>
              <a:t>Available Remedies in Torts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81138"/>
            <a:ext cx="8229600" cy="4448175"/>
          </a:xfrm>
        </p:spPr>
        <p:txBody>
          <a:bodyPr>
            <a:noAutofit/>
          </a:bodyPr>
          <a:lstStyle/>
          <a:p>
            <a:pPr marL="273050" indent="-273050">
              <a:defRPr/>
            </a:pPr>
            <a:endParaRPr lang="hr-HR" sz="2400" dirty="0" smtClean="0"/>
          </a:p>
          <a:p>
            <a:pPr marL="273050" indent="-273050">
              <a:defRPr/>
            </a:pPr>
            <a:endParaRPr lang="hr-HR" sz="2400" dirty="0" smtClean="0"/>
          </a:p>
          <a:p>
            <a:pPr marL="273050" indent="-273050">
              <a:defRPr/>
            </a:pPr>
            <a:r>
              <a:rPr lang="hr-HR" sz="2800" dirty="0" smtClean="0"/>
              <a:t>in criminal trials, remedies are e.g. imprisonment, fine (paid to the state), therefore, the victim gets no compensation</a:t>
            </a:r>
          </a:p>
        </p:txBody>
      </p:sp>
      <p:sp>
        <p:nvSpPr>
          <p:cNvPr id="29699" name="Title 1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dirty="0" smtClean="0">
                <a:effectLst/>
              </a:rPr>
              <a:t>The Law of Torts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Do not confuse the terms!</a:t>
            </a:r>
          </a:p>
          <a:p>
            <a:pPr>
              <a:buNone/>
            </a:pPr>
            <a:endParaRPr lang="hr-HR" dirty="0" smtClean="0"/>
          </a:p>
          <a:p>
            <a:r>
              <a:rPr lang="hr-HR" b="1" dirty="0" smtClean="0"/>
              <a:t>Damage</a:t>
            </a:r>
            <a:r>
              <a:rPr lang="hr-HR" dirty="0" smtClean="0"/>
              <a:t> – injury or loss sustained by the claimant</a:t>
            </a:r>
          </a:p>
          <a:p>
            <a:endParaRPr lang="hr-HR" dirty="0" smtClean="0"/>
          </a:p>
          <a:p>
            <a:r>
              <a:rPr lang="hr-HR" b="1" dirty="0" smtClean="0"/>
              <a:t>Damage</a:t>
            </a:r>
            <a:r>
              <a:rPr lang="hr-HR" b="1" dirty="0" smtClean="0">
                <a:solidFill>
                  <a:srgbClr val="FF0000"/>
                </a:solidFill>
              </a:rPr>
              <a:t>s</a:t>
            </a:r>
            <a:r>
              <a:rPr lang="hr-HR" dirty="0" smtClean="0"/>
              <a:t> – 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compensation</a:t>
            </a:r>
            <a:r>
              <a:rPr lang="hr-HR" dirty="0" smtClean="0"/>
              <a:t> sought, i.e. for the damage</a:t>
            </a:r>
          </a:p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Damage vs. Damages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81138"/>
            <a:ext cx="8229600" cy="4448175"/>
          </a:xfrm>
        </p:spPr>
        <p:txBody>
          <a:bodyPr/>
          <a:lstStyle/>
          <a:p>
            <a:pPr marL="273050" indent="-273050"/>
            <a:endParaRPr lang="hr-HR" sz="2100" dirty="0" smtClean="0"/>
          </a:p>
          <a:p>
            <a:pPr marL="273050" indent="-273050"/>
            <a:r>
              <a:rPr lang="hr-HR" sz="2900" dirty="0" smtClean="0"/>
              <a:t>The court calculates the amount of compensation (damages) awarded to the claimant</a:t>
            </a:r>
          </a:p>
          <a:p>
            <a:pPr lvl="1"/>
            <a:endParaRPr lang="hr-HR" b="1" u="sng" dirty="0" smtClean="0"/>
          </a:p>
          <a:p>
            <a:pPr lvl="1"/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damages </a:t>
            </a:r>
            <a:r>
              <a:rPr lang="hr-HR" dirty="0" smtClean="0"/>
              <a:t>– compensation for the </a:t>
            </a:r>
            <a:r>
              <a:rPr lang="hr-HR" b="1" dirty="0" smtClean="0"/>
              <a:t>pain and suffering </a:t>
            </a:r>
            <a:r>
              <a:rPr lang="hr-HR" dirty="0" smtClean="0"/>
              <a:t>caused by the tortious act</a:t>
            </a:r>
          </a:p>
          <a:p>
            <a:pPr lvl="1"/>
            <a:endParaRPr lang="hr-HR" b="1" dirty="0" smtClean="0"/>
          </a:p>
          <a:p>
            <a:pPr lvl="1"/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 damages </a:t>
            </a:r>
            <a:r>
              <a:rPr lang="hr-HR" dirty="0" smtClean="0"/>
              <a:t>– compensation for past and future </a:t>
            </a:r>
            <a:r>
              <a:rPr lang="hr-HR" b="1" dirty="0" smtClean="0"/>
              <a:t>financial loss</a:t>
            </a:r>
            <a:r>
              <a:rPr lang="hr-HR" dirty="0" smtClean="0"/>
              <a:t>, including </a:t>
            </a:r>
            <a:r>
              <a:rPr lang="hr-HR" b="1" dirty="0" smtClean="0"/>
              <a:t>loss of earnings </a:t>
            </a:r>
            <a:r>
              <a:rPr lang="hr-HR" dirty="0" smtClean="0"/>
              <a:t>and/or</a:t>
            </a:r>
            <a:r>
              <a:rPr lang="hr-HR" b="1" dirty="0" smtClean="0"/>
              <a:t> loss of earning capacity</a:t>
            </a:r>
          </a:p>
          <a:p>
            <a:pPr marL="273050" indent="-273050"/>
            <a:endParaRPr lang="hr-HR" sz="2900" dirty="0" smtClean="0"/>
          </a:p>
        </p:txBody>
      </p:sp>
      <p:sp>
        <p:nvSpPr>
          <p:cNvPr id="29699" name="Title 1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dirty="0" smtClean="0">
                <a:effectLst/>
              </a:rPr>
              <a:t>Compensation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Today’s session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Revision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previous</a:t>
            </a:r>
            <a:r>
              <a:rPr lang="hr-HR" dirty="0" smtClean="0"/>
              <a:t> </a:t>
            </a:r>
            <a:r>
              <a:rPr lang="hr-HR" dirty="0" err="1" smtClean="0"/>
              <a:t>sessions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Types</a:t>
            </a:r>
            <a:r>
              <a:rPr lang="hr-HR" dirty="0" smtClean="0"/>
              <a:t> of English Civil Law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dirty="0" smtClean="0">
                <a:effectLst/>
              </a:rPr>
              <a:t>Classification of Torts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28596" y="1571612"/>
            <a:ext cx="4040188" cy="762000"/>
          </a:xfrm>
        </p:spPr>
        <p:txBody>
          <a:bodyPr/>
          <a:lstStyle/>
          <a:p>
            <a:pPr algn="ctr"/>
            <a:r>
              <a:rPr lang="hr-HR" dirty="0" smtClean="0"/>
              <a:t>committed against</a:t>
            </a:r>
            <a:endParaRPr lang="hr-H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4643438" y="1571612"/>
            <a:ext cx="4041775" cy="762000"/>
          </a:xfrm>
        </p:spPr>
        <p:txBody>
          <a:bodyPr/>
          <a:lstStyle/>
          <a:p>
            <a:pPr algn="ctr"/>
            <a:r>
              <a:rPr lang="hr-HR" dirty="0" smtClean="0"/>
              <a:t>with regard to intention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28596" y="2571744"/>
            <a:ext cx="4040188" cy="3584573"/>
          </a:xfrm>
        </p:spPr>
        <p:txBody>
          <a:bodyPr/>
          <a:lstStyle/>
          <a:p>
            <a:pPr marL="566737" indent="-457200">
              <a:buFont typeface="+mj-lt"/>
              <a:buAutoNum type="arabicPeriod"/>
            </a:pPr>
            <a:endParaRPr lang="hr-HR" dirty="0" smtClean="0"/>
          </a:p>
          <a:p>
            <a:pPr marL="566737" indent="-457200">
              <a:buFont typeface="+mj-lt"/>
              <a:buAutoNum type="arabicPeriod"/>
            </a:pPr>
            <a:r>
              <a:rPr lang="hr-HR" dirty="0" smtClean="0"/>
              <a:t>the person</a:t>
            </a:r>
          </a:p>
          <a:p>
            <a:pPr marL="566737" indent="-457200">
              <a:buFont typeface="+mj-lt"/>
              <a:buAutoNum type="arabicPeriod"/>
            </a:pPr>
            <a:endParaRPr lang="hr-HR" dirty="0" smtClean="0"/>
          </a:p>
          <a:p>
            <a:pPr marL="566737" indent="-457200">
              <a:buFont typeface="+mj-lt"/>
              <a:buAutoNum type="arabicPeriod"/>
            </a:pPr>
            <a:r>
              <a:rPr lang="hr-HR" dirty="0" smtClean="0"/>
              <a:t>property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3438" y="2571744"/>
            <a:ext cx="4041775" cy="3513135"/>
          </a:xfrm>
        </p:spPr>
        <p:txBody>
          <a:bodyPr/>
          <a:lstStyle/>
          <a:p>
            <a:pPr marL="566737" indent="-457200">
              <a:spcBef>
                <a:spcPts val="400"/>
              </a:spcBef>
              <a:buFont typeface="+mj-lt"/>
              <a:buAutoNum type="arabicPeriod"/>
            </a:pPr>
            <a:endParaRPr lang="hr-HR" dirty="0" smtClean="0"/>
          </a:p>
          <a:p>
            <a:pPr marL="566737" indent="-457200">
              <a:spcBef>
                <a:spcPts val="400"/>
              </a:spcBef>
              <a:buFont typeface="+mj-lt"/>
              <a:buAutoNum type="arabicPeriod"/>
            </a:pPr>
            <a:r>
              <a:rPr lang="hr-HR" dirty="0" smtClean="0"/>
              <a:t>negligent torts</a:t>
            </a:r>
          </a:p>
          <a:p>
            <a:pPr marL="566737" indent="-457200">
              <a:spcBef>
                <a:spcPts val="400"/>
              </a:spcBef>
              <a:buFont typeface="+mj-lt"/>
              <a:buAutoNum type="arabicPeriod"/>
            </a:pPr>
            <a:endParaRPr lang="hr-HR" dirty="0" smtClean="0"/>
          </a:p>
          <a:p>
            <a:pPr marL="566737" indent="-457200">
              <a:spcBef>
                <a:spcPts val="400"/>
              </a:spcBef>
              <a:buFont typeface="+mj-lt"/>
              <a:buAutoNum type="arabicPeriod"/>
            </a:pPr>
            <a:r>
              <a:rPr lang="hr-HR" dirty="0" smtClean="0"/>
              <a:t>intentional torts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The main negligent torts are:</a:t>
            </a:r>
          </a:p>
          <a:p>
            <a:endParaRPr lang="hr-HR" dirty="0" smtClean="0"/>
          </a:p>
          <a:p>
            <a:pPr lvl="1"/>
            <a:r>
              <a:rPr lang="hr-HR" dirty="0" smtClean="0"/>
              <a:t>NEGLIGENCE – a breach of a duty of care owed to a claimant, who has consequently sustained injury or loss</a:t>
            </a:r>
          </a:p>
          <a:p>
            <a:pPr lvl="1"/>
            <a:endParaRPr lang="hr-HR" dirty="0" smtClean="0"/>
          </a:p>
          <a:p>
            <a:pPr lvl="1"/>
            <a:r>
              <a:rPr lang="hr-HR" dirty="0" smtClean="0"/>
              <a:t>NUISANCE – an act by the tortfeasor preventing the claimant from the use and enjoyment of his land (due to ‘harmful emmissions’)</a:t>
            </a:r>
          </a:p>
          <a:p>
            <a:pPr lvl="1"/>
            <a:endParaRPr lang="hr-HR" dirty="0" smtClean="0"/>
          </a:p>
          <a:p>
            <a:pPr lvl="1">
              <a:buNone/>
            </a:pPr>
            <a:r>
              <a:rPr lang="hr-HR" dirty="0" smtClean="0"/>
              <a:t>			</a:t>
            </a:r>
          </a:p>
          <a:p>
            <a:pPr lvl="1">
              <a:buNone/>
            </a:pPr>
            <a:r>
              <a:rPr lang="hr-HR" dirty="0" smtClean="0"/>
              <a:t>		Q: Provide some examples of ‘nuisance’!</a:t>
            </a:r>
            <a:endParaRPr lang="hr-HR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Negligent torts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91440" numCol="1" anchor="b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hr-HR" dirty="0" smtClean="0">
                <a:effectLst/>
              </a:rPr>
              <a:t>Intentional torts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r-HR" dirty="0" smtClean="0"/>
              <a:t>intentional torts against the person</a:t>
            </a:r>
            <a:endParaRPr lang="hr-H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hr-HR" dirty="0" smtClean="0"/>
              <a:t>intentional torts against property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r-HR" sz="2000" dirty="0" smtClean="0"/>
              <a:t>defamation</a:t>
            </a:r>
          </a:p>
          <a:p>
            <a:pPr>
              <a:lnSpc>
                <a:spcPct val="150000"/>
              </a:lnSpc>
            </a:pPr>
            <a:r>
              <a:rPr lang="hr-HR" sz="2000" dirty="0" smtClean="0"/>
              <a:t>assault</a:t>
            </a:r>
          </a:p>
          <a:p>
            <a:pPr>
              <a:lnSpc>
                <a:spcPct val="150000"/>
              </a:lnSpc>
            </a:pPr>
            <a:r>
              <a:rPr lang="hr-HR" sz="2000" dirty="0" smtClean="0"/>
              <a:t>battery</a:t>
            </a:r>
          </a:p>
          <a:p>
            <a:pPr>
              <a:lnSpc>
                <a:spcPct val="150000"/>
              </a:lnSpc>
            </a:pPr>
            <a:r>
              <a:rPr lang="hr-HR" sz="2000" dirty="0" err="1" smtClean="0"/>
              <a:t>false</a:t>
            </a:r>
            <a:r>
              <a:rPr lang="hr-HR" sz="2000" dirty="0" smtClean="0"/>
              <a:t> imprisonment</a:t>
            </a:r>
          </a:p>
          <a:p>
            <a:pPr>
              <a:lnSpc>
                <a:spcPct val="150000"/>
              </a:lnSpc>
            </a:pPr>
            <a:r>
              <a:rPr lang="hr-HR" sz="2000" dirty="0" err="1" smtClean="0"/>
              <a:t>fraudulent</a:t>
            </a:r>
            <a:r>
              <a:rPr lang="hr-HR" sz="2000" dirty="0" smtClean="0"/>
              <a:t> </a:t>
            </a:r>
            <a:r>
              <a:rPr lang="hr-HR" sz="2000" dirty="0" err="1" smtClean="0"/>
              <a:t>misrepresentation</a:t>
            </a:r>
            <a:r>
              <a:rPr lang="hr-HR" sz="2000" dirty="0" smtClean="0"/>
              <a:t> (</a:t>
            </a:r>
            <a:r>
              <a:rPr lang="hr-HR" sz="2000" dirty="0" err="1" smtClean="0"/>
              <a:t>deceit</a:t>
            </a:r>
            <a:r>
              <a:rPr lang="hr-HR" sz="2000" dirty="0" smtClean="0"/>
              <a:t>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r-HR" dirty="0" smtClean="0"/>
          </a:p>
          <a:p>
            <a:pPr>
              <a:lnSpc>
                <a:spcPct val="150000"/>
              </a:lnSpc>
            </a:pPr>
            <a:endParaRPr lang="hr-HR" dirty="0" smtClean="0"/>
          </a:p>
          <a:p>
            <a:pPr>
              <a:lnSpc>
                <a:spcPct val="150000"/>
              </a:lnSpc>
            </a:pPr>
            <a:r>
              <a:rPr lang="hr-HR" dirty="0" smtClean="0"/>
              <a:t>trespass to land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trespass to chattels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conversion</a:t>
            </a:r>
          </a:p>
          <a:p>
            <a:pPr>
              <a:lnSpc>
                <a:spcPct val="150000"/>
              </a:lnSpc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Making written or oral statements including false information, damaging someone’s reputation</a:t>
            </a:r>
          </a:p>
          <a:p>
            <a:endParaRPr lang="hr-HR" dirty="0" smtClean="0"/>
          </a:p>
          <a:p>
            <a:pPr lvl="1"/>
            <a:r>
              <a:rPr lang="hr-HR" dirty="0" smtClean="0"/>
              <a:t>LIBEL – for statements in permanent form (print, broadcast, etc.)</a:t>
            </a:r>
          </a:p>
          <a:p>
            <a:pPr lvl="1"/>
            <a:endParaRPr lang="hr-HR" dirty="0" smtClean="0"/>
          </a:p>
          <a:p>
            <a:pPr lvl="1"/>
            <a:r>
              <a:rPr lang="hr-HR" dirty="0" smtClean="0"/>
              <a:t>SLANDER – statements made in speech</a:t>
            </a:r>
          </a:p>
          <a:p>
            <a:pPr lvl="1"/>
            <a:endParaRPr lang="hr-HR" dirty="0" smtClean="0"/>
          </a:p>
          <a:p>
            <a:endParaRPr lang="hr-HR" dirty="0" smtClean="0"/>
          </a:p>
          <a:p>
            <a:r>
              <a:rPr lang="hr-HR" sz="2000" dirty="0" smtClean="0"/>
              <a:t>adj. </a:t>
            </a:r>
            <a:r>
              <a:rPr lang="hr-H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defamatory, libellous, slanderous </a:t>
            </a:r>
            <a:r>
              <a:rPr lang="hr-HR" sz="2000" dirty="0" smtClean="0"/>
              <a:t>(e.g. statement)</a:t>
            </a:r>
            <a:endParaRPr lang="hr-HR" sz="20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Defamation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Assault</a:t>
            </a:r>
            <a:r>
              <a:rPr lang="hr-HR" dirty="0" smtClean="0"/>
              <a:t> is an attack on a person causing apprehension (fear) of a violent attack, e.g. waving a knife or firearm in front of somebody</a:t>
            </a:r>
          </a:p>
          <a:p>
            <a:endParaRPr lang="hr-HR" dirty="0" smtClean="0"/>
          </a:p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Battery</a:t>
            </a:r>
            <a:r>
              <a:rPr lang="hr-HR" dirty="0" smtClean="0"/>
              <a:t> goes further than assault because it has to involve physical contact, however minor</a:t>
            </a:r>
            <a:endParaRPr lang="hr-HR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Assault and Battery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False imprisonment</a:t>
            </a:r>
            <a:r>
              <a:rPr lang="hr-HR" dirty="0" smtClean="0"/>
              <a:t> is intentional and unlawful deprivation of liberty</a:t>
            </a:r>
          </a:p>
          <a:p>
            <a:endParaRPr lang="hr-HR" dirty="0" smtClean="0"/>
          </a:p>
          <a:p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Fraudulent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misrepresentation</a:t>
            </a:r>
            <a:r>
              <a:rPr lang="hr-HR" dirty="0" smtClean="0"/>
              <a:t> is intentional deception made for gain or for the purpose of causing damage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victim</a:t>
            </a:r>
            <a:r>
              <a:rPr lang="hr-HR" dirty="0"/>
              <a:t>.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Both torts are also criminal offences</a:t>
            </a:r>
            <a:endParaRPr lang="hr-HR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 smtClean="0"/>
              <a:t>False Imprisonment </a:t>
            </a:r>
            <a:r>
              <a:rPr lang="hr-HR" sz="3200" dirty="0" err="1" smtClean="0"/>
              <a:t>and</a:t>
            </a:r>
            <a:r>
              <a:rPr lang="hr-HR" sz="3200" dirty="0" smtClean="0"/>
              <a:t> </a:t>
            </a:r>
            <a:r>
              <a:rPr lang="hr-HR" sz="3200" dirty="0" err="1" smtClean="0"/>
              <a:t>Fraudulent</a:t>
            </a:r>
            <a:r>
              <a:rPr lang="hr-HR" sz="3200" dirty="0" smtClean="0"/>
              <a:t> </a:t>
            </a:r>
            <a:r>
              <a:rPr lang="hr-HR" sz="3200" dirty="0" err="1" smtClean="0"/>
              <a:t>misrepresentation</a:t>
            </a:r>
            <a:endParaRPr lang="hr-H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is a direct and forcible injury committed against:</a:t>
            </a:r>
          </a:p>
          <a:p>
            <a:pPr lvl="1"/>
            <a:endParaRPr lang="hr-HR" dirty="0" smtClean="0"/>
          </a:p>
          <a:p>
            <a:pPr marL="849313" lvl="1" indent="-457200">
              <a:lnSpc>
                <a:spcPct val="150000"/>
              </a:lnSpc>
              <a:buFont typeface="+mj-lt"/>
              <a:buAutoNum type="arabicPeriod"/>
            </a:pPr>
            <a:r>
              <a:rPr lang="hr-HR" dirty="0" smtClean="0"/>
              <a:t>real property (</a:t>
            </a:r>
            <a:r>
              <a:rPr lang="hr-HR" i="1" dirty="0" smtClean="0"/>
              <a:t>trespass to land</a:t>
            </a:r>
            <a:r>
              <a:rPr lang="hr-HR" dirty="0" smtClean="0"/>
              <a:t>)</a:t>
            </a:r>
          </a:p>
          <a:p>
            <a:pPr marL="849313" lvl="1" indent="-457200">
              <a:lnSpc>
                <a:spcPct val="150000"/>
              </a:lnSpc>
              <a:buFont typeface="+mj-lt"/>
              <a:buAutoNum type="arabicPeriod"/>
            </a:pPr>
            <a:r>
              <a:rPr lang="hr-HR" dirty="0" smtClean="0"/>
              <a:t>personal/movable property (</a:t>
            </a:r>
            <a:r>
              <a:rPr lang="hr-HR" i="1" dirty="0" smtClean="0"/>
              <a:t>trespass to chattels</a:t>
            </a:r>
            <a:r>
              <a:rPr lang="hr-HR" dirty="0" smtClean="0"/>
              <a:t>)</a:t>
            </a:r>
          </a:p>
          <a:p>
            <a:pPr marL="593725" indent="-457200">
              <a:buFont typeface="+mj-lt"/>
              <a:buAutoNum type="arabicPeriod"/>
            </a:pPr>
            <a:endParaRPr lang="hr-HR" dirty="0" smtClean="0"/>
          </a:p>
          <a:p>
            <a:pPr marL="593725" indent="-457200">
              <a:buFont typeface="+mj-lt"/>
              <a:buAutoNum type="arabicPeriod"/>
            </a:pPr>
            <a:endParaRPr lang="hr-H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Trespass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LAND </a:t>
            </a:r>
            <a:r>
              <a:rPr lang="hr-HR" dirty="0" smtClean="0"/>
              <a:t>- e.g. walking over someone’s land without their consent – </a:t>
            </a:r>
            <a:r>
              <a:rPr lang="hr-HR" b="1" dirty="0" smtClean="0"/>
              <a:t>damage to land irrelevant</a:t>
            </a:r>
            <a:r>
              <a:rPr lang="hr-HR" dirty="0" smtClean="0"/>
              <a:t>, not a required element</a:t>
            </a:r>
          </a:p>
          <a:p>
            <a:endParaRPr lang="hr-HR" dirty="0" smtClean="0"/>
          </a:p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CHATTELS </a:t>
            </a:r>
            <a:r>
              <a:rPr lang="hr-HR" dirty="0" smtClean="0"/>
              <a:t>– e.g. using or interfering with the property of another without their consent – 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damage to property must be proven</a:t>
            </a:r>
          </a:p>
          <a:p>
            <a:endPara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hr-HR" dirty="0" smtClean="0"/>
              <a:t>	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Trespass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a tort relatable to the criminal offence of theft or larceny</a:t>
            </a:r>
          </a:p>
          <a:p>
            <a:endParaRPr lang="hr-HR" dirty="0" smtClean="0"/>
          </a:p>
          <a:p>
            <a:r>
              <a:rPr lang="hr-HR" dirty="0" smtClean="0"/>
              <a:t>goes further than trespass to chattels because </a:t>
            </a: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involves</a:t>
            </a:r>
            <a:r>
              <a:rPr lang="hr-HR" dirty="0" smtClean="0"/>
              <a:t> </a:t>
            </a:r>
            <a:r>
              <a:rPr lang="hr-HR" dirty="0" err="1" smtClean="0"/>
              <a:t>taking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another’s</a:t>
            </a:r>
            <a:r>
              <a:rPr lang="hr-HR" dirty="0" smtClean="0"/>
              <a:t> property </a:t>
            </a:r>
            <a:r>
              <a:rPr lang="hr-HR" dirty="0" err="1" smtClean="0"/>
              <a:t>without</a:t>
            </a:r>
            <a:r>
              <a:rPr lang="hr-HR" dirty="0" smtClean="0"/>
              <a:t>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consent</a:t>
            </a:r>
            <a:endParaRPr lang="hr-HR" dirty="0" smtClean="0"/>
          </a:p>
          <a:p>
            <a:endParaRPr lang="hr-HR" dirty="0"/>
          </a:p>
          <a:p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invasion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right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owner</a:t>
            </a:r>
            <a:r>
              <a:rPr lang="hr-HR" dirty="0" smtClean="0"/>
              <a:t> to </a:t>
            </a:r>
            <a:r>
              <a:rPr lang="hr-HR" dirty="0" err="1" smtClean="0"/>
              <a:t>dispose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property</a:t>
            </a:r>
            <a:r>
              <a:rPr lang="hr-HR" dirty="0" smtClean="0"/>
              <a:t>, but </a:t>
            </a:r>
            <a:r>
              <a:rPr lang="hr-HR" dirty="0" err="1" smtClean="0"/>
              <a:t>does</a:t>
            </a:r>
            <a:r>
              <a:rPr lang="hr-HR" dirty="0" smtClean="0"/>
              <a:t> </a:t>
            </a:r>
            <a:r>
              <a:rPr lang="hr-HR" dirty="0" err="1" smtClean="0"/>
              <a:t>not</a:t>
            </a:r>
            <a:r>
              <a:rPr lang="hr-HR" dirty="0" smtClean="0"/>
              <a:t> </a:t>
            </a:r>
            <a:r>
              <a:rPr lang="hr-HR" dirty="0" err="1" smtClean="0"/>
              <a:t>require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element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dishonesty</a:t>
            </a:r>
            <a:r>
              <a:rPr lang="hr-HR" dirty="0" smtClean="0"/>
              <a:t> (</a:t>
            </a:r>
            <a:r>
              <a:rPr lang="hr-HR" dirty="0" err="1" smtClean="0"/>
              <a:t>like</a:t>
            </a:r>
            <a:r>
              <a:rPr lang="hr-HR" dirty="0" smtClean="0"/>
              <a:t> </a:t>
            </a:r>
            <a:r>
              <a:rPr lang="hr-HR" dirty="0" err="1" smtClean="0"/>
              <a:t>theft</a:t>
            </a:r>
            <a:r>
              <a:rPr lang="hr-HR" dirty="0" smtClean="0"/>
              <a:t>)</a:t>
            </a:r>
          </a:p>
          <a:p>
            <a:endParaRPr lang="hr-HR" dirty="0" smtClean="0"/>
          </a:p>
          <a:p>
            <a:endPara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Conversion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4000" dirty="0" smtClean="0"/>
              <a:t>REVISION OF THE PREVIOUS SESSION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4750" cy="742950"/>
          </a:xfrm>
        </p:spPr>
        <p:txBody>
          <a:bodyPr/>
          <a:lstStyle/>
          <a:p>
            <a:pPr marL="514350" indent="-514350" eaLnBrk="1" hangingPunct="1"/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58251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Revision</a:t>
            </a:r>
            <a:r>
              <a:rPr lang="hr-HR" dirty="0" smtClean="0"/>
              <a:t> - EU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sz="2400" dirty="0" err="1" smtClean="0"/>
              <a:t>What</a:t>
            </a:r>
            <a:r>
              <a:rPr lang="hr-HR" sz="2400" dirty="0" smtClean="0"/>
              <a:t> are </a:t>
            </a:r>
            <a:r>
              <a:rPr lang="hr-HR" sz="2400" dirty="0" err="1" smtClean="0"/>
              <a:t>the</a:t>
            </a:r>
            <a:r>
              <a:rPr lang="hr-HR" sz="2400" dirty="0" smtClean="0"/>
              <a:t> legislative </a:t>
            </a:r>
            <a:r>
              <a:rPr lang="hr-HR" sz="2400" dirty="0" err="1" smtClean="0"/>
              <a:t>bodies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EU?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dirty="0" smtClean="0"/>
              <a:t>Who </a:t>
            </a:r>
            <a:r>
              <a:rPr lang="hr-HR" sz="2400" dirty="0" err="1" smtClean="0"/>
              <a:t>sits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following</a:t>
            </a:r>
            <a:r>
              <a:rPr lang="hr-HR" sz="2400" dirty="0" smtClean="0"/>
              <a:t> </a:t>
            </a:r>
            <a:r>
              <a:rPr lang="hr-HR" sz="2400" dirty="0" err="1" smtClean="0"/>
              <a:t>bodies</a:t>
            </a:r>
            <a:r>
              <a:rPr lang="hr-HR" sz="2400" dirty="0" smtClean="0"/>
              <a:t>:</a:t>
            </a:r>
          </a:p>
          <a:p>
            <a:pPr lvl="1"/>
            <a:r>
              <a:rPr lang="hr-HR" sz="2000" dirty="0" err="1" smtClean="0"/>
              <a:t>Council</a:t>
            </a:r>
            <a:r>
              <a:rPr lang="hr-HR" sz="2000" dirty="0" smtClean="0"/>
              <a:t> </a:t>
            </a:r>
            <a:r>
              <a:rPr lang="hr-HR" sz="2000" dirty="0" err="1" smtClean="0"/>
              <a:t>of</a:t>
            </a:r>
            <a:r>
              <a:rPr lang="hr-HR" sz="2000" dirty="0" smtClean="0"/>
              <a:t> </a:t>
            </a:r>
            <a:r>
              <a:rPr lang="hr-HR" sz="2000" dirty="0" err="1" smtClean="0"/>
              <a:t>the</a:t>
            </a:r>
            <a:r>
              <a:rPr lang="hr-HR" sz="2000" dirty="0" smtClean="0"/>
              <a:t> European Union</a:t>
            </a:r>
          </a:p>
          <a:p>
            <a:pPr lvl="1"/>
            <a:r>
              <a:rPr lang="hr-HR" sz="2000" dirty="0" smtClean="0"/>
              <a:t>European </a:t>
            </a:r>
            <a:r>
              <a:rPr lang="hr-HR" sz="2000" dirty="0" err="1" smtClean="0"/>
              <a:t>Parliament</a:t>
            </a:r>
            <a:endParaRPr lang="hr-HR" sz="2000" dirty="0" smtClean="0"/>
          </a:p>
          <a:p>
            <a:pPr lvl="1"/>
            <a:r>
              <a:rPr lang="hr-HR" sz="2000" dirty="0" smtClean="0"/>
              <a:t>European </a:t>
            </a:r>
            <a:r>
              <a:rPr lang="hr-HR" sz="2000" dirty="0" err="1" smtClean="0"/>
              <a:t>Council</a:t>
            </a:r>
            <a:endParaRPr lang="hr-HR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hr-HR" sz="2400" dirty="0" err="1" smtClean="0"/>
              <a:t>What</a:t>
            </a:r>
            <a:r>
              <a:rPr lang="hr-HR" sz="2400" dirty="0" smtClean="0"/>
              <a:t> </a:t>
            </a:r>
            <a:r>
              <a:rPr lang="hr-HR" sz="2400" dirty="0" err="1" smtClean="0"/>
              <a:t>is</a:t>
            </a:r>
            <a:r>
              <a:rPr lang="hr-HR" sz="2400" dirty="0" smtClean="0"/>
              <a:t> </a:t>
            </a:r>
            <a:r>
              <a:rPr lang="hr-HR" sz="2400" dirty="0" err="1" smtClean="0"/>
              <a:t>qualified</a:t>
            </a:r>
            <a:r>
              <a:rPr lang="hr-HR" sz="2400" dirty="0" smtClean="0"/>
              <a:t> </a:t>
            </a:r>
            <a:r>
              <a:rPr lang="hr-HR" sz="2400" dirty="0" err="1" smtClean="0"/>
              <a:t>majority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who</a:t>
            </a:r>
            <a:r>
              <a:rPr lang="hr-HR" sz="2400" dirty="0" smtClean="0"/>
              <a:t> </a:t>
            </a:r>
            <a:r>
              <a:rPr lang="hr-HR" sz="2400" dirty="0" err="1" smtClean="0"/>
              <a:t>votes</a:t>
            </a:r>
            <a:r>
              <a:rPr lang="hr-HR" sz="2400" dirty="0" smtClean="0"/>
              <a:t> </a:t>
            </a:r>
            <a:r>
              <a:rPr lang="hr-HR" sz="2400" dirty="0" err="1" smtClean="0"/>
              <a:t>by</a:t>
            </a:r>
            <a:r>
              <a:rPr lang="hr-HR" sz="2400" dirty="0" smtClean="0"/>
              <a:t> </a:t>
            </a:r>
            <a:r>
              <a:rPr lang="hr-HR" sz="2400" dirty="0" err="1" smtClean="0"/>
              <a:t>it</a:t>
            </a:r>
            <a:r>
              <a:rPr lang="hr-HR" sz="24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dirty="0" err="1" smtClean="0"/>
              <a:t>What</a:t>
            </a:r>
            <a:r>
              <a:rPr lang="hr-HR" sz="2400" dirty="0" smtClean="0"/>
              <a:t> do </a:t>
            </a:r>
            <a:r>
              <a:rPr lang="hr-HR" sz="2400" dirty="0" err="1" smtClean="0"/>
              <a:t>you</a:t>
            </a:r>
            <a:r>
              <a:rPr lang="hr-HR" sz="2400" dirty="0" smtClean="0"/>
              <a:t> </a:t>
            </a:r>
            <a:r>
              <a:rPr lang="hr-HR" sz="2400" dirty="0" err="1" smtClean="0"/>
              <a:t>know</a:t>
            </a:r>
            <a:r>
              <a:rPr lang="hr-HR" sz="2400" dirty="0" smtClean="0"/>
              <a:t> </a:t>
            </a:r>
            <a:r>
              <a:rPr lang="hr-HR" sz="2400" dirty="0" err="1" smtClean="0"/>
              <a:t>about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European </a:t>
            </a:r>
            <a:r>
              <a:rPr lang="hr-HR" sz="2400" dirty="0" err="1" smtClean="0"/>
              <a:t>Commission</a:t>
            </a:r>
            <a:r>
              <a:rPr lang="hr-HR" sz="24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dirty="0" err="1" smtClean="0"/>
              <a:t>What</a:t>
            </a:r>
            <a:r>
              <a:rPr lang="hr-HR" sz="2400" dirty="0" smtClean="0"/>
              <a:t> </a:t>
            </a:r>
            <a:r>
              <a:rPr lang="hr-HR" sz="2400" dirty="0" err="1" smtClean="0"/>
              <a:t>is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main</a:t>
            </a:r>
            <a:r>
              <a:rPr lang="hr-HR" sz="2400" dirty="0" smtClean="0"/>
              <a:t> </a:t>
            </a:r>
            <a:r>
              <a:rPr lang="hr-HR" sz="2400" dirty="0" err="1" smtClean="0"/>
              <a:t>task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Court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Justice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EU?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dirty="0" err="1" smtClean="0"/>
              <a:t>What</a:t>
            </a:r>
            <a:r>
              <a:rPr lang="hr-HR" sz="2400" dirty="0" smtClean="0"/>
              <a:t> </a:t>
            </a:r>
            <a:r>
              <a:rPr lang="hr-HR" sz="2400" dirty="0" err="1" smtClean="0"/>
              <a:t>about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Court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Auditors</a:t>
            </a:r>
            <a:r>
              <a:rPr lang="hr-HR" sz="2400" dirty="0" smtClean="0"/>
              <a:t>? </a:t>
            </a:r>
            <a:r>
              <a:rPr lang="hr-HR" sz="2400" dirty="0" err="1" smtClean="0"/>
              <a:t>Is</a:t>
            </a:r>
            <a:r>
              <a:rPr lang="hr-HR" sz="2400" dirty="0" smtClean="0"/>
              <a:t> </a:t>
            </a:r>
            <a:r>
              <a:rPr lang="hr-HR" sz="2400" dirty="0" err="1" smtClean="0"/>
              <a:t>it</a:t>
            </a:r>
            <a:r>
              <a:rPr lang="hr-HR" sz="2400" dirty="0" smtClean="0"/>
              <a:t> </a:t>
            </a:r>
            <a:r>
              <a:rPr lang="hr-HR" sz="2400" dirty="0" err="1" smtClean="0"/>
              <a:t>an</a:t>
            </a:r>
            <a:r>
              <a:rPr lang="hr-HR" sz="2400" dirty="0" smtClean="0"/>
              <a:t> </a:t>
            </a:r>
            <a:r>
              <a:rPr lang="hr-HR" sz="2400" dirty="0" err="1" smtClean="0"/>
              <a:t>actual</a:t>
            </a:r>
            <a:r>
              <a:rPr lang="hr-HR" sz="2400" dirty="0" smtClean="0"/>
              <a:t> </a:t>
            </a:r>
            <a:r>
              <a:rPr lang="hr-HR" sz="2400" dirty="0" err="1" smtClean="0"/>
              <a:t>court</a:t>
            </a:r>
            <a:r>
              <a:rPr lang="hr-HR" sz="24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5374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European</a:t>
            </a:r>
            <a:r>
              <a:rPr lang="hr-HR" dirty="0" smtClean="0"/>
              <a:t> union - </a:t>
            </a:r>
            <a:r>
              <a:rPr lang="hr-HR" dirty="0" err="1" smtClean="0"/>
              <a:t>revision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kontrolirati prihode i rashoda EU-a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kontrolirati ubiranje poreza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nadgledati tumačenje europskog zakonodavstva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obavljati godišnju reviziju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odobriti proračun EU-a</a:t>
            </a:r>
          </a:p>
        </p:txBody>
      </p:sp>
    </p:spTree>
    <p:extLst>
      <p:ext uri="{BB962C8B-B14F-4D97-AF65-F5344CB8AC3E}">
        <p14:creationId xmlns:p14="http://schemas.microsoft.com/office/powerpoint/2010/main" val="18154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European</a:t>
            </a:r>
            <a:r>
              <a:rPr lang="hr-HR" dirty="0" smtClean="0"/>
              <a:t> union - </a:t>
            </a:r>
            <a:r>
              <a:rPr lang="hr-HR" dirty="0" err="1" smtClean="0"/>
              <a:t>revision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kontrolirati prihode i rashode EU-a – </a:t>
            </a:r>
            <a:r>
              <a:rPr lang="hr-HR" b="1" dirty="0" smtClean="0"/>
              <a:t>to check EU income and expenditure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kontrolirati ubiranje poreza – </a:t>
            </a:r>
            <a:r>
              <a:rPr lang="hr-HR" b="1" dirty="0" smtClean="0"/>
              <a:t>to check tax collection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nadgledati tumačenje europskog zakonodavstva – </a:t>
            </a:r>
            <a:r>
              <a:rPr lang="hr-HR" b="1" dirty="0" smtClean="0"/>
              <a:t>to supervise the interpretation of EU legislation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obavljati godišnju reviziju – </a:t>
            </a:r>
            <a:r>
              <a:rPr lang="hr-HR" b="1" dirty="0" smtClean="0"/>
              <a:t>to carry out a yearly (annual) audit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odobriti proračun EU-a – </a:t>
            </a:r>
            <a:r>
              <a:rPr lang="hr-HR" b="1" dirty="0" smtClean="0"/>
              <a:t>to approve the EU budget</a:t>
            </a:r>
          </a:p>
        </p:txBody>
      </p:sp>
    </p:spTree>
    <p:extLst>
      <p:ext uri="{BB962C8B-B14F-4D97-AF65-F5344CB8AC3E}">
        <p14:creationId xmlns:p14="http://schemas.microsoft.com/office/powerpoint/2010/main" val="412225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European</a:t>
            </a:r>
            <a:r>
              <a:rPr lang="hr-HR" dirty="0" smtClean="0"/>
              <a:t> union - </a:t>
            </a:r>
            <a:r>
              <a:rPr lang="hr-HR" dirty="0" err="1" smtClean="0"/>
              <a:t>revision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hr-HR" dirty="0" smtClean="0"/>
              <a:t>glavna uprava</a:t>
            </a:r>
          </a:p>
          <a:p>
            <a:pPr marL="514350" indent="-514350">
              <a:buFont typeface="+mj-lt"/>
              <a:buAutoNum type="arabicPeriod" startAt="6"/>
            </a:pPr>
            <a:endParaRPr lang="hr-HR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hr-HR" dirty="0" smtClean="0"/>
              <a:t>rješavati sporove između država članica</a:t>
            </a:r>
          </a:p>
          <a:p>
            <a:pPr marL="514350" indent="-514350">
              <a:buFont typeface="+mj-lt"/>
              <a:buAutoNum type="arabicPeriod" startAt="6"/>
            </a:pPr>
            <a:endParaRPr lang="hr-HR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hr-HR" dirty="0" smtClean="0"/>
              <a:t>sastavljati prijedloge europskog zakonodavstva</a:t>
            </a:r>
          </a:p>
          <a:p>
            <a:pPr marL="514350" indent="-514350">
              <a:buFont typeface="+mj-lt"/>
              <a:buAutoNum type="arabicPeriod" startAt="6"/>
            </a:pPr>
            <a:endParaRPr lang="hr-HR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hr-HR" dirty="0" smtClean="0"/>
              <a:t>uredba</a:t>
            </a:r>
          </a:p>
          <a:p>
            <a:pPr marL="514350" indent="-514350">
              <a:buFont typeface="+mj-lt"/>
              <a:buAutoNum type="arabicPeriod" startAt="6"/>
            </a:pPr>
            <a:endParaRPr lang="hr-HR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hr-HR" dirty="0" smtClean="0"/>
              <a:t>uskladiti nacionalne politike</a:t>
            </a:r>
          </a:p>
          <a:p>
            <a:pPr marL="514350" indent="-514350" eaLnBrk="1" hangingPunct="1">
              <a:buFont typeface="+mj-lt"/>
              <a:buAutoNum type="arabicPeriod" startAt="6"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04086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European</a:t>
            </a:r>
            <a:r>
              <a:rPr lang="hr-HR" dirty="0" smtClean="0"/>
              <a:t> union - </a:t>
            </a:r>
            <a:r>
              <a:rPr lang="hr-HR" dirty="0" err="1" smtClean="0"/>
              <a:t>revision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hr-HR" dirty="0" smtClean="0"/>
              <a:t>glavna uprava – </a:t>
            </a:r>
            <a:r>
              <a:rPr lang="hr-HR" b="1" dirty="0" smtClean="0"/>
              <a:t>Directorate General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hr-HR" dirty="0" smtClean="0"/>
              <a:t>rješavati sporove između država članica – </a:t>
            </a:r>
            <a:r>
              <a:rPr lang="hr-HR" b="1" dirty="0" smtClean="0"/>
              <a:t>to settle (resolve) disputes between Member States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hr-HR" dirty="0" smtClean="0"/>
              <a:t>sastavljati prijedloge europskog zakonodavstva – </a:t>
            </a:r>
            <a:r>
              <a:rPr lang="hr-HR" b="1" dirty="0" smtClean="0"/>
              <a:t>to draft proposals of EU legislation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hr-HR" dirty="0" smtClean="0"/>
              <a:t>uredba – </a:t>
            </a:r>
            <a:r>
              <a:rPr lang="hr-HR" b="1" dirty="0" smtClean="0"/>
              <a:t>regulation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hr-HR" dirty="0" smtClean="0"/>
              <a:t>uskladiti nacionalne politike – </a:t>
            </a:r>
            <a:r>
              <a:rPr lang="hr-HR" b="1" dirty="0" smtClean="0"/>
              <a:t>to co-ordinate (harmonise) national policies</a:t>
            </a:r>
          </a:p>
          <a:p>
            <a:pPr marL="514350" indent="-514350" eaLnBrk="1" hangingPunct="1">
              <a:buFont typeface="+mj-lt"/>
              <a:buAutoNum type="arabicPeriod" startAt="6"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90498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4000" dirty="0" smtClean="0"/>
              <a:t>Types of English </a:t>
            </a:r>
            <a:br>
              <a:rPr lang="hr-HR" sz="4000" dirty="0" smtClean="0"/>
            </a:br>
            <a:r>
              <a:rPr lang="hr-HR" sz="4000" dirty="0" smtClean="0"/>
              <a:t>Civil Law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4750" cy="742950"/>
          </a:xfrm>
        </p:spPr>
        <p:txBody>
          <a:bodyPr/>
          <a:lstStyle/>
          <a:p>
            <a:pPr marL="514350" indent="-514350" eaLnBrk="1" hangingPunct="1"/>
            <a:r>
              <a:rPr lang="hr-HR" dirty="0" smtClean="0"/>
              <a:t>Unit 29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3510</TotalTime>
  <Words>1023</Words>
  <Application>Microsoft Office PowerPoint</Application>
  <PresentationFormat>On-screen Show (4:3)</PresentationFormat>
  <Paragraphs>204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Trebuchet MS</vt:lpstr>
      <vt:lpstr>Wingdings</vt:lpstr>
      <vt:lpstr>Wingdings 2</vt:lpstr>
      <vt:lpstr>Opulent</vt:lpstr>
      <vt:lpstr>English for Tax Administration Study 3</vt:lpstr>
      <vt:lpstr>Today’s session</vt:lpstr>
      <vt:lpstr>REVISION OF THE PREVIOUS SESSION</vt:lpstr>
      <vt:lpstr>Revision - EU</vt:lpstr>
      <vt:lpstr>European union - revision</vt:lpstr>
      <vt:lpstr>European union - revision</vt:lpstr>
      <vt:lpstr>European union - revision</vt:lpstr>
      <vt:lpstr>European union - revision</vt:lpstr>
      <vt:lpstr>Types of English  Civil Law</vt:lpstr>
      <vt:lpstr>Civil law</vt:lpstr>
      <vt:lpstr>Areas of civil law</vt:lpstr>
      <vt:lpstr>The Law of Torts</vt:lpstr>
      <vt:lpstr>The Law of Torts</vt:lpstr>
      <vt:lpstr>The Law of Torts</vt:lpstr>
      <vt:lpstr>The Law of Torts</vt:lpstr>
      <vt:lpstr>Available Remedies in Torts</vt:lpstr>
      <vt:lpstr>The Law of Torts</vt:lpstr>
      <vt:lpstr>Damage vs. Damages</vt:lpstr>
      <vt:lpstr>Compensation</vt:lpstr>
      <vt:lpstr>Classification of Torts</vt:lpstr>
      <vt:lpstr>Negligent torts</vt:lpstr>
      <vt:lpstr>Intentional torts</vt:lpstr>
      <vt:lpstr>Defamation</vt:lpstr>
      <vt:lpstr>Assault and Battery</vt:lpstr>
      <vt:lpstr>False Imprisonment and Fraudulent misrepresentation</vt:lpstr>
      <vt:lpstr>Trespass</vt:lpstr>
      <vt:lpstr>Trespass</vt:lpstr>
      <vt:lpstr>Conversion</vt:lpstr>
    </vt:vector>
  </TitlesOfParts>
  <Company>Prevoditelj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Law 1</dc:title>
  <dc:creator>Test</dc:creator>
  <cp:lastModifiedBy>Miljen Matijašević</cp:lastModifiedBy>
  <cp:revision>202</cp:revision>
  <dcterms:created xsi:type="dcterms:W3CDTF">2008-09-29T13:50:14Z</dcterms:created>
  <dcterms:modified xsi:type="dcterms:W3CDTF">2014-11-20T09:33:31Z</dcterms:modified>
</cp:coreProperties>
</file>