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91" r:id="rId5"/>
    <p:sldId id="297" r:id="rId6"/>
    <p:sldId id="294" r:id="rId7"/>
    <p:sldId id="293" r:id="rId8"/>
    <p:sldId id="299" r:id="rId9"/>
    <p:sldId id="298" r:id="rId10"/>
    <p:sldId id="295" r:id="rId11"/>
    <p:sldId id="259" r:id="rId12"/>
    <p:sldId id="300" r:id="rId13"/>
    <p:sldId id="307" r:id="rId14"/>
    <p:sldId id="306" r:id="rId15"/>
    <p:sldId id="302" r:id="rId16"/>
    <p:sldId id="305" r:id="rId17"/>
    <p:sldId id="304" r:id="rId18"/>
    <p:sldId id="303" r:id="rId19"/>
    <p:sldId id="301" r:id="rId20"/>
    <p:sldId id="292" r:id="rId21"/>
    <p:sldId id="308" r:id="rId22"/>
    <p:sldId id="260" r:id="rId23"/>
    <p:sldId id="290" r:id="rId24"/>
    <p:sldId id="309" r:id="rId25"/>
    <p:sldId id="310" r:id="rId26"/>
    <p:sldId id="261" r:id="rId27"/>
    <p:sldId id="323" r:id="rId28"/>
    <p:sldId id="322" r:id="rId29"/>
    <p:sldId id="326" r:id="rId30"/>
    <p:sldId id="327" r:id="rId31"/>
    <p:sldId id="328" r:id="rId32"/>
    <p:sldId id="325" r:id="rId33"/>
    <p:sldId id="329" r:id="rId34"/>
    <p:sldId id="262" r:id="rId35"/>
    <p:sldId id="330" r:id="rId36"/>
    <p:sldId id="331" r:id="rId37"/>
    <p:sldId id="332" r:id="rId38"/>
    <p:sldId id="372" r:id="rId39"/>
    <p:sldId id="263" r:id="rId40"/>
    <p:sldId id="334" r:id="rId41"/>
    <p:sldId id="333" r:id="rId42"/>
    <p:sldId id="336" r:id="rId43"/>
    <p:sldId id="341" r:id="rId44"/>
    <p:sldId id="335" r:id="rId45"/>
    <p:sldId id="337" r:id="rId46"/>
    <p:sldId id="373" r:id="rId47"/>
    <p:sldId id="264" r:id="rId48"/>
    <p:sldId id="339" r:id="rId49"/>
    <p:sldId id="342" r:id="rId50"/>
    <p:sldId id="265" r:id="rId51"/>
    <p:sldId id="379" r:id="rId52"/>
    <p:sldId id="266" r:id="rId53"/>
    <p:sldId id="312" r:id="rId54"/>
    <p:sldId id="314" r:id="rId55"/>
    <p:sldId id="315" r:id="rId56"/>
    <p:sldId id="316" r:id="rId57"/>
    <p:sldId id="343" r:id="rId58"/>
    <p:sldId id="317" r:id="rId59"/>
    <p:sldId id="277" r:id="rId60"/>
    <p:sldId id="276" r:id="rId61"/>
    <p:sldId id="283" r:id="rId62"/>
    <p:sldId id="273" r:id="rId63"/>
    <p:sldId id="274" r:id="rId64"/>
    <p:sldId id="275" r:id="rId65"/>
    <p:sldId id="311" r:id="rId66"/>
    <p:sldId id="313" r:id="rId67"/>
    <p:sldId id="318" r:id="rId68"/>
    <p:sldId id="321" r:id="rId69"/>
    <p:sldId id="319" r:id="rId70"/>
    <p:sldId id="279" r:id="rId71"/>
    <p:sldId id="280" r:id="rId72"/>
    <p:sldId id="349" r:id="rId73"/>
    <p:sldId id="285" r:id="rId74"/>
    <p:sldId id="359" r:id="rId75"/>
    <p:sldId id="350" r:id="rId76"/>
    <p:sldId id="351" r:id="rId77"/>
    <p:sldId id="352" r:id="rId78"/>
    <p:sldId id="353" r:id="rId79"/>
    <p:sldId id="354" r:id="rId80"/>
    <p:sldId id="355" r:id="rId81"/>
    <p:sldId id="356" r:id="rId82"/>
    <p:sldId id="357" r:id="rId83"/>
    <p:sldId id="358" r:id="rId84"/>
    <p:sldId id="278" r:id="rId85"/>
    <p:sldId id="281" r:id="rId86"/>
    <p:sldId id="284" r:id="rId87"/>
    <p:sldId id="282" r:id="rId88"/>
    <p:sldId id="344" r:id="rId89"/>
    <p:sldId id="346" r:id="rId90"/>
    <p:sldId id="345" r:id="rId91"/>
    <p:sldId id="347" r:id="rId92"/>
    <p:sldId id="348" r:id="rId93"/>
    <p:sldId id="268" r:id="rId94"/>
    <p:sldId id="360" r:id="rId95"/>
    <p:sldId id="368" r:id="rId96"/>
    <p:sldId id="364" r:id="rId97"/>
    <p:sldId id="365" r:id="rId98"/>
    <p:sldId id="366" r:id="rId99"/>
    <p:sldId id="367" r:id="rId100"/>
    <p:sldId id="369" r:id="rId101"/>
    <p:sldId id="287" r:id="rId102"/>
    <p:sldId id="370" r:id="rId103"/>
    <p:sldId id="361" r:id="rId104"/>
    <p:sldId id="362" r:id="rId105"/>
    <p:sldId id="371" r:id="rId106"/>
    <p:sldId id="269" r:id="rId107"/>
    <p:sldId id="363" r:id="rId108"/>
    <p:sldId id="270" r:id="rId109"/>
    <p:sldId id="375" r:id="rId110"/>
    <p:sldId id="374" r:id="rId111"/>
    <p:sldId id="376" r:id="rId112"/>
    <p:sldId id="289" r:id="rId113"/>
    <p:sldId id="377" r:id="rId114"/>
    <p:sldId id="272" r:id="rId115"/>
    <p:sldId id="378" r:id="rId116"/>
    <p:sldId id="340" r:id="rId1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varScale="1">
        <p:scale>
          <a:sx n="115" d="100"/>
          <a:sy n="115" d="100"/>
        </p:scale>
        <p:origin x="36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C2E3B23-12A1-4649-9AC2-750139C692CF}"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9C14-3BCD-413F-9F35-5252E61B5E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816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E3B23-12A1-4649-9AC2-750139C692CF}"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1665033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E3B23-12A1-4649-9AC2-750139C692CF}"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9C14-3BCD-413F-9F35-5252E61B5EE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511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E3B23-12A1-4649-9AC2-750139C692CF}"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103454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2E3B23-12A1-4649-9AC2-750139C692CF}" type="datetimeFigureOut">
              <a:rPr lang="en-US" smtClean="0"/>
              <a:t>12/17/2018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59C14-3BCD-413F-9F35-5252E61B5E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33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E3B23-12A1-4649-9AC2-750139C692CF}"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336511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2E3B23-12A1-4649-9AC2-750139C692CF}" type="datetimeFigureOut">
              <a:rPr lang="en-US" smtClean="0"/>
              <a:t>12/17/2018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26644478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2E3B23-12A1-4649-9AC2-750139C692CF}" type="datetimeFigureOut">
              <a:rPr lang="en-US" smtClean="0"/>
              <a:t>12/17/2018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1703430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E3B23-12A1-4649-9AC2-750139C692CF}" type="datetimeFigureOut">
              <a:rPr lang="en-US" smtClean="0"/>
              <a:t>12/17/2018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384439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2E3B23-12A1-4649-9AC2-750139C692CF}"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59C14-3BCD-413F-9F35-5252E61B5EEC}" type="slidenum">
              <a:rPr lang="en-US" smtClean="0"/>
              <a:t>‹#›</a:t>
            </a:fld>
            <a:endParaRPr lang="en-US"/>
          </a:p>
        </p:txBody>
      </p:sp>
    </p:spTree>
    <p:extLst>
      <p:ext uri="{BB962C8B-B14F-4D97-AF65-F5344CB8AC3E}">
        <p14:creationId xmlns:p14="http://schemas.microsoft.com/office/powerpoint/2010/main" val="167489820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2E3B23-12A1-4649-9AC2-750139C692CF}" type="datetimeFigureOut">
              <a:rPr lang="en-US" smtClean="0"/>
              <a:t>12/17/2018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59C14-3BCD-413F-9F35-5252E61B5EE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291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C2E3B23-12A1-4649-9AC2-750139C692CF}" type="datetimeFigureOut">
              <a:rPr lang="en-US" smtClean="0"/>
              <a:t>12/17/2018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C159C14-3BCD-413F-9F35-5252E61B5EEC}"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20238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matica.hr/media/pdf_knjige/719/Tukidid%2097-133.pdf"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sz="4000" dirty="0" smtClean="0"/>
              <a:t>Ivana  </a:t>
            </a:r>
            <a:r>
              <a:rPr lang="hr-HR" sz="4000" dirty="0" err="1" smtClean="0"/>
              <a:t>jaramaz</a:t>
            </a:r>
            <a:r>
              <a:rPr lang="hr-HR" sz="4000" dirty="0" smtClean="0"/>
              <a:t> </a:t>
            </a:r>
            <a:r>
              <a:rPr lang="hr-HR" sz="4000" dirty="0" err="1" smtClean="0"/>
              <a:t>reskušić</a:t>
            </a:r>
            <a:r>
              <a:rPr lang="hr-HR" sz="4000" dirty="0" smtClean="0"/>
              <a:t> </a:t>
            </a:r>
            <a:r>
              <a:rPr lang="hr-HR" dirty="0" smtClean="0"/>
              <a:t/>
            </a:r>
            <a:br>
              <a:rPr lang="hr-HR" dirty="0" smtClean="0"/>
            </a:br>
            <a:r>
              <a:rPr lang="hr-HR" i="1" dirty="0" smtClean="0"/>
              <a:t>Retorika i pravna argumentacija</a:t>
            </a:r>
            <a:endParaRPr lang="en-US" i="1" dirty="0"/>
          </a:p>
        </p:txBody>
      </p:sp>
      <p:sp>
        <p:nvSpPr>
          <p:cNvPr id="3" name="Subtitle 2"/>
          <p:cNvSpPr>
            <a:spLocks noGrp="1"/>
          </p:cNvSpPr>
          <p:nvPr>
            <p:ph type="subTitle" idx="1"/>
          </p:nvPr>
        </p:nvSpPr>
        <p:spPr/>
        <p:txBody>
          <a:bodyPr>
            <a:normAutofit/>
          </a:bodyPr>
          <a:lstStyle/>
          <a:p>
            <a:endParaRPr lang="hr-HR" sz="2000" dirty="0" smtClean="0"/>
          </a:p>
          <a:p>
            <a:r>
              <a:rPr lang="hr-HR" sz="2800" dirty="0" smtClean="0"/>
              <a:t>- </a:t>
            </a:r>
            <a:r>
              <a:rPr lang="hr-HR" sz="2800"/>
              <a:t>p</a:t>
            </a:r>
            <a:r>
              <a:rPr lang="hr-HR" sz="2800" smtClean="0"/>
              <a:t>ovijesni </a:t>
            </a:r>
            <a:r>
              <a:rPr lang="hr-HR" sz="2800" smtClean="0"/>
              <a:t>aspekt</a:t>
            </a:r>
            <a:endParaRPr lang="en-US" sz="2800" dirty="0"/>
          </a:p>
        </p:txBody>
      </p:sp>
    </p:spTree>
    <p:extLst>
      <p:ext uri="{BB962C8B-B14F-4D97-AF65-F5344CB8AC3E}">
        <p14:creationId xmlns:p14="http://schemas.microsoft.com/office/powerpoint/2010/main" val="1484630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647" y="133004"/>
            <a:ext cx="9929554" cy="1172094"/>
          </a:xfrm>
        </p:spPr>
        <p:txBody>
          <a:bodyPr>
            <a:normAutofit/>
          </a:bodyPr>
          <a:lstStyle/>
          <a:p>
            <a:r>
              <a:rPr lang="hr-HR" sz="4000" dirty="0" smtClean="0"/>
              <a:t>Rađanje retorike kao discipline</a:t>
            </a:r>
            <a:endParaRPr lang="en-US" sz="4000"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27938" y="4713316"/>
            <a:ext cx="1133029" cy="1637607"/>
          </a:xfrm>
        </p:spPr>
      </p:pic>
      <p:sp>
        <p:nvSpPr>
          <p:cNvPr id="4" name="Rectangle 3"/>
          <p:cNvSpPr/>
          <p:nvPr/>
        </p:nvSpPr>
        <p:spPr>
          <a:xfrm>
            <a:off x="897774" y="1878675"/>
            <a:ext cx="9526386" cy="3139321"/>
          </a:xfrm>
          <a:prstGeom prst="rect">
            <a:avLst/>
          </a:prstGeom>
        </p:spPr>
        <p:txBody>
          <a:bodyPr wrap="square">
            <a:spAutoFit/>
          </a:bodyPr>
          <a:lstStyle/>
          <a:p>
            <a:pPr marL="285750" indent="-285750">
              <a:buFontTx/>
              <a:buChar char="-"/>
            </a:pPr>
            <a:r>
              <a:rPr lang="hr-HR" b="1" dirty="0" err="1"/>
              <a:t>Izokrat</a:t>
            </a:r>
            <a:r>
              <a:rPr lang="hr-HR" b="1" dirty="0"/>
              <a:t> </a:t>
            </a:r>
            <a:r>
              <a:rPr lang="hr-HR" dirty="0"/>
              <a:t>– Atenjanin, sjajni učitelj elokvencije i najveći grčki </a:t>
            </a:r>
            <a:r>
              <a:rPr lang="hr-HR" dirty="0" smtClean="0"/>
              <a:t>pedagog </a:t>
            </a:r>
            <a:r>
              <a:rPr lang="hr-HR" dirty="0"/>
              <a:t>4.st. koji je, u sjeni utjecaja Platonovih ideja, ne samo osnovao jednu od najvažnijih škola (za građane i državnike) u grčkoj antici, već nastojao izbrisati </a:t>
            </a:r>
            <a:r>
              <a:rPr lang="hr-HR" dirty="0" err="1"/>
              <a:t>platonovski</a:t>
            </a:r>
            <a:r>
              <a:rPr lang="hr-HR" dirty="0"/>
              <a:t> </a:t>
            </a:r>
            <a:r>
              <a:rPr lang="hr-HR" dirty="0" err="1"/>
              <a:t>gorespomenuti</a:t>
            </a:r>
            <a:r>
              <a:rPr lang="hr-HR" dirty="0"/>
              <a:t> dualizam poistovjećujući retoriku – koju shvaća kao sintezu uvjeravanja i življenja u zajednici – s filozofijom radi dosezanja mudrosti (</a:t>
            </a:r>
            <a:r>
              <a:rPr lang="hr-HR" i="1" dirty="0" err="1"/>
              <a:t>phronesis</a:t>
            </a:r>
            <a:r>
              <a:rPr lang="hr-HR" dirty="0"/>
              <a:t>) koje se prije svega oslanja na </a:t>
            </a:r>
            <a:r>
              <a:rPr lang="hr-HR" i="1" dirty="0"/>
              <a:t>tankoćutni</a:t>
            </a:r>
            <a:r>
              <a:rPr lang="hr-HR" dirty="0"/>
              <a:t> (a ne Platonov </a:t>
            </a:r>
            <a:r>
              <a:rPr lang="hr-HR" i="1" dirty="0"/>
              <a:t>geometrijski</a:t>
            </a:r>
            <a:r>
              <a:rPr lang="hr-HR" dirty="0"/>
              <a:t>) </a:t>
            </a:r>
            <a:r>
              <a:rPr lang="hr-HR" i="1" dirty="0"/>
              <a:t>duh. </a:t>
            </a:r>
            <a:r>
              <a:rPr lang="hr-HR" dirty="0"/>
              <a:t>Prigovarajući</a:t>
            </a:r>
            <a:r>
              <a:rPr lang="hr-HR" i="1" dirty="0"/>
              <a:t> </a:t>
            </a:r>
            <a:r>
              <a:rPr lang="hr-HR" dirty="0"/>
              <a:t>sofistima </a:t>
            </a:r>
            <a:r>
              <a:rPr lang="hr-HR" dirty="0" smtClean="0"/>
              <a:t>(v. govor </a:t>
            </a:r>
            <a:r>
              <a:rPr lang="hr-HR" i="1" dirty="0" smtClean="0"/>
              <a:t>Protiv sofista</a:t>
            </a:r>
            <a:r>
              <a:rPr lang="hr-HR" dirty="0" smtClean="0"/>
              <a:t>)</a:t>
            </a:r>
            <a:r>
              <a:rPr lang="hr-HR" i="1" dirty="0" smtClean="0"/>
              <a:t> </a:t>
            </a:r>
            <a:r>
              <a:rPr lang="hr-HR" dirty="0" smtClean="0"/>
              <a:t>da </a:t>
            </a:r>
            <a:r>
              <a:rPr lang="hr-HR" dirty="0"/>
              <a:t>svode retoriku na formalnu vježbu, a da pritom podcjenjuju političke posljedice svoga </a:t>
            </a:r>
            <a:r>
              <a:rPr lang="hr-HR" dirty="0" smtClean="0"/>
              <a:t>učenja, </a:t>
            </a:r>
            <a:r>
              <a:rPr lang="hr-HR" dirty="0" err="1" smtClean="0"/>
              <a:t>Izokrat</a:t>
            </a:r>
            <a:r>
              <a:rPr lang="hr-HR" dirty="0" smtClean="0"/>
              <a:t> smatra da se retorika ne može odvajati od </a:t>
            </a:r>
            <a:r>
              <a:rPr lang="hr-HR" dirty="0" err="1" smtClean="0"/>
              <a:t>prudencijalne</a:t>
            </a:r>
            <a:r>
              <a:rPr lang="hr-HR" dirty="0" smtClean="0"/>
              <a:t> etike te da ona mora svoju učinkovitost (proizašlu iz sofistički ispravne primjene neke tehnike) podrediti kreativnosti </a:t>
            </a:r>
            <a:r>
              <a:rPr lang="hr-HR" i="1" dirty="0" err="1" smtClean="0"/>
              <a:t>logos</a:t>
            </a:r>
            <a:r>
              <a:rPr lang="hr-HR" i="1" dirty="0" smtClean="0"/>
              <a:t>-a </a:t>
            </a:r>
            <a:r>
              <a:rPr lang="hr-HR" dirty="0" smtClean="0"/>
              <a:t>odnosno osmišljavanju uvjerljiva odnosno prikladna govora (prilagođavanjem riječi temi i okolnostima) radi stvaranja civilizacijskih, kulturnih i ljudskih obrazaca proizvodnje govorničkih obrazaca.   </a:t>
            </a:r>
            <a:endParaRPr lang="en-US" dirty="0"/>
          </a:p>
        </p:txBody>
      </p:sp>
    </p:spTree>
    <p:extLst>
      <p:ext uri="{BB962C8B-B14F-4D97-AF65-F5344CB8AC3E}">
        <p14:creationId xmlns:p14="http://schemas.microsoft.com/office/powerpoint/2010/main" val="25387577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hr-HR" sz="2100" dirty="0"/>
              <a:t>mjestom </a:t>
            </a:r>
            <a:r>
              <a:rPr lang="hr-HR" sz="2100" i="1" dirty="0"/>
              <a:t>ex </a:t>
            </a:r>
            <a:r>
              <a:rPr lang="hr-HR" sz="2100" i="1" dirty="0" err="1"/>
              <a:t>causis</a:t>
            </a:r>
            <a:r>
              <a:rPr lang="hr-HR" sz="2100" dirty="0"/>
              <a:t>, argumenti izvode polazeći od posljedice sporne stvari odnosno spora koja nužno dovodi do njezina uzroka, ali primjena ovog mjesta (za razliku od </a:t>
            </a:r>
            <a:r>
              <a:rPr lang="hr-HR" sz="2100" i="1" dirty="0" err="1"/>
              <a:t>locus</a:t>
            </a:r>
            <a:r>
              <a:rPr lang="hr-HR" sz="2100" i="1" dirty="0"/>
              <a:t> ex </a:t>
            </a:r>
            <a:r>
              <a:rPr lang="hr-HR" sz="2100" i="1" dirty="0" err="1"/>
              <a:t>causis</a:t>
            </a:r>
            <a:r>
              <a:rPr lang="hr-HR" sz="2100" dirty="0"/>
              <a:t>) je mnogo šira te se ne odnosi samo na govorništvo, već i na pjesništvo, filozofiju i druge discipline  </a:t>
            </a:r>
          </a:p>
          <a:p>
            <a:r>
              <a:rPr lang="hr-HR" sz="2100" dirty="0"/>
              <a:t>- mjesto iz usporedbe </a:t>
            </a:r>
            <a:r>
              <a:rPr lang="hr-HR" sz="2100" i="1" dirty="0"/>
              <a:t>(</a:t>
            </a:r>
            <a:r>
              <a:rPr lang="hr-HR" sz="2100" i="1" dirty="0" err="1"/>
              <a:t>locus</a:t>
            </a:r>
            <a:r>
              <a:rPr lang="hr-HR" sz="2100" i="1" dirty="0"/>
              <a:t> ex </a:t>
            </a:r>
            <a:r>
              <a:rPr lang="hr-HR" sz="2100" i="1" dirty="0" err="1"/>
              <a:t>comparatione</a:t>
            </a:r>
            <a:r>
              <a:rPr lang="hr-HR" sz="2100" dirty="0"/>
              <a:t>) je ono mjesto iz kojeg se argumenti izvode uspoređivanjem stvari koje su ili veće (</a:t>
            </a:r>
            <a:r>
              <a:rPr lang="hr-HR" sz="2100" i="1" dirty="0"/>
              <a:t>ono što vrijedi u većoj stvari, vrijedi i u manjoj</a:t>
            </a:r>
            <a:r>
              <a:rPr lang="hr-HR" sz="2100" dirty="0"/>
              <a:t>)</a:t>
            </a:r>
            <a:r>
              <a:rPr lang="hr-HR" sz="2100" i="1" dirty="0"/>
              <a:t> </a:t>
            </a:r>
            <a:r>
              <a:rPr lang="hr-HR" sz="2100" dirty="0"/>
              <a:t>ili manje (</a:t>
            </a:r>
            <a:r>
              <a:rPr lang="hr-HR" sz="2100" i="1" dirty="0"/>
              <a:t>ono što vrijedi u manjoj stvari, vrijedi i u većoj</a:t>
            </a:r>
            <a:r>
              <a:rPr lang="hr-HR" sz="2100" dirty="0"/>
              <a:t>) ili jednake </a:t>
            </a:r>
            <a:r>
              <a:rPr lang="hr-HR" sz="2100" i="1" dirty="0"/>
              <a:t>(ono što vrijedi u jednoj stvari, vrijedi i u onoj koja joj je jednaka</a:t>
            </a:r>
            <a:r>
              <a:rPr lang="hr-HR" sz="2100" dirty="0"/>
              <a:t>)</a:t>
            </a:r>
            <a:r>
              <a:rPr lang="hr-HR" sz="2100" i="1" dirty="0"/>
              <a:t>,</a:t>
            </a:r>
            <a:r>
              <a:rPr lang="hr-HR" sz="2100" dirty="0"/>
              <a:t> a pri tom uspoređivanju uzimaju se u obzir četiri kriterija: broj (</a:t>
            </a:r>
            <a:r>
              <a:rPr lang="hr-HR" sz="2100" i="1" dirty="0"/>
              <a:t>numero</a:t>
            </a:r>
            <a:r>
              <a:rPr lang="hr-HR" sz="2100" dirty="0"/>
              <a:t>, npr. malobrojna zla pretpostavljaju se onim brojnijima), vrsta </a:t>
            </a:r>
            <a:r>
              <a:rPr lang="hr-HR" sz="2100" i="1" dirty="0"/>
              <a:t>(</a:t>
            </a:r>
            <a:r>
              <a:rPr lang="hr-HR" sz="2100" i="1" dirty="0" err="1"/>
              <a:t>specie</a:t>
            </a:r>
            <a:r>
              <a:rPr lang="hr-HR" sz="2100" dirty="0"/>
              <a:t>, npr. ugodne stvari pretpostavljaju se manje ugodnima)</a:t>
            </a:r>
            <a:r>
              <a:rPr lang="hr-HR" sz="2100" i="1" dirty="0"/>
              <a:t>,</a:t>
            </a:r>
            <a:r>
              <a:rPr lang="hr-HR" sz="2100" dirty="0"/>
              <a:t> snaga (</a:t>
            </a:r>
            <a:r>
              <a:rPr lang="hr-HR" sz="2100" i="1" dirty="0"/>
              <a:t>vis</a:t>
            </a:r>
            <a:r>
              <a:rPr lang="hr-HR" sz="2100" dirty="0"/>
              <a:t>, npr. ono što je dovoljno samo po sebi bolje je od onoga što potrebuje nešto drugo)</a:t>
            </a:r>
            <a:r>
              <a:rPr lang="hr-HR" sz="2100" i="1" dirty="0"/>
              <a:t> </a:t>
            </a:r>
            <a:r>
              <a:rPr lang="hr-HR" sz="2100" dirty="0"/>
              <a:t>i relacija među njima</a:t>
            </a:r>
            <a:r>
              <a:rPr lang="hr-HR" sz="2100" i="1" dirty="0"/>
              <a:t>(</a:t>
            </a:r>
            <a:r>
              <a:rPr lang="hr-HR" sz="2100" i="1" dirty="0" err="1"/>
              <a:t>adfectio</a:t>
            </a:r>
            <a:r>
              <a:rPr lang="hr-HR" sz="2100" dirty="0"/>
              <a:t>, npr. interesi uglednih građana važniji su od interesa ostalih građana)</a:t>
            </a:r>
            <a:r>
              <a:rPr lang="hr-HR" sz="2100" i="1" dirty="0"/>
              <a:t>. </a:t>
            </a:r>
            <a:r>
              <a:rPr lang="hr-HR" sz="2100" dirty="0"/>
              <a:t>Ovo Ciceronovo mjesto (posebice iz </a:t>
            </a:r>
            <a:r>
              <a:rPr lang="hr-HR" sz="2100" i="1" dirty="0"/>
              <a:t>Top. </a:t>
            </a:r>
            <a:r>
              <a:rPr lang="hr-HR" sz="2100" dirty="0"/>
              <a:t>4,23) odredilo je kasniju, tradicionalno općeprihvaćenu argumentacijsku terminologiju: argument </a:t>
            </a:r>
            <a:r>
              <a:rPr lang="hr-HR" sz="2100" i="1" dirty="0"/>
              <a:t>a </a:t>
            </a:r>
            <a:r>
              <a:rPr lang="hr-HR" sz="2100" i="1" dirty="0" err="1"/>
              <a:t>minori</a:t>
            </a:r>
            <a:r>
              <a:rPr lang="hr-HR" sz="2100" i="1" dirty="0"/>
              <a:t> ad </a:t>
            </a:r>
            <a:r>
              <a:rPr lang="hr-HR" sz="2100" i="1" dirty="0" err="1"/>
              <a:t>maius</a:t>
            </a:r>
            <a:r>
              <a:rPr lang="hr-HR" sz="2100" dirty="0"/>
              <a:t>, argument </a:t>
            </a:r>
            <a:r>
              <a:rPr lang="hr-HR" sz="2100" i="1" dirty="0"/>
              <a:t>a </a:t>
            </a:r>
            <a:r>
              <a:rPr lang="hr-HR" sz="2100" i="1" dirty="0" err="1"/>
              <a:t>maiori</a:t>
            </a:r>
            <a:r>
              <a:rPr lang="hr-HR" sz="2100" i="1" dirty="0"/>
              <a:t> ad minus</a:t>
            </a:r>
            <a:r>
              <a:rPr lang="hr-HR" sz="2100" dirty="0"/>
              <a:t>, argument </a:t>
            </a:r>
            <a:r>
              <a:rPr lang="hr-HR" sz="2100" i="1" dirty="0"/>
              <a:t>a </a:t>
            </a:r>
            <a:r>
              <a:rPr lang="hr-HR" sz="2100" i="1" dirty="0" err="1"/>
              <a:t>simili</a:t>
            </a:r>
            <a:r>
              <a:rPr lang="hr-HR" sz="2100" i="1" dirty="0"/>
              <a:t> ad </a:t>
            </a:r>
            <a:r>
              <a:rPr lang="hr-HR" sz="2100" i="1" dirty="0" err="1"/>
              <a:t>simile</a:t>
            </a:r>
            <a:r>
              <a:rPr lang="hr-HR" sz="2100" i="1" dirty="0"/>
              <a:t> </a:t>
            </a:r>
            <a:r>
              <a:rPr lang="hr-HR" sz="2100" dirty="0"/>
              <a:t>i dr</a:t>
            </a:r>
            <a:r>
              <a:rPr lang="hr-HR" sz="2100" i="1" dirty="0"/>
              <a:t>.</a:t>
            </a:r>
            <a:r>
              <a:rPr lang="hr-HR" sz="2100" dirty="0"/>
              <a:t>  (detaljno o tome u suvremenoj teoriji i sudskoj praksi, v. Ž. </a:t>
            </a:r>
            <a:r>
              <a:rPr lang="hr-HR" sz="2100" dirty="0" err="1"/>
              <a:t>Harašić</a:t>
            </a:r>
            <a:r>
              <a:rPr lang="hr-HR" sz="2100" dirty="0"/>
              <a:t>, </a:t>
            </a:r>
            <a:r>
              <a:rPr lang="hr-HR" sz="2100" i="1" dirty="0"/>
              <a:t>Sudska argumentacija</a:t>
            </a:r>
            <a:r>
              <a:rPr lang="hr-HR" sz="2100" dirty="0"/>
              <a:t>, Split, 2010, str. 19-122)   </a:t>
            </a:r>
          </a:p>
          <a:p>
            <a:endParaRPr lang="en-US" dirty="0"/>
          </a:p>
        </p:txBody>
      </p:sp>
    </p:spTree>
    <p:extLst>
      <p:ext uri="{BB962C8B-B14F-4D97-AF65-F5344CB8AC3E}">
        <p14:creationId xmlns:p14="http://schemas.microsoft.com/office/powerpoint/2010/main" val="41008264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7" y="2084832"/>
            <a:ext cx="9720073" cy="4199589"/>
          </a:xfrm>
        </p:spPr>
        <p:txBody>
          <a:bodyPr>
            <a:noAutofit/>
          </a:bodyPr>
          <a:lstStyle/>
          <a:p>
            <a:r>
              <a:rPr lang="hr-HR" sz="1800" dirty="0" smtClean="0"/>
              <a:t>2</a:t>
            </a:r>
            <a:r>
              <a:rPr lang="hr-HR" sz="1800" dirty="0"/>
              <a:t>) </a:t>
            </a:r>
            <a:r>
              <a:rPr lang="hr-HR" sz="1800" b="1" dirty="0" err="1"/>
              <a:t>atehnički</a:t>
            </a:r>
            <a:r>
              <a:rPr lang="hr-HR" sz="1800" b="1" dirty="0"/>
              <a:t> ili vanjski </a:t>
            </a:r>
            <a:r>
              <a:rPr lang="hr-HR" sz="1800" dirty="0"/>
              <a:t>(prema </a:t>
            </a:r>
            <a:r>
              <a:rPr lang="hr-HR" sz="1800" dirty="0" err="1"/>
              <a:t>Kvintilijanovoj</a:t>
            </a:r>
            <a:r>
              <a:rPr lang="hr-HR" sz="1800" dirty="0"/>
              <a:t> verziji - </a:t>
            </a:r>
            <a:r>
              <a:rPr lang="en-US" sz="1800" i="1" dirty="0" err="1"/>
              <a:t>probationes</a:t>
            </a:r>
            <a:r>
              <a:rPr lang="en-US" sz="1800" i="1" dirty="0"/>
              <a:t> </a:t>
            </a:r>
            <a:r>
              <a:rPr lang="hr-HR" sz="1800" i="1" dirty="0"/>
              <a:t>ina</a:t>
            </a:r>
            <a:r>
              <a:rPr lang="en-US" sz="1800" i="1" dirty="0" err="1"/>
              <a:t>rtificiales</a:t>
            </a:r>
            <a:r>
              <a:rPr lang="hr-HR" sz="1800" dirty="0"/>
              <a:t>) odnosno usko pravni tj. sudski </a:t>
            </a:r>
            <a:r>
              <a:rPr lang="hr-HR" sz="1800" dirty="0" smtClean="0"/>
              <a:t>dokazi.</a:t>
            </a:r>
          </a:p>
          <a:p>
            <a:r>
              <a:rPr lang="hr-HR" sz="1800" dirty="0"/>
              <a:t> </a:t>
            </a:r>
            <a:r>
              <a:rPr lang="hr-HR" sz="1800" dirty="0" smtClean="0"/>
              <a:t>    Prema </a:t>
            </a:r>
            <a:r>
              <a:rPr lang="hr-HR" sz="1800" b="1" dirty="0" smtClean="0"/>
              <a:t>Aristotelovom</a:t>
            </a:r>
            <a:r>
              <a:rPr lang="hr-HR" sz="1800" dirty="0" smtClean="0"/>
              <a:t> poimanju to su dokazna sredstva koja se nalaze izvan stvari o kojoj se govori i koja govornik jednostavno uzima izvana kao otprije stvorena i gotova, ne služeći se pritom </a:t>
            </a:r>
            <a:r>
              <a:rPr lang="hr-HR" sz="1800" dirty="0"/>
              <a:t>retoričkim </a:t>
            </a:r>
            <a:r>
              <a:rPr lang="hr-HR" sz="1800" dirty="0" smtClean="0"/>
              <a:t>umijećem, a u tu skupinu dokaznih sredstava Aristotel ubraja:</a:t>
            </a:r>
          </a:p>
          <a:p>
            <a:r>
              <a:rPr lang="hr-HR" sz="1800" dirty="0" smtClean="0"/>
              <a:t>1. zakone – svaka parnična strana je zbog laičkog atičkog sudovanja morala dokazivati (jednako kao i svaku drugu činjenicu) postojanje pravnih normi primjenjivih u konkretnom slučaju </a:t>
            </a:r>
          </a:p>
          <a:p>
            <a:r>
              <a:rPr lang="hr-HR" sz="1800" dirty="0" smtClean="0"/>
              <a:t>2. svjedoke</a:t>
            </a:r>
            <a:r>
              <a:rPr lang="hr-HR" sz="1800" dirty="0"/>
              <a:t> </a:t>
            </a:r>
            <a:r>
              <a:rPr lang="hr-HR" sz="1800" dirty="0" smtClean="0"/>
              <a:t>koje dijeli na </a:t>
            </a:r>
            <a:r>
              <a:rPr lang="hr-HR" sz="1800" i="1" dirty="0" smtClean="0"/>
              <a:t>stare </a:t>
            </a:r>
            <a:r>
              <a:rPr lang="hr-HR" sz="1800" dirty="0" smtClean="0"/>
              <a:t>(među kojima razlikuje s jedne strane pjesnike i ostale slavne ljude čiji se iskazi odnose na prošle događaje, a s druge strane tumače proročanstava i poslovice kao svjedočanstva za buduće događaje) i </a:t>
            </a:r>
            <a:r>
              <a:rPr lang="hr-HR" sz="1800" i="1" dirty="0" smtClean="0"/>
              <a:t>nove</a:t>
            </a:r>
            <a:r>
              <a:rPr lang="hr-HR" sz="1800" dirty="0" smtClean="0"/>
              <a:t> koje potom dijeli na one koji se izlažu opasnosti gonjenja u slučaju lažnog svjedočenja (npr. poznati ljudi koji u su nekoj spornoj stvari bili donijeli odluku) i na one koji se ne izlažu takvoj opasnosti, a pritom smatra da </a:t>
            </a:r>
            <a:r>
              <a:rPr lang="hr-HR" sz="1800" i="1" dirty="0" smtClean="0"/>
              <a:t>novi </a:t>
            </a:r>
            <a:r>
              <a:rPr lang="hr-HR" sz="1800" dirty="0"/>
              <a:t>koji se izlažu </a:t>
            </a:r>
            <a:r>
              <a:rPr lang="hr-HR" sz="1800" dirty="0" smtClean="0"/>
              <a:t>sudskom progonu zbog lažnog </a:t>
            </a:r>
            <a:r>
              <a:rPr lang="hr-HR" sz="1800" dirty="0"/>
              <a:t>svjedočenja</a:t>
            </a:r>
            <a:r>
              <a:rPr lang="hr-HR" sz="1800" i="1" dirty="0" smtClean="0"/>
              <a:t> </a:t>
            </a:r>
            <a:r>
              <a:rPr lang="hr-HR" sz="1800" dirty="0" smtClean="0"/>
              <a:t>mogu služiti samo za utvrđivanje činjenice je li ili nije djelo počinjeno odnosno postoji li spor ili ne postoji, a  </a:t>
            </a:r>
            <a:r>
              <a:rPr lang="hr-HR" sz="1800" dirty="0"/>
              <a:t>ne mogu valjano svjedočiti povodom pitanja o svojstvu </a:t>
            </a:r>
            <a:r>
              <a:rPr lang="hr-HR" sz="1800" dirty="0" smtClean="0"/>
              <a:t>(lat. </a:t>
            </a:r>
            <a:r>
              <a:rPr lang="hr-HR" sz="1800" i="1" dirty="0" err="1" smtClean="0"/>
              <a:t>qualitas</a:t>
            </a:r>
            <a:r>
              <a:rPr lang="hr-HR" sz="1800" dirty="0" smtClean="0"/>
              <a:t>)</a:t>
            </a:r>
            <a:r>
              <a:rPr lang="hr-HR" sz="1800" i="1" dirty="0" smtClean="0"/>
              <a:t> </a:t>
            </a:r>
            <a:r>
              <a:rPr lang="hr-HR" sz="1800" dirty="0" smtClean="0"/>
              <a:t>učinjenog </a:t>
            </a:r>
            <a:r>
              <a:rPr lang="hr-HR" sz="1800" dirty="0"/>
              <a:t>djela (npr. p</a:t>
            </a:r>
            <a:r>
              <a:rPr lang="hr-HR" sz="1800" dirty="0" smtClean="0"/>
              <a:t>ravedno ili </a:t>
            </a:r>
            <a:endParaRPr lang="hr-HR" sz="1800" i="1" dirty="0"/>
          </a:p>
          <a:p>
            <a:pPr marL="0" indent="0">
              <a:buNone/>
            </a:pPr>
            <a:endParaRPr lang="en-US" sz="1800" dirty="0"/>
          </a:p>
        </p:txBody>
      </p:sp>
    </p:spTree>
    <p:extLst>
      <p:ext uri="{BB962C8B-B14F-4D97-AF65-F5344CB8AC3E}">
        <p14:creationId xmlns:p14="http://schemas.microsoft.com/office/powerpoint/2010/main" val="18011492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rmAutofit fontScale="77500" lnSpcReduction="20000"/>
          </a:bodyPr>
          <a:lstStyle/>
          <a:p>
            <a:r>
              <a:rPr lang="hr-HR" sz="2100" dirty="0"/>
              <a:t>n</a:t>
            </a:r>
            <a:r>
              <a:rPr lang="hr-HR" sz="2100" dirty="0" smtClean="0"/>
              <a:t>epravedno, korisno ili nekorisno</a:t>
            </a:r>
            <a:r>
              <a:rPr lang="hr-HR" sz="2100" dirty="0"/>
              <a:t>), osim u slučaju ako bi se radilo o svjedocima koji nisu bili prisutni odnosno nisu imali nikakve veze sa konkretnim </a:t>
            </a:r>
            <a:r>
              <a:rPr lang="hr-HR" sz="2100" dirty="0" smtClean="0"/>
              <a:t>slučajem, čime oni dobivaju na visokom stupnju vjerodostojnosti</a:t>
            </a:r>
            <a:r>
              <a:rPr lang="hr-HR" sz="2100" i="1" dirty="0" smtClean="0"/>
              <a:t> </a:t>
            </a:r>
            <a:r>
              <a:rPr lang="hr-HR" sz="2100" dirty="0" smtClean="0"/>
              <a:t>  </a:t>
            </a:r>
            <a:endParaRPr lang="hr-HR" sz="2100" dirty="0"/>
          </a:p>
          <a:p>
            <a:r>
              <a:rPr lang="hr-HR" sz="2100" dirty="0"/>
              <a:t>3. ugovore/isprave – kojima stranke </a:t>
            </a:r>
            <a:r>
              <a:rPr lang="hr-HR" sz="2100" dirty="0" smtClean="0"/>
              <a:t>svojim argumentima mogu </a:t>
            </a:r>
            <a:r>
              <a:rPr lang="hr-HR" sz="2100" dirty="0"/>
              <a:t>bilo </a:t>
            </a:r>
            <a:r>
              <a:rPr lang="hr-HR" sz="2100" dirty="0" smtClean="0"/>
              <a:t>povećati </a:t>
            </a:r>
            <a:r>
              <a:rPr lang="hr-HR" sz="2100" dirty="0"/>
              <a:t>ili </a:t>
            </a:r>
            <a:r>
              <a:rPr lang="hr-HR" sz="2100" dirty="0" smtClean="0"/>
              <a:t>smanjiti </a:t>
            </a:r>
            <a:r>
              <a:rPr lang="hr-HR" sz="2100" dirty="0"/>
              <a:t>važnost </a:t>
            </a:r>
            <a:r>
              <a:rPr lang="hr-HR" sz="2100" dirty="0" smtClean="0"/>
              <a:t>bilo pribaviti </a:t>
            </a:r>
            <a:r>
              <a:rPr lang="hr-HR" sz="2100" dirty="0"/>
              <a:t>ili </a:t>
            </a:r>
            <a:r>
              <a:rPr lang="hr-HR" sz="2100" dirty="0" smtClean="0"/>
              <a:t>oduzeti vjerodostojnost koja inače ovisi o karakteru njihovih potpisnika i čuvara</a:t>
            </a:r>
          </a:p>
          <a:p>
            <a:r>
              <a:rPr lang="hr-HR" sz="2100" dirty="0" smtClean="0"/>
              <a:t>4</a:t>
            </a:r>
            <a:r>
              <a:rPr lang="hr-HR" sz="2100" dirty="0"/>
              <a:t>. iskaze iznuđene torturom – premda im pridaje vjerodostojnost zbog upotrebe elementa prisile, strankama daje mogućnost da njihovu upotrebu uključe </a:t>
            </a:r>
            <a:r>
              <a:rPr lang="hr-HR" sz="2100" dirty="0" smtClean="0"/>
              <a:t>(tvrdnjom da su jedino takva svjedočenja sigurna) odnosno isključe (tvrdnjom o neistinitosti takvih iskaza bilo u slučaju bojažljivih i opreznih ljudi koji popuste čim pomisle da će ih mučiti bilo u slučaju čvrstih i izdržljivih koji hrabro podnose mučenje) </a:t>
            </a:r>
            <a:endParaRPr lang="hr-HR" sz="2100" dirty="0"/>
          </a:p>
          <a:p>
            <a:r>
              <a:rPr lang="hr-HR" sz="2100" dirty="0"/>
              <a:t>5. zakletvu – premda je to jedino čisto iracionalno </a:t>
            </a:r>
            <a:r>
              <a:rPr lang="hr-HR" sz="2100" dirty="0" smtClean="0"/>
              <a:t>sredstvo, </a:t>
            </a:r>
            <a:r>
              <a:rPr lang="hr-HR" sz="2100" dirty="0"/>
              <a:t>strankama daje mogućnost </a:t>
            </a:r>
            <a:r>
              <a:rPr lang="hr-HR" sz="2100" dirty="0" smtClean="0"/>
              <a:t>da iznošenjem argumenata </a:t>
            </a:r>
            <a:r>
              <a:rPr lang="hr-HR" sz="2100" dirty="0"/>
              <a:t>njezinu primjenu prihvate ili ne </a:t>
            </a:r>
            <a:r>
              <a:rPr lang="hr-HR" sz="2100" dirty="0" smtClean="0"/>
              <a:t>prihvate, a pritom razlikuje četiri situacije: jedna stranka zahtijeva polaganje zakletve ali je i sama polaže; ni jedna stranka niti traži niti polaže zakletvu; jedna stranka zahtijeva polaganje ali je sama ne prihvaća položiti; jedna stranka prihvaća položiti zakletvu ali je od druge stranke ne zahtijeva </a:t>
            </a:r>
            <a:endParaRPr lang="hr-HR" sz="2100" dirty="0"/>
          </a:p>
          <a:p>
            <a:r>
              <a:rPr lang="hr-HR" sz="2100" dirty="0" smtClean="0"/>
              <a:t>    Budući </a:t>
            </a:r>
            <a:r>
              <a:rPr lang="hr-HR" sz="2100" dirty="0"/>
              <a:t>da Aristotelov daljnji prikaz svakog od navedenih dokaznih sredstava sadrži upute o njihovu korištenju </a:t>
            </a:r>
            <a:r>
              <a:rPr lang="hr-HR" sz="2100" i="1" dirty="0"/>
              <a:t>pro </a:t>
            </a:r>
            <a:r>
              <a:rPr lang="hr-HR" sz="2100" dirty="0"/>
              <a:t>i </a:t>
            </a:r>
            <a:r>
              <a:rPr lang="hr-HR" sz="2100" i="1" dirty="0" err="1"/>
              <a:t>contra</a:t>
            </a:r>
            <a:r>
              <a:rPr lang="hr-HR" sz="2100" dirty="0"/>
              <a:t> odnosno </a:t>
            </a:r>
            <a:r>
              <a:rPr lang="hr-HR" sz="2100" dirty="0" smtClean="0"/>
              <a:t>korištenju ovisno o konkretnim tj. različitim stranačkim interesima, </a:t>
            </a:r>
            <a:r>
              <a:rPr lang="hr-HR" sz="2100" dirty="0"/>
              <a:t>moglo bi se zaključiti da ih promatra - poput bilo kojeg drugog ranije obrađenog tehničkog dokaza - neovisno o njihovoj strogoj, pravnoj odnosno procesnoj prirodi: naime, njega zanima samo vrijednost svakog od tih dokaza isključivo s obzirom na interese stranaka u </a:t>
            </a:r>
            <a:r>
              <a:rPr lang="hr-HR" sz="2100" dirty="0" smtClean="0"/>
              <a:t>sporu. </a:t>
            </a:r>
            <a:endParaRPr lang="hr-HR" sz="2100" dirty="0"/>
          </a:p>
          <a:p>
            <a:r>
              <a:rPr lang="hr-HR" sz="2400" dirty="0"/>
              <a:t> </a:t>
            </a:r>
          </a:p>
          <a:p>
            <a:endParaRPr lang="en-US" dirty="0"/>
          </a:p>
        </p:txBody>
      </p:sp>
    </p:spTree>
    <p:extLst>
      <p:ext uri="{BB962C8B-B14F-4D97-AF65-F5344CB8AC3E}">
        <p14:creationId xmlns:p14="http://schemas.microsoft.com/office/powerpoint/2010/main" val="424329843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600" dirty="0" smtClean="0"/>
              <a:t>    </a:t>
            </a:r>
            <a:r>
              <a:rPr lang="hr-HR" sz="1800" dirty="0" err="1"/>
              <a:t>R</a:t>
            </a:r>
            <a:r>
              <a:rPr lang="hr-HR" sz="1800" dirty="0" err="1" smtClean="0"/>
              <a:t>ecipiravši</a:t>
            </a:r>
            <a:r>
              <a:rPr lang="hr-HR" sz="1800" dirty="0" smtClean="0"/>
              <a:t> aristotelovsku diviziju dokaza na tehničke i </a:t>
            </a:r>
            <a:r>
              <a:rPr lang="hr-HR" sz="1800" dirty="0" err="1" smtClean="0"/>
              <a:t>atehničke</a:t>
            </a:r>
            <a:r>
              <a:rPr lang="hr-HR" sz="1800" dirty="0" smtClean="0"/>
              <a:t>, </a:t>
            </a:r>
            <a:r>
              <a:rPr lang="hr-HR" sz="1800" b="1" dirty="0" smtClean="0"/>
              <a:t>Ciceron</a:t>
            </a:r>
            <a:r>
              <a:rPr lang="hr-HR" sz="1800" dirty="0" smtClean="0"/>
              <a:t> ju je prvi put izložio u svom </a:t>
            </a:r>
            <a:r>
              <a:rPr lang="hr-HR" sz="1800" dirty="0"/>
              <a:t>ranom djelu tj. u dijaloškom spisu </a:t>
            </a:r>
            <a:r>
              <a:rPr lang="hr-HR" sz="1800" i="1" dirty="0"/>
              <a:t>De oratore </a:t>
            </a:r>
            <a:r>
              <a:rPr lang="hr-HR" sz="1800" dirty="0"/>
              <a:t>(55.g.pr.n.e</a:t>
            </a:r>
            <a:r>
              <a:rPr lang="hr-HR" sz="1800" dirty="0" smtClean="0"/>
              <a:t>.) te u kategoriju </a:t>
            </a:r>
            <a:r>
              <a:rPr lang="hr-HR" sz="1800" dirty="0" err="1" smtClean="0"/>
              <a:t>atehničkih</a:t>
            </a:r>
            <a:r>
              <a:rPr lang="hr-HR" sz="1800" dirty="0" smtClean="0"/>
              <a:t> dokaza svrstao isprave (</a:t>
            </a:r>
            <a:r>
              <a:rPr lang="hr-HR" sz="1800" i="1" dirty="0" err="1" smtClean="0"/>
              <a:t>tabulae</a:t>
            </a:r>
            <a:r>
              <a:rPr lang="hr-HR" sz="1800" dirty="0" smtClean="0"/>
              <a:t>), svjedočenja (</a:t>
            </a:r>
            <a:r>
              <a:rPr lang="hr-HR" sz="1800" i="1" dirty="0" err="1" smtClean="0"/>
              <a:t>testimonia</a:t>
            </a:r>
            <a:r>
              <a:rPr lang="hr-HR" sz="1800" dirty="0" smtClean="0"/>
              <a:t>), ugovore (</a:t>
            </a:r>
            <a:r>
              <a:rPr lang="hr-HR" sz="1800" i="1" dirty="0" err="1" smtClean="0"/>
              <a:t>pacta</a:t>
            </a:r>
            <a:r>
              <a:rPr lang="hr-HR" sz="1800" i="1" dirty="0" smtClean="0"/>
              <a:t> </a:t>
            </a:r>
            <a:r>
              <a:rPr lang="hr-HR" sz="1800" i="1" dirty="0" err="1" smtClean="0"/>
              <a:t>conventa</a:t>
            </a:r>
            <a:r>
              <a:rPr lang="hr-HR" sz="1800" dirty="0" smtClean="0"/>
              <a:t>), ispitivanja pod torturom (</a:t>
            </a:r>
            <a:r>
              <a:rPr lang="hr-HR" sz="1800" i="1" dirty="0" err="1" smtClean="0"/>
              <a:t>quaestiones</a:t>
            </a:r>
            <a:r>
              <a:rPr lang="hr-HR" sz="1800" dirty="0" smtClean="0"/>
              <a:t>), zakone (</a:t>
            </a:r>
            <a:r>
              <a:rPr lang="hr-HR" sz="1800" i="1" dirty="0" err="1" smtClean="0"/>
              <a:t>leges</a:t>
            </a:r>
            <a:r>
              <a:rPr lang="hr-HR" sz="1800" dirty="0" smtClean="0"/>
              <a:t>), ali i druga priznata rimska pravna vrela kao što su - senatski zaključci (</a:t>
            </a:r>
            <a:r>
              <a:rPr lang="hr-HR" sz="1800" i="1" dirty="0" err="1" smtClean="0"/>
              <a:t>senatus</a:t>
            </a:r>
            <a:r>
              <a:rPr lang="hr-HR" sz="1800" i="1" dirty="0" smtClean="0"/>
              <a:t> </a:t>
            </a:r>
            <a:r>
              <a:rPr lang="hr-HR" sz="1800" i="1" dirty="0" err="1" smtClean="0"/>
              <a:t>consulta</a:t>
            </a:r>
            <a:r>
              <a:rPr lang="hr-HR" sz="1800" dirty="0" smtClean="0"/>
              <a:t>), ranije sudske odluke (</a:t>
            </a:r>
            <a:r>
              <a:rPr lang="hr-HR" sz="1800" i="1" dirty="0" err="1" smtClean="0"/>
              <a:t>res</a:t>
            </a:r>
            <a:r>
              <a:rPr lang="hr-HR" sz="1800" i="1" dirty="0" smtClean="0"/>
              <a:t> </a:t>
            </a:r>
            <a:r>
              <a:rPr lang="hr-HR" sz="1800" i="1" dirty="0" err="1" smtClean="0"/>
              <a:t>iudicatae</a:t>
            </a:r>
            <a:r>
              <a:rPr lang="hr-HR" sz="1800" dirty="0" smtClean="0"/>
              <a:t>), magistratske odluke (</a:t>
            </a:r>
            <a:r>
              <a:rPr lang="hr-HR" sz="1800" i="1" dirty="0" err="1" smtClean="0"/>
              <a:t>decreta</a:t>
            </a:r>
            <a:r>
              <a:rPr lang="hr-HR" sz="1800" dirty="0" smtClean="0"/>
              <a:t>), pravnička mišljenja (</a:t>
            </a:r>
            <a:r>
              <a:rPr lang="hr-HR" sz="1800" i="1" dirty="0" err="1" smtClean="0"/>
              <a:t>responsa</a:t>
            </a:r>
            <a:r>
              <a:rPr lang="hr-HR" sz="1800" dirty="0" smtClean="0"/>
              <a:t>), a konačno i druga eventualno postojeća dokazna sredstva koja ne stvara sam govornik. Takav </a:t>
            </a:r>
            <a:r>
              <a:rPr lang="hr-HR" sz="1800" dirty="0" err="1"/>
              <a:t>egzemplifikatorni</a:t>
            </a:r>
            <a:r>
              <a:rPr lang="hr-HR" sz="1800" dirty="0"/>
              <a:t> </a:t>
            </a:r>
            <a:r>
              <a:rPr lang="hr-HR" sz="1800" dirty="0" smtClean="0"/>
              <a:t>karakter Ciceronova nabrajanja, dopušta postojanje i drugih </a:t>
            </a:r>
            <a:r>
              <a:rPr lang="hr-HR" sz="1800" dirty="0" err="1" smtClean="0"/>
              <a:t>atehničkih</a:t>
            </a:r>
            <a:r>
              <a:rPr lang="hr-HR" sz="1800" dirty="0" smtClean="0"/>
              <a:t> dokaza što predstavlja svojevrstan nedostatak koji će otkloniti u svom posljednjem retoričkom spisu </a:t>
            </a:r>
            <a:r>
              <a:rPr lang="hr-HR" sz="1800" i="1" dirty="0" err="1" smtClean="0"/>
              <a:t>Topica</a:t>
            </a:r>
            <a:r>
              <a:rPr lang="hr-HR" sz="1800" i="1" dirty="0" smtClean="0"/>
              <a:t>.</a:t>
            </a:r>
            <a:endParaRPr lang="hr-HR" sz="1800" dirty="0" smtClean="0"/>
          </a:p>
          <a:p>
            <a:r>
              <a:rPr lang="hr-HR" sz="1800" dirty="0" smtClean="0"/>
              <a:t>    Naime, u svom posljednjem dijalektičko-retoričkom spisu </a:t>
            </a:r>
            <a:r>
              <a:rPr lang="hr-HR" sz="1800" i="1" dirty="0" err="1" smtClean="0"/>
              <a:t>Topica</a:t>
            </a:r>
            <a:r>
              <a:rPr lang="hr-HR" sz="1800" i="1" dirty="0" smtClean="0"/>
              <a:t> </a:t>
            </a:r>
            <a:r>
              <a:rPr lang="hr-HR" sz="1800" dirty="0" smtClean="0"/>
              <a:t>(43.g.pr.n.e.), Ciceron prvi put samostalno i sistematski govori o</a:t>
            </a:r>
            <a:r>
              <a:rPr lang="hr-HR" sz="1800" dirty="0"/>
              <a:t> </a:t>
            </a:r>
            <a:r>
              <a:rPr lang="hr-HR" sz="1800" i="1" dirty="0" smtClean="0"/>
              <a:t>vanjskim</a:t>
            </a:r>
            <a:r>
              <a:rPr lang="hr-HR" sz="1800" dirty="0" smtClean="0"/>
              <a:t> (prema aristotelovskoj terminologiji </a:t>
            </a:r>
            <a:r>
              <a:rPr lang="hr-HR" sz="1800" dirty="0" err="1" smtClean="0"/>
              <a:t>atehničkim</a:t>
            </a:r>
            <a:r>
              <a:rPr lang="hr-HR" sz="1800" dirty="0" smtClean="0"/>
              <a:t>) dokazima - tj. </a:t>
            </a:r>
            <a:r>
              <a:rPr lang="hr-HR" sz="1800" i="1" dirty="0" smtClean="0"/>
              <a:t>o</a:t>
            </a:r>
            <a:r>
              <a:rPr lang="hr-HR" sz="1800" dirty="0" smtClean="0"/>
              <a:t> </a:t>
            </a:r>
            <a:r>
              <a:rPr lang="hr-HR" sz="1800" i="1" dirty="0" smtClean="0"/>
              <a:t>mjestima koja se uzimaju izvana </a:t>
            </a:r>
            <a:r>
              <a:rPr lang="hr-HR" sz="1800" dirty="0" smtClean="0"/>
              <a:t>(</a:t>
            </a:r>
            <a:r>
              <a:rPr lang="hr-HR" sz="1800" i="1" dirty="0" smtClean="0"/>
              <a:t>Top. </a:t>
            </a:r>
            <a:r>
              <a:rPr lang="hr-HR" sz="1800" dirty="0" smtClean="0"/>
              <a:t>4,24) odnosno o </a:t>
            </a:r>
            <a:r>
              <a:rPr lang="hr-HR" sz="1800" i="1" dirty="0" smtClean="0"/>
              <a:t>argumentaciji za koju se kaže da je izvan umijeća</a:t>
            </a:r>
            <a:r>
              <a:rPr lang="hr-HR" sz="1800" i="1" dirty="0"/>
              <a:t> </a:t>
            </a:r>
            <a:r>
              <a:rPr lang="hr-HR" sz="1800" dirty="0"/>
              <a:t>(</a:t>
            </a:r>
            <a:r>
              <a:rPr lang="hr-HR" sz="1800" i="1" dirty="0"/>
              <a:t>Top. </a:t>
            </a:r>
            <a:r>
              <a:rPr lang="hr-HR" sz="1800" dirty="0" smtClean="0"/>
              <a:t>19,73) - koje nije nabrojio sukladno tradicionalnoj shemi (svjedoci, isprave, zakletva i dr.) već ih je pretočio u jednu širu kategoriju tj. </a:t>
            </a:r>
            <a:r>
              <a:rPr lang="hr-HR" sz="1800" dirty="0"/>
              <a:t>s</a:t>
            </a:r>
            <a:r>
              <a:rPr lang="hr-HR" sz="1800" dirty="0" smtClean="0"/>
              <a:t>vjedočenje (</a:t>
            </a:r>
            <a:r>
              <a:rPr lang="hr-HR" sz="1800" i="1" dirty="0" err="1" smtClean="0"/>
              <a:t>testimonium</a:t>
            </a:r>
            <a:r>
              <a:rPr lang="hr-HR" sz="1800" dirty="0" smtClean="0"/>
              <a:t>) čiju pouzdanost kao </a:t>
            </a:r>
            <a:r>
              <a:rPr lang="hr-HR" sz="1800" dirty="0" err="1" smtClean="0"/>
              <a:t>argumentativnog</a:t>
            </a:r>
            <a:r>
              <a:rPr lang="hr-HR" sz="1800" dirty="0" smtClean="0"/>
              <a:t> sredstva uvjeravanja određuje autoritet (</a:t>
            </a:r>
            <a:r>
              <a:rPr lang="hr-HR" sz="1800" i="1" dirty="0" err="1" smtClean="0"/>
              <a:t>auctoritas</a:t>
            </a:r>
            <a:r>
              <a:rPr lang="hr-HR" sz="1800" dirty="0" smtClean="0"/>
              <a:t>) svjedoka. Propustivši </a:t>
            </a:r>
            <a:r>
              <a:rPr lang="hr-HR" sz="1800" dirty="0"/>
              <a:t>precizirati svoje shvaćanje tog pojma kojega je odredio bitnim i konstitutivnim elementom vanjskih dokaza kao </a:t>
            </a:r>
            <a:r>
              <a:rPr lang="hr-HR" sz="1800" dirty="0" err="1"/>
              <a:t>argumentativnih</a:t>
            </a:r>
            <a:r>
              <a:rPr lang="hr-HR" sz="1800" dirty="0"/>
              <a:t> sredstava uvjeravanja, Ciceron je izložio dvočlanu diviziju izvora autoriteta – s jedne strane </a:t>
            </a:r>
            <a:r>
              <a:rPr lang="hr-HR" sz="1800" dirty="0" smtClean="0"/>
              <a:t>priroda</a:t>
            </a:r>
            <a:endParaRPr lang="en-US" sz="1800" i="1" dirty="0"/>
          </a:p>
        </p:txBody>
      </p:sp>
    </p:spTree>
    <p:extLst>
      <p:ext uri="{BB962C8B-B14F-4D97-AF65-F5344CB8AC3E}">
        <p14:creationId xmlns:p14="http://schemas.microsoft.com/office/powerpoint/2010/main" val="409126832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800" dirty="0"/>
              <a:t>(</a:t>
            </a:r>
            <a:r>
              <a:rPr lang="hr-HR" sz="1800" i="1" dirty="0"/>
              <a:t>natura</a:t>
            </a:r>
            <a:r>
              <a:rPr lang="hr-HR" sz="1800" dirty="0"/>
              <a:t>) koja počiva na vrlini (božanskoj ili ljudskoj), a s druge strane povoljna prilika (</a:t>
            </a:r>
            <a:r>
              <a:rPr lang="hr-HR" sz="1800" i="1" dirty="0" err="1"/>
              <a:t>tempus</a:t>
            </a:r>
            <a:r>
              <a:rPr lang="hr-HR" sz="1800" dirty="0"/>
              <a:t>) i to  najintenzivnije i nepogovorno oštroumnost/inteligencija, bogatstvo i zrela životna dob, dok bez nepogovornog utjecaja na autoritet svjedoka stoje sljedećim redom umijeće odnosno znanje, iskustvo, sreća, vanjski izgled, a katkad nužda (podjednako fizička i psihička) i stjecaj slučajnih okolnosti (uključujući i puke glasine kao svojevrsno </a:t>
            </a:r>
            <a:r>
              <a:rPr lang="hr-HR" sz="1800" dirty="0" smtClean="0"/>
              <a:t>kolektivno svjedočenje</a:t>
            </a:r>
            <a:r>
              <a:rPr lang="hr-HR" sz="1800" dirty="0"/>
              <a:t>) – u okviru koje se često poziva na </a:t>
            </a:r>
            <a:r>
              <a:rPr lang="hr-HR" sz="1800" i="1" dirty="0" err="1"/>
              <a:t>vulgi</a:t>
            </a:r>
            <a:r>
              <a:rPr lang="hr-HR" sz="1800" i="1" dirty="0"/>
              <a:t> </a:t>
            </a:r>
            <a:r>
              <a:rPr lang="hr-HR" sz="1800" i="1" dirty="0" err="1"/>
              <a:t>opinio</a:t>
            </a:r>
            <a:r>
              <a:rPr lang="hr-HR" sz="1800" i="1" dirty="0"/>
              <a:t> </a:t>
            </a:r>
            <a:r>
              <a:rPr lang="hr-HR" sz="1800" dirty="0"/>
              <a:t>tj. na opće mnijenje (inače najvažniju odrednicu dijalektičkog mišljenja u aristotelovskom smislu</a:t>
            </a:r>
            <a:r>
              <a:rPr lang="hr-HR" sz="1800" i="1" dirty="0"/>
              <a:t>) </a:t>
            </a:r>
            <a:r>
              <a:rPr lang="hr-HR" sz="1800" dirty="0"/>
              <a:t>kao najvažnije mjerilo pouzdanosti svjedoka</a:t>
            </a:r>
            <a:r>
              <a:rPr lang="hr-HR" sz="1800" i="1" dirty="0"/>
              <a:t> </a:t>
            </a:r>
            <a:r>
              <a:rPr lang="hr-HR" sz="1800" dirty="0"/>
              <a:t>iz čega se dade zaključiti da je autoritetu dao pečat dijalektičko-logičke kategorije a time i </a:t>
            </a:r>
            <a:r>
              <a:rPr lang="hr-HR" sz="1800" i="1" dirty="0"/>
              <a:t>vanjskim</a:t>
            </a:r>
            <a:r>
              <a:rPr lang="hr-HR" sz="1800" dirty="0"/>
              <a:t> (mada usko pravnim, sudskim) dokazima pridao karakter dijalektičko-logičkih sredstava uvjeravanja, kao mjesta koja su jednako primjenjiva </a:t>
            </a:r>
            <a:r>
              <a:rPr lang="hr-HR" sz="1800" i="1" dirty="0"/>
              <a:t>pro </a:t>
            </a:r>
            <a:r>
              <a:rPr lang="hr-HR" sz="1800" dirty="0"/>
              <a:t>i </a:t>
            </a:r>
            <a:r>
              <a:rPr lang="hr-HR" sz="1800" i="1" dirty="0" err="1"/>
              <a:t>contra</a:t>
            </a:r>
            <a:r>
              <a:rPr lang="hr-HR" sz="1800" i="1" dirty="0"/>
              <a:t> </a:t>
            </a:r>
            <a:r>
              <a:rPr lang="hr-HR" sz="1800" dirty="0"/>
              <a:t>odgovarajućim stranačkim tvrdnjama u dijalogu odnosno u sudskom sporu</a:t>
            </a:r>
            <a:r>
              <a:rPr lang="hr-HR" sz="1800" i="1" dirty="0"/>
              <a:t>.</a:t>
            </a:r>
            <a:r>
              <a:rPr lang="hr-HR" sz="1800" dirty="0"/>
              <a:t> </a:t>
            </a:r>
            <a:endParaRPr lang="hr-HR" sz="1800" dirty="0" smtClean="0"/>
          </a:p>
          <a:p>
            <a:r>
              <a:rPr lang="hr-HR" sz="1800" dirty="0" smtClean="0"/>
              <a:t>   Konačno, </a:t>
            </a:r>
            <a:r>
              <a:rPr lang="hr-HR" sz="1800" b="1" dirty="0" err="1" smtClean="0"/>
              <a:t>Kvintilijan</a:t>
            </a:r>
            <a:r>
              <a:rPr lang="hr-HR" sz="1800" dirty="0" smtClean="0"/>
              <a:t> nezadovoljan sistematskom zapostavljenošću </a:t>
            </a:r>
            <a:r>
              <a:rPr lang="hr-HR" sz="1800" dirty="0" err="1" smtClean="0"/>
              <a:t>atehničkih</a:t>
            </a:r>
            <a:r>
              <a:rPr lang="hr-HR" sz="1800" dirty="0" smtClean="0"/>
              <a:t>/vanjskih dokaza u ranijim retoričkim spisima, a s obzirom na dostignuti stupanj njihovog značenja u sudskoj primjeni odnosno u važećem rimskom pravu (1.st.n.e.), razlikuje 6 </a:t>
            </a:r>
            <a:r>
              <a:rPr lang="hr-HR" sz="1800" i="1" dirty="0" err="1" smtClean="0"/>
              <a:t>probationes</a:t>
            </a:r>
            <a:r>
              <a:rPr lang="hr-HR" sz="1800" i="1" dirty="0" smtClean="0"/>
              <a:t> </a:t>
            </a:r>
            <a:r>
              <a:rPr lang="hr-HR" sz="1800" i="1" dirty="0" err="1" smtClean="0"/>
              <a:t>inartificiales</a:t>
            </a:r>
            <a:r>
              <a:rPr lang="hr-HR" sz="1800" i="1" dirty="0" smtClean="0"/>
              <a:t> </a:t>
            </a:r>
            <a:r>
              <a:rPr lang="hr-HR" sz="1800" dirty="0" smtClean="0"/>
              <a:t>odnosno </a:t>
            </a:r>
            <a:r>
              <a:rPr lang="hr-HR" sz="1800" dirty="0" err="1" smtClean="0"/>
              <a:t>atehničkih</a:t>
            </a:r>
            <a:r>
              <a:rPr lang="hr-HR" sz="1800" dirty="0" smtClean="0"/>
              <a:t>/vanjskih dokaza: </a:t>
            </a:r>
          </a:p>
          <a:p>
            <a:r>
              <a:rPr lang="hr-HR" sz="1800" i="1" dirty="0" smtClean="0"/>
              <a:t>- </a:t>
            </a:r>
            <a:r>
              <a:rPr lang="hr-HR" sz="1800" i="1" dirty="0" err="1" smtClean="0"/>
              <a:t>praeiudicia</a:t>
            </a:r>
            <a:r>
              <a:rPr lang="hr-HR" sz="1800" i="1" dirty="0" smtClean="0"/>
              <a:t> </a:t>
            </a:r>
            <a:r>
              <a:rPr lang="hr-HR" sz="1800" dirty="0"/>
              <a:t>odnosno ranija sudska odluka o istovrsnim ili sličnim spornim </a:t>
            </a:r>
            <a:r>
              <a:rPr lang="hr-HR" sz="1800" dirty="0" smtClean="0"/>
              <a:t>pitanjima koja bi suca trebala</a:t>
            </a:r>
          </a:p>
        </p:txBody>
      </p:sp>
    </p:spTree>
    <p:extLst>
      <p:ext uri="{BB962C8B-B14F-4D97-AF65-F5344CB8AC3E}">
        <p14:creationId xmlns:p14="http://schemas.microsoft.com/office/powerpoint/2010/main" val="132636258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rmAutofit/>
          </a:bodyPr>
          <a:lstStyle/>
          <a:p>
            <a:r>
              <a:rPr lang="hr-HR" sz="1800" dirty="0"/>
              <a:t>uvjeriti (ne i prisiliti) da na isti način odluči o sličnom ili jednakom sporu</a:t>
            </a:r>
            <a:r>
              <a:rPr lang="hr-HR" sz="1800" dirty="0" smtClean="0"/>
              <a:t>,</a:t>
            </a:r>
          </a:p>
          <a:p>
            <a:r>
              <a:rPr lang="hr-HR" sz="1800" dirty="0" smtClean="0"/>
              <a:t>- </a:t>
            </a:r>
            <a:r>
              <a:rPr lang="hr-HR" sz="1800" i="1" dirty="0" err="1"/>
              <a:t>rumores</a:t>
            </a:r>
            <a:r>
              <a:rPr lang="hr-HR" sz="1800" i="1" dirty="0"/>
              <a:t> </a:t>
            </a:r>
            <a:r>
              <a:rPr lang="hr-HR" sz="1800" dirty="0"/>
              <a:t>pod kojim pojmom obuhvaća ne samo puke glasine nego i neku vrstu javnog svjedočenja </a:t>
            </a:r>
            <a:r>
              <a:rPr lang="hr-HR" sz="1800" i="1" dirty="0"/>
              <a:t>(</a:t>
            </a:r>
            <a:r>
              <a:rPr lang="hr-HR" sz="1800" i="1" dirty="0" err="1"/>
              <a:t>velut</a:t>
            </a:r>
            <a:r>
              <a:rPr lang="hr-HR" sz="1800" i="1" dirty="0"/>
              <a:t> </a:t>
            </a:r>
            <a:r>
              <a:rPr lang="hr-HR" sz="1800" i="1" dirty="0" err="1"/>
              <a:t>publicum</a:t>
            </a:r>
            <a:r>
              <a:rPr lang="hr-HR" sz="1800" i="1" dirty="0"/>
              <a:t> </a:t>
            </a:r>
            <a:r>
              <a:rPr lang="hr-HR" sz="1800" i="1" dirty="0" err="1"/>
              <a:t>testimonium</a:t>
            </a:r>
            <a:r>
              <a:rPr lang="hr-HR" sz="1800" dirty="0"/>
              <a:t>)</a:t>
            </a:r>
            <a:r>
              <a:rPr lang="hr-HR" sz="1800" i="1" dirty="0"/>
              <a:t>,</a:t>
            </a:r>
            <a:r>
              <a:rPr lang="hr-HR" sz="1800" dirty="0"/>
              <a:t> </a:t>
            </a:r>
            <a:endParaRPr lang="hr-HR" sz="1800" dirty="0" smtClean="0"/>
          </a:p>
          <a:p>
            <a:r>
              <a:rPr lang="hr-HR" sz="1800" dirty="0" smtClean="0"/>
              <a:t>- </a:t>
            </a:r>
            <a:r>
              <a:rPr lang="hr-HR" sz="1800" i="1" dirty="0" err="1"/>
              <a:t>tormenta</a:t>
            </a:r>
            <a:r>
              <a:rPr lang="hr-HR" sz="1800" i="1" dirty="0"/>
              <a:t> (</a:t>
            </a:r>
            <a:r>
              <a:rPr lang="hr-HR" sz="1800" i="1" dirty="0" err="1"/>
              <a:t>quaestiones</a:t>
            </a:r>
            <a:r>
              <a:rPr lang="hr-HR" sz="1800" dirty="0"/>
              <a:t>)</a:t>
            </a:r>
            <a:r>
              <a:rPr lang="hr-HR" sz="1800" i="1" dirty="0"/>
              <a:t> </a:t>
            </a:r>
            <a:r>
              <a:rPr lang="hr-HR" sz="1800" dirty="0"/>
              <a:t>odnosno iskaz pod mučenjem koje smatra najčešće primjenjivanim općim mjestom, </a:t>
            </a:r>
          </a:p>
          <a:p>
            <a:r>
              <a:rPr lang="hr-HR" sz="1800" dirty="0"/>
              <a:t>- </a:t>
            </a:r>
            <a:r>
              <a:rPr lang="hr-HR" sz="1800" i="1" dirty="0" err="1"/>
              <a:t>tabulae</a:t>
            </a:r>
            <a:r>
              <a:rPr lang="hr-HR" sz="1800" i="1" dirty="0"/>
              <a:t> </a:t>
            </a:r>
            <a:r>
              <a:rPr lang="hr-HR" sz="1800" dirty="0"/>
              <a:t>odnosno</a:t>
            </a:r>
            <a:r>
              <a:rPr lang="hr-HR" sz="1800" i="1" dirty="0"/>
              <a:t> </a:t>
            </a:r>
            <a:r>
              <a:rPr lang="hr-HR" sz="1800" dirty="0"/>
              <a:t>isprave s dokaznom funkcijom, </a:t>
            </a:r>
          </a:p>
          <a:p>
            <a:r>
              <a:rPr lang="hr-HR" sz="1800" dirty="0"/>
              <a:t>- </a:t>
            </a:r>
            <a:r>
              <a:rPr lang="hr-HR" sz="1800" i="1" dirty="0" err="1"/>
              <a:t>ius</a:t>
            </a:r>
            <a:r>
              <a:rPr lang="hr-HR" sz="1800" i="1" dirty="0"/>
              <a:t> </a:t>
            </a:r>
            <a:r>
              <a:rPr lang="hr-HR" sz="1800" i="1" dirty="0" err="1"/>
              <a:t>iurandum</a:t>
            </a:r>
            <a:r>
              <a:rPr lang="hr-HR" sz="1800" i="1" dirty="0"/>
              <a:t> </a:t>
            </a:r>
            <a:r>
              <a:rPr lang="hr-HR" sz="1800" dirty="0"/>
              <a:t>tj. zakletva kao natprirodno i čisto iracionalno dokazno sredstvo aristotelovske </a:t>
            </a:r>
            <a:r>
              <a:rPr lang="hr-HR" sz="1800" dirty="0" err="1"/>
              <a:t>četverodiobe</a:t>
            </a:r>
            <a:r>
              <a:rPr lang="hr-HR" sz="1800" dirty="0"/>
              <a:t> s obzirom na formalni (procesni) kriterij (v. gore) </a:t>
            </a:r>
          </a:p>
          <a:p>
            <a:r>
              <a:rPr lang="hr-HR" sz="1800" dirty="0"/>
              <a:t>- </a:t>
            </a:r>
            <a:r>
              <a:rPr lang="hr-HR" sz="1800" i="1" dirty="0" err="1"/>
              <a:t>testes</a:t>
            </a:r>
            <a:r>
              <a:rPr lang="hr-HR" sz="1800" i="1" dirty="0"/>
              <a:t> </a:t>
            </a:r>
            <a:r>
              <a:rPr lang="hr-HR" sz="1800" dirty="0"/>
              <a:t>tj. svjedoci pod kojim pojmom podrazumijeva u prvom redu </a:t>
            </a:r>
            <a:r>
              <a:rPr lang="hr-HR" sz="1800" i="1" dirty="0" err="1"/>
              <a:t>testimonia</a:t>
            </a:r>
            <a:r>
              <a:rPr lang="hr-HR" sz="1800" i="1" dirty="0"/>
              <a:t> humana </a:t>
            </a:r>
            <a:r>
              <a:rPr lang="hr-HR" sz="1800" dirty="0"/>
              <a:t>kao pravno jedino priznatu kategoriju i to svjedoke kako </a:t>
            </a:r>
            <a:r>
              <a:rPr lang="hr-HR" sz="1800" dirty="0" err="1"/>
              <a:t>instrumentarne</a:t>
            </a:r>
            <a:r>
              <a:rPr lang="hr-HR" sz="1800" dirty="0"/>
              <a:t> (one koji su bili nazočni svečanim formalističkim pravnim poslovima) tako i klasične usmene bilo da su dragovoljni bilo da su obvezni na svjedočenje; ali i </a:t>
            </a:r>
            <a:r>
              <a:rPr lang="hr-HR" sz="1800" i="1" dirty="0" err="1"/>
              <a:t>testimonia</a:t>
            </a:r>
            <a:r>
              <a:rPr lang="hr-HR" sz="1800" i="1" dirty="0"/>
              <a:t> divina </a:t>
            </a:r>
            <a:r>
              <a:rPr lang="hr-HR" sz="1800" dirty="0"/>
              <a:t>kao mogući oblik svjedočenja (npr. proročanstva, </a:t>
            </a:r>
            <a:r>
              <a:rPr lang="hr-HR" sz="1800" i="1" dirty="0" err="1"/>
              <a:t>oracula</a:t>
            </a:r>
            <a:r>
              <a:rPr lang="hr-HR" sz="1800" dirty="0"/>
              <a:t>, </a:t>
            </a:r>
            <a:r>
              <a:rPr lang="hr-HR" sz="1800" dirty="0" err="1"/>
              <a:t>omina</a:t>
            </a:r>
            <a:r>
              <a:rPr lang="hr-HR" sz="1800" i="1" dirty="0"/>
              <a:t>)</a:t>
            </a:r>
            <a:r>
              <a:rPr lang="hr-HR" sz="1800" dirty="0"/>
              <a:t> pa čak i svjedočenja u nesvjesnom stanju (pijanstvu, snu, duševnoj poremećenosti) te u dječjoj dobi.</a:t>
            </a:r>
            <a:endParaRPr lang="en-US" sz="1800" dirty="0"/>
          </a:p>
        </p:txBody>
      </p:sp>
    </p:spTree>
    <p:extLst>
      <p:ext uri="{BB962C8B-B14F-4D97-AF65-F5344CB8AC3E}">
        <p14:creationId xmlns:p14="http://schemas.microsoft.com/office/powerpoint/2010/main" val="1412169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24196"/>
            <a:ext cx="9720072" cy="1072342"/>
          </a:xfrm>
        </p:spPr>
        <p:txBody>
          <a:bodyPr>
            <a:normAutofit fontScale="90000"/>
          </a:bodyPr>
          <a:lstStyle/>
          <a:p>
            <a:r>
              <a:rPr lang="hr-HR" dirty="0"/>
              <a:t>5</a:t>
            </a:r>
            <a:r>
              <a:rPr lang="en-US" sz="4000" dirty="0" smtClean="0"/>
              <a:t>) </a:t>
            </a:r>
            <a:r>
              <a:rPr lang="en-US" sz="4000" dirty="0" err="1"/>
              <a:t>Funkcionalni</a:t>
            </a:r>
            <a:r>
              <a:rPr lang="en-US" sz="4000" dirty="0"/>
              <a:t> </a:t>
            </a:r>
            <a:r>
              <a:rPr lang="en-US" sz="4000" dirty="0" err="1"/>
              <a:t>učinci</a:t>
            </a:r>
            <a:r>
              <a:rPr lang="en-US" sz="4000" dirty="0"/>
              <a:t> </a:t>
            </a:r>
            <a:r>
              <a:rPr lang="en-US" sz="4000" dirty="0" err="1" smtClean="0"/>
              <a:t>govora</a:t>
            </a:r>
            <a:r>
              <a:rPr lang="en-US" sz="4000" dirty="0" smtClean="0"/>
              <a:t> </a:t>
            </a:r>
            <a:r>
              <a:rPr lang="hr-HR" sz="4000" dirty="0"/>
              <a:t/>
            </a:r>
            <a:br>
              <a:rPr lang="hr-HR" sz="4000" dirty="0"/>
            </a:br>
            <a:endParaRPr lang="en-US" sz="4000" dirty="0"/>
          </a:p>
        </p:txBody>
      </p:sp>
      <p:sp>
        <p:nvSpPr>
          <p:cNvPr id="3" name="Content Placeholder 2"/>
          <p:cNvSpPr>
            <a:spLocks noGrp="1"/>
          </p:cNvSpPr>
          <p:nvPr>
            <p:ph idx="1"/>
          </p:nvPr>
        </p:nvSpPr>
        <p:spPr>
          <a:xfrm>
            <a:off x="1024128" y="1562793"/>
            <a:ext cx="9720073" cy="4746567"/>
          </a:xfrm>
        </p:spPr>
        <p:txBody>
          <a:bodyPr>
            <a:noAutofit/>
          </a:bodyPr>
          <a:lstStyle/>
          <a:p>
            <a:r>
              <a:rPr lang="hr-HR" sz="1800" dirty="0" smtClean="0"/>
              <a:t>    Cilj govora u najvećoj mjeri utječe na izbor predmeta o kojemu će se govoriti, ali može se dogoditi da zadani ili odabrani predmet govora uvjetuje njegov cilj.</a:t>
            </a:r>
          </a:p>
          <a:p>
            <a:pPr marL="128016" lvl="1" indent="0">
              <a:buNone/>
            </a:pPr>
            <a:r>
              <a:rPr lang="hr-HR" dirty="0"/>
              <a:t> </a:t>
            </a:r>
            <a:r>
              <a:rPr lang="hr-HR" dirty="0" smtClean="0"/>
              <a:t>   Tako je već </a:t>
            </a:r>
            <a:r>
              <a:rPr lang="hr-HR" b="1" dirty="0" smtClean="0"/>
              <a:t>Aristotel</a:t>
            </a:r>
            <a:r>
              <a:rPr lang="hr-HR" dirty="0" smtClean="0"/>
              <a:t> u svojoj </a:t>
            </a:r>
            <a:r>
              <a:rPr lang="hr-HR" i="1" dirty="0" smtClean="0"/>
              <a:t>Retorici </a:t>
            </a:r>
            <a:r>
              <a:rPr lang="hr-HR" dirty="0" smtClean="0"/>
              <a:t>(I,3,5-6), polazeći od triju vrsta govora, tvrdio da </a:t>
            </a:r>
            <a:r>
              <a:rPr lang="hr-HR" i="1" dirty="0"/>
              <a:t>politički (ili savjetodavni)</a:t>
            </a:r>
            <a:r>
              <a:rPr lang="hr-HR" dirty="0"/>
              <a:t> govor teži </a:t>
            </a:r>
            <a:r>
              <a:rPr lang="hr-HR" dirty="0" smtClean="0"/>
              <a:t>savjetovanju o onome </a:t>
            </a:r>
            <a:r>
              <a:rPr lang="hr-HR" dirty="0"/>
              <a:t>što je </a:t>
            </a:r>
            <a:r>
              <a:rPr lang="hr-HR" dirty="0" smtClean="0"/>
              <a:t>bolje/korisnije odnosno odvraćanju  od nečega što je gore/štetnije, zatim da  </a:t>
            </a:r>
            <a:r>
              <a:rPr lang="hr-HR" i="1" dirty="0" smtClean="0"/>
              <a:t>sudski</a:t>
            </a:r>
            <a:r>
              <a:rPr lang="hr-HR" dirty="0" smtClean="0"/>
              <a:t> govor teži ostvarenju pravde odnosno odvraćanju nepravde, a da </a:t>
            </a:r>
            <a:r>
              <a:rPr lang="hr-HR" i="1" dirty="0" err="1" smtClean="0"/>
              <a:t>epideiktički</a:t>
            </a:r>
            <a:r>
              <a:rPr lang="hr-HR" dirty="0" smtClean="0"/>
              <a:t> govor teži hvaliti časna i kuditi sramotna djela.</a:t>
            </a:r>
          </a:p>
          <a:p>
            <a:pPr marL="128016" lvl="1" indent="0">
              <a:buNone/>
            </a:pPr>
            <a:r>
              <a:rPr lang="hr-HR" dirty="0" smtClean="0"/>
              <a:t>A znak da svaka od navedenih vrsta govora ima svoj cilj, Aristotel vidi u činjenici da govornik ponekad i ne spori o onome što se odnosi na druge točke (npr. stranka u sudskom postupku ne poriče uvijek da je počinila prekršaj ili nanijela štetu ali nikada neće priznati da je počinila nepravedno djelo).  </a:t>
            </a:r>
          </a:p>
          <a:p>
            <a:r>
              <a:rPr lang="hr-HR" sz="1800" dirty="0" smtClean="0"/>
              <a:t>     Polazeći od činjenice da je čovjek dijaloško biće te da je funkcija govora da se prenošenjem misli i emocija zatraži odgovor, a na višem nivou i da se slušateljstvu nametnu određene ideje i osjećaji, Ciceron (primjerice u </a:t>
            </a:r>
            <a:r>
              <a:rPr lang="hr-HR" sz="1800" i="1" dirty="0" smtClean="0"/>
              <a:t>De orat. </a:t>
            </a:r>
            <a:r>
              <a:rPr lang="hr-HR" sz="1800" dirty="0" smtClean="0"/>
              <a:t>II, 28,121) navodi da cilj govora, kojim se može postići uvjerljivost (tzv. </a:t>
            </a:r>
            <a:r>
              <a:rPr lang="hr-HR" sz="1800" dirty="0" err="1" smtClean="0"/>
              <a:t>persuazivna</a:t>
            </a:r>
            <a:r>
              <a:rPr lang="hr-HR" sz="1800" dirty="0" smtClean="0"/>
              <a:t> funkcija retorike), može biti trojak:</a:t>
            </a:r>
          </a:p>
          <a:p>
            <a:r>
              <a:rPr lang="hr-HR" sz="1800" dirty="0" smtClean="0"/>
              <a:t>1</a:t>
            </a:r>
            <a:r>
              <a:rPr lang="hr-HR" sz="1800" dirty="0"/>
              <a:t>. </a:t>
            </a:r>
            <a:r>
              <a:rPr lang="hr-HR" sz="1800" b="1" dirty="0" smtClean="0"/>
              <a:t>obavještavanje</a:t>
            </a:r>
            <a:r>
              <a:rPr lang="hr-HR" sz="1800" dirty="0" smtClean="0"/>
              <a:t>: </a:t>
            </a:r>
            <a:r>
              <a:rPr lang="en-US" sz="1800" i="1" dirty="0" err="1" smtClean="0"/>
              <a:t>docere</a:t>
            </a:r>
            <a:r>
              <a:rPr lang="hr-HR" sz="1800" i="1" dirty="0" smtClean="0"/>
              <a:t> (</a:t>
            </a:r>
            <a:r>
              <a:rPr lang="hr-HR" sz="1800" dirty="0" smtClean="0"/>
              <a:t>u smislu poučiti odnosno sucima ili drugom slušateljstvu stvar razložiti, prirediti </a:t>
            </a:r>
            <a:r>
              <a:rPr lang="hr-HR" sz="1800" dirty="0"/>
              <a:t>p</a:t>
            </a:r>
            <a:r>
              <a:rPr lang="hr-HR" sz="1800" dirty="0" smtClean="0"/>
              <a:t>arnicu) </a:t>
            </a:r>
            <a:r>
              <a:rPr lang="en-US" sz="1800" dirty="0" err="1" smtClean="0"/>
              <a:t>i</a:t>
            </a:r>
            <a:r>
              <a:rPr lang="en-US" sz="1800" dirty="0" smtClean="0"/>
              <a:t> </a:t>
            </a:r>
            <a:r>
              <a:rPr lang="en-US" sz="1800" i="1" dirty="0" err="1" smtClean="0"/>
              <a:t>probare</a:t>
            </a:r>
            <a:r>
              <a:rPr lang="hr-HR" sz="1800" i="1" dirty="0" smtClean="0"/>
              <a:t> </a:t>
            </a:r>
            <a:r>
              <a:rPr lang="hr-HR" sz="1800" dirty="0" smtClean="0"/>
              <a:t>(u smislu prikazati nešto valjanim ili dokazati nekome nešto s ciljem nagovaranja)</a:t>
            </a:r>
            <a:endParaRPr lang="hr-HR" sz="1800" i="1" dirty="0" smtClean="0"/>
          </a:p>
        </p:txBody>
      </p:sp>
    </p:spTree>
    <p:extLst>
      <p:ext uri="{BB962C8B-B14F-4D97-AF65-F5344CB8AC3E}">
        <p14:creationId xmlns:p14="http://schemas.microsoft.com/office/powerpoint/2010/main" val="8053719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r-HR" sz="1800" dirty="0"/>
              <a:t>2.</a:t>
            </a:r>
            <a:r>
              <a:rPr lang="en-US" sz="1800" dirty="0"/>
              <a:t> </a:t>
            </a:r>
            <a:r>
              <a:rPr lang="hr-HR" sz="1800" b="1" dirty="0"/>
              <a:t>uvjeravanje i pridobivanje slušateljstva</a:t>
            </a:r>
            <a:r>
              <a:rPr lang="hr-HR" sz="1800" dirty="0"/>
              <a:t>: </a:t>
            </a:r>
            <a:r>
              <a:rPr lang="en-US" sz="1800" i="1" dirty="0" err="1"/>
              <a:t>movere</a:t>
            </a:r>
            <a:r>
              <a:rPr lang="hr-HR" sz="1800" i="1" dirty="0"/>
              <a:t> </a:t>
            </a:r>
            <a:r>
              <a:rPr lang="hr-HR" sz="1800" dirty="0"/>
              <a:t>(u smislu potaknuti /posebice emocije/ radi donošenja odluke)</a:t>
            </a:r>
            <a:r>
              <a:rPr lang="en-US" sz="1800" dirty="0"/>
              <a:t> </a:t>
            </a:r>
            <a:r>
              <a:rPr lang="en-US" sz="1800" dirty="0" err="1"/>
              <a:t>i</a:t>
            </a:r>
            <a:r>
              <a:rPr lang="en-US" sz="1800" dirty="0"/>
              <a:t> </a:t>
            </a:r>
            <a:r>
              <a:rPr lang="en-US" sz="1800" i="1" dirty="0" err="1"/>
              <a:t>concitare</a:t>
            </a:r>
            <a:r>
              <a:rPr lang="en-US" sz="1800" dirty="0"/>
              <a:t> </a:t>
            </a:r>
            <a:r>
              <a:rPr lang="hr-HR" sz="1800" dirty="0"/>
              <a:t>(u smislu pobuditi odnosno uzrokovati neku djelatnosti, pa i donošenje odluke)  </a:t>
            </a:r>
            <a:endParaRPr lang="hr-HR" sz="1800" dirty="0" smtClean="0"/>
          </a:p>
          <a:p>
            <a:r>
              <a:rPr lang="en-US" sz="1800" dirty="0"/>
              <a:t/>
            </a:r>
            <a:br>
              <a:rPr lang="en-US" sz="1800" dirty="0"/>
            </a:br>
            <a:r>
              <a:rPr lang="hr-HR" sz="1800" dirty="0"/>
              <a:t>3.</a:t>
            </a:r>
            <a:r>
              <a:rPr lang="en-US" sz="1800" dirty="0"/>
              <a:t> </a:t>
            </a:r>
            <a:r>
              <a:rPr lang="hr-HR" sz="1800" b="1" dirty="0"/>
              <a:t>zabavljanje slušateljstva</a:t>
            </a:r>
            <a:r>
              <a:rPr lang="hr-HR" sz="1800" dirty="0"/>
              <a:t>: </a:t>
            </a:r>
            <a:r>
              <a:rPr lang="en-US" sz="1800" i="1" dirty="0" err="1"/>
              <a:t>delectare</a:t>
            </a:r>
            <a:r>
              <a:rPr lang="hr-HR" sz="1800" i="1" dirty="0"/>
              <a:t> </a:t>
            </a:r>
            <a:r>
              <a:rPr lang="hr-HR" sz="1800" dirty="0"/>
              <a:t>(u smislu zabaviti, razveseliti, obradovati slušateljstvo)</a:t>
            </a:r>
            <a:r>
              <a:rPr lang="en-US" sz="1800" dirty="0"/>
              <a:t> </a:t>
            </a:r>
            <a:r>
              <a:rPr lang="en-US" sz="1800" dirty="0" err="1"/>
              <a:t>i</a:t>
            </a:r>
            <a:r>
              <a:rPr lang="en-US" sz="1800" dirty="0"/>
              <a:t> </a:t>
            </a:r>
            <a:r>
              <a:rPr lang="en-US" sz="1800" i="1" dirty="0" err="1"/>
              <a:t>conciliare</a:t>
            </a:r>
            <a:r>
              <a:rPr lang="hr-HR" sz="1800" i="1" dirty="0"/>
              <a:t> </a:t>
            </a:r>
            <a:r>
              <a:rPr lang="hr-HR" sz="1800" dirty="0"/>
              <a:t>(u smislu pridobiti a posebice misao i dušu slušateljstva na nešto obratiti</a:t>
            </a:r>
            <a:r>
              <a:rPr lang="hr-HR" sz="1800" dirty="0" smtClean="0"/>
              <a:t>). </a:t>
            </a:r>
          </a:p>
          <a:p>
            <a:r>
              <a:rPr lang="hr-HR" sz="1800" dirty="0"/>
              <a:t> </a:t>
            </a:r>
            <a:r>
              <a:rPr lang="hr-HR" sz="1800" dirty="0" smtClean="0"/>
              <a:t>    Slično određenje trostrukog efekta govora susrećemo i kod </a:t>
            </a:r>
            <a:r>
              <a:rPr lang="hr-HR" sz="1800" b="1" dirty="0" err="1" smtClean="0"/>
              <a:t>Kvintilijana</a:t>
            </a:r>
            <a:r>
              <a:rPr lang="hr-HR" sz="1800" dirty="0" smtClean="0"/>
              <a:t> koji u </a:t>
            </a:r>
            <a:r>
              <a:rPr lang="hr-HR" sz="1800" i="1" dirty="0" err="1" smtClean="0"/>
              <a:t>Institutiones</a:t>
            </a:r>
            <a:r>
              <a:rPr lang="hr-HR" sz="1800" i="1" dirty="0" smtClean="0"/>
              <a:t> </a:t>
            </a:r>
            <a:r>
              <a:rPr lang="hr-HR" sz="1800" i="1" dirty="0" err="1" smtClean="0"/>
              <a:t>oratoriae</a:t>
            </a:r>
            <a:r>
              <a:rPr lang="hr-HR" sz="1800" i="1" dirty="0" smtClean="0"/>
              <a:t> </a:t>
            </a:r>
            <a:r>
              <a:rPr lang="hr-HR" sz="1800" dirty="0" smtClean="0"/>
              <a:t>(XI,154-156) kaže da govor mora </a:t>
            </a:r>
            <a:r>
              <a:rPr lang="hr-HR" sz="1800" i="1" dirty="0" smtClean="0"/>
              <a:t>osvajati</a:t>
            </a:r>
            <a:r>
              <a:rPr lang="hr-HR" sz="1800" dirty="0" smtClean="0"/>
              <a:t> (govornikovim karakterom koji zrači iz njegova glasa i načina izlaganja ili ljepotom njegova stila), </a:t>
            </a:r>
            <a:r>
              <a:rPr lang="hr-HR" sz="1800" i="1" dirty="0" smtClean="0"/>
              <a:t>uvjeravati</a:t>
            </a:r>
            <a:r>
              <a:rPr lang="hr-HR" sz="1800" dirty="0" smtClean="0"/>
              <a:t> (sposobnošću dokazivanja koja je ponekad uvjerljivija i od samih dokaza) i </a:t>
            </a:r>
            <a:r>
              <a:rPr lang="hr-HR" sz="1800" i="1" dirty="0" smtClean="0"/>
              <a:t>pokretati osjećanja </a:t>
            </a:r>
            <a:r>
              <a:rPr lang="hr-HR" sz="1800" dirty="0" smtClean="0"/>
              <a:t>(sposobnošću vjernog predstavljanja vlastitih ili imitiranja tuđih afekata), i što je </a:t>
            </a:r>
            <a:r>
              <a:rPr lang="hr-HR" sz="1800" dirty="0"/>
              <a:t>s tim </a:t>
            </a:r>
            <a:r>
              <a:rPr lang="hr-HR" sz="1800" dirty="0" smtClean="0"/>
              <a:t>prirodno povezano, </a:t>
            </a:r>
            <a:r>
              <a:rPr lang="hr-HR" sz="1800" i="1" dirty="0" smtClean="0"/>
              <a:t>zabavljati</a:t>
            </a:r>
            <a:r>
              <a:rPr lang="hr-HR" sz="1800" dirty="0" smtClean="0"/>
              <a:t>. </a:t>
            </a:r>
            <a:endParaRPr lang="en-US" sz="1800" dirty="0"/>
          </a:p>
          <a:p>
            <a:r>
              <a:rPr lang="hr-HR" sz="1800" dirty="0" smtClean="0"/>
              <a:t>    Valja napomenuti da suvremena teorija u osnovi prihvaća antičke distinkcije, pa primjerice D. </a:t>
            </a:r>
            <a:r>
              <a:rPr lang="hr-HR" sz="1800" dirty="0" err="1" smtClean="0"/>
              <a:t>Carnegie</a:t>
            </a:r>
            <a:r>
              <a:rPr lang="hr-HR" sz="1800" dirty="0" smtClean="0"/>
              <a:t> (</a:t>
            </a:r>
            <a:r>
              <a:rPr lang="hr-HR" sz="1800" i="1" dirty="0" smtClean="0"/>
              <a:t>Psihologija uspjeha</a:t>
            </a:r>
            <a:r>
              <a:rPr lang="hr-HR" sz="1800" dirty="0" smtClean="0"/>
              <a:t>, I-III, Zagreb, 1990) razlikuje </a:t>
            </a:r>
            <a:r>
              <a:rPr lang="hr-HR" sz="1800" i="1" dirty="0" smtClean="0"/>
              <a:t>informativni </a:t>
            </a:r>
            <a:r>
              <a:rPr lang="hr-HR" sz="1800" dirty="0" smtClean="0"/>
              <a:t>govor kojemu je cilj da slušateljstvu jasno priopći neke činjenice, opiše neki događaj ili definira neku pojavu; zatim govor </a:t>
            </a:r>
            <a:r>
              <a:rPr lang="hr-HR" sz="1800" i="1" dirty="0" smtClean="0"/>
              <a:t>uvjeravanja</a:t>
            </a:r>
            <a:r>
              <a:rPr lang="hr-HR" sz="1800" dirty="0" smtClean="0"/>
              <a:t> kojemu je cilj da kod slušateljstva učvrsti određeno uvjerenje ili promijeni postojeće, i konačno </a:t>
            </a:r>
            <a:r>
              <a:rPr lang="hr-HR" sz="1800" i="1" dirty="0" smtClean="0"/>
              <a:t>zabavni </a:t>
            </a:r>
            <a:r>
              <a:rPr lang="hr-HR" sz="1800" dirty="0" smtClean="0"/>
              <a:t>govor kojemu je primarni cilj razveseliti i zabaviti slušateljstvo a sekundarni mu cilj može biti priprema za priopćavanje neke ozbiljnije poruke.   </a:t>
            </a:r>
            <a:endParaRPr lang="en-US" sz="1800" dirty="0"/>
          </a:p>
        </p:txBody>
      </p:sp>
    </p:spTree>
    <p:extLst>
      <p:ext uri="{BB962C8B-B14F-4D97-AF65-F5344CB8AC3E}">
        <p14:creationId xmlns:p14="http://schemas.microsoft.com/office/powerpoint/2010/main" val="334039826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162" y="482138"/>
            <a:ext cx="9720073" cy="1055717"/>
          </a:xfrm>
        </p:spPr>
        <p:txBody>
          <a:bodyPr>
            <a:normAutofit fontScale="90000"/>
          </a:bodyPr>
          <a:lstStyle/>
          <a:p>
            <a:r>
              <a:rPr lang="hr-HR" sz="4000" dirty="0"/>
              <a:t>6</a:t>
            </a:r>
            <a:r>
              <a:rPr lang="en-US" sz="4000" dirty="0" smtClean="0"/>
              <a:t>) </a:t>
            </a:r>
            <a:r>
              <a:rPr lang="en-US" sz="4000" dirty="0" err="1"/>
              <a:t>Stil</a:t>
            </a:r>
            <a:r>
              <a:rPr lang="en-US" sz="4000" dirty="0"/>
              <a:t> </a:t>
            </a:r>
            <a:r>
              <a:rPr lang="en-US" sz="4000" dirty="0" err="1"/>
              <a:t>govora</a:t>
            </a:r>
            <a:r>
              <a:rPr lang="en-US" sz="4000" dirty="0"/>
              <a:t> </a:t>
            </a:r>
            <a:r>
              <a:rPr lang="hr-HR" sz="4000" dirty="0"/>
              <a:t>i </a:t>
            </a:r>
            <a:r>
              <a:rPr lang="en-US" sz="4000" dirty="0" err="1"/>
              <a:t>vrste</a:t>
            </a:r>
            <a:r>
              <a:rPr lang="en-US" sz="4000" dirty="0"/>
              <a:t> </a:t>
            </a:r>
            <a:r>
              <a:rPr lang="en-US" sz="4000" dirty="0" err="1"/>
              <a:t>govorničkih</a:t>
            </a:r>
            <a:r>
              <a:rPr lang="en-US" sz="4000" dirty="0"/>
              <a:t> </a:t>
            </a:r>
            <a:r>
              <a:rPr lang="en-US" sz="4000" dirty="0" err="1" smtClean="0"/>
              <a:t>ukrasa</a:t>
            </a:r>
            <a:r>
              <a:rPr lang="hr-HR" sz="4000" dirty="0"/>
              <a:t/>
            </a:r>
            <a:br>
              <a:rPr lang="hr-HR" sz="4000" dirty="0"/>
            </a:br>
            <a:endParaRPr lang="en-US" sz="4000" dirty="0"/>
          </a:p>
        </p:txBody>
      </p:sp>
      <p:sp>
        <p:nvSpPr>
          <p:cNvPr id="3" name="Content Placeholder 2"/>
          <p:cNvSpPr>
            <a:spLocks noGrp="1"/>
          </p:cNvSpPr>
          <p:nvPr>
            <p:ph idx="1"/>
          </p:nvPr>
        </p:nvSpPr>
        <p:spPr>
          <a:xfrm>
            <a:off x="876162" y="1845426"/>
            <a:ext cx="9720073" cy="4023360"/>
          </a:xfrm>
        </p:spPr>
        <p:txBody>
          <a:bodyPr>
            <a:noAutofit/>
          </a:bodyPr>
          <a:lstStyle/>
          <a:p>
            <a:pPr marL="0" indent="0">
              <a:buNone/>
            </a:pPr>
            <a:r>
              <a:rPr lang="hr-HR" sz="1800" dirty="0" smtClean="0"/>
              <a:t>a) </a:t>
            </a:r>
            <a:r>
              <a:rPr lang="hr-HR" sz="1800" b="1" dirty="0" smtClean="0"/>
              <a:t>stil govora</a:t>
            </a:r>
          </a:p>
          <a:p>
            <a:pPr marL="0" indent="0">
              <a:buNone/>
            </a:pPr>
            <a:r>
              <a:rPr lang="hr-HR" sz="1800" dirty="0"/>
              <a:t> </a:t>
            </a:r>
            <a:r>
              <a:rPr lang="hr-HR" sz="1800" dirty="0" smtClean="0"/>
              <a:t>   Imajući na umu suvremenost jezika i književnosti 1.st.n.e., </a:t>
            </a:r>
            <a:r>
              <a:rPr lang="hr-HR" sz="1800" b="1" dirty="0" err="1" smtClean="0"/>
              <a:t>Kvintilijan</a:t>
            </a:r>
            <a:r>
              <a:rPr lang="hr-HR" sz="1800" dirty="0" smtClean="0"/>
              <a:t> je u svom pedagoško-didaktičkom djelu </a:t>
            </a:r>
            <a:r>
              <a:rPr lang="hr-HR" sz="1800" i="1" dirty="0" smtClean="0"/>
              <a:t>Obrazovanje govornika </a:t>
            </a:r>
            <a:r>
              <a:rPr lang="hr-HR" sz="1800" dirty="0" smtClean="0"/>
              <a:t>(</a:t>
            </a:r>
            <a:r>
              <a:rPr lang="hr-HR" sz="1800" i="1" dirty="0" err="1" smtClean="0"/>
              <a:t>Institutio</a:t>
            </a:r>
            <a:r>
              <a:rPr lang="hr-HR" sz="1800" i="1" dirty="0" smtClean="0"/>
              <a:t> </a:t>
            </a:r>
            <a:r>
              <a:rPr lang="hr-HR" sz="1800" i="1" dirty="0" err="1" smtClean="0"/>
              <a:t>oratoria</a:t>
            </a:r>
            <a:r>
              <a:rPr lang="hr-HR" sz="1800" dirty="0" smtClean="0"/>
              <a:t>), napisanom s ciljem da odredi i objasni osnovna pravila i zakone na kojima se zasniva govorničko umijeće, veliku pozornost pridao pitanjima govorničkog stila (knj. VIII-X). </a:t>
            </a:r>
          </a:p>
          <a:p>
            <a:pPr marL="0" indent="0">
              <a:buNone/>
            </a:pPr>
            <a:r>
              <a:rPr lang="hr-HR" sz="1800" dirty="0" smtClean="0"/>
              <a:t>    Originalnost njegove teorije o stilu (koju doduše gradi na temeljima ranijih teoretičara, kako grčkih /Aristotela i stoika, ali i onih koji u njegovo doba živjeli u Rimu poput C. </a:t>
            </a:r>
            <a:r>
              <a:rPr lang="hr-HR" sz="1800" dirty="0" err="1" smtClean="0"/>
              <a:t>Kolaktina</a:t>
            </a:r>
            <a:r>
              <a:rPr lang="hr-HR" sz="1800" dirty="0" smtClean="0"/>
              <a:t> i D </a:t>
            </a:r>
            <a:r>
              <a:rPr lang="hr-HR" sz="1800" dirty="0" err="1" smtClean="0"/>
              <a:t>Halikarnaškog</a:t>
            </a:r>
            <a:r>
              <a:rPr lang="hr-HR" sz="1800" dirty="0" smtClean="0"/>
              <a:t>/     tako i rimskih/Cicerona kao ideala, ali i </a:t>
            </a:r>
            <a:r>
              <a:rPr lang="hr-HR" sz="1800" dirty="0" err="1" smtClean="0"/>
              <a:t>Kornificija</a:t>
            </a:r>
            <a:r>
              <a:rPr lang="hr-HR" sz="1800" dirty="0" smtClean="0"/>
              <a:t>, </a:t>
            </a:r>
            <a:r>
              <a:rPr lang="hr-HR" sz="1800" dirty="0" err="1" smtClean="0"/>
              <a:t>Celza</a:t>
            </a:r>
            <a:r>
              <a:rPr lang="hr-HR" sz="1800" dirty="0" smtClean="0"/>
              <a:t>, R. </a:t>
            </a:r>
            <a:r>
              <a:rPr lang="hr-HR" sz="1800" dirty="0" err="1" smtClean="0"/>
              <a:t>Palemona</a:t>
            </a:r>
            <a:r>
              <a:rPr lang="hr-HR" sz="1800" dirty="0" smtClean="0"/>
              <a:t>, V. Flaka, </a:t>
            </a:r>
            <a:r>
              <a:rPr lang="hr-HR" sz="1800" dirty="0" err="1" smtClean="0"/>
              <a:t>Varona</a:t>
            </a:r>
            <a:r>
              <a:rPr lang="hr-HR" sz="1800" dirty="0"/>
              <a:t> </a:t>
            </a:r>
            <a:r>
              <a:rPr lang="hr-HR" sz="1800" dirty="0" smtClean="0"/>
              <a:t>i </a:t>
            </a:r>
            <a:r>
              <a:rPr lang="hr-HR" sz="1800" dirty="0" err="1" smtClean="0"/>
              <a:t>Plinija</a:t>
            </a:r>
            <a:r>
              <a:rPr lang="hr-HR" sz="1800" dirty="0" smtClean="0"/>
              <a:t> Starijeg/) leži u eklektičkoj odsutnosti svakog dogmatizma, ostavljajući punu slobodu govorniku  - čija dobra pretpostavka mora biti poznavanje pravila retorike – da oblikuje vlastiti odnosno jedinstveni stil (čime prihvaća Aristotelovo racionalno učenje)</a:t>
            </a:r>
            <a:endParaRPr lang="hr-HR" sz="1800" dirty="0"/>
          </a:p>
          <a:p>
            <a:pPr marL="0" indent="0">
              <a:buNone/>
            </a:pPr>
            <a:r>
              <a:rPr lang="hr-HR" sz="1800" dirty="0" smtClean="0"/>
              <a:t>    Prema </a:t>
            </a:r>
            <a:r>
              <a:rPr lang="hr-HR" sz="1800" dirty="0" err="1" smtClean="0"/>
              <a:t>Kvintilijanovom</a:t>
            </a:r>
            <a:r>
              <a:rPr lang="hr-HR" sz="1800" dirty="0" smtClean="0"/>
              <a:t> prikazu </a:t>
            </a:r>
            <a:r>
              <a:rPr lang="hr-HR" sz="1800" dirty="0"/>
              <a:t>(</a:t>
            </a:r>
            <a:r>
              <a:rPr lang="hr-HR" sz="1800" i="1" dirty="0" err="1"/>
              <a:t>Inst</a:t>
            </a:r>
            <a:r>
              <a:rPr lang="hr-HR" sz="1800" i="1" dirty="0"/>
              <a:t>. orat.</a:t>
            </a:r>
            <a:r>
              <a:rPr lang="hr-HR" sz="1800" dirty="0"/>
              <a:t> XII,10,16-19) </a:t>
            </a:r>
            <a:r>
              <a:rPr lang="hr-HR" sz="1800" dirty="0" err="1" smtClean="0"/>
              <a:t>najstarijia</a:t>
            </a:r>
            <a:r>
              <a:rPr lang="hr-HR" sz="1800" dirty="0" smtClean="0"/>
              <a:t> je grčka dioba na </a:t>
            </a:r>
            <a:r>
              <a:rPr lang="hr-HR" sz="1800" i="1" dirty="0" smtClean="0"/>
              <a:t>atički</a:t>
            </a:r>
            <a:r>
              <a:rPr lang="hr-HR" sz="1800" dirty="0" smtClean="0"/>
              <a:t> i </a:t>
            </a:r>
            <a:r>
              <a:rPr lang="hr-HR" sz="1800" i="1" dirty="0" smtClean="0"/>
              <a:t>azijatski</a:t>
            </a:r>
            <a:r>
              <a:rPr lang="hr-HR" sz="1800" dirty="0" smtClean="0"/>
              <a:t> govorni stil - prvi je zbijen i sadržajan, a drugi je napuhan i prazan - kojoj je potom dodan </a:t>
            </a:r>
            <a:r>
              <a:rPr lang="hr-HR" sz="1800" i="1" dirty="0" err="1" smtClean="0"/>
              <a:t>rodski</a:t>
            </a:r>
            <a:r>
              <a:rPr lang="hr-HR" sz="1800" dirty="0" smtClean="0"/>
              <a:t> stil kao mješavina navedenih dvaju stilova</a:t>
            </a:r>
          </a:p>
          <a:p>
            <a:pPr marL="0" indent="0">
              <a:buNone/>
            </a:pPr>
            <a:r>
              <a:rPr lang="hr-HR" sz="2000" dirty="0" smtClean="0"/>
              <a:t>   </a:t>
            </a:r>
            <a:endParaRPr lang="en-US" sz="2000" dirty="0"/>
          </a:p>
        </p:txBody>
      </p:sp>
    </p:spTree>
    <p:extLst>
      <p:ext uri="{BB962C8B-B14F-4D97-AF65-F5344CB8AC3E}">
        <p14:creationId xmlns:p14="http://schemas.microsoft.com/office/powerpoint/2010/main" val="4902839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32688" y="2084832"/>
            <a:ext cx="9720073" cy="4224528"/>
          </a:xfrm>
        </p:spPr>
        <p:txBody>
          <a:bodyPr>
            <a:normAutofit fontScale="25000" lnSpcReduction="20000"/>
          </a:bodyPr>
          <a:lstStyle/>
          <a:p>
            <a:pPr marL="0" indent="0">
              <a:buNone/>
            </a:pPr>
            <a:r>
              <a:rPr lang="hr-HR" sz="2900" dirty="0" smtClean="0"/>
              <a:t>     </a:t>
            </a:r>
            <a:r>
              <a:rPr lang="hr-HR" sz="6400" dirty="0" smtClean="0"/>
              <a:t>Druga </a:t>
            </a:r>
            <a:r>
              <a:rPr lang="hr-HR" sz="6400" dirty="0"/>
              <a:t>se dioba stilova, prema </a:t>
            </a:r>
            <a:r>
              <a:rPr lang="hr-HR" sz="6400" dirty="0" err="1"/>
              <a:t>Kvintilijanovm</a:t>
            </a:r>
            <a:r>
              <a:rPr lang="hr-HR" sz="6400" dirty="0"/>
              <a:t> mišljenju (</a:t>
            </a:r>
            <a:r>
              <a:rPr lang="hr-HR" sz="6400" i="1" dirty="0" err="1"/>
              <a:t>Inst</a:t>
            </a:r>
            <a:r>
              <a:rPr lang="hr-HR" sz="6400" i="1" dirty="0"/>
              <a:t>. orat.</a:t>
            </a:r>
            <a:r>
              <a:rPr lang="hr-HR" sz="6400" dirty="0"/>
              <a:t> XII,10, 58-65), grana na tri vrste:</a:t>
            </a:r>
          </a:p>
          <a:p>
            <a:r>
              <a:rPr lang="hr-HR" sz="6400" dirty="0"/>
              <a:t> </a:t>
            </a:r>
            <a:r>
              <a:rPr lang="hr-HR" sz="6400" dirty="0" smtClean="0"/>
              <a:t>- </a:t>
            </a:r>
            <a:r>
              <a:rPr lang="hr-HR" sz="6400" b="1" dirty="0" smtClean="0"/>
              <a:t>jednostavan </a:t>
            </a:r>
            <a:r>
              <a:rPr lang="hr-HR" sz="6400" b="1" dirty="0"/>
              <a:t>ili niski </a:t>
            </a:r>
            <a:r>
              <a:rPr lang="hr-HR" sz="6400" i="1" dirty="0"/>
              <a:t>(</a:t>
            </a:r>
            <a:r>
              <a:rPr lang="hr-HR" sz="6400" i="1" dirty="0" err="1"/>
              <a:t>genus</a:t>
            </a:r>
            <a:r>
              <a:rPr lang="hr-HR" sz="6400" i="1" dirty="0"/>
              <a:t> </a:t>
            </a:r>
            <a:r>
              <a:rPr lang="hr-HR" sz="6400" i="1" dirty="0" err="1"/>
              <a:t>subtile</a:t>
            </a:r>
            <a:r>
              <a:rPr lang="hr-HR" sz="6400" i="1" dirty="0"/>
              <a:t>) </a:t>
            </a:r>
            <a:r>
              <a:rPr lang="hr-HR" sz="6400" dirty="0"/>
              <a:t>kojemu je cilj poučavanje te pretpostavlja oštroumnost prilikom izlaganja činjenica i dokaznog materijala (primjer Homer)</a:t>
            </a:r>
          </a:p>
          <a:p>
            <a:r>
              <a:rPr lang="hr-HR" sz="6400" dirty="0" smtClean="0"/>
              <a:t>- </a:t>
            </a:r>
            <a:r>
              <a:rPr lang="hr-HR" sz="6400" b="1" dirty="0" smtClean="0"/>
              <a:t>srednji </a:t>
            </a:r>
            <a:r>
              <a:rPr lang="hr-HR" sz="6400" b="1" dirty="0"/>
              <a:t>odnosno mješoviti ili kitnjasti </a:t>
            </a:r>
            <a:r>
              <a:rPr lang="hr-HR" sz="6400" i="1" dirty="0"/>
              <a:t>(</a:t>
            </a:r>
            <a:r>
              <a:rPr lang="hr-HR" sz="6400" i="1" dirty="0" err="1"/>
              <a:t>genus</a:t>
            </a:r>
            <a:r>
              <a:rPr lang="hr-HR" sz="6400" i="1" dirty="0"/>
              <a:t> </a:t>
            </a:r>
            <a:r>
              <a:rPr lang="hr-HR" sz="6400" i="1" dirty="0" err="1"/>
              <a:t>medium</a:t>
            </a:r>
            <a:r>
              <a:rPr lang="hr-HR" sz="6400" i="1" dirty="0"/>
              <a:t>/</a:t>
            </a:r>
            <a:r>
              <a:rPr lang="hr-HR" sz="6400" i="1" dirty="0" err="1"/>
              <a:t>mixtum</a:t>
            </a:r>
            <a:r>
              <a:rPr lang="hr-HR" sz="6400" i="1" dirty="0"/>
              <a:t> </a:t>
            </a:r>
            <a:r>
              <a:rPr lang="hr-HR" sz="6400" dirty="0"/>
              <a:t>ili </a:t>
            </a:r>
            <a:r>
              <a:rPr lang="hr-HR" sz="6400" i="1" dirty="0"/>
              <a:t>g. </a:t>
            </a:r>
            <a:r>
              <a:rPr lang="hr-HR" sz="6400" i="1" dirty="0" err="1"/>
              <a:t>floridum</a:t>
            </a:r>
            <a:r>
              <a:rPr lang="hr-HR" sz="6400" dirty="0"/>
              <a:t>) kojemu je cilj  zabavljanje i pridobivanje slušateljstva te se traži blagost, ritmična struktura i sporiji tijek (primjer Nestor)</a:t>
            </a:r>
          </a:p>
          <a:p>
            <a:r>
              <a:rPr lang="hr-HR" sz="6400" dirty="0" smtClean="0"/>
              <a:t>- </a:t>
            </a:r>
            <a:r>
              <a:rPr lang="hr-HR" sz="6400" b="1" dirty="0"/>
              <a:t>uzvišen ili snažni </a:t>
            </a:r>
            <a:r>
              <a:rPr lang="hr-HR" sz="6400" i="1" dirty="0"/>
              <a:t>(</a:t>
            </a:r>
            <a:r>
              <a:rPr lang="hr-HR" sz="6400" i="1" dirty="0" err="1"/>
              <a:t>genus</a:t>
            </a:r>
            <a:r>
              <a:rPr lang="hr-HR" sz="6400" i="1" dirty="0"/>
              <a:t> </a:t>
            </a:r>
            <a:r>
              <a:rPr lang="hr-HR" sz="6400" i="1" dirty="0" err="1"/>
              <a:t>grande</a:t>
            </a:r>
            <a:r>
              <a:rPr lang="hr-HR" sz="6400" i="1" dirty="0"/>
              <a:t>/</a:t>
            </a:r>
            <a:r>
              <a:rPr lang="hr-HR" sz="6400" i="1" dirty="0" err="1"/>
              <a:t>sublime</a:t>
            </a:r>
            <a:r>
              <a:rPr lang="hr-HR" sz="6400" i="1" dirty="0"/>
              <a:t> </a:t>
            </a:r>
            <a:r>
              <a:rPr lang="hr-HR" sz="6400" dirty="0"/>
              <a:t>ili </a:t>
            </a:r>
            <a:r>
              <a:rPr lang="hr-HR" sz="6400" i="1" dirty="0"/>
              <a:t>g. </a:t>
            </a:r>
            <a:r>
              <a:rPr lang="hr-HR" sz="6400" i="1" dirty="0" err="1"/>
              <a:t>robustum</a:t>
            </a:r>
            <a:r>
              <a:rPr lang="hr-HR" sz="6400" dirty="0"/>
              <a:t>) kojemu je cilj pokretanje emocija te se zahtjeva snaga kako glasa tako i riječi (primjer Odisej, Periklo)</a:t>
            </a:r>
          </a:p>
          <a:p>
            <a:r>
              <a:rPr lang="hr-HR" sz="6400" dirty="0" smtClean="0"/>
              <a:t>    Budući da materiju stila, prema </a:t>
            </a:r>
            <a:r>
              <a:rPr lang="hr-HR" sz="6400" dirty="0" err="1" smtClean="0"/>
              <a:t>Kvintilijanovom</a:t>
            </a:r>
            <a:r>
              <a:rPr lang="hr-HR" sz="6400" dirty="0" smtClean="0"/>
              <a:t> mišljenju, čine riječi uzete pojedinačno i riječi u rečeničnom sklopu , on smatra da ljepota stila ovisi u prvom redu o izboru pojedinih tj. prikladnih riječi, zatim o njihovom pravilnom poretku unutar rečenice i na kraju o stilskim ukrasima koji proizlaze iz upotrebe stilskih figura i drugih ukrasnih sredstava. </a:t>
            </a:r>
          </a:p>
          <a:p>
            <a:r>
              <a:rPr lang="hr-HR" sz="6400" dirty="0"/>
              <a:t> </a:t>
            </a:r>
            <a:r>
              <a:rPr lang="hr-HR" sz="6400" dirty="0" smtClean="0"/>
              <a:t>  Stoga </a:t>
            </a:r>
            <a:r>
              <a:rPr lang="hr-HR" sz="6400" dirty="0" err="1" smtClean="0"/>
              <a:t>Kvintilijan</a:t>
            </a:r>
            <a:r>
              <a:rPr lang="hr-HR" sz="6400" dirty="0" smtClean="0"/>
              <a:t> smatra da ljepotu stila određuje </a:t>
            </a:r>
            <a:r>
              <a:rPr lang="hr-HR" sz="6400" i="1" dirty="0" smtClean="0"/>
              <a:t>jasnoća</a:t>
            </a:r>
            <a:r>
              <a:rPr lang="hr-HR" sz="6400" dirty="0" smtClean="0"/>
              <a:t> govora (jer stil čini efektnijim) i </a:t>
            </a:r>
            <a:r>
              <a:rPr lang="hr-HR" sz="6400" i="1" dirty="0" smtClean="0"/>
              <a:t>pravilnost</a:t>
            </a:r>
            <a:r>
              <a:rPr lang="hr-HR" sz="6400" dirty="0" smtClean="0"/>
              <a:t> pri korištenju riječi (pa u tom smislu ukazuje na brojne pogreške, npr. uporabu prostih riječi, gomilanje nepotrebnih riječi, bombastične i sladunjave riječi koje jednako kao i grandiozne i otrcane riječi kvare ljepotu stila te govor čine neiskrenim ili neprirodnim), a posebno ističe </a:t>
            </a:r>
            <a:r>
              <a:rPr lang="hr-HR" sz="6400" i="1" dirty="0" smtClean="0"/>
              <a:t>živopisnost</a:t>
            </a:r>
            <a:r>
              <a:rPr lang="hr-HR" sz="6400" dirty="0" smtClean="0"/>
              <a:t> predstavljanja stvari (koja se postiže raznim ukrasnim sredstvima)  </a:t>
            </a:r>
          </a:p>
          <a:p>
            <a:r>
              <a:rPr lang="hr-HR" sz="6400" dirty="0"/>
              <a:t> </a:t>
            </a:r>
            <a:r>
              <a:rPr lang="hr-HR" sz="6400" dirty="0" smtClean="0"/>
              <a:t>  Prema ciceronsko-</a:t>
            </a:r>
            <a:r>
              <a:rPr lang="hr-HR" sz="6400" dirty="0" err="1" smtClean="0"/>
              <a:t>kvintilijanskom</a:t>
            </a:r>
            <a:r>
              <a:rPr lang="hr-HR" sz="6400" dirty="0" smtClean="0"/>
              <a:t> poimanju odlike stila </a:t>
            </a:r>
            <a:r>
              <a:rPr lang="hr-HR" sz="6400" i="1" dirty="0" smtClean="0"/>
              <a:t>(</a:t>
            </a:r>
            <a:r>
              <a:rPr lang="hr-HR" sz="6400" i="1" dirty="0" err="1" smtClean="0"/>
              <a:t>virtutes</a:t>
            </a:r>
            <a:r>
              <a:rPr lang="hr-HR" sz="6400" i="1" dirty="0" smtClean="0"/>
              <a:t> </a:t>
            </a:r>
            <a:r>
              <a:rPr lang="hr-HR" sz="6400" i="1" dirty="0" err="1" smtClean="0"/>
              <a:t>dicendi</a:t>
            </a:r>
            <a:r>
              <a:rPr lang="hr-HR" sz="6400" dirty="0" smtClean="0"/>
              <a:t>) su sljedeće</a:t>
            </a:r>
            <a:r>
              <a:rPr lang="hr-HR" sz="6400" i="1" dirty="0" smtClean="0"/>
              <a:t>:</a:t>
            </a:r>
            <a:r>
              <a:rPr lang="hr-HR" sz="6400" dirty="0" smtClean="0"/>
              <a:t> čistoća latinskog jezika (</a:t>
            </a:r>
            <a:r>
              <a:rPr lang="hr-HR" sz="6400" i="1" dirty="0" err="1" smtClean="0"/>
              <a:t>puritas</a:t>
            </a:r>
            <a:r>
              <a:rPr lang="hr-HR" sz="6400" dirty="0" smtClean="0"/>
              <a:t>)</a:t>
            </a:r>
            <a:r>
              <a:rPr lang="hr-HR" sz="6400" i="1" dirty="0" smtClean="0"/>
              <a:t> </a:t>
            </a:r>
            <a:r>
              <a:rPr lang="hr-HR" sz="6400" dirty="0" smtClean="0"/>
              <a:t>jasnoća (</a:t>
            </a:r>
            <a:r>
              <a:rPr lang="hr-HR" sz="6400" i="1" dirty="0" err="1" smtClean="0"/>
              <a:t>perspicuitas</a:t>
            </a:r>
            <a:r>
              <a:rPr lang="hr-HR" sz="6400" dirty="0" smtClean="0"/>
              <a:t>), prikladnost temi </a:t>
            </a:r>
            <a:r>
              <a:rPr lang="hr-HR" sz="6400" i="1" dirty="0" smtClean="0"/>
              <a:t>(</a:t>
            </a:r>
            <a:r>
              <a:rPr lang="hr-HR" sz="6400" i="1" dirty="0" err="1" smtClean="0"/>
              <a:t>aptum</a:t>
            </a:r>
            <a:r>
              <a:rPr lang="hr-HR" sz="6400" dirty="0" smtClean="0"/>
              <a:t>), ukrašenost (</a:t>
            </a:r>
            <a:r>
              <a:rPr lang="hr-HR" sz="6400" i="1" dirty="0" err="1" smtClean="0"/>
              <a:t>ornatus</a:t>
            </a:r>
            <a:r>
              <a:rPr lang="hr-HR" sz="6400" dirty="0" smtClean="0"/>
              <a:t>), kratkoća izlaganja (</a:t>
            </a:r>
            <a:r>
              <a:rPr lang="hr-HR" sz="6400" i="1" dirty="0" err="1" smtClean="0"/>
              <a:t>brevitas</a:t>
            </a:r>
            <a:r>
              <a:rPr lang="hr-HR" sz="6400" dirty="0" smtClean="0"/>
              <a:t>), </a:t>
            </a:r>
            <a:r>
              <a:rPr lang="hr-HR" sz="6600" dirty="0" smtClean="0"/>
              <a:t>živost (</a:t>
            </a:r>
            <a:r>
              <a:rPr lang="hr-HR" sz="6600" i="1" dirty="0" err="1" smtClean="0"/>
              <a:t>vitalitas</a:t>
            </a:r>
            <a:r>
              <a:rPr lang="hr-HR" sz="6600" dirty="0" smtClean="0"/>
              <a:t>), </a:t>
            </a:r>
            <a:r>
              <a:rPr lang="hr-HR" sz="6400" dirty="0" smtClean="0"/>
              <a:t>a</a:t>
            </a:r>
            <a:endParaRPr lang="en-US" sz="3400" dirty="0"/>
          </a:p>
        </p:txBody>
      </p:sp>
    </p:spTree>
    <p:extLst>
      <p:ext uri="{BB962C8B-B14F-4D97-AF65-F5344CB8AC3E}">
        <p14:creationId xmlns:p14="http://schemas.microsoft.com/office/powerpoint/2010/main" val="1945978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Aristotel (384-322.g.pr.n.e.) – </a:t>
            </a:r>
            <a:br>
              <a:rPr lang="hr-HR" sz="4000" dirty="0" smtClean="0"/>
            </a:br>
            <a:r>
              <a:rPr lang="hr-HR" sz="4000" dirty="0" smtClean="0"/>
              <a:t>konsolidacija retorike </a:t>
            </a:r>
            <a:endParaRPr lang="en-US" sz="4000" dirty="0"/>
          </a:p>
        </p:txBody>
      </p:sp>
      <p:sp>
        <p:nvSpPr>
          <p:cNvPr id="3" name="Content Placeholder 2"/>
          <p:cNvSpPr>
            <a:spLocks noGrp="1"/>
          </p:cNvSpPr>
          <p:nvPr>
            <p:ph idx="1"/>
          </p:nvPr>
        </p:nvSpPr>
        <p:spPr/>
        <p:txBody>
          <a:bodyPr>
            <a:normAutofit fontScale="25000" lnSpcReduction="20000"/>
          </a:bodyPr>
          <a:lstStyle/>
          <a:p>
            <a:pPr>
              <a:buFont typeface="Wingdings" panose="05000000000000000000" pitchFamily="2" charset="2"/>
              <a:buChar char="§"/>
            </a:pPr>
            <a:r>
              <a:rPr lang="en-US" sz="7200" dirty="0" err="1" smtClean="0"/>
              <a:t>Aristotelova</a:t>
            </a:r>
            <a:r>
              <a:rPr lang="en-US" sz="7200" dirty="0" smtClean="0"/>
              <a:t> </a:t>
            </a:r>
            <a:r>
              <a:rPr lang="en-US" sz="7200" dirty="0" err="1" smtClean="0"/>
              <a:t>težnja</a:t>
            </a:r>
            <a:r>
              <a:rPr lang="en-US" sz="7200" dirty="0" smtClean="0"/>
              <a:t> </a:t>
            </a:r>
            <a:r>
              <a:rPr lang="en-US" sz="7200" dirty="0" err="1" smtClean="0"/>
              <a:t>spajanja</a:t>
            </a:r>
            <a:r>
              <a:rPr lang="en-US" sz="7200" dirty="0" smtClean="0"/>
              <a:t> </a:t>
            </a:r>
            <a:r>
              <a:rPr lang="en-US" sz="7200" dirty="0" err="1" smtClean="0"/>
              <a:t>sofističke</a:t>
            </a:r>
            <a:r>
              <a:rPr lang="en-US" sz="7200" dirty="0" smtClean="0"/>
              <a:t> </a:t>
            </a:r>
            <a:r>
              <a:rPr lang="en-US" sz="7200" dirty="0" err="1" smtClean="0"/>
              <a:t>rafiniranosti</a:t>
            </a:r>
            <a:r>
              <a:rPr lang="en-US" sz="7200" dirty="0" smtClean="0"/>
              <a:t> s </a:t>
            </a:r>
            <a:r>
              <a:rPr lang="en-US" sz="7200" dirty="0" err="1" smtClean="0"/>
              <a:t>Platonovim</a:t>
            </a:r>
            <a:r>
              <a:rPr lang="en-US" sz="7200" dirty="0" smtClean="0"/>
              <a:t> </a:t>
            </a:r>
            <a:r>
              <a:rPr lang="en-US" sz="7200" dirty="0" err="1" smtClean="0"/>
              <a:t>naglaskom</a:t>
            </a:r>
            <a:r>
              <a:rPr lang="en-US" sz="7200" dirty="0" smtClean="0"/>
              <a:t> </a:t>
            </a:r>
            <a:r>
              <a:rPr lang="en-US" sz="7200" dirty="0" err="1" smtClean="0"/>
              <a:t>na</a:t>
            </a:r>
            <a:r>
              <a:rPr lang="en-US" sz="7200" dirty="0" smtClean="0"/>
              <a:t> </a:t>
            </a:r>
            <a:r>
              <a:rPr lang="en-US" sz="7200" dirty="0" err="1" smtClean="0"/>
              <a:t>retorici</a:t>
            </a:r>
            <a:r>
              <a:rPr lang="en-US" sz="7200" dirty="0" smtClean="0"/>
              <a:t> u </a:t>
            </a:r>
            <a:r>
              <a:rPr lang="en-US" sz="7200" dirty="0" err="1" smtClean="0"/>
              <a:t>službi</a:t>
            </a:r>
            <a:r>
              <a:rPr lang="en-US" sz="7200" dirty="0" smtClean="0"/>
              <a:t> </a:t>
            </a:r>
            <a:r>
              <a:rPr lang="en-US" sz="7200" dirty="0" err="1" smtClean="0"/>
              <a:t>istine</a:t>
            </a:r>
            <a:r>
              <a:rPr lang="hr-HR" sz="7200" dirty="0" smtClean="0"/>
              <a:t> (tzv. filozofska retorika) proizašla je iz priznavanja činjenice da je bitak (kao jedan od deset kategorija pomoću kojih čovjek promišlja sebe i svijet) mnogostruk, čime se aktualiziraju </a:t>
            </a:r>
            <a:r>
              <a:rPr lang="hr-HR" sz="7200" dirty="0" err="1" smtClean="0"/>
              <a:t>pluralnost</a:t>
            </a:r>
            <a:r>
              <a:rPr lang="hr-HR" sz="7200" dirty="0" smtClean="0"/>
              <a:t> u percepciji smisla i </a:t>
            </a:r>
            <a:r>
              <a:rPr lang="hr-HR" sz="7200" dirty="0" err="1" smtClean="0"/>
              <a:t>kontingentnost</a:t>
            </a:r>
            <a:r>
              <a:rPr lang="hr-HR" sz="7200" dirty="0" smtClean="0"/>
              <a:t> događaja te otvaraju vrata retorici</a:t>
            </a:r>
          </a:p>
          <a:p>
            <a:pPr>
              <a:buFont typeface="Wingdings" panose="05000000000000000000" pitchFamily="2" charset="2"/>
              <a:buChar char="§"/>
            </a:pPr>
            <a:r>
              <a:rPr lang="en-US" sz="7200" dirty="0" err="1" smtClean="0"/>
              <a:t>Aristotelov</a:t>
            </a:r>
            <a:r>
              <a:rPr lang="en-US" sz="7200" dirty="0" smtClean="0"/>
              <a:t> </a:t>
            </a:r>
            <a:r>
              <a:rPr lang="en-US" sz="7200" dirty="0" err="1" smtClean="0"/>
              <a:t>sistemski</a:t>
            </a:r>
            <a:r>
              <a:rPr lang="hr-HR" sz="7200" dirty="0" smtClean="0"/>
              <a:t> (ali teorijski, a ne udžbenički)</a:t>
            </a:r>
            <a:r>
              <a:rPr lang="en-US" sz="7200" dirty="0" smtClean="0"/>
              <a:t> </a:t>
            </a:r>
            <a:r>
              <a:rPr lang="en-US" sz="7200" dirty="0" err="1" smtClean="0"/>
              <a:t>spis</a:t>
            </a:r>
            <a:r>
              <a:rPr lang="en-US" sz="7200" dirty="0" smtClean="0"/>
              <a:t> </a:t>
            </a:r>
            <a:r>
              <a:rPr lang="en-US" sz="7200" i="1" dirty="0" err="1" smtClean="0"/>
              <a:t>Retorika</a:t>
            </a:r>
            <a:r>
              <a:rPr lang="hr-HR" sz="7200" i="1" dirty="0" smtClean="0"/>
              <a:t> </a:t>
            </a:r>
            <a:r>
              <a:rPr lang="hr-HR" sz="7200" dirty="0" smtClean="0"/>
              <a:t>(oko 330.g.pr.n.e.)- kao </a:t>
            </a:r>
            <a:r>
              <a:rPr lang="en-US" sz="7200" dirty="0" err="1" smtClean="0"/>
              <a:t>pokušaj</a:t>
            </a:r>
            <a:r>
              <a:rPr lang="en-US" sz="7200" dirty="0" smtClean="0"/>
              <a:t> </a:t>
            </a:r>
            <a:r>
              <a:rPr lang="en-US" sz="7200" dirty="0" err="1" smtClean="0"/>
              <a:t>utemeljen</a:t>
            </a:r>
            <a:r>
              <a:rPr lang="hr-HR" sz="7200" dirty="0" smtClean="0"/>
              <a:t>j</a:t>
            </a:r>
            <a:r>
              <a:rPr lang="en-US" sz="7200" dirty="0" smtClean="0"/>
              <a:t>a </a:t>
            </a:r>
            <a:r>
              <a:rPr lang="en-US" sz="7200" dirty="0" err="1" smtClean="0"/>
              <a:t>retorike</a:t>
            </a:r>
            <a:r>
              <a:rPr lang="en-US" sz="7200" dirty="0" smtClean="0"/>
              <a:t> </a:t>
            </a:r>
            <a:r>
              <a:rPr lang="en-US" sz="7200" dirty="0" err="1" smtClean="0"/>
              <a:t>kao</a:t>
            </a:r>
            <a:r>
              <a:rPr lang="en-US" sz="7200" dirty="0" smtClean="0"/>
              <a:t> </a:t>
            </a:r>
            <a:r>
              <a:rPr lang="en-US" sz="7200" dirty="0" err="1" smtClean="0"/>
              <a:t>posebnog</a:t>
            </a:r>
            <a:r>
              <a:rPr lang="en-US" sz="7200" dirty="0" smtClean="0"/>
              <a:t> </a:t>
            </a:r>
            <a:r>
              <a:rPr lang="en-US" sz="7200" dirty="0" err="1" smtClean="0"/>
              <a:t>umijeća</a:t>
            </a:r>
            <a:r>
              <a:rPr lang="en-US" sz="7200" dirty="0" smtClean="0"/>
              <a:t> (</a:t>
            </a:r>
            <a:r>
              <a:rPr lang="en-US" sz="7200" dirty="0" err="1" smtClean="0"/>
              <a:t>techne</a:t>
            </a:r>
            <a:r>
              <a:rPr lang="hr-HR" sz="7200" dirty="0" smtClean="0"/>
              <a:t>, za razliku od Platonove </a:t>
            </a:r>
            <a:r>
              <a:rPr lang="hr-HR" sz="7200" i="1" dirty="0" err="1" smtClean="0"/>
              <a:t>episteme</a:t>
            </a:r>
            <a:r>
              <a:rPr lang="en-US" sz="7200" dirty="0" smtClean="0"/>
              <a:t>), </a:t>
            </a:r>
            <a:r>
              <a:rPr lang="en-US" sz="7200" dirty="0" err="1" smtClean="0"/>
              <a:t>srodnog</a:t>
            </a:r>
            <a:r>
              <a:rPr lang="en-US" sz="7200" dirty="0" smtClean="0"/>
              <a:t> </a:t>
            </a:r>
            <a:r>
              <a:rPr lang="en-US" sz="7200" dirty="0" err="1" smtClean="0"/>
              <a:t>dijalektici</a:t>
            </a:r>
            <a:r>
              <a:rPr lang="hr-HR" sz="7200" dirty="0" smtClean="0"/>
              <a:t> -</a:t>
            </a:r>
            <a:r>
              <a:rPr lang="en-US" sz="7200" dirty="0" smtClean="0"/>
              <a:t> </a:t>
            </a:r>
            <a:r>
              <a:rPr lang="hr-HR" sz="7200" dirty="0" smtClean="0"/>
              <a:t>sastoji se od tri knjige koje se, u glavnim crtama, bave retoričkim silogizmima (I knj.), osjećajima (II knj.) te stilom (III knj.), a pritom posebno mjesto zauzima </a:t>
            </a:r>
            <a:r>
              <a:rPr lang="en-US" sz="7200" dirty="0" err="1" smtClean="0"/>
              <a:t>tumačenje</a:t>
            </a:r>
            <a:r>
              <a:rPr lang="hr-HR" sz="7200" dirty="0" smtClean="0"/>
              <a:t> </a:t>
            </a:r>
            <a:r>
              <a:rPr lang="en-US" sz="7200" dirty="0" err="1" smtClean="0"/>
              <a:t>pojma</a:t>
            </a:r>
            <a:r>
              <a:rPr lang="en-US" sz="7200" dirty="0" smtClean="0"/>
              <a:t> </a:t>
            </a:r>
            <a:r>
              <a:rPr lang="en-US" sz="7200" dirty="0" err="1" smtClean="0"/>
              <a:t>techne</a:t>
            </a:r>
            <a:endParaRPr lang="en-US" sz="7200" dirty="0" smtClean="0"/>
          </a:p>
          <a:p>
            <a:pPr>
              <a:buFont typeface="Wingdings" panose="05000000000000000000" pitchFamily="2" charset="2"/>
              <a:buChar char="§"/>
            </a:pPr>
            <a:r>
              <a:rPr lang="hr-HR" sz="7200" b="1" dirty="0" smtClean="0"/>
              <a:t>I. knjiga  </a:t>
            </a:r>
            <a:r>
              <a:rPr lang="hr-HR" sz="7200" dirty="0" smtClean="0"/>
              <a:t>- posvećujući </a:t>
            </a:r>
            <a:r>
              <a:rPr lang="hr-HR" sz="7200" i="1" dirty="0" smtClean="0"/>
              <a:t>Retoriku </a:t>
            </a:r>
            <a:r>
              <a:rPr lang="hr-HR" sz="7200" dirty="0" smtClean="0"/>
              <a:t>govorničkom umijeću, Aristotelovo polazište je pojašnjavanje odnosa između retorike i dijalektike: </a:t>
            </a:r>
          </a:p>
          <a:p>
            <a:pPr>
              <a:buFont typeface="Wingdings" panose="05000000000000000000" pitchFamily="2" charset="2"/>
              <a:buChar char="§"/>
            </a:pPr>
            <a:r>
              <a:rPr lang="hr-HR" sz="7200" dirty="0" smtClean="0"/>
              <a:t>1) premda se obje tiču „onoga čija je spoznaja donekle zajednička svim ljudima, a što ne pripada određenoj znanosti” (I, 1354a 2-5) a što vodi do njihove dostupnosti i odsutnosti znanstvene specijalnosti, Aristotel naglašava različitost njihovih postupaka odnosno primjena zajedničkog fonda </a:t>
            </a:r>
            <a:r>
              <a:rPr lang="hr-HR" sz="7200" i="1" dirty="0" err="1" smtClean="0"/>
              <a:t>toposa</a:t>
            </a:r>
            <a:r>
              <a:rPr lang="hr-HR" sz="7200" i="1" dirty="0" smtClean="0"/>
              <a:t> </a:t>
            </a:r>
            <a:r>
              <a:rPr lang="hr-HR" sz="7200" dirty="0" smtClean="0"/>
              <a:t>(tj. općih mjesta koja funkcioniraju kao općeniti argumentacijski okviri koje mogu pokrenuti sve tri vrste govora – politički, sudski, </a:t>
            </a:r>
            <a:r>
              <a:rPr lang="hr-HR" sz="7200" dirty="0" err="1" smtClean="0"/>
              <a:t>epideiktički</a:t>
            </a:r>
            <a:r>
              <a:rPr lang="hr-HR" sz="7200" dirty="0" smtClean="0"/>
              <a:t>) te zaključuje da se dijalektička argumentacija temelji na </a:t>
            </a:r>
            <a:r>
              <a:rPr lang="hr-HR" sz="7200" dirty="0" err="1" smtClean="0"/>
              <a:t>epihiremu</a:t>
            </a:r>
            <a:r>
              <a:rPr lang="hr-HR" sz="7200" dirty="0" smtClean="0"/>
              <a:t> i indukciji, a retorička na </a:t>
            </a:r>
            <a:r>
              <a:rPr lang="hr-HR" sz="7200" dirty="0" err="1" smtClean="0"/>
              <a:t>entimemu</a:t>
            </a:r>
            <a:r>
              <a:rPr lang="hr-HR" sz="7200" dirty="0" smtClean="0"/>
              <a:t> i primjeru; </a:t>
            </a:r>
          </a:p>
          <a:p>
            <a:pPr>
              <a:buFont typeface="Wingdings" panose="05000000000000000000" pitchFamily="2" charset="2"/>
              <a:buChar char="§"/>
            </a:pPr>
            <a:r>
              <a:rPr lang="hr-HR" sz="7200" dirty="0" smtClean="0"/>
              <a:t>2) premda se kod obje polazi od premisa za koje je dovoljno da su vjerojatne, retorička se djelatnost</a:t>
            </a:r>
            <a:endParaRPr lang="hr-HR" sz="6400" dirty="0"/>
          </a:p>
          <a:p>
            <a:pPr>
              <a:buFont typeface="Wingdings" panose="05000000000000000000" pitchFamily="2" charset="2"/>
              <a:buChar char="§"/>
            </a:pPr>
            <a:r>
              <a:rPr lang="en-US" dirty="0" smtClean="0"/>
              <a:t>-. </a:t>
            </a:r>
            <a:endParaRPr lang="hr-HR"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0218" y="692709"/>
            <a:ext cx="1354975" cy="1392123"/>
          </a:xfrm>
          <a:prstGeom prst="rect">
            <a:avLst/>
          </a:prstGeom>
        </p:spPr>
      </p:pic>
    </p:spTree>
    <p:extLst>
      <p:ext uri="{BB962C8B-B14F-4D97-AF65-F5344CB8AC3E}">
        <p14:creationId xmlns:p14="http://schemas.microsoft.com/office/powerpoint/2010/main" val="43337461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32441" y="2084832"/>
            <a:ext cx="9720073" cy="4224528"/>
          </a:xfrm>
        </p:spPr>
        <p:txBody>
          <a:bodyPr>
            <a:noAutofit/>
          </a:bodyPr>
          <a:lstStyle/>
          <a:p>
            <a:pPr marL="0" indent="0">
              <a:buNone/>
            </a:pPr>
            <a:r>
              <a:rPr lang="hr-HR" sz="1600" dirty="0"/>
              <a:t>s</a:t>
            </a:r>
            <a:r>
              <a:rPr lang="hr-HR" sz="1600" dirty="0" smtClean="0"/>
              <a:t>uvremena znanost tome </a:t>
            </a:r>
            <a:r>
              <a:rPr lang="hr-HR" sz="1600" dirty="0"/>
              <a:t>dodaje još</a:t>
            </a:r>
            <a:r>
              <a:rPr lang="hr-HR" sz="1600" i="1" dirty="0"/>
              <a:t> </a:t>
            </a:r>
            <a:r>
              <a:rPr lang="hr-HR" sz="1600" dirty="0"/>
              <a:t>uzvišenost, otmjenost, </a:t>
            </a:r>
            <a:r>
              <a:rPr lang="hr-HR" sz="1600" i="1" dirty="0" smtClean="0"/>
              <a:t>etos</a:t>
            </a:r>
            <a:r>
              <a:rPr lang="hr-HR" sz="1600" dirty="0"/>
              <a:t>, iskrenost, vještina (usp. Cic. </a:t>
            </a:r>
            <a:r>
              <a:rPr lang="hr-HR" sz="1600" i="1" dirty="0"/>
              <a:t>De orat. </a:t>
            </a:r>
            <a:r>
              <a:rPr lang="hr-HR" sz="1600" dirty="0"/>
              <a:t>I,32,144; III,10,37; </a:t>
            </a:r>
            <a:r>
              <a:rPr lang="hr-HR" sz="1600" dirty="0" err="1"/>
              <a:t>Kvint</a:t>
            </a:r>
            <a:r>
              <a:rPr lang="hr-HR" sz="1600" dirty="0"/>
              <a:t>. </a:t>
            </a:r>
            <a:r>
              <a:rPr lang="hr-HR" sz="1600" i="1" dirty="0" err="1"/>
              <a:t>Inst</a:t>
            </a:r>
            <a:r>
              <a:rPr lang="hr-HR" sz="1600" i="1" dirty="0"/>
              <a:t>. orat.</a:t>
            </a:r>
            <a:r>
              <a:rPr lang="hr-HR" sz="1600" dirty="0"/>
              <a:t> </a:t>
            </a:r>
            <a:r>
              <a:rPr lang="hr-HR" sz="1600" dirty="0" smtClean="0"/>
              <a:t>VIII,2,22)</a:t>
            </a:r>
          </a:p>
          <a:p>
            <a:pPr marL="0" indent="0">
              <a:buNone/>
            </a:pPr>
            <a:r>
              <a:rPr lang="hr-HR" sz="1600" dirty="0" smtClean="0"/>
              <a:t>b</a:t>
            </a:r>
            <a:r>
              <a:rPr lang="hr-HR" sz="1600" dirty="0"/>
              <a:t>) </a:t>
            </a:r>
            <a:r>
              <a:rPr lang="en-US" sz="1600" b="1" dirty="0" err="1"/>
              <a:t>vrste</a:t>
            </a:r>
            <a:r>
              <a:rPr lang="en-US" sz="1600" b="1" dirty="0"/>
              <a:t> </a:t>
            </a:r>
            <a:r>
              <a:rPr lang="en-US" sz="1600" b="1" dirty="0" err="1"/>
              <a:t>govorničkih</a:t>
            </a:r>
            <a:r>
              <a:rPr lang="en-US" sz="1600" b="1" dirty="0"/>
              <a:t> </a:t>
            </a:r>
            <a:r>
              <a:rPr lang="en-US" sz="1600" b="1" dirty="0" err="1"/>
              <a:t>ukrasa</a:t>
            </a:r>
            <a:r>
              <a:rPr lang="en-US" sz="1600" b="1" dirty="0"/>
              <a:t> </a:t>
            </a:r>
            <a:r>
              <a:rPr lang="en-US" sz="1600" dirty="0"/>
              <a:t>(</a:t>
            </a:r>
            <a:r>
              <a:rPr lang="en-US" sz="1600" i="1" dirty="0" err="1"/>
              <a:t>ornatus</a:t>
            </a:r>
            <a:r>
              <a:rPr lang="en-US" sz="1600" dirty="0" smtClean="0"/>
              <a:t>)</a:t>
            </a:r>
            <a:endParaRPr lang="hr-HR" sz="1600" dirty="0" smtClean="0"/>
          </a:p>
          <a:p>
            <a:pPr marL="0" indent="0">
              <a:buNone/>
            </a:pPr>
            <a:r>
              <a:rPr lang="hr-HR" sz="1600" dirty="0" smtClean="0"/>
              <a:t>     Kada govori o govorničkim ukrasima </a:t>
            </a:r>
            <a:r>
              <a:rPr lang="hr-HR" sz="1600" dirty="0"/>
              <a:t>(</a:t>
            </a:r>
            <a:r>
              <a:rPr lang="hr-HR" sz="1600" i="1" dirty="0" err="1"/>
              <a:t>Inst</a:t>
            </a:r>
            <a:r>
              <a:rPr lang="hr-HR" sz="1600" i="1" dirty="0"/>
              <a:t>. orat. </a:t>
            </a:r>
            <a:r>
              <a:rPr lang="hr-HR" sz="1600" dirty="0" smtClean="0"/>
              <a:t>VIII,3,1-90), koji doprinose konačnom ishodu bilo koje od triju vrsta govora, </a:t>
            </a:r>
            <a:r>
              <a:rPr lang="hr-HR" sz="1600" b="1" dirty="0" err="1"/>
              <a:t>Kvintilijan</a:t>
            </a:r>
            <a:r>
              <a:rPr lang="hr-HR" sz="1600" dirty="0"/>
              <a:t> </a:t>
            </a:r>
            <a:r>
              <a:rPr lang="hr-HR" sz="1600" dirty="0" smtClean="0"/>
              <a:t>naglašava da oni leže ili u pojedinim riječima ili u grupama riječi (</a:t>
            </a:r>
            <a:r>
              <a:rPr lang="hr-HR" sz="1600" i="1" dirty="0" err="1"/>
              <a:t>Inst</a:t>
            </a:r>
            <a:r>
              <a:rPr lang="hr-HR" sz="1600" i="1" dirty="0"/>
              <a:t>. orat. </a:t>
            </a:r>
            <a:r>
              <a:rPr lang="hr-HR" sz="1600" dirty="0" smtClean="0"/>
              <a:t>VIII,3,15)</a:t>
            </a:r>
            <a:endParaRPr lang="hr-HR" sz="1600" dirty="0"/>
          </a:p>
          <a:p>
            <a:r>
              <a:rPr lang="hr-HR" sz="1600" dirty="0"/>
              <a:t>- </a:t>
            </a:r>
            <a:r>
              <a:rPr lang="en-US" sz="1600" b="1" dirty="0" err="1"/>
              <a:t>kod</a:t>
            </a:r>
            <a:r>
              <a:rPr lang="en-US" sz="1600" b="1" dirty="0"/>
              <a:t> </a:t>
            </a:r>
            <a:r>
              <a:rPr lang="en-US" sz="1600" b="1" dirty="0" err="1"/>
              <a:t>pojedinačnih</a:t>
            </a:r>
            <a:r>
              <a:rPr lang="en-US" sz="1600" b="1" dirty="0"/>
              <a:t> </a:t>
            </a:r>
            <a:r>
              <a:rPr lang="en-US" sz="1600" b="1" dirty="0" err="1"/>
              <a:t>riječi</a:t>
            </a:r>
            <a:r>
              <a:rPr lang="en-US" sz="1600" b="1" dirty="0"/>
              <a:t> </a:t>
            </a:r>
            <a:r>
              <a:rPr lang="en-US" sz="1600" dirty="0"/>
              <a:t>(</a:t>
            </a:r>
            <a:r>
              <a:rPr lang="en-US" sz="1600" i="1" dirty="0" err="1"/>
              <a:t>ornatus</a:t>
            </a:r>
            <a:r>
              <a:rPr lang="en-US" sz="1600" i="1" dirty="0"/>
              <a:t> in </a:t>
            </a:r>
            <a:r>
              <a:rPr lang="en-US" sz="1600" i="1" dirty="0" err="1"/>
              <a:t>verbis</a:t>
            </a:r>
            <a:r>
              <a:rPr lang="en-US" sz="1600" i="1" dirty="0"/>
              <a:t> </a:t>
            </a:r>
            <a:r>
              <a:rPr lang="en-US" sz="1600" i="1" dirty="0" err="1"/>
              <a:t>singulis</a:t>
            </a:r>
            <a:r>
              <a:rPr lang="en-US" sz="1600" dirty="0"/>
              <a:t>) </a:t>
            </a:r>
            <a:r>
              <a:rPr lang="en-US" sz="1600" dirty="0" smtClean="0"/>
              <a:t>– </a:t>
            </a:r>
            <a:r>
              <a:rPr lang="hr-HR" sz="1600" dirty="0" smtClean="0"/>
              <a:t>ukrasi se očituju u tome da se vlastitim riječima (</a:t>
            </a:r>
            <a:r>
              <a:rPr lang="hr-HR" sz="1600" i="1" dirty="0" err="1" smtClean="0"/>
              <a:t>propria</a:t>
            </a:r>
            <a:r>
              <a:rPr lang="hr-HR" sz="1600" dirty="0" smtClean="0"/>
              <a:t>) daje njihovo starinsko obilježje (</a:t>
            </a:r>
            <a:r>
              <a:rPr lang="en-US" sz="1600" i="1" dirty="0" err="1" smtClean="0"/>
              <a:t>antiquitas</a:t>
            </a:r>
            <a:r>
              <a:rPr lang="hr-HR" sz="1600" dirty="0" smtClean="0"/>
              <a:t>) čime se postiže osobito </a:t>
            </a:r>
            <a:r>
              <a:rPr lang="hr-HR" sz="1600" dirty="0"/>
              <a:t>dostojanstvo </a:t>
            </a:r>
            <a:r>
              <a:rPr lang="hr-HR" sz="1600" dirty="0" smtClean="0"/>
              <a:t>(</a:t>
            </a:r>
            <a:r>
              <a:rPr lang="hr-HR" sz="1600" i="1" dirty="0" err="1"/>
              <a:t>Inst</a:t>
            </a:r>
            <a:r>
              <a:rPr lang="hr-HR" sz="1600" i="1" dirty="0"/>
              <a:t>. orat. </a:t>
            </a:r>
            <a:r>
              <a:rPr lang="hr-HR" sz="1600" dirty="0" smtClean="0"/>
              <a:t>VIII,3,24-30); zatim u pravljenju novih riječi odnosno upotrebi </a:t>
            </a:r>
            <a:r>
              <a:rPr lang="hr-HR" sz="1600" dirty="0" err="1" smtClean="0"/>
              <a:t>novokovanica</a:t>
            </a:r>
            <a:r>
              <a:rPr lang="hr-HR" sz="1600" dirty="0" smtClean="0"/>
              <a:t> (</a:t>
            </a:r>
            <a:r>
              <a:rPr lang="en-US" sz="1600" i="1" dirty="0" err="1" smtClean="0"/>
              <a:t>fictio</a:t>
            </a:r>
            <a:r>
              <a:rPr lang="hr-HR" sz="1600" dirty="0" smtClean="0"/>
              <a:t>) koju smatra povezanom s određenom opasnošću (</a:t>
            </a:r>
            <a:r>
              <a:rPr lang="hr-HR" sz="1600" i="1" dirty="0" err="1"/>
              <a:t>Inst</a:t>
            </a:r>
            <a:r>
              <a:rPr lang="hr-HR" sz="1600" i="1" dirty="0"/>
              <a:t>. orat. </a:t>
            </a:r>
            <a:r>
              <a:rPr lang="hr-HR" sz="1600" dirty="0" smtClean="0"/>
              <a:t>VIII,3,30-37; v. I,5,70)  </a:t>
            </a:r>
            <a:r>
              <a:rPr lang="en-US" sz="1600" dirty="0" err="1" smtClean="0"/>
              <a:t>i</a:t>
            </a:r>
            <a:r>
              <a:rPr lang="en-US" sz="1600" dirty="0" smtClean="0"/>
              <a:t> </a:t>
            </a:r>
            <a:r>
              <a:rPr lang="hr-HR" sz="1600" dirty="0" smtClean="0"/>
              <a:t>konačno u metaforičkoj upotrebi </a:t>
            </a:r>
            <a:r>
              <a:rPr lang="hr-HR" sz="1600" dirty="0" err="1" smtClean="0"/>
              <a:t>pojedinačanih</a:t>
            </a:r>
            <a:r>
              <a:rPr lang="hr-HR" sz="1600" dirty="0" smtClean="0"/>
              <a:t> (</a:t>
            </a:r>
            <a:r>
              <a:rPr lang="en-US" sz="1600" i="1" dirty="0" smtClean="0"/>
              <a:t>verbum </a:t>
            </a:r>
            <a:r>
              <a:rPr lang="en-US" sz="1600" i="1" dirty="0" err="1" smtClean="0"/>
              <a:t>translatum</a:t>
            </a:r>
            <a:r>
              <a:rPr lang="hr-HR" sz="1600" dirty="0" smtClean="0"/>
              <a:t>) koju preporuča u vezanom </a:t>
            </a:r>
            <a:r>
              <a:rPr lang="hr-HR" sz="1600" dirty="0"/>
              <a:t>govoru </a:t>
            </a:r>
            <a:r>
              <a:rPr lang="hr-HR" sz="1600" dirty="0" smtClean="0"/>
              <a:t>(</a:t>
            </a:r>
            <a:r>
              <a:rPr lang="hr-HR" sz="1600" i="1" dirty="0" err="1"/>
              <a:t>Inst</a:t>
            </a:r>
            <a:r>
              <a:rPr lang="hr-HR" sz="1600" i="1" dirty="0"/>
              <a:t>. orat. </a:t>
            </a:r>
            <a:r>
              <a:rPr lang="hr-HR" sz="1600" dirty="0" smtClean="0"/>
              <a:t>VIII,3,38-40)</a:t>
            </a:r>
            <a:endParaRPr lang="hr-HR" sz="1600" i="1" dirty="0"/>
          </a:p>
          <a:p>
            <a:r>
              <a:rPr lang="hr-HR" sz="1600" dirty="0"/>
              <a:t>- </a:t>
            </a:r>
            <a:r>
              <a:rPr lang="en-US" sz="1600" b="1" dirty="0" err="1"/>
              <a:t>kod</a:t>
            </a:r>
            <a:r>
              <a:rPr lang="en-US" sz="1600" b="1" dirty="0"/>
              <a:t> </a:t>
            </a:r>
            <a:r>
              <a:rPr lang="en-US" sz="1600" b="1" dirty="0" err="1"/>
              <a:t>rečeničnih</a:t>
            </a:r>
            <a:r>
              <a:rPr lang="en-US" sz="1600" b="1" dirty="0"/>
              <a:t> </a:t>
            </a:r>
            <a:r>
              <a:rPr lang="en-US" sz="1600" b="1" dirty="0" err="1"/>
              <a:t>sklopova</a:t>
            </a:r>
            <a:r>
              <a:rPr lang="en-US" sz="1600" b="1" dirty="0"/>
              <a:t> </a:t>
            </a:r>
            <a:r>
              <a:rPr lang="en-US" sz="1600" dirty="0"/>
              <a:t>(</a:t>
            </a:r>
            <a:r>
              <a:rPr lang="en-US" sz="1600" i="1" dirty="0" err="1"/>
              <a:t>ornatus</a:t>
            </a:r>
            <a:r>
              <a:rPr lang="en-US" sz="1600" i="1" dirty="0"/>
              <a:t> in </a:t>
            </a:r>
            <a:r>
              <a:rPr lang="en-US" sz="1600" i="1" dirty="0" err="1"/>
              <a:t>verbis</a:t>
            </a:r>
            <a:r>
              <a:rPr lang="en-US" sz="1600" i="1" dirty="0"/>
              <a:t> </a:t>
            </a:r>
            <a:r>
              <a:rPr lang="en-US" sz="1600" i="1" dirty="0" err="1"/>
              <a:t>coniunctis</a:t>
            </a:r>
            <a:r>
              <a:rPr lang="en-US" sz="1600" dirty="0"/>
              <a:t>) </a:t>
            </a:r>
            <a:r>
              <a:rPr lang="en-US" sz="1600" dirty="0" smtClean="0"/>
              <a:t>– </a:t>
            </a:r>
            <a:r>
              <a:rPr lang="hr-HR" sz="1600" dirty="0" smtClean="0"/>
              <a:t>ukrasi se postižu na dva načina: s jedne strane da se govornik najprije odluči koji će stil primijeniti odnosno što treba uvećati a što umanjiti, gdje govoriti s uzbuđenjem a gdje mirno, gdje veselo a gdje ozbiljno, što izlagati opširno a što zbijeno, što oštro a što nježno, što uzvišeno a što jednostavno, što trijezno a što duhovito, a s druge strane da govornik pazi na primjenu ukrasa u užem smislu (npr. metafora, figura govora /</a:t>
            </a:r>
            <a:r>
              <a:rPr lang="en-US" sz="1600" i="1" dirty="0" err="1" smtClean="0"/>
              <a:t>figurae</a:t>
            </a:r>
            <a:r>
              <a:rPr lang="en-US" sz="1600" i="1" dirty="0" smtClean="0"/>
              <a:t> </a:t>
            </a:r>
            <a:r>
              <a:rPr lang="en-US" sz="1600" i="1" dirty="0" err="1" smtClean="0"/>
              <a:t>verborum</a:t>
            </a:r>
            <a:r>
              <a:rPr lang="hr-HR" sz="1600" i="1" dirty="0" smtClean="0"/>
              <a:t>/</a:t>
            </a:r>
            <a:r>
              <a:rPr lang="hr-HR" sz="1600" dirty="0" smtClean="0"/>
              <a:t>, figura misli /</a:t>
            </a:r>
            <a:r>
              <a:rPr lang="en-US" sz="1600" i="1" dirty="0" err="1" smtClean="0"/>
              <a:t>figurae</a:t>
            </a:r>
            <a:r>
              <a:rPr lang="en-US" sz="1600" i="1" dirty="0" smtClean="0"/>
              <a:t> </a:t>
            </a:r>
            <a:r>
              <a:rPr lang="en-US" sz="1600" i="1" dirty="0" err="1" smtClean="0"/>
              <a:t>sententiae</a:t>
            </a:r>
            <a:r>
              <a:rPr lang="hr-HR" sz="1600" dirty="0" smtClean="0"/>
              <a:t>/</a:t>
            </a:r>
            <a:r>
              <a:rPr lang="en-US" sz="1600" i="1" dirty="0" smtClean="0"/>
              <a:t> </a:t>
            </a:r>
            <a:r>
              <a:rPr lang="hr-HR" sz="1600" dirty="0" smtClean="0"/>
              <a:t>i dr.), metodu te</a:t>
            </a:r>
            <a:r>
              <a:rPr lang="en-US" sz="1600" i="1" dirty="0"/>
              <a:t> </a:t>
            </a:r>
            <a:r>
              <a:rPr lang="en-US" sz="1600" i="1" dirty="0" err="1" smtClean="0"/>
              <a:t>compositio</a:t>
            </a:r>
            <a:r>
              <a:rPr lang="hr-HR" sz="1600" i="1" dirty="0" smtClean="0"/>
              <a:t> </a:t>
            </a:r>
            <a:r>
              <a:rPr lang="hr-HR" sz="1600" dirty="0" smtClean="0"/>
              <a:t>odnosno rečeničnu strukturu (</a:t>
            </a:r>
            <a:r>
              <a:rPr lang="hr-HR" sz="1600" i="1" dirty="0" err="1" smtClean="0"/>
              <a:t>Inst</a:t>
            </a:r>
            <a:r>
              <a:rPr lang="hr-HR" sz="1600" i="1" dirty="0"/>
              <a:t>. orat. </a:t>
            </a:r>
            <a:r>
              <a:rPr lang="hr-HR" sz="1600" dirty="0" smtClean="0"/>
              <a:t>VIII,3,40-41). </a:t>
            </a:r>
          </a:p>
          <a:p>
            <a:r>
              <a:rPr lang="hr-HR" sz="1600" dirty="0" smtClean="0"/>
              <a:t> </a:t>
            </a:r>
          </a:p>
        </p:txBody>
      </p:sp>
    </p:spTree>
    <p:extLst>
      <p:ext uri="{BB962C8B-B14F-4D97-AF65-F5344CB8AC3E}">
        <p14:creationId xmlns:p14="http://schemas.microsoft.com/office/powerpoint/2010/main" val="36395950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144684"/>
            <a:ext cx="9720073" cy="4164676"/>
          </a:xfrm>
        </p:spPr>
        <p:txBody>
          <a:bodyPr>
            <a:normAutofit fontScale="62500" lnSpcReduction="20000"/>
          </a:bodyPr>
          <a:lstStyle/>
          <a:p>
            <a:r>
              <a:rPr lang="hr-HR" sz="2400" dirty="0" err="1"/>
              <a:t>Kvintilijanovu</a:t>
            </a:r>
            <a:r>
              <a:rPr lang="hr-HR" sz="2400" dirty="0"/>
              <a:t> obradu </a:t>
            </a:r>
            <a:r>
              <a:rPr lang="hr-HR" sz="2400" b="1" dirty="0"/>
              <a:t>govorničkih ukrasa u užem smislu </a:t>
            </a:r>
            <a:r>
              <a:rPr lang="hr-HR" sz="2400" dirty="0"/>
              <a:t>možemo sumirati na sljedeći način:  </a:t>
            </a:r>
          </a:p>
          <a:p>
            <a:r>
              <a:rPr lang="hr-HR" sz="2400" dirty="0"/>
              <a:t>1. </a:t>
            </a:r>
            <a:r>
              <a:rPr lang="hr-HR" sz="2400" i="1" dirty="0" err="1"/>
              <a:t>sententiae</a:t>
            </a:r>
            <a:r>
              <a:rPr lang="hr-HR" sz="2400" i="1" dirty="0"/>
              <a:t> </a:t>
            </a:r>
            <a:r>
              <a:rPr lang="hr-HR" sz="2400" dirty="0"/>
              <a:t>odnosno figure misli zauzimaju prvo mjesto, a riječ je o naročito izrazitim mislima – bilo tvrdnji bilo obrazloženom zaključku - kojima se najčešće završava rečenica; svaka sentencija stoji sama za sebe, poput kakve svijetle točke; premda ih može biti više, </a:t>
            </a:r>
            <a:r>
              <a:rPr lang="hr-HR" sz="2400" dirty="0" err="1"/>
              <a:t>Kvintilijan</a:t>
            </a:r>
            <a:r>
              <a:rPr lang="hr-HR" sz="2400" dirty="0"/>
              <a:t> sugerira njihovu umjerenu primjenu (</a:t>
            </a:r>
            <a:r>
              <a:rPr lang="hr-HR" sz="2400" i="1" dirty="0" err="1"/>
              <a:t>Inst</a:t>
            </a:r>
            <a:r>
              <a:rPr lang="hr-HR" sz="2400" i="1" dirty="0"/>
              <a:t>. orat. </a:t>
            </a:r>
            <a:r>
              <a:rPr lang="hr-HR" sz="2400" dirty="0"/>
              <a:t>VIII, 5,1-34). Na ovom mjestu možemo reći da u suvremenoj retoričkoj strukturi figure misli ciljaju na referent govora jer je riječ o rečenicama u kojima misao, logički gledano, nije ono što te rečenice doslovno izriču, nego nešto drugo čime se na slušatelja pojačano djeluje (npr. ironija, humor, anegdota, sentencija, </a:t>
            </a:r>
            <a:r>
              <a:rPr lang="hr-HR" sz="2400" dirty="0" err="1"/>
              <a:t>sermonicija</a:t>
            </a:r>
            <a:r>
              <a:rPr lang="hr-HR" sz="2400" dirty="0"/>
              <a:t>, retorička skromnost i dr.)</a:t>
            </a:r>
          </a:p>
          <a:p>
            <a:r>
              <a:rPr lang="hr-HR" sz="2400" dirty="0"/>
              <a:t>2. tropi prema </a:t>
            </a:r>
            <a:r>
              <a:rPr lang="hr-HR" sz="2400" dirty="0" err="1"/>
              <a:t>Kvintilijanovom</a:t>
            </a:r>
            <a:r>
              <a:rPr lang="hr-HR" sz="2400" dirty="0"/>
              <a:t> poimanju znače umjetničku promjenu pravog značenja ili oblika riječi ili fraze u drugo značenje (metafora, sinegdoha, metonimija, antonomazija, </a:t>
            </a:r>
            <a:r>
              <a:rPr lang="hr-HR" sz="2400" dirty="0" err="1"/>
              <a:t>onomapoteja</a:t>
            </a:r>
            <a:r>
              <a:rPr lang="hr-HR" sz="2400" dirty="0"/>
              <a:t>, </a:t>
            </a:r>
            <a:r>
              <a:rPr lang="hr-HR" sz="2400" dirty="0" err="1"/>
              <a:t>katahreza</a:t>
            </a:r>
            <a:r>
              <a:rPr lang="hr-HR" sz="2400" dirty="0"/>
              <a:t>, </a:t>
            </a:r>
            <a:r>
              <a:rPr lang="hr-HR" sz="2400" dirty="0" err="1"/>
              <a:t>metalepsa</a:t>
            </a:r>
            <a:r>
              <a:rPr lang="hr-HR" sz="2400" dirty="0"/>
              <a:t>, epitet dodan epitetu, alegorija, ironija, perifraza, </a:t>
            </a:r>
            <a:r>
              <a:rPr lang="hr-HR" sz="2400" dirty="0" err="1"/>
              <a:t>hiperbaton</a:t>
            </a:r>
            <a:r>
              <a:rPr lang="hr-HR" sz="2400" dirty="0"/>
              <a:t>, hiperbola) poduzetu s ciljem objašnjavanja ili bogaćenja izraza (</a:t>
            </a:r>
            <a:r>
              <a:rPr lang="hr-HR" sz="2400" i="1" dirty="0" err="1"/>
              <a:t>Inst</a:t>
            </a:r>
            <a:r>
              <a:rPr lang="hr-HR" sz="2400" i="1" dirty="0"/>
              <a:t>. orat. </a:t>
            </a:r>
            <a:r>
              <a:rPr lang="hr-HR" sz="2400" dirty="0"/>
              <a:t>VIII,6,1-76; IX,1,4-6) te ih razlikuje od figura koje smatra  govornim oblikom koji se udaljava od običnog i direktnog načina izražavanja (</a:t>
            </a:r>
            <a:r>
              <a:rPr lang="hr-HR" sz="2400" i="1" dirty="0" err="1"/>
              <a:t>Inst</a:t>
            </a:r>
            <a:r>
              <a:rPr lang="hr-HR" sz="2400" i="1" dirty="0"/>
              <a:t>. orat. </a:t>
            </a:r>
            <a:r>
              <a:rPr lang="hr-HR" sz="2400" dirty="0"/>
              <a:t>IX,1). Slično tome, u suvremenoj retoričkoj teoriji  tropi su figure koje mijenjaju doslovno značenje jedne riječi te slušatelja diraju neposrednije (npr. metafora, metonimija, sinegdoha, alegorija, aluzija i dr.).</a:t>
            </a:r>
          </a:p>
          <a:p>
            <a:r>
              <a:rPr lang="hr-HR" sz="2400" dirty="0"/>
              <a:t>3. figure misli  kao govornički ukras </a:t>
            </a:r>
            <a:r>
              <a:rPr lang="hr-HR" sz="2400" dirty="0" err="1"/>
              <a:t>Kvintilijan</a:t>
            </a:r>
            <a:r>
              <a:rPr lang="hr-HR" sz="2400" dirty="0"/>
              <a:t> određuje (</a:t>
            </a:r>
            <a:r>
              <a:rPr lang="hr-HR" sz="2400" i="1" dirty="0" err="1"/>
              <a:t>Inst</a:t>
            </a:r>
            <a:r>
              <a:rPr lang="hr-HR" sz="2400" i="1" dirty="0"/>
              <a:t>. orat. </a:t>
            </a:r>
            <a:r>
              <a:rPr lang="hr-HR" sz="2400" dirty="0" smtClean="0"/>
              <a:t>IX,2,1-64</a:t>
            </a:r>
            <a:r>
              <a:rPr lang="hr-HR" sz="2400" dirty="0"/>
              <a:t>) samo kao misli koje su udaljene od direktnog načina izražavanja (npr. uveličavanje ili umanjivanje, pitanje i raspitivanje, presumpcija ili anticipacija, pretvaranje, kolebanje, komunikacija s protivnikom, uzvik, personifikacija, apostrof odnosno skretanje pažnje slušateljstva, nagli prekid govora, digresija, ugledanje na druge, emfaza). </a:t>
            </a:r>
          </a:p>
          <a:p>
            <a:r>
              <a:rPr lang="hr-HR" sz="2400" dirty="0"/>
              <a:t>4. figure govora prema </a:t>
            </a:r>
            <a:r>
              <a:rPr lang="hr-HR" sz="2400" dirty="0" err="1"/>
              <a:t>Kvinilijtanovom</a:t>
            </a:r>
            <a:r>
              <a:rPr lang="hr-HR" sz="2400" dirty="0"/>
              <a:t> su </a:t>
            </a:r>
            <a:r>
              <a:rPr lang="hr-HR" sz="2400" dirty="0" err="1"/>
              <a:t>mišljenjju</a:t>
            </a:r>
            <a:r>
              <a:rPr lang="hr-HR" sz="2400" dirty="0"/>
              <a:t> u stalnom procesu mijenjanja sukladno vladajućoj jezičnoj praksi, a dijeli ih na dvije vrste od koji se jedna definira kao način izražavanja te se može nazvati gramatičkom, a druga počiva na poretku riječi te se može nazvati retoričkom (</a:t>
            </a:r>
            <a:r>
              <a:rPr lang="hr-HR" sz="2400" i="1" dirty="0" err="1"/>
              <a:t>Inst</a:t>
            </a:r>
            <a:r>
              <a:rPr lang="hr-HR" sz="2400" i="1" dirty="0"/>
              <a:t>. orat</a:t>
            </a:r>
            <a:r>
              <a:rPr lang="hr-HR" sz="2400" dirty="0"/>
              <a:t>, </a:t>
            </a:r>
            <a:r>
              <a:rPr lang="hr-HR" sz="2400" dirty="0" smtClean="0"/>
              <a:t>IX,3,1-102</a:t>
            </a:r>
            <a:r>
              <a:rPr lang="hr-HR" sz="2400" dirty="0"/>
              <a:t>)</a:t>
            </a:r>
          </a:p>
          <a:p>
            <a:endParaRPr lang="en-US" dirty="0"/>
          </a:p>
        </p:txBody>
      </p:sp>
    </p:spTree>
    <p:extLst>
      <p:ext uri="{BB962C8B-B14F-4D97-AF65-F5344CB8AC3E}">
        <p14:creationId xmlns:p14="http://schemas.microsoft.com/office/powerpoint/2010/main" val="11640466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7527" y="1612669"/>
            <a:ext cx="9746674" cy="5245331"/>
          </a:xfrm>
        </p:spPr>
        <p:txBody>
          <a:bodyPr>
            <a:normAutofit fontScale="92500" lnSpcReduction="10000"/>
          </a:bodyPr>
          <a:lstStyle/>
          <a:p>
            <a:r>
              <a:rPr lang="hr-HR" sz="1600" dirty="0" smtClean="0"/>
              <a:t>Sukladno </a:t>
            </a:r>
            <a:r>
              <a:rPr lang="hr-HR" sz="1600" dirty="0" err="1" smtClean="0"/>
              <a:t>Kvintilijanovom</a:t>
            </a:r>
            <a:r>
              <a:rPr lang="hr-HR" sz="1600" dirty="0" smtClean="0"/>
              <a:t> popisu govorničkih ukrasa, suvremena </a:t>
            </a:r>
            <a:r>
              <a:rPr lang="hr-HR" sz="1600" smtClean="0"/>
              <a:t>je znanost </a:t>
            </a:r>
            <a:r>
              <a:rPr lang="hr-HR" sz="1600" dirty="0" smtClean="0"/>
              <a:t>iznjedrila i sljedeće:</a:t>
            </a:r>
          </a:p>
          <a:p>
            <a:r>
              <a:rPr lang="hr-HR" sz="1600" dirty="0" smtClean="0"/>
              <a:t>1</a:t>
            </a:r>
            <a:r>
              <a:rPr lang="hr-HR" sz="1600" dirty="0"/>
              <a:t>. jezične konstrukcije koje se udaljuju od uvriježene uporabe odnosno odstupanja od redovnih sklopova u jednostavnoj ili složenoj rečenici kako bi proizveo namjeravani ili bilo kakva pojačani učinak (npr. izmjena očekivanog odnosno redovnog redoslijeda riječi, nabrajanje koje se povezuje jednim glagolom na kraju, asindeton tj. složena rečenica bez veznika i dr.)  </a:t>
            </a:r>
          </a:p>
          <a:p>
            <a:r>
              <a:rPr lang="hr-HR" sz="1600" dirty="0" smtClean="0"/>
              <a:t>2. </a:t>
            </a:r>
            <a:r>
              <a:rPr lang="hr-HR" sz="1600" dirty="0"/>
              <a:t>figure smisla – mijenjaju značenje skupa riječi (npr. </a:t>
            </a:r>
            <a:r>
              <a:rPr lang="hr-HR" sz="1600" dirty="0" err="1"/>
              <a:t>oksimoron</a:t>
            </a:r>
            <a:r>
              <a:rPr lang="hr-HR" sz="1600" dirty="0"/>
              <a:t> ili spajanje suprotnosti, hiperbola ili </a:t>
            </a:r>
            <a:r>
              <a:rPr lang="hr-HR" sz="1600" dirty="0" smtClean="0"/>
              <a:t>pretjerivanje i dr.)</a:t>
            </a:r>
          </a:p>
          <a:p>
            <a:r>
              <a:rPr lang="hr-HR" sz="1600" dirty="0"/>
              <a:t>3</a:t>
            </a:r>
            <a:r>
              <a:rPr lang="hr-HR" sz="1600" dirty="0" smtClean="0"/>
              <a:t>. figure riječi – ciljaju na zvučnost riječi koja se bira - zbog njezine uobičajene veze s nekom drugom riječi a ne zbog značenja - kako bi se njome dala veća vrijednost izrazu  (npr. iteracija ili ponavljanje riječi, aliteracija ili ponavljanje suglasnika, anafora, rima, sinonimija i dr.)</a:t>
            </a:r>
          </a:p>
          <a:p>
            <a:r>
              <a:rPr lang="hr-HR" sz="1600" dirty="0"/>
              <a:t>4</a:t>
            </a:r>
            <a:r>
              <a:rPr lang="hr-HR" sz="1600" dirty="0" smtClean="0"/>
              <a:t>. figure konstrukcije – ciljaju na poredak riječi u rečenici (npr. gradacija, ponavljanje i dr.)</a:t>
            </a:r>
          </a:p>
          <a:p>
            <a:r>
              <a:rPr lang="hr-HR" sz="1600" dirty="0" smtClean="0"/>
              <a:t>    Što se tiče ranije spomenute </a:t>
            </a:r>
            <a:r>
              <a:rPr lang="hr-HR" sz="1600" i="1" dirty="0" err="1" smtClean="0"/>
              <a:t>compositio</a:t>
            </a:r>
            <a:r>
              <a:rPr lang="hr-HR" sz="1600" dirty="0"/>
              <a:t> </a:t>
            </a:r>
            <a:r>
              <a:rPr lang="hr-HR" sz="1600" dirty="0" smtClean="0"/>
              <a:t>kao stilskog faktora koji govoru daje vitalnost i čini ga ljepšim i snažnijim, </a:t>
            </a:r>
            <a:r>
              <a:rPr lang="hr-HR" sz="1600" dirty="0" err="1" smtClean="0"/>
              <a:t>Kvintilijan</a:t>
            </a:r>
            <a:r>
              <a:rPr lang="hr-HR" sz="1600" dirty="0" smtClean="0"/>
              <a:t> drži da je pravilna rečenična kompozicija određena poretkom riječi, povezivanjem pojedinih riječi u određenu rečeničnu strukturu te posebice ritmom (</a:t>
            </a:r>
            <a:r>
              <a:rPr lang="hr-HR" sz="1600" i="1" dirty="0" err="1" smtClean="0"/>
              <a:t>Inst</a:t>
            </a:r>
            <a:r>
              <a:rPr lang="hr-HR" sz="1600" i="1" dirty="0" smtClean="0"/>
              <a:t>. </a:t>
            </a:r>
            <a:r>
              <a:rPr lang="hr-HR" sz="1600" i="1" dirty="0"/>
              <a:t>o</a:t>
            </a:r>
            <a:r>
              <a:rPr lang="hr-HR" sz="1600" i="1" dirty="0" smtClean="0"/>
              <a:t>rat. </a:t>
            </a:r>
            <a:r>
              <a:rPr lang="hr-HR" sz="1600" dirty="0" smtClean="0"/>
              <a:t>IX, 4). Što se tiče poretka riječi, on ističe da slabije izraze treba stavljati naprijed kako bi daljnjom primjenom jačih riječi postupno rastao emocionalni efekt, zatim da postoji tradicionalni poredak riječi u nekim frazama (npr. Ljudi i žene, danju i noću i sl.) te da glagolom treba završiti rečenicu kako bi se izbjegle nejasnoće i </a:t>
            </a:r>
            <a:r>
              <a:rPr lang="hr-HR" sz="1600" dirty="0"/>
              <a:t>dvosmislenosti (</a:t>
            </a:r>
            <a:r>
              <a:rPr lang="hr-HR" sz="1600" i="1" dirty="0" err="1"/>
              <a:t>Inst</a:t>
            </a:r>
            <a:r>
              <a:rPr lang="hr-HR" sz="1600" i="1" dirty="0"/>
              <a:t>. orat. </a:t>
            </a:r>
            <a:r>
              <a:rPr lang="hr-HR" sz="1600" dirty="0"/>
              <a:t>IX, </a:t>
            </a:r>
            <a:r>
              <a:rPr lang="hr-HR" sz="1600" dirty="0" smtClean="0"/>
              <a:t>4,23-32). Što se tiče povezivanja rečenih dijelova, </a:t>
            </a:r>
            <a:r>
              <a:rPr lang="hr-HR" sz="1600" dirty="0" err="1" smtClean="0"/>
              <a:t>Kvintilijan</a:t>
            </a:r>
            <a:r>
              <a:rPr lang="hr-HR" sz="1600" dirty="0" smtClean="0"/>
              <a:t> razlikuje tri oblika povezivanja – </a:t>
            </a:r>
            <a:r>
              <a:rPr lang="hr-HR" sz="1600" i="1" dirty="0" smtClean="0"/>
              <a:t>koma</a:t>
            </a:r>
            <a:r>
              <a:rPr lang="hr-HR" sz="1600" dirty="0" smtClean="0"/>
              <a:t> (dijelovi kola), </a:t>
            </a:r>
            <a:r>
              <a:rPr lang="hr-HR" sz="1600" i="1" dirty="0" smtClean="0"/>
              <a:t>kola </a:t>
            </a:r>
            <a:r>
              <a:rPr lang="hr-HR" sz="1600" dirty="0" smtClean="0"/>
              <a:t>(dijelovi perioda) i </a:t>
            </a:r>
            <a:r>
              <a:rPr lang="hr-HR" sz="1600" i="1" dirty="0" smtClean="0"/>
              <a:t>period</a:t>
            </a:r>
            <a:r>
              <a:rPr lang="hr-HR" sz="1600" dirty="0" smtClean="0"/>
              <a:t> – kod zbijene odnosno tijesno povezane strukture (</a:t>
            </a:r>
            <a:r>
              <a:rPr lang="hr-HR" sz="1600" i="1" dirty="0" err="1" smtClean="0"/>
              <a:t>vincta</a:t>
            </a:r>
            <a:r>
              <a:rPr lang="hr-HR" sz="1600" i="1" dirty="0" smtClean="0"/>
              <a:t> </a:t>
            </a:r>
            <a:r>
              <a:rPr lang="hr-HR" sz="1600" i="1" dirty="0" err="1" smtClean="0"/>
              <a:t>et</a:t>
            </a:r>
            <a:r>
              <a:rPr lang="hr-HR" sz="1600" i="1" dirty="0" smtClean="0"/>
              <a:t> </a:t>
            </a:r>
            <a:r>
              <a:rPr lang="hr-HR" sz="1600" i="1" dirty="0" err="1" smtClean="0"/>
              <a:t>contexta</a:t>
            </a:r>
            <a:r>
              <a:rPr lang="hr-HR" sz="1600" dirty="0" smtClean="0"/>
              <a:t>), a kod labavije ili razglobljene (</a:t>
            </a:r>
            <a:r>
              <a:rPr lang="hr-HR" sz="1600" i="1" dirty="0" err="1" smtClean="0"/>
              <a:t>soluta</a:t>
            </a:r>
            <a:r>
              <a:rPr lang="hr-HR" sz="1600" dirty="0" smtClean="0"/>
              <a:t>) strukture (</a:t>
            </a:r>
            <a:r>
              <a:rPr lang="hr-HR" sz="1600" dirty="0"/>
              <a:t>npr. u pravnih </a:t>
            </a:r>
            <a:r>
              <a:rPr lang="hr-HR" sz="1600" dirty="0" smtClean="0"/>
              <a:t>govorima) povezivanje je jednostavnije i slobodnije (</a:t>
            </a:r>
            <a:r>
              <a:rPr lang="hr-HR" sz="1600" dirty="0"/>
              <a:t>(</a:t>
            </a:r>
            <a:r>
              <a:rPr lang="hr-HR" sz="1600" i="1" dirty="0" err="1"/>
              <a:t>Inst</a:t>
            </a:r>
            <a:r>
              <a:rPr lang="hr-HR" sz="1600" i="1" dirty="0"/>
              <a:t>. orat. </a:t>
            </a:r>
            <a:r>
              <a:rPr lang="hr-HR" sz="1600" dirty="0"/>
              <a:t>IX, </a:t>
            </a:r>
            <a:r>
              <a:rPr lang="hr-HR" sz="1600" dirty="0" smtClean="0"/>
              <a:t>4,32-44). Konačno </a:t>
            </a:r>
            <a:r>
              <a:rPr lang="hr-HR" sz="1600" dirty="0" err="1"/>
              <a:t>K</a:t>
            </a:r>
            <a:r>
              <a:rPr lang="hr-HR" sz="1600" dirty="0" err="1" smtClean="0"/>
              <a:t>vintilija</a:t>
            </a:r>
            <a:r>
              <a:rPr lang="hr-HR" sz="1600" dirty="0" smtClean="0"/>
              <a:t> naglašava da </a:t>
            </a:r>
            <a:r>
              <a:rPr lang="hr-HR" sz="1600" dirty="0"/>
              <a:t>cijela struktura, poredak i povezivanje riječi </a:t>
            </a:r>
            <a:r>
              <a:rPr lang="hr-HR" sz="1600" dirty="0" smtClean="0"/>
              <a:t>počiva na ritmu (koji počiva na određenim vremenskim dužinama) ili na metru (redu kojim su ove dužine poredane) koji se pak temelje na stopama o kojima raspravlja putem brojnih primjera (</a:t>
            </a:r>
            <a:r>
              <a:rPr lang="hr-HR" sz="1600" i="1" dirty="0" err="1"/>
              <a:t>Inst</a:t>
            </a:r>
            <a:r>
              <a:rPr lang="hr-HR" sz="1600" i="1" dirty="0"/>
              <a:t>. orat. </a:t>
            </a:r>
            <a:r>
              <a:rPr lang="hr-HR" sz="1600" dirty="0"/>
              <a:t>IX, </a:t>
            </a:r>
            <a:r>
              <a:rPr lang="hr-HR" sz="1600" dirty="0" smtClean="0"/>
              <a:t>4,45-137). Susljedno izloženom, on se zalaže za umjetničku ritmičku strukturu koja mora biti dopadljiva, ugodna i raznovrsna, ali ovisna o prirodi predmeta koji obrađuje te prilagođena usmenom izlaganju (</a:t>
            </a:r>
            <a:r>
              <a:rPr lang="hr-HR" sz="1600" i="1" dirty="0" err="1"/>
              <a:t>Inst</a:t>
            </a:r>
            <a:r>
              <a:rPr lang="hr-HR" sz="1600" i="1" dirty="0"/>
              <a:t>. orat. </a:t>
            </a:r>
            <a:r>
              <a:rPr lang="hr-HR" sz="1600" dirty="0"/>
              <a:t>IX, </a:t>
            </a:r>
            <a:r>
              <a:rPr lang="hr-HR" sz="1600" dirty="0" smtClean="0"/>
              <a:t>4,138-147). </a:t>
            </a:r>
            <a:endParaRPr lang="en-US" sz="1600" dirty="0"/>
          </a:p>
        </p:txBody>
      </p:sp>
    </p:spTree>
    <p:extLst>
      <p:ext uri="{BB962C8B-B14F-4D97-AF65-F5344CB8AC3E}">
        <p14:creationId xmlns:p14="http://schemas.microsoft.com/office/powerpoint/2010/main" val="90114506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7) VJEŽBANJE GOVORNIŠTVA </a:t>
            </a:r>
            <a:endParaRPr lang="en-US" sz="4000" dirty="0"/>
          </a:p>
        </p:txBody>
      </p:sp>
      <p:sp>
        <p:nvSpPr>
          <p:cNvPr id="3" name="Content Placeholder 2"/>
          <p:cNvSpPr>
            <a:spLocks noGrp="1"/>
          </p:cNvSpPr>
          <p:nvPr>
            <p:ph idx="1"/>
          </p:nvPr>
        </p:nvSpPr>
        <p:spPr/>
        <p:txBody>
          <a:bodyPr>
            <a:normAutofit fontScale="92500" lnSpcReduction="20000"/>
          </a:bodyPr>
          <a:lstStyle/>
          <a:p>
            <a:r>
              <a:rPr lang="hr-HR" dirty="0" smtClean="0"/>
              <a:t>     Ako retoriku, prema promatranim antičkim retoričkim spisima, definiramo kao </a:t>
            </a:r>
            <a:r>
              <a:rPr lang="hr-HR" i="1" dirty="0" smtClean="0"/>
              <a:t>umijeće uvjeravanja govorom na prikladan način odnosno kao umijeće nagovora</a:t>
            </a:r>
            <a:r>
              <a:rPr lang="hr-HR" dirty="0" smtClean="0"/>
              <a:t>, jasnim postaje potreba vježbanja govorništva (</a:t>
            </a:r>
            <a:r>
              <a:rPr lang="hr-HR" i="1" dirty="0" err="1" smtClean="0"/>
              <a:t>exercitatio</a:t>
            </a:r>
            <a:r>
              <a:rPr lang="hr-HR" dirty="0" smtClean="0"/>
              <a:t>). </a:t>
            </a:r>
          </a:p>
          <a:p>
            <a:r>
              <a:rPr lang="hr-HR" dirty="0"/>
              <a:t> </a:t>
            </a:r>
            <a:r>
              <a:rPr lang="hr-HR" dirty="0" smtClean="0"/>
              <a:t>    Tako </a:t>
            </a:r>
            <a:r>
              <a:rPr lang="hr-HR" dirty="0" err="1"/>
              <a:t>K</a:t>
            </a:r>
            <a:r>
              <a:rPr lang="hr-HR" dirty="0" err="1" smtClean="0"/>
              <a:t>vintilijan</a:t>
            </a:r>
            <a:r>
              <a:rPr lang="hr-HR" dirty="0" smtClean="0"/>
              <a:t>, polazeći od činjenice da je glavna i prvenstvena zadaća govornika usmeno izlaganje, uobičajenu dvojbu između pismenog vježbanja i čitanja odnosno govornog vježbanja kao pretpostavke snažne rječitosti, razrješava dajući prednost govornim vježbama (</a:t>
            </a:r>
            <a:r>
              <a:rPr lang="hr-HR" i="1" dirty="0" err="1" smtClean="0"/>
              <a:t>Inst</a:t>
            </a:r>
            <a:r>
              <a:rPr lang="hr-HR" i="1" dirty="0" smtClean="0"/>
              <a:t>. </a:t>
            </a:r>
            <a:r>
              <a:rPr lang="hr-HR" i="1" dirty="0"/>
              <a:t>o</a:t>
            </a:r>
            <a:r>
              <a:rPr lang="hr-HR" i="1" dirty="0" smtClean="0"/>
              <a:t>rat.</a:t>
            </a:r>
            <a:r>
              <a:rPr lang="hr-HR" dirty="0" smtClean="0"/>
              <a:t> X,1,3) poslije kojih slijedi prikupljanje zaliha misli i riječi iz raznovrsnih (govorničkih, književnih, povijesnih, filozofskih) djela prethodnika (</a:t>
            </a:r>
            <a:r>
              <a:rPr lang="hr-HR" i="1" dirty="0" err="1"/>
              <a:t>Inst</a:t>
            </a:r>
            <a:r>
              <a:rPr lang="hr-HR" i="1" dirty="0"/>
              <a:t>. orat.</a:t>
            </a:r>
            <a:r>
              <a:rPr lang="hr-HR" dirty="0"/>
              <a:t> </a:t>
            </a:r>
            <a:r>
              <a:rPr lang="hr-HR" dirty="0" smtClean="0"/>
              <a:t>X,1,5-131) s ciljem njihova kritičkog </a:t>
            </a:r>
            <a:r>
              <a:rPr lang="hr-HR" dirty="0" err="1" smtClean="0"/>
              <a:t>recipiranja</a:t>
            </a:r>
            <a:r>
              <a:rPr lang="hr-HR" dirty="0" smtClean="0"/>
              <a:t> (</a:t>
            </a:r>
            <a:r>
              <a:rPr lang="hr-HR" i="1" dirty="0" err="1"/>
              <a:t>Inst</a:t>
            </a:r>
            <a:r>
              <a:rPr lang="hr-HR" i="1" dirty="0"/>
              <a:t>. orat.</a:t>
            </a:r>
            <a:r>
              <a:rPr lang="hr-HR" dirty="0"/>
              <a:t> </a:t>
            </a:r>
            <a:r>
              <a:rPr lang="hr-HR" dirty="0" smtClean="0"/>
              <a:t>X,2,1-28), a na kraju marljivo vježbanje u pisanju koje početno mora biti sporo (ali pažljivo i savjesno) kako bi se praksom (odnosno samostalnim pisanjem/uz pomoć pisara/ na jednoj strani voštanih pločica, i to najprije prijevoda, zatim parafraza te na kraju sudskih govora) postigla brzina odnosno okretnost u pisanju i razmišljanju (</a:t>
            </a:r>
            <a:r>
              <a:rPr lang="hr-HR" i="1" dirty="0" err="1"/>
              <a:t>Inst</a:t>
            </a:r>
            <a:r>
              <a:rPr lang="hr-HR" i="1" dirty="0"/>
              <a:t>. orat.</a:t>
            </a:r>
            <a:r>
              <a:rPr lang="hr-HR" dirty="0"/>
              <a:t> X</a:t>
            </a:r>
            <a:r>
              <a:rPr lang="hr-HR" dirty="0" smtClean="0"/>
              <a:t>, 3-4). </a:t>
            </a:r>
          </a:p>
          <a:p>
            <a:r>
              <a:rPr lang="hr-HR" dirty="0" smtClean="0"/>
              <a:t>    Što se tiče samih govornih vježbi, </a:t>
            </a:r>
            <a:r>
              <a:rPr lang="hr-HR" dirty="0" err="1" smtClean="0"/>
              <a:t>Kvintilijan</a:t>
            </a:r>
            <a:r>
              <a:rPr lang="hr-HR" dirty="0" smtClean="0"/>
              <a:t> smatra da se mladi govornik mora držati stvarnosti i predmeta govora, a da gradivo za nj mora pronaći u cijelosti te ga pravilno rasporediti </a:t>
            </a:r>
            <a:r>
              <a:rPr lang="hr-HR" dirty="0"/>
              <a:t>(</a:t>
            </a:r>
            <a:r>
              <a:rPr lang="hr-HR" i="1" dirty="0" err="1"/>
              <a:t>Inst</a:t>
            </a:r>
            <a:r>
              <a:rPr lang="hr-HR" i="1" dirty="0"/>
              <a:t>. orat.</a:t>
            </a:r>
            <a:r>
              <a:rPr lang="hr-HR" dirty="0"/>
              <a:t> X, </a:t>
            </a:r>
            <a:r>
              <a:rPr lang="hr-HR" dirty="0" smtClean="0"/>
              <a:t>5,21-23). </a:t>
            </a:r>
            <a:endParaRPr lang="en-US" dirty="0"/>
          </a:p>
        </p:txBody>
      </p:sp>
    </p:spTree>
    <p:extLst>
      <p:ext uri="{BB962C8B-B14F-4D97-AF65-F5344CB8AC3E}">
        <p14:creationId xmlns:p14="http://schemas.microsoft.com/office/powerpoint/2010/main" val="340680421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844" y="576903"/>
            <a:ext cx="9720072" cy="886137"/>
          </a:xfrm>
        </p:spPr>
        <p:txBody>
          <a:bodyPr>
            <a:normAutofit/>
          </a:bodyPr>
          <a:lstStyle/>
          <a:p>
            <a:r>
              <a:rPr lang="hr-HR" sz="3200" b="1" dirty="0" smtClean="0">
                <a:solidFill>
                  <a:srgbClr val="333333"/>
                </a:solidFill>
                <a:latin typeface="Arial" panose="020B0604020202020204" pitchFamily="34" charset="0"/>
              </a:rPr>
              <a:t>Obvezna </a:t>
            </a:r>
            <a:r>
              <a:rPr lang="en-US" sz="3200" b="1" dirty="0" err="1" smtClean="0">
                <a:solidFill>
                  <a:srgbClr val="333333"/>
                </a:solidFill>
                <a:latin typeface="Arial" panose="020B0604020202020204" pitchFamily="34" charset="0"/>
              </a:rPr>
              <a:t>Literatura</a:t>
            </a:r>
            <a:r>
              <a:rPr lang="en-US" sz="3200" b="1" dirty="0">
                <a:solidFill>
                  <a:srgbClr val="333333"/>
                </a:solidFill>
                <a:latin typeface="Arial" panose="020B0604020202020204" pitchFamily="34" charset="0"/>
              </a:rPr>
              <a:t>:</a:t>
            </a:r>
            <a:r>
              <a:rPr lang="en-US" sz="3200" dirty="0">
                <a:solidFill>
                  <a:srgbClr val="333333"/>
                </a:solidFill>
                <a:latin typeface="Arial" panose="020B0604020202020204" pitchFamily="34" charset="0"/>
              </a:rPr>
              <a:t> </a:t>
            </a:r>
            <a:r>
              <a:rPr lang="en-US" sz="3200" dirty="0">
                <a:latin typeface="Arial" panose="020B0604020202020204" pitchFamily="34" charset="0"/>
              </a:rPr>
              <a:t/>
            </a:r>
            <a:br>
              <a:rPr lang="en-US" sz="3200" dirty="0">
                <a:latin typeface="Arial" panose="020B0604020202020204" pitchFamily="34" charset="0"/>
              </a:rPr>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5658305"/>
              </p:ext>
            </p:extLst>
          </p:nvPr>
        </p:nvGraphicFramePr>
        <p:xfrm>
          <a:off x="1138844" y="1554480"/>
          <a:ext cx="7792427" cy="13208800"/>
        </p:xfrm>
        <a:graphic>
          <a:graphicData uri="http://schemas.openxmlformats.org/drawingml/2006/table">
            <a:tbl>
              <a:tblPr/>
              <a:tblGrid>
                <a:gridCol w="7792427">
                  <a:extLst>
                    <a:ext uri="{9D8B030D-6E8A-4147-A177-3AD203B41FA5}">
                      <a16:colId xmlns:a16="http://schemas.microsoft.com/office/drawing/2014/main" val="634831680"/>
                    </a:ext>
                  </a:extLst>
                </a:gridCol>
              </a:tblGrid>
              <a:tr h="282332">
                <a:tc>
                  <a:txBody>
                    <a:bodyPr/>
                    <a:lstStyle/>
                    <a:p>
                      <a:pPr>
                        <a:buFont typeface="+mj-lt"/>
                        <a:buNone/>
                      </a:pPr>
                      <a:r>
                        <a:rPr lang="hr-HR" sz="1600" dirty="0" smtClean="0">
                          <a:solidFill>
                            <a:srgbClr val="333333"/>
                          </a:solidFill>
                          <a:effectLst/>
                          <a:latin typeface="Arial" panose="020B0604020202020204" pitchFamily="34" charset="0"/>
                        </a:rPr>
                        <a:t>1.</a:t>
                      </a:r>
                      <a:r>
                        <a:rPr lang="en-US" sz="1600" dirty="0" smtClean="0">
                          <a:solidFill>
                            <a:srgbClr val="333333"/>
                          </a:solidFill>
                          <a:effectLst/>
                          <a:latin typeface="Arial" panose="020B0604020202020204" pitchFamily="34" charset="0"/>
                        </a:rPr>
                        <a:t>V</a:t>
                      </a:r>
                      <a:r>
                        <a:rPr lang="hr-HR" sz="1600" dirty="0" smtClean="0">
                          <a:solidFill>
                            <a:srgbClr val="333333"/>
                          </a:solidFill>
                          <a:effectLst/>
                          <a:latin typeface="Arial" panose="020B0604020202020204" pitchFamily="34" charset="0"/>
                        </a:rPr>
                        <a:t>.</a:t>
                      </a:r>
                      <a:r>
                        <a:rPr lang="en-US" sz="1600" dirty="0" smtClean="0">
                          <a:solidFill>
                            <a:srgbClr val="333333"/>
                          </a:solidFill>
                          <a:effectLst/>
                          <a:latin typeface="Arial" panose="020B0604020202020204" pitchFamily="34" charset="0"/>
                        </a:rPr>
                        <a:t> </a:t>
                      </a:r>
                      <a:r>
                        <a:rPr lang="en-US" sz="1600" dirty="0" err="1" smtClean="0">
                          <a:solidFill>
                            <a:srgbClr val="333333"/>
                          </a:solidFill>
                          <a:effectLst/>
                          <a:latin typeface="Arial" panose="020B0604020202020204" pitchFamily="34" charset="0"/>
                        </a:rPr>
                        <a:t>Radovčić</a:t>
                      </a:r>
                      <a:r>
                        <a:rPr lang="hr-HR" sz="1600" dirty="0" smtClean="0">
                          <a:solidFill>
                            <a:srgbClr val="333333"/>
                          </a:solidFill>
                          <a:effectLst/>
                          <a:latin typeface="Arial" panose="020B0604020202020204" pitchFamily="34" charset="0"/>
                        </a:rPr>
                        <a:t>:</a:t>
                      </a:r>
                      <a:r>
                        <a:rPr lang="en-US" sz="1600"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Pravni</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aspekti</a:t>
                      </a:r>
                      <a:r>
                        <a:rPr lang="en-US" sz="1600" i="1" dirty="0" smtClean="0">
                          <a:solidFill>
                            <a:srgbClr val="333333"/>
                          </a:solidFill>
                          <a:effectLst/>
                          <a:latin typeface="Arial" panose="020B0604020202020204" pitchFamily="34" charset="0"/>
                        </a:rPr>
                        <a:t> u </a:t>
                      </a:r>
                      <a:r>
                        <a:rPr lang="en-US" sz="1600" i="1" dirty="0" err="1" smtClean="0">
                          <a:solidFill>
                            <a:srgbClr val="333333"/>
                          </a:solidFill>
                          <a:effectLst/>
                          <a:latin typeface="Arial" panose="020B0604020202020204" pitchFamily="34" charset="0"/>
                        </a:rPr>
                        <a:t>učenjima</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antičke</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retorike</a:t>
                      </a:r>
                      <a:r>
                        <a:rPr lang="hr-HR" sz="1600" dirty="0" smtClean="0">
                          <a:solidFill>
                            <a:srgbClr val="333333"/>
                          </a:solidFill>
                          <a:effectLst/>
                          <a:latin typeface="Arial" panose="020B0604020202020204" pitchFamily="34" charset="0"/>
                        </a:rPr>
                        <a:t>,</a:t>
                      </a:r>
                      <a:r>
                        <a:rPr lang="en-US" sz="1600" dirty="0" smtClean="0">
                          <a:solidFill>
                            <a:srgbClr val="333333"/>
                          </a:solidFill>
                          <a:effectLst/>
                          <a:latin typeface="Arial" panose="020B0604020202020204" pitchFamily="34" charset="0"/>
                        </a:rPr>
                        <a:t> </a:t>
                      </a:r>
                      <a:r>
                        <a:rPr lang="en-US" sz="1600" dirty="0" err="1" smtClean="0">
                          <a:solidFill>
                            <a:srgbClr val="333333"/>
                          </a:solidFill>
                          <a:effectLst/>
                          <a:latin typeface="Arial" panose="020B0604020202020204" pitchFamily="34" charset="0"/>
                        </a:rPr>
                        <a:t>Pravni</a:t>
                      </a:r>
                      <a:r>
                        <a:rPr lang="en-US" sz="1600" dirty="0" smtClean="0">
                          <a:solidFill>
                            <a:srgbClr val="333333"/>
                          </a:solidFill>
                          <a:effectLst/>
                          <a:latin typeface="Arial" panose="020B0604020202020204" pitchFamily="34" charset="0"/>
                        </a:rPr>
                        <a:t> </a:t>
                      </a:r>
                      <a:r>
                        <a:rPr lang="en-US" sz="1600" dirty="0" err="1" smtClean="0">
                          <a:solidFill>
                            <a:srgbClr val="333333"/>
                          </a:solidFill>
                          <a:effectLst/>
                          <a:latin typeface="Arial" panose="020B0604020202020204" pitchFamily="34" charset="0"/>
                        </a:rPr>
                        <a:t>fakultet</a:t>
                      </a:r>
                      <a:r>
                        <a:rPr lang="en-US" sz="1600" dirty="0" smtClean="0">
                          <a:solidFill>
                            <a:srgbClr val="333333"/>
                          </a:solidFill>
                          <a:effectLst/>
                          <a:latin typeface="Arial" panose="020B0604020202020204" pitchFamily="34" charset="0"/>
                        </a:rPr>
                        <a:t> u </a:t>
                      </a:r>
                      <a:r>
                        <a:rPr lang="en-US" sz="1600" dirty="0" err="1" smtClean="0">
                          <a:solidFill>
                            <a:srgbClr val="333333"/>
                          </a:solidFill>
                          <a:effectLst/>
                          <a:latin typeface="Arial" panose="020B0604020202020204" pitchFamily="34" charset="0"/>
                        </a:rPr>
                        <a:t>Zagrebu</a:t>
                      </a:r>
                      <a:r>
                        <a:rPr lang="hr-HR" sz="1600" dirty="0" smtClean="0">
                          <a:solidFill>
                            <a:srgbClr val="333333"/>
                          </a:solidFill>
                          <a:effectLst/>
                          <a:latin typeface="Arial" panose="020B0604020202020204" pitchFamily="34" charset="0"/>
                        </a:rPr>
                        <a:t>, </a:t>
                      </a:r>
                      <a:r>
                        <a:rPr lang="en-US" sz="1600" dirty="0" smtClean="0">
                          <a:solidFill>
                            <a:srgbClr val="333333"/>
                          </a:solidFill>
                          <a:effectLst/>
                          <a:latin typeface="Arial" panose="020B0604020202020204" pitchFamily="34" charset="0"/>
                        </a:rPr>
                        <a:t>2004</a:t>
                      </a:r>
                      <a:endParaRPr lang="hr-HR" sz="1600" dirty="0" smtClean="0">
                        <a:solidFill>
                          <a:srgbClr val="333333"/>
                        </a:solidFill>
                        <a:effectLst/>
                        <a:latin typeface="Arial" panose="020B0604020202020204" pitchFamily="34" charset="0"/>
                      </a:endParaRPr>
                    </a:p>
                    <a:p>
                      <a:pPr>
                        <a:buFont typeface="+mj-lt"/>
                        <a:buNone/>
                      </a:pPr>
                      <a:r>
                        <a:rPr lang="en-US" sz="1600" dirty="0" smtClean="0">
                          <a:solidFill>
                            <a:srgbClr val="333333"/>
                          </a:solidFill>
                          <a:effectLst/>
                          <a:latin typeface="Arial" panose="020B0604020202020204" pitchFamily="34" charset="0"/>
                        </a:rPr>
                        <a:t> </a:t>
                      </a:r>
                      <a:endParaRPr lang="hr-HR" sz="1600" dirty="0" smtClean="0">
                        <a:solidFill>
                          <a:srgbClr val="333333"/>
                        </a:solidFill>
                        <a:effectLst/>
                        <a:latin typeface="Arial" panose="020B0604020202020204" pitchFamily="34" charset="0"/>
                      </a:endParaRPr>
                    </a:p>
                    <a:p>
                      <a:pPr>
                        <a:buFont typeface="+mj-lt"/>
                        <a:buNone/>
                      </a:pPr>
                      <a:r>
                        <a:rPr lang="hr-HR" sz="1600" dirty="0" smtClean="0">
                          <a:solidFill>
                            <a:srgbClr val="333333"/>
                          </a:solidFill>
                          <a:effectLst/>
                          <a:latin typeface="Arial" panose="020B0604020202020204" pitchFamily="34" charset="0"/>
                        </a:rPr>
                        <a:t>2. M. </a:t>
                      </a:r>
                      <a:r>
                        <a:rPr lang="hr-HR" sz="1600" dirty="0" err="1" smtClean="0">
                          <a:solidFill>
                            <a:srgbClr val="333333"/>
                          </a:solidFill>
                          <a:effectLst/>
                          <a:latin typeface="Arial" panose="020B0604020202020204" pitchFamily="34" charset="0"/>
                        </a:rPr>
                        <a:t>Meyer</a:t>
                      </a:r>
                      <a:r>
                        <a:rPr lang="hr-HR" sz="1600" dirty="0" smtClean="0">
                          <a:solidFill>
                            <a:srgbClr val="333333"/>
                          </a:solidFill>
                          <a:effectLst/>
                          <a:latin typeface="Arial" panose="020B0604020202020204" pitchFamily="34" charset="0"/>
                        </a:rPr>
                        <a:t> – M.</a:t>
                      </a:r>
                      <a:r>
                        <a:rPr lang="hr-HR" sz="1600" baseline="0" dirty="0" smtClean="0">
                          <a:solidFill>
                            <a:srgbClr val="333333"/>
                          </a:solidFill>
                          <a:effectLst/>
                          <a:latin typeface="Arial" panose="020B0604020202020204" pitchFamily="34" charset="0"/>
                        </a:rPr>
                        <a:t> M. </a:t>
                      </a:r>
                      <a:r>
                        <a:rPr lang="hr-HR" sz="1600" baseline="0" dirty="0" err="1" smtClean="0">
                          <a:solidFill>
                            <a:srgbClr val="333333"/>
                          </a:solidFill>
                          <a:effectLst/>
                          <a:latin typeface="Arial" panose="020B0604020202020204" pitchFamily="34" charset="0"/>
                        </a:rPr>
                        <a:t>Carrilho</a:t>
                      </a:r>
                      <a:r>
                        <a:rPr lang="hr-HR" sz="1600" baseline="0" dirty="0" smtClean="0">
                          <a:solidFill>
                            <a:srgbClr val="333333"/>
                          </a:solidFill>
                          <a:effectLst/>
                          <a:latin typeface="Arial" panose="020B0604020202020204" pitchFamily="34" charset="0"/>
                        </a:rPr>
                        <a:t> – B. </a:t>
                      </a:r>
                      <a:r>
                        <a:rPr lang="hr-HR" sz="1600" baseline="0" dirty="0" err="1" smtClean="0">
                          <a:solidFill>
                            <a:srgbClr val="333333"/>
                          </a:solidFill>
                          <a:effectLst/>
                          <a:latin typeface="Arial" panose="020B0604020202020204" pitchFamily="34" charset="0"/>
                        </a:rPr>
                        <a:t>Timmermans</a:t>
                      </a:r>
                      <a:r>
                        <a:rPr lang="hr-HR" sz="1600" baseline="0" dirty="0" smtClean="0">
                          <a:solidFill>
                            <a:srgbClr val="333333"/>
                          </a:solidFill>
                          <a:effectLst/>
                          <a:latin typeface="Arial" panose="020B0604020202020204" pitchFamily="34" charset="0"/>
                        </a:rPr>
                        <a:t>: </a:t>
                      </a:r>
                      <a:r>
                        <a:rPr lang="hr-HR" sz="1600" i="1" baseline="0" dirty="0" smtClean="0">
                          <a:solidFill>
                            <a:srgbClr val="333333"/>
                          </a:solidFill>
                          <a:effectLst/>
                          <a:latin typeface="Arial" panose="020B0604020202020204" pitchFamily="34" charset="0"/>
                        </a:rPr>
                        <a:t>Povijest retorike od Grka do naših dana</a:t>
                      </a:r>
                      <a:r>
                        <a:rPr lang="hr-HR" sz="1600" baseline="0" dirty="0" smtClean="0">
                          <a:solidFill>
                            <a:srgbClr val="333333"/>
                          </a:solidFill>
                          <a:effectLst/>
                          <a:latin typeface="Arial" panose="020B0604020202020204" pitchFamily="34" charset="0"/>
                        </a:rPr>
                        <a:t>, </a:t>
                      </a:r>
                      <a:r>
                        <a:rPr lang="hr-HR" sz="1600" baseline="0" dirty="0" err="1" smtClean="0">
                          <a:solidFill>
                            <a:srgbClr val="333333"/>
                          </a:solidFill>
                          <a:effectLst/>
                          <a:latin typeface="Arial" panose="020B0604020202020204" pitchFamily="34" charset="0"/>
                        </a:rPr>
                        <a:t>Disput</a:t>
                      </a:r>
                      <a:r>
                        <a:rPr lang="hr-HR" sz="1600" baseline="0" dirty="0" smtClean="0">
                          <a:solidFill>
                            <a:srgbClr val="333333"/>
                          </a:solidFill>
                          <a:effectLst/>
                          <a:latin typeface="Arial" panose="020B0604020202020204" pitchFamily="34" charset="0"/>
                        </a:rPr>
                        <a:t>, Zagreb, 2008</a:t>
                      </a:r>
                    </a:p>
                    <a:p>
                      <a:pPr>
                        <a:buFont typeface="+mj-lt"/>
                        <a:buNone/>
                      </a:pPr>
                      <a:endParaRPr lang="en-US" sz="1600" dirty="0" smtClean="0">
                        <a:solidFill>
                          <a:srgbClr val="333333"/>
                        </a:solidFill>
                        <a:effectLst/>
                        <a:latin typeface="Arial" panose="020B0604020202020204" pitchFamily="34" charset="0"/>
                      </a:endParaRPr>
                    </a:p>
                    <a:p>
                      <a:pPr>
                        <a:buFont typeface="+mj-lt"/>
                        <a:buNone/>
                      </a:pPr>
                      <a:r>
                        <a:rPr lang="hr-HR" sz="1600" dirty="0" smtClean="0">
                          <a:solidFill>
                            <a:srgbClr val="333333"/>
                          </a:solidFill>
                          <a:effectLst/>
                          <a:latin typeface="Arial" panose="020B0604020202020204" pitchFamily="34" charset="0"/>
                        </a:rPr>
                        <a:t>3. </a:t>
                      </a:r>
                      <a:r>
                        <a:rPr lang="en-US" sz="1600" dirty="0" smtClean="0">
                          <a:solidFill>
                            <a:srgbClr val="333333"/>
                          </a:solidFill>
                          <a:effectLst/>
                          <a:latin typeface="Arial" panose="020B0604020202020204" pitchFamily="34" charset="0"/>
                        </a:rPr>
                        <a:t>M</a:t>
                      </a:r>
                      <a:r>
                        <a:rPr lang="hr-HR" sz="1600" dirty="0" smtClean="0">
                          <a:solidFill>
                            <a:srgbClr val="333333"/>
                          </a:solidFill>
                          <a:effectLst/>
                          <a:latin typeface="Arial" panose="020B0604020202020204" pitchFamily="34" charset="0"/>
                        </a:rPr>
                        <a:t>.</a:t>
                      </a:r>
                      <a:r>
                        <a:rPr lang="en-US" sz="1600" dirty="0" smtClean="0">
                          <a:solidFill>
                            <a:srgbClr val="333333"/>
                          </a:solidFill>
                          <a:effectLst/>
                          <a:latin typeface="Arial" panose="020B0604020202020204" pitchFamily="34" charset="0"/>
                        </a:rPr>
                        <a:t> </a:t>
                      </a:r>
                      <a:r>
                        <a:rPr lang="en-US" sz="1600" dirty="0" err="1" smtClean="0">
                          <a:solidFill>
                            <a:srgbClr val="333333"/>
                          </a:solidFill>
                          <a:effectLst/>
                          <a:latin typeface="Arial" panose="020B0604020202020204" pitchFamily="34" charset="0"/>
                        </a:rPr>
                        <a:t>Beker</a:t>
                      </a:r>
                      <a:r>
                        <a:rPr lang="hr-HR" sz="1600" dirty="0" smtClean="0">
                          <a:solidFill>
                            <a:srgbClr val="333333"/>
                          </a:solidFill>
                          <a:effectLst/>
                          <a:latin typeface="Arial" panose="020B0604020202020204" pitchFamily="34" charset="0"/>
                        </a:rPr>
                        <a:t>:</a:t>
                      </a:r>
                      <a:r>
                        <a:rPr lang="en-US" sz="1600"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Kratka</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povijest</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antičke</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retorike</a:t>
                      </a:r>
                      <a:r>
                        <a:rPr lang="en-US" sz="1600" i="1" dirty="0" smtClean="0">
                          <a:solidFill>
                            <a:srgbClr val="333333"/>
                          </a:solidFill>
                          <a:effectLst/>
                          <a:latin typeface="Arial" panose="020B0604020202020204" pitchFamily="34" charset="0"/>
                        </a:rPr>
                        <a:t>: s </a:t>
                      </a:r>
                      <a:r>
                        <a:rPr lang="en-US" sz="1600" i="1" dirty="0" err="1" smtClean="0">
                          <a:solidFill>
                            <a:srgbClr val="333333"/>
                          </a:solidFill>
                          <a:effectLst/>
                          <a:latin typeface="Arial" panose="020B0604020202020204" pitchFamily="34" charset="0"/>
                        </a:rPr>
                        <a:t>odabranim</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ulomcima</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iz</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antičkih</a:t>
                      </a:r>
                      <a:r>
                        <a:rPr lang="en-US" sz="1600" i="1" dirty="0" smtClean="0">
                          <a:solidFill>
                            <a:srgbClr val="333333"/>
                          </a:solidFill>
                          <a:effectLst/>
                          <a:latin typeface="Arial" panose="020B0604020202020204" pitchFamily="34" charset="0"/>
                        </a:rPr>
                        <a:t> </a:t>
                      </a:r>
                      <a:r>
                        <a:rPr lang="en-US" sz="1600" i="1" dirty="0" err="1" smtClean="0">
                          <a:solidFill>
                            <a:srgbClr val="333333"/>
                          </a:solidFill>
                          <a:effectLst/>
                          <a:latin typeface="Arial" panose="020B0604020202020204" pitchFamily="34" charset="0"/>
                        </a:rPr>
                        <a:t>tekstova</a:t>
                      </a:r>
                      <a:r>
                        <a:rPr lang="hr-HR" sz="1600" dirty="0" smtClean="0">
                          <a:solidFill>
                            <a:srgbClr val="333333"/>
                          </a:solidFill>
                          <a:effectLst/>
                          <a:latin typeface="Arial" panose="020B0604020202020204" pitchFamily="34" charset="0"/>
                        </a:rPr>
                        <a:t>, </a:t>
                      </a:r>
                      <a:r>
                        <a:rPr lang="en-US" sz="1600" dirty="0" err="1" smtClean="0">
                          <a:solidFill>
                            <a:srgbClr val="333333"/>
                          </a:solidFill>
                          <a:effectLst/>
                          <a:latin typeface="Arial" panose="020B0604020202020204" pitchFamily="34" charset="0"/>
                        </a:rPr>
                        <a:t>ArTresor</a:t>
                      </a:r>
                      <a:r>
                        <a:rPr lang="en-US" sz="1600" dirty="0" smtClean="0">
                          <a:solidFill>
                            <a:srgbClr val="333333"/>
                          </a:solidFill>
                          <a:effectLst/>
                          <a:latin typeface="Arial" panose="020B0604020202020204" pitchFamily="34" charset="0"/>
                        </a:rPr>
                        <a:t> </a:t>
                      </a:r>
                      <a:r>
                        <a:rPr lang="en-US" sz="1600" dirty="0" err="1" smtClean="0">
                          <a:solidFill>
                            <a:srgbClr val="333333"/>
                          </a:solidFill>
                          <a:effectLst/>
                          <a:latin typeface="Arial" panose="020B0604020202020204" pitchFamily="34" charset="0"/>
                        </a:rPr>
                        <a:t>naklada</a:t>
                      </a:r>
                      <a:r>
                        <a:rPr lang="hr-HR" sz="1600" dirty="0" smtClean="0">
                          <a:solidFill>
                            <a:srgbClr val="333333"/>
                          </a:solidFill>
                          <a:effectLst/>
                          <a:latin typeface="Arial" panose="020B0604020202020204" pitchFamily="34" charset="0"/>
                        </a:rPr>
                        <a:t>, Zagreb,</a:t>
                      </a:r>
                      <a:r>
                        <a:rPr lang="en-US" sz="1600" dirty="0" smtClean="0">
                          <a:solidFill>
                            <a:srgbClr val="333333"/>
                          </a:solidFill>
                          <a:effectLst/>
                          <a:latin typeface="Arial" panose="020B0604020202020204" pitchFamily="34" charset="0"/>
                        </a:rPr>
                        <a:t>1997 </a:t>
                      </a:r>
                      <a:endParaRPr lang="hr-HR" sz="1600" dirty="0" smtClean="0">
                        <a:solidFill>
                          <a:srgbClr val="333333"/>
                        </a:solidFill>
                        <a:effectLst/>
                        <a:latin typeface="Arial" panose="020B0604020202020204" pitchFamily="34" charset="0"/>
                      </a:endParaRPr>
                    </a:p>
                    <a:p>
                      <a:pPr>
                        <a:buFont typeface="+mj-lt"/>
                        <a:buNone/>
                      </a:pPr>
                      <a:endParaRPr lang="hr-HR" sz="1600" dirty="0" smtClean="0">
                        <a:solidFill>
                          <a:srgbClr val="333333"/>
                        </a:solidFill>
                        <a:effectLst/>
                        <a:latin typeface="Arial" panose="020B0604020202020204" pitchFamily="34" charset="0"/>
                      </a:endParaRPr>
                    </a:p>
                    <a:p>
                      <a:pPr>
                        <a:buFont typeface="+mj-lt"/>
                        <a:buNone/>
                      </a:pPr>
                      <a:r>
                        <a:rPr lang="hr-HR" sz="1600" dirty="0" smtClean="0">
                          <a:solidFill>
                            <a:srgbClr val="333333"/>
                          </a:solidFill>
                          <a:latin typeface="Arial" panose="020B0604020202020204" pitchFamily="34" charset="0"/>
                        </a:rPr>
                        <a:t>4. I. Jaramaz Reskušić: </a:t>
                      </a:r>
                      <a:r>
                        <a:rPr lang="hr-HR" sz="1600" i="1" dirty="0" smtClean="0">
                          <a:solidFill>
                            <a:srgbClr val="333333"/>
                          </a:solidFill>
                          <a:latin typeface="Arial" panose="020B0604020202020204" pitchFamily="34" charset="0"/>
                        </a:rPr>
                        <a:t>Neki pravno-retorički aspekti Ciceronova govora </a:t>
                      </a:r>
                      <a:r>
                        <a:rPr lang="hr-HR" sz="1600" dirty="0" smtClean="0">
                          <a:solidFill>
                            <a:srgbClr val="333333"/>
                          </a:solidFill>
                          <a:latin typeface="Arial" panose="020B0604020202020204" pitchFamily="34" charset="0"/>
                        </a:rPr>
                        <a:t>Pro </a:t>
                      </a:r>
                      <a:r>
                        <a:rPr lang="hr-HR" sz="1600" dirty="0" err="1" smtClean="0">
                          <a:solidFill>
                            <a:srgbClr val="333333"/>
                          </a:solidFill>
                          <a:latin typeface="Arial" panose="020B0604020202020204" pitchFamily="34" charset="0"/>
                        </a:rPr>
                        <a:t>Murena</a:t>
                      </a:r>
                      <a:r>
                        <a:rPr lang="hr-HR" sz="1600" dirty="0" smtClean="0">
                          <a:solidFill>
                            <a:srgbClr val="333333"/>
                          </a:solidFill>
                          <a:latin typeface="Arial" panose="020B0604020202020204" pitchFamily="34" charset="0"/>
                        </a:rPr>
                        <a:t>, Hrvatski ljetopis za kaznenopravne znanosti i praksu, vol. 23, br. 1/2016, str. 95-119</a:t>
                      </a:r>
                    </a:p>
                    <a:p>
                      <a:pPr>
                        <a:buFont typeface="+mj-lt"/>
                        <a:buNone/>
                      </a:pPr>
                      <a:endParaRPr lang="hr-HR" sz="1600" dirty="0" smtClean="0">
                        <a:solidFill>
                          <a:srgbClr val="333333"/>
                        </a:solidFill>
                        <a:latin typeface="Arial" panose="020B0604020202020204" pitchFamily="34" charset="0"/>
                      </a:endParaRPr>
                    </a:p>
                    <a:p>
                      <a:pPr>
                        <a:buFont typeface="+mj-lt"/>
                        <a:buNone/>
                      </a:pPr>
                      <a:r>
                        <a:rPr lang="hr-HR" sz="1600" dirty="0" smtClean="0">
                          <a:solidFill>
                            <a:srgbClr val="333333"/>
                          </a:solidFill>
                          <a:latin typeface="Arial" panose="020B0604020202020204" pitchFamily="34" charset="0"/>
                        </a:rPr>
                        <a:t>5. I. Jaramaz Reskušić: Pro </a:t>
                      </a:r>
                      <a:r>
                        <a:rPr lang="hr-HR" sz="1600" dirty="0" err="1" smtClean="0">
                          <a:solidFill>
                            <a:srgbClr val="333333"/>
                          </a:solidFill>
                          <a:latin typeface="Arial" panose="020B0604020202020204" pitchFamily="34" charset="0"/>
                        </a:rPr>
                        <a:t>Plancio</a:t>
                      </a:r>
                      <a:r>
                        <a:rPr lang="hr-HR" sz="1600" i="1" dirty="0" smtClean="0">
                          <a:solidFill>
                            <a:srgbClr val="333333"/>
                          </a:solidFill>
                          <a:latin typeface="Arial" panose="020B0604020202020204" pitchFamily="34" charset="0"/>
                        </a:rPr>
                        <a:t>: pravne, političke i retoričke odrednice Ciceronova govora, </a:t>
                      </a:r>
                      <a:r>
                        <a:rPr lang="hr-HR" sz="1600" dirty="0" smtClean="0">
                          <a:solidFill>
                            <a:srgbClr val="333333"/>
                          </a:solidFill>
                          <a:latin typeface="Arial" panose="020B0604020202020204" pitchFamily="34" charset="0"/>
                        </a:rPr>
                        <a:t>Hrvatski ljetopis za kaznenopravne znanosti i praksu, vol. 24, br. 1/2017, str. 203-228</a:t>
                      </a:r>
                    </a:p>
                    <a:p>
                      <a:pPr>
                        <a:buFont typeface="+mj-lt"/>
                        <a:buNone/>
                      </a:pPr>
                      <a:endParaRPr lang="hr-HR" sz="1600" dirty="0" smtClean="0">
                        <a:solidFill>
                          <a:srgbClr val="333333"/>
                        </a:solidFill>
                        <a:latin typeface="Arial" panose="020B0604020202020204" pitchFamily="34" charset="0"/>
                      </a:endParaRPr>
                    </a:p>
                    <a:p>
                      <a:pPr>
                        <a:buFont typeface="+mj-lt"/>
                        <a:buNone/>
                      </a:pPr>
                      <a:r>
                        <a:rPr lang="hr-HR" sz="1600" dirty="0" smtClean="0">
                          <a:solidFill>
                            <a:srgbClr val="333333"/>
                          </a:solidFill>
                          <a:latin typeface="Arial" panose="020B0604020202020204" pitchFamily="34" charset="0"/>
                        </a:rPr>
                        <a:t>6. I. Jaramaz Reskušić - S. </a:t>
                      </a:r>
                      <a:r>
                        <a:rPr lang="hr-HR" sz="1600" dirty="0" err="1" smtClean="0">
                          <a:solidFill>
                            <a:srgbClr val="333333"/>
                          </a:solidFill>
                          <a:latin typeface="Arial" panose="020B0604020202020204" pitchFamily="34" charset="0"/>
                        </a:rPr>
                        <a:t>Aličić</a:t>
                      </a:r>
                      <a:r>
                        <a:rPr lang="hr-HR" sz="1600" dirty="0" smtClean="0">
                          <a:solidFill>
                            <a:srgbClr val="333333"/>
                          </a:solidFill>
                          <a:latin typeface="Arial" panose="020B0604020202020204" pitchFamily="34" charset="0"/>
                        </a:rPr>
                        <a:t>: </a:t>
                      </a:r>
                      <a:r>
                        <a:rPr lang="hr-HR" sz="1600" i="1" dirty="0" err="1" smtClean="0">
                          <a:solidFill>
                            <a:srgbClr val="333333"/>
                          </a:solidFill>
                          <a:latin typeface="Arial" panose="020B0604020202020204" pitchFamily="34" charset="0"/>
                        </a:rPr>
                        <a:t>Kvint</a:t>
                      </a:r>
                      <a:r>
                        <a:rPr lang="hr-HR" sz="1600" i="1" dirty="0" smtClean="0">
                          <a:solidFill>
                            <a:srgbClr val="333333"/>
                          </a:solidFill>
                          <a:latin typeface="Arial" panose="020B0604020202020204" pitchFamily="34" charset="0"/>
                        </a:rPr>
                        <a:t> </a:t>
                      </a:r>
                      <a:r>
                        <a:rPr lang="hr-HR" sz="1600" i="1" dirty="0" err="1" smtClean="0">
                          <a:solidFill>
                            <a:srgbClr val="333333"/>
                          </a:solidFill>
                          <a:latin typeface="Arial" panose="020B0604020202020204" pitchFamily="34" charset="0"/>
                        </a:rPr>
                        <a:t>Tulije</a:t>
                      </a:r>
                      <a:r>
                        <a:rPr lang="hr-HR" sz="1600" i="1" dirty="0" smtClean="0">
                          <a:solidFill>
                            <a:srgbClr val="333333"/>
                          </a:solidFill>
                          <a:latin typeface="Arial" panose="020B0604020202020204" pitchFamily="34" charset="0"/>
                        </a:rPr>
                        <a:t> Ciceron: Izborni priručnik. Sa govorima Marka </a:t>
                      </a:r>
                      <a:r>
                        <a:rPr lang="hr-HR" sz="1600" i="1" dirty="0" err="1" smtClean="0">
                          <a:solidFill>
                            <a:srgbClr val="333333"/>
                          </a:solidFill>
                          <a:latin typeface="Arial" panose="020B0604020202020204" pitchFamily="34" charset="0"/>
                        </a:rPr>
                        <a:t>Tulija</a:t>
                      </a:r>
                      <a:r>
                        <a:rPr lang="hr-HR" sz="1600" i="1" dirty="0" smtClean="0">
                          <a:solidFill>
                            <a:srgbClr val="333333"/>
                          </a:solidFill>
                          <a:latin typeface="Arial" panose="020B0604020202020204" pitchFamily="34" charset="0"/>
                        </a:rPr>
                        <a:t> Cicerona o izbornoj korupciji</a:t>
                      </a:r>
                      <a:r>
                        <a:rPr lang="hr-HR" sz="1600" dirty="0" smtClean="0">
                          <a:solidFill>
                            <a:srgbClr val="333333"/>
                          </a:solidFill>
                          <a:latin typeface="Arial" panose="020B0604020202020204" pitchFamily="34" charset="0"/>
                        </a:rPr>
                        <a:t>, University press, Sarajevo, 2018</a:t>
                      </a:r>
                      <a:endParaRPr lang="en-US" sz="1600" dirty="0">
                        <a:solidFill>
                          <a:srgbClr val="333333"/>
                        </a:solidFill>
                        <a:effectLst/>
                        <a:latin typeface="Arial" panose="020B0604020202020204" pitchFamily="34" charset="0"/>
                      </a:endParaRPr>
                    </a:p>
                  </a:txBody>
                  <a:tcPr marL="89580" marR="89580" marT="29860" marB="29860" anchor="ctr">
                    <a:lnL>
                      <a:noFill/>
                    </a:lnL>
                    <a:lnR>
                      <a:noFill/>
                    </a:lnR>
                    <a:lnT>
                      <a:noFill/>
                    </a:lnT>
                    <a:lnB>
                      <a:noFill/>
                    </a:lnB>
                  </a:tcPr>
                </a:tc>
                <a:extLst>
                  <a:ext uri="{0D108BD9-81ED-4DB2-BD59-A6C34878D82A}">
                    <a16:rowId xmlns:a16="http://schemas.microsoft.com/office/drawing/2014/main" val="3503532306"/>
                  </a:ext>
                </a:extLst>
              </a:tr>
              <a:tr h="8516120">
                <a:tc>
                  <a:txBody>
                    <a:bodyPr/>
                    <a:lstStyle/>
                    <a:p>
                      <a:pPr>
                        <a:buFont typeface="+mj-lt"/>
                        <a:buNone/>
                      </a:pPr>
                      <a:r>
                        <a:rPr lang="hr-HR" sz="1800" dirty="0" smtClean="0">
                          <a:solidFill>
                            <a:srgbClr val="333333"/>
                          </a:solidFill>
                          <a:latin typeface="Arial" panose="020B0604020202020204" pitchFamily="34" charset="0"/>
                        </a:rPr>
                        <a:t>  </a:t>
                      </a:r>
                      <a:r>
                        <a:rPr lang="en-US" sz="1800" dirty="0" smtClean="0">
                          <a:solidFill>
                            <a:srgbClr val="333333"/>
                          </a:solidFill>
                          <a:latin typeface="Arial" panose="020B0604020202020204" pitchFamily="34" charset="0"/>
                        </a:rPr>
                        <a:t> </a:t>
                      </a:r>
                      <a:endParaRPr lang="hr-HR" sz="1800" dirty="0" smtClean="0">
                        <a:solidFill>
                          <a:srgbClr val="333333"/>
                        </a:solidFill>
                        <a:latin typeface="Arial" panose="020B0604020202020204" pitchFamily="34" charset="0"/>
                      </a:endParaRPr>
                    </a:p>
                    <a:p>
                      <a:pPr>
                        <a:buFont typeface="+mj-lt"/>
                        <a:buNone/>
                      </a:pPr>
                      <a:endParaRPr lang="hr-HR" sz="1800" dirty="0" smtClean="0">
                        <a:solidFill>
                          <a:srgbClr val="333333"/>
                        </a:solidFill>
                        <a:effectLst/>
                        <a:latin typeface="Arial" panose="020B0604020202020204" pitchFamily="34" charset="0"/>
                      </a:endParaRPr>
                    </a:p>
                    <a:p>
                      <a:pPr>
                        <a:buFont typeface="+mj-lt"/>
                        <a:buNone/>
                      </a:pPr>
                      <a:endParaRPr lang="en-US" sz="1800" dirty="0">
                        <a:solidFill>
                          <a:srgbClr val="333333"/>
                        </a:solidFill>
                        <a:effectLst/>
                        <a:latin typeface="Arial" panose="020B0604020202020204" pitchFamily="34" charset="0"/>
                      </a:endParaRPr>
                    </a:p>
                  </a:txBody>
                  <a:tcPr marL="89580" marR="89580" marT="29860" marB="29860" anchor="ctr">
                    <a:lnL>
                      <a:noFill/>
                    </a:lnL>
                    <a:lnR>
                      <a:noFill/>
                    </a:lnR>
                    <a:lnT>
                      <a:noFill/>
                    </a:lnT>
                    <a:lnB>
                      <a:noFill/>
                    </a:lnB>
                  </a:tcPr>
                </a:tc>
                <a:extLst>
                  <a:ext uri="{0D108BD9-81ED-4DB2-BD59-A6C34878D82A}">
                    <a16:rowId xmlns:a16="http://schemas.microsoft.com/office/drawing/2014/main" val="3336608069"/>
                  </a:ext>
                </a:extLst>
              </a:tr>
            </a:tbl>
          </a:graphicData>
        </a:graphic>
      </p:graphicFrame>
    </p:spTree>
    <p:extLst>
      <p:ext uri="{BB962C8B-B14F-4D97-AF65-F5344CB8AC3E}">
        <p14:creationId xmlns:p14="http://schemas.microsoft.com/office/powerpoint/2010/main" val="70351570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a:latin typeface="Arial" panose="020B0604020202020204" pitchFamily="34" charset="0"/>
                <a:cs typeface="Arial" panose="020B0604020202020204" pitchFamily="34" charset="0"/>
              </a:rPr>
              <a:t>dopunska</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literatura</a:t>
            </a:r>
            <a:r>
              <a:rPr lang="en-US" sz="3200" b="1" dirty="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24127" y="2344189"/>
            <a:ext cx="9720073" cy="4023360"/>
          </a:xfrm>
        </p:spPr>
        <p:txBody>
          <a:bodyPr>
            <a:normAutofit fontScale="25000" lnSpcReduction="20000"/>
          </a:bodyPr>
          <a:lstStyle/>
          <a:p>
            <a:pPr marL="0" indent="0" fontAlgn="ctr">
              <a:buNone/>
            </a:pPr>
            <a:r>
              <a:rPr lang="hr-HR" sz="5600" dirty="0">
                <a:latin typeface="Arial" panose="020B0604020202020204" pitchFamily="34" charset="0"/>
                <a:cs typeface="Arial" panose="020B0604020202020204" pitchFamily="34" charset="0"/>
              </a:rPr>
              <a:t>1. </a:t>
            </a:r>
            <a:r>
              <a:rPr lang="en-US" sz="5600" dirty="0" err="1">
                <a:latin typeface="Arial" panose="020B0604020202020204" pitchFamily="34" charset="0"/>
                <a:cs typeface="Arial" panose="020B0604020202020204" pitchFamily="34" charset="0"/>
              </a:rPr>
              <a:t>Aristotel</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i="1" dirty="0" err="1">
                <a:latin typeface="Arial" panose="020B0604020202020204" pitchFamily="34" charset="0"/>
                <a:cs typeface="Arial" panose="020B0604020202020204" pitchFamily="34" charset="0"/>
              </a:rPr>
              <a:t>Retorika</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dirty="0" err="1">
                <a:latin typeface="Arial" panose="020B0604020202020204" pitchFamily="34" charset="0"/>
                <a:cs typeface="Arial" panose="020B0604020202020204" pitchFamily="34" charset="0"/>
              </a:rPr>
              <a:t>Naprijed</a:t>
            </a:r>
            <a:r>
              <a:rPr lang="hr-HR" sz="5600" dirty="0">
                <a:latin typeface="Arial" panose="020B0604020202020204" pitchFamily="34" charset="0"/>
                <a:cs typeface="Arial" panose="020B0604020202020204" pitchFamily="34" charset="0"/>
              </a:rPr>
              <a:t>, Zagreb,</a:t>
            </a:r>
            <a:r>
              <a:rPr lang="en-US" sz="5600" dirty="0">
                <a:latin typeface="Arial" panose="020B0604020202020204" pitchFamily="34" charset="0"/>
                <a:cs typeface="Arial" panose="020B0604020202020204" pitchFamily="34" charset="0"/>
              </a:rPr>
              <a:t>1989</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str. XI-XXXVII </a:t>
            </a:r>
            <a:endParaRPr lang="hr-HR" sz="5600" dirty="0">
              <a:latin typeface="Arial" panose="020B0604020202020204" pitchFamily="34" charset="0"/>
              <a:cs typeface="Arial" panose="020B0604020202020204" pitchFamily="34" charset="0"/>
            </a:endParaRPr>
          </a:p>
          <a:p>
            <a:pPr marL="0" indent="0" fontAlgn="ctr">
              <a:buNone/>
            </a:pPr>
            <a:r>
              <a:rPr lang="hr-HR" sz="5600" dirty="0">
                <a:latin typeface="Arial" panose="020B0604020202020204" pitchFamily="34" charset="0"/>
                <a:cs typeface="Arial" panose="020B0604020202020204" pitchFamily="34" charset="0"/>
              </a:rPr>
              <a:t>2. </a:t>
            </a:r>
            <a:r>
              <a:rPr lang="hr-HR" sz="5600" dirty="0">
                <a:solidFill>
                  <a:srgbClr val="333333"/>
                </a:solidFill>
                <a:latin typeface="Arial" panose="020B0604020202020204" pitchFamily="34" charset="0"/>
              </a:rPr>
              <a:t>S. </a:t>
            </a:r>
            <a:r>
              <a:rPr lang="hr-HR" sz="5600" dirty="0" err="1">
                <a:solidFill>
                  <a:srgbClr val="333333"/>
                </a:solidFill>
                <a:latin typeface="Arial" panose="020B0604020202020204" pitchFamily="34" charset="0"/>
              </a:rPr>
              <a:t>Avramović</a:t>
            </a:r>
            <a:r>
              <a:rPr lang="hr-HR" sz="5600" dirty="0">
                <a:solidFill>
                  <a:srgbClr val="333333"/>
                </a:solidFill>
                <a:latin typeface="Arial" panose="020B0604020202020204" pitchFamily="34" charset="0"/>
              </a:rPr>
              <a:t>: </a:t>
            </a:r>
            <a:r>
              <a:rPr lang="hr-HR" sz="5600" i="1" dirty="0" err="1">
                <a:solidFill>
                  <a:srgbClr val="333333"/>
                </a:solidFill>
                <a:latin typeface="Arial" panose="020B0604020202020204" pitchFamily="34" charset="0"/>
              </a:rPr>
              <a:t>Rhetorike</a:t>
            </a:r>
            <a:r>
              <a:rPr lang="hr-HR" sz="5600" i="1" dirty="0">
                <a:solidFill>
                  <a:srgbClr val="333333"/>
                </a:solidFill>
                <a:latin typeface="Arial" panose="020B0604020202020204" pitchFamily="34" charset="0"/>
              </a:rPr>
              <a:t> </a:t>
            </a:r>
            <a:r>
              <a:rPr lang="hr-HR" sz="5600" i="1" dirty="0" err="1">
                <a:solidFill>
                  <a:srgbClr val="333333"/>
                </a:solidFill>
                <a:latin typeface="Arial" panose="020B0604020202020204" pitchFamily="34" charset="0"/>
              </a:rPr>
              <a:t>techne</a:t>
            </a:r>
            <a:r>
              <a:rPr lang="hr-HR" sz="5600" i="1" dirty="0">
                <a:solidFill>
                  <a:srgbClr val="333333"/>
                </a:solidFill>
                <a:latin typeface="Arial" panose="020B0604020202020204" pitchFamily="34" charset="0"/>
              </a:rPr>
              <a:t>. </a:t>
            </a:r>
            <a:r>
              <a:rPr lang="hr-HR" sz="5600" i="1" dirty="0" err="1">
                <a:solidFill>
                  <a:srgbClr val="333333"/>
                </a:solidFill>
                <a:latin typeface="Arial" panose="020B0604020202020204" pitchFamily="34" charset="0"/>
              </a:rPr>
              <a:t>Veština</a:t>
            </a:r>
            <a:r>
              <a:rPr lang="hr-HR" sz="5600" i="1" dirty="0">
                <a:solidFill>
                  <a:srgbClr val="333333"/>
                </a:solidFill>
                <a:latin typeface="Arial" panose="020B0604020202020204" pitchFamily="34" charset="0"/>
              </a:rPr>
              <a:t> </a:t>
            </a:r>
            <a:r>
              <a:rPr lang="hr-HR" sz="5600" i="1" dirty="0" err="1">
                <a:solidFill>
                  <a:srgbClr val="333333"/>
                </a:solidFill>
                <a:latin typeface="Arial" panose="020B0604020202020204" pitchFamily="34" charset="0"/>
              </a:rPr>
              <a:t>besedništva</a:t>
            </a:r>
            <a:r>
              <a:rPr lang="hr-HR" sz="5600" i="1" dirty="0">
                <a:solidFill>
                  <a:srgbClr val="333333"/>
                </a:solidFill>
                <a:latin typeface="Arial" panose="020B0604020202020204" pitchFamily="34" charset="0"/>
              </a:rPr>
              <a:t> i javni nastup</a:t>
            </a:r>
            <a:r>
              <a:rPr lang="hr-HR" sz="5600" dirty="0">
                <a:solidFill>
                  <a:srgbClr val="333333"/>
                </a:solidFill>
                <a:latin typeface="Arial" panose="020B0604020202020204" pitchFamily="34" charset="0"/>
              </a:rPr>
              <a:t>, Beograd, 2009</a:t>
            </a:r>
            <a:endParaRPr lang="hr-HR" sz="5600" dirty="0" smtClean="0">
              <a:latin typeface="Arial" panose="020B0604020202020204" pitchFamily="34" charset="0"/>
              <a:cs typeface="Arial" panose="020B0604020202020204" pitchFamily="34" charset="0"/>
            </a:endParaRPr>
          </a:p>
          <a:p>
            <a:pPr marL="0" indent="0" fontAlgn="ctr">
              <a:buNone/>
            </a:pPr>
            <a:r>
              <a:rPr lang="hr-HR" sz="5600" dirty="0" smtClean="0">
                <a:latin typeface="Arial" panose="020B0604020202020204" pitchFamily="34" charset="0"/>
                <a:cs typeface="Arial" panose="020B0604020202020204" pitchFamily="34" charset="0"/>
              </a:rPr>
              <a:t>3</a:t>
            </a:r>
            <a:r>
              <a:rPr lang="hr-HR" sz="5600" dirty="0">
                <a:latin typeface="Arial" panose="020B0604020202020204" pitchFamily="34" charset="0"/>
                <a:cs typeface="Arial" panose="020B0604020202020204" pitchFamily="34" charset="0"/>
              </a:rPr>
              <a:t>. S. </a:t>
            </a:r>
            <a:r>
              <a:rPr lang="hr-HR" sz="5600" dirty="0" err="1">
                <a:latin typeface="Arial" panose="020B0604020202020204" pitchFamily="34" charset="0"/>
                <a:cs typeface="Arial" panose="020B0604020202020204" pitchFamily="34" charset="0"/>
              </a:rPr>
              <a:t>Avramović</a:t>
            </a:r>
            <a:r>
              <a:rPr lang="hr-HR" sz="5600" dirty="0">
                <a:latin typeface="Arial" panose="020B0604020202020204" pitchFamily="34" charset="0"/>
                <a:cs typeface="Arial" panose="020B0604020202020204" pitchFamily="34" charset="0"/>
              </a:rPr>
              <a:t>: </a:t>
            </a:r>
            <a:r>
              <a:rPr lang="hr-HR" sz="5600" i="1" dirty="0" err="1">
                <a:latin typeface="Arial" panose="020B0604020202020204" pitchFamily="34" charset="0"/>
                <a:cs typeface="Arial" panose="020B0604020202020204" pitchFamily="34" charset="0"/>
              </a:rPr>
              <a:t>Isejevo</a:t>
            </a:r>
            <a:r>
              <a:rPr lang="hr-HR" sz="5600" i="1" dirty="0">
                <a:latin typeface="Arial" panose="020B0604020202020204" pitchFamily="34" charset="0"/>
                <a:cs typeface="Arial" panose="020B0604020202020204" pitchFamily="34" charset="0"/>
              </a:rPr>
              <a:t> sudsko </a:t>
            </a:r>
            <a:r>
              <a:rPr lang="hr-HR" sz="5600" i="1" dirty="0" err="1">
                <a:latin typeface="Arial" panose="020B0604020202020204" pitchFamily="34" charset="0"/>
                <a:cs typeface="Arial" panose="020B0604020202020204" pitchFamily="34" charset="0"/>
              </a:rPr>
              <a:t>besedništvo</a:t>
            </a:r>
            <a:r>
              <a:rPr lang="hr-HR" sz="5600" i="1" dirty="0">
                <a:latin typeface="Arial" panose="020B0604020202020204" pitchFamily="34" charset="0"/>
                <a:cs typeface="Arial" panose="020B0604020202020204" pitchFamily="34" charset="0"/>
              </a:rPr>
              <a:t> i </a:t>
            </a:r>
            <a:r>
              <a:rPr lang="hr-HR" sz="5600" i="1" dirty="0" err="1">
                <a:latin typeface="Arial" panose="020B0604020202020204" pitchFamily="34" charset="0"/>
                <a:cs typeface="Arial" panose="020B0604020202020204" pitchFamily="34" charset="0"/>
              </a:rPr>
              <a:t>atinsko</a:t>
            </a:r>
            <a:r>
              <a:rPr lang="hr-HR" sz="5600" i="1" dirty="0">
                <a:latin typeface="Arial" panose="020B0604020202020204" pitchFamily="34" charset="0"/>
                <a:cs typeface="Arial" panose="020B0604020202020204" pitchFamily="34" charset="0"/>
              </a:rPr>
              <a:t> pravo</a:t>
            </a:r>
            <a:r>
              <a:rPr lang="hr-HR" sz="5600" dirty="0">
                <a:latin typeface="Arial" panose="020B0604020202020204" pitchFamily="34" charset="0"/>
                <a:cs typeface="Arial" panose="020B0604020202020204" pitchFamily="34" charset="0"/>
              </a:rPr>
              <a:t>, četvrto izdanje, Beograd, 2005</a:t>
            </a:r>
            <a:endParaRPr lang="en-US" sz="5600" dirty="0">
              <a:latin typeface="Arial" panose="020B0604020202020204" pitchFamily="34" charset="0"/>
              <a:cs typeface="Arial" panose="020B0604020202020204" pitchFamily="34" charset="0"/>
            </a:endParaRPr>
          </a:p>
          <a:p>
            <a:pPr marL="0" indent="0" fontAlgn="ctr">
              <a:buNone/>
            </a:pPr>
            <a:r>
              <a:rPr lang="hr-HR" sz="5600" dirty="0">
                <a:latin typeface="Arial" panose="020B0604020202020204" pitchFamily="34" charset="0"/>
                <a:cs typeface="Arial" panose="020B0604020202020204" pitchFamily="34" charset="0"/>
              </a:rPr>
              <a:t>4. </a:t>
            </a:r>
            <a:r>
              <a:rPr lang="en-US" sz="5600" dirty="0">
                <a:latin typeface="Arial" panose="020B0604020202020204" pitchFamily="34" charset="0"/>
                <a:cs typeface="Arial" panose="020B0604020202020204" pitchFamily="34" charset="0"/>
              </a:rPr>
              <a:t>M. T. </a:t>
            </a:r>
            <a:r>
              <a:rPr lang="en-US" sz="5600" dirty="0" err="1">
                <a:latin typeface="Arial" panose="020B0604020202020204" pitchFamily="34" charset="0"/>
                <a:cs typeface="Arial" panose="020B0604020202020204" pitchFamily="34" charset="0"/>
              </a:rPr>
              <a:t>Ciceron</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i="1" dirty="0">
                <a:latin typeface="Arial" panose="020B0604020202020204" pitchFamily="34" charset="0"/>
                <a:cs typeface="Arial" panose="020B0604020202020204" pitchFamily="34" charset="0"/>
              </a:rPr>
              <a:t>O </a:t>
            </a:r>
            <a:r>
              <a:rPr lang="en-US" sz="5600" i="1" dirty="0" err="1">
                <a:latin typeface="Arial" panose="020B0604020202020204" pitchFamily="34" charset="0"/>
                <a:cs typeface="Arial" panose="020B0604020202020204" pitchFamily="34" charset="0"/>
              </a:rPr>
              <a:t>govorniku</a:t>
            </a:r>
            <a:r>
              <a:rPr lang="hr-HR" sz="5600" dirty="0">
                <a:latin typeface="Arial" panose="020B0604020202020204" pitchFamily="34" charset="0"/>
                <a:cs typeface="Arial" panose="020B0604020202020204" pitchFamily="34" charset="0"/>
              </a:rPr>
              <a:t>, M</a:t>
            </a:r>
            <a:r>
              <a:rPr lang="en-US" sz="5600" dirty="0" err="1">
                <a:latin typeface="Arial" panose="020B0604020202020204" pitchFamily="34" charset="0"/>
                <a:cs typeface="Arial" panose="020B0604020202020204" pitchFamily="34" charset="0"/>
              </a:rPr>
              <a:t>atica</a:t>
            </a:r>
            <a:r>
              <a:rPr lang="en-US" sz="5600" dirty="0">
                <a:latin typeface="Arial" panose="020B0604020202020204" pitchFamily="34" charset="0"/>
                <a:cs typeface="Arial" panose="020B0604020202020204" pitchFamily="34" charset="0"/>
              </a:rPr>
              <a:t> </a:t>
            </a:r>
            <a:r>
              <a:rPr lang="hr-HR" sz="5600" dirty="0">
                <a:latin typeface="Arial" panose="020B0604020202020204" pitchFamily="34" charset="0"/>
                <a:cs typeface="Arial" panose="020B0604020202020204" pitchFamily="34" charset="0"/>
              </a:rPr>
              <a:t>H</a:t>
            </a:r>
            <a:r>
              <a:rPr lang="en-US" sz="5600" dirty="0" err="1">
                <a:latin typeface="Arial" panose="020B0604020202020204" pitchFamily="34" charset="0"/>
                <a:cs typeface="Arial" panose="020B0604020202020204" pitchFamily="34" charset="0"/>
              </a:rPr>
              <a:t>rvatska</a:t>
            </a:r>
            <a:r>
              <a:rPr lang="hr-HR" sz="5600" dirty="0">
                <a:latin typeface="Arial" panose="020B0604020202020204" pitchFamily="34" charset="0"/>
                <a:cs typeface="Arial" panose="020B0604020202020204" pitchFamily="34" charset="0"/>
              </a:rPr>
              <a:t>, Zagreb, </a:t>
            </a:r>
            <a:r>
              <a:rPr lang="en-US" sz="5600" dirty="0">
                <a:latin typeface="Arial" panose="020B0604020202020204" pitchFamily="34" charset="0"/>
                <a:cs typeface="Arial" panose="020B0604020202020204" pitchFamily="34" charset="0"/>
              </a:rPr>
              <a:t>2002</a:t>
            </a:r>
            <a:r>
              <a:rPr lang="hr-HR" sz="5600" dirty="0">
                <a:latin typeface="Arial" panose="020B0604020202020204" pitchFamily="34" charset="0"/>
                <a:cs typeface="Arial" panose="020B0604020202020204" pitchFamily="34" charset="0"/>
              </a:rPr>
              <a:t>, posebice </a:t>
            </a:r>
            <a:r>
              <a:rPr lang="en-US" sz="5600" dirty="0">
                <a:latin typeface="Arial" panose="020B0604020202020204" pitchFamily="34" charset="0"/>
                <a:cs typeface="Arial" panose="020B0604020202020204" pitchFamily="34" charset="0"/>
              </a:rPr>
              <a:t>str. 5-25</a:t>
            </a:r>
            <a:endParaRPr lang="hr-HR" sz="5600" dirty="0">
              <a:latin typeface="Arial" panose="020B0604020202020204" pitchFamily="34" charset="0"/>
              <a:cs typeface="Arial" panose="020B0604020202020204" pitchFamily="34" charset="0"/>
            </a:endParaRPr>
          </a:p>
          <a:p>
            <a:pPr marL="0" indent="0" fontAlgn="ctr">
              <a:buNone/>
            </a:pPr>
            <a:r>
              <a:rPr lang="hr-HR" sz="5600" dirty="0">
                <a:latin typeface="Arial" panose="020B0604020202020204" pitchFamily="34" charset="0"/>
                <a:cs typeface="Arial" panose="020B0604020202020204" pitchFamily="34" charset="0"/>
              </a:rPr>
              <a:t>5. M. T. Ciceron: </a:t>
            </a:r>
            <a:r>
              <a:rPr lang="hr-HR" sz="5600" i="1" dirty="0">
                <a:latin typeface="Arial" panose="020B0604020202020204" pitchFamily="34" charset="0"/>
                <a:cs typeface="Arial" panose="020B0604020202020204" pitchFamily="34" charset="0"/>
              </a:rPr>
              <a:t>Govori protiv </a:t>
            </a:r>
            <a:r>
              <a:rPr lang="hr-HR" sz="5600" i="1" dirty="0" err="1">
                <a:latin typeface="Arial" panose="020B0604020202020204" pitchFamily="34" charset="0"/>
                <a:cs typeface="Arial" panose="020B0604020202020204" pitchFamily="34" charset="0"/>
              </a:rPr>
              <a:t>Katiline</a:t>
            </a:r>
            <a:r>
              <a:rPr lang="hr-HR" sz="5600" dirty="0">
                <a:latin typeface="Arial" panose="020B0604020202020204" pitchFamily="34" charset="0"/>
                <a:cs typeface="Arial" panose="020B0604020202020204" pitchFamily="34" charset="0"/>
              </a:rPr>
              <a:t>, Latina </a:t>
            </a:r>
            <a:r>
              <a:rPr lang="hr-HR" sz="5600" dirty="0" err="1">
                <a:latin typeface="Arial" panose="020B0604020202020204" pitchFamily="34" charset="0"/>
                <a:cs typeface="Arial" panose="020B0604020202020204" pitchFamily="34" charset="0"/>
              </a:rPr>
              <a:t>et</a:t>
            </a:r>
            <a:r>
              <a:rPr lang="hr-HR" sz="5600" dirty="0">
                <a:latin typeface="Arial" panose="020B0604020202020204" pitchFamily="34" charset="0"/>
                <a:cs typeface="Arial" panose="020B0604020202020204" pitchFamily="34" charset="0"/>
              </a:rPr>
              <a:t> </a:t>
            </a:r>
            <a:r>
              <a:rPr lang="hr-HR" sz="5600" dirty="0" err="1">
                <a:latin typeface="Arial" panose="020B0604020202020204" pitchFamily="34" charset="0"/>
                <a:cs typeface="Arial" panose="020B0604020202020204" pitchFamily="34" charset="0"/>
              </a:rPr>
              <a:t>Graeca</a:t>
            </a:r>
            <a:r>
              <a:rPr lang="hr-HR" sz="5600" dirty="0">
                <a:latin typeface="Arial" panose="020B0604020202020204" pitchFamily="34" charset="0"/>
                <a:cs typeface="Arial" panose="020B0604020202020204" pitchFamily="34" charset="0"/>
              </a:rPr>
              <a:t>, Zagreb, 2016</a:t>
            </a:r>
            <a:r>
              <a:rPr lang="hr-HR" sz="5600" i="1" dirty="0">
                <a:latin typeface="Arial" panose="020B0604020202020204" pitchFamily="34" charset="0"/>
                <a:cs typeface="Arial" panose="020B0604020202020204" pitchFamily="34" charset="0"/>
              </a:rPr>
              <a:t> </a:t>
            </a:r>
            <a:endParaRPr lang="hr-HR" sz="5600" i="1" dirty="0" smtClean="0">
              <a:latin typeface="Arial" panose="020B0604020202020204" pitchFamily="34" charset="0"/>
              <a:cs typeface="Arial" panose="020B0604020202020204" pitchFamily="34" charset="0"/>
            </a:endParaRPr>
          </a:p>
          <a:p>
            <a:pPr marL="0" indent="0" fontAlgn="ctr">
              <a:buNone/>
            </a:pPr>
            <a:r>
              <a:rPr lang="hr-HR" sz="5600" dirty="0" smtClean="0">
                <a:latin typeface="Arial" panose="020B0604020202020204" pitchFamily="34" charset="0"/>
                <a:cs typeface="Arial" panose="020B0604020202020204" pitchFamily="34" charset="0"/>
              </a:rPr>
              <a:t>6. </a:t>
            </a:r>
            <a:r>
              <a:rPr lang="en-US" sz="5600" dirty="0" smtClean="0">
                <a:latin typeface="Arial" panose="020B0604020202020204" pitchFamily="34" charset="0"/>
                <a:cs typeface="Arial" panose="020B0604020202020204" pitchFamily="34" charset="0"/>
              </a:rPr>
              <a:t>M</a:t>
            </a:r>
            <a:r>
              <a:rPr lang="en-US" sz="5600" dirty="0">
                <a:latin typeface="Arial" panose="020B0604020202020204" pitchFamily="34" charset="0"/>
                <a:cs typeface="Arial" panose="020B0604020202020204" pitchFamily="34" charset="0"/>
              </a:rPr>
              <a:t>. T. Cicero</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i="1" dirty="0">
                <a:latin typeface="Arial" panose="020B0604020202020204" pitchFamily="34" charset="0"/>
                <a:cs typeface="Arial" panose="020B0604020202020204" pitchFamily="34" charset="0"/>
              </a:rPr>
              <a:t>Murder Trials</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Penguin Books</a:t>
            </a:r>
            <a:r>
              <a:rPr lang="hr-HR" sz="5600" dirty="0">
                <a:latin typeface="Arial" panose="020B0604020202020204" pitchFamily="34" charset="0"/>
                <a:cs typeface="Arial" panose="020B0604020202020204" pitchFamily="34" charset="0"/>
              </a:rPr>
              <a:t>, London,</a:t>
            </a:r>
            <a:r>
              <a:rPr lang="en-US" sz="5600" dirty="0" smtClean="0">
                <a:latin typeface="Arial" panose="020B0604020202020204" pitchFamily="34" charset="0"/>
                <a:cs typeface="Arial" panose="020B0604020202020204" pitchFamily="34" charset="0"/>
              </a:rPr>
              <a:t>1986</a:t>
            </a:r>
            <a:endParaRPr lang="hr-HR" sz="5600" dirty="0" smtClean="0">
              <a:latin typeface="Arial" panose="020B0604020202020204" pitchFamily="34" charset="0"/>
              <a:cs typeface="Arial" panose="020B0604020202020204" pitchFamily="34" charset="0"/>
            </a:endParaRPr>
          </a:p>
          <a:p>
            <a:pPr marL="0" indent="0" fontAlgn="ctr">
              <a:buNone/>
            </a:pPr>
            <a:r>
              <a:rPr lang="hr-HR" sz="5600" dirty="0" smtClean="0">
                <a:latin typeface="Arial" panose="020B0604020202020204" pitchFamily="34" charset="0"/>
                <a:cs typeface="Arial" panose="020B0604020202020204" pitchFamily="34" charset="0"/>
              </a:rPr>
              <a:t>7. </a:t>
            </a:r>
            <a:r>
              <a:rPr lang="en-US" sz="5600" dirty="0" smtClean="0">
                <a:latin typeface="Arial" panose="020B0604020202020204" pitchFamily="34" charset="0"/>
                <a:cs typeface="Arial" panose="020B0604020202020204" pitchFamily="34" charset="0"/>
              </a:rPr>
              <a:t>M</a:t>
            </a:r>
            <a:r>
              <a:rPr lang="en-US" sz="5600" dirty="0">
                <a:latin typeface="Arial" panose="020B0604020202020204" pitchFamily="34" charset="0"/>
                <a:cs typeface="Arial" panose="020B0604020202020204" pitchFamily="34" charset="0"/>
              </a:rPr>
              <a:t>. T. Cicero</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i="1" dirty="0">
                <a:latin typeface="Arial" panose="020B0604020202020204" pitchFamily="34" charset="0"/>
                <a:cs typeface="Arial" panose="020B0604020202020204" pitchFamily="34" charset="0"/>
              </a:rPr>
              <a:t>Selected </a:t>
            </a:r>
            <a:r>
              <a:rPr lang="hr-HR" sz="5600" i="1" dirty="0">
                <a:latin typeface="Arial" panose="020B0604020202020204" pitchFamily="34" charset="0"/>
                <a:cs typeface="Arial" panose="020B0604020202020204" pitchFamily="34" charset="0"/>
              </a:rPr>
              <a:t>P</a:t>
            </a:r>
            <a:r>
              <a:rPr lang="en-US" sz="5600" i="1" dirty="0" err="1">
                <a:latin typeface="Arial" panose="020B0604020202020204" pitchFamily="34" charset="0"/>
                <a:cs typeface="Arial" panose="020B0604020202020204" pitchFamily="34" charset="0"/>
              </a:rPr>
              <a:t>olitical</a:t>
            </a:r>
            <a:r>
              <a:rPr lang="en-US" sz="5600" i="1" dirty="0">
                <a:latin typeface="Arial" panose="020B0604020202020204" pitchFamily="34" charset="0"/>
                <a:cs typeface="Arial" panose="020B0604020202020204" pitchFamily="34" charset="0"/>
              </a:rPr>
              <a:t> </a:t>
            </a:r>
            <a:r>
              <a:rPr lang="hr-HR" sz="5600" i="1" dirty="0">
                <a:latin typeface="Arial" panose="020B0604020202020204" pitchFamily="34" charset="0"/>
                <a:cs typeface="Arial" panose="020B0604020202020204" pitchFamily="34" charset="0"/>
              </a:rPr>
              <a:t>S</a:t>
            </a:r>
            <a:r>
              <a:rPr lang="en-US" sz="5600" i="1" dirty="0" err="1">
                <a:latin typeface="Arial" panose="020B0604020202020204" pitchFamily="34" charset="0"/>
                <a:cs typeface="Arial" panose="020B0604020202020204" pitchFamily="34" charset="0"/>
              </a:rPr>
              <a:t>peeches</a:t>
            </a:r>
            <a:r>
              <a:rPr lang="en-US" sz="5600" i="1" dirty="0">
                <a:latin typeface="Arial" panose="020B0604020202020204" pitchFamily="34" charset="0"/>
                <a:cs typeface="Arial" panose="020B0604020202020204" pitchFamily="34" charset="0"/>
              </a:rPr>
              <a:t> of Cicero</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Penguin Books</a:t>
            </a:r>
            <a:r>
              <a:rPr lang="hr-HR" sz="5600" dirty="0">
                <a:latin typeface="Arial" panose="020B0604020202020204" pitchFamily="34" charset="0"/>
                <a:cs typeface="Arial" panose="020B0604020202020204" pitchFamily="34" charset="0"/>
              </a:rPr>
              <a:t>, London,</a:t>
            </a:r>
            <a:r>
              <a:rPr lang="en-US" sz="5600" dirty="0">
                <a:latin typeface="Arial" panose="020B0604020202020204" pitchFamily="34" charset="0"/>
                <a:cs typeface="Arial" panose="020B0604020202020204" pitchFamily="34" charset="0"/>
              </a:rPr>
              <a:t>1986</a:t>
            </a:r>
            <a:r>
              <a:rPr lang="en-US" sz="5600" i="1" dirty="0" smtClean="0">
                <a:latin typeface="Arial" panose="020B0604020202020204" pitchFamily="34" charset="0"/>
                <a:cs typeface="Arial" panose="020B0604020202020204" pitchFamily="34" charset="0"/>
              </a:rPr>
              <a:t> </a:t>
            </a:r>
            <a:endParaRPr lang="hr-HR" sz="5600" i="1" dirty="0" smtClean="0">
              <a:latin typeface="Arial" panose="020B0604020202020204" pitchFamily="34" charset="0"/>
              <a:cs typeface="Arial" panose="020B0604020202020204" pitchFamily="34" charset="0"/>
            </a:endParaRPr>
          </a:p>
          <a:p>
            <a:pPr marL="0" indent="0" fontAlgn="ctr">
              <a:buNone/>
            </a:pPr>
            <a:r>
              <a:rPr lang="hr-HR" sz="5600" dirty="0" smtClean="0">
                <a:latin typeface="Arial" panose="020B0604020202020204" pitchFamily="34" charset="0"/>
                <a:cs typeface="Arial" panose="020B0604020202020204" pitchFamily="34" charset="0"/>
              </a:rPr>
              <a:t>8. </a:t>
            </a:r>
            <a:r>
              <a:rPr lang="en-US" sz="5600" dirty="0" smtClean="0">
                <a:latin typeface="Arial" panose="020B0604020202020204" pitchFamily="34" charset="0"/>
                <a:cs typeface="Arial" panose="020B0604020202020204" pitchFamily="34" charset="0"/>
              </a:rPr>
              <a:t>M</a:t>
            </a:r>
            <a:r>
              <a:rPr lang="en-US" sz="5600" dirty="0">
                <a:latin typeface="Arial" panose="020B0604020202020204" pitchFamily="34" charset="0"/>
                <a:cs typeface="Arial" panose="020B0604020202020204" pitchFamily="34" charset="0"/>
              </a:rPr>
              <a:t>. L. Clarke</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i="1" dirty="0">
                <a:latin typeface="Arial" panose="020B0604020202020204" pitchFamily="34" charset="0"/>
                <a:cs typeface="Arial" panose="020B0604020202020204" pitchFamily="34" charset="0"/>
              </a:rPr>
              <a:t>Rhetoric at Rome: A Historical Survey</a:t>
            </a:r>
            <a:r>
              <a:rPr lang="hr-HR" sz="5600" dirty="0">
                <a:latin typeface="Arial" panose="020B0604020202020204" pitchFamily="34" charset="0"/>
                <a:cs typeface="Arial" panose="020B0604020202020204" pitchFamily="34" charset="0"/>
              </a:rPr>
              <a:t>, </a:t>
            </a:r>
            <a:r>
              <a:rPr lang="en-US" sz="5600" dirty="0">
                <a:latin typeface="Arial" panose="020B0604020202020204" pitchFamily="34" charset="0"/>
                <a:cs typeface="Arial" panose="020B0604020202020204" pitchFamily="34" charset="0"/>
              </a:rPr>
              <a:t>Cohen and West</a:t>
            </a:r>
            <a:r>
              <a:rPr lang="hr-HR" sz="5600" dirty="0">
                <a:latin typeface="Arial" panose="020B0604020202020204" pitchFamily="34" charset="0"/>
                <a:cs typeface="Arial" panose="020B0604020202020204" pitchFamily="34" charset="0"/>
              </a:rPr>
              <a:t>, London,</a:t>
            </a:r>
            <a:r>
              <a:rPr lang="en-US" sz="5600" dirty="0">
                <a:latin typeface="Arial" panose="020B0604020202020204" pitchFamily="34" charset="0"/>
                <a:cs typeface="Arial" panose="020B0604020202020204" pitchFamily="34" charset="0"/>
              </a:rPr>
              <a:t>1953 </a:t>
            </a:r>
            <a:endParaRPr lang="en-US" sz="5600" i="1" dirty="0">
              <a:latin typeface="Arial" panose="020B0604020202020204" pitchFamily="34" charset="0"/>
              <a:cs typeface="Arial" panose="020B0604020202020204" pitchFamily="34" charset="0"/>
            </a:endParaRPr>
          </a:p>
          <a:p>
            <a:pPr marL="0" indent="0" fontAlgn="ctr">
              <a:buNone/>
            </a:pPr>
            <a:r>
              <a:rPr lang="hr-HR" sz="5600" dirty="0" smtClean="0">
                <a:latin typeface="Arial" panose="020B0604020202020204" pitchFamily="34" charset="0"/>
                <a:cs typeface="Arial" panose="020B0604020202020204" pitchFamily="34" charset="0"/>
              </a:rPr>
              <a:t>9.</a:t>
            </a:r>
            <a:r>
              <a:rPr lang="hr-HR" sz="5600" i="1" dirty="0" smtClean="0">
                <a:latin typeface="Arial" panose="020B0604020202020204" pitchFamily="34" charset="0"/>
                <a:cs typeface="Arial" panose="020B0604020202020204" pitchFamily="34" charset="0"/>
              </a:rPr>
              <a:t> </a:t>
            </a:r>
            <a:r>
              <a:rPr lang="hr-HR" sz="5600" i="1" dirty="0" err="1">
                <a:latin typeface="Arial" panose="020B0604020202020204" pitchFamily="34" charset="0"/>
                <a:cs typeface="Arial" panose="020B0604020202020204" pitchFamily="34" charset="0"/>
              </a:rPr>
              <a:t>Demostenovi</a:t>
            </a:r>
            <a:r>
              <a:rPr lang="hr-HR" sz="5600" i="1" dirty="0">
                <a:latin typeface="Arial" panose="020B0604020202020204" pitchFamily="34" charset="0"/>
                <a:cs typeface="Arial" panose="020B0604020202020204" pitchFamily="34" charset="0"/>
              </a:rPr>
              <a:t> izabrani govori</a:t>
            </a:r>
            <a:r>
              <a:rPr lang="hr-HR" sz="5600" dirty="0">
                <a:latin typeface="Arial" panose="020B0604020202020204" pitchFamily="34" charset="0"/>
                <a:cs typeface="Arial" panose="020B0604020202020204" pitchFamily="34" charset="0"/>
              </a:rPr>
              <a:t>, drugo popravljeno izdanje, </a:t>
            </a:r>
            <a:r>
              <a:rPr lang="hr-HR" sz="5600" dirty="0" err="1">
                <a:latin typeface="Arial" panose="020B0604020202020204" pitchFamily="34" charset="0"/>
                <a:cs typeface="Arial" panose="020B0604020202020204" pitchFamily="34" charset="0"/>
              </a:rPr>
              <a:t>Logos</a:t>
            </a:r>
            <a:r>
              <a:rPr lang="hr-HR" sz="5600" dirty="0">
                <a:latin typeface="Arial" panose="020B0604020202020204" pitchFamily="34" charset="0"/>
                <a:cs typeface="Arial" panose="020B0604020202020204" pitchFamily="34" charset="0"/>
              </a:rPr>
              <a:t>, Split, </a:t>
            </a:r>
            <a:r>
              <a:rPr lang="hr-HR" sz="5600" dirty="0" smtClean="0">
                <a:latin typeface="Arial" panose="020B0604020202020204" pitchFamily="34" charset="0"/>
                <a:cs typeface="Arial" panose="020B0604020202020204" pitchFamily="34" charset="0"/>
              </a:rPr>
              <a:t>1981</a:t>
            </a:r>
          </a:p>
          <a:p>
            <a:pPr marL="0" indent="0" fontAlgn="ctr">
              <a:buNone/>
            </a:pPr>
            <a:r>
              <a:rPr lang="hr-HR" sz="5600" dirty="0" smtClean="0">
                <a:latin typeface="Arial" panose="020B0604020202020204" pitchFamily="34" charset="0"/>
                <a:cs typeface="Arial" panose="020B0604020202020204" pitchFamily="34" charset="0"/>
              </a:rPr>
              <a:t>10. </a:t>
            </a:r>
            <a:r>
              <a:rPr lang="en-US" sz="5600" dirty="0" smtClean="0">
                <a:latin typeface="Arial" panose="020B0604020202020204" pitchFamily="34" charset="0"/>
                <a:cs typeface="Arial" panose="020B0604020202020204" pitchFamily="34" charset="0"/>
              </a:rPr>
              <a:t>M</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dirty="0" err="1">
                <a:latin typeface="Arial" panose="020B0604020202020204" pitchFamily="34" charset="0"/>
                <a:cs typeface="Arial" panose="020B0604020202020204" pitchFamily="34" charset="0"/>
              </a:rPr>
              <a:t>Fuhrmann</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t>
            </a:r>
            <a:r>
              <a:rPr lang="en-US" sz="5600" i="1" dirty="0">
                <a:latin typeface="Arial" panose="020B0604020202020204" pitchFamily="34" charset="0"/>
                <a:cs typeface="Arial" panose="020B0604020202020204" pitchFamily="34" charset="0"/>
              </a:rPr>
              <a:t>Die </a:t>
            </a:r>
            <a:r>
              <a:rPr lang="hr-HR" sz="5600" i="1" dirty="0">
                <a:latin typeface="Arial" panose="020B0604020202020204" pitchFamily="34" charset="0"/>
                <a:cs typeface="Arial" panose="020B0604020202020204" pitchFamily="34" charset="0"/>
              </a:rPr>
              <a:t>a</a:t>
            </a:r>
            <a:r>
              <a:rPr lang="en-US" sz="5600" i="1" dirty="0" err="1">
                <a:latin typeface="Arial" panose="020B0604020202020204" pitchFamily="34" charset="0"/>
                <a:cs typeface="Arial" panose="020B0604020202020204" pitchFamily="34" charset="0"/>
              </a:rPr>
              <a:t>ntike</a:t>
            </a:r>
            <a:r>
              <a:rPr lang="en-US" sz="5600" i="1" dirty="0">
                <a:latin typeface="Arial" panose="020B0604020202020204" pitchFamily="34" charset="0"/>
                <a:cs typeface="Arial" panose="020B0604020202020204" pitchFamily="34" charset="0"/>
              </a:rPr>
              <a:t> </a:t>
            </a:r>
            <a:r>
              <a:rPr lang="en-US" sz="5600" i="1" dirty="0" err="1">
                <a:latin typeface="Arial" panose="020B0604020202020204" pitchFamily="34" charset="0"/>
                <a:cs typeface="Arial" panose="020B0604020202020204" pitchFamily="34" charset="0"/>
              </a:rPr>
              <a:t>Rhetorik</a:t>
            </a:r>
            <a:r>
              <a:rPr lang="hr-HR" sz="5600" dirty="0">
                <a:latin typeface="Arial" panose="020B0604020202020204" pitchFamily="34" charset="0"/>
                <a:cs typeface="Arial" panose="020B0604020202020204" pitchFamily="34" charset="0"/>
              </a:rPr>
              <a:t>,</a:t>
            </a:r>
            <a:r>
              <a:rPr lang="en-US" sz="5600" dirty="0">
                <a:latin typeface="Arial" panose="020B0604020202020204" pitchFamily="34" charset="0"/>
                <a:cs typeface="Arial" panose="020B0604020202020204" pitchFamily="34" charset="0"/>
              </a:rPr>
              <a:t> Artemis </a:t>
            </a:r>
            <a:r>
              <a:rPr lang="hr-HR" sz="5600" dirty="0" err="1">
                <a:latin typeface="Arial" panose="020B0604020202020204" pitchFamily="34" charset="0"/>
                <a:cs typeface="Arial" panose="020B0604020202020204" pitchFamily="34" charset="0"/>
              </a:rPr>
              <a:t>und</a:t>
            </a:r>
            <a:r>
              <a:rPr lang="en-US" sz="5600" dirty="0">
                <a:latin typeface="Arial" panose="020B0604020202020204" pitchFamily="34" charset="0"/>
                <a:cs typeface="Arial" panose="020B0604020202020204" pitchFamily="34" charset="0"/>
              </a:rPr>
              <a:t> Winkler</a:t>
            </a:r>
            <a:r>
              <a:rPr lang="hr-HR" sz="5600" dirty="0">
                <a:latin typeface="Arial" panose="020B0604020202020204" pitchFamily="34" charset="0"/>
                <a:cs typeface="Arial" panose="020B0604020202020204" pitchFamily="34" charset="0"/>
              </a:rPr>
              <a:t>, </a:t>
            </a:r>
            <a:r>
              <a:rPr lang="hr-HR" sz="5600" dirty="0" err="1">
                <a:latin typeface="Arial" panose="020B0604020202020204" pitchFamily="34" charset="0"/>
                <a:cs typeface="Arial" panose="020B0604020202020204" pitchFamily="34" charset="0"/>
              </a:rPr>
              <a:t>Mannheim</a:t>
            </a:r>
            <a:r>
              <a:rPr lang="hr-HR" sz="5600" dirty="0">
                <a:latin typeface="Arial" panose="020B0604020202020204" pitchFamily="34" charset="0"/>
                <a:cs typeface="Arial" panose="020B0604020202020204" pitchFamily="34" charset="0"/>
              </a:rPr>
              <a:t>, </a:t>
            </a:r>
            <a:r>
              <a:rPr lang="en-US" sz="5600" dirty="0">
                <a:latin typeface="Arial" panose="020B0604020202020204" pitchFamily="34" charset="0"/>
                <a:cs typeface="Arial" panose="020B0604020202020204" pitchFamily="34" charset="0"/>
              </a:rPr>
              <a:t>2003</a:t>
            </a:r>
          </a:p>
          <a:p>
            <a:pPr marL="0" indent="0" fontAlgn="ctr">
              <a:buNone/>
            </a:pPr>
            <a:r>
              <a:rPr lang="hr-HR" sz="5600" dirty="0" smtClean="0">
                <a:latin typeface="Arial" panose="020B0604020202020204" pitchFamily="34" charset="0"/>
                <a:cs typeface="Arial" panose="020B0604020202020204" pitchFamily="34" charset="0"/>
              </a:rPr>
              <a:t>11.</a:t>
            </a:r>
            <a:r>
              <a:rPr lang="hr-HR" sz="5600" i="1" dirty="0" smtClean="0">
                <a:latin typeface="Arial" panose="020B0604020202020204" pitchFamily="34" charset="0"/>
                <a:cs typeface="Arial" panose="020B0604020202020204" pitchFamily="34" charset="0"/>
              </a:rPr>
              <a:t> Glasoviti </a:t>
            </a:r>
            <a:r>
              <a:rPr lang="hr-HR" sz="5600" i="1" dirty="0">
                <a:latin typeface="Arial" panose="020B0604020202020204" pitchFamily="34" charset="0"/>
                <a:cs typeface="Arial" panose="020B0604020202020204" pitchFamily="34" charset="0"/>
              </a:rPr>
              <a:t>govori</a:t>
            </a:r>
            <a:r>
              <a:rPr lang="hr-HR" sz="5600" dirty="0">
                <a:latin typeface="Arial" panose="020B0604020202020204" pitchFamily="34" charset="0"/>
                <a:cs typeface="Arial" panose="020B0604020202020204" pitchFamily="34" charset="0"/>
              </a:rPr>
              <a:t>, odabrao I. Zadro, Naklada Zadro, Zagreb, </a:t>
            </a:r>
            <a:r>
              <a:rPr lang="hr-HR" sz="5600" dirty="0" smtClean="0">
                <a:latin typeface="Arial" panose="020B0604020202020204" pitchFamily="34" charset="0"/>
                <a:cs typeface="Arial" panose="020B0604020202020204" pitchFamily="34" charset="0"/>
              </a:rPr>
              <a:t>1999</a:t>
            </a:r>
          </a:p>
          <a:p>
            <a:pPr marL="0" indent="0" fontAlgn="ctr">
              <a:buNone/>
            </a:pPr>
            <a:r>
              <a:rPr lang="hr-HR" sz="5600" dirty="0" smtClean="0">
                <a:latin typeface="Arial" panose="020B0604020202020204" pitchFamily="34" charset="0"/>
                <a:cs typeface="Arial" panose="020B0604020202020204" pitchFamily="34" charset="0"/>
              </a:rPr>
              <a:t>12. J</a:t>
            </a:r>
            <a:r>
              <a:rPr lang="hr-HR" sz="5600" dirty="0">
                <a:latin typeface="Arial" panose="020B0604020202020204" pitchFamily="34" charset="0"/>
                <a:cs typeface="Arial" panose="020B0604020202020204" pitchFamily="34" charset="0"/>
              </a:rPr>
              <a:t>. </a:t>
            </a:r>
            <a:r>
              <a:rPr lang="hr-HR" sz="5600" dirty="0" err="1">
                <a:latin typeface="Arial" panose="020B0604020202020204" pitchFamily="34" charset="0"/>
                <a:cs typeface="Arial" panose="020B0604020202020204" pitchFamily="34" charset="0"/>
              </a:rPr>
              <a:t>Hasanbegović</a:t>
            </a:r>
            <a:r>
              <a:rPr lang="hr-HR" sz="5600" dirty="0">
                <a:latin typeface="Arial" panose="020B0604020202020204" pitchFamily="34" charset="0"/>
                <a:cs typeface="Arial" panose="020B0604020202020204" pitchFamily="34" charset="0"/>
              </a:rPr>
              <a:t>: </a:t>
            </a:r>
            <a:r>
              <a:rPr lang="hr-HR" sz="5600" i="1" dirty="0" err="1">
                <a:latin typeface="Arial" panose="020B0604020202020204" pitchFamily="34" charset="0"/>
                <a:cs typeface="Arial" panose="020B0604020202020204" pitchFamily="34" charset="0"/>
              </a:rPr>
              <a:t>Perelmanova</a:t>
            </a:r>
            <a:r>
              <a:rPr lang="hr-HR" sz="5600" i="1" dirty="0">
                <a:latin typeface="Arial" panose="020B0604020202020204" pitchFamily="34" charset="0"/>
                <a:cs typeface="Arial" panose="020B0604020202020204" pitchFamily="34" charset="0"/>
              </a:rPr>
              <a:t> pravna logika kao nova retorika</a:t>
            </a:r>
            <a:r>
              <a:rPr lang="hr-HR" sz="5600" dirty="0">
                <a:latin typeface="Arial" panose="020B0604020202020204" pitchFamily="34" charset="0"/>
                <a:cs typeface="Arial" panose="020B0604020202020204" pitchFamily="34" charset="0"/>
              </a:rPr>
              <a:t>, Beograd, 1988</a:t>
            </a:r>
            <a:r>
              <a:rPr lang="en-US" sz="5600" dirty="0">
                <a:latin typeface="Arial" panose="020B0604020202020204" pitchFamily="34" charset="0"/>
                <a:cs typeface="Arial" panose="020B0604020202020204" pitchFamily="34" charset="0"/>
              </a:rPr>
              <a:t> </a:t>
            </a:r>
            <a:endParaRPr lang="hr-HR" sz="5600" dirty="0" smtClean="0">
              <a:latin typeface="Arial" panose="020B0604020202020204" pitchFamily="34" charset="0"/>
              <a:cs typeface="Arial" panose="020B0604020202020204" pitchFamily="34" charset="0"/>
            </a:endParaRPr>
          </a:p>
          <a:p>
            <a:pPr>
              <a:buFont typeface="+mj-lt"/>
              <a:buNone/>
            </a:pPr>
            <a:endParaRPr lang="hr-HR" sz="5600" dirty="0" smtClean="0">
              <a:solidFill>
                <a:srgbClr val="333333"/>
              </a:solidFill>
              <a:latin typeface="Arial" panose="020B0604020202020204" pitchFamily="34" charset="0"/>
            </a:endParaRPr>
          </a:p>
          <a:p>
            <a:endParaRPr lang="en-US" dirty="0"/>
          </a:p>
        </p:txBody>
      </p:sp>
    </p:spTree>
    <p:extLst>
      <p:ext uri="{BB962C8B-B14F-4D97-AF65-F5344CB8AC3E}">
        <p14:creationId xmlns:p14="http://schemas.microsoft.com/office/powerpoint/2010/main" val="289091880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18714"/>
            <a:ext cx="9720072" cy="1499616"/>
          </a:xfrm>
        </p:spPr>
        <p:txBody>
          <a:bodyPr/>
          <a:lstStyle/>
          <a:p>
            <a:r>
              <a:rPr lang="en-US" dirty="0" smtClean="0"/>
              <a:t> </a:t>
            </a:r>
            <a:r>
              <a:rPr lang="en-US" dirty="0"/>
              <a:t/>
            </a:r>
            <a:br>
              <a:rPr lang="en-US" dirty="0"/>
            </a:br>
            <a:endParaRPr lang="en-US" dirty="0"/>
          </a:p>
        </p:txBody>
      </p:sp>
      <p:sp>
        <p:nvSpPr>
          <p:cNvPr id="3" name="Content Placeholder 2"/>
          <p:cNvSpPr>
            <a:spLocks noGrp="1"/>
          </p:cNvSpPr>
          <p:nvPr>
            <p:ph idx="1"/>
          </p:nvPr>
        </p:nvSpPr>
        <p:spPr>
          <a:xfrm>
            <a:off x="1024128" y="1670858"/>
            <a:ext cx="9720073" cy="4621877"/>
          </a:xfrm>
        </p:spPr>
        <p:txBody>
          <a:bodyPr>
            <a:normAutofit/>
          </a:bodyPr>
          <a:lstStyle/>
          <a:p>
            <a:pPr marL="0" indent="0" fontAlgn="ctr">
              <a:buNone/>
            </a:pPr>
            <a:r>
              <a:rPr lang="hr-HR" sz="1400" dirty="0" smtClean="0">
                <a:latin typeface="Arial" panose="020B0604020202020204" pitchFamily="34" charset="0"/>
                <a:cs typeface="Arial" panose="020B0604020202020204" pitchFamily="34" charset="0"/>
              </a:rPr>
              <a:t>13. Ž</a:t>
            </a:r>
            <a:r>
              <a:rPr lang="hr-HR" sz="1400" dirty="0">
                <a:latin typeface="Arial" panose="020B0604020202020204" pitchFamily="34" charset="0"/>
                <a:cs typeface="Arial" panose="020B0604020202020204" pitchFamily="34" charset="0"/>
              </a:rPr>
              <a:t>. </a:t>
            </a:r>
            <a:r>
              <a:rPr lang="hr-HR" sz="1400" dirty="0" err="1">
                <a:latin typeface="Arial" panose="020B0604020202020204" pitchFamily="34" charset="0"/>
                <a:cs typeface="Arial" panose="020B0604020202020204" pitchFamily="34" charset="0"/>
              </a:rPr>
              <a:t>Harašić</a:t>
            </a:r>
            <a:r>
              <a:rPr lang="hr-HR" sz="1400" dirty="0">
                <a:latin typeface="Arial" panose="020B0604020202020204" pitchFamily="34" charset="0"/>
                <a:cs typeface="Arial" panose="020B0604020202020204" pitchFamily="34" charset="0"/>
              </a:rPr>
              <a:t>: </a:t>
            </a:r>
            <a:r>
              <a:rPr lang="hr-HR" sz="1400" i="1" dirty="0">
                <a:latin typeface="Arial" panose="020B0604020202020204" pitchFamily="34" charset="0"/>
                <a:cs typeface="Arial" panose="020B0604020202020204" pitchFamily="34" charset="0"/>
              </a:rPr>
              <a:t>Sudska argumentacija</a:t>
            </a:r>
            <a:r>
              <a:rPr lang="hr-HR" sz="1400" dirty="0">
                <a:latin typeface="Arial" panose="020B0604020202020204" pitchFamily="34" charset="0"/>
                <a:cs typeface="Arial" panose="020B0604020202020204" pitchFamily="34" charset="0"/>
              </a:rPr>
              <a:t>, Split, 2010</a:t>
            </a:r>
          </a:p>
          <a:p>
            <a:pPr marL="0" indent="0" fontAlgn="ctr">
              <a:buNone/>
            </a:pPr>
            <a:r>
              <a:rPr lang="hr-HR" sz="1400" dirty="0" smtClean="0">
                <a:solidFill>
                  <a:srgbClr val="333333"/>
                </a:solidFill>
                <a:latin typeface="Arial" panose="020B0604020202020204" pitchFamily="34" charset="0"/>
              </a:rPr>
              <a:t>14. </a:t>
            </a:r>
            <a:r>
              <a:rPr lang="en-US" sz="1400" dirty="0" smtClean="0">
                <a:solidFill>
                  <a:srgbClr val="333333"/>
                </a:solidFill>
                <a:latin typeface="Arial" panose="020B0604020202020204" pitchFamily="34" charset="0"/>
              </a:rPr>
              <a:t>M</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dirty="0" err="1">
                <a:solidFill>
                  <a:srgbClr val="333333"/>
                </a:solidFill>
                <a:latin typeface="Arial" panose="020B0604020202020204" pitchFamily="34" charset="0"/>
              </a:rPr>
              <a:t>Hriberšek</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Antologija</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antičnega</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govorništva</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Lisija</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Izokrat</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Demosten</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Ciceron</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Evmenij</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dirty="0" err="1">
                <a:solidFill>
                  <a:srgbClr val="333333"/>
                </a:solidFill>
                <a:latin typeface="Arial" panose="020B0604020202020204" pitchFamily="34" charset="0"/>
              </a:rPr>
              <a:t>Študentska</a:t>
            </a:r>
            <a:r>
              <a:rPr lang="en-US" sz="1400" dirty="0">
                <a:solidFill>
                  <a:srgbClr val="333333"/>
                </a:solidFill>
                <a:latin typeface="Arial" panose="020B0604020202020204" pitchFamily="34" charset="0"/>
              </a:rPr>
              <a:t> </a:t>
            </a:r>
            <a:r>
              <a:rPr lang="en-US" sz="1400" dirty="0" err="1">
                <a:solidFill>
                  <a:srgbClr val="333333"/>
                </a:solidFill>
                <a:latin typeface="Arial" panose="020B0604020202020204" pitchFamily="34" charset="0"/>
              </a:rPr>
              <a:t>Založba</a:t>
            </a:r>
            <a:r>
              <a:rPr lang="hr-HR" sz="1400" dirty="0">
                <a:solidFill>
                  <a:srgbClr val="333333"/>
                </a:solidFill>
                <a:latin typeface="Arial" panose="020B0604020202020204" pitchFamily="34" charset="0"/>
              </a:rPr>
              <a:t>, Ljubljana, </a:t>
            </a:r>
            <a:r>
              <a:rPr lang="en-US" sz="1400" dirty="0">
                <a:solidFill>
                  <a:srgbClr val="333333"/>
                </a:solidFill>
                <a:latin typeface="Arial" panose="020B0604020202020204" pitchFamily="34" charset="0"/>
              </a:rPr>
              <a:t>2001 str. </a:t>
            </a:r>
            <a:r>
              <a:rPr lang="en-US" sz="1400" dirty="0" smtClean="0">
                <a:solidFill>
                  <a:srgbClr val="333333"/>
                </a:solidFill>
                <a:latin typeface="Arial" panose="020B0604020202020204" pitchFamily="34" charset="0"/>
              </a:rPr>
              <a:t>245-314</a:t>
            </a:r>
            <a:endParaRPr lang="hr-HR" sz="1400" dirty="0" smtClean="0">
              <a:solidFill>
                <a:srgbClr val="333333"/>
              </a:solidFill>
              <a:latin typeface="Arial" panose="020B0604020202020204" pitchFamily="34" charset="0"/>
            </a:endParaRPr>
          </a:p>
          <a:p>
            <a:pPr marL="0" indent="0">
              <a:buNone/>
            </a:pPr>
            <a:r>
              <a:rPr lang="hr-HR" sz="1400" dirty="0" smtClean="0">
                <a:solidFill>
                  <a:srgbClr val="333333"/>
                </a:solidFill>
                <a:latin typeface="Arial" panose="020B0604020202020204" pitchFamily="34" charset="0"/>
              </a:rPr>
              <a:t>15. I. Jaramaz </a:t>
            </a:r>
            <a:r>
              <a:rPr lang="hr-HR" sz="1400" dirty="0">
                <a:solidFill>
                  <a:srgbClr val="333333"/>
                </a:solidFill>
                <a:latin typeface="Arial" panose="020B0604020202020204" pitchFamily="34" charset="0"/>
              </a:rPr>
              <a:t>Reskušić: </a:t>
            </a:r>
            <a:r>
              <a:rPr lang="hr-HR" sz="1400" i="1" dirty="0">
                <a:solidFill>
                  <a:srgbClr val="333333"/>
                </a:solidFill>
                <a:latin typeface="Arial" panose="020B0604020202020204" pitchFamily="34" charset="0"/>
              </a:rPr>
              <a:t>Ciceronov govor </a:t>
            </a:r>
            <a:r>
              <a:rPr lang="hr-HR" sz="1400" dirty="0">
                <a:solidFill>
                  <a:srgbClr val="333333"/>
                </a:solidFill>
                <a:latin typeface="Arial" panose="020B0604020202020204" pitchFamily="34" charset="0"/>
              </a:rPr>
              <a:t>Pro </a:t>
            </a:r>
            <a:r>
              <a:rPr lang="hr-HR" sz="1400" dirty="0" err="1">
                <a:solidFill>
                  <a:srgbClr val="333333"/>
                </a:solidFill>
                <a:latin typeface="Arial" panose="020B0604020202020204" pitchFamily="34" charset="0"/>
              </a:rPr>
              <a:t>Cluentio</a:t>
            </a:r>
            <a:r>
              <a:rPr lang="hr-HR" sz="1400" dirty="0">
                <a:solidFill>
                  <a:srgbClr val="333333"/>
                </a:solidFill>
                <a:latin typeface="Arial" panose="020B0604020202020204" pitchFamily="34" charset="0"/>
              </a:rPr>
              <a:t>: </a:t>
            </a:r>
            <a:r>
              <a:rPr lang="hr-HR" sz="1400" i="1" dirty="0">
                <a:solidFill>
                  <a:srgbClr val="333333"/>
                </a:solidFill>
                <a:latin typeface="Arial" panose="020B0604020202020204" pitchFamily="34" charset="0"/>
              </a:rPr>
              <a:t>sadržaj optužnice protiv A. </a:t>
            </a:r>
            <a:r>
              <a:rPr lang="hr-HR" sz="1400" i="1" dirty="0" err="1">
                <a:solidFill>
                  <a:srgbClr val="333333"/>
                </a:solidFill>
                <a:latin typeface="Arial" panose="020B0604020202020204" pitchFamily="34" charset="0"/>
              </a:rPr>
              <a:t>Kluencija</a:t>
            </a:r>
            <a:r>
              <a:rPr lang="hr-HR" sz="1400" i="1" dirty="0">
                <a:solidFill>
                  <a:srgbClr val="333333"/>
                </a:solidFill>
                <a:latin typeface="Arial" panose="020B0604020202020204" pitchFamily="34" charset="0"/>
              </a:rPr>
              <a:t> Habita</a:t>
            </a:r>
            <a:r>
              <a:rPr lang="hr-HR" sz="1400" dirty="0">
                <a:solidFill>
                  <a:srgbClr val="333333"/>
                </a:solidFill>
                <a:latin typeface="Arial" panose="020B0604020202020204" pitchFamily="34" charset="0"/>
              </a:rPr>
              <a:t>, Hrvatski ljetopis za kazneno pravo i praksu, vol. 12, br. 1/2005, str. </a:t>
            </a:r>
            <a:r>
              <a:rPr lang="hr-HR" sz="1400" dirty="0" smtClean="0">
                <a:solidFill>
                  <a:srgbClr val="333333"/>
                </a:solidFill>
                <a:latin typeface="Arial" panose="020B0604020202020204" pitchFamily="34" charset="0"/>
              </a:rPr>
              <a:t>109-154</a:t>
            </a:r>
          </a:p>
          <a:p>
            <a:pPr>
              <a:buFont typeface="+mj-lt"/>
              <a:buNone/>
            </a:pPr>
            <a:r>
              <a:rPr lang="hr-HR" sz="1400" dirty="0" smtClean="0">
                <a:solidFill>
                  <a:srgbClr val="333333"/>
                </a:solidFill>
                <a:latin typeface="Arial" panose="020B0604020202020204" pitchFamily="34" charset="0"/>
              </a:rPr>
              <a:t>16. </a:t>
            </a:r>
            <a:r>
              <a:rPr lang="en-US" sz="1400" dirty="0" smtClean="0">
                <a:solidFill>
                  <a:srgbClr val="333333"/>
                </a:solidFill>
                <a:latin typeface="Arial" panose="020B0604020202020204" pitchFamily="34" charset="0"/>
              </a:rPr>
              <a:t>G</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 Kennedy</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i="1" dirty="0">
                <a:solidFill>
                  <a:srgbClr val="333333"/>
                </a:solidFill>
                <a:latin typeface="Arial" panose="020B0604020202020204" pitchFamily="34" charset="0"/>
              </a:rPr>
              <a:t>Classical </a:t>
            </a:r>
            <a:r>
              <a:rPr lang="hr-HR" sz="1400" i="1" dirty="0">
                <a:solidFill>
                  <a:srgbClr val="333333"/>
                </a:solidFill>
                <a:latin typeface="Arial" panose="020B0604020202020204" pitchFamily="34" charset="0"/>
              </a:rPr>
              <a:t>R</a:t>
            </a:r>
            <a:r>
              <a:rPr lang="en-US" sz="1400" i="1" dirty="0" err="1">
                <a:solidFill>
                  <a:srgbClr val="333333"/>
                </a:solidFill>
                <a:latin typeface="Arial" panose="020B0604020202020204" pitchFamily="34" charset="0"/>
              </a:rPr>
              <a:t>hetoric</a:t>
            </a:r>
            <a:r>
              <a:rPr lang="en-US" sz="1400" i="1" dirty="0">
                <a:solidFill>
                  <a:srgbClr val="333333"/>
                </a:solidFill>
                <a:latin typeface="Arial" panose="020B0604020202020204" pitchFamily="34" charset="0"/>
              </a:rPr>
              <a:t> and </a:t>
            </a:r>
            <a:r>
              <a:rPr lang="hr-HR" sz="1400" i="1" dirty="0">
                <a:solidFill>
                  <a:srgbClr val="333333"/>
                </a:solidFill>
                <a:latin typeface="Arial" panose="020B0604020202020204" pitchFamily="34" charset="0"/>
              </a:rPr>
              <a:t>I</a:t>
            </a:r>
            <a:r>
              <a:rPr lang="en-US" sz="1400" i="1" dirty="0" err="1">
                <a:solidFill>
                  <a:srgbClr val="333333"/>
                </a:solidFill>
                <a:latin typeface="Arial" panose="020B0604020202020204" pitchFamily="34" charset="0"/>
              </a:rPr>
              <a:t>ts</a:t>
            </a:r>
            <a:r>
              <a:rPr lang="en-US" sz="1400" i="1" dirty="0">
                <a:solidFill>
                  <a:srgbClr val="333333"/>
                </a:solidFill>
                <a:latin typeface="Arial" panose="020B0604020202020204" pitchFamily="34" charset="0"/>
              </a:rPr>
              <a:t> </a:t>
            </a:r>
            <a:r>
              <a:rPr lang="hr-HR" sz="1400" i="1" dirty="0">
                <a:solidFill>
                  <a:srgbClr val="333333"/>
                </a:solidFill>
                <a:latin typeface="Arial" panose="020B0604020202020204" pitchFamily="34" charset="0"/>
              </a:rPr>
              <a:t>C</a:t>
            </a:r>
            <a:r>
              <a:rPr lang="en-US" sz="1400" i="1" dirty="0" err="1">
                <a:solidFill>
                  <a:srgbClr val="333333"/>
                </a:solidFill>
                <a:latin typeface="Arial" panose="020B0604020202020204" pitchFamily="34" charset="0"/>
              </a:rPr>
              <a:t>hristian</a:t>
            </a:r>
            <a:r>
              <a:rPr lang="en-US" sz="1400" i="1" dirty="0">
                <a:solidFill>
                  <a:srgbClr val="333333"/>
                </a:solidFill>
                <a:latin typeface="Arial" panose="020B0604020202020204" pitchFamily="34" charset="0"/>
              </a:rPr>
              <a:t> and </a:t>
            </a:r>
            <a:r>
              <a:rPr lang="hr-HR" sz="1400" i="1" dirty="0">
                <a:solidFill>
                  <a:srgbClr val="333333"/>
                </a:solidFill>
                <a:latin typeface="Arial" panose="020B0604020202020204" pitchFamily="34" charset="0"/>
              </a:rPr>
              <a:t>S</a:t>
            </a:r>
            <a:r>
              <a:rPr lang="en-US" sz="1400" i="1" dirty="0" err="1" smtClean="0">
                <a:solidFill>
                  <a:srgbClr val="333333"/>
                </a:solidFill>
                <a:latin typeface="Arial" panose="020B0604020202020204" pitchFamily="34" charset="0"/>
              </a:rPr>
              <a:t>ecular</a:t>
            </a:r>
            <a:r>
              <a:rPr lang="hr-HR" sz="1400" i="1" dirty="0" smtClean="0">
                <a:solidFill>
                  <a:srgbClr val="333333"/>
                </a:solidFill>
                <a:latin typeface="Arial" panose="020B0604020202020204" pitchFamily="34" charset="0"/>
              </a:rPr>
              <a:t> T</a:t>
            </a:r>
            <a:r>
              <a:rPr lang="en-US" sz="1400" i="1" dirty="0" err="1">
                <a:solidFill>
                  <a:srgbClr val="333333"/>
                </a:solidFill>
                <a:latin typeface="Arial" panose="020B0604020202020204" pitchFamily="34" charset="0"/>
              </a:rPr>
              <a:t>radition</a:t>
            </a:r>
            <a:r>
              <a:rPr lang="en-US" sz="1400" i="1" dirty="0">
                <a:solidFill>
                  <a:srgbClr val="333333"/>
                </a:solidFill>
                <a:latin typeface="Arial" panose="020B0604020202020204" pitchFamily="34" charset="0"/>
              </a:rPr>
              <a:t> from </a:t>
            </a:r>
            <a:r>
              <a:rPr lang="hr-HR" sz="1400" i="1" dirty="0">
                <a:solidFill>
                  <a:srgbClr val="333333"/>
                </a:solidFill>
                <a:latin typeface="Arial" panose="020B0604020202020204" pitchFamily="34" charset="0"/>
              </a:rPr>
              <a:t>A</a:t>
            </a:r>
            <a:r>
              <a:rPr lang="en-US" sz="1400" i="1" dirty="0" err="1">
                <a:solidFill>
                  <a:srgbClr val="333333"/>
                </a:solidFill>
                <a:latin typeface="Arial" panose="020B0604020202020204" pitchFamily="34" charset="0"/>
              </a:rPr>
              <a:t>ncient</a:t>
            </a:r>
            <a:r>
              <a:rPr lang="en-US" sz="1400" i="1" dirty="0">
                <a:solidFill>
                  <a:srgbClr val="333333"/>
                </a:solidFill>
                <a:latin typeface="Arial" panose="020B0604020202020204" pitchFamily="34" charset="0"/>
              </a:rPr>
              <a:t> to </a:t>
            </a:r>
            <a:r>
              <a:rPr lang="hr-HR" sz="1400" i="1" dirty="0">
                <a:solidFill>
                  <a:srgbClr val="333333"/>
                </a:solidFill>
                <a:latin typeface="Arial" panose="020B0604020202020204" pitchFamily="34" charset="0"/>
              </a:rPr>
              <a:t>M</a:t>
            </a:r>
            <a:r>
              <a:rPr lang="en-US" sz="1400" i="1" dirty="0" err="1">
                <a:solidFill>
                  <a:srgbClr val="333333"/>
                </a:solidFill>
                <a:latin typeface="Arial" panose="020B0604020202020204" pitchFamily="34" charset="0"/>
              </a:rPr>
              <a:t>odern</a:t>
            </a:r>
            <a:r>
              <a:rPr lang="en-US" sz="1400" i="1" dirty="0">
                <a:solidFill>
                  <a:srgbClr val="333333"/>
                </a:solidFill>
                <a:latin typeface="Arial" panose="020B0604020202020204" pitchFamily="34" charset="0"/>
              </a:rPr>
              <a:t> </a:t>
            </a:r>
            <a:r>
              <a:rPr lang="hr-HR" sz="1400" i="1" dirty="0">
                <a:solidFill>
                  <a:srgbClr val="333333"/>
                </a:solidFill>
                <a:latin typeface="Arial" panose="020B0604020202020204" pitchFamily="34" charset="0"/>
              </a:rPr>
              <a:t>T</a:t>
            </a:r>
            <a:r>
              <a:rPr lang="en-US" sz="1400" i="1" dirty="0" err="1">
                <a:solidFill>
                  <a:srgbClr val="333333"/>
                </a:solidFill>
                <a:latin typeface="Arial" panose="020B0604020202020204" pitchFamily="34" charset="0"/>
              </a:rPr>
              <a:t>imes</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The University of North Carolina Press</a:t>
            </a:r>
            <a:r>
              <a:rPr lang="hr-HR" sz="1400" dirty="0">
                <a:solidFill>
                  <a:srgbClr val="333333"/>
                </a:solidFill>
                <a:latin typeface="Arial" panose="020B0604020202020204" pitchFamily="34" charset="0"/>
              </a:rPr>
              <a:t>, </a:t>
            </a:r>
            <a:r>
              <a:rPr lang="en-US" sz="1400" dirty="0">
                <a:solidFill>
                  <a:srgbClr val="333333"/>
                </a:solidFill>
                <a:latin typeface="Arial" panose="020B0604020202020204" pitchFamily="34" charset="0"/>
              </a:rPr>
              <a:t>1999</a:t>
            </a:r>
          </a:p>
          <a:p>
            <a:pPr>
              <a:buFont typeface="+mj-lt"/>
              <a:buNone/>
            </a:pPr>
            <a:r>
              <a:rPr lang="hr-HR" sz="1400" dirty="0" smtClean="0">
                <a:solidFill>
                  <a:srgbClr val="333333"/>
                </a:solidFill>
                <a:latin typeface="Arial" panose="020B0604020202020204" pitchFamily="34" charset="0"/>
              </a:rPr>
              <a:t>17. </a:t>
            </a:r>
            <a:r>
              <a:rPr lang="en-US" sz="1400" dirty="0">
                <a:solidFill>
                  <a:srgbClr val="333333"/>
                </a:solidFill>
                <a:latin typeface="Arial" panose="020B0604020202020204" pitchFamily="34" charset="0"/>
              </a:rPr>
              <a:t>G</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 Kennedy</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i="1" dirty="0">
                <a:solidFill>
                  <a:srgbClr val="333333"/>
                </a:solidFill>
                <a:latin typeface="Arial" panose="020B0604020202020204" pitchFamily="34" charset="0"/>
              </a:rPr>
              <a:t>The Art of Rhetoric in the Roman World 300 B.C. - A.D. 300</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Princeton University Press</a:t>
            </a:r>
            <a:r>
              <a:rPr lang="hr-HR" sz="1400" dirty="0">
                <a:solidFill>
                  <a:srgbClr val="333333"/>
                </a:solidFill>
                <a:latin typeface="Arial" panose="020B0604020202020204" pitchFamily="34" charset="0"/>
              </a:rPr>
              <a:t>, </a:t>
            </a:r>
            <a:r>
              <a:rPr lang="en-US" sz="1400" dirty="0" smtClean="0">
                <a:solidFill>
                  <a:srgbClr val="333333"/>
                </a:solidFill>
                <a:latin typeface="Arial" panose="020B0604020202020204" pitchFamily="34" charset="0"/>
              </a:rPr>
              <a:t>1972</a:t>
            </a:r>
            <a:endParaRPr lang="hr-HR" sz="1400" dirty="0">
              <a:latin typeface="Arial" panose="020B0604020202020204" pitchFamily="34" charset="0"/>
              <a:cs typeface="Arial" panose="020B0604020202020204" pitchFamily="34" charset="0"/>
            </a:endParaRPr>
          </a:p>
          <a:p>
            <a:pPr>
              <a:buFont typeface="+mj-lt"/>
              <a:buNone/>
            </a:pPr>
            <a:r>
              <a:rPr lang="hr-HR" sz="1400" dirty="0" smtClean="0">
                <a:latin typeface="Arial" panose="020B0604020202020204" pitchFamily="34" charset="0"/>
                <a:cs typeface="Arial" panose="020B0604020202020204" pitchFamily="34" charset="0"/>
              </a:rPr>
              <a:t>18. </a:t>
            </a:r>
            <a:r>
              <a:rPr lang="en-US" sz="1400" dirty="0" smtClean="0">
                <a:latin typeface="Arial" panose="020B0604020202020204" pitchFamily="34" charset="0"/>
                <a:cs typeface="Arial" panose="020B0604020202020204" pitchFamily="34" charset="0"/>
              </a:rPr>
              <a:t>M</a:t>
            </a:r>
            <a:r>
              <a:rPr lang="en-US" sz="1400" dirty="0">
                <a:latin typeface="Arial" panose="020B0604020202020204" pitchFamily="34" charset="0"/>
                <a:cs typeface="Arial" panose="020B0604020202020204" pitchFamily="34" charset="0"/>
              </a:rPr>
              <a:t>. F. </a:t>
            </a:r>
            <a:r>
              <a:rPr lang="en-US" sz="1400" dirty="0" err="1">
                <a:latin typeface="Arial" panose="020B0604020202020204" pitchFamily="34" charset="0"/>
                <a:cs typeface="Arial" panose="020B0604020202020204" pitchFamily="34" charset="0"/>
              </a:rPr>
              <a:t>Kvintilijan</a:t>
            </a:r>
            <a:r>
              <a:rPr lang="hr-HR" sz="1400"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Obrazovanje</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govornika</a:t>
            </a:r>
            <a:r>
              <a:rPr lang="hr-HR"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Veselin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Masleša</a:t>
            </a:r>
            <a:r>
              <a:rPr lang="hr-HR" sz="1400" dirty="0">
                <a:latin typeface="Arial" panose="020B0604020202020204" pitchFamily="34" charset="0"/>
                <a:cs typeface="Arial" panose="020B0604020202020204" pitchFamily="34" charset="0"/>
              </a:rPr>
              <a:t>, Sarajevo, </a:t>
            </a:r>
            <a:r>
              <a:rPr lang="en-US" sz="1400" dirty="0">
                <a:latin typeface="Arial" panose="020B0604020202020204" pitchFamily="34" charset="0"/>
                <a:cs typeface="Arial" panose="020B0604020202020204" pitchFamily="34" charset="0"/>
              </a:rPr>
              <a:t>1985,</a:t>
            </a:r>
            <a:r>
              <a:rPr lang="hr-HR" sz="1400" dirty="0">
                <a:latin typeface="Arial" panose="020B0604020202020204" pitchFamily="34" charset="0"/>
                <a:cs typeface="Arial" panose="020B0604020202020204" pitchFamily="34" charset="0"/>
              </a:rPr>
              <a:t> posebice</a:t>
            </a:r>
            <a:r>
              <a:rPr lang="en-US" sz="1400" dirty="0">
                <a:latin typeface="Arial" panose="020B0604020202020204" pitchFamily="34" charset="0"/>
                <a:cs typeface="Arial" panose="020B0604020202020204" pitchFamily="34" charset="0"/>
              </a:rPr>
              <a:t> str. </a:t>
            </a:r>
            <a:r>
              <a:rPr lang="en-US" sz="1400" dirty="0" smtClean="0">
                <a:latin typeface="Arial" panose="020B0604020202020204" pitchFamily="34" charset="0"/>
                <a:cs typeface="Arial" panose="020B0604020202020204" pitchFamily="34" charset="0"/>
              </a:rPr>
              <a:t>5-34</a:t>
            </a:r>
            <a:endParaRPr lang="hr-HR" sz="1400" dirty="0" smtClean="0">
              <a:latin typeface="Arial" panose="020B0604020202020204" pitchFamily="34" charset="0"/>
              <a:cs typeface="Arial" panose="020B0604020202020204" pitchFamily="34" charset="0"/>
            </a:endParaRPr>
          </a:p>
          <a:p>
            <a:pPr marL="0" indent="0" fontAlgn="ctr">
              <a:buNone/>
            </a:pPr>
            <a:r>
              <a:rPr lang="hr-HR" sz="1400" dirty="0" smtClean="0">
                <a:solidFill>
                  <a:srgbClr val="333333"/>
                </a:solidFill>
                <a:latin typeface="Arial" panose="020B0604020202020204" pitchFamily="34" charset="0"/>
              </a:rPr>
              <a:t>19. </a:t>
            </a:r>
            <a:r>
              <a:rPr lang="en-US" sz="1400" dirty="0" smtClean="0">
                <a:solidFill>
                  <a:srgbClr val="333333"/>
                </a:solidFill>
                <a:latin typeface="Arial" panose="020B0604020202020204" pitchFamily="34" charset="0"/>
              </a:rPr>
              <a:t>S</a:t>
            </a:r>
            <a:r>
              <a:rPr lang="hr-HR" sz="1400" dirty="0">
                <a:solidFill>
                  <a:srgbClr val="333333"/>
                </a:solidFill>
                <a:latin typeface="Arial" panose="020B0604020202020204" pitchFamily="34" charset="0"/>
              </a:rPr>
              <a:t>. </a:t>
            </a:r>
            <a:r>
              <a:rPr lang="en-US" sz="1400" dirty="0" err="1">
                <a:solidFill>
                  <a:srgbClr val="333333"/>
                </a:solidFill>
                <a:latin typeface="Arial" panose="020B0604020202020204" pitchFamily="34" charset="0"/>
              </a:rPr>
              <a:t>Petrović</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Retorika</a:t>
            </a:r>
            <a:r>
              <a:rPr lang="en-US" sz="1400" i="1" dirty="0">
                <a:solidFill>
                  <a:srgbClr val="333333"/>
                </a:solidFill>
                <a:latin typeface="Arial" panose="020B0604020202020204" pitchFamily="34" charset="0"/>
              </a:rPr>
              <a:t>: </a:t>
            </a:r>
            <a:r>
              <a:rPr lang="hr-HR" sz="1400" i="1" dirty="0">
                <a:solidFill>
                  <a:srgbClr val="333333"/>
                </a:solidFill>
                <a:latin typeface="Arial" panose="020B0604020202020204" pitchFamily="34" charset="0"/>
              </a:rPr>
              <a:t>t</a:t>
            </a:r>
            <a:r>
              <a:rPr lang="en-US" sz="1400" i="1" dirty="0" err="1">
                <a:solidFill>
                  <a:srgbClr val="333333"/>
                </a:solidFill>
                <a:latin typeface="Arial" panose="020B0604020202020204" pitchFamily="34" charset="0"/>
              </a:rPr>
              <a:t>eorijsko</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i</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istorijsko</a:t>
            </a:r>
            <a:r>
              <a:rPr lang="en-US" sz="1400" i="1" dirty="0">
                <a:solidFill>
                  <a:srgbClr val="333333"/>
                </a:solidFill>
                <a:latin typeface="Arial" panose="020B0604020202020204" pitchFamily="34" charset="0"/>
              </a:rPr>
              <a:t> </a:t>
            </a:r>
            <a:r>
              <a:rPr lang="en-US" sz="1400" i="1" dirty="0" err="1">
                <a:solidFill>
                  <a:srgbClr val="333333"/>
                </a:solidFill>
                <a:latin typeface="Arial" panose="020B0604020202020204" pitchFamily="34" charset="0"/>
              </a:rPr>
              <a:t>razmatranje</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 </a:t>
            </a:r>
            <a:r>
              <a:rPr lang="en-US" sz="1400" dirty="0" err="1">
                <a:solidFill>
                  <a:srgbClr val="333333"/>
                </a:solidFill>
                <a:latin typeface="Arial" panose="020B0604020202020204" pitchFamily="34" charset="0"/>
              </a:rPr>
              <a:t>Gradina</a:t>
            </a:r>
            <a:r>
              <a:rPr lang="hr-HR" sz="1400" dirty="0">
                <a:solidFill>
                  <a:srgbClr val="333333"/>
                </a:solidFill>
                <a:latin typeface="Arial" panose="020B0604020202020204" pitchFamily="34" charset="0"/>
              </a:rPr>
              <a:t>,</a:t>
            </a:r>
            <a:r>
              <a:rPr lang="en-US" sz="1400" dirty="0">
                <a:solidFill>
                  <a:srgbClr val="333333"/>
                </a:solidFill>
                <a:latin typeface="Arial" panose="020B0604020202020204" pitchFamily="34" charset="0"/>
              </a:rPr>
              <a:t>1975</a:t>
            </a:r>
            <a:endParaRPr lang="hr-HR" sz="1400" dirty="0">
              <a:latin typeface="Arial" panose="020B0604020202020204" pitchFamily="34" charset="0"/>
              <a:cs typeface="Arial" panose="020B0604020202020204" pitchFamily="34" charset="0"/>
            </a:endParaRPr>
          </a:p>
          <a:p>
            <a:pPr marL="0" indent="0" fontAlgn="ctr">
              <a:buNone/>
            </a:pPr>
            <a:r>
              <a:rPr lang="hr-HR" sz="1400" dirty="0" smtClean="0">
                <a:latin typeface="Arial" panose="020B0604020202020204" pitchFamily="34" charset="0"/>
                <a:cs typeface="Arial" panose="020B0604020202020204" pitchFamily="34" charset="0"/>
              </a:rPr>
              <a:t>20. </a:t>
            </a:r>
            <a:r>
              <a:rPr lang="hr-HR" sz="1400" dirty="0">
                <a:latin typeface="Arial" panose="020B0604020202020204" pitchFamily="34" charset="0"/>
                <a:cs typeface="Arial" panose="020B0604020202020204" pitchFamily="34" charset="0"/>
              </a:rPr>
              <a:t>I. Škarić: </a:t>
            </a:r>
            <a:r>
              <a:rPr lang="hr-HR" sz="1400" i="1" dirty="0">
                <a:latin typeface="Arial" panose="020B0604020202020204" pitchFamily="34" charset="0"/>
                <a:cs typeface="Arial" panose="020B0604020202020204" pitchFamily="34" charset="0"/>
              </a:rPr>
              <a:t>Temeljci suvremenoga govorništva</a:t>
            </a:r>
            <a:r>
              <a:rPr lang="hr-HR" sz="1400" dirty="0">
                <a:latin typeface="Arial" panose="020B0604020202020204" pitchFamily="34" charset="0"/>
                <a:cs typeface="Arial" panose="020B0604020202020204" pitchFamily="34" charset="0"/>
              </a:rPr>
              <a:t>, Zagreb, 2000</a:t>
            </a:r>
          </a:p>
          <a:p>
            <a:pPr marL="0" indent="0" fontAlgn="ctr">
              <a:buNone/>
            </a:pPr>
            <a:r>
              <a:rPr lang="hr-HR" sz="1400" dirty="0" smtClean="0">
                <a:latin typeface="Arial" panose="020B0604020202020204" pitchFamily="34" charset="0"/>
                <a:cs typeface="Arial" panose="020B0604020202020204" pitchFamily="34" charset="0"/>
              </a:rPr>
              <a:t>21. </a:t>
            </a:r>
            <a:r>
              <a:rPr lang="hr-HR" sz="1400" dirty="0">
                <a:latin typeface="Arial" panose="020B0604020202020204" pitchFamily="34" charset="0"/>
                <a:cs typeface="Arial" panose="020B0604020202020204" pitchFamily="34" charset="0"/>
              </a:rPr>
              <a:t>I. Škarić: </a:t>
            </a:r>
            <a:r>
              <a:rPr lang="hr-HR" sz="1400" i="1" dirty="0">
                <a:latin typeface="Arial" panose="020B0604020202020204" pitchFamily="34" charset="0"/>
                <a:cs typeface="Arial" panose="020B0604020202020204" pitchFamily="34" charset="0"/>
              </a:rPr>
              <a:t>Argumentacija</a:t>
            </a:r>
            <a:r>
              <a:rPr lang="hr-HR" sz="1400" dirty="0">
                <a:latin typeface="Arial" panose="020B0604020202020204" pitchFamily="34" charset="0"/>
                <a:cs typeface="Arial" panose="020B0604020202020204" pitchFamily="34" charset="0"/>
              </a:rPr>
              <a:t>, Zagreb, </a:t>
            </a:r>
            <a:r>
              <a:rPr lang="hr-HR" sz="1400" dirty="0" smtClean="0">
                <a:latin typeface="Arial" panose="020B0604020202020204" pitchFamily="34" charset="0"/>
                <a:cs typeface="Arial" panose="020B0604020202020204" pitchFamily="34" charset="0"/>
              </a:rPr>
              <a:t>2011</a:t>
            </a:r>
          </a:p>
          <a:p>
            <a:pPr marL="0" indent="0" fontAlgn="ctr">
              <a:buNone/>
            </a:pPr>
            <a:r>
              <a:rPr lang="hr-HR" sz="1400" dirty="0" smtClean="0">
                <a:latin typeface="Arial" panose="020B0604020202020204" pitchFamily="34" charset="0"/>
                <a:cs typeface="Arial" panose="020B0604020202020204" pitchFamily="34" charset="0"/>
              </a:rPr>
              <a:t>22. </a:t>
            </a:r>
            <a:r>
              <a:rPr lang="en-US" sz="1400" dirty="0" smtClean="0">
                <a:latin typeface="Arial" panose="020B0604020202020204" pitchFamily="34" charset="0"/>
                <a:cs typeface="Arial" panose="020B0604020202020204" pitchFamily="34" charset="0"/>
              </a:rPr>
              <a:t>G</a:t>
            </a:r>
            <a:r>
              <a:rPr lang="hr-HR" sz="1400"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Ueding</a:t>
            </a:r>
            <a:r>
              <a:rPr lang="hr-HR"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B</a:t>
            </a:r>
            <a:r>
              <a:rPr lang="hr-HR" sz="1400"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Steinbrink</a:t>
            </a:r>
            <a:r>
              <a:rPr lang="hr-HR" sz="1400"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Grundrisz</a:t>
            </a:r>
            <a:r>
              <a:rPr lang="en-US" sz="1400" i="1" dirty="0">
                <a:latin typeface="Arial" panose="020B0604020202020204" pitchFamily="34" charset="0"/>
                <a:cs typeface="Arial" panose="020B0604020202020204" pitchFamily="34" charset="0"/>
              </a:rPr>
              <a:t> der </a:t>
            </a:r>
            <a:r>
              <a:rPr lang="en-US" sz="1400" i="1" dirty="0" err="1">
                <a:latin typeface="Arial" panose="020B0604020202020204" pitchFamily="34" charset="0"/>
                <a:cs typeface="Arial" panose="020B0604020202020204" pitchFamily="34" charset="0"/>
              </a:rPr>
              <a:t>Rhetorik</a:t>
            </a:r>
            <a:r>
              <a:rPr lang="en-US" sz="1400" i="1" dirty="0">
                <a:latin typeface="Arial" panose="020B0604020202020204" pitchFamily="34" charset="0"/>
                <a:cs typeface="Arial" panose="020B0604020202020204" pitchFamily="34" charset="0"/>
              </a:rPr>
              <a:t>: Geschichte - </a:t>
            </a:r>
            <a:r>
              <a:rPr lang="en-US" sz="1400" i="1" dirty="0" err="1">
                <a:latin typeface="Arial" panose="020B0604020202020204" pitchFamily="34" charset="0"/>
                <a:cs typeface="Arial" panose="020B0604020202020204" pitchFamily="34" charset="0"/>
              </a:rPr>
              <a:t>Technik</a:t>
            </a:r>
            <a:r>
              <a:rPr lang="en-US" sz="1400" i="1" dirty="0">
                <a:latin typeface="Arial" panose="020B0604020202020204" pitchFamily="34" charset="0"/>
                <a:cs typeface="Arial" panose="020B0604020202020204" pitchFamily="34" charset="0"/>
              </a:rPr>
              <a:t> - </a:t>
            </a:r>
            <a:r>
              <a:rPr lang="en-US" sz="1400" i="1" dirty="0" err="1">
                <a:latin typeface="Arial" panose="020B0604020202020204" pitchFamily="34" charset="0"/>
                <a:cs typeface="Arial" panose="020B0604020202020204" pitchFamily="34" charset="0"/>
              </a:rPr>
              <a:t>Methode</a:t>
            </a:r>
            <a:r>
              <a:rPr lang="en-US" sz="1400" dirty="0">
                <a:latin typeface="Arial" panose="020B0604020202020204" pitchFamily="34" charset="0"/>
                <a:cs typeface="Arial" panose="020B0604020202020204" pitchFamily="34" charset="0"/>
              </a:rPr>
              <a:t>; Metzler, J</a:t>
            </a:r>
            <a:r>
              <a:rPr lang="hr-HR" sz="1400"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B</a:t>
            </a:r>
            <a:r>
              <a:rPr lang="hr-HR"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2011</a:t>
            </a:r>
            <a:endParaRPr lang="hr-HR" sz="1400" dirty="0">
              <a:latin typeface="Arial" panose="020B0604020202020204" pitchFamily="34" charset="0"/>
              <a:cs typeface="Arial" panose="020B0604020202020204" pitchFamily="34" charset="0"/>
            </a:endParaRPr>
          </a:p>
          <a:p>
            <a:pPr marL="0" indent="0" fontAlgn="ctr">
              <a:buNone/>
            </a:pPr>
            <a:r>
              <a:rPr lang="hr-HR" sz="1400" dirty="0" smtClean="0">
                <a:latin typeface="Arial" panose="020B0604020202020204" pitchFamily="34" charset="0"/>
                <a:cs typeface="Arial" panose="020B0604020202020204" pitchFamily="34" charset="0"/>
              </a:rPr>
              <a:t>23. A</a:t>
            </a:r>
            <a:r>
              <a:rPr lang="hr-HR" sz="1400" dirty="0">
                <a:latin typeface="Arial" panose="020B0604020202020204" pitchFamily="34" charset="0"/>
                <a:cs typeface="Arial" panose="020B0604020202020204" pitchFamily="34" charset="0"/>
              </a:rPr>
              <a:t>. </a:t>
            </a:r>
            <a:r>
              <a:rPr lang="hr-HR" sz="1400" dirty="0" err="1">
                <a:latin typeface="Arial" panose="020B0604020202020204" pitchFamily="34" charset="0"/>
                <a:cs typeface="Arial" panose="020B0604020202020204" pitchFamily="34" charset="0"/>
              </a:rPr>
              <a:t>Weston</a:t>
            </a:r>
            <a:r>
              <a:rPr lang="hr-HR" sz="1400" dirty="0">
                <a:latin typeface="Arial" panose="020B0604020202020204" pitchFamily="34" charset="0"/>
                <a:cs typeface="Arial" panose="020B0604020202020204" pitchFamily="34" charset="0"/>
              </a:rPr>
              <a:t>: </a:t>
            </a:r>
            <a:r>
              <a:rPr lang="hr-HR" sz="1400" i="1" dirty="0">
                <a:latin typeface="Arial" panose="020B0604020202020204" pitchFamily="34" charset="0"/>
                <a:cs typeface="Arial" panose="020B0604020202020204" pitchFamily="34" charset="0"/>
              </a:rPr>
              <a:t>A </a:t>
            </a:r>
            <a:r>
              <a:rPr lang="hr-HR" sz="1400" i="1" dirty="0" err="1">
                <a:latin typeface="Arial" panose="020B0604020202020204" pitchFamily="34" charset="0"/>
                <a:cs typeface="Arial" panose="020B0604020202020204" pitchFamily="34" charset="0"/>
              </a:rPr>
              <a:t>Rulebook</a:t>
            </a:r>
            <a:r>
              <a:rPr lang="hr-HR" sz="1400" i="1" dirty="0">
                <a:latin typeface="Arial" panose="020B0604020202020204" pitchFamily="34" charset="0"/>
                <a:cs typeface="Arial" panose="020B0604020202020204" pitchFamily="34" charset="0"/>
              </a:rPr>
              <a:t> for </a:t>
            </a:r>
            <a:r>
              <a:rPr lang="hr-HR" sz="1400" i="1" dirty="0" err="1">
                <a:latin typeface="Arial" panose="020B0604020202020204" pitchFamily="34" charset="0"/>
                <a:cs typeface="Arial" panose="020B0604020202020204" pitchFamily="34" charset="0"/>
              </a:rPr>
              <a:t>Arguments</a:t>
            </a:r>
            <a:r>
              <a:rPr lang="hr-HR" sz="1400" dirty="0">
                <a:latin typeface="Arial" panose="020B0604020202020204" pitchFamily="34" charset="0"/>
                <a:cs typeface="Arial" panose="020B0604020202020204" pitchFamily="34" charset="0"/>
              </a:rPr>
              <a:t>, </a:t>
            </a:r>
            <a:r>
              <a:rPr lang="hr-HR" sz="1400" dirty="0" err="1">
                <a:latin typeface="Arial" panose="020B0604020202020204" pitchFamily="34" charset="0"/>
                <a:cs typeface="Arial" panose="020B0604020202020204" pitchFamily="34" charset="0"/>
              </a:rPr>
              <a:t>Indianapolis</a:t>
            </a:r>
            <a:r>
              <a:rPr lang="hr-HR" sz="1400" dirty="0">
                <a:latin typeface="Arial" panose="020B0604020202020204" pitchFamily="34" charset="0"/>
                <a:cs typeface="Arial" panose="020B0604020202020204" pitchFamily="34" charset="0"/>
              </a:rPr>
              <a:t> </a:t>
            </a:r>
            <a:r>
              <a:rPr lang="hr-HR" sz="1400" dirty="0" err="1">
                <a:latin typeface="Arial" panose="020B0604020202020204" pitchFamily="34" charset="0"/>
                <a:cs typeface="Arial" panose="020B0604020202020204" pitchFamily="34" charset="0"/>
              </a:rPr>
              <a:t>and</a:t>
            </a:r>
            <a:r>
              <a:rPr lang="hr-HR" sz="1400" dirty="0">
                <a:latin typeface="Arial" panose="020B0604020202020204" pitchFamily="34" charset="0"/>
                <a:cs typeface="Arial" panose="020B0604020202020204" pitchFamily="34" charset="0"/>
              </a:rPr>
              <a:t> </a:t>
            </a:r>
            <a:r>
              <a:rPr lang="hr-HR" sz="1400" dirty="0" err="1">
                <a:latin typeface="Arial" panose="020B0604020202020204" pitchFamily="34" charset="0"/>
                <a:cs typeface="Arial" panose="020B0604020202020204" pitchFamily="34" charset="0"/>
              </a:rPr>
              <a:t>Cambridge</a:t>
            </a:r>
            <a:r>
              <a:rPr lang="hr-HR" sz="1400" dirty="0">
                <a:latin typeface="Arial" panose="020B0604020202020204" pitchFamily="34" charset="0"/>
                <a:cs typeface="Arial" panose="020B0604020202020204" pitchFamily="34" charset="0"/>
              </a:rPr>
              <a:t>, 1987</a:t>
            </a:r>
            <a:endParaRPr lang="en-US" sz="1400" dirty="0">
              <a:latin typeface="Arial" panose="020B0604020202020204" pitchFamily="34" charset="0"/>
              <a:cs typeface="Arial" panose="020B0604020202020204" pitchFamily="34" charset="0"/>
            </a:endParaRPr>
          </a:p>
          <a:p>
            <a:pPr fontAlgn="ctr"/>
            <a:endParaRPr lang="hr-HR"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62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385754"/>
            <a:ext cx="9720073" cy="4023360"/>
          </a:xfrm>
        </p:spPr>
        <p:txBody>
          <a:bodyPr>
            <a:normAutofit fontScale="25000" lnSpcReduction="20000"/>
          </a:bodyPr>
          <a:lstStyle/>
          <a:p>
            <a:r>
              <a:rPr lang="hr-HR" sz="7200" dirty="0"/>
              <a:t>razvija oko uvjeravanja koje određuje kako iznošenje dokaza tako i postizanje ciljeva (… sposobnost teorijskog iznalaženja uvjerljivog u svakome danom slučaju”, I, 1355b 25-22), a dijalektika s ulogom utvrđivanja filozofskih načela počiva na argumentacijskom umijeću koje teži univerzalnom; </a:t>
            </a:r>
            <a:endParaRPr lang="hr-HR" sz="7200" dirty="0" smtClean="0"/>
          </a:p>
          <a:p>
            <a:r>
              <a:rPr lang="hr-HR" sz="7200" dirty="0" smtClean="0"/>
              <a:t>3</a:t>
            </a:r>
            <a:r>
              <a:rPr lang="hr-HR" sz="7200" dirty="0"/>
              <a:t>) osim toga, obje imaju univerzalnu primjenu, jednako uspješno mogu zastupati neku tezu i njezinu suprotnost (ne pretvarajući ih, poput eristike, u ekvivalente), služe se sličnim tehnikama, uspijevaju uspostaviti razlike između istinitog i prividnog, a razvijaju i slične argumentacijske postupke te dijele istu težnju za </a:t>
            </a:r>
            <a:r>
              <a:rPr lang="hr-HR" sz="7200" dirty="0" smtClean="0"/>
              <a:t>pobjedom.</a:t>
            </a:r>
          </a:p>
          <a:p>
            <a:r>
              <a:rPr lang="hr-HR" sz="7200" dirty="0" smtClean="0"/>
              <a:t>Najveća novost Aristotelove </a:t>
            </a:r>
            <a:r>
              <a:rPr lang="hr-HR" sz="7200" b="1" i="1" dirty="0" smtClean="0"/>
              <a:t>Retorike</a:t>
            </a:r>
            <a:r>
              <a:rPr lang="hr-HR" sz="7200" dirty="0" smtClean="0"/>
              <a:t>, izražena dijelom u prvoj a dijelom u drugoj knjizi, leži u sustavnosti kojom uključuje:</a:t>
            </a:r>
            <a:endParaRPr lang="hr-HR" sz="7200" b="1" dirty="0" smtClean="0"/>
          </a:p>
          <a:p>
            <a:r>
              <a:rPr lang="hr-HR" sz="7200" b="1" dirty="0" smtClean="0"/>
              <a:t>A)</a:t>
            </a:r>
            <a:r>
              <a:rPr lang="hr-HR" sz="7200" dirty="0" smtClean="0"/>
              <a:t> sva tri temeljna govornička elementa kao središnja os retorike: </a:t>
            </a:r>
          </a:p>
          <a:p>
            <a:r>
              <a:rPr lang="hr-HR" sz="7200" dirty="0" smtClean="0"/>
              <a:t>1. tko govori? </a:t>
            </a:r>
            <a:r>
              <a:rPr lang="hr-HR" sz="7200" dirty="0"/>
              <a:t>d</a:t>
            </a:r>
            <a:r>
              <a:rPr lang="hr-HR" sz="7200" dirty="0" smtClean="0"/>
              <a:t>rugim riječima - </a:t>
            </a:r>
            <a:r>
              <a:rPr lang="hr-HR" sz="7200" i="1" dirty="0" smtClean="0"/>
              <a:t>etos – </a:t>
            </a:r>
            <a:r>
              <a:rPr lang="hr-HR" sz="7200" dirty="0" smtClean="0"/>
              <a:t>pozivanje na određene vrijednosti, s posebnim naglaskom na karakteru govornika </a:t>
            </a:r>
            <a:endParaRPr lang="hr-HR" sz="7200" i="1" dirty="0" smtClean="0"/>
          </a:p>
          <a:p>
            <a:r>
              <a:rPr lang="hr-HR" sz="7200" dirty="0" smtClean="0"/>
              <a:t>2. koji se argument iznosi? drugim riječima – </a:t>
            </a:r>
            <a:r>
              <a:rPr lang="hr-HR" sz="7200" i="1" dirty="0" err="1" smtClean="0"/>
              <a:t>logos</a:t>
            </a:r>
            <a:r>
              <a:rPr lang="hr-HR" sz="7200" i="1" dirty="0" smtClean="0"/>
              <a:t> – dokazivanje putem razuma, posebice uz uporabu </a:t>
            </a:r>
            <a:r>
              <a:rPr lang="hr-HR" sz="7200" i="1" dirty="0" err="1" smtClean="0"/>
              <a:t>entimema</a:t>
            </a:r>
            <a:endParaRPr lang="hr-HR" sz="7200" dirty="0" smtClean="0"/>
          </a:p>
          <a:p>
            <a:endParaRPr lang="hr-HR" sz="8000" i="1" dirty="0" smtClean="0"/>
          </a:p>
          <a:p>
            <a:r>
              <a:rPr lang="hr-HR" sz="8000" dirty="0" smtClean="0"/>
              <a:t> </a:t>
            </a:r>
          </a:p>
          <a:p>
            <a:endParaRPr lang="hr-HR" sz="6400" dirty="0" smtClean="0"/>
          </a:p>
          <a:p>
            <a:endParaRPr lang="hr-HR" sz="4000" dirty="0" smtClean="0"/>
          </a:p>
          <a:p>
            <a:endParaRPr lang="hr-HR" sz="4000" dirty="0" smtClean="0"/>
          </a:p>
        </p:txBody>
      </p:sp>
    </p:spTree>
    <p:extLst>
      <p:ext uri="{BB962C8B-B14F-4D97-AF65-F5344CB8AC3E}">
        <p14:creationId xmlns:p14="http://schemas.microsoft.com/office/powerpoint/2010/main" val="409524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hr-HR" sz="2000" dirty="0"/>
              <a:t>3. kome se obraća? drugim riječima – </a:t>
            </a:r>
            <a:r>
              <a:rPr lang="hr-HR" sz="2000" i="1" dirty="0"/>
              <a:t>patos – izazivanje određenih osjećaja kod slušateljstva, što govor čini uvjerljivijim</a:t>
            </a:r>
          </a:p>
          <a:p>
            <a:r>
              <a:rPr lang="hr-HR" sz="2000" dirty="0" smtClean="0"/>
              <a:t>Pritom iz Aristotelove </a:t>
            </a:r>
            <a:r>
              <a:rPr lang="hr-HR" sz="2000" i="1" dirty="0" smtClean="0"/>
              <a:t>Retorike </a:t>
            </a:r>
            <a:r>
              <a:rPr lang="hr-HR" sz="2000" dirty="0" smtClean="0"/>
              <a:t>proizlazi komplementarnost navedenih elemenata (niti se daje prednost </a:t>
            </a:r>
            <a:r>
              <a:rPr lang="hr-HR" sz="2000" i="1" dirty="0" smtClean="0"/>
              <a:t>etosu</a:t>
            </a:r>
            <a:r>
              <a:rPr lang="hr-HR" sz="2000" dirty="0" smtClean="0"/>
              <a:t>-u poput sofista, niti </a:t>
            </a:r>
            <a:r>
              <a:rPr lang="hr-HR" sz="2000" i="1" dirty="0" smtClean="0"/>
              <a:t>patos</a:t>
            </a:r>
            <a:r>
              <a:rPr lang="hr-HR" sz="2000" dirty="0" smtClean="0"/>
              <a:t>-u na koji je Platon nastojao svesti retoriku): naime, uspjeh svake argumentacije uvijek ovisi o načinu na koji neki govor (</a:t>
            </a:r>
            <a:r>
              <a:rPr lang="hr-HR" sz="2000" i="1" dirty="0" err="1" smtClean="0"/>
              <a:t>logos</a:t>
            </a:r>
            <a:r>
              <a:rPr lang="hr-HR" sz="2000" dirty="0" smtClean="0"/>
              <a:t>) vodi računa o raspoloženju i obilježjima slušateljstva (</a:t>
            </a:r>
            <a:r>
              <a:rPr lang="hr-HR" sz="2000" i="1" dirty="0" smtClean="0"/>
              <a:t>patos</a:t>
            </a:r>
            <a:r>
              <a:rPr lang="hr-HR" sz="2000" dirty="0" smtClean="0"/>
              <a:t>) i uspijeva se s njima isprepletati, imajući u vidu i način na koji govornik otkriva ii ističe relevantne crte svojega karaktera (</a:t>
            </a:r>
            <a:r>
              <a:rPr lang="hr-HR" sz="2000" i="1" dirty="0" smtClean="0"/>
              <a:t>etos</a:t>
            </a:r>
            <a:r>
              <a:rPr lang="hr-HR" sz="2000" dirty="0" smtClean="0"/>
              <a:t>).</a:t>
            </a:r>
            <a:endParaRPr lang="en-US" sz="2000" dirty="0"/>
          </a:p>
        </p:txBody>
      </p:sp>
    </p:spTree>
    <p:extLst>
      <p:ext uri="{BB962C8B-B14F-4D97-AF65-F5344CB8AC3E}">
        <p14:creationId xmlns:p14="http://schemas.microsoft.com/office/powerpoint/2010/main" val="3033943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sz="2400" b="1" dirty="0"/>
              <a:t>B)</a:t>
            </a:r>
            <a:r>
              <a:rPr lang="hr-HR" sz="2400" dirty="0"/>
              <a:t> diferencijaciju triju govorničkih vrsta:</a:t>
            </a:r>
          </a:p>
          <a:p>
            <a:r>
              <a:rPr lang="hr-HR" sz="2400" dirty="0"/>
              <a:t>1. </a:t>
            </a:r>
            <a:r>
              <a:rPr lang="hr-HR" sz="2400" i="1" dirty="0" err="1"/>
              <a:t>genos</a:t>
            </a:r>
            <a:r>
              <a:rPr lang="hr-HR" sz="2400" i="1" dirty="0"/>
              <a:t> </a:t>
            </a:r>
            <a:r>
              <a:rPr lang="hr-HR" sz="2400" i="1" dirty="0" err="1"/>
              <a:t>symbouletikon</a:t>
            </a:r>
            <a:r>
              <a:rPr lang="hr-HR" sz="2400" i="1" dirty="0"/>
              <a:t> - </a:t>
            </a:r>
            <a:r>
              <a:rPr lang="hr-HR" sz="2400" dirty="0"/>
              <a:t>skupštinsko odnosno političko (savjetodavno) govorništvo čija je zadaća poticanje na korisno odnosno odvraćanje (u interesu svih građana) od štetnog</a:t>
            </a:r>
          </a:p>
          <a:p>
            <a:r>
              <a:rPr lang="hr-HR" sz="2400" dirty="0"/>
              <a:t>2. </a:t>
            </a:r>
            <a:r>
              <a:rPr lang="hr-HR" sz="2400" i="1" dirty="0" err="1"/>
              <a:t>genos</a:t>
            </a:r>
            <a:r>
              <a:rPr lang="hr-HR" sz="2400" i="1" dirty="0"/>
              <a:t> </a:t>
            </a:r>
            <a:r>
              <a:rPr lang="hr-HR" sz="2400" i="1" dirty="0" err="1"/>
              <a:t>dikaikon</a:t>
            </a:r>
            <a:r>
              <a:rPr lang="hr-HR" sz="2400" i="1" dirty="0"/>
              <a:t> - </a:t>
            </a:r>
            <a:r>
              <a:rPr lang="hr-HR" sz="2400" dirty="0"/>
              <a:t>sudsko kojemu je predmet optužba za nepravedno djelo odnosno obrana od takve optužbe </a:t>
            </a:r>
          </a:p>
          <a:p>
            <a:r>
              <a:rPr lang="hr-HR" sz="2400" dirty="0"/>
              <a:t>3. </a:t>
            </a:r>
            <a:r>
              <a:rPr lang="hr-HR" sz="2400" i="1" dirty="0" err="1"/>
              <a:t>genos</a:t>
            </a:r>
            <a:r>
              <a:rPr lang="hr-HR" sz="2400" i="1" dirty="0"/>
              <a:t> </a:t>
            </a:r>
            <a:r>
              <a:rPr lang="hr-HR" sz="2400" i="1" dirty="0" err="1"/>
              <a:t>epideiktikon</a:t>
            </a:r>
            <a:r>
              <a:rPr lang="hr-HR" sz="2400" i="1" dirty="0"/>
              <a:t> – </a:t>
            </a:r>
            <a:r>
              <a:rPr lang="hr-HR" sz="2400" dirty="0" err="1"/>
              <a:t>epideiktičko</a:t>
            </a:r>
            <a:r>
              <a:rPr lang="hr-HR" sz="2400" dirty="0"/>
              <a:t> cilj kojega je pohvala (moralno) lijepog odnosno kuđenje (moralno) ružnog  </a:t>
            </a:r>
          </a:p>
          <a:p>
            <a:endParaRPr lang="en-US" dirty="0"/>
          </a:p>
        </p:txBody>
      </p:sp>
    </p:spTree>
    <p:extLst>
      <p:ext uri="{BB962C8B-B14F-4D97-AF65-F5344CB8AC3E}">
        <p14:creationId xmlns:p14="http://schemas.microsoft.com/office/powerpoint/2010/main" val="2019674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2317" y="2124733"/>
            <a:ext cx="9720073" cy="4023360"/>
          </a:xfrm>
        </p:spPr>
        <p:txBody>
          <a:bodyPr>
            <a:normAutofit fontScale="25000" lnSpcReduction="20000"/>
          </a:bodyPr>
          <a:lstStyle/>
          <a:p>
            <a:r>
              <a:rPr lang="hr-HR" sz="8000" b="1" dirty="0" smtClean="0"/>
              <a:t>C)</a:t>
            </a:r>
            <a:r>
              <a:rPr lang="hr-HR" sz="8000" dirty="0" smtClean="0"/>
              <a:t> trodiobu retoričkih sredstava uvjeravanja odnosno argumentacijskih postupaka kao nositelja više kategorije - tehničkih ili unutrašnjih dokaza oslonjenih prvenstveno na logiku (za razliku od niže kategorije - </a:t>
            </a:r>
            <a:r>
              <a:rPr lang="hr-HR" sz="8000" dirty="0" err="1" smtClean="0"/>
              <a:t>atehničkih</a:t>
            </a:r>
            <a:r>
              <a:rPr lang="hr-HR" sz="8000" dirty="0" smtClean="0"/>
              <a:t> ili vanjskih dokaza etičko-psihološke </a:t>
            </a:r>
            <a:r>
              <a:rPr lang="hr-HR" sz="8000" dirty="0"/>
              <a:t>prirode /zakoni, svjedoci, ugovori tj. isprave, izjave dane pod torturom, zakletva</a:t>
            </a:r>
            <a:r>
              <a:rPr lang="hr-HR" sz="8000" dirty="0" smtClean="0"/>
              <a:t>/, v</a:t>
            </a:r>
            <a:r>
              <a:rPr lang="hr-HR" sz="8000" dirty="0"/>
              <a:t>. </a:t>
            </a:r>
            <a:r>
              <a:rPr lang="hr-HR" sz="8000" dirty="0" err="1"/>
              <a:t>pogl</a:t>
            </a:r>
            <a:r>
              <a:rPr lang="hr-HR" sz="8000" dirty="0"/>
              <a:t>. 15 prve </a:t>
            </a:r>
            <a:r>
              <a:rPr lang="hr-HR" sz="8000" dirty="0" smtClean="0"/>
              <a:t>knjige; detaljnije, dalje) </a:t>
            </a:r>
          </a:p>
          <a:p>
            <a:r>
              <a:rPr lang="hr-HR" sz="8000" dirty="0" smtClean="0"/>
              <a:t>1</a:t>
            </a:r>
            <a:r>
              <a:rPr lang="hr-HR" sz="8000" dirty="0"/>
              <a:t>. politički govor pribjegava </a:t>
            </a:r>
            <a:r>
              <a:rPr lang="hr-HR" sz="8000" dirty="0" smtClean="0"/>
              <a:t>primjeru (historijskom ili izmišljenom /bilo kao usporedba sa životno lako zamislivim slučajevima, npr. parabola/ bilo kao čista fikcija npr. basna/) odnosno retoričkoj indukciji - polazi se od pojedinačne činjenice koja se zatim nastoji poopćiti </a:t>
            </a:r>
          </a:p>
          <a:p>
            <a:r>
              <a:rPr lang="hr-HR" sz="8000" dirty="0" smtClean="0"/>
              <a:t>2. sudski govor </a:t>
            </a:r>
            <a:r>
              <a:rPr lang="hr-HR" sz="8000" dirty="0" err="1" smtClean="0"/>
              <a:t>entimemu</a:t>
            </a:r>
            <a:r>
              <a:rPr lang="hr-HR" sz="8000" dirty="0" smtClean="0"/>
              <a:t> (skraćeni silogizam kojemu su premise vjerojatno /</a:t>
            </a:r>
            <a:r>
              <a:rPr lang="hr-HR" sz="8000" dirty="0" err="1" smtClean="0"/>
              <a:t>eikos</a:t>
            </a:r>
            <a:r>
              <a:rPr lang="hr-HR" sz="8000" dirty="0" smtClean="0"/>
              <a:t>/ i znakovi /</a:t>
            </a:r>
            <a:r>
              <a:rPr lang="hr-HR" sz="8000" dirty="0" err="1" smtClean="0"/>
              <a:t>semeion</a:t>
            </a:r>
            <a:r>
              <a:rPr lang="hr-HR" sz="8000" dirty="0" smtClean="0"/>
              <a:t>/; kojega su podvrste stvarni i prividni, pri čemu stvarni mogu biti dokazujući /za retoriku prihvatljiviji/ ili pobijajući) </a:t>
            </a:r>
          </a:p>
          <a:p>
            <a:r>
              <a:rPr lang="hr-HR" sz="8000" dirty="0" smtClean="0"/>
              <a:t>3. </a:t>
            </a:r>
            <a:r>
              <a:rPr lang="hr-HR" sz="8000" dirty="0" err="1" smtClean="0"/>
              <a:t>epideiktički</a:t>
            </a:r>
            <a:r>
              <a:rPr lang="hr-HR" sz="8000" dirty="0" smtClean="0"/>
              <a:t> pribjegava amplifikaciji (proširenje, posebno dodavanjem riječi ili iskaza radi objašnjenja, a u retorici se rabi u konstituiranju figura kada se neko obilježje nastoji proširiti na ukupnost izrečenog)</a:t>
            </a:r>
          </a:p>
          <a:p>
            <a:endParaRPr lang="hr-HR" sz="8000" dirty="0" smtClean="0"/>
          </a:p>
          <a:p>
            <a:r>
              <a:rPr lang="hr-HR" sz="2400" dirty="0" smtClean="0"/>
              <a:t>   </a:t>
            </a:r>
            <a:endParaRPr lang="en-US" sz="2400" dirty="0"/>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67300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r-HR" sz="2400" b="1" dirty="0"/>
              <a:t>D)</a:t>
            </a:r>
            <a:r>
              <a:rPr lang="hr-HR" sz="2400" dirty="0"/>
              <a:t> distinkciju između općih i posebnih tehničkih dokaza ili mjesta (</a:t>
            </a:r>
            <a:r>
              <a:rPr lang="hr-HR" sz="2400" i="1" dirty="0" err="1"/>
              <a:t>topoi</a:t>
            </a:r>
            <a:r>
              <a:rPr lang="hr-HR" sz="2400" dirty="0"/>
              <a:t>):</a:t>
            </a:r>
          </a:p>
          <a:p>
            <a:r>
              <a:rPr lang="hr-HR" sz="2400" dirty="0"/>
              <a:t>- opća mjesta odnosno sredstva uvjeravanja – posvećuje im čitavu drugu knjigu; razvrstava ih u sredstva uvjeravanja etičke (govori o tri najvažnije karakterne osobine govornika: razboritost, čestitost i blagonaklonost), psihološke (govori o prirodi različitih osjeća, o uvjetima pod kojima se mogu pobuditi ili ublažiti te iznosi sustavnu obradu uobičajenih emocionalnih reakcija pojedinih grupa slušatelja) i čisto logičke prirode (moguće/nemoguće, prošlo/buduće, veće/manje, dodajući im još tridesetak novih /v. pogl.23/), a potom navedena mjesta odnosno sredstva gradira s obzirom na njihovu prikladnost svakoj od vrsta govorništva   </a:t>
            </a:r>
            <a:endParaRPr lang="hr-HR" dirty="0" smtClean="0"/>
          </a:p>
          <a:p>
            <a:r>
              <a:rPr lang="hr-HR" dirty="0" smtClean="0"/>
              <a:t>„Općim mjestima nazivam ona koja se odnose na pravo, fiziku, politiku i mnoge druge znanosti koje se razlikuju po vrsti, kao što je na primjer, mjesto većeg i manjeg, jer se iz njega može izvesti silogizam ili </a:t>
            </a:r>
            <a:r>
              <a:rPr lang="hr-HR" dirty="0" err="1" smtClean="0"/>
              <a:t>entimem</a:t>
            </a:r>
            <a:r>
              <a:rPr lang="hr-HR" dirty="0" smtClean="0"/>
              <a:t> koji se /podjednako/ odnosi na pravo, fiziku ili neku drugu znanost, unatoč tome što se one međusobno razlikuju po vrsti” </a:t>
            </a:r>
            <a:r>
              <a:rPr lang="hr-HR" sz="2400" dirty="0"/>
              <a:t>(I, 1358a </a:t>
            </a:r>
            <a:r>
              <a:rPr lang="hr-HR" sz="2400" dirty="0" smtClean="0"/>
              <a:t>10-2).</a:t>
            </a:r>
            <a:endParaRPr lang="en-US" dirty="0"/>
          </a:p>
        </p:txBody>
      </p:sp>
    </p:spTree>
    <p:extLst>
      <p:ext uri="{BB962C8B-B14F-4D97-AF65-F5344CB8AC3E}">
        <p14:creationId xmlns:p14="http://schemas.microsoft.com/office/powerpoint/2010/main" val="64533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r-HR" sz="2000" dirty="0"/>
              <a:t>- posebna mjesta odnosno sredstva uvjeravanja - obrađuje redom po vrstama govorništva (dajući prednost skupštinskom i sudskom a </a:t>
            </a:r>
            <a:r>
              <a:rPr lang="hr-HR" sz="2000" dirty="0" err="1"/>
              <a:t>minorizirajući</a:t>
            </a:r>
            <a:r>
              <a:rPr lang="hr-HR" sz="2000" dirty="0"/>
              <a:t> </a:t>
            </a:r>
            <a:r>
              <a:rPr lang="hr-HR" sz="2000" dirty="0" err="1"/>
              <a:t>epideiktičko</a:t>
            </a:r>
            <a:r>
              <a:rPr lang="hr-HR" sz="2000" dirty="0"/>
              <a:t> govorništvo) glede kojih precizira predmet i cilj (</a:t>
            </a:r>
            <a:r>
              <a:rPr lang="hr-HR" sz="2000" dirty="0" err="1"/>
              <a:t>pogl</a:t>
            </a:r>
            <a:r>
              <a:rPr lang="hr-HR" sz="2000" dirty="0"/>
              <a:t>. 4-14 prve knj</a:t>
            </a:r>
            <a:r>
              <a:rPr lang="hr-HR" sz="2000" dirty="0" smtClean="0"/>
              <a:t>.) </a:t>
            </a:r>
          </a:p>
          <a:p>
            <a:r>
              <a:rPr lang="hr-HR" sz="2000" dirty="0" smtClean="0"/>
              <a:t>„Posebni </a:t>
            </a:r>
            <a:r>
              <a:rPr lang="hr-HR" sz="2000" i="1" dirty="0" smtClean="0"/>
              <a:t>mjestima</a:t>
            </a:r>
            <a:r>
              <a:rPr lang="hr-HR" sz="2000" dirty="0" smtClean="0"/>
              <a:t> nazivam ona iz kojih se izvode propozicije svojstvene za svaku vrstu i rod predmeta. Takve su na primjer, propozicije iz Fizike iz kojih se o etici ne može izvesti ni </a:t>
            </a:r>
            <a:r>
              <a:rPr lang="hr-HR" sz="2000" dirty="0" err="1" smtClean="0"/>
              <a:t>entimem</a:t>
            </a:r>
            <a:r>
              <a:rPr lang="hr-HR" sz="2000" dirty="0" smtClean="0"/>
              <a:t> ni silogizam, dok u oblasti etike ima premisa iz </a:t>
            </a:r>
            <a:r>
              <a:rPr lang="hr-HR" sz="2000" dirty="0" err="1" smtClean="0"/>
              <a:t>koijh</a:t>
            </a:r>
            <a:r>
              <a:rPr lang="hr-HR" sz="2000" dirty="0" smtClean="0"/>
              <a:t> se o fizici ne može izvesti ni </a:t>
            </a:r>
            <a:r>
              <a:rPr lang="hr-HR" sz="2000" dirty="0" err="1" smtClean="0"/>
              <a:t>entimem</a:t>
            </a:r>
            <a:r>
              <a:rPr lang="hr-HR" sz="2000" dirty="0" smtClean="0"/>
              <a:t> ni silogizam” (I, 1358a 10-21)”. </a:t>
            </a:r>
            <a:endParaRPr lang="hr-HR" sz="2000" dirty="0"/>
          </a:p>
          <a:p>
            <a:r>
              <a:rPr lang="hr-HR" sz="2000" dirty="0"/>
              <a:t>Stoga se retorika u aristotelovskom poimanju ne pojavljuje kao tehnika logičke argumentacije i apodiktičkog razmatranja, nego kao tehnika vjerojatne argumentacije koja se uobličuje retoričkim silogizmima tj. </a:t>
            </a:r>
            <a:r>
              <a:rPr lang="hr-HR" sz="2000" dirty="0" err="1"/>
              <a:t>entimemima</a:t>
            </a:r>
            <a:r>
              <a:rPr lang="hr-HR" sz="2000" dirty="0"/>
              <a:t>. Drugim riječima, Aristotel drži da se retorika bavi proučavanjem argumenata koji se u međuljudskoj komunikaciji suprotstavljaju već prema situacijama i ciljevima, a da je govorničko umijeće vještina argumentirati ne samo u smislu korisnog nego i valjanog te pravednog.</a:t>
            </a:r>
          </a:p>
          <a:p>
            <a:endParaRPr lang="en-US" dirty="0"/>
          </a:p>
        </p:txBody>
      </p:sp>
    </p:spTree>
    <p:extLst>
      <p:ext uri="{BB962C8B-B14F-4D97-AF65-F5344CB8AC3E}">
        <p14:creationId xmlns:p14="http://schemas.microsoft.com/office/powerpoint/2010/main" val="400547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r-HR" sz="2000" b="1" dirty="0"/>
              <a:t>II. knjiga </a:t>
            </a:r>
            <a:r>
              <a:rPr lang="hr-HR" sz="2000" dirty="0"/>
              <a:t>– </a:t>
            </a:r>
            <a:r>
              <a:rPr lang="hr-HR" sz="2000" dirty="0" smtClean="0"/>
              <a:t>premda je posvećena općim mjestima odnosno sredstvima uvjeravanja (v. gore) prevladavajući dio odnosi se na određenje </a:t>
            </a:r>
            <a:r>
              <a:rPr lang="hr-HR" sz="2000" dirty="0"/>
              <a:t>pojma i uloge osjećaja u demonstrativnoj retorici </a:t>
            </a:r>
            <a:r>
              <a:rPr lang="hr-HR" sz="2000" dirty="0" err="1"/>
              <a:t>entimema</a:t>
            </a:r>
            <a:r>
              <a:rPr lang="hr-HR" sz="2000" dirty="0"/>
              <a:t>  </a:t>
            </a:r>
          </a:p>
          <a:p>
            <a:r>
              <a:rPr lang="hr-HR" sz="2000" dirty="0"/>
              <a:t>„Osjećanja su uzbuđenja duše pod čijim utjecajem ljudi mijenjaju mišljenje u pogledu odluke, a popraćena su čuvstvom nezadovoljstva i zadovoljstva, kao što su srdžba, sažaljenje, strah i njima slična, kao i suprotna čuvstva” (II, 1378a 19-22).</a:t>
            </a:r>
          </a:p>
          <a:p>
            <a:r>
              <a:rPr lang="hr-HR" sz="2000" dirty="0"/>
              <a:t>- nabrojeno je 14 osjećaja - ljutnja, blagost, ljubav, mržnja, strah, stid, bestidnost, dobročinstvo, sažaljenje, pravedna ljutnja, zavist i plemenito nadmetanje - koji su sastavni dijelovi argumentacijskih premisa i moraju se sagledavati u svjetlu činjenice da se neka radnja trpi s gledišta koje ne vrednuje otkrivanje subjektivnosti već </a:t>
            </a:r>
            <a:r>
              <a:rPr lang="hr-HR" sz="2000" dirty="0" err="1"/>
              <a:t>intersubjektivnu</a:t>
            </a:r>
            <a:r>
              <a:rPr lang="hr-HR" sz="2000" dirty="0"/>
              <a:t> dinamiku  </a:t>
            </a:r>
          </a:p>
          <a:p>
            <a:r>
              <a:rPr lang="hr-HR" sz="2000" dirty="0"/>
              <a:t>- uloga navedenih osjećaja očituje se u proširenju </a:t>
            </a:r>
            <a:r>
              <a:rPr lang="hr-HR" sz="2000" dirty="0" err="1"/>
              <a:t>entimema</a:t>
            </a:r>
            <a:r>
              <a:rPr lang="hr-HR" sz="2000" dirty="0"/>
              <a:t> specifičnom, emotivnom sastavnicom što objašnjava </a:t>
            </a:r>
            <a:r>
              <a:rPr lang="hr-HR" sz="2000" dirty="0" err="1"/>
              <a:t>persuazivnu</a:t>
            </a:r>
            <a:r>
              <a:rPr lang="hr-HR" sz="2000" dirty="0"/>
              <a:t> učinkovitost načelno neosobnih dokaza, pri čemu treba reći da osjećaje pobuđuje </a:t>
            </a:r>
            <a:r>
              <a:rPr lang="hr-HR" sz="2000" i="1" dirty="0" err="1"/>
              <a:t>logos</a:t>
            </a:r>
            <a:r>
              <a:rPr lang="hr-HR" sz="2000" dirty="0"/>
              <a:t> ali i da oni utječu na </a:t>
            </a:r>
            <a:r>
              <a:rPr lang="hr-HR" sz="2000" dirty="0" smtClean="0"/>
              <a:t>njega.</a:t>
            </a:r>
            <a:endParaRPr lang="en-US" dirty="0"/>
          </a:p>
        </p:txBody>
      </p:sp>
    </p:spTree>
    <p:extLst>
      <p:ext uri="{BB962C8B-B14F-4D97-AF65-F5344CB8AC3E}">
        <p14:creationId xmlns:p14="http://schemas.microsoft.com/office/powerpoint/2010/main" val="1669346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161309"/>
            <a:ext cx="9720073" cy="4148051"/>
          </a:xfrm>
        </p:spPr>
        <p:txBody>
          <a:bodyPr>
            <a:noAutofit/>
          </a:bodyPr>
          <a:lstStyle/>
          <a:p>
            <a:r>
              <a:rPr lang="hr-HR" sz="1600" b="1" dirty="0" smtClean="0"/>
              <a:t>III. knjiga </a:t>
            </a:r>
            <a:r>
              <a:rPr lang="hr-HR" sz="1600" dirty="0" smtClean="0"/>
              <a:t>– bavi se dvjema disparatnim temama: </a:t>
            </a:r>
          </a:p>
          <a:p>
            <a:r>
              <a:rPr lang="hr-HR" sz="1600" dirty="0" smtClean="0"/>
              <a:t>- prva tema odnosi se na stil odnosno </a:t>
            </a:r>
            <a:r>
              <a:rPr lang="hr-HR" sz="1600" i="1" dirty="0" err="1" smtClean="0"/>
              <a:t>lexis</a:t>
            </a:r>
            <a:r>
              <a:rPr lang="hr-HR" sz="1600" dirty="0" smtClean="0"/>
              <a:t> (koji je retorička tradicija nazvala </a:t>
            </a:r>
            <a:r>
              <a:rPr lang="hr-HR" sz="1600" i="1" dirty="0" smtClean="0"/>
              <a:t>elokucija</a:t>
            </a:r>
            <a:r>
              <a:rPr lang="hr-HR" sz="1600" dirty="0" smtClean="0"/>
              <a:t>) ali i na obilježja </a:t>
            </a:r>
            <a:r>
              <a:rPr lang="hr-HR" sz="1600" i="1" dirty="0" err="1" smtClean="0"/>
              <a:t>hypocrisis</a:t>
            </a:r>
            <a:r>
              <a:rPr lang="hr-HR" sz="1600" dirty="0" smtClean="0"/>
              <a:t>-a (govorna izvedba); premda stil ne pripada usko retoričkoj sferi, učenje o elokuciji kao posebnom dijelu retorike prvi je put upravo u Aristotelovoj </a:t>
            </a:r>
            <a:r>
              <a:rPr lang="hr-HR" sz="1600" i="1" dirty="0" smtClean="0"/>
              <a:t>Retorici</a:t>
            </a:r>
            <a:r>
              <a:rPr lang="hr-HR" sz="1600" dirty="0" smtClean="0"/>
              <a:t> poprimilo sustavni, doktrinarni karakter, a pritom su govorno izražavanje i stil promatrani kao sredstva uvjeravanja; jasnoći je pridan rang najvažnije stilske vrline kojoj su podređene sve ostale (npr. ispravnost, prikladnost, kratkoća i ukrašavanje), a dane su i naznake o različitim vrstama stila (temeljem kojih će kasnije </a:t>
            </a:r>
            <a:r>
              <a:rPr lang="hr-HR" sz="1600" dirty="0" err="1" smtClean="0"/>
              <a:t>Teofrast</a:t>
            </a:r>
            <a:r>
              <a:rPr lang="hr-HR" sz="1600" dirty="0"/>
              <a:t> </a:t>
            </a:r>
            <a:r>
              <a:rPr lang="hr-HR" sz="1600" dirty="0" smtClean="0"/>
              <a:t>razlikovati jednostavni, srednji odnosno mješoviti i uzvišeni stil, v. dalje) s naglaskom na metafori kao stilskoj figuri koja najviše pridonosi ne samo jasnoći govora nego i razumijevanju onoga što je zagonetno (III, 1405a-b)  </a:t>
            </a:r>
            <a:endParaRPr lang="hr-HR" sz="1600" dirty="0"/>
          </a:p>
          <a:p>
            <a:r>
              <a:rPr lang="hr-HR" sz="1600" dirty="0" smtClean="0"/>
              <a:t>- druga tema odnosi se na redoslijed izlaganja (</a:t>
            </a:r>
            <a:r>
              <a:rPr lang="hr-HR" sz="1600" i="1" dirty="0" err="1" smtClean="0"/>
              <a:t>dispositio</a:t>
            </a:r>
            <a:r>
              <a:rPr lang="hr-HR" sz="1600" dirty="0" smtClean="0"/>
              <a:t>) odnosno na dijelove govora i s njima povezane zahtjeve </a:t>
            </a:r>
            <a:r>
              <a:rPr lang="hr-HR" sz="1600" i="1" dirty="0" err="1" smtClean="0"/>
              <a:t>taxis</a:t>
            </a:r>
            <a:r>
              <a:rPr lang="hr-HR" sz="1600" dirty="0" smtClean="0"/>
              <a:t>-a (raspoređivanjem argumenata koji iznutra uređuju govor); premda je početno predlagao dvodijelnu strukturu govora (izlaganje predmeta na koji se govor odnosi /</a:t>
            </a:r>
            <a:r>
              <a:rPr lang="hr-HR" sz="1600" i="1" dirty="0" err="1" smtClean="0"/>
              <a:t>prothesis</a:t>
            </a:r>
            <a:r>
              <a:rPr lang="hr-HR" sz="1600" dirty="0" smtClean="0"/>
              <a:t>/ i dokazivanje sredstvima uvjeravanja odgovarajućim tom predmetu</a:t>
            </a:r>
            <a:r>
              <a:rPr lang="hr-HR" sz="1600" dirty="0"/>
              <a:t>)</a:t>
            </a:r>
            <a:r>
              <a:rPr lang="hr-HR" sz="1600" dirty="0" smtClean="0"/>
              <a:t>, Aristotel praktički </a:t>
            </a:r>
            <a:r>
              <a:rPr lang="hr-HR" sz="1600" dirty="0"/>
              <a:t>prihvaća </a:t>
            </a:r>
            <a:r>
              <a:rPr lang="hr-HR" sz="1600" dirty="0" smtClean="0"/>
              <a:t>višedijelnu, točnije rečeno četverodijelnu </a:t>
            </a:r>
            <a:r>
              <a:rPr lang="hr-HR" sz="1600" dirty="0"/>
              <a:t>diobu </a:t>
            </a:r>
            <a:r>
              <a:rPr lang="hr-HR" sz="1600" dirty="0" smtClean="0"/>
              <a:t>govora:</a:t>
            </a:r>
            <a:r>
              <a:rPr lang="hr-HR" sz="1600" dirty="0"/>
              <a:t> </a:t>
            </a:r>
            <a:r>
              <a:rPr lang="hr-HR" sz="1600" dirty="0" smtClean="0"/>
              <a:t>uvod (</a:t>
            </a:r>
            <a:r>
              <a:rPr lang="hr-HR" sz="1600" i="1" dirty="0" err="1" smtClean="0"/>
              <a:t>prooimion</a:t>
            </a:r>
            <a:r>
              <a:rPr lang="hr-HR" sz="1600" dirty="0" smtClean="0"/>
              <a:t>), činjenično izlaganje (</a:t>
            </a:r>
            <a:r>
              <a:rPr lang="hr-HR" sz="1600" i="1" dirty="0" err="1" smtClean="0"/>
              <a:t>prothesis</a:t>
            </a:r>
            <a:r>
              <a:rPr lang="hr-HR" sz="1600" dirty="0" smtClean="0"/>
              <a:t>), dokazivanje (</a:t>
            </a:r>
            <a:r>
              <a:rPr lang="hr-HR" sz="1600" i="1" dirty="0" err="1" smtClean="0"/>
              <a:t>pistis</a:t>
            </a:r>
            <a:r>
              <a:rPr lang="hr-HR" sz="1600" dirty="0" smtClean="0"/>
              <a:t>) te završetak (</a:t>
            </a:r>
            <a:r>
              <a:rPr lang="hr-HR" sz="1600" i="1" dirty="0" err="1" smtClean="0"/>
              <a:t>epilogos</a:t>
            </a:r>
            <a:r>
              <a:rPr lang="hr-HR" sz="1600" dirty="0" smtClean="0"/>
              <a:t>) kojemu pripisuje četiri jasno postavljena cilja: „prvo, govornik se mora pobrinuti da slušaoci prema njemu budu dobro, a prema protivniku loše raspoloženi; drugo, da preuveličava ili umanjuje važnost djela; treće, da pobudi osjećaje slušatelja; i četvrto, da rekapitulira /sadržaj govora/” (III, 1419b 11-14)  </a:t>
            </a:r>
            <a:endParaRPr lang="en-US" sz="1600" dirty="0"/>
          </a:p>
        </p:txBody>
      </p:sp>
    </p:spTree>
    <p:extLst>
      <p:ext uri="{BB962C8B-B14F-4D97-AF65-F5344CB8AC3E}">
        <p14:creationId xmlns:p14="http://schemas.microsoft.com/office/powerpoint/2010/main" val="347307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713" y="448887"/>
            <a:ext cx="9821487" cy="1635945"/>
          </a:xfrm>
        </p:spPr>
        <p:txBody>
          <a:bodyPr>
            <a:normAutofit fontScale="90000"/>
          </a:bodyPr>
          <a:lstStyle/>
          <a:p>
            <a:r>
              <a:rPr lang="hr-HR" sz="4400" b="1" dirty="0" smtClean="0"/>
              <a:t>i.</a:t>
            </a:r>
            <a:r>
              <a:rPr lang="hr-HR" b="1" dirty="0" smtClean="0"/>
              <a:t> </a:t>
            </a:r>
            <a:r>
              <a:rPr lang="hr-HR" sz="4400" b="1" dirty="0" smtClean="0"/>
              <a:t>Pregled povijesnog razvoja retorike s težištem na logičkom (</a:t>
            </a:r>
            <a:r>
              <a:rPr lang="hr-HR" sz="4400" b="1" dirty="0" err="1" smtClean="0"/>
              <a:t>argumentativnom</a:t>
            </a:r>
            <a:r>
              <a:rPr lang="hr-HR" sz="4400" b="1" dirty="0" smtClean="0"/>
              <a:t>) sloju</a:t>
            </a:r>
            <a:endParaRPr lang="en-US" sz="4400" b="1" dirty="0"/>
          </a:p>
        </p:txBody>
      </p:sp>
      <p:sp>
        <p:nvSpPr>
          <p:cNvPr id="3" name="Content Placeholder 2"/>
          <p:cNvSpPr>
            <a:spLocks noGrp="1"/>
          </p:cNvSpPr>
          <p:nvPr>
            <p:ph idx="1"/>
          </p:nvPr>
        </p:nvSpPr>
        <p:spPr>
          <a:xfrm>
            <a:off x="1030777" y="2335875"/>
            <a:ext cx="9713423" cy="3732415"/>
          </a:xfrm>
        </p:spPr>
        <p:txBody>
          <a:bodyPr>
            <a:normAutofit/>
          </a:bodyPr>
          <a:lstStyle/>
          <a:p>
            <a:r>
              <a:rPr lang="hr-HR" sz="2800" dirty="0" smtClean="0"/>
              <a:t>1. Rođenje i sustavna izgradnja retorike u antičkoj Grčkoj</a:t>
            </a:r>
          </a:p>
          <a:p>
            <a:r>
              <a:rPr lang="hr-HR" sz="2800" dirty="0" smtClean="0"/>
              <a:t>2. Recepcija retorike u Republikanskom Rimu i njen razvoj u doba</a:t>
            </a:r>
          </a:p>
          <a:p>
            <a:r>
              <a:rPr lang="hr-HR" sz="2800" dirty="0"/>
              <a:t> </a:t>
            </a:r>
            <a:r>
              <a:rPr lang="hr-HR" sz="2800" dirty="0" smtClean="0"/>
              <a:t>   Carstva</a:t>
            </a:r>
          </a:p>
          <a:p>
            <a:r>
              <a:rPr lang="hr-HR" sz="2800" dirty="0" smtClean="0"/>
              <a:t>3. Grčka i latinska retorika u srednjem vijeku</a:t>
            </a:r>
          </a:p>
          <a:p>
            <a:r>
              <a:rPr lang="hr-HR" sz="2800" dirty="0" smtClean="0"/>
              <a:t>4. Retorika i moderno roba</a:t>
            </a:r>
            <a:endParaRPr lang="en-US" sz="2800" dirty="0"/>
          </a:p>
        </p:txBody>
      </p:sp>
    </p:spTree>
    <p:extLst>
      <p:ext uri="{BB962C8B-B14F-4D97-AF65-F5344CB8AC3E}">
        <p14:creationId xmlns:p14="http://schemas.microsoft.com/office/powerpoint/2010/main" val="574655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Aristotelovo </a:t>
            </a:r>
            <a:r>
              <a:rPr lang="en-US" dirty="0" err="1" smtClean="0"/>
              <a:t>Određenj</a:t>
            </a:r>
            <a:r>
              <a:rPr lang="hr-HR" dirty="0" smtClean="0"/>
              <a:t>e</a:t>
            </a:r>
            <a:r>
              <a:rPr lang="en-US" dirty="0" smtClean="0"/>
              <a:t> </a:t>
            </a:r>
            <a:r>
              <a:rPr lang="en-US" dirty="0" err="1"/>
              <a:t>mjesta</a:t>
            </a:r>
            <a:r>
              <a:rPr lang="en-US" dirty="0"/>
              <a:t> </a:t>
            </a:r>
            <a:r>
              <a:rPr lang="en-US" dirty="0" err="1"/>
              <a:t>i</a:t>
            </a:r>
            <a:r>
              <a:rPr lang="en-US" dirty="0"/>
              <a:t> </a:t>
            </a:r>
            <a:r>
              <a:rPr lang="en-US" dirty="0" err="1"/>
              <a:t>uloge</a:t>
            </a:r>
            <a:r>
              <a:rPr lang="en-US" dirty="0"/>
              <a:t> </a:t>
            </a:r>
            <a:r>
              <a:rPr lang="en-US" dirty="0" err="1" smtClean="0"/>
              <a:t>tzv</a:t>
            </a:r>
            <a:r>
              <a:rPr lang="en-US" dirty="0"/>
              <a:t>. </a:t>
            </a:r>
            <a:r>
              <a:rPr lang="en-US" dirty="0" err="1" smtClean="0"/>
              <a:t>atehnički</a:t>
            </a:r>
            <a:r>
              <a:rPr lang="hr-HR" dirty="0" smtClean="0"/>
              <a:t>h</a:t>
            </a:r>
            <a:r>
              <a:rPr lang="en-US" dirty="0" smtClean="0"/>
              <a:t> </a:t>
            </a:r>
            <a:r>
              <a:rPr lang="en-US" dirty="0" err="1" smtClean="0"/>
              <a:t>dokaz</a:t>
            </a:r>
            <a:r>
              <a:rPr lang="hr-HR" dirty="0" smtClean="0"/>
              <a:t>a</a:t>
            </a:r>
            <a:endParaRPr lang="en-US" dirty="0"/>
          </a:p>
        </p:txBody>
      </p:sp>
      <p:sp>
        <p:nvSpPr>
          <p:cNvPr id="3" name="Content Placeholder 2"/>
          <p:cNvSpPr>
            <a:spLocks noGrp="1"/>
          </p:cNvSpPr>
          <p:nvPr>
            <p:ph idx="1"/>
          </p:nvPr>
        </p:nvSpPr>
        <p:spPr>
          <a:xfrm>
            <a:off x="1147156" y="2084832"/>
            <a:ext cx="9597045" cy="4224527"/>
          </a:xfrm>
        </p:spPr>
        <p:txBody>
          <a:bodyPr>
            <a:normAutofit fontScale="25000" lnSpcReduction="20000"/>
          </a:bodyPr>
          <a:lstStyle/>
          <a:p>
            <a:pPr>
              <a:buFont typeface="Wingdings" panose="05000000000000000000" pitchFamily="2" charset="2"/>
              <a:buChar char="§"/>
            </a:pPr>
            <a:r>
              <a:rPr lang="hr-HR" sz="7200" dirty="0" smtClean="0"/>
              <a:t>    </a:t>
            </a:r>
            <a:r>
              <a:rPr lang="en-US" sz="7200" dirty="0" smtClean="0"/>
              <a:t>P</a:t>
            </a:r>
            <a:r>
              <a:rPr lang="hr-HR" sz="7200" dirty="0" err="1" smtClean="0"/>
              <a:t>remda</a:t>
            </a:r>
            <a:r>
              <a:rPr lang="hr-HR" sz="7200" dirty="0" smtClean="0"/>
              <a:t> Aristotel u </a:t>
            </a:r>
            <a:r>
              <a:rPr lang="hr-HR" sz="7200" i="1" dirty="0" smtClean="0"/>
              <a:t>Retorici </a:t>
            </a:r>
            <a:r>
              <a:rPr lang="en-US" sz="7200" dirty="0" err="1" smtClean="0"/>
              <a:t>stožerno</a:t>
            </a:r>
            <a:r>
              <a:rPr lang="en-US" sz="7200" dirty="0" smtClean="0"/>
              <a:t> </a:t>
            </a:r>
            <a:r>
              <a:rPr lang="en-US" sz="7200" dirty="0" err="1" smtClean="0"/>
              <a:t>mjest</a:t>
            </a:r>
            <a:r>
              <a:rPr lang="hr-HR" sz="7200" dirty="0" smtClean="0"/>
              <a:t>o</a:t>
            </a:r>
            <a:r>
              <a:rPr lang="en-US" sz="7200" dirty="0" smtClean="0"/>
              <a:t> </a:t>
            </a:r>
            <a:r>
              <a:rPr lang="hr-HR" sz="7200" dirty="0" smtClean="0"/>
              <a:t>p</a:t>
            </a:r>
            <a:r>
              <a:rPr lang="en-US" sz="7200" dirty="0" err="1" smtClean="0"/>
              <a:t>ridaje</a:t>
            </a:r>
            <a:r>
              <a:rPr lang="en-US" sz="7200" dirty="0" smtClean="0"/>
              <a:t> </a:t>
            </a:r>
            <a:r>
              <a:rPr lang="en-US" sz="7200" dirty="0" err="1" smtClean="0"/>
              <a:t>logičkim</a:t>
            </a:r>
            <a:r>
              <a:rPr lang="en-US" sz="7200" dirty="0" smtClean="0"/>
              <a:t> </a:t>
            </a:r>
            <a:r>
              <a:rPr lang="en-US" sz="7200" dirty="0"/>
              <a:t>(</a:t>
            </a:r>
            <a:r>
              <a:rPr lang="en-US" sz="7200" dirty="0" err="1"/>
              <a:t>dijalektičkim</a:t>
            </a:r>
            <a:r>
              <a:rPr lang="en-US" sz="7200" dirty="0"/>
              <a:t>) </a:t>
            </a:r>
            <a:r>
              <a:rPr lang="en-US" sz="7200" dirty="0" err="1"/>
              <a:t>sredstvima</a:t>
            </a:r>
            <a:r>
              <a:rPr lang="en-US" sz="7200" dirty="0"/>
              <a:t> </a:t>
            </a:r>
            <a:r>
              <a:rPr lang="en-US" sz="7200" dirty="0" err="1"/>
              <a:t>uvjeravanja</a:t>
            </a:r>
            <a:r>
              <a:rPr lang="en-US" sz="7200" dirty="0"/>
              <a:t> (</a:t>
            </a:r>
            <a:r>
              <a:rPr lang="en-US" sz="7200" dirty="0" err="1"/>
              <a:t>uz</a:t>
            </a:r>
            <a:r>
              <a:rPr lang="en-US" sz="7200" dirty="0"/>
              <a:t> </a:t>
            </a:r>
            <a:r>
              <a:rPr lang="en-US" sz="7200" dirty="0" err="1"/>
              <a:t>kompromisno</a:t>
            </a:r>
            <a:r>
              <a:rPr lang="en-US" sz="7200" dirty="0"/>
              <a:t> </a:t>
            </a:r>
            <a:r>
              <a:rPr lang="en-US" sz="7200" dirty="0" err="1"/>
              <a:t>uvrštavanje</a:t>
            </a:r>
            <a:r>
              <a:rPr lang="en-US" sz="7200" dirty="0"/>
              <a:t> </a:t>
            </a:r>
            <a:r>
              <a:rPr lang="en-US" sz="7200" dirty="0" err="1"/>
              <a:t>sredstava</a:t>
            </a:r>
            <a:r>
              <a:rPr lang="en-US" sz="7200" dirty="0"/>
              <a:t> </a:t>
            </a:r>
            <a:r>
              <a:rPr lang="en-US" sz="7200" dirty="0" err="1"/>
              <a:t>psihološke</a:t>
            </a:r>
            <a:r>
              <a:rPr lang="en-US" sz="7200" dirty="0"/>
              <a:t> </a:t>
            </a:r>
            <a:r>
              <a:rPr lang="en-US" sz="7200" dirty="0" err="1"/>
              <a:t>i</a:t>
            </a:r>
            <a:r>
              <a:rPr lang="en-US" sz="7200" dirty="0"/>
              <a:t> </a:t>
            </a:r>
            <a:r>
              <a:rPr lang="en-US" sz="7200" dirty="0" err="1"/>
              <a:t>etičko-psihološke</a:t>
            </a:r>
            <a:r>
              <a:rPr lang="en-US" sz="7200" dirty="0"/>
              <a:t> </a:t>
            </a:r>
            <a:r>
              <a:rPr lang="en-US" sz="7200" dirty="0" err="1"/>
              <a:t>prirode</a:t>
            </a:r>
            <a:r>
              <a:rPr lang="en-US" sz="7200" dirty="0"/>
              <a:t>) </a:t>
            </a:r>
            <a:r>
              <a:rPr lang="en-US" sz="7200" dirty="0" err="1"/>
              <a:t>među</a:t>
            </a:r>
            <a:r>
              <a:rPr lang="en-US" sz="7200" dirty="0"/>
              <a:t> </a:t>
            </a:r>
            <a:r>
              <a:rPr lang="en-US" sz="7200" dirty="0" err="1"/>
              <a:t>retoričkim</a:t>
            </a:r>
            <a:r>
              <a:rPr lang="en-US" sz="7200" dirty="0"/>
              <a:t>, </a:t>
            </a:r>
            <a:r>
              <a:rPr lang="en-US" sz="7200" dirty="0" err="1"/>
              <a:t>tzv</a:t>
            </a:r>
            <a:r>
              <a:rPr lang="en-US" sz="7200" dirty="0"/>
              <a:t>. </a:t>
            </a:r>
            <a:r>
              <a:rPr lang="en-US" sz="7200" dirty="0" err="1"/>
              <a:t>tehničkim</a:t>
            </a:r>
            <a:r>
              <a:rPr lang="en-US" sz="7200" dirty="0"/>
              <a:t> </a:t>
            </a:r>
            <a:r>
              <a:rPr lang="en-US" sz="7200" dirty="0" err="1" smtClean="0"/>
              <a:t>dokazima</a:t>
            </a:r>
            <a:r>
              <a:rPr lang="hr-HR" sz="7200" dirty="0" smtClean="0"/>
              <a:t>,  poznaje i </a:t>
            </a:r>
            <a:r>
              <a:rPr lang="hr-HR" sz="7200" dirty="0" err="1" smtClean="0"/>
              <a:t>atehničke</a:t>
            </a:r>
            <a:r>
              <a:rPr lang="hr-HR" sz="7200" dirty="0" smtClean="0"/>
              <a:t> ili vanjske dokaze tj. one</a:t>
            </a:r>
            <a:r>
              <a:rPr lang="en-US" sz="7200" dirty="0" smtClean="0"/>
              <a:t> </a:t>
            </a:r>
            <a:r>
              <a:rPr lang="hr-HR" sz="7200" dirty="0" smtClean="0"/>
              <a:t>koji </a:t>
            </a:r>
            <a:r>
              <a:rPr lang="hr-HR" sz="7200" dirty="0"/>
              <a:t>se nalaze izvan predmeta te ih govornik (i bez retoričkog umijeća) ne treba pronalaziti već samo uzeti kao otprije </a:t>
            </a:r>
            <a:r>
              <a:rPr lang="hr-HR" sz="7200" dirty="0" smtClean="0"/>
              <a:t>postojeće.</a:t>
            </a:r>
            <a:endParaRPr lang="hr-HR" sz="7200" dirty="0"/>
          </a:p>
          <a:p>
            <a:pPr>
              <a:buFont typeface="Wingdings" panose="05000000000000000000" pitchFamily="2" charset="2"/>
              <a:buChar char="§"/>
            </a:pPr>
            <a:r>
              <a:rPr lang="hr-HR" sz="7200" dirty="0" smtClean="0"/>
              <a:t>Među </a:t>
            </a:r>
            <a:r>
              <a:rPr lang="hr-HR" sz="7200" dirty="0" err="1" smtClean="0"/>
              <a:t>atehničke</a:t>
            </a:r>
            <a:r>
              <a:rPr lang="hr-HR" sz="7200" dirty="0" smtClean="0"/>
              <a:t> dokaze Aristotel (u završnom 15. poglavlju prve knj.) sljedećim redom uvrštava: zakone, svjedoke („stare” /npr. </a:t>
            </a:r>
            <a:r>
              <a:rPr lang="hr-HR" sz="7200" dirty="0"/>
              <a:t>p</a:t>
            </a:r>
            <a:r>
              <a:rPr lang="hr-HR" sz="7200" dirty="0" smtClean="0"/>
              <a:t>jesnike, tumače proročanstava, poslovice/ i „nove” koje potom dijeli na one koji se ne izlažu opasnosti gonjenja u slučaju lažnog svjedočenja /npr. poznati ljudi koji su o nekoj spornoj stvari bili donijeli odluku/ od onih koji se izlažu toj opasnosti), ugovore/isprave, iskaze iznuđene torturom i zakletvu</a:t>
            </a:r>
            <a:r>
              <a:rPr lang="hr-HR" sz="7200" b="1" dirty="0" smtClean="0"/>
              <a:t>; </a:t>
            </a:r>
            <a:r>
              <a:rPr lang="hr-HR" sz="7200" dirty="0" smtClean="0"/>
              <a:t>pritom bi se moglo zaključiti da jedino „nove</a:t>
            </a:r>
            <a:r>
              <a:rPr lang="hr-HR" sz="7200" dirty="0"/>
              <a:t>” svjedoke promatra kao dokaze u </a:t>
            </a:r>
            <a:r>
              <a:rPr lang="hr-HR" sz="7200" dirty="0" err="1"/>
              <a:t>atehničkom</a:t>
            </a:r>
            <a:r>
              <a:rPr lang="hr-HR" sz="7200" dirty="0"/>
              <a:t>, uskom i strogo pravnom </a:t>
            </a:r>
            <a:r>
              <a:rPr lang="hr-HR" sz="7200" dirty="0" smtClean="0"/>
              <a:t>značenju, a sve ostale kao tehničke dokaze odnosno opća mjesta, dijelove </a:t>
            </a:r>
            <a:r>
              <a:rPr lang="hr-HR" sz="7200" dirty="0" err="1" smtClean="0"/>
              <a:t>entimema</a:t>
            </a:r>
            <a:r>
              <a:rPr lang="hr-HR" sz="7200" dirty="0" smtClean="0"/>
              <a:t>. </a:t>
            </a:r>
            <a:r>
              <a:rPr lang="hr-HR" sz="7200" b="1" dirty="0" smtClean="0"/>
              <a:t> </a:t>
            </a:r>
          </a:p>
          <a:p>
            <a:pPr>
              <a:buFont typeface="Wingdings" panose="05000000000000000000" pitchFamily="2" charset="2"/>
              <a:buChar char="§"/>
            </a:pPr>
            <a:r>
              <a:rPr lang="hr-HR" sz="7200" dirty="0" smtClean="0"/>
              <a:t>Premda ističe da su </a:t>
            </a:r>
            <a:r>
              <a:rPr lang="hr-HR" sz="7200" dirty="0" err="1" smtClean="0"/>
              <a:t>atehnički</a:t>
            </a:r>
            <a:r>
              <a:rPr lang="hr-HR" sz="7200" dirty="0" smtClean="0"/>
              <a:t> dokazi svojstveni </a:t>
            </a:r>
            <a:r>
              <a:rPr lang="hr-HR" sz="7200" dirty="0"/>
              <a:t>samo sudskom </a:t>
            </a:r>
            <a:r>
              <a:rPr lang="hr-HR" sz="7200" dirty="0" smtClean="0"/>
              <a:t>govorništvu, Aristotel ih ne promatra - s izuzetkom „novih” svjedoka - sa strogo pravnog (procesnog) aspekta, u njihovom objektivnom sadržaju (te prenoseći eventualno pravni režim njihova izvođenja i primjene u onovremenom atenskom sudskom sustavu sudaca-laika), već ih – polazeći isključivo sa stanovišta interesa sukobljenih stranaka – promatra (poput tehničkih) kao </a:t>
            </a:r>
            <a:r>
              <a:rPr lang="hr-HR" sz="7200" i="1" dirty="0" err="1" smtClean="0"/>
              <a:t>topos</a:t>
            </a:r>
            <a:r>
              <a:rPr lang="hr-HR" sz="7200" i="1" dirty="0" smtClean="0"/>
              <a:t>-</a:t>
            </a:r>
            <a:r>
              <a:rPr lang="hr-HR" sz="7200" dirty="0" smtClean="0"/>
              <a:t>e odnosno kao argumente/dokaze </a:t>
            </a:r>
            <a:r>
              <a:rPr lang="hr-HR" sz="7200" dirty="0"/>
              <a:t>jednako </a:t>
            </a:r>
            <a:r>
              <a:rPr lang="hr-HR" sz="7200" dirty="0" smtClean="0"/>
              <a:t>upotrebljive </a:t>
            </a:r>
            <a:r>
              <a:rPr lang="hr-HR" sz="7200" i="1" dirty="0"/>
              <a:t>pro </a:t>
            </a:r>
            <a:r>
              <a:rPr lang="hr-HR" sz="7200" dirty="0"/>
              <a:t>i </a:t>
            </a:r>
            <a:r>
              <a:rPr lang="hr-HR" sz="7200" i="1" dirty="0" err="1"/>
              <a:t>contra</a:t>
            </a:r>
            <a:r>
              <a:rPr lang="hr-HR" sz="7200" dirty="0"/>
              <a:t> ovisno o konkretnim </a:t>
            </a:r>
            <a:r>
              <a:rPr lang="hr-HR" sz="7200" dirty="0" smtClean="0"/>
              <a:t>stranačkim interesima.</a:t>
            </a:r>
            <a:endParaRPr lang="hr-HR" sz="7200" dirty="0"/>
          </a:p>
          <a:p>
            <a:pPr>
              <a:buFont typeface="Wingdings" panose="05000000000000000000" pitchFamily="2" charset="2"/>
              <a:buChar char="§"/>
            </a:pPr>
            <a:endParaRPr lang="hr-HR" sz="6400" dirty="0"/>
          </a:p>
          <a:p>
            <a:pPr>
              <a:buFont typeface="Wingdings" panose="05000000000000000000" pitchFamily="2" charset="2"/>
              <a:buChar char="§"/>
            </a:pPr>
            <a:r>
              <a:rPr lang="en-US" dirty="0"/>
              <a:t/>
            </a:r>
            <a:br>
              <a:rPr lang="en-US" dirty="0"/>
            </a:br>
            <a:endParaRPr lang="en-US" dirty="0"/>
          </a:p>
        </p:txBody>
      </p:sp>
    </p:spTree>
    <p:extLst>
      <p:ext uri="{BB962C8B-B14F-4D97-AF65-F5344CB8AC3E}">
        <p14:creationId xmlns:p14="http://schemas.microsoft.com/office/powerpoint/2010/main" val="1796248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82333000"/>
              </p:ext>
            </p:extLst>
          </p:nvPr>
        </p:nvGraphicFramePr>
        <p:xfrm>
          <a:off x="2119746" y="2566035"/>
          <a:ext cx="6666274" cy="3462655"/>
        </p:xfrm>
        <a:graphic>
          <a:graphicData uri="http://schemas.openxmlformats.org/drawingml/2006/table">
            <a:tbl>
              <a:tblPr firstRow="1" firstCol="1" bandRow="1">
                <a:tableStyleId>{5C22544A-7EE6-4342-B048-85BDC9FD1C3A}</a:tableStyleId>
              </a:tblPr>
              <a:tblGrid>
                <a:gridCol w="1597069">
                  <a:extLst>
                    <a:ext uri="{9D8B030D-6E8A-4147-A177-3AD203B41FA5}">
                      <a16:colId xmlns:a16="http://schemas.microsoft.com/office/drawing/2014/main" val="1840531907"/>
                    </a:ext>
                  </a:extLst>
                </a:gridCol>
                <a:gridCol w="902335">
                  <a:extLst>
                    <a:ext uri="{9D8B030D-6E8A-4147-A177-3AD203B41FA5}">
                      <a16:colId xmlns:a16="http://schemas.microsoft.com/office/drawing/2014/main" val="1089786188"/>
                    </a:ext>
                  </a:extLst>
                </a:gridCol>
                <a:gridCol w="709930">
                  <a:extLst>
                    <a:ext uri="{9D8B030D-6E8A-4147-A177-3AD203B41FA5}">
                      <a16:colId xmlns:a16="http://schemas.microsoft.com/office/drawing/2014/main" val="2740925374"/>
                    </a:ext>
                  </a:extLst>
                </a:gridCol>
                <a:gridCol w="859790">
                  <a:extLst>
                    <a:ext uri="{9D8B030D-6E8A-4147-A177-3AD203B41FA5}">
                      <a16:colId xmlns:a16="http://schemas.microsoft.com/office/drawing/2014/main" val="3044016415"/>
                    </a:ext>
                  </a:extLst>
                </a:gridCol>
                <a:gridCol w="819785">
                  <a:extLst>
                    <a:ext uri="{9D8B030D-6E8A-4147-A177-3AD203B41FA5}">
                      <a16:colId xmlns:a16="http://schemas.microsoft.com/office/drawing/2014/main" val="1430413819"/>
                    </a:ext>
                  </a:extLst>
                </a:gridCol>
                <a:gridCol w="856615">
                  <a:extLst>
                    <a:ext uri="{9D8B030D-6E8A-4147-A177-3AD203B41FA5}">
                      <a16:colId xmlns:a16="http://schemas.microsoft.com/office/drawing/2014/main" val="3733161895"/>
                    </a:ext>
                  </a:extLst>
                </a:gridCol>
                <a:gridCol w="920750">
                  <a:extLst>
                    <a:ext uri="{9D8B030D-6E8A-4147-A177-3AD203B41FA5}">
                      <a16:colId xmlns:a16="http://schemas.microsoft.com/office/drawing/2014/main" val="2173241016"/>
                    </a:ext>
                  </a:extLst>
                </a:gridCol>
              </a:tblGrid>
              <a:tr h="420370">
                <a:tc>
                  <a:txBody>
                    <a:bodyPr/>
                    <a:lstStyle/>
                    <a:p>
                      <a:pPr marL="25400" algn="ctr">
                        <a:spcAft>
                          <a:spcPts val="0"/>
                        </a:spcAft>
                      </a:pPr>
                      <a:r>
                        <a:rPr lang="en-US" sz="850" cap="small">
                          <a:effectLst/>
                        </a:rPr>
                        <a:t>Govor</a:t>
                      </a:r>
                      <a:endParaRPr lang="en-US" sz="100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850" cap="small" dirty="0" err="1" smtClean="0">
                          <a:effectLst/>
                        </a:rPr>
                        <a:t>Slu</a:t>
                      </a:r>
                      <a:r>
                        <a:rPr lang="hr-HR" sz="850" cap="small" dirty="0" smtClean="0">
                          <a:effectLst/>
                        </a:rPr>
                        <a:t>š</a:t>
                      </a:r>
                      <a:r>
                        <a:rPr lang="en-US" sz="850" cap="small" dirty="0" err="1" smtClean="0">
                          <a:effectLst/>
                        </a:rPr>
                        <a:t>ateustvo</a:t>
                      </a:r>
                      <a:endParaRPr lang="en-US" sz="1000" dirty="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850" cap="small">
                          <a:effectLst/>
                        </a:rPr>
                        <a:t>Vrijeme</a:t>
                      </a:r>
                      <a:endParaRPr lang="en-US" sz="100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650">
                          <a:effectLst/>
                        </a:rPr>
                        <a:t>ClLJEVI</a:t>
                      </a:r>
                      <a:endParaRPr lang="en-US" sz="100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850" cap="small">
                          <a:effectLst/>
                        </a:rPr>
                        <a:t>Sredstva</a:t>
                      </a:r>
                      <a:endParaRPr lang="en-US" sz="100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850" cap="small">
                          <a:effectLst/>
                        </a:rPr>
                        <a:t>Postupci</a:t>
                      </a:r>
                      <a:endParaRPr lang="en-US" sz="100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850" cap="small">
                          <a:effectLst/>
                        </a:rPr>
                        <a:t>Toposi</a:t>
                      </a:r>
                      <a:endParaRPr lang="en-US" sz="1000">
                        <a:effectLst/>
                        <a:latin typeface="Times New Roman" panose="02020603050405020304" pitchFamily="18" charset="0"/>
                        <a:ea typeface="Times New Roman" panose="02020603050405020304" pitchFamily="18" charset="0"/>
                      </a:endParaRPr>
                    </a:p>
                  </a:txBody>
                  <a:tcPr marL="6350" marR="6350" marT="0" marB="0" anchor="ctr"/>
                </a:tc>
                <a:extLst>
                  <a:ext uri="{0D108BD9-81ED-4DB2-BD59-A6C34878D82A}">
                    <a16:rowId xmlns:a16="http://schemas.microsoft.com/office/drawing/2014/main" val="1713393930"/>
                  </a:ext>
                </a:extLst>
              </a:tr>
              <a:tr h="414655">
                <a:tc>
                  <a:txBody>
                    <a:bodyPr/>
                    <a:lstStyle/>
                    <a:p>
                      <a:pPr marL="38100" algn="ctr">
                        <a:spcAft>
                          <a:spcPts val="0"/>
                        </a:spcAft>
                      </a:pPr>
                      <a:r>
                        <a:rPr lang="en-US" sz="1000">
                          <a:effectLst/>
                        </a:rPr>
                        <a:t>Sudski</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a:effectLst/>
                        </a:rPr>
                        <a:t>Sudac</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smtClean="0">
                          <a:effectLst/>
                        </a:rPr>
                        <a:t>Pro</a:t>
                      </a:r>
                      <a:r>
                        <a:rPr lang="hr-HR" sz="1000" dirty="0" smtClean="0">
                          <a:effectLst/>
                        </a:rPr>
                        <a:t>š</a:t>
                      </a:r>
                      <a:r>
                        <a:rPr lang="en-US" sz="1000" dirty="0" smtClean="0">
                          <a:effectLst/>
                        </a:rPr>
                        <a:t>lost</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a:effectLst/>
                        </a:rPr>
                        <a:t>Pravedno/</a:t>
                      </a:r>
                    </a:p>
                    <a:p>
                      <a:pPr algn="ctr">
                        <a:spcAft>
                          <a:spcPts val="0"/>
                        </a:spcAft>
                      </a:pPr>
                      <a:r>
                        <a:rPr lang="en-US" sz="1000">
                          <a:effectLst/>
                        </a:rPr>
                        <a:t>nepravedno</a:t>
                      </a:r>
                      <a:endParaRPr lang="en-US" sz="100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1000" dirty="0" err="1" smtClean="0">
                          <a:effectLst/>
                        </a:rPr>
                        <a:t>Optu</a:t>
                      </a:r>
                      <a:r>
                        <a:rPr lang="hr-HR" sz="1000" dirty="0" smtClean="0">
                          <a:effectLst/>
                        </a:rPr>
                        <a:t>ž</a:t>
                      </a:r>
                      <a:r>
                        <a:rPr lang="en-US" sz="1000" dirty="0" err="1" smtClean="0">
                          <a:effectLst/>
                        </a:rPr>
                        <a:t>ba</a:t>
                      </a:r>
                      <a:r>
                        <a:rPr lang="en-US" sz="1000" dirty="0">
                          <a:effectLst/>
                        </a:rPr>
                        <a:t>/</a:t>
                      </a:r>
                    </a:p>
                    <a:p>
                      <a:pPr algn="ctr">
                        <a:spcAft>
                          <a:spcPts val="0"/>
                        </a:spcAft>
                      </a:pPr>
                      <a:r>
                        <a:rPr lang="en-US" sz="1000" dirty="0" err="1">
                          <a:effectLst/>
                        </a:rPr>
                        <a:t>obrana</a:t>
                      </a:r>
                      <a:endParaRPr lang="en-US" sz="1000" dirty="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Bef>
                          <a:spcPts val="400"/>
                        </a:spcBef>
                        <a:spcAft>
                          <a:spcPts val="0"/>
                        </a:spcAft>
                      </a:pPr>
                      <a:r>
                        <a:rPr lang="en-US" sz="1000">
                          <a:effectLst/>
                        </a:rPr>
                        <a:t>Entimem</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a:effectLst/>
                        </a:rPr>
                        <a:t>Stvamo/</a:t>
                      </a:r>
                    </a:p>
                    <a:p>
                      <a:pPr algn="ctr">
                        <a:spcAft>
                          <a:spcPts val="0"/>
                        </a:spcAft>
                      </a:pPr>
                      <a:r>
                        <a:rPr lang="en-US" sz="1000">
                          <a:effectLst/>
                        </a:rPr>
                        <a:t>nestvamo</a:t>
                      </a:r>
                      <a:endParaRPr lang="en-US" sz="1000">
                        <a:effectLst/>
                        <a:latin typeface="Times New Roman" panose="02020603050405020304" pitchFamily="18" charset="0"/>
                        <a:ea typeface="Times New Roman" panose="02020603050405020304" pitchFamily="18" charset="0"/>
                      </a:endParaRPr>
                    </a:p>
                  </a:txBody>
                  <a:tcPr marL="6350" marR="6350" marT="0" marB="0" anchor="ctr"/>
                </a:tc>
                <a:extLst>
                  <a:ext uri="{0D108BD9-81ED-4DB2-BD59-A6C34878D82A}">
                    <a16:rowId xmlns:a16="http://schemas.microsoft.com/office/drawing/2014/main" val="1035106197"/>
                  </a:ext>
                </a:extLst>
              </a:tr>
              <a:tr h="457200">
                <a:tc>
                  <a:txBody>
                    <a:bodyPr/>
                    <a:lstStyle/>
                    <a:p>
                      <a:pPr algn="just">
                        <a:spcAft>
                          <a:spcPts val="0"/>
                        </a:spcAft>
                        <a:tabLst>
                          <a:tab pos="716280" algn="l"/>
                        </a:tabLs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algn="ctr">
                        <a:spcBef>
                          <a:spcPts val="400"/>
                        </a:spcBef>
                        <a:spcAft>
                          <a:spcPts val="0"/>
                        </a:spcAft>
                      </a:pPr>
                      <a:r>
                        <a:rPr lang="en-US" sz="1000">
                          <a:effectLst/>
                        </a:rPr>
                        <a:t>(osuda)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Aft>
                          <a:spcPts val="0"/>
                        </a:spcAft>
                      </a:pPr>
                      <a:r>
                        <a:rPr lang="en-US" sz="1000">
                          <a:effectLst/>
                        </a:rPr>
                        <a:t>(etika)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Bef>
                          <a:spcPts val="400"/>
                        </a:spcBef>
                        <a:spcAft>
                          <a:spcPts val="0"/>
                        </a:spcAft>
                      </a:pPr>
                      <a:r>
                        <a:rPr lang="en-US" sz="1000">
                          <a:effectLst/>
                        </a:rPr>
                        <a:t>(temporalnost)</a:t>
                      </a:r>
                      <a:endParaRPr lang="en-US" sz="100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3646460469"/>
                  </a:ext>
                </a:extLst>
              </a:tr>
              <a:tr h="454025">
                <a:tc>
                  <a:txBody>
                    <a:bodyPr/>
                    <a:lstStyle/>
                    <a:p>
                      <a:pPr marL="38100" algn="ctr">
                        <a:spcAft>
                          <a:spcPts val="0"/>
                        </a:spcAft>
                      </a:pPr>
                      <a:r>
                        <a:rPr lang="en-US" sz="1000" dirty="0" err="1" smtClean="0">
                          <a:effectLst/>
                        </a:rPr>
                        <a:t>Politi</a:t>
                      </a:r>
                      <a:r>
                        <a:rPr lang="hr-HR" sz="1000" dirty="0" smtClean="0">
                          <a:effectLst/>
                        </a:rPr>
                        <a:t>č</a:t>
                      </a:r>
                      <a:r>
                        <a:rPr lang="en-US" sz="1000" dirty="0" smtClean="0">
                          <a:effectLst/>
                        </a:rPr>
                        <a:t>k</a:t>
                      </a:r>
                      <a:r>
                        <a:rPr lang="hr-HR" sz="1000" dirty="0" smtClean="0">
                          <a:effectLst/>
                        </a:rPr>
                        <a:t>i</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smtClean="0">
                          <a:effectLst/>
                        </a:rPr>
                        <a:t>Skup</a:t>
                      </a:r>
                      <a:r>
                        <a:rPr lang="hr-HR" sz="1000" dirty="0" smtClean="0">
                          <a:effectLst/>
                        </a:rPr>
                        <a:t>š</a:t>
                      </a:r>
                      <a:r>
                        <a:rPr lang="en-US" sz="1000" dirty="0" err="1" smtClean="0">
                          <a:effectLst/>
                        </a:rPr>
                        <a:t>tina</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smtClean="0">
                          <a:effectLst/>
                        </a:rPr>
                        <a:t>Budu</a:t>
                      </a:r>
                      <a:r>
                        <a:rPr lang="hr-HR" sz="1000" dirty="0" smtClean="0">
                          <a:effectLst/>
                        </a:rPr>
                        <a:t>ć</a:t>
                      </a:r>
                      <a:r>
                        <a:rPr lang="en-US" sz="1000" dirty="0" err="1" smtClean="0">
                          <a:effectLst/>
                        </a:rPr>
                        <a:t>nost</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a:effectLst/>
                        </a:rPr>
                        <a:t>Korisno</a:t>
                      </a:r>
                      <a:r>
                        <a:rPr lang="en-US" sz="1000" dirty="0">
                          <a:effectLst/>
                        </a:rPr>
                        <a:t>/</a:t>
                      </a:r>
                    </a:p>
                    <a:p>
                      <a:pPr algn="ctr">
                        <a:spcAft>
                          <a:spcPts val="0"/>
                        </a:spcAft>
                      </a:pPr>
                      <a:r>
                        <a:rPr lang="hr-HR" sz="1000" dirty="0" smtClean="0">
                          <a:effectLst/>
                        </a:rPr>
                        <a:t>Š</a:t>
                      </a:r>
                      <a:r>
                        <a:rPr lang="en-US" sz="1000" dirty="0" err="1" smtClean="0">
                          <a:effectLst/>
                        </a:rPr>
                        <a:t>tetno</a:t>
                      </a:r>
                      <a:endParaRPr lang="en-US" sz="1000" dirty="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1000" dirty="0" err="1">
                          <a:effectLst/>
                        </a:rPr>
                        <a:t>Uvjeravanje</a:t>
                      </a:r>
                      <a:r>
                        <a:rPr lang="en-US" sz="1000" dirty="0">
                          <a:effectLst/>
                        </a:rPr>
                        <a:t>/</a:t>
                      </a:r>
                    </a:p>
                    <a:p>
                      <a:pPr algn="ctr">
                        <a:spcAft>
                          <a:spcPts val="0"/>
                        </a:spcAft>
                      </a:pPr>
                      <a:r>
                        <a:rPr lang="en-US" sz="1000" dirty="0" err="1" smtClean="0">
                          <a:effectLst/>
                        </a:rPr>
                        <a:t>odvra</a:t>
                      </a:r>
                      <a:r>
                        <a:rPr lang="hr-HR" sz="1000" dirty="0" smtClean="0">
                          <a:effectLst/>
                        </a:rPr>
                        <a:t>ć</a:t>
                      </a:r>
                      <a:r>
                        <a:rPr lang="en-US" sz="1000" dirty="0" err="1" smtClean="0">
                          <a:effectLst/>
                        </a:rPr>
                        <a:t>anje</a:t>
                      </a:r>
                      <a:endParaRPr lang="en-US" sz="1000" dirty="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1000">
                          <a:effectLst/>
                        </a:rPr>
                        <a:t>Primjer</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smtClean="0">
                          <a:effectLst/>
                        </a:rPr>
                        <a:t>Mogu</a:t>
                      </a:r>
                      <a:r>
                        <a:rPr lang="hr-HR" sz="1000" dirty="0" smtClean="0">
                          <a:effectLst/>
                        </a:rPr>
                        <a:t>ć</a:t>
                      </a:r>
                      <a:r>
                        <a:rPr lang="en-US" sz="1000" dirty="0" smtClean="0">
                          <a:effectLst/>
                        </a:rPr>
                        <a:t>e</a:t>
                      </a:r>
                      <a:r>
                        <a:rPr lang="en-US" sz="1000" dirty="0">
                          <a:effectLst/>
                        </a:rPr>
                        <a:t>/</a:t>
                      </a:r>
                    </a:p>
                    <a:p>
                      <a:pPr algn="ctr">
                        <a:spcAft>
                          <a:spcPts val="0"/>
                        </a:spcAft>
                      </a:pPr>
                      <a:r>
                        <a:rPr lang="en-US" sz="1000" dirty="0" err="1" smtClean="0">
                          <a:effectLst/>
                        </a:rPr>
                        <a:t>nemogu</a:t>
                      </a:r>
                      <a:r>
                        <a:rPr lang="hr-HR" sz="1000" dirty="0" smtClean="0">
                          <a:effectLst/>
                        </a:rPr>
                        <a:t>ć</a:t>
                      </a:r>
                      <a:r>
                        <a:rPr lang="en-US" sz="1000" dirty="0" smtClean="0">
                          <a:effectLst/>
                        </a:rPr>
                        <a:t>e</a:t>
                      </a:r>
                      <a:endParaRPr lang="en-US" sz="1000" dirty="0">
                        <a:effectLst/>
                        <a:latin typeface="Times New Roman" panose="02020603050405020304" pitchFamily="18" charset="0"/>
                        <a:ea typeface="Times New Roman" panose="02020603050405020304" pitchFamily="18" charset="0"/>
                      </a:endParaRPr>
                    </a:p>
                  </a:txBody>
                  <a:tcPr marL="6350" marR="6350" marT="0" marB="0" anchor="ctr"/>
                </a:tc>
                <a:extLst>
                  <a:ext uri="{0D108BD9-81ED-4DB2-BD59-A6C34878D82A}">
                    <a16:rowId xmlns:a16="http://schemas.microsoft.com/office/drawing/2014/main" val="1393736322"/>
                  </a:ext>
                </a:extLst>
              </a:tr>
              <a:tr h="646430">
                <a:tc>
                  <a:txBody>
                    <a:bodyPr/>
                    <a:lstStyle/>
                    <a:p>
                      <a:pPr>
                        <a:spcAft>
                          <a:spcPts val="0"/>
                        </a:spcAft>
                      </a:pPr>
                      <a:r>
                        <a:rPr lang="en-US"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Bef>
                          <a:spcPts val="700"/>
                        </a:spcBef>
                        <a:spcAft>
                          <a:spcPts val="0"/>
                        </a:spcAft>
                      </a:pPr>
                      <a:r>
                        <a:rPr lang="en-US" sz="1000">
                          <a:effectLst/>
                        </a:rPr>
                        <a:t>(odluka)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Bef>
                          <a:spcPts val="500"/>
                        </a:spcBef>
                        <a:spcAft>
                          <a:spcPts val="0"/>
                        </a:spcAft>
                      </a:pPr>
                      <a:r>
                        <a:rPr lang="en-US" sz="1000">
                          <a:effectLst/>
                        </a:rPr>
                        <a:t>(politika)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Bef>
                          <a:spcPts val="600"/>
                        </a:spcBef>
                        <a:spcAft>
                          <a:spcPts val="0"/>
                        </a:spcAft>
                      </a:pPr>
                      <a:r>
                        <a:rPr lang="en-US" sz="1000" dirty="0">
                          <a:effectLst/>
                        </a:rPr>
                        <a:t>(</a:t>
                      </a:r>
                      <a:r>
                        <a:rPr lang="en-US" sz="1000" dirty="0" err="1" smtClean="0">
                          <a:effectLst/>
                        </a:rPr>
                        <a:t>mogu</a:t>
                      </a:r>
                      <a:r>
                        <a:rPr lang="hr-HR" sz="1000" dirty="0" smtClean="0">
                          <a:effectLst/>
                        </a:rPr>
                        <a:t>ć</a:t>
                      </a:r>
                      <a:r>
                        <a:rPr lang="en-US" sz="1000" dirty="0" err="1" smtClean="0">
                          <a:effectLst/>
                        </a:rPr>
                        <a:t>nost</a:t>
                      </a:r>
                      <a:r>
                        <a:rPr lang="en-US" sz="1000" dirty="0">
                          <a:effectLst/>
                        </a:rPr>
                        <a:t>)</a:t>
                      </a:r>
                      <a:endParaRPr lang="en-US" sz="10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2392679066"/>
                  </a:ext>
                </a:extLst>
              </a:tr>
              <a:tr h="554990">
                <a:tc>
                  <a:txBody>
                    <a:bodyPr/>
                    <a:lstStyle/>
                    <a:p>
                      <a:pPr marL="25400" algn="ctr">
                        <a:spcAft>
                          <a:spcPts val="0"/>
                        </a:spcAft>
                      </a:pPr>
                      <a:r>
                        <a:rPr lang="en-US" sz="1000" dirty="0" err="1" smtClean="0">
                          <a:effectLst/>
                        </a:rPr>
                        <a:t>Epideikti</a:t>
                      </a:r>
                      <a:r>
                        <a:rPr lang="hr-HR" sz="1000" dirty="0" smtClean="0">
                          <a:effectLst/>
                        </a:rPr>
                        <a:t>č</a:t>
                      </a:r>
                      <a:r>
                        <a:rPr lang="en-US" sz="1000" dirty="0" err="1" smtClean="0">
                          <a:effectLst/>
                        </a:rPr>
                        <a:t>ki</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a:effectLst/>
                        </a:rPr>
                        <a:t>Javnost</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smtClean="0">
                          <a:effectLst/>
                        </a:rPr>
                        <a:t>Sada</a:t>
                      </a:r>
                      <a:r>
                        <a:rPr lang="hr-HR" sz="1000" dirty="0" smtClean="0">
                          <a:effectLst/>
                        </a:rPr>
                        <a:t>š</a:t>
                      </a:r>
                      <a:r>
                        <a:rPr lang="en-US" sz="1000" dirty="0" err="1" smtClean="0">
                          <a:effectLst/>
                        </a:rPr>
                        <a:t>njost</a:t>
                      </a:r>
                      <a:endParaRPr lang="en-US" sz="1000" dirty="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Aft>
                          <a:spcPts val="0"/>
                        </a:spcAft>
                      </a:pPr>
                      <a:r>
                        <a:rPr lang="en-US" sz="1000" dirty="0" err="1" smtClean="0">
                          <a:effectLst/>
                        </a:rPr>
                        <a:t>Uzvi</a:t>
                      </a:r>
                      <a:r>
                        <a:rPr lang="hr-HR" sz="1000" dirty="0" smtClean="0">
                          <a:effectLst/>
                        </a:rPr>
                        <a:t>š</a:t>
                      </a:r>
                      <a:r>
                        <a:rPr lang="en-US" sz="1000" dirty="0" err="1" smtClean="0">
                          <a:effectLst/>
                        </a:rPr>
                        <a:t>eno</a:t>
                      </a:r>
                      <a:r>
                        <a:rPr lang="en-US" sz="1000" dirty="0">
                          <a:effectLst/>
                        </a:rPr>
                        <a:t>/</a:t>
                      </a:r>
                    </a:p>
                    <a:p>
                      <a:pPr algn="ctr">
                        <a:spcAft>
                          <a:spcPts val="0"/>
                        </a:spcAft>
                      </a:pPr>
                      <a:r>
                        <a:rPr lang="en-US" sz="1000" dirty="0" err="1">
                          <a:effectLst/>
                        </a:rPr>
                        <a:t>nisko</a:t>
                      </a:r>
                      <a:endParaRPr lang="en-US" sz="1000" dirty="0">
                        <a:effectLst/>
                      </a:endParaRPr>
                    </a:p>
                    <a:p>
                      <a:pPr algn="ctr">
                        <a:spcAft>
                          <a:spcPts val="0"/>
                        </a:spcAft>
                      </a:pPr>
                      <a:r>
                        <a:rPr lang="en-US" sz="1000" dirty="0" err="1" smtClean="0">
                          <a:effectLst/>
                        </a:rPr>
                        <a:t>Lijepo</a:t>
                      </a:r>
                      <a:r>
                        <a:rPr lang="en-US" sz="1000" dirty="0" smtClean="0">
                          <a:effectLst/>
                        </a:rPr>
                        <a:t>/</a:t>
                      </a:r>
                      <a:r>
                        <a:rPr lang="en-US" sz="1000" dirty="0" err="1" smtClean="0">
                          <a:effectLst/>
                        </a:rPr>
                        <a:t>ru</a:t>
                      </a:r>
                      <a:r>
                        <a:rPr lang="hr-HR" sz="1000" dirty="0" smtClean="0">
                          <a:effectLst/>
                        </a:rPr>
                        <a:t>ž</a:t>
                      </a:r>
                      <a:r>
                        <a:rPr lang="en-US" sz="1000" dirty="0" smtClean="0">
                          <a:effectLst/>
                        </a:rPr>
                        <a:t>no</a:t>
                      </a:r>
                      <a:endParaRPr lang="en-US" sz="1000" dirty="0">
                        <a:effectLst/>
                        <a:latin typeface="Times New Roman" panose="02020603050405020304" pitchFamily="18" charset="0"/>
                        <a:ea typeface="Times New Roman" panose="02020603050405020304" pitchFamily="18" charset="0"/>
                      </a:endParaRPr>
                    </a:p>
                  </a:txBody>
                  <a:tcPr marL="6350" marR="6350" marT="0" marB="0" anchor="ctr"/>
                </a:tc>
                <a:tc>
                  <a:txBody>
                    <a:bodyPr/>
                    <a:lstStyle/>
                    <a:p>
                      <a:pPr algn="ctr">
                        <a:spcAft>
                          <a:spcPts val="0"/>
                        </a:spcAft>
                      </a:pPr>
                      <a:r>
                        <a:rPr lang="en-US" sz="1000">
                          <a:effectLst/>
                        </a:rPr>
                        <a:t>Pohvala/</a:t>
                      </a:r>
                    </a:p>
                    <a:p>
                      <a:pPr algn="ctr">
                        <a:spcAft>
                          <a:spcPts val="0"/>
                        </a:spcAft>
                      </a:pPr>
                      <a:r>
                        <a:rPr lang="en-US" sz="1000">
                          <a:effectLst/>
                        </a:rPr>
                        <a:t>cenzura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Bef>
                          <a:spcPts val="400"/>
                        </a:spcBef>
                        <a:spcAft>
                          <a:spcPts val="0"/>
                        </a:spcAft>
                      </a:pPr>
                      <a:r>
                        <a:rPr lang="en-US" sz="1000">
                          <a:effectLst/>
                        </a:rPr>
                        <a:t>Amplifikacija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lgn="ctr">
                        <a:spcBef>
                          <a:spcPts val="400"/>
                        </a:spcBef>
                        <a:spcAft>
                          <a:spcPts val="0"/>
                        </a:spcAft>
                      </a:pPr>
                      <a:r>
                        <a:rPr lang="en-US" sz="1000" dirty="0" smtClean="0">
                          <a:effectLst/>
                        </a:rPr>
                        <a:t>Vi</a:t>
                      </a:r>
                      <a:r>
                        <a:rPr lang="hr-HR" sz="1000" dirty="0" smtClean="0">
                          <a:effectLst/>
                        </a:rPr>
                        <a:t>š</a:t>
                      </a:r>
                      <a:r>
                        <a:rPr lang="en-US" sz="1000" dirty="0" smtClean="0">
                          <a:effectLst/>
                        </a:rPr>
                        <a:t>e/</a:t>
                      </a:r>
                      <a:r>
                        <a:rPr lang="en-US" sz="1000" dirty="0" err="1" smtClean="0">
                          <a:effectLst/>
                        </a:rPr>
                        <a:t>manje</a:t>
                      </a:r>
                      <a:endParaRPr lang="en-US" sz="10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460510926"/>
                  </a:ext>
                </a:extLst>
              </a:tr>
              <a:tr h="514985">
                <a:tc>
                  <a:txBody>
                    <a:bodyPr/>
                    <a:lstStyle/>
                    <a:p>
                      <a:pPr>
                        <a:spcAft>
                          <a:spcPts val="0"/>
                        </a:spcAft>
                      </a:pPr>
                      <a:r>
                        <a:rPr lang="en-US"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Aft>
                          <a:spcPts val="0"/>
                        </a:spcAft>
                      </a:pPr>
                      <a:r>
                        <a:rPr lang="en-US" sz="1000">
                          <a:effectLst/>
                        </a:rPr>
                        <a:t>(prosudba)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Bef>
                          <a:spcPts val="400"/>
                        </a:spcBef>
                        <a:spcAft>
                          <a:spcPts val="0"/>
                        </a:spcAft>
                      </a:pPr>
                      <a:r>
                        <a:rPr lang="en-US" sz="1000">
                          <a:effectLst/>
                        </a:rPr>
                        <a:t>(estetika)</a:t>
                      </a:r>
                      <a:endParaRPr lang="en-US" sz="1000">
                        <a:effectLst/>
                        <a:latin typeface="Times New Roman" panose="02020603050405020304" pitchFamily="18" charset="0"/>
                        <a:ea typeface="Times New Roman" panose="02020603050405020304" pitchFamily="18"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spcAft>
                          <a:spcPts val="0"/>
                        </a:spcAft>
                      </a:pPr>
                      <a:r>
                        <a:rPr lang="en-US"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algn="ctr">
                        <a:spcBef>
                          <a:spcPts val="600"/>
                        </a:spcBef>
                        <a:spcAft>
                          <a:spcPts val="0"/>
                        </a:spcAft>
                      </a:pPr>
                      <a:r>
                        <a:rPr lang="en-US" sz="1000" dirty="0">
                          <a:effectLst/>
                        </a:rPr>
                        <a:t>(</a:t>
                      </a:r>
                      <a:r>
                        <a:rPr lang="en-US" sz="1000" dirty="0" err="1" smtClean="0">
                          <a:effectLst/>
                        </a:rPr>
                        <a:t>koli</a:t>
                      </a:r>
                      <a:r>
                        <a:rPr lang="hr-HR" sz="1000" dirty="0" smtClean="0">
                          <a:effectLst/>
                        </a:rPr>
                        <a:t>č</a:t>
                      </a:r>
                      <a:r>
                        <a:rPr lang="en-US" sz="1000" dirty="0" err="1" smtClean="0">
                          <a:effectLst/>
                        </a:rPr>
                        <a:t>ina</a:t>
                      </a:r>
                      <a:r>
                        <a:rPr lang="en-US" sz="1000" dirty="0">
                          <a:effectLst/>
                        </a:rPr>
                        <a:t>)</a:t>
                      </a:r>
                      <a:endParaRPr lang="en-US" sz="1000" dirty="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334858711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38068617"/>
              </p:ext>
            </p:extLst>
          </p:nvPr>
        </p:nvGraphicFramePr>
        <p:xfrm>
          <a:off x="4048297" y="2152996"/>
          <a:ext cx="3092811" cy="379990"/>
        </p:xfrm>
        <a:graphic>
          <a:graphicData uri="http://schemas.openxmlformats.org/drawingml/2006/table">
            <a:tbl>
              <a:tblPr>
                <a:tableStyleId>{5C22544A-7EE6-4342-B048-85BDC9FD1C3A}</a:tableStyleId>
              </a:tblPr>
              <a:tblGrid>
                <a:gridCol w="3092811">
                  <a:extLst>
                    <a:ext uri="{9D8B030D-6E8A-4147-A177-3AD203B41FA5}">
                      <a16:colId xmlns:a16="http://schemas.microsoft.com/office/drawing/2014/main" val="3760484701"/>
                    </a:ext>
                  </a:extLst>
                </a:gridCol>
              </a:tblGrid>
              <a:tr h="379990">
                <a:tc>
                  <a:txBody>
                    <a:bodyPr/>
                    <a:lstStyle/>
                    <a:p>
                      <a:pPr algn="l">
                        <a:spcAft>
                          <a:spcPts val="0"/>
                        </a:spcAft>
                      </a:pPr>
                      <a:endParaRPr lang="en-US" sz="850" dirty="0">
                        <a:effectLst/>
                        <a:latin typeface="Arial" panose="020B0604020202020204" pitchFamily="34" charset="0"/>
                        <a:ea typeface="Arial" panose="020B0604020202020204" pitchFamily="34" charset="0"/>
                      </a:endParaRPr>
                    </a:p>
                  </a:txBody>
                  <a:tcPr marL="150495" marR="150495" marT="0" marB="0"/>
                </a:tc>
                <a:extLst>
                  <a:ext uri="{0D108BD9-81ED-4DB2-BD59-A6C34878D82A}">
                    <a16:rowId xmlns:a16="http://schemas.microsoft.com/office/drawing/2014/main" val="2375696182"/>
                  </a:ext>
                </a:extLst>
              </a:tr>
            </a:tbl>
          </a:graphicData>
        </a:graphic>
      </p:graphicFrame>
      <p:sp>
        <p:nvSpPr>
          <p:cNvPr id="6"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itle 6"/>
          <p:cNvSpPr>
            <a:spLocks noGrp="1"/>
          </p:cNvSpPr>
          <p:nvPr>
            <p:ph type="title"/>
          </p:nvPr>
        </p:nvSpPr>
        <p:spPr/>
        <p:txBody>
          <a:bodyPr>
            <a:normAutofit fontScale="90000"/>
          </a:bodyPr>
          <a:lstStyle/>
          <a:p>
            <a:r>
              <a:rPr lang="en-US" sz="5400" dirty="0" smtClean="0"/>
              <a:t>Op</a:t>
            </a:r>
            <a:r>
              <a:rPr lang="hr-HR" sz="5400" dirty="0" smtClean="0"/>
              <a:t>ć</a:t>
            </a:r>
            <a:r>
              <a:rPr lang="en-US" sz="5400" dirty="0" smtClean="0"/>
              <a:t>a </a:t>
            </a:r>
            <a:r>
              <a:rPr lang="en-US" sz="5400" dirty="0" err="1"/>
              <a:t>tablica</a:t>
            </a:r>
            <a:r>
              <a:rPr lang="en-US" sz="5400" dirty="0"/>
              <a:t> </a:t>
            </a:r>
            <a:r>
              <a:rPr lang="en-US" sz="5400" dirty="0" err="1"/>
              <a:t>aristotelovske</a:t>
            </a:r>
            <a:r>
              <a:rPr lang="en-US" sz="5400" dirty="0"/>
              <a:t> </a:t>
            </a:r>
            <a:r>
              <a:rPr lang="en-US" sz="5400" dirty="0" err="1" smtClean="0"/>
              <a:t>retorike</a:t>
            </a:r>
            <a:r>
              <a:rPr lang="hr-HR" sz="4000" dirty="0">
                <a:latin typeface="Arial" panose="020B0604020202020204" pitchFamily="34" charset="0"/>
              </a:rPr>
              <a:t/>
            </a:r>
            <a:br>
              <a:rPr lang="hr-HR" sz="4000" dirty="0">
                <a:latin typeface="Arial" panose="020B0604020202020204" pitchFamily="34" charset="0"/>
              </a:rPr>
            </a:br>
            <a:r>
              <a:rPr lang="hr-HR" sz="4000" dirty="0" smtClean="0">
                <a:latin typeface="Arial" panose="020B0604020202020204" pitchFamily="34" charset="0"/>
              </a:rPr>
              <a:t/>
            </a:r>
            <a:br>
              <a:rPr lang="hr-HR" sz="4000" dirty="0" smtClean="0">
                <a:latin typeface="Arial" panose="020B0604020202020204" pitchFamily="34" charset="0"/>
              </a:rPr>
            </a:br>
            <a:r>
              <a:rPr lang="hr-HR" sz="1200" dirty="0" smtClean="0">
                <a:latin typeface="Arial" panose="020B0604020202020204" pitchFamily="34" charset="0"/>
              </a:rPr>
              <a:t>preuzeto iz: </a:t>
            </a:r>
            <a:r>
              <a:rPr lang="hr-HR" sz="1200" dirty="0">
                <a:solidFill>
                  <a:srgbClr val="333333"/>
                </a:solidFill>
                <a:latin typeface="Arial" panose="020B0604020202020204" pitchFamily="34" charset="0"/>
              </a:rPr>
              <a:t>M. </a:t>
            </a:r>
            <a:r>
              <a:rPr lang="hr-HR" sz="1200" dirty="0" err="1">
                <a:solidFill>
                  <a:srgbClr val="333333"/>
                </a:solidFill>
                <a:latin typeface="Arial" panose="020B0604020202020204" pitchFamily="34" charset="0"/>
              </a:rPr>
              <a:t>Meyer</a:t>
            </a:r>
            <a:r>
              <a:rPr lang="hr-HR" sz="1200" dirty="0">
                <a:solidFill>
                  <a:srgbClr val="333333"/>
                </a:solidFill>
                <a:latin typeface="Arial" panose="020B0604020202020204" pitchFamily="34" charset="0"/>
              </a:rPr>
              <a:t> – M. M. </a:t>
            </a:r>
            <a:r>
              <a:rPr lang="hr-HR" sz="1200" dirty="0" err="1">
                <a:solidFill>
                  <a:srgbClr val="333333"/>
                </a:solidFill>
                <a:latin typeface="Arial" panose="020B0604020202020204" pitchFamily="34" charset="0"/>
              </a:rPr>
              <a:t>Carrilho</a:t>
            </a:r>
            <a:r>
              <a:rPr lang="hr-HR" sz="1200" dirty="0">
                <a:solidFill>
                  <a:srgbClr val="333333"/>
                </a:solidFill>
                <a:latin typeface="Arial" panose="020B0604020202020204" pitchFamily="34" charset="0"/>
              </a:rPr>
              <a:t> – B. </a:t>
            </a:r>
            <a:r>
              <a:rPr lang="hr-HR" sz="1200" dirty="0" err="1">
                <a:solidFill>
                  <a:srgbClr val="333333"/>
                </a:solidFill>
                <a:latin typeface="Arial" panose="020B0604020202020204" pitchFamily="34" charset="0"/>
              </a:rPr>
              <a:t>Timmermans</a:t>
            </a:r>
            <a:r>
              <a:rPr lang="hr-HR" sz="1200" dirty="0">
                <a:solidFill>
                  <a:srgbClr val="333333"/>
                </a:solidFill>
                <a:latin typeface="Arial" panose="020B0604020202020204" pitchFamily="34" charset="0"/>
              </a:rPr>
              <a:t>: Povijest retorike od Grka do naših dana, </a:t>
            </a:r>
            <a:r>
              <a:rPr lang="hr-HR" sz="1200" dirty="0" err="1">
                <a:solidFill>
                  <a:srgbClr val="333333"/>
                </a:solidFill>
                <a:latin typeface="Arial" panose="020B0604020202020204" pitchFamily="34" charset="0"/>
              </a:rPr>
              <a:t>Disput</a:t>
            </a:r>
            <a:r>
              <a:rPr lang="hr-HR" sz="1200" dirty="0">
                <a:solidFill>
                  <a:srgbClr val="333333"/>
                </a:solidFill>
                <a:latin typeface="Arial" panose="020B0604020202020204" pitchFamily="34" charset="0"/>
              </a:rPr>
              <a:t>, Zagreb, </a:t>
            </a:r>
            <a:r>
              <a:rPr lang="hr-HR" sz="1200" dirty="0" smtClean="0">
                <a:solidFill>
                  <a:srgbClr val="333333"/>
                </a:solidFill>
                <a:latin typeface="Arial" panose="020B0604020202020204" pitchFamily="34" charset="0"/>
              </a:rPr>
              <a:t>2008, str. 43</a:t>
            </a:r>
            <a:r>
              <a:rPr lang="en-US" sz="1200" dirty="0">
                <a:solidFill>
                  <a:srgbClr val="333333"/>
                </a:solidFill>
                <a:latin typeface="Arial" panose="020B0604020202020204" pitchFamily="34" charset="0"/>
              </a:rPr>
              <a:t/>
            </a:r>
            <a:br>
              <a:rPr lang="en-US" sz="1200" dirty="0">
                <a:solidFill>
                  <a:srgbClr val="333333"/>
                </a:solidFill>
                <a:latin typeface="Arial" panose="020B0604020202020204" pitchFamily="34" charset="0"/>
              </a:rPr>
            </a:br>
            <a:endParaRPr lang="en-US" sz="1200" dirty="0"/>
          </a:p>
        </p:txBody>
      </p:sp>
    </p:spTree>
    <p:extLst>
      <p:ext uri="{BB962C8B-B14F-4D97-AF65-F5344CB8AC3E}">
        <p14:creationId xmlns:p14="http://schemas.microsoft.com/office/powerpoint/2010/main" val="4223828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Retorički</a:t>
            </a:r>
            <a:r>
              <a:rPr lang="en-US" dirty="0"/>
              <a:t> </a:t>
            </a:r>
            <a:r>
              <a:rPr lang="en-US" dirty="0" err="1"/>
              <a:t>udžbenik</a:t>
            </a:r>
            <a:r>
              <a:rPr lang="en-US" dirty="0"/>
              <a:t> </a:t>
            </a:r>
            <a:r>
              <a:rPr lang="en-US" dirty="0" err="1"/>
              <a:t>Hermagore</a:t>
            </a:r>
            <a:r>
              <a:rPr lang="en-US" dirty="0"/>
              <a:t> </a:t>
            </a:r>
            <a:r>
              <a:rPr lang="en-US" dirty="0" err="1"/>
              <a:t>iz</a:t>
            </a:r>
            <a:r>
              <a:rPr lang="en-US" dirty="0"/>
              <a:t> </a:t>
            </a:r>
            <a:r>
              <a:rPr lang="en-US" dirty="0" err="1"/>
              <a:t>Temna</a:t>
            </a:r>
            <a:r>
              <a:rPr lang="en-US" dirty="0"/>
              <a:t> (2.-1. </a:t>
            </a:r>
            <a:r>
              <a:rPr lang="en-US" dirty="0" err="1"/>
              <a:t>st.pr.n.e</a:t>
            </a:r>
            <a:r>
              <a:rPr lang="en-US" dirty="0"/>
              <a:t>.)</a:t>
            </a: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hr-HR" sz="1800" b="1" dirty="0" err="1" smtClean="0"/>
              <a:t>Hermagorin</a:t>
            </a:r>
            <a:r>
              <a:rPr lang="hr-HR" sz="1800" dirty="0" smtClean="0"/>
              <a:t> doprinos razvoju retorike ponajprije se ogleda u </a:t>
            </a:r>
            <a:r>
              <a:rPr lang="en-US" sz="1800" dirty="0" err="1" smtClean="0"/>
              <a:t>nadopun</a:t>
            </a:r>
            <a:r>
              <a:rPr lang="hr-HR" sz="1800" dirty="0" smtClean="0"/>
              <a:t>i</a:t>
            </a:r>
            <a:r>
              <a:rPr lang="en-US" sz="1800" dirty="0" smtClean="0"/>
              <a:t> </a:t>
            </a:r>
            <a:r>
              <a:rPr lang="en-US" sz="1800" dirty="0" err="1"/>
              <a:t>i</a:t>
            </a:r>
            <a:r>
              <a:rPr lang="en-US" sz="1800" dirty="0"/>
              <a:t> </a:t>
            </a:r>
            <a:r>
              <a:rPr lang="en-US" sz="1800" dirty="0" err="1" smtClean="0"/>
              <a:t>korekcij</a:t>
            </a:r>
            <a:r>
              <a:rPr lang="hr-HR" sz="1800" dirty="0" smtClean="0"/>
              <a:t>i</a:t>
            </a:r>
            <a:r>
              <a:rPr lang="en-US" sz="1800" dirty="0" smtClean="0"/>
              <a:t> </a:t>
            </a:r>
            <a:r>
              <a:rPr lang="en-US" sz="1800" dirty="0" err="1"/>
              <a:t>Aristotelovog</a:t>
            </a:r>
            <a:r>
              <a:rPr lang="en-US" sz="1800" dirty="0"/>
              <a:t> </a:t>
            </a:r>
            <a:r>
              <a:rPr lang="en-US" sz="1800" dirty="0" err="1"/>
              <a:t>retoričkog</a:t>
            </a:r>
            <a:r>
              <a:rPr lang="en-US" sz="1800" dirty="0"/>
              <a:t> </a:t>
            </a:r>
            <a:r>
              <a:rPr lang="en-US" sz="1800" dirty="0" err="1" smtClean="0"/>
              <a:t>sustava</a:t>
            </a:r>
            <a:r>
              <a:rPr lang="hr-HR" sz="1800" dirty="0" smtClean="0"/>
              <a:t> i to uvođenjem razdiobe – koja će se održati stoljećima – na </a:t>
            </a:r>
            <a:r>
              <a:rPr lang="hr-HR" sz="1800" i="1" dirty="0" smtClean="0"/>
              <a:t>hipoteze</a:t>
            </a:r>
            <a:r>
              <a:rPr lang="hr-HR" sz="1800" dirty="0" smtClean="0"/>
              <a:t> odnosno sporove među određenim osobama koje imaju oprečne stavove, i </a:t>
            </a:r>
            <a:r>
              <a:rPr lang="hr-HR" sz="1800" i="1" dirty="0" smtClean="0"/>
              <a:t>teze </a:t>
            </a:r>
            <a:r>
              <a:rPr lang="hr-HR" sz="1800" dirty="0" smtClean="0"/>
              <a:t>odnosno</a:t>
            </a:r>
            <a:r>
              <a:rPr lang="hr-HR" sz="1800" i="1" dirty="0" smtClean="0"/>
              <a:t> </a:t>
            </a:r>
            <a:r>
              <a:rPr lang="hr-HR" sz="1800" dirty="0" smtClean="0"/>
              <a:t>općenite izričaje koji ni na koji način ne povezuju konkretne osobe </a:t>
            </a:r>
          </a:p>
          <a:p>
            <a:pPr>
              <a:buFont typeface="Wingdings" panose="05000000000000000000" pitchFamily="2" charset="2"/>
              <a:buChar char="§"/>
            </a:pPr>
            <a:r>
              <a:rPr lang="hr-HR" sz="1800" dirty="0" err="1" smtClean="0"/>
              <a:t>Hermagorina</a:t>
            </a:r>
            <a:r>
              <a:rPr lang="hr-HR" sz="1800" dirty="0" smtClean="0"/>
              <a:t> </a:t>
            </a:r>
            <a:r>
              <a:rPr lang="hr-HR" sz="1800" i="1" dirty="0" smtClean="0"/>
              <a:t>Retorika </a:t>
            </a:r>
            <a:r>
              <a:rPr lang="hr-HR" sz="1800" dirty="0" smtClean="0"/>
              <a:t>(izgubljena ali uspješno rekonstruirana krajem 19.st. /G. </a:t>
            </a:r>
            <a:r>
              <a:rPr lang="hr-HR" sz="1800" dirty="0" err="1" smtClean="0"/>
              <a:t>Thiele</a:t>
            </a:r>
            <a:r>
              <a:rPr lang="hr-HR" sz="1800" dirty="0" smtClean="0"/>
              <a:t>/) plod je utjecaja stoičke filozofije koja je retoriku smatrala granom dijalektike koja – za razliku od Aristotela – više nije bila logika nižeg ranga (</a:t>
            </a:r>
            <a:r>
              <a:rPr lang="hr-HR" sz="1800" i="1" dirty="0" err="1" smtClean="0"/>
              <a:t>logica</a:t>
            </a:r>
            <a:r>
              <a:rPr lang="hr-HR" sz="1800" i="1" dirty="0" smtClean="0"/>
              <a:t> </a:t>
            </a:r>
            <a:r>
              <a:rPr lang="hr-HR" sz="1800" i="1" dirty="0" err="1" smtClean="0"/>
              <a:t>minor</a:t>
            </a:r>
            <a:r>
              <a:rPr lang="hr-HR" sz="1800" dirty="0" smtClean="0"/>
              <a:t>) već logika sama, sa svom svojom strogošću, pa je i stoička retorika poprimila karakter znanosti (a ne umijeća) u strogom smislu riječi (</a:t>
            </a:r>
            <a:r>
              <a:rPr lang="hr-HR" sz="1800" i="1" dirty="0" err="1" smtClean="0"/>
              <a:t>episteme</a:t>
            </a:r>
            <a:r>
              <a:rPr lang="hr-HR" sz="1800" dirty="0" smtClean="0"/>
              <a:t>) s funkcijom istraživanja sigurnih istina</a:t>
            </a:r>
          </a:p>
          <a:p>
            <a:pPr>
              <a:buFont typeface="Wingdings" panose="05000000000000000000" pitchFamily="2" charset="2"/>
              <a:buChar char="§"/>
            </a:pPr>
            <a:r>
              <a:rPr lang="hr-HR" sz="1800" dirty="0" smtClean="0"/>
              <a:t>Preuzevši od stoičke filozofije samo one rezultate glede njezina zahtjeva za strogošću i jasnoćom mišljenja koji su se odnosili na pitanja suda i logičkih pogrešaka, </a:t>
            </a:r>
            <a:r>
              <a:rPr lang="hr-HR" sz="1800" dirty="0" err="1" smtClean="0"/>
              <a:t>Hermagora</a:t>
            </a:r>
            <a:r>
              <a:rPr lang="hr-HR" sz="1800" dirty="0" smtClean="0"/>
              <a:t> je u svojoj </a:t>
            </a:r>
            <a:r>
              <a:rPr lang="hr-HR" sz="1800" i="1" dirty="0" smtClean="0"/>
              <a:t>Retorici</a:t>
            </a:r>
            <a:r>
              <a:rPr lang="hr-HR" sz="1800" dirty="0" smtClean="0"/>
              <a:t> – tipičnom antičkom djelu udžbeničkog tipa s pretjerano razrađenom shematičnošću – donio bitne </a:t>
            </a:r>
            <a:r>
              <a:rPr lang="hr-HR" sz="1800" dirty="0" err="1" smtClean="0"/>
              <a:t>novote</a:t>
            </a:r>
            <a:r>
              <a:rPr lang="hr-HR" sz="1800" dirty="0" smtClean="0"/>
              <a:t> u odnosu na ranija grčka retorička učenja (uključujući i Aristotelovo):</a:t>
            </a:r>
          </a:p>
          <a:p>
            <a:pPr marL="0" indent="0">
              <a:buNone/>
            </a:pPr>
            <a:endParaRPr lang="hr-HR" sz="1800" dirty="0" smtClean="0"/>
          </a:p>
        </p:txBody>
      </p:sp>
    </p:spTree>
    <p:extLst>
      <p:ext uri="{BB962C8B-B14F-4D97-AF65-F5344CB8AC3E}">
        <p14:creationId xmlns:p14="http://schemas.microsoft.com/office/powerpoint/2010/main" val="1154092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24128" y="1512916"/>
            <a:ext cx="9803200" cy="5345084"/>
          </a:xfrm>
        </p:spPr>
        <p:txBody>
          <a:bodyPr>
            <a:normAutofit fontScale="25000" lnSpcReduction="20000"/>
          </a:bodyPr>
          <a:lstStyle/>
          <a:p>
            <a:pPr>
              <a:buFont typeface="Wingdings" panose="05000000000000000000" pitchFamily="2" charset="2"/>
              <a:buChar char="§"/>
            </a:pPr>
            <a:r>
              <a:rPr lang="hr-HR" sz="6600" dirty="0" smtClean="0"/>
              <a:t>1. </a:t>
            </a:r>
            <a:r>
              <a:rPr lang="hr-HR" sz="6600" dirty="0"/>
              <a:t>glede predmeta retorike, bitno se udaljio od Aristotelova tematskog ograničenja retorike na posebna pitanja koja čine predmet triju vrsti govorništva, te ga nalazi u veoma širokom krugu pitanja označavajući ih kao građanska odnosno politička pitanja (</a:t>
            </a:r>
            <a:r>
              <a:rPr lang="hr-HR" sz="6600" i="1" dirty="0"/>
              <a:t>politikin </a:t>
            </a:r>
            <a:r>
              <a:rPr lang="hr-HR" sz="6600" i="1" dirty="0" err="1"/>
              <a:t>zetema</a:t>
            </a:r>
            <a:r>
              <a:rPr lang="hr-HR" sz="6600" dirty="0"/>
              <a:t>) </a:t>
            </a:r>
            <a:endParaRPr lang="hr-HR" sz="6400" dirty="0" smtClean="0"/>
          </a:p>
          <a:p>
            <a:pPr>
              <a:buFont typeface="Wingdings" panose="05000000000000000000" pitchFamily="2" charset="2"/>
              <a:buChar char="§"/>
            </a:pPr>
            <a:r>
              <a:rPr lang="hr-HR" sz="6400" dirty="0" smtClean="0"/>
              <a:t>2</a:t>
            </a:r>
            <a:r>
              <a:rPr lang="hr-HR" sz="7200" dirty="0"/>
              <a:t>. među tim pitanjima razlikuje ona opće prirode (</a:t>
            </a:r>
            <a:r>
              <a:rPr lang="hr-HR" sz="7200" i="1" dirty="0" err="1"/>
              <a:t>theseis</a:t>
            </a:r>
            <a:r>
              <a:rPr lang="hr-HR" sz="7200" dirty="0"/>
              <a:t>) koja nisu vezana uz određene osobe i specifične okolnosti konkretnog slučaja (npr. filozofska pitanja, praktična pitanja i sl.), prešavši time aristotelovski krug dopustivih tema govorništva od pitanja posebne prirode (</a:t>
            </a:r>
            <a:r>
              <a:rPr lang="hr-HR" sz="7200" i="1" dirty="0" err="1"/>
              <a:t>hypotheseis</a:t>
            </a:r>
            <a:r>
              <a:rPr lang="hr-HR" sz="7200" dirty="0"/>
              <a:t>) odnosno individualnih pitanja koja su vezana uz određene osobe , određeno vrijeme, mjesto i druge specifične okolnosti konkretnog </a:t>
            </a:r>
            <a:r>
              <a:rPr lang="hr-HR" sz="7200" dirty="0" smtClean="0"/>
              <a:t>slučaja</a:t>
            </a:r>
          </a:p>
          <a:p>
            <a:pPr>
              <a:buFont typeface="Wingdings" panose="05000000000000000000" pitchFamily="2" charset="2"/>
              <a:buChar char="§"/>
            </a:pPr>
            <a:r>
              <a:rPr lang="hr-HR" sz="7200" dirty="0" smtClean="0"/>
              <a:t>3</a:t>
            </a:r>
            <a:r>
              <a:rPr lang="hr-HR" sz="7200" dirty="0"/>
              <a:t>. glede skupine pitanja posebne prirode, </a:t>
            </a:r>
            <a:r>
              <a:rPr lang="hr-HR" sz="7200" dirty="0" err="1"/>
              <a:t>Hermagora</a:t>
            </a:r>
            <a:r>
              <a:rPr lang="hr-HR" sz="7200" dirty="0"/>
              <a:t> je prvi put u antičkoj epohi razvio tipizaciju glavnih tema, točnije sudskih spornih pitanja (</a:t>
            </a:r>
            <a:r>
              <a:rPr lang="hr-HR" sz="7200" i="1" dirty="0" err="1"/>
              <a:t>staseis</a:t>
            </a:r>
            <a:r>
              <a:rPr lang="hr-HR" sz="7200" dirty="0"/>
              <a:t>, </a:t>
            </a:r>
            <a:r>
              <a:rPr lang="hr-HR" sz="7200" i="1" dirty="0"/>
              <a:t> </a:t>
            </a:r>
            <a:r>
              <a:rPr lang="hr-HR" sz="7200" dirty="0"/>
              <a:t>lat. </a:t>
            </a:r>
            <a:r>
              <a:rPr lang="hr-HR" sz="7200" i="1" dirty="0"/>
              <a:t>status</a:t>
            </a:r>
            <a:r>
              <a:rPr lang="hr-HR" sz="7200" dirty="0"/>
              <a:t>, </a:t>
            </a:r>
            <a:r>
              <a:rPr lang="hr-HR" sz="7200" i="1" dirty="0" err="1"/>
              <a:t>constitutiones</a:t>
            </a:r>
            <a:r>
              <a:rPr lang="hr-HR" sz="7200" dirty="0"/>
              <a:t>,</a:t>
            </a:r>
            <a:r>
              <a:rPr lang="hr-HR" sz="7200" i="1" dirty="0"/>
              <a:t> </a:t>
            </a:r>
            <a:r>
              <a:rPr lang="hr-HR" sz="7200" i="1" dirty="0" err="1"/>
              <a:t>quaestiones</a:t>
            </a:r>
            <a:r>
              <a:rPr lang="hr-HR" sz="7200" dirty="0"/>
              <a:t>) odnosno teoretski obradio cjelokupnu doktrinu o statusima: </a:t>
            </a:r>
          </a:p>
          <a:p>
            <a:pPr>
              <a:buFont typeface="Wingdings" panose="05000000000000000000" pitchFamily="2" charset="2"/>
              <a:buChar char="§"/>
            </a:pPr>
            <a:r>
              <a:rPr lang="hr-HR" sz="7200" dirty="0"/>
              <a:t>a) sudska sporna pitanja koja se odnose na rekonstrukciju neke činjenice (</a:t>
            </a:r>
            <a:r>
              <a:rPr lang="hr-HR" sz="7200" i="1" dirty="0" err="1"/>
              <a:t>logikai</a:t>
            </a:r>
            <a:r>
              <a:rPr lang="hr-HR" sz="7200" i="1" dirty="0"/>
              <a:t> </a:t>
            </a:r>
            <a:r>
              <a:rPr lang="hr-HR" sz="7200" i="1" dirty="0" err="1"/>
              <a:t>staseis</a:t>
            </a:r>
            <a:r>
              <a:rPr lang="hr-HR" sz="7200" dirty="0"/>
              <a:t>) koja je potom raščlanio na četiri tipa:1. je li učinjeno neko djelo koje (o)</a:t>
            </a:r>
            <a:r>
              <a:rPr lang="hr-HR" sz="7200" dirty="0" err="1"/>
              <a:t>ptuženik</a:t>
            </a:r>
            <a:r>
              <a:rPr lang="hr-HR" sz="7200" dirty="0"/>
              <a:t> osporava (</a:t>
            </a:r>
            <a:r>
              <a:rPr lang="hr-HR" sz="7200" i="1" dirty="0" err="1"/>
              <a:t>stohasmos</a:t>
            </a:r>
            <a:r>
              <a:rPr lang="hr-HR" sz="7200" dirty="0"/>
              <a:t>); 2. ima li neko djelo, inače neosporno počinjeno, prirodu kaznenog djela (</a:t>
            </a:r>
            <a:r>
              <a:rPr lang="hr-HR" sz="7200" i="1" dirty="0" err="1"/>
              <a:t>horos</a:t>
            </a:r>
            <a:r>
              <a:rPr lang="hr-HR" sz="7200" dirty="0"/>
              <a:t>); 3. nije li neko djelo, inače i nesporno počinjeno i nesporno kažnjive prirode, ipak bilo opravdano ili korisno ili sl. </a:t>
            </a:r>
            <a:r>
              <a:rPr lang="hr-HR" sz="7200" i="1" dirty="0"/>
              <a:t>(</a:t>
            </a:r>
            <a:r>
              <a:rPr lang="hr-HR" sz="7200" i="1" dirty="0" err="1"/>
              <a:t>poiotes</a:t>
            </a:r>
            <a:r>
              <a:rPr lang="hr-HR" sz="7200" dirty="0"/>
              <a:t>) i 4. ne postoji li neki </a:t>
            </a:r>
            <a:r>
              <a:rPr lang="hr-HR" sz="7200" dirty="0" err="1"/>
              <a:t>postupovni</a:t>
            </a:r>
            <a:r>
              <a:rPr lang="hr-HR" sz="7200" dirty="0"/>
              <a:t> nedostatak (npr. stranačka legitimacija, sudska nadležnost i sl.) kao zapreka suđenju </a:t>
            </a:r>
            <a:r>
              <a:rPr lang="hr-HR" sz="7200" i="1" dirty="0"/>
              <a:t>(</a:t>
            </a:r>
            <a:r>
              <a:rPr lang="hr-HR" sz="7200" i="1" dirty="0" err="1"/>
              <a:t>metalepsis</a:t>
            </a:r>
            <a:r>
              <a:rPr lang="hr-HR" sz="7200" dirty="0"/>
              <a:t>)</a:t>
            </a:r>
            <a:endParaRPr lang="hr-HR" sz="7200" i="1" dirty="0"/>
          </a:p>
          <a:p>
            <a:pPr>
              <a:buFont typeface="Wingdings" panose="05000000000000000000" pitchFamily="2" charset="2"/>
              <a:buChar char="§"/>
            </a:pPr>
            <a:r>
              <a:rPr lang="hr-HR" sz="7200" dirty="0" smtClean="0"/>
              <a:t>b) sudska sporna pitanja koja se odnose na tumačenje zakona (</a:t>
            </a:r>
            <a:r>
              <a:rPr lang="hr-HR" sz="7200" i="1" dirty="0" err="1" smtClean="0"/>
              <a:t>nomikai</a:t>
            </a:r>
            <a:r>
              <a:rPr lang="hr-HR" sz="7200" i="1" dirty="0" smtClean="0"/>
              <a:t> </a:t>
            </a:r>
            <a:r>
              <a:rPr lang="hr-HR" sz="7200" i="1" dirty="0" err="1" smtClean="0"/>
              <a:t>staseis</a:t>
            </a:r>
            <a:r>
              <a:rPr lang="hr-HR" sz="7200" dirty="0" smtClean="0"/>
              <a:t>) raščlanio je također na četiri tipa sporova: 1. spor u kojemu jedna stranka zakonski tekst tumači strogo i doslovno, a druga stranka prema njegovu smislu (</a:t>
            </a:r>
            <a:r>
              <a:rPr lang="hr-HR" sz="7200" i="1" dirty="0" err="1" smtClean="0"/>
              <a:t>rheton</a:t>
            </a:r>
            <a:r>
              <a:rPr lang="hr-HR" sz="7200" i="1" dirty="0" smtClean="0"/>
              <a:t> </a:t>
            </a:r>
            <a:r>
              <a:rPr lang="hr-HR" sz="7200" i="1" dirty="0" err="1" smtClean="0"/>
              <a:t>kai</a:t>
            </a:r>
            <a:r>
              <a:rPr lang="hr-HR" sz="7200" i="1" dirty="0" smtClean="0"/>
              <a:t> </a:t>
            </a:r>
            <a:r>
              <a:rPr lang="hr-HR" sz="7200" i="1" dirty="0" err="1" smtClean="0"/>
              <a:t>dianoia</a:t>
            </a:r>
            <a:r>
              <a:rPr lang="hr-HR" sz="7200" dirty="0" smtClean="0"/>
              <a:t>); 2. spor u kojemu se protivničke stranke pozivaju na dva ili više suprotnih zakona (</a:t>
            </a:r>
            <a:r>
              <a:rPr lang="hr-HR" sz="7200" i="1" dirty="0" err="1" smtClean="0"/>
              <a:t>antinomia</a:t>
            </a:r>
            <a:r>
              <a:rPr lang="hr-HR" sz="7200" dirty="0" smtClean="0"/>
              <a:t>); 3. spor u kojemu svaka  stranka pridaje drugo značenje nekom</a:t>
            </a:r>
            <a:endParaRPr lang="en-US" dirty="0"/>
          </a:p>
        </p:txBody>
      </p:sp>
    </p:spTree>
    <p:extLst>
      <p:ext uri="{BB962C8B-B14F-4D97-AF65-F5344CB8AC3E}">
        <p14:creationId xmlns:p14="http://schemas.microsoft.com/office/powerpoint/2010/main" val="2659060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950" y="66502"/>
            <a:ext cx="9720072" cy="1499616"/>
          </a:xfrm>
        </p:spPr>
        <p:txBody>
          <a:bodyPr/>
          <a:lstStyle/>
          <a:p>
            <a:endParaRPr lang="en-US" dirty="0"/>
          </a:p>
        </p:txBody>
      </p:sp>
      <p:sp>
        <p:nvSpPr>
          <p:cNvPr id="3" name="Content Placeholder 2"/>
          <p:cNvSpPr>
            <a:spLocks noGrp="1"/>
          </p:cNvSpPr>
          <p:nvPr>
            <p:ph idx="1"/>
          </p:nvPr>
        </p:nvSpPr>
        <p:spPr>
          <a:xfrm>
            <a:off x="999187" y="914400"/>
            <a:ext cx="9779925" cy="3973483"/>
          </a:xfrm>
        </p:spPr>
        <p:txBody>
          <a:bodyPr>
            <a:noAutofit/>
          </a:bodyPr>
          <a:lstStyle/>
          <a:p>
            <a:pPr>
              <a:buFont typeface="Wingdings" panose="05000000000000000000" pitchFamily="2" charset="2"/>
              <a:buChar char="§"/>
            </a:pPr>
            <a:r>
              <a:rPr lang="hr-HR" sz="1800" dirty="0" smtClean="0"/>
              <a:t>višeznačnom ili dvojbenom zakonu ili nekom njegovom dijelu (</a:t>
            </a:r>
            <a:r>
              <a:rPr lang="hr-HR" sz="1800" i="1" dirty="0" err="1" smtClean="0"/>
              <a:t>amphibolia</a:t>
            </a:r>
            <a:r>
              <a:rPr lang="hr-HR" sz="1800" dirty="0" smtClean="0"/>
              <a:t>) i 4. spor u kojemu jedna stranka tvrdi da je zakon potpun a druga da isti ima praznina koje treba zaključivanjem popuniti (</a:t>
            </a:r>
            <a:r>
              <a:rPr lang="hr-HR" sz="1800" i="1" dirty="0" err="1" smtClean="0"/>
              <a:t>syllogismos</a:t>
            </a:r>
            <a:r>
              <a:rPr lang="hr-HR" sz="1800" dirty="0" smtClean="0"/>
              <a:t>)</a:t>
            </a:r>
          </a:p>
          <a:p>
            <a:pPr>
              <a:buFont typeface="Wingdings" panose="05000000000000000000" pitchFamily="2" charset="2"/>
              <a:buChar char="§"/>
            </a:pPr>
            <a:r>
              <a:rPr lang="hr-HR" sz="1800" dirty="0" smtClean="0"/>
              <a:t>4</a:t>
            </a:r>
            <a:r>
              <a:rPr lang="hr-HR" sz="1800" dirty="0"/>
              <a:t>. otada se utvrđivanje statusa pojavljuje kao samostalno pitanje  - kako u odnosu na invenciju, tako i u odnosu na sredstva optužbe i obrane – kojemu su podređena </a:t>
            </a:r>
            <a:r>
              <a:rPr lang="hr-HR" sz="1800" dirty="0" err="1"/>
              <a:t>argumentativna</a:t>
            </a:r>
            <a:r>
              <a:rPr lang="hr-HR" sz="1800" dirty="0"/>
              <a:t> sredstva</a:t>
            </a:r>
          </a:p>
          <a:p>
            <a:pPr>
              <a:buFont typeface="Wingdings" panose="05000000000000000000" pitchFamily="2" charset="2"/>
              <a:buChar char="§"/>
            </a:pPr>
            <a:r>
              <a:rPr lang="hr-HR" sz="1800" dirty="0"/>
              <a:t>5. susljedno tome, govorniku se otada olakšava pronalaženje dokaznih sredstava  - selekcija dokaznih sredstava odnosno argumenata vrši se prema konkretnom tipu </a:t>
            </a:r>
            <a:r>
              <a:rPr lang="hr-HR" sz="1800" dirty="0" smtClean="0"/>
              <a:t>statusa</a:t>
            </a:r>
            <a:endParaRPr lang="hr-HR" sz="1800" dirty="0"/>
          </a:p>
          <a:p>
            <a:pPr>
              <a:buFont typeface="Wingdings" panose="05000000000000000000" pitchFamily="2" charset="2"/>
              <a:buChar char="§"/>
            </a:pPr>
            <a:r>
              <a:rPr lang="hr-HR" sz="1800" dirty="0" smtClean="0"/>
              <a:t>6. </a:t>
            </a:r>
            <a:r>
              <a:rPr lang="hr-HR" sz="1800" dirty="0"/>
              <a:t>otvoren je put razvoju pojma relevantnosti </a:t>
            </a:r>
            <a:r>
              <a:rPr lang="hr-HR" sz="1800" dirty="0" smtClean="0"/>
              <a:t>dokaza</a:t>
            </a:r>
          </a:p>
          <a:p>
            <a:pPr>
              <a:buFont typeface="Wingdings" panose="05000000000000000000" pitchFamily="2" charset="2"/>
              <a:buChar char="§"/>
            </a:pPr>
            <a:r>
              <a:rPr lang="hr-HR" sz="1800" dirty="0" smtClean="0"/>
              <a:t>7</a:t>
            </a:r>
            <a:r>
              <a:rPr lang="hr-HR" sz="1800" dirty="0"/>
              <a:t>. kao posljedica </a:t>
            </a:r>
            <a:r>
              <a:rPr lang="hr-HR" sz="1800" dirty="0" err="1"/>
              <a:t>Hermagorina</a:t>
            </a:r>
            <a:r>
              <a:rPr lang="hr-HR" sz="1800" dirty="0"/>
              <a:t> proširenja kruga </a:t>
            </a:r>
            <a:r>
              <a:rPr lang="hr-HR" sz="1800" dirty="0" smtClean="0"/>
              <a:t>pitanja </a:t>
            </a:r>
            <a:r>
              <a:rPr lang="hr-HR" sz="1800" dirty="0"/>
              <a:t>koja mogu biti predmetom retorike kao i oblikovanja doktrine </a:t>
            </a:r>
            <a:r>
              <a:rPr lang="hr-HR" sz="1800" i="1" dirty="0" err="1"/>
              <a:t>stasis</a:t>
            </a:r>
            <a:r>
              <a:rPr lang="hr-HR" sz="1800" i="1" dirty="0"/>
              <a:t>, </a:t>
            </a:r>
            <a:r>
              <a:rPr lang="hr-HR" sz="1800" dirty="0"/>
              <a:t>retorika se više ne dijeli na tri aristotelovske govorničke vrste, nego se utemeljuje na razdiobi na </a:t>
            </a:r>
            <a:r>
              <a:rPr lang="hr-HR" sz="1800" i="1" dirty="0"/>
              <a:t>racionalnu </a:t>
            </a:r>
            <a:r>
              <a:rPr lang="hr-HR" sz="1800" dirty="0"/>
              <a:t>vrstu </a:t>
            </a:r>
            <a:r>
              <a:rPr lang="hr-HR" sz="1800" dirty="0" smtClean="0"/>
              <a:t>(ovisi </a:t>
            </a:r>
            <a:r>
              <a:rPr lang="hr-HR" sz="1800" dirty="0"/>
              <a:t>o općem </a:t>
            </a:r>
            <a:r>
              <a:rPr lang="hr-HR" sz="1800" dirty="0" smtClean="0"/>
              <a:t>razumu) </a:t>
            </a:r>
            <a:r>
              <a:rPr lang="hr-HR" sz="1800" dirty="0"/>
              <a:t>te </a:t>
            </a:r>
            <a:r>
              <a:rPr lang="hr-HR" sz="1800" i="1" dirty="0"/>
              <a:t>legalnu </a:t>
            </a:r>
            <a:r>
              <a:rPr lang="hr-HR" sz="1800" dirty="0"/>
              <a:t>vrstu (</a:t>
            </a:r>
            <a:r>
              <a:rPr lang="hr-HR" sz="1800" dirty="0" smtClean="0"/>
              <a:t>proizlazi </a:t>
            </a:r>
            <a:r>
              <a:rPr lang="hr-HR" sz="1800" dirty="0"/>
              <a:t>iz odgovarajućeg </a:t>
            </a:r>
            <a:r>
              <a:rPr lang="hr-HR" sz="1800" dirty="0" smtClean="0"/>
              <a:t>zakonodavstva), pri čemu se obje referiraju na modalitete predmeta o kojima se raspravlja i sadrže različite podvrste (</a:t>
            </a:r>
            <a:r>
              <a:rPr lang="hr-HR" sz="1800" dirty="0" err="1" smtClean="0"/>
              <a:t>konjekturalnu</a:t>
            </a:r>
            <a:r>
              <a:rPr lang="hr-HR" sz="1800" dirty="0" smtClean="0"/>
              <a:t>, definicijsku, kvalifikacijsku i translacijsku u slučaju racionalnog govora, te podvrstu </a:t>
            </a:r>
            <a:r>
              <a:rPr lang="hr-HR" sz="1800" i="1" dirty="0" smtClean="0"/>
              <a:t>slova</a:t>
            </a:r>
            <a:r>
              <a:rPr lang="hr-HR" sz="1800" dirty="0" smtClean="0"/>
              <a:t>, </a:t>
            </a:r>
            <a:r>
              <a:rPr lang="hr-HR" sz="1800" i="1" dirty="0" smtClean="0"/>
              <a:t>duha</a:t>
            </a:r>
            <a:r>
              <a:rPr lang="hr-HR" sz="1800" dirty="0" smtClean="0"/>
              <a:t>, </a:t>
            </a:r>
            <a:r>
              <a:rPr lang="hr-HR" sz="1800" i="1" dirty="0" smtClean="0"/>
              <a:t>proturječja u zakonima</a:t>
            </a:r>
            <a:r>
              <a:rPr lang="hr-HR" sz="1800" dirty="0" smtClean="0"/>
              <a:t>, </a:t>
            </a:r>
            <a:r>
              <a:rPr lang="hr-HR" sz="1800" i="1" dirty="0" smtClean="0"/>
              <a:t>dvosmislenosti </a:t>
            </a:r>
            <a:r>
              <a:rPr lang="hr-HR" sz="1800" dirty="0" smtClean="0"/>
              <a:t>i </a:t>
            </a:r>
            <a:r>
              <a:rPr lang="hr-HR" sz="1800" i="1" dirty="0" smtClean="0"/>
              <a:t>silogizma</a:t>
            </a:r>
            <a:r>
              <a:rPr lang="hr-HR" sz="1800" dirty="0" smtClean="0"/>
              <a:t> u slučaju zakonskoga govora) na koji način se osnažuje praktički domet retorike, osobito na razini sudovanja  </a:t>
            </a:r>
            <a:endParaRPr lang="hr-HR" sz="1800" dirty="0"/>
          </a:p>
          <a:p>
            <a:pPr>
              <a:buFont typeface="Wingdings" panose="05000000000000000000" pitchFamily="2" charset="2"/>
              <a:buChar char="§"/>
            </a:pPr>
            <a:r>
              <a:rPr lang="hr-HR" sz="1800" dirty="0"/>
              <a:t>Premda je </a:t>
            </a:r>
            <a:r>
              <a:rPr lang="hr-HR" sz="1800" dirty="0" err="1"/>
              <a:t>Hermagora</a:t>
            </a:r>
            <a:r>
              <a:rPr lang="hr-HR" sz="1800" dirty="0"/>
              <a:t> t</a:t>
            </a:r>
            <a:r>
              <a:rPr lang="en-US" sz="1800" dirty="0" err="1"/>
              <a:t>ežište</a:t>
            </a:r>
            <a:r>
              <a:rPr lang="hr-HR" sz="1800" dirty="0"/>
              <a:t> položio </a:t>
            </a:r>
            <a:r>
              <a:rPr lang="en-US" sz="1800" dirty="0" err="1"/>
              <a:t>na</a:t>
            </a:r>
            <a:r>
              <a:rPr lang="en-US" sz="1800" dirty="0"/>
              <a:t> </a:t>
            </a:r>
            <a:r>
              <a:rPr lang="en-US" sz="1800" dirty="0" err="1"/>
              <a:t>sudsko</a:t>
            </a:r>
            <a:r>
              <a:rPr lang="en-US" sz="1800" dirty="0"/>
              <a:t> </a:t>
            </a:r>
            <a:r>
              <a:rPr lang="en-US" sz="1800" dirty="0" err="1"/>
              <a:t>govorništv</a:t>
            </a:r>
            <a:r>
              <a:rPr lang="hr-HR" sz="1800" dirty="0"/>
              <a:t>o</a:t>
            </a:r>
            <a:r>
              <a:rPr lang="en-US" sz="1800" dirty="0"/>
              <a:t> </a:t>
            </a:r>
            <a:r>
              <a:rPr lang="en-US" sz="1800" dirty="0" err="1"/>
              <a:t>i</a:t>
            </a:r>
            <a:r>
              <a:rPr lang="en-US" sz="1800" dirty="0"/>
              <a:t> </a:t>
            </a:r>
            <a:r>
              <a:rPr lang="en-US" sz="1800" dirty="0" err="1"/>
              <a:t>logičk</a:t>
            </a:r>
            <a:r>
              <a:rPr lang="hr-HR" sz="1800" dirty="0"/>
              <a:t>a</a:t>
            </a:r>
            <a:r>
              <a:rPr lang="en-US" sz="1800" dirty="0"/>
              <a:t> </a:t>
            </a:r>
            <a:r>
              <a:rPr lang="en-US" sz="1800" dirty="0" err="1"/>
              <a:t>sredstva</a:t>
            </a:r>
            <a:r>
              <a:rPr lang="en-US" sz="1800" dirty="0"/>
              <a:t> </a:t>
            </a:r>
            <a:r>
              <a:rPr lang="en-US" sz="1800" dirty="0" err="1"/>
              <a:t>uvjeravanja</a:t>
            </a:r>
            <a:r>
              <a:rPr lang="hr-HR" sz="1800" dirty="0"/>
              <a:t> te dao</a:t>
            </a:r>
            <a:r>
              <a:rPr lang="en-US" sz="1800" dirty="0"/>
              <a:t> </a:t>
            </a:r>
            <a:r>
              <a:rPr lang="en-US" sz="1800" dirty="0" err="1"/>
              <a:t>prv</a:t>
            </a:r>
            <a:r>
              <a:rPr lang="hr-HR" sz="1800" dirty="0"/>
              <a:t>u</a:t>
            </a:r>
            <a:r>
              <a:rPr lang="en-US" sz="1800" dirty="0"/>
              <a:t> </a:t>
            </a:r>
            <a:r>
              <a:rPr lang="en-US" sz="1800" dirty="0" err="1"/>
              <a:t>sustavn</a:t>
            </a:r>
            <a:r>
              <a:rPr lang="hr-HR" sz="1800" dirty="0"/>
              <a:t>u</a:t>
            </a:r>
            <a:r>
              <a:rPr lang="en-US" sz="1800" dirty="0"/>
              <a:t> </a:t>
            </a:r>
            <a:r>
              <a:rPr lang="en-US" sz="1800" dirty="0" err="1"/>
              <a:t>obrad</a:t>
            </a:r>
            <a:r>
              <a:rPr lang="hr-HR" sz="1800" dirty="0"/>
              <a:t>u</a:t>
            </a:r>
            <a:r>
              <a:rPr lang="en-US" sz="1800" dirty="0"/>
              <a:t> (</a:t>
            </a:r>
            <a:r>
              <a:rPr lang="en-US" sz="1800" dirty="0" err="1"/>
              <a:t>klasifikacij</a:t>
            </a:r>
            <a:r>
              <a:rPr lang="hr-HR" sz="1800" dirty="0"/>
              <a:t>u</a:t>
            </a:r>
            <a:r>
              <a:rPr lang="en-US" sz="1800" dirty="0"/>
              <a:t>) </a:t>
            </a:r>
            <a:r>
              <a:rPr lang="en-US" sz="1800" dirty="0" err="1"/>
              <a:t>tipičnih</a:t>
            </a:r>
            <a:r>
              <a:rPr lang="en-US" sz="1800" dirty="0"/>
              <a:t> </a:t>
            </a:r>
            <a:r>
              <a:rPr lang="en-US" sz="1800" dirty="0" err="1"/>
              <a:t>sudskih</a:t>
            </a:r>
            <a:r>
              <a:rPr lang="en-US" sz="1800" dirty="0"/>
              <a:t> </a:t>
            </a:r>
            <a:r>
              <a:rPr lang="en-US" sz="1800" dirty="0" err="1"/>
              <a:t>spornih</a:t>
            </a:r>
            <a:r>
              <a:rPr lang="en-US" sz="1800" dirty="0"/>
              <a:t> </a:t>
            </a:r>
            <a:r>
              <a:rPr lang="en-US" sz="1800" dirty="0" err="1"/>
              <a:t>pitanja</a:t>
            </a:r>
            <a:r>
              <a:rPr lang="hr-HR" sz="1800" dirty="0"/>
              <a:t> učinivši ih </a:t>
            </a:r>
            <a:r>
              <a:rPr lang="en-US" sz="1800" dirty="0" err="1"/>
              <a:t>centraln</a:t>
            </a:r>
            <a:r>
              <a:rPr lang="hr-HR" sz="1800" dirty="0"/>
              <a:t>om</a:t>
            </a:r>
            <a:r>
              <a:rPr lang="en-US" sz="1800" dirty="0"/>
              <a:t> </a:t>
            </a:r>
            <a:r>
              <a:rPr lang="en-US" sz="1800" dirty="0" err="1"/>
              <a:t>točk</a:t>
            </a:r>
            <a:r>
              <a:rPr lang="hr-HR" sz="1800" dirty="0"/>
              <a:t>om</a:t>
            </a:r>
            <a:r>
              <a:rPr lang="en-US" sz="1800" dirty="0"/>
              <a:t> </a:t>
            </a:r>
            <a:r>
              <a:rPr lang="en-US" sz="1800" dirty="0" err="1"/>
              <a:t>argumentacije</a:t>
            </a:r>
            <a:r>
              <a:rPr lang="hr-HR" sz="1800" dirty="0"/>
              <a:t> te jednim od središnjih aspekata tradicionalne retorike (ponajprije zahvaljujući recepciji kod latinskih autora poput Cicerona i </a:t>
            </a:r>
            <a:r>
              <a:rPr lang="hr-HR" sz="1800" dirty="0" err="1"/>
              <a:t>Kvintilijana</a:t>
            </a:r>
            <a:r>
              <a:rPr lang="hr-HR" sz="1800" dirty="0"/>
              <a:t>/v. </a:t>
            </a:r>
            <a:r>
              <a:rPr lang="hr-HR" sz="1800" dirty="0" err="1" smtClean="0"/>
              <a:t>Inst</a:t>
            </a:r>
            <a:r>
              <a:rPr lang="hr-HR" sz="1800" dirty="0" smtClean="0"/>
              <a:t> orat. III, 6, 7-9; usp.</a:t>
            </a:r>
            <a:r>
              <a:rPr lang="hr-HR" sz="1800" i="1" dirty="0" smtClean="0"/>
              <a:t> </a:t>
            </a:r>
            <a:r>
              <a:rPr lang="hr-HR" sz="1800" dirty="0" smtClean="0"/>
              <a:t>dalje</a:t>
            </a:r>
            <a:r>
              <a:rPr lang="hr-HR" sz="1800" dirty="0"/>
              <a:t>/), u p</a:t>
            </a:r>
            <a:r>
              <a:rPr lang="en-US" sz="1800" dirty="0" err="1"/>
              <a:t>otpun</a:t>
            </a:r>
            <a:r>
              <a:rPr lang="hr-HR" sz="1800" dirty="0"/>
              <a:t>osti je</a:t>
            </a:r>
            <a:r>
              <a:rPr lang="en-US" sz="1800" dirty="0"/>
              <a:t> </a:t>
            </a:r>
            <a:r>
              <a:rPr lang="en-US" sz="1800" dirty="0" err="1"/>
              <a:t>zapostav</a:t>
            </a:r>
            <a:r>
              <a:rPr lang="hr-HR" sz="1800" dirty="0" err="1"/>
              <a:t>io</a:t>
            </a:r>
            <a:r>
              <a:rPr lang="en-US" sz="1800" dirty="0"/>
              <a:t> </a:t>
            </a:r>
            <a:r>
              <a:rPr lang="en-US" sz="1800" dirty="0" err="1"/>
              <a:t>usko</a:t>
            </a:r>
            <a:r>
              <a:rPr lang="en-US" sz="1800" dirty="0"/>
              <a:t> </a:t>
            </a:r>
            <a:r>
              <a:rPr lang="en-US" sz="1800" dirty="0" err="1"/>
              <a:t>pravn</a:t>
            </a:r>
            <a:r>
              <a:rPr lang="hr-HR" sz="1800" dirty="0"/>
              <a:t>e</a:t>
            </a:r>
            <a:r>
              <a:rPr lang="en-US" sz="1800" dirty="0"/>
              <a:t>, </a:t>
            </a:r>
            <a:r>
              <a:rPr lang="en-US" sz="1800" dirty="0" err="1"/>
              <a:t>sudsk</a:t>
            </a:r>
            <a:r>
              <a:rPr lang="hr-HR" sz="1800" dirty="0"/>
              <a:t>e</a:t>
            </a:r>
            <a:r>
              <a:rPr lang="en-US" sz="1800" dirty="0"/>
              <a:t> </a:t>
            </a:r>
            <a:r>
              <a:rPr lang="en-US" sz="1800" dirty="0" err="1"/>
              <a:t>dokaz</a:t>
            </a:r>
            <a:r>
              <a:rPr lang="hr-HR" sz="1800" dirty="0"/>
              <a:t>e</a:t>
            </a:r>
            <a:endParaRPr lang="en-US" sz="1800" dirty="0"/>
          </a:p>
        </p:txBody>
      </p:sp>
    </p:spTree>
    <p:extLst>
      <p:ext uri="{BB962C8B-B14F-4D97-AF65-F5344CB8AC3E}">
        <p14:creationId xmlns:p14="http://schemas.microsoft.com/office/powerpoint/2010/main" val="2653064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Spona prava i govorništva u antičkoj grčkoj – slavni govornici</a:t>
            </a:r>
            <a:endParaRPr lang="en-US" dirty="0"/>
          </a:p>
        </p:txBody>
      </p:sp>
      <p:sp>
        <p:nvSpPr>
          <p:cNvPr id="3" name="Content Placeholder 2"/>
          <p:cNvSpPr>
            <a:spLocks noGrp="1"/>
          </p:cNvSpPr>
          <p:nvPr>
            <p:ph idx="1"/>
          </p:nvPr>
        </p:nvSpPr>
        <p:spPr/>
        <p:txBody>
          <a:bodyPr>
            <a:normAutofit fontScale="85000" lnSpcReduction="10000"/>
          </a:bodyPr>
          <a:lstStyle/>
          <a:p>
            <a:r>
              <a:rPr lang="hr-HR" dirty="0" smtClean="0"/>
              <a:t>Retorika se u Grčkoj nije izučavala samo iz znanstveno-didaktičkih motiva već ponajvećma iz praktičkih razloga, pri čemu je sudsko govorništvo imalo primat kako zbog porotnog karaktera onovremenog sudovanja tako i zbog obveze stranaka da osobno iznose svoj zahtjev pred sudom. U tom su smislu važnu ulogu odigrali, s jedne strane </a:t>
            </a:r>
            <a:r>
              <a:rPr lang="hr-HR" dirty="0" err="1" smtClean="0"/>
              <a:t>logografi</a:t>
            </a:r>
            <a:r>
              <a:rPr lang="hr-HR" dirty="0" smtClean="0"/>
              <a:t>, a s druge strane govornici - posebice </a:t>
            </a:r>
            <a:r>
              <a:rPr lang="hr-HR" dirty="0" err="1" smtClean="0"/>
              <a:t>Izokrat</a:t>
            </a:r>
            <a:r>
              <a:rPr lang="hr-HR" dirty="0" smtClean="0"/>
              <a:t> i </a:t>
            </a:r>
            <a:r>
              <a:rPr lang="hr-HR" dirty="0" err="1" smtClean="0"/>
              <a:t>Demosten</a:t>
            </a:r>
            <a:r>
              <a:rPr lang="hr-HR" dirty="0" smtClean="0"/>
              <a:t> - čiji je značajan dio aktivnosti bilo upravo sudsko govorništvo.</a:t>
            </a:r>
          </a:p>
          <a:p>
            <a:r>
              <a:rPr lang="hr-HR" b="1" dirty="0" err="1" smtClean="0"/>
              <a:t>Logografi</a:t>
            </a:r>
            <a:r>
              <a:rPr lang="hr-HR" dirty="0" smtClean="0"/>
              <a:t> – profesionalni pisci sudskih </a:t>
            </a:r>
            <a:r>
              <a:rPr lang="hr-HR" dirty="0"/>
              <a:t>govora </a:t>
            </a:r>
            <a:r>
              <a:rPr lang="hr-HR" dirty="0" smtClean="0"/>
              <a:t>(uz naknadu, najviše do1/5 </a:t>
            </a:r>
            <a:r>
              <a:rPr lang="hr-HR" dirty="0"/>
              <a:t>vrijednosti spora) </a:t>
            </a:r>
            <a:r>
              <a:rPr lang="hr-HR" dirty="0" smtClean="0"/>
              <a:t>koji su prilikom sastavljanja govora vodili računa kako o pravnom odnosno činjeničnom stanju tako i o retoričkim pravilima uvjeravanja, a naručitelj bi govor u pravilu naučio napamet te ga izgovorio pred porotnicima (tzv. govor </a:t>
            </a:r>
            <a:r>
              <a:rPr lang="hr-HR" i="1" dirty="0" smtClean="0"/>
              <a:t>ex </a:t>
            </a:r>
            <a:r>
              <a:rPr lang="hr-HR" i="1" dirty="0" err="1" smtClean="0"/>
              <a:t>tempore</a:t>
            </a:r>
            <a:r>
              <a:rPr lang="hr-HR" dirty="0" smtClean="0"/>
              <a:t>). Budući da se </a:t>
            </a:r>
            <a:r>
              <a:rPr lang="hr-HR" dirty="0" err="1" smtClean="0"/>
              <a:t>logografi</a:t>
            </a:r>
            <a:r>
              <a:rPr lang="hr-HR" dirty="0" smtClean="0"/>
              <a:t> nisu pojavljivali pred sudom (nisu, dakle, obavljali funkciju suvremenih odvjetnika), suštinu njihova poziva činili su pravnička priprema govora te njegovo oblikovanje sukladno pravilima onovremene retorike. Stoga se može reći da su </a:t>
            </a:r>
            <a:r>
              <a:rPr lang="hr-HR" dirty="0" err="1" smtClean="0"/>
              <a:t>logografi</a:t>
            </a:r>
            <a:r>
              <a:rPr lang="hr-HR" dirty="0" smtClean="0"/>
              <a:t> predstavljali nositelje dvostrukih spona između retorike i prava.</a:t>
            </a:r>
          </a:p>
          <a:p>
            <a:r>
              <a:rPr lang="hr-HR" b="1" dirty="0" smtClean="0"/>
              <a:t>Govornici </a:t>
            </a:r>
            <a:r>
              <a:rPr lang="hr-HR" dirty="0" smtClean="0"/>
              <a:t>– Grčka je iznjedrila stotine govornika, ali samo desetorica od njih su doživjeli počast da su već u antici uvršteni u tzv. </a:t>
            </a:r>
            <a:r>
              <a:rPr lang="hr-HR" dirty="0"/>
              <a:t>a</a:t>
            </a:r>
            <a:r>
              <a:rPr lang="hr-HR" dirty="0" smtClean="0"/>
              <a:t>leksandrijski kanon najboljih: </a:t>
            </a:r>
            <a:r>
              <a:rPr lang="hr-HR" dirty="0" err="1" smtClean="0"/>
              <a:t>Antifont</a:t>
            </a:r>
            <a:r>
              <a:rPr lang="hr-HR" dirty="0" smtClean="0"/>
              <a:t>, </a:t>
            </a:r>
            <a:r>
              <a:rPr lang="hr-HR" dirty="0" err="1" smtClean="0"/>
              <a:t>Lisija</a:t>
            </a:r>
            <a:r>
              <a:rPr lang="hr-HR" dirty="0" smtClean="0"/>
              <a:t> (v. dalje), </a:t>
            </a:r>
            <a:r>
              <a:rPr lang="hr-HR" dirty="0" err="1" smtClean="0"/>
              <a:t>Andokid</a:t>
            </a:r>
            <a:r>
              <a:rPr lang="hr-HR" dirty="0" smtClean="0"/>
              <a:t>, </a:t>
            </a:r>
            <a:r>
              <a:rPr lang="hr-HR" dirty="0" err="1" smtClean="0"/>
              <a:t>Isokrat</a:t>
            </a:r>
            <a:r>
              <a:rPr lang="hr-HR" dirty="0" smtClean="0"/>
              <a:t>, </a:t>
            </a:r>
            <a:r>
              <a:rPr lang="hr-HR" dirty="0" err="1" smtClean="0"/>
              <a:t>Isej</a:t>
            </a:r>
            <a:r>
              <a:rPr lang="hr-HR" dirty="0" smtClean="0"/>
              <a:t>, </a:t>
            </a:r>
            <a:r>
              <a:rPr lang="hr-HR" dirty="0" err="1" smtClean="0"/>
              <a:t>Demosten</a:t>
            </a:r>
            <a:r>
              <a:rPr lang="hr-HR" dirty="0" smtClean="0"/>
              <a:t> (v. dalje), </a:t>
            </a:r>
            <a:r>
              <a:rPr lang="hr-HR" dirty="0" err="1" smtClean="0"/>
              <a:t>Eshin</a:t>
            </a:r>
            <a:r>
              <a:rPr lang="hr-HR" dirty="0" smtClean="0"/>
              <a:t>, </a:t>
            </a:r>
            <a:r>
              <a:rPr lang="hr-HR" dirty="0" err="1" smtClean="0"/>
              <a:t>Likurg</a:t>
            </a:r>
            <a:r>
              <a:rPr lang="hr-HR" dirty="0" smtClean="0"/>
              <a:t>, </a:t>
            </a:r>
            <a:r>
              <a:rPr lang="hr-HR" dirty="0" err="1" smtClean="0"/>
              <a:t>Hiperid</a:t>
            </a:r>
            <a:r>
              <a:rPr lang="hr-HR" dirty="0"/>
              <a:t> </a:t>
            </a:r>
            <a:r>
              <a:rPr lang="hr-HR" dirty="0" smtClean="0"/>
              <a:t>i </a:t>
            </a:r>
            <a:r>
              <a:rPr lang="hr-HR" dirty="0" err="1" smtClean="0"/>
              <a:t>Dinarh</a:t>
            </a:r>
            <a:r>
              <a:rPr lang="hr-HR" dirty="0" smtClean="0"/>
              <a:t>.  </a:t>
            </a:r>
            <a:endParaRPr lang="en-US" dirty="0"/>
          </a:p>
        </p:txBody>
      </p:sp>
    </p:spTree>
    <p:extLst>
      <p:ext uri="{BB962C8B-B14F-4D97-AF65-F5344CB8AC3E}">
        <p14:creationId xmlns:p14="http://schemas.microsoft.com/office/powerpoint/2010/main" val="1956477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2. Recepcija retorike u republikanskom rimu i njen razvoj u doba carstva</a:t>
            </a:r>
            <a:endParaRPr lang="en-US" sz="3200" b="1" dirty="0"/>
          </a:p>
        </p:txBody>
      </p:sp>
      <p:sp>
        <p:nvSpPr>
          <p:cNvPr id="3" name="Content Placeholder 2"/>
          <p:cNvSpPr>
            <a:spLocks noGrp="1"/>
          </p:cNvSpPr>
          <p:nvPr>
            <p:ph idx="1"/>
          </p:nvPr>
        </p:nvSpPr>
        <p:spPr>
          <a:xfrm>
            <a:off x="1025791" y="1853738"/>
            <a:ext cx="9720073" cy="4023360"/>
          </a:xfrm>
        </p:spPr>
        <p:txBody>
          <a:bodyPr>
            <a:noAutofit/>
          </a:bodyPr>
          <a:lstStyle/>
          <a:p>
            <a:pPr>
              <a:buFont typeface="Wingdings" panose="05000000000000000000" pitchFamily="2" charset="2"/>
              <a:buChar char="§"/>
            </a:pPr>
            <a:r>
              <a:rPr lang="en-US" sz="1800" dirty="0" err="1"/>
              <a:t>Recepcija</a:t>
            </a:r>
            <a:r>
              <a:rPr lang="en-US" sz="1800" dirty="0"/>
              <a:t> </a:t>
            </a:r>
            <a:r>
              <a:rPr lang="hr-HR" sz="1800" dirty="0" smtClean="0"/>
              <a:t>grčkog</a:t>
            </a:r>
            <a:r>
              <a:rPr lang="en-US" sz="1800" dirty="0" smtClean="0"/>
              <a:t> </a:t>
            </a:r>
            <a:r>
              <a:rPr lang="en-US" sz="1800" dirty="0" err="1"/>
              <a:t>retoričkog</a:t>
            </a:r>
            <a:r>
              <a:rPr lang="en-US" sz="1800" dirty="0"/>
              <a:t> </a:t>
            </a:r>
            <a:r>
              <a:rPr lang="hr-HR" sz="1800" dirty="0" smtClean="0"/>
              <a:t>učenja</a:t>
            </a:r>
            <a:r>
              <a:rPr lang="en-US" sz="1800" dirty="0" smtClean="0"/>
              <a:t> </a:t>
            </a:r>
            <a:r>
              <a:rPr lang="en-US" sz="1800" dirty="0"/>
              <a:t>u </a:t>
            </a:r>
            <a:r>
              <a:rPr lang="en-US" sz="1800" dirty="0" err="1"/>
              <a:t>prvim</a:t>
            </a:r>
            <a:r>
              <a:rPr lang="en-US" sz="1800" dirty="0"/>
              <a:t> </a:t>
            </a:r>
            <a:r>
              <a:rPr lang="en-US" sz="1800" dirty="0" err="1"/>
              <a:t>rimskim</a:t>
            </a:r>
            <a:r>
              <a:rPr lang="en-US" sz="1800" dirty="0"/>
              <a:t> </a:t>
            </a:r>
            <a:r>
              <a:rPr lang="en-US" sz="1800" dirty="0" err="1"/>
              <a:t>retoričkim</a:t>
            </a:r>
            <a:r>
              <a:rPr lang="en-US" sz="1800" dirty="0"/>
              <a:t> </a:t>
            </a:r>
            <a:r>
              <a:rPr lang="en-US" sz="1800" dirty="0" err="1"/>
              <a:t>spisima</a:t>
            </a:r>
            <a:r>
              <a:rPr lang="en-US" sz="1800" dirty="0"/>
              <a:t>: </a:t>
            </a:r>
            <a:r>
              <a:rPr lang="en-US" sz="1800" i="1" dirty="0" err="1"/>
              <a:t>Rhetorica</a:t>
            </a:r>
            <a:r>
              <a:rPr lang="en-US" sz="1800" i="1" dirty="0"/>
              <a:t> ad </a:t>
            </a:r>
            <a:r>
              <a:rPr lang="en-US" sz="1800" i="1" dirty="0" err="1"/>
              <a:t>Herrenium</a:t>
            </a:r>
            <a:r>
              <a:rPr lang="en-US" sz="1800" dirty="0"/>
              <a:t> </a:t>
            </a:r>
            <a:r>
              <a:rPr lang="en-US" sz="1800" dirty="0" err="1"/>
              <a:t>nepoznatog</a:t>
            </a:r>
            <a:r>
              <a:rPr lang="en-US" sz="1800" dirty="0"/>
              <a:t> </a:t>
            </a:r>
            <a:r>
              <a:rPr lang="en-US" sz="1800" dirty="0" err="1" smtClean="0"/>
              <a:t>autora</a:t>
            </a:r>
            <a:r>
              <a:rPr lang="hr-HR" sz="1800" dirty="0" smtClean="0"/>
              <a:t> (posvećeno nekom Gaju </a:t>
            </a:r>
            <a:r>
              <a:rPr lang="hr-HR" sz="1800" dirty="0" err="1" smtClean="0"/>
              <a:t>Hereniju</a:t>
            </a:r>
            <a:r>
              <a:rPr lang="hr-HR" sz="1800" dirty="0" smtClean="0"/>
              <a:t>)</a:t>
            </a:r>
            <a:r>
              <a:rPr lang="en-US" sz="1800" dirty="0" smtClean="0"/>
              <a:t> </a:t>
            </a:r>
            <a:r>
              <a:rPr lang="en-US" sz="1800" dirty="0" err="1"/>
              <a:t>i</a:t>
            </a:r>
            <a:r>
              <a:rPr lang="en-US" sz="1800" dirty="0"/>
              <a:t> </a:t>
            </a:r>
            <a:r>
              <a:rPr lang="en-US" sz="1800" i="1" dirty="0"/>
              <a:t>De </a:t>
            </a:r>
            <a:r>
              <a:rPr lang="en-US" sz="1800" i="1" dirty="0" err="1"/>
              <a:t>inventione</a:t>
            </a:r>
            <a:r>
              <a:rPr lang="en-US" sz="1800" i="1" dirty="0"/>
              <a:t> </a:t>
            </a:r>
            <a:r>
              <a:rPr lang="en-US" sz="1800" dirty="0" err="1"/>
              <a:t>mladog</a:t>
            </a:r>
            <a:r>
              <a:rPr lang="en-US" sz="1800" dirty="0"/>
              <a:t> </a:t>
            </a:r>
            <a:r>
              <a:rPr lang="en-US" sz="1800" dirty="0" err="1"/>
              <a:t>Cicerona</a:t>
            </a:r>
            <a:r>
              <a:rPr lang="en-US" sz="1800" dirty="0"/>
              <a:t> (</a:t>
            </a:r>
            <a:r>
              <a:rPr lang="en-US" sz="1800" dirty="0" err="1"/>
              <a:t>oba</a:t>
            </a:r>
            <a:r>
              <a:rPr lang="en-US" sz="1800" dirty="0"/>
              <a:t> s </a:t>
            </a:r>
            <a:r>
              <a:rPr lang="en-US" sz="1800" dirty="0" err="1"/>
              <a:t>početka</a:t>
            </a:r>
            <a:r>
              <a:rPr lang="en-US" sz="1800" dirty="0"/>
              <a:t> 1.st.pr.n.e.). </a:t>
            </a:r>
            <a:endParaRPr lang="hr-HR" sz="1800" dirty="0" smtClean="0"/>
          </a:p>
          <a:p>
            <a:pPr marL="0" indent="0">
              <a:buNone/>
            </a:pPr>
            <a:r>
              <a:rPr lang="hr-HR" sz="1800" i="1" dirty="0" smtClean="0"/>
              <a:t>- </a:t>
            </a:r>
            <a:r>
              <a:rPr lang="hr-HR" sz="1800" b="1" i="1" dirty="0" err="1" smtClean="0"/>
              <a:t>Rhetorica</a:t>
            </a:r>
            <a:r>
              <a:rPr lang="hr-HR" sz="1800" b="1" i="1" dirty="0" smtClean="0"/>
              <a:t> ad </a:t>
            </a:r>
            <a:r>
              <a:rPr lang="hr-HR" sz="1800" b="1" i="1" dirty="0" err="1" smtClean="0"/>
              <a:t>Herennium</a:t>
            </a:r>
            <a:r>
              <a:rPr lang="hr-HR" sz="1800" b="1" i="1" dirty="0" smtClean="0"/>
              <a:t> </a:t>
            </a:r>
            <a:r>
              <a:rPr lang="hr-HR" sz="1800" dirty="0" smtClean="0"/>
              <a:t>(oko 84.g.pr.n.e.) smatra se simbolom rimskog preuzimanja elemenata iz grčke retorike, koja je pritom snažno utjecala i na </a:t>
            </a:r>
            <a:r>
              <a:rPr lang="hr-HR" sz="1800" dirty="0" err="1" smtClean="0"/>
              <a:t>srednovjekovnu</a:t>
            </a:r>
            <a:r>
              <a:rPr lang="hr-HR" sz="1800" dirty="0" smtClean="0"/>
              <a:t> retoričku tradiciju, i to iz nekoliko razloga: ta prva latinska studija o retorici (u 4 knj.) ne bavi se samo govornikovim „profilom”, nego i samim predmetom retorike, posebice iznalaženjem teme i oblikovanjem govora (1. i 2. knj. </a:t>
            </a:r>
            <a:r>
              <a:rPr lang="hr-HR" sz="1800" dirty="0"/>
              <a:t>i</a:t>
            </a:r>
            <a:r>
              <a:rPr lang="hr-HR" sz="1800" dirty="0" smtClean="0"/>
              <a:t>zlažu </a:t>
            </a:r>
            <a:r>
              <a:rPr lang="hr-HR" sz="1800" i="1" dirty="0" err="1" smtClean="0"/>
              <a:t>inventio</a:t>
            </a:r>
            <a:r>
              <a:rPr lang="hr-HR" sz="1800" dirty="0" smtClean="0"/>
              <a:t>, 3. knj. </a:t>
            </a:r>
            <a:r>
              <a:rPr lang="hr-HR" sz="1800" i="1" dirty="0" err="1" smtClean="0"/>
              <a:t>dispositio</a:t>
            </a:r>
            <a:r>
              <a:rPr lang="hr-HR" sz="1800" dirty="0" smtClean="0"/>
              <a:t>, </a:t>
            </a:r>
            <a:r>
              <a:rPr lang="hr-HR" sz="1800" i="1" dirty="0" err="1" smtClean="0"/>
              <a:t>pronuntiatio</a:t>
            </a:r>
            <a:r>
              <a:rPr lang="hr-HR" sz="1800" dirty="0"/>
              <a:t> </a:t>
            </a:r>
            <a:r>
              <a:rPr lang="hr-HR" sz="1800" dirty="0" smtClean="0"/>
              <a:t>i </a:t>
            </a:r>
            <a:r>
              <a:rPr lang="hr-HR" sz="1800" i="1" dirty="0" err="1" smtClean="0"/>
              <a:t>memoria</a:t>
            </a:r>
            <a:r>
              <a:rPr lang="hr-HR" sz="1800" dirty="0" smtClean="0"/>
              <a:t>, a 4. knj. </a:t>
            </a:r>
            <a:r>
              <a:rPr lang="hr-HR" sz="1800" i="1" dirty="0" err="1" smtClean="0"/>
              <a:t>elocutio</a:t>
            </a:r>
            <a:r>
              <a:rPr lang="hr-HR" sz="1800" dirty="0" smtClean="0"/>
              <a:t>), zatim vrstama govora i uputama govornicima - usvaja, dakle, Aristotelovo poimanje i sustav retorike, ali i znatno dorađuje pojedine aspekte grčke tradicionalne govorničke tehnike;  to pregledno djelo naglašenog eklekticizma nastoji, međutim, uskladiti aristotelovsku i </a:t>
            </a:r>
            <a:r>
              <a:rPr lang="hr-HR" sz="1800" dirty="0" err="1" smtClean="0"/>
              <a:t>sokratovsku</a:t>
            </a:r>
            <a:r>
              <a:rPr lang="hr-HR" sz="1800" dirty="0" smtClean="0"/>
              <a:t> retoričku tradiciju, a njegova važnost osim toga leži u okupljanju raznorodnih starijih i novijih grčkih utjecaja – dok razradu </a:t>
            </a:r>
            <a:r>
              <a:rPr lang="hr-HR" sz="1800" i="1" dirty="0" err="1" smtClean="0"/>
              <a:t>inventio</a:t>
            </a:r>
            <a:r>
              <a:rPr lang="hr-HR" sz="1800" dirty="0" smtClean="0"/>
              <a:t> posuđuje od aristotelovaca, </a:t>
            </a:r>
            <a:r>
              <a:rPr lang="hr-HR" sz="1800" i="1" dirty="0" err="1" smtClean="0"/>
              <a:t>elocutio</a:t>
            </a:r>
            <a:r>
              <a:rPr lang="hr-HR" sz="1800" i="1" dirty="0" smtClean="0"/>
              <a:t> </a:t>
            </a:r>
            <a:r>
              <a:rPr lang="hr-HR" sz="1800" dirty="0" smtClean="0"/>
              <a:t>preuzima od </a:t>
            </a:r>
            <a:r>
              <a:rPr lang="hr-HR" sz="1800" dirty="0" err="1" smtClean="0"/>
              <a:t>isokratovaca</a:t>
            </a:r>
            <a:r>
              <a:rPr lang="hr-HR" sz="1800" dirty="0" smtClean="0"/>
              <a:t>, a mnogo duguje i tzv. </a:t>
            </a:r>
            <a:r>
              <a:rPr lang="hr-HR" sz="1800" dirty="0" err="1" smtClean="0"/>
              <a:t>Rodskoj</a:t>
            </a:r>
            <a:r>
              <a:rPr lang="hr-HR" sz="1800" dirty="0" smtClean="0"/>
              <a:t> školi retorike pri čemu je vidljiviji utjecaj </a:t>
            </a:r>
            <a:r>
              <a:rPr lang="hr-HR" sz="1800" dirty="0" err="1" smtClean="0"/>
              <a:t>Ateneja</a:t>
            </a:r>
            <a:r>
              <a:rPr lang="hr-HR" sz="1800" dirty="0" smtClean="0"/>
              <a:t> ili </a:t>
            </a:r>
            <a:r>
              <a:rPr lang="hr-HR" sz="1800" dirty="0" err="1" smtClean="0"/>
              <a:t>Apolonija</a:t>
            </a:r>
            <a:r>
              <a:rPr lang="hr-HR" sz="1800" dirty="0" smtClean="0"/>
              <a:t> nego </a:t>
            </a:r>
            <a:r>
              <a:rPr lang="hr-HR" sz="1800" dirty="0" err="1" smtClean="0"/>
              <a:t>Hermagore</a:t>
            </a:r>
            <a:r>
              <a:rPr lang="hr-HR" sz="1800" dirty="0" smtClean="0"/>
              <a:t> iz </a:t>
            </a:r>
            <a:r>
              <a:rPr lang="hr-HR" sz="1800" dirty="0" err="1" smtClean="0"/>
              <a:t>Temna</a:t>
            </a:r>
            <a:r>
              <a:rPr lang="hr-HR" sz="1800" dirty="0" smtClean="0"/>
              <a:t> (poput kojega, pak, ne sadrži distinkciju između tehničkih i </a:t>
            </a:r>
            <a:r>
              <a:rPr lang="hr-HR" sz="1800" dirty="0" err="1" smtClean="0"/>
              <a:t>atehničkih</a:t>
            </a:r>
            <a:r>
              <a:rPr lang="hr-HR" sz="1800" dirty="0" smtClean="0"/>
              <a:t> dokaza).</a:t>
            </a:r>
          </a:p>
          <a:p>
            <a:pPr marL="0" indent="0">
              <a:buNone/>
            </a:pPr>
            <a:r>
              <a:rPr lang="hr-HR" sz="1600" dirty="0" smtClean="0"/>
              <a:t>  </a:t>
            </a:r>
            <a:r>
              <a:rPr lang="en-US" sz="1600" dirty="0"/>
              <a:t/>
            </a:r>
            <a:br>
              <a:rPr lang="en-US" sz="1600" dirty="0"/>
            </a:br>
            <a:endParaRPr lang="en-US" sz="1600" dirty="0"/>
          </a:p>
        </p:txBody>
      </p:sp>
    </p:spTree>
    <p:extLst>
      <p:ext uri="{BB962C8B-B14F-4D97-AF65-F5344CB8AC3E}">
        <p14:creationId xmlns:p14="http://schemas.microsoft.com/office/powerpoint/2010/main" val="2041401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r-HR" sz="1800" dirty="0" smtClean="0"/>
              <a:t>- </a:t>
            </a:r>
            <a:r>
              <a:rPr lang="en-US" sz="1800" b="1" dirty="0" err="1" smtClean="0"/>
              <a:t>Ciceronov</a:t>
            </a:r>
            <a:r>
              <a:rPr lang="en-US" sz="1800" dirty="0" smtClean="0"/>
              <a:t> </a:t>
            </a:r>
            <a:r>
              <a:rPr lang="en-US" sz="1800" dirty="0" err="1"/>
              <a:t>razvojni</a:t>
            </a:r>
            <a:r>
              <a:rPr lang="en-US" sz="1800" dirty="0"/>
              <a:t> put </a:t>
            </a:r>
            <a:r>
              <a:rPr lang="en-US" sz="1800" dirty="0" err="1"/>
              <a:t>kao</a:t>
            </a:r>
            <a:r>
              <a:rPr lang="en-US" sz="1800" dirty="0"/>
              <a:t> </a:t>
            </a:r>
            <a:r>
              <a:rPr lang="en-US" sz="1800" dirty="0" err="1"/>
              <a:t>teoretičara</a:t>
            </a:r>
            <a:r>
              <a:rPr lang="en-US" sz="1800" dirty="0"/>
              <a:t> </a:t>
            </a:r>
            <a:r>
              <a:rPr lang="en-US" sz="1800" dirty="0" err="1"/>
              <a:t>govorništva</a:t>
            </a:r>
            <a:r>
              <a:rPr lang="hr-HR" sz="1800" dirty="0"/>
              <a:t> - s kojim retorika vraća sav svoj polet i nadahnuće koje je originalno ali i pregledno - započinje mladenačkim spisom </a:t>
            </a:r>
            <a:r>
              <a:rPr lang="en-US" sz="1800" i="1" dirty="0"/>
              <a:t>De </a:t>
            </a:r>
            <a:r>
              <a:rPr lang="en-US" sz="1800" i="1" dirty="0" err="1"/>
              <a:t>inventione</a:t>
            </a:r>
            <a:r>
              <a:rPr lang="en-US" sz="1800" i="1" dirty="0"/>
              <a:t> </a:t>
            </a:r>
            <a:r>
              <a:rPr lang="hr-HR" sz="1800" i="1" dirty="0"/>
              <a:t>(</a:t>
            </a:r>
            <a:r>
              <a:rPr lang="hr-HR" sz="1800" dirty="0"/>
              <a:t>prije 87.g.pr.n.e.)</a:t>
            </a:r>
            <a:r>
              <a:rPr lang="hr-HR" sz="1800" i="1" dirty="0"/>
              <a:t> </a:t>
            </a:r>
            <a:r>
              <a:rPr lang="hr-HR" sz="1800" dirty="0"/>
              <a:t>u kojemu</a:t>
            </a:r>
            <a:r>
              <a:rPr lang="en-US" sz="1800" dirty="0"/>
              <a:t> </a:t>
            </a:r>
            <a:r>
              <a:rPr lang="en-US" sz="1800" dirty="0" err="1"/>
              <a:t>težište</a:t>
            </a:r>
            <a:r>
              <a:rPr lang="hr-HR" sz="1800" dirty="0"/>
              <a:t> stavlja</a:t>
            </a:r>
            <a:r>
              <a:rPr lang="en-US" sz="1800" dirty="0"/>
              <a:t> </a:t>
            </a:r>
            <a:r>
              <a:rPr lang="en-US" sz="1800" dirty="0" err="1"/>
              <a:t>na</a:t>
            </a:r>
            <a:r>
              <a:rPr lang="en-US" sz="1800" dirty="0"/>
              <a:t> </a:t>
            </a:r>
            <a:r>
              <a:rPr lang="en-US" sz="1800" dirty="0" err="1"/>
              <a:t>tehničk</a:t>
            </a:r>
            <a:r>
              <a:rPr lang="hr-HR" sz="1800" dirty="0"/>
              <a:t>u</a:t>
            </a:r>
            <a:r>
              <a:rPr lang="en-US" sz="1800" dirty="0"/>
              <a:t> </a:t>
            </a:r>
            <a:r>
              <a:rPr lang="en-US" sz="1800" dirty="0" err="1"/>
              <a:t>stran</a:t>
            </a:r>
            <a:r>
              <a:rPr lang="hr-HR" sz="1800" dirty="0"/>
              <a:t>u</a:t>
            </a:r>
            <a:r>
              <a:rPr lang="en-US" sz="1800" dirty="0"/>
              <a:t> </a:t>
            </a:r>
            <a:r>
              <a:rPr lang="en-US" sz="1800" dirty="0" err="1"/>
              <a:t>govorništva</a:t>
            </a:r>
            <a:r>
              <a:rPr lang="hr-HR" sz="1800" dirty="0"/>
              <a:t>, uvodno naglašavajući nužnost spoja odnosno prožimanja vrlina rječitosti i mudrosti, a sam ga kvalificirajući tek započetim i neuglađenim  proizvodom svojih školskih zabilježaka </a:t>
            </a:r>
            <a:r>
              <a:rPr lang="hr-HR" sz="1800" i="1" dirty="0"/>
              <a:t>(De orat. </a:t>
            </a:r>
            <a:r>
              <a:rPr lang="hr-HR" sz="1800" dirty="0"/>
              <a:t>I,2,5)</a:t>
            </a:r>
            <a:r>
              <a:rPr lang="hr-HR" sz="1800" i="1" dirty="0"/>
              <a:t>.</a:t>
            </a:r>
            <a:r>
              <a:rPr lang="hr-HR" sz="1800" dirty="0"/>
              <a:t> Točnije rečeno, u tom djelu (kao i u kasnijem </a:t>
            </a:r>
            <a:r>
              <a:rPr lang="hr-HR" sz="1800" i="1" dirty="0" err="1"/>
              <a:t>Partitiones</a:t>
            </a:r>
            <a:r>
              <a:rPr lang="hr-HR" sz="1800" i="1" dirty="0"/>
              <a:t> </a:t>
            </a:r>
            <a:r>
              <a:rPr lang="hr-HR" sz="1800" i="1" dirty="0" err="1"/>
              <a:t>oratoriae</a:t>
            </a:r>
            <a:r>
              <a:rPr lang="hr-HR" sz="1800" i="1" dirty="0"/>
              <a:t>, </a:t>
            </a:r>
            <a:r>
              <a:rPr lang="hr-HR" sz="1800" dirty="0"/>
              <a:t> oko 46.g.pr.n.e.) Ciceron se ograničava na </a:t>
            </a:r>
            <a:r>
              <a:rPr lang="hr-HR" sz="1800" dirty="0" err="1"/>
              <a:t>preskriptivne</a:t>
            </a:r>
            <a:r>
              <a:rPr lang="hr-HR" sz="1800" dirty="0"/>
              <a:t> i taksonomske aspekte retorike pogodne za onovremeni školski program kojega je retorika bila sastavni dio (počinje usmenim i pismenim vježbama /</a:t>
            </a:r>
            <a:r>
              <a:rPr lang="hr-HR" sz="1800" i="1" dirty="0" err="1"/>
              <a:t>progymnasta</a:t>
            </a:r>
            <a:r>
              <a:rPr lang="hr-HR" sz="1800" dirty="0"/>
              <a:t>/, a nastavlja se učenjem sustavnog korpusa retoričkih pravila kao i deklamatorskim vježbama /</a:t>
            </a:r>
            <a:r>
              <a:rPr lang="hr-HR" sz="1800" i="1" dirty="0" err="1"/>
              <a:t>suasoriae</a:t>
            </a:r>
            <a:r>
              <a:rPr lang="hr-HR" sz="1800" dirty="0"/>
              <a:t> ako  je tema politička i</a:t>
            </a:r>
            <a:r>
              <a:rPr lang="hr-HR" sz="1800" i="1" dirty="0"/>
              <a:t> </a:t>
            </a:r>
            <a:r>
              <a:rPr lang="hr-HR" sz="1800" dirty="0" err="1"/>
              <a:t>controversiae</a:t>
            </a:r>
            <a:r>
              <a:rPr lang="hr-HR" sz="1800" i="1" dirty="0"/>
              <a:t> </a:t>
            </a:r>
            <a:r>
              <a:rPr lang="hr-HR" sz="1800" dirty="0"/>
              <a:t>ako je sudska). Tako Ciceron u </a:t>
            </a:r>
            <a:r>
              <a:rPr lang="en-US" sz="1800" i="1" dirty="0"/>
              <a:t>De </a:t>
            </a:r>
            <a:r>
              <a:rPr lang="en-US" sz="1800" i="1" dirty="0" err="1"/>
              <a:t>inventione</a:t>
            </a:r>
            <a:r>
              <a:rPr lang="en-US" sz="1800" i="1" dirty="0"/>
              <a:t> </a:t>
            </a:r>
            <a:r>
              <a:rPr lang="hr-HR" sz="1800" dirty="0"/>
              <a:t>ponavlja ciljeve govorničkog umijeća – </a:t>
            </a:r>
            <a:r>
              <a:rPr lang="hr-HR" sz="1800" i="1" dirty="0" err="1"/>
              <a:t>delectare</a:t>
            </a:r>
            <a:r>
              <a:rPr lang="hr-HR" sz="1800" i="1" dirty="0"/>
              <a:t> </a:t>
            </a:r>
            <a:r>
              <a:rPr lang="hr-HR" sz="1800" dirty="0"/>
              <a:t>(zabaviti), </a:t>
            </a:r>
            <a:r>
              <a:rPr lang="hr-HR" sz="1800" i="1" dirty="0" err="1"/>
              <a:t>movere</a:t>
            </a:r>
            <a:r>
              <a:rPr lang="hr-HR" sz="1800" i="1" dirty="0"/>
              <a:t> </a:t>
            </a:r>
            <a:r>
              <a:rPr lang="hr-HR" sz="1800" dirty="0"/>
              <a:t>(ganuti) i</a:t>
            </a:r>
            <a:r>
              <a:rPr lang="hr-HR" sz="1800" i="1" dirty="0"/>
              <a:t> </a:t>
            </a:r>
            <a:r>
              <a:rPr lang="hr-HR" sz="1800" i="1" dirty="0" err="1"/>
              <a:t>docere</a:t>
            </a:r>
            <a:r>
              <a:rPr lang="hr-HR" sz="1800" i="1" dirty="0"/>
              <a:t> </a:t>
            </a:r>
            <a:r>
              <a:rPr lang="hr-HR" sz="1800" dirty="0"/>
              <a:t>(poučiti) te pojašnjava govornikovu zadaću (iznalaženje teme, raspoređivanje argumenata, oblikovanje govora, pamćenje govora i izvedba) i navodi dijelove govora (uvod, izlaganje, dokazivanje i zaključak</a:t>
            </a:r>
            <a:r>
              <a:rPr lang="hr-HR" sz="1800" dirty="0" smtClean="0"/>
              <a:t>). Ovdje treba naglasiti da Ciceron već u tom početničkom djelu - pokušavajući uspostaviti odnos ravnoteže između dijalektike i retorike odnosno teorije i prakse</a:t>
            </a:r>
            <a:r>
              <a:rPr lang="hr-HR" sz="1800" dirty="0"/>
              <a:t> (za razliku od </a:t>
            </a:r>
            <a:r>
              <a:rPr lang="hr-HR" sz="1800" dirty="0" err="1"/>
              <a:t>sokratovsko-platonovske</a:t>
            </a:r>
            <a:r>
              <a:rPr lang="hr-HR" sz="1800" dirty="0"/>
              <a:t> tradicije podređenosti retorike dijalektici)</a:t>
            </a:r>
            <a:r>
              <a:rPr lang="hr-HR" sz="1800" dirty="0" smtClean="0"/>
              <a:t> - vidi važnu ulogu </a:t>
            </a:r>
            <a:r>
              <a:rPr lang="hr-HR" sz="1800" i="1" dirty="0" err="1" smtClean="0"/>
              <a:t>argumentum</a:t>
            </a:r>
            <a:r>
              <a:rPr lang="hr-HR" sz="1800" i="1" dirty="0" smtClean="0"/>
              <a:t> </a:t>
            </a:r>
            <a:r>
              <a:rPr lang="hr-HR" sz="1800" dirty="0"/>
              <a:t>(</a:t>
            </a:r>
            <a:r>
              <a:rPr lang="hr-HR" sz="1800" dirty="0" smtClean="0"/>
              <a:t>definirati će ga tek </a:t>
            </a:r>
            <a:r>
              <a:rPr lang="hr-HR" sz="1800" dirty="0"/>
              <a:t>pred kraj svog </a:t>
            </a:r>
            <a:r>
              <a:rPr lang="hr-HR" sz="1800" dirty="0" smtClean="0"/>
              <a:t>života, u spisu </a:t>
            </a:r>
            <a:r>
              <a:rPr lang="hr-HR" sz="1800" i="1" dirty="0" err="1" smtClean="0"/>
              <a:t>Topica</a:t>
            </a:r>
            <a:r>
              <a:rPr lang="hr-HR" sz="1800" dirty="0" smtClean="0"/>
              <a:t>) kao poveznice između ideje vjerojatnosti i ideje uvjeravanja, pri čemu već tada uočava i važnost sprege argumentacije sa </a:t>
            </a:r>
            <a:r>
              <a:rPr lang="hr-HR" sz="1800" i="1" dirty="0" err="1" smtClean="0"/>
              <a:t>stasis</a:t>
            </a:r>
            <a:r>
              <a:rPr lang="hr-HR" sz="1800" dirty="0" smtClean="0"/>
              <a:t>-om, koji usmjerava pojedinačno rješavanje sporova (De </a:t>
            </a:r>
            <a:r>
              <a:rPr lang="hr-HR" sz="1800" i="1" dirty="0" err="1" smtClean="0"/>
              <a:t>inv</a:t>
            </a:r>
            <a:r>
              <a:rPr lang="hr-HR" sz="1800" dirty="0" smtClean="0"/>
              <a:t>. I,8,10).  </a:t>
            </a:r>
            <a:endParaRPr lang="en-US" sz="1800" dirty="0"/>
          </a:p>
        </p:txBody>
      </p:sp>
    </p:spTree>
    <p:extLst>
      <p:ext uri="{BB962C8B-B14F-4D97-AF65-F5344CB8AC3E}">
        <p14:creationId xmlns:p14="http://schemas.microsoft.com/office/powerpoint/2010/main" val="2982454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Ciceronovi</a:t>
            </a:r>
            <a:r>
              <a:rPr lang="en-US" dirty="0"/>
              <a:t> </a:t>
            </a:r>
            <a:r>
              <a:rPr lang="en-US" dirty="0" err="1"/>
              <a:t>retorički</a:t>
            </a:r>
            <a:r>
              <a:rPr lang="en-US" dirty="0"/>
              <a:t> </a:t>
            </a:r>
            <a:r>
              <a:rPr lang="en-US" dirty="0" err="1"/>
              <a:t>spisi</a:t>
            </a:r>
            <a:r>
              <a:rPr lang="en-US" dirty="0"/>
              <a:t> </a:t>
            </a:r>
            <a:r>
              <a:rPr lang="en-US" dirty="0" err="1"/>
              <a:t>kao</a:t>
            </a:r>
            <a:r>
              <a:rPr lang="en-US" dirty="0"/>
              <a:t> </a:t>
            </a:r>
            <a:r>
              <a:rPr lang="hr-HR" dirty="0" smtClean="0"/>
              <a:t>inovativna </a:t>
            </a:r>
            <a:r>
              <a:rPr lang="en-US" dirty="0" err="1" smtClean="0"/>
              <a:t>sinteza</a:t>
            </a:r>
            <a:r>
              <a:rPr lang="en-US" dirty="0" smtClean="0"/>
              <a:t> </a:t>
            </a:r>
            <a:r>
              <a:rPr lang="en-US" dirty="0" err="1"/>
              <a:t>Aristotelova</a:t>
            </a:r>
            <a:r>
              <a:rPr lang="en-US" dirty="0"/>
              <a:t> </a:t>
            </a:r>
            <a:r>
              <a:rPr lang="en-US" dirty="0" err="1"/>
              <a:t>i</a:t>
            </a:r>
            <a:r>
              <a:rPr lang="en-US" dirty="0"/>
              <a:t> </a:t>
            </a:r>
            <a:r>
              <a:rPr lang="en-US" dirty="0" err="1"/>
              <a:t>Hermagorina</a:t>
            </a:r>
            <a:r>
              <a:rPr lang="en-US" dirty="0"/>
              <a:t> </a:t>
            </a:r>
            <a:r>
              <a:rPr lang="en-US" dirty="0" err="1"/>
              <a:t>retoričkog</a:t>
            </a:r>
            <a:r>
              <a:rPr lang="en-US" dirty="0"/>
              <a:t> </a:t>
            </a:r>
            <a:r>
              <a:rPr lang="en-US" dirty="0" err="1"/>
              <a:t>sustava</a:t>
            </a:r>
            <a:endParaRPr lang="en-US" dirty="0"/>
          </a:p>
        </p:txBody>
      </p:sp>
      <p:sp>
        <p:nvSpPr>
          <p:cNvPr id="3" name="Content Placeholder 2"/>
          <p:cNvSpPr>
            <a:spLocks noGrp="1"/>
          </p:cNvSpPr>
          <p:nvPr>
            <p:ph idx="1"/>
          </p:nvPr>
        </p:nvSpPr>
        <p:spPr>
          <a:xfrm>
            <a:off x="889462" y="2169623"/>
            <a:ext cx="9123219" cy="4023360"/>
          </a:xfrm>
        </p:spPr>
        <p:txBody>
          <a:bodyPr>
            <a:normAutofit fontScale="25000" lnSpcReduction="20000"/>
          </a:bodyPr>
          <a:lstStyle/>
          <a:p>
            <a:pPr marL="0" indent="0">
              <a:buNone/>
            </a:pPr>
            <a:r>
              <a:rPr lang="hr-HR" sz="6400" dirty="0" smtClean="0"/>
              <a:t>- </a:t>
            </a:r>
            <a:r>
              <a:rPr lang="hr-HR" sz="6400" dirty="0"/>
              <a:t>I</a:t>
            </a:r>
            <a:r>
              <a:rPr lang="en-US" sz="6400" dirty="0" err="1" smtClean="0"/>
              <a:t>sticanje</a:t>
            </a:r>
            <a:r>
              <a:rPr lang="en-US" sz="6400" dirty="0" smtClean="0"/>
              <a:t> </a:t>
            </a:r>
            <a:r>
              <a:rPr lang="en-US" sz="6400" dirty="0" err="1"/>
              <a:t>filozofskih</a:t>
            </a:r>
            <a:r>
              <a:rPr lang="en-US" sz="6400" dirty="0"/>
              <a:t> (</a:t>
            </a:r>
            <a:r>
              <a:rPr lang="en-US" sz="6400" dirty="0" err="1"/>
              <a:t>etičkih</a:t>
            </a:r>
            <a:r>
              <a:rPr lang="en-US" sz="6400" dirty="0"/>
              <a:t>), </a:t>
            </a:r>
            <a:r>
              <a:rPr lang="en-US" sz="6400" dirty="0" err="1"/>
              <a:t>psiholoških</a:t>
            </a:r>
            <a:r>
              <a:rPr lang="en-US" sz="6400" dirty="0"/>
              <a:t> </a:t>
            </a:r>
            <a:r>
              <a:rPr lang="en-US" sz="6400" dirty="0" err="1"/>
              <a:t>i</a:t>
            </a:r>
            <a:r>
              <a:rPr lang="en-US" sz="6400" dirty="0"/>
              <a:t> </a:t>
            </a:r>
            <a:r>
              <a:rPr lang="en-US" sz="6400" dirty="0" err="1"/>
              <a:t>drugih</a:t>
            </a:r>
            <a:r>
              <a:rPr lang="en-US" sz="6400" dirty="0"/>
              <a:t> </a:t>
            </a:r>
            <a:r>
              <a:rPr lang="en-US" sz="6400" dirty="0" err="1"/>
              <a:t>aspekata</a:t>
            </a:r>
            <a:r>
              <a:rPr lang="en-US" sz="6400" dirty="0"/>
              <a:t> </a:t>
            </a:r>
            <a:r>
              <a:rPr lang="en-US" sz="6400" dirty="0" err="1"/>
              <a:t>govorništva</a:t>
            </a:r>
            <a:r>
              <a:rPr lang="en-US" sz="6400" dirty="0"/>
              <a:t> </a:t>
            </a:r>
            <a:r>
              <a:rPr lang="en-US" sz="6400" dirty="0" smtClean="0"/>
              <a:t>u</a:t>
            </a:r>
            <a:r>
              <a:rPr lang="hr-HR" sz="6400" dirty="0" smtClean="0"/>
              <a:t> Ciceronovu najvećem retoričkom djelu dijaloško-raspravne forme</a:t>
            </a:r>
            <a:r>
              <a:rPr lang="en-US" sz="6400" dirty="0" smtClean="0"/>
              <a:t> </a:t>
            </a:r>
            <a:r>
              <a:rPr lang="en-US" sz="6400" i="1" dirty="0"/>
              <a:t>De </a:t>
            </a:r>
            <a:r>
              <a:rPr lang="en-US" sz="6400" i="1" dirty="0" err="1" smtClean="0"/>
              <a:t>oratore</a:t>
            </a:r>
            <a:r>
              <a:rPr lang="hr-HR" sz="6400" i="1" dirty="0" smtClean="0"/>
              <a:t> </a:t>
            </a:r>
            <a:r>
              <a:rPr lang="hr-HR" sz="6400" dirty="0" smtClean="0"/>
              <a:t>(54-55.g.pr.n.e.), kao i u kasnijim spisima odnosno kraćoj raspravi - </a:t>
            </a:r>
            <a:r>
              <a:rPr lang="en-US" sz="6400" i="1" dirty="0" smtClean="0"/>
              <a:t>Orator</a:t>
            </a:r>
            <a:r>
              <a:rPr lang="hr-HR" sz="6400" i="1" dirty="0" smtClean="0"/>
              <a:t> </a:t>
            </a:r>
            <a:r>
              <a:rPr lang="hr-HR" sz="6400" dirty="0" smtClean="0"/>
              <a:t>te pregledniku  povijesti grčkog i rimskog govorništva (s navođenjem 275 imena) - </a:t>
            </a:r>
            <a:r>
              <a:rPr lang="hr-HR" sz="6400" i="1" dirty="0" err="1" smtClean="0"/>
              <a:t>Brut</a:t>
            </a:r>
            <a:r>
              <a:rPr lang="hr-HR" sz="6400" i="1" dirty="0" smtClean="0"/>
              <a:t> </a:t>
            </a:r>
            <a:r>
              <a:rPr lang="hr-HR" sz="6400" dirty="0" smtClean="0"/>
              <a:t>(oba iz 46.g.pr.n.e.)</a:t>
            </a:r>
            <a:r>
              <a:rPr lang="en-US" sz="6400" dirty="0" smtClean="0"/>
              <a:t>; </a:t>
            </a:r>
            <a:r>
              <a:rPr lang="hr-HR" sz="6400" dirty="0" smtClean="0"/>
              <a:t>budući da je navedenim djelima zajedničko obilježje sprega retorike i filozofije, Ciceron u njima odbacuje dvije česte optužbe - s jedne strane optužbu da je retorika u epistemološkom smislu bezvrijedna, a u praktičnom beskorisna, a s druge strane optužbu da joj je područje filozofije strano – tvrdeći da su te dvije discipline komplementarne po postupcima, a konvergentne po ciljevima, ističući da su obje jednako odlučujuće za uspjeh i vrijednost svakog govora. </a:t>
            </a:r>
            <a:r>
              <a:rPr lang="hr-HR" sz="6400" dirty="0" err="1" smtClean="0"/>
              <a:t>Priotm</a:t>
            </a:r>
            <a:r>
              <a:rPr lang="hr-HR" sz="6400" dirty="0" smtClean="0"/>
              <a:t> za Cicerona retorika nije primat forme, nego ravnoteža između forme (</a:t>
            </a:r>
            <a:r>
              <a:rPr lang="hr-HR" sz="6400" i="1" dirty="0" err="1" smtClean="0"/>
              <a:t>verba</a:t>
            </a:r>
            <a:r>
              <a:rPr lang="hr-HR" sz="6400" dirty="0" smtClean="0"/>
              <a:t>) i sadržaja (</a:t>
            </a:r>
            <a:r>
              <a:rPr lang="hr-HR" sz="6400" i="1" dirty="0" err="1" smtClean="0"/>
              <a:t>res</a:t>
            </a:r>
            <a:r>
              <a:rPr lang="hr-HR" sz="6400" dirty="0" smtClean="0"/>
              <a:t>), ravnoteža koja opravdava njezine pretenzije da bude umijećem, i to ne onim koje bi funkcioniralo prema očitim i pouzdanim pravilima, nego umijećem koje proizlazi iz kombinacije onoga što se može spoznati razumom i iskustvom, umijećem koje nema isključivo racionalni nego i praktični te povijesni karakter (</a:t>
            </a:r>
            <a:r>
              <a:rPr lang="hr-HR" sz="6400" i="1" dirty="0" smtClean="0"/>
              <a:t>De orat. </a:t>
            </a:r>
            <a:r>
              <a:rPr lang="hr-HR" sz="6400" dirty="0" smtClean="0"/>
              <a:t>I,23).</a:t>
            </a:r>
          </a:p>
          <a:p>
            <a:pPr marL="0" indent="0">
              <a:buNone/>
            </a:pPr>
            <a:r>
              <a:rPr lang="hr-HR" sz="6400" dirty="0" smtClean="0"/>
              <a:t>U navedenim zrelijim djelima razabiru se </a:t>
            </a:r>
            <a:r>
              <a:rPr lang="hr-HR" sz="6400" b="1" dirty="0" smtClean="0"/>
              <a:t>četiri novine </a:t>
            </a:r>
            <a:r>
              <a:rPr lang="hr-HR" sz="6400" dirty="0" smtClean="0"/>
              <a:t>sadržane u Ciceronovom poimanju retorike: </a:t>
            </a:r>
          </a:p>
          <a:p>
            <a:pPr marL="0" indent="0">
              <a:buNone/>
            </a:pPr>
            <a:r>
              <a:rPr lang="hr-HR" sz="6400" dirty="0" smtClean="0"/>
              <a:t>1. u kontekstu njegova, novog poimanja svijeta i kulture koje retorici pridaje središnje mjesto, pred retoriku se postavlja zahtjev stručnosti koja iziskuje znanja (pa i specifična) ali artikulirana u odnosu na </a:t>
            </a:r>
            <a:r>
              <a:rPr lang="hr-HR" sz="6400" dirty="0" err="1" smtClean="0"/>
              <a:t>persuazivne</a:t>
            </a:r>
            <a:r>
              <a:rPr lang="hr-HR" sz="6400" dirty="0" smtClean="0"/>
              <a:t> imperative koje nameću situacija i slušateljstvo (v. </a:t>
            </a:r>
            <a:r>
              <a:rPr lang="hr-HR" sz="6400" i="1" dirty="0" smtClean="0"/>
              <a:t>Orat. </a:t>
            </a:r>
            <a:r>
              <a:rPr lang="hr-HR" sz="6400" dirty="0" smtClean="0"/>
              <a:t>XXI, 69); sukladno tome, Ciceronova se originalnost ogleda u činjenici da ne pridaje veliku važnost ispitivanju formalnih uvjeta valjanosti zaključivanja te (za razliku od Aristotela) afirmira nadmoć retorike nad dijalektikom – stavljajući naglasak na </a:t>
            </a:r>
            <a:r>
              <a:rPr lang="hr-HR" sz="6400" i="1" dirty="0" smtClean="0"/>
              <a:t>etos</a:t>
            </a:r>
            <a:r>
              <a:rPr lang="hr-HR" sz="6400" dirty="0" smtClean="0"/>
              <a:t>, on ističe da je cilj govora uvjeravanje a ne čisto zaključivanje, čime bi se spriječilo razdvajanje forme i sadržaja, govora i konteksta; usvajajući takav </a:t>
            </a:r>
            <a:r>
              <a:rPr lang="hr-HR" sz="6400" i="1" dirty="0" smtClean="0"/>
              <a:t>probabilizam </a:t>
            </a:r>
            <a:r>
              <a:rPr lang="hr-HR" sz="6400" dirty="0" smtClean="0"/>
              <a:t>Ciceron </a:t>
            </a:r>
            <a:r>
              <a:rPr lang="hr-HR" sz="6400" dirty="0"/>
              <a:t>upućuje na važnost</a:t>
            </a:r>
            <a:r>
              <a:rPr lang="hr-HR" sz="6400" dirty="0" smtClean="0"/>
              <a:t> i vrijednost onoga što nije ni sigurno ni nužno, nego samo moguće ili vjerojatno; </a:t>
            </a:r>
            <a:endParaRPr lang="hr-HR" sz="6400" dirty="0"/>
          </a:p>
          <a:p>
            <a:pPr marL="0" indent="0">
              <a:buNone/>
            </a:pPr>
            <a:endParaRPr lang="hr-HR" dirty="0"/>
          </a:p>
          <a:p>
            <a:pPr marL="0" indent="0">
              <a:buNone/>
            </a:pPr>
            <a:r>
              <a:rPr lang="hr-HR" dirty="0" smtClean="0"/>
              <a:t>-</a:t>
            </a:r>
            <a:endParaRPr lang="en-US" dirty="0"/>
          </a:p>
        </p:txBody>
      </p:sp>
    </p:spTree>
    <p:extLst>
      <p:ext uri="{BB962C8B-B14F-4D97-AF65-F5344CB8AC3E}">
        <p14:creationId xmlns:p14="http://schemas.microsoft.com/office/powerpoint/2010/main" val="3579471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7" y="2084832"/>
            <a:ext cx="9720073" cy="4023360"/>
          </a:xfrm>
        </p:spPr>
        <p:txBody>
          <a:bodyPr>
            <a:normAutofit fontScale="25000" lnSpcReduction="20000"/>
          </a:bodyPr>
          <a:lstStyle/>
          <a:p>
            <a:pPr marL="0" indent="0">
              <a:buNone/>
            </a:pPr>
            <a:r>
              <a:rPr lang="hr-HR" sz="3400" dirty="0" smtClean="0"/>
              <a:t> </a:t>
            </a:r>
            <a:r>
              <a:rPr lang="hr-HR" sz="6400" dirty="0" smtClean="0"/>
              <a:t>2. susljedno </a:t>
            </a:r>
            <a:r>
              <a:rPr lang="hr-HR" sz="6400" dirty="0"/>
              <a:t>tome, Ciceron retoriku sagledava kao temeljno umijeće koje sadrži sve aspekte građanskog života (</a:t>
            </a:r>
            <a:r>
              <a:rPr lang="hr-HR" sz="6400" i="1" dirty="0"/>
              <a:t>De orat.</a:t>
            </a:r>
            <a:r>
              <a:rPr lang="hr-HR" sz="6400" dirty="0"/>
              <a:t> I, 11,48), a uspostavljajući ravnotežu između retorike i dijalektike, retorika prema njegovu mišljenju mora biti umijeće sadržaja; </a:t>
            </a:r>
            <a:r>
              <a:rPr lang="hr-HR" sz="6400" dirty="0" smtClean="0"/>
              <a:t> </a:t>
            </a:r>
            <a:endParaRPr lang="hr-HR" sz="6400" dirty="0"/>
          </a:p>
          <a:p>
            <a:pPr marL="0" indent="0">
              <a:buNone/>
            </a:pPr>
            <a:r>
              <a:rPr lang="hr-HR" sz="6400" dirty="0" smtClean="0"/>
              <a:t>3</a:t>
            </a:r>
            <a:r>
              <a:rPr lang="hr-HR" sz="6400" dirty="0"/>
              <a:t>. u svjetlu takve ambicije, razumljivom postaje vitalna važnost koju Ciceron pridaje argumentaciji (usp. dalje) koja, pak, u sprezi s razrađenom teorijom o </a:t>
            </a:r>
            <a:r>
              <a:rPr lang="hr-HR" sz="6400" i="1" dirty="0"/>
              <a:t>status</a:t>
            </a:r>
            <a:r>
              <a:rPr lang="hr-HR" sz="6400" dirty="0"/>
              <a:t>–ima (v. dalje) koji usmjeravaju pojedinačno razrješenje sporova predstavlja gotovo najveću Ciceronovu inovaciju odnosno njegov doprinos povijesti kulture; </a:t>
            </a:r>
            <a:endParaRPr lang="hr-HR" sz="6400" dirty="0" smtClean="0"/>
          </a:p>
          <a:p>
            <a:pPr marL="0" indent="0">
              <a:buNone/>
            </a:pPr>
            <a:r>
              <a:rPr lang="hr-HR" sz="6400" dirty="0" smtClean="0"/>
              <a:t>4</a:t>
            </a:r>
            <a:r>
              <a:rPr lang="hr-HR" sz="6400" dirty="0"/>
              <a:t>. novost ogleda se u činjenici da je Ciceron, nastojeći održati aristotelovsku vezu između govora (</a:t>
            </a:r>
            <a:r>
              <a:rPr lang="hr-HR" sz="6400" i="1" dirty="0" err="1"/>
              <a:t>logos</a:t>
            </a:r>
            <a:r>
              <a:rPr lang="hr-HR" sz="6400" dirty="0"/>
              <a:t>), govornika (</a:t>
            </a:r>
            <a:r>
              <a:rPr lang="hr-HR" sz="6400" i="1" dirty="0"/>
              <a:t>etos</a:t>
            </a:r>
            <a:r>
              <a:rPr lang="hr-HR" sz="6400" dirty="0"/>
              <a:t>) i slušateljstva (</a:t>
            </a:r>
            <a:r>
              <a:rPr lang="hr-HR" sz="6400" i="1" dirty="0"/>
              <a:t>patos</a:t>
            </a:r>
            <a:r>
              <a:rPr lang="hr-HR" sz="6400" dirty="0"/>
              <a:t>), poseban naglasak stavio na </a:t>
            </a:r>
            <a:r>
              <a:rPr lang="hr-HR" sz="6400" i="1" dirty="0"/>
              <a:t>patos</a:t>
            </a:r>
            <a:r>
              <a:rPr lang="hr-HR" sz="6400" dirty="0"/>
              <a:t> odnosno elokvenciju koja, ne dovodeći time u pitanje opću prevagu </a:t>
            </a:r>
            <a:r>
              <a:rPr lang="hr-HR" sz="6400" i="1" dirty="0"/>
              <a:t>etos</a:t>
            </a:r>
            <a:r>
              <a:rPr lang="hr-HR" sz="6400" dirty="0"/>
              <a:t>-a, usko (ali ne </a:t>
            </a:r>
            <a:r>
              <a:rPr lang="hr-HR" sz="6400" dirty="0" err="1"/>
              <a:t>manipulatorski</a:t>
            </a:r>
            <a:r>
              <a:rPr lang="hr-HR" sz="6400" dirty="0"/>
              <a:t>) povezuje </a:t>
            </a:r>
            <a:r>
              <a:rPr lang="hr-HR" sz="6400" dirty="0" err="1"/>
              <a:t>persuazivni</a:t>
            </a:r>
            <a:r>
              <a:rPr lang="hr-HR" sz="6400" dirty="0"/>
              <a:t> domet riječi i mnogostruke izvorne izražajne moći govornikova tijela i glasa (</a:t>
            </a:r>
            <a:r>
              <a:rPr lang="hr-HR" sz="6400" i="1" dirty="0"/>
              <a:t>Orat. </a:t>
            </a:r>
            <a:r>
              <a:rPr lang="hr-HR" sz="6400" dirty="0"/>
              <a:t>XXXVII,128). </a:t>
            </a:r>
            <a:endParaRPr lang="hr-HR" sz="6400" dirty="0" smtClean="0"/>
          </a:p>
          <a:p>
            <a:pPr marL="0" indent="0">
              <a:buNone/>
            </a:pPr>
            <a:endParaRPr lang="hr-HR" sz="6400" dirty="0"/>
          </a:p>
          <a:p>
            <a:pPr>
              <a:buFontTx/>
              <a:buChar char="-"/>
            </a:pPr>
            <a:r>
              <a:rPr lang="hr-HR" sz="6400" dirty="0"/>
              <a:t>Što se tiče teoretske obrade dokaznih sredstava, valja reći da je Ciceron prvi put u djelu </a:t>
            </a:r>
            <a:r>
              <a:rPr lang="hr-HR" sz="6400" i="1" dirty="0"/>
              <a:t>De oratore </a:t>
            </a:r>
            <a:r>
              <a:rPr lang="hr-HR" sz="6400" dirty="0"/>
              <a:t>(II, 27,116) iznio distinkciju na </a:t>
            </a:r>
            <a:r>
              <a:rPr lang="hr-HR" sz="6400" dirty="0" smtClean="0"/>
              <a:t>unutrašnje </a:t>
            </a:r>
            <a:r>
              <a:rPr lang="hr-HR" sz="6400" dirty="0"/>
              <a:t>i vanjske dokaze (jedva posvećujući pažnju </a:t>
            </a:r>
            <a:r>
              <a:rPr lang="hr-HR" sz="6400" dirty="0" err="1"/>
              <a:t>drugospomenutima</a:t>
            </a:r>
            <a:r>
              <a:rPr lang="hr-HR" sz="6400" dirty="0"/>
              <a:t>) </a:t>
            </a:r>
            <a:r>
              <a:rPr lang="hr-HR" sz="6400" dirty="0" err="1"/>
              <a:t>recipirajući</a:t>
            </a:r>
            <a:r>
              <a:rPr lang="hr-HR" sz="6400" dirty="0"/>
              <a:t> tako </a:t>
            </a:r>
            <a:r>
              <a:rPr lang="en-US" sz="6400" dirty="0" err="1"/>
              <a:t>aristotelovsk</a:t>
            </a:r>
            <a:r>
              <a:rPr lang="hr-HR" sz="6400" dirty="0"/>
              <a:t>u</a:t>
            </a:r>
            <a:r>
              <a:rPr lang="en-US" sz="6400" dirty="0"/>
              <a:t> </a:t>
            </a:r>
            <a:r>
              <a:rPr lang="en-US" sz="6400" dirty="0" err="1"/>
              <a:t>divizij</a:t>
            </a:r>
            <a:r>
              <a:rPr lang="hr-HR" sz="6400" dirty="0"/>
              <a:t>u</a:t>
            </a:r>
            <a:r>
              <a:rPr lang="en-US" sz="6400" dirty="0"/>
              <a:t> </a:t>
            </a:r>
            <a:r>
              <a:rPr lang="en-US" sz="6400" dirty="0" err="1"/>
              <a:t>dokaza</a:t>
            </a:r>
            <a:r>
              <a:rPr lang="en-US" sz="6400" dirty="0"/>
              <a:t> </a:t>
            </a:r>
            <a:r>
              <a:rPr lang="en-US" sz="6400" dirty="0" err="1"/>
              <a:t>na</a:t>
            </a:r>
            <a:r>
              <a:rPr lang="en-US" sz="6400" dirty="0"/>
              <a:t> </a:t>
            </a:r>
            <a:r>
              <a:rPr lang="en-US" sz="6400" dirty="0" err="1"/>
              <a:t>tehničke</a:t>
            </a:r>
            <a:r>
              <a:rPr lang="en-US" sz="6400" dirty="0"/>
              <a:t> </a:t>
            </a:r>
            <a:r>
              <a:rPr lang="en-US" sz="6400" dirty="0" err="1"/>
              <a:t>i</a:t>
            </a:r>
            <a:r>
              <a:rPr lang="en-US" sz="6400" dirty="0"/>
              <a:t> </a:t>
            </a:r>
            <a:r>
              <a:rPr lang="en-US" sz="6400" dirty="0" err="1"/>
              <a:t>atehničke</a:t>
            </a:r>
            <a:r>
              <a:rPr lang="hr-HR" sz="6400" dirty="0"/>
              <a:t> (v. gore). Tek u svom dijalektičko-retoričkom djelu </a:t>
            </a:r>
            <a:r>
              <a:rPr lang="hr-HR" sz="6400" i="1" dirty="0" err="1"/>
              <a:t>Topica</a:t>
            </a:r>
            <a:r>
              <a:rPr lang="hr-HR" sz="6400" i="1" dirty="0"/>
              <a:t> </a:t>
            </a:r>
            <a:r>
              <a:rPr lang="hr-HR" sz="6400" dirty="0"/>
              <a:t>(napisanom potkraj života 43.g.pr.n.e. -, u kojemu se ponovno ističe logički sloj te obrađuju samo logička (dijalektička) sredstva uvjeravanja tj. razni labaviji oblici deduktivnog i induktivnog zaključivanja, a potpuno izostavljanju sredstva uvjeravanja psihološke i etičko-psihološke prirode - Ciceron daje </a:t>
            </a:r>
            <a:r>
              <a:rPr lang="en-US" sz="6400" dirty="0" err="1"/>
              <a:t>teoretsk</a:t>
            </a:r>
            <a:r>
              <a:rPr lang="hr-HR" sz="6400" dirty="0"/>
              <a:t>u</a:t>
            </a:r>
            <a:r>
              <a:rPr lang="en-US" sz="6400" dirty="0"/>
              <a:t> </a:t>
            </a:r>
            <a:r>
              <a:rPr lang="en-US" sz="6400" dirty="0" err="1"/>
              <a:t>razrad</a:t>
            </a:r>
            <a:r>
              <a:rPr lang="hr-HR" sz="6400" dirty="0"/>
              <a:t>u</a:t>
            </a:r>
            <a:r>
              <a:rPr lang="en-US" sz="6400" dirty="0"/>
              <a:t> </a:t>
            </a:r>
            <a:r>
              <a:rPr lang="hr-HR" sz="6400" dirty="0"/>
              <a:t>spomenute</a:t>
            </a:r>
            <a:r>
              <a:rPr lang="en-US" sz="6400" dirty="0"/>
              <a:t> </a:t>
            </a:r>
            <a:r>
              <a:rPr lang="en-US" sz="6400" dirty="0" err="1"/>
              <a:t>divizije</a:t>
            </a:r>
            <a:r>
              <a:rPr lang="en-US" sz="6400" dirty="0"/>
              <a:t> </a:t>
            </a:r>
            <a:r>
              <a:rPr lang="hr-HR" sz="6400" dirty="0"/>
              <a:t>dokaznih sredstava </a:t>
            </a:r>
            <a:r>
              <a:rPr lang="en-US" sz="6400" dirty="0" err="1"/>
              <a:t>i</a:t>
            </a:r>
            <a:r>
              <a:rPr lang="en-US" sz="6400" dirty="0"/>
              <a:t> to </a:t>
            </a:r>
            <a:r>
              <a:rPr lang="en-US" sz="6400" dirty="0" err="1"/>
              <a:t>putem</a:t>
            </a:r>
            <a:r>
              <a:rPr lang="en-US" sz="6400" dirty="0"/>
              <a:t> </a:t>
            </a:r>
            <a:r>
              <a:rPr lang="en-US" sz="6400" dirty="0" err="1"/>
              <a:t>izgradnje</a:t>
            </a:r>
            <a:r>
              <a:rPr lang="en-US" sz="6400" dirty="0"/>
              <a:t> (</a:t>
            </a:r>
            <a:r>
              <a:rPr lang="en-US" sz="6400" dirty="0" err="1"/>
              <a:t>užim</a:t>
            </a:r>
            <a:r>
              <a:rPr lang="en-US" sz="6400" dirty="0"/>
              <a:t> </a:t>
            </a:r>
            <a:r>
              <a:rPr lang="en-US" sz="6400" dirty="0" err="1"/>
              <a:t>vezivanjem</a:t>
            </a:r>
            <a:r>
              <a:rPr lang="en-US" sz="6400" dirty="0"/>
              <a:t> </a:t>
            </a:r>
            <a:r>
              <a:rPr lang="en-US" sz="6400" dirty="0" err="1"/>
              <a:t>uz</a:t>
            </a:r>
            <a:r>
              <a:rPr lang="en-US" sz="6400" dirty="0"/>
              <a:t> </a:t>
            </a:r>
            <a:r>
              <a:rPr lang="en-US" sz="6400" dirty="0" err="1"/>
              <a:t>Aristotelovu</a:t>
            </a:r>
            <a:r>
              <a:rPr lang="en-US" sz="6400" dirty="0"/>
              <a:t> </a:t>
            </a:r>
            <a:r>
              <a:rPr lang="en-US" sz="6400" dirty="0" err="1"/>
              <a:t>dijalektiku</a:t>
            </a:r>
            <a:r>
              <a:rPr lang="hr-HR" sz="6400" dirty="0"/>
              <a:t> u njegovim </a:t>
            </a:r>
            <a:r>
              <a:rPr lang="hr-HR" sz="6400" dirty="0" err="1"/>
              <a:t>Topikama</a:t>
            </a:r>
            <a:r>
              <a:rPr lang="en-US" sz="6400" dirty="0"/>
              <a:t>) </a:t>
            </a:r>
            <a:r>
              <a:rPr lang="en-US" sz="6400" dirty="0" err="1"/>
              <a:t>višeg</a:t>
            </a:r>
            <a:r>
              <a:rPr lang="en-US" sz="6400" dirty="0"/>
              <a:t> </a:t>
            </a:r>
            <a:r>
              <a:rPr lang="en-US" sz="6400" dirty="0" err="1"/>
              <a:t>pojma</a:t>
            </a:r>
            <a:r>
              <a:rPr lang="en-US" sz="6400" dirty="0"/>
              <a:t> </a:t>
            </a:r>
            <a:r>
              <a:rPr lang="en-US" sz="6400" i="1" dirty="0"/>
              <a:t>argumentum</a:t>
            </a:r>
            <a:r>
              <a:rPr lang="en-US" sz="6400" dirty="0"/>
              <a:t>. </a:t>
            </a:r>
            <a:br>
              <a:rPr lang="en-US" sz="6400" dirty="0"/>
            </a:br>
            <a:endParaRPr lang="en-US" sz="6400" dirty="0"/>
          </a:p>
        </p:txBody>
      </p:sp>
    </p:spTree>
    <p:extLst>
      <p:ext uri="{BB962C8B-B14F-4D97-AF65-F5344CB8AC3E}">
        <p14:creationId xmlns:p14="http://schemas.microsoft.com/office/powerpoint/2010/main" val="293286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1. Rođenje i sustavna izgradnja retorike u antičkoj Grčkoj</a:t>
            </a:r>
            <a:endParaRPr lang="en-US" sz="3200" b="1" dirty="0"/>
          </a:p>
        </p:txBody>
      </p:sp>
      <p:sp>
        <p:nvSpPr>
          <p:cNvPr id="3" name="Content Placeholder 2"/>
          <p:cNvSpPr>
            <a:spLocks noGrp="1"/>
          </p:cNvSpPr>
          <p:nvPr>
            <p:ph idx="1"/>
          </p:nvPr>
        </p:nvSpPr>
        <p:spPr>
          <a:xfrm>
            <a:off x="1105593" y="1886989"/>
            <a:ext cx="9638608" cy="4422371"/>
          </a:xfrm>
        </p:spPr>
        <p:txBody>
          <a:bodyPr>
            <a:noAutofit/>
          </a:bodyPr>
          <a:lstStyle/>
          <a:p>
            <a:pPr>
              <a:buFont typeface="Wingdings" panose="05000000000000000000" pitchFamily="2" charset="2"/>
              <a:buChar char="§"/>
            </a:pPr>
            <a:r>
              <a:rPr lang="en-US" sz="1800" dirty="0" err="1"/>
              <a:t>Začeci</a:t>
            </a:r>
            <a:r>
              <a:rPr lang="en-US" sz="1800" dirty="0"/>
              <a:t> </a:t>
            </a:r>
            <a:r>
              <a:rPr lang="en-US" sz="1800" dirty="0" err="1"/>
              <a:t>razvoja</a:t>
            </a:r>
            <a:r>
              <a:rPr lang="en-US" sz="1800" dirty="0"/>
              <a:t> </a:t>
            </a:r>
            <a:r>
              <a:rPr lang="en-US" sz="1800" dirty="0" err="1"/>
              <a:t>retorike</a:t>
            </a:r>
            <a:r>
              <a:rPr lang="en-US" sz="1800" dirty="0"/>
              <a:t> </a:t>
            </a:r>
            <a:r>
              <a:rPr lang="hr-HR" sz="1800" dirty="0" smtClean="0"/>
              <a:t>u Grčkoj, točnije u </a:t>
            </a:r>
            <a:r>
              <a:rPr lang="hr-HR" sz="1800" i="1" dirty="0" smtClean="0"/>
              <a:t>Magna </a:t>
            </a:r>
            <a:r>
              <a:rPr lang="hr-HR" sz="1800" i="1" dirty="0" err="1" smtClean="0"/>
              <a:t>Graecia</a:t>
            </a:r>
            <a:r>
              <a:rPr lang="hr-HR" sz="1800" i="1" dirty="0" smtClean="0"/>
              <a:t> - </a:t>
            </a:r>
            <a:r>
              <a:rPr lang="en-US" sz="1800" dirty="0" err="1" smtClean="0"/>
              <a:t>na</a:t>
            </a:r>
            <a:r>
              <a:rPr lang="en-US" sz="1800" dirty="0" smtClean="0"/>
              <a:t> </a:t>
            </a:r>
            <a:r>
              <a:rPr lang="en-US" sz="1800" dirty="0" err="1"/>
              <a:t>Siciliji</a:t>
            </a:r>
            <a:r>
              <a:rPr lang="en-US" sz="1800" dirty="0"/>
              <a:t> u </a:t>
            </a:r>
            <a:r>
              <a:rPr lang="en-US" sz="1800" dirty="0" err="1"/>
              <a:t>prvoj</a:t>
            </a:r>
            <a:r>
              <a:rPr lang="en-US" sz="1800" dirty="0"/>
              <a:t> </a:t>
            </a:r>
            <a:r>
              <a:rPr lang="en-US" sz="1800" dirty="0" err="1"/>
              <a:t>polovini</a:t>
            </a:r>
            <a:r>
              <a:rPr lang="en-US" sz="1800" dirty="0"/>
              <a:t> 5.st.pr.n.e</a:t>
            </a:r>
            <a:r>
              <a:rPr lang="en-US" sz="1800" dirty="0" smtClean="0"/>
              <a:t>.</a:t>
            </a:r>
            <a:r>
              <a:rPr lang="hr-HR" sz="1800" dirty="0" smtClean="0"/>
              <a:t>, najuže povezani s obnovom demokracije (nakon pada </a:t>
            </a:r>
            <a:r>
              <a:rPr lang="hr-HR" sz="1800" dirty="0" err="1" smtClean="0"/>
              <a:t>Trazibulove</a:t>
            </a:r>
            <a:r>
              <a:rPr lang="hr-HR" sz="1800" dirty="0" smtClean="0"/>
              <a:t> tiranije, 465.g.pr.n.e.) te ponovnom uspostavom redovitih sudova (posebice povodom sporova o povratu konfiscirane imovine) </a:t>
            </a:r>
          </a:p>
          <a:p>
            <a:pPr>
              <a:buFont typeface="Wingdings" panose="05000000000000000000" pitchFamily="2" charset="2"/>
              <a:buChar char="§"/>
            </a:pPr>
            <a:r>
              <a:rPr lang="en-US" sz="1800" dirty="0" err="1" smtClean="0"/>
              <a:t>retoričari</a:t>
            </a:r>
            <a:r>
              <a:rPr lang="en-US" sz="1800" dirty="0" smtClean="0"/>
              <a:t> </a:t>
            </a:r>
            <a:r>
              <a:rPr lang="hr-HR" sz="1800" b="1" dirty="0" err="1" smtClean="0"/>
              <a:t>Koraks</a:t>
            </a:r>
            <a:r>
              <a:rPr lang="hr-HR" sz="1800" dirty="0" smtClean="0"/>
              <a:t> /oko 467.g.pr.n.e./i  </a:t>
            </a:r>
            <a:r>
              <a:rPr lang="en-US" sz="1800" b="1" dirty="0" err="1" smtClean="0"/>
              <a:t>Tizija</a:t>
            </a:r>
            <a:r>
              <a:rPr lang="en-US" sz="1800" dirty="0" smtClean="0"/>
              <a:t> </a:t>
            </a:r>
            <a:r>
              <a:rPr lang="hr-HR" sz="1800" dirty="0" smtClean="0"/>
              <a:t>/oko 460-400.g.pr.n.e./</a:t>
            </a:r>
            <a:r>
              <a:rPr lang="en-US" sz="1800" dirty="0" smtClean="0"/>
              <a:t>u </a:t>
            </a:r>
            <a:r>
              <a:rPr lang="hr-HR" sz="1800" dirty="0" smtClean="0"/>
              <a:t>polisu </a:t>
            </a:r>
            <a:r>
              <a:rPr lang="en-US" sz="1800" dirty="0" err="1" smtClean="0"/>
              <a:t>Sirakuzi</a:t>
            </a:r>
            <a:r>
              <a:rPr lang="en-US" sz="1800" dirty="0" smtClean="0"/>
              <a:t>)</a:t>
            </a:r>
            <a:endParaRPr lang="hr-HR" sz="1800" dirty="0" smtClean="0"/>
          </a:p>
          <a:p>
            <a:pPr>
              <a:buFont typeface="Wingdings" panose="05000000000000000000" pitchFamily="2" charset="2"/>
              <a:buChar char="§"/>
            </a:pPr>
            <a:r>
              <a:rPr lang="hr-HR" sz="1800" b="1" dirty="0" err="1" smtClean="0"/>
              <a:t>Koraks</a:t>
            </a:r>
            <a:r>
              <a:rPr lang="hr-HR" sz="1800" b="1" dirty="0" smtClean="0"/>
              <a:t> </a:t>
            </a:r>
            <a:r>
              <a:rPr lang="hr-HR" sz="1800" dirty="0" smtClean="0"/>
              <a:t>– ugledni političar i govornik, otvara prvu retorsku školu i sastavlja prvi udžbenik govorništva (</a:t>
            </a:r>
            <a:r>
              <a:rPr lang="hr-HR" sz="1800" i="1" dirty="0" err="1" smtClean="0"/>
              <a:t>rhetorike</a:t>
            </a:r>
            <a:r>
              <a:rPr lang="hr-HR" sz="1800" i="1" dirty="0" smtClean="0"/>
              <a:t> </a:t>
            </a:r>
            <a:r>
              <a:rPr lang="hr-HR" sz="1800" i="1" dirty="0" err="1" smtClean="0"/>
              <a:t>techne</a:t>
            </a:r>
            <a:r>
              <a:rPr lang="hr-HR" sz="1800" dirty="0" smtClean="0"/>
              <a:t>); premda nije sačuvan pouzdano je utvrđeno da u njemu </a:t>
            </a:r>
            <a:r>
              <a:rPr lang="hr-HR" sz="1800" dirty="0"/>
              <a:t>iznosi prvu definiciju retorike kao umijeća uvjeravanja </a:t>
            </a:r>
            <a:r>
              <a:rPr lang="hr-HR" sz="1800" dirty="0" smtClean="0"/>
              <a:t>te prvi put govor raščlanjuje na pet osnovnih dijelova: uvod (</a:t>
            </a:r>
            <a:r>
              <a:rPr lang="hr-HR" sz="1800" i="1" dirty="0" err="1" smtClean="0"/>
              <a:t>eisodos</a:t>
            </a:r>
            <a:r>
              <a:rPr lang="hr-HR" sz="1800" dirty="0" smtClean="0"/>
              <a:t>), izlaganje problema (</a:t>
            </a:r>
            <a:r>
              <a:rPr lang="hr-HR" sz="1800" i="1" dirty="0" err="1" smtClean="0"/>
              <a:t>katastasis</a:t>
            </a:r>
            <a:r>
              <a:rPr lang="hr-HR" sz="1800" dirty="0" smtClean="0"/>
              <a:t>), dokazivanje (</a:t>
            </a:r>
            <a:r>
              <a:rPr lang="hr-HR" sz="1800" i="1" dirty="0" err="1" smtClean="0"/>
              <a:t>agones</a:t>
            </a:r>
            <a:r>
              <a:rPr lang="hr-HR" sz="1800" dirty="0" smtClean="0"/>
              <a:t>), dodatne napomene (</a:t>
            </a:r>
            <a:r>
              <a:rPr lang="hr-HR" sz="1800" i="1" dirty="0" err="1" smtClean="0"/>
              <a:t>parekbasis</a:t>
            </a:r>
            <a:r>
              <a:rPr lang="hr-HR" sz="1800" dirty="0" smtClean="0"/>
              <a:t>) i zaključak (</a:t>
            </a:r>
            <a:r>
              <a:rPr lang="hr-HR" sz="1800" i="1" dirty="0" err="1" smtClean="0"/>
              <a:t>epilogos</a:t>
            </a:r>
            <a:r>
              <a:rPr lang="hr-HR" sz="1800" dirty="0" smtClean="0"/>
              <a:t>); druga njegova zasluga je tzv. </a:t>
            </a:r>
            <a:r>
              <a:rPr lang="hr-HR" sz="1800" dirty="0"/>
              <a:t>a</a:t>
            </a:r>
            <a:r>
              <a:rPr lang="hr-HR" sz="1800" dirty="0" smtClean="0"/>
              <a:t>rgument iz vjerojatnog (</a:t>
            </a:r>
            <a:r>
              <a:rPr lang="hr-HR" sz="1800" i="1" dirty="0" err="1" smtClean="0"/>
              <a:t>eikos</a:t>
            </a:r>
            <a:r>
              <a:rPr lang="hr-HR" sz="1800" i="1" dirty="0" smtClean="0"/>
              <a:t>) </a:t>
            </a:r>
            <a:r>
              <a:rPr lang="hr-HR" sz="1800" dirty="0" smtClean="0"/>
              <a:t>odnosno prosuđujući neku tezu </a:t>
            </a:r>
            <a:r>
              <a:rPr lang="hr-HR" sz="1800" dirty="0" err="1" smtClean="0"/>
              <a:t>Koraks</a:t>
            </a:r>
            <a:r>
              <a:rPr lang="hr-HR" sz="1800" dirty="0" smtClean="0"/>
              <a:t> ne vrednuje činjeničnost nego njezinu vjerojatnost: što je teza vjerojatnija, to je i prihvatljivija (npr. argumentom tjelesne slabosti brani nevinost slabog čovjeka optuženog za napad na snažnog)</a:t>
            </a:r>
          </a:p>
          <a:p>
            <a:pPr>
              <a:buFont typeface="Wingdings" panose="05000000000000000000" pitchFamily="2" charset="2"/>
              <a:buChar char="§"/>
            </a:pPr>
            <a:r>
              <a:rPr lang="hr-HR" sz="1800" b="1" dirty="0" err="1" smtClean="0"/>
              <a:t>Tizija</a:t>
            </a:r>
            <a:r>
              <a:rPr lang="hr-HR" sz="1800" dirty="0" smtClean="0"/>
              <a:t> – </a:t>
            </a:r>
            <a:r>
              <a:rPr lang="hr-HR" sz="1800" dirty="0" err="1" smtClean="0"/>
              <a:t>Koraksov</a:t>
            </a:r>
            <a:r>
              <a:rPr lang="hr-HR" sz="1800" dirty="0" smtClean="0"/>
              <a:t> učenik i sljedbenik, otvorio svoje škole u nekoliko gradova te utro put sofistima; premda mu dugujemo prvu razradu govorničkog umijeća (</a:t>
            </a:r>
            <a:r>
              <a:rPr lang="hr-HR" sz="1800" i="1" dirty="0" err="1" smtClean="0"/>
              <a:t>techne</a:t>
            </a:r>
            <a:r>
              <a:rPr lang="hr-HR" sz="1800" i="1" dirty="0" smtClean="0"/>
              <a:t> </a:t>
            </a:r>
            <a:r>
              <a:rPr lang="hr-HR" sz="1800" i="1" dirty="0" err="1" smtClean="0"/>
              <a:t>rhetorike</a:t>
            </a:r>
            <a:r>
              <a:rPr lang="hr-HR" sz="1800" dirty="0" smtClean="0"/>
              <a:t>) koja se može rabiti ponajvećma u sudskim sporovima i raspravama, njegovo podučavanje retorike svelo se na vještinu izvrtanja istine u vlastitu korist </a:t>
            </a:r>
          </a:p>
          <a:p>
            <a:pPr marL="0" indent="0">
              <a:buNone/>
            </a:pPr>
            <a:r>
              <a:rPr lang="en-US" sz="1600" dirty="0"/>
              <a:t/>
            </a:r>
            <a:br>
              <a:rPr lang="en-US" sz="1600" dirty="0"/>
            </a:br>
            <a:endParaRPr lang="en-US" sz="1600" dirty="0"/>
          </a:p>
        </p:txBody>
      </p:sp>
    </p:spTree>
    <p:extLst>
      <p:ext uri="{BB962C8B-B14F-4D97-AF65-F5344CB8AC3E}">
        <p14:creationId xmlns:p14="http://schemas.microsoft.com/office/powerpoint/2010/main" val="2958050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hr-HR" sz="1800" i="1" dirty="0" err="1" smtClean="0"/>
              <a:t>Argumentum</a:t>
            </a:r>
            <a:r>
              <a:rPr lang="hr-HR" sz="1800" i="1" dirty="0" smtClean="0"/>
              <a:t> </a:t>
            </a:r>
            <a:r>
              <a:rPr lang="hr-HR" sz="1800" dirty="0"/>
              <a:t>definira kao razlog koji dvojbeni stav čini vjerojatnim </a:t>
            </a:r>
            <a:r>
              <a:rPr lang="hr-HR" sz="1800" dirty="0" smtClean="0"/>
              <a:t>(</a:t>
            </a:r>
            <a:r>
              <a:rPr lang="hr-HR" sz="1800" i="1" dirty="0"/>
              <a:t>Top.</a:t>
            </a:r>
            <a:r>
              <a:rPr lang="hr-HR" sz="1800" dirty="0"/>
              <a:t> 2, 7-8: .. </a:t>
            </a:r>
            <a:r>
              <a:rPr lang="hr-HR" sz="1800" i="1" dirty="0" err="1"/>
              <a:t>rationem</a:t>
            </a:r>
            <a:r>
              <a:rPr lang="hr-HR" sz="1800" i="1" dirty="0"/>
              <a:t>, </a:t>
            </a:r>
            <a:r>
              <a:rPr lang="hr-HR" sz="1800" i="1" dirty="0" err="1"/>
              <a:t>quae</a:t>
            </a:r>
            <a:r>
              <a:rPr lang="hr-HR" sz="1800" i="1" dirty="0"/>
              <a:t> </a:t>
            </a:r>
            <a:r>
              <a:rPr lang="hr-HR" sz="1800" i="1" dirty="0" err="1"/>
              <a:t>rei</a:t>
            </a:r>
            <a:r>
              <a:rPr lang="hr-HR" sz="1800" i="1" dirty="0"/>
              <a:t> </a:t>
            </a:r>
            <a:r>
              <a:rPr lang="hr-HR" sz="1800" i="1" dirty="0" err="1"/>
              <a:t>dubiae</a:t>
            </a:r>
            <a:r>
              <a:rPr lang="hr-HR" sz="1800" i="1" dirty="0"/>
              <a:t> </a:t>
            </a:r>
            <a:r>
              <a:rPr lang="hr-HR" sz="1800" i="1" dirty="0" err="1"/>
              <a:t>faciat</a:t>
            </a:r>
            <a:r>
              <a:rPr lang="hr-HR" sz="1800" i="1" dirty="0"/>
              <a:t> </a:t>
            </a:r>
            <a:r>
              <a:rPr lang="hr-HR" sz="1800" i="1" dirty="0" err="1"/>
              <a:t>fidem</a:t>
            </a:r>
            <a:r>
              <a:rPr lang="hr-HR" sz="1800" dirty="0" smtClean="0"/>
              <a:t>)</a:t>
            </a:r>
            <a:r>
              <a:rPr lang="hr-HR" sz="1800" i="1" dirty="0" smtClean="0"/>
              <a:t>,</a:t>
            </a:r>
            <a:r>
              <a:rPr lang="hr-HR" sz="1800" dirty="0" smtClean="0"/>
              <a:t> </a:t>
            </a:r>
            <a:r>
              <a:rPr lang="hr-HR" sz="1800" dirty="0"/>
              <a:t>dakle, kao čisto logičko (dijalektičko) sredstvo uvjeravanja koje ne vodi spoznaji sigurnih i konačnih istina, već istina koje su samo vjerojatne, koje je uvijek ponovno moguće pomoću drugih prikladnijih sredstava uvjeravanja (razloga) potisnuti spoznajom drugih, </a:t>
            </a:r>
            <a:r>
              <a:rPr lang="hr-HR" sz="1800" dirty="0" smtClean="0"/>
              <a:t>također </a:t>
            </a:r>
            <a:r>
              <a:rPr lang="hr-HR" sz="1800" dirty="0"/>
              <a:t>vjerojatnih </a:t>
            </a:r>
            <a:r>
              <a:rPr lang="hr-HR" sz="1800" dirty="0" smtClean="0"/>
              <a:t>istina: Na taj način vjerno je slijedio duh Aristotelovih </a:t>
            </a:r>
            <a:r>
              <a:rPr lang="hr-HR" sz="1800" i="1" dirty="0" err="1" smtClean="0"/>
              <a:t>Topika</a:t>
            </a:r>
            <a:r>
              <a:rPr lang="hr-HR" sz="1800" dirty="0" smtClean="0"/>
              <a:t>, ujedno se svjesno distancirajući od duha njegove </a:t>
            </a:r>
            <a:r>
              <a:rPr lang="hr-HR" sz="1800" i="1" dirty="0" smtClean="0"/>
              <a:t>Retorike</a:t>
            </a:r>
            <a:r>
              <a:rPr lang="hr-HR" sz="1800" dirty="0" smtClean="0"/>
              <a:t> u kojoj su sredstva uvjeravanja obuhvaćala kako dokazna sredstva logičke prirode tako i ona psihološke i etičko-psihološke prirode.</a:t>
            </a:r>
          </a:p>
          <a:p>
            <a:r>
              <a:rPr lang="hr-HR" sz="1800" dirty="0" smtClean="0"/>
              <a:t>Tako shvaćen </a:t>
            </a:r>
            <a:r>
              <a:rPr lang="hr-HR" sz="1800" i="1" dirty="0" err="1" smtClean="0"/>
              <a:t>argumentum</a:t>
            </a:r>
            <a:r>
              <a:rPr lang="hr-HR" sz="1800" dirty="0" smtClean="0"/>
              <a:t> kao viši pojam (</a:t>
            </a:r>
            <a:r>
              <a:rPr lang="hr-HR" sz="1800" i="1" dirty="0" err="1" smtClean="0"/>
              <a:t>genus</a:t>
            </a:r>
            <a:r>
              <a:rPr lang="hr-HR" sz="1800" dirty="0" smtClean="0"/>
              <a:t>) polazište mu je za raščlambu </a:t>
            </a:r>
            <a:r>
              <a:rPr lang="hr-HR" sz="1800" dirty="0" err="1" smtClean="0"/>
              <a:t>argumentativnih</a:t>
            </a:r>
            <a:r>
              <a:rPr lang="hr-HR" sz="1800" dirty="0" smtClean="0"/>
              <a:t> mjesta na dvije uže kategorije: </a:t>
            </a:r>
            <a:r>
              <a:rPr lang="hr-HR" sz="1800" i="1" dirty="0" smtClean="0"/>
              <a:t>unutrašnja</a:t>
            </a:r>
            <a:r>
              <a:rPr lang="hr-HR" sz="1800" dirty="0" smtClean="0"/>
              <a:t> i </a:t>
            </a:r>
            <a:r>
              <a:rPr lang="hr-HR" sz="1800" i="1" dirty="0" smtClean="0"/>
              <a:t>vanjska</a:t>
            </a:r>
            <a:r>
              <a:rPr lang="hr-HR" sz="1800" dirty="0" smtClean="0"/>
              <a:t>. Pritom je prvu, kategoriju unutrašnjih </a:t>
            </a:r>
            <a:r>
              <a:rPr lang="hr-HR" sz="1800" dirty="0"/>
              <a:t>(prema aristotelovskoj terminologiji </a:t>
            </a:r>
            <a:r>
              <a:rPr lang="hr-HR" sz="1800" dirty="0" smtClean="0"/>
              <a:t>tehničkih </a:t>
            </a:r>
            <a:r>
              <a:rPr lang="hr-HR" sz="1800" dirty="0"/>
              <a:t>dokaza) </a:t>
            </a:r>
            <a:r>
              <a:rPr lang="hr-HR" sz="1800" dirty="0" smtClean="0"/>
              <a:t>mjesta odnosno onih koja su inherentna samoj spornoj stvari utemeljena na čisto logičkim kriterijima dalje razvrstao u četiri skupine od kojih su prva tri mjesta - </a:t>
            </a:r>
            <a:r>
              <a:rPr lang="hr-HR" sz="1800" i="1" dirty="0" err="1"/>
              <a:t>loci</a:t>
            </a:r>
            <a:r>
              <a:rPr lang="hr-HR" sz="1800" i="1" dirty="0"/>
              <a:t> ex </a:t>
            </a:r>
            <a:r>
              <a:rPr lang="hr-HR" sz="1800" i="1" dirty="0" err="1" smtClean="0"/>
              <a:t>toto</a:t>
            </a:r>
            <a:r>
              <a:rPr lang="hr-HR" sz="1800" i="1" dirty="0" smtClean="0"/>
              <a:t> </a:t>
            </a:r>
            <a:r>
              <a:rPr lang="hr-HR" sz="1800" dirty="0" smtClean="0"/>
              <a:t>(odnosno </a:t>
            </a:r>
            <a:r>
              <a:rPr lang="hr-HR" sz="1800" i="1" dirty="0" smtClean="0"/>
              <a:t>a </a:t>
            </a:r>
            <a:r>
              <a:rPr lang="hr-HR" sz="1800" i="1" dirty="0" err="1" smtClean="0"/>
              <a:t>definitione</a:t>
            </a:r>
            <a:r>
              <a:rPr lang="hr-HR" sz="1800" dirty="0" smtClean="0"/>
              <a:t>), </a:t>
            </a:r>
            <a:r>
              <a:rPr lang="hr-HR" sz="1800" i="1" dirty="0" err="1"/>
              <a:t>loci</a:t>
            </a:r>
            <a:r>
              <a:rPr lang="hr-HR" sz="1800" i="1" dirty="0"/>
              <a:t> ex </a:t>
            </a:r>
            <a:r>
              <a:rPr lang="hr-HR" sz="1800" i="1" dirty="0" err="1"/>
              <a:t>partibus</a:t>
            </a:r>
            <a:r>
              <a:rPr lang="hr-HR" sz="1800" i="1" dirty="0"/>
              <a:t> </a:t>
            </a:r>
            <a:r>
              <a:rPr lang="hr-HR" sz="1800" i="1" dirty="0" err="1" smtClean="0"/>
              <a:t>eius</a:t>
            </a:r>
            <a:r>
              <a:rPr lang="hr-HR" sz="1800" i="1" dirty="0" smtClean="0"/>
              <a:t> </a:t>
            </a:r>
            <a:r>
              <a:rPr lang="hr-HR" sz="1800" dirty="0" smtClean="0"/>
              <a:t>i  </a:t>
            </a:r>
            <a:r>
              <a:rPr lang="hr-HR" sz="1800" dirty="0" err="1"/>
              <a:t>loci</a:t>
            </a:r>
            <a:r>
              <a:rPr lang="hr-HR" sz="1800" dirty="0"/>
              <a:t> </a:t>
            </a:r>
            <a:r>
              <a:rPr lang="hr-HR" sz="1800" i="1" dirty="0"/>
              <a:t>ex nota </a:t>
            </a:r>
            <a:r>
              <a:rPr lang="hr-HR" sz="1800" i="1" dirty="0" smtClean="0"/>
              <a:t>– </a:t>
            </a:r>
            <a:r>
              <a:rPr lang="hr-HR" sz="1800" dirty="0" smtClean="0"/>
              <a:t>determinirana isključivo unutrašnjim </a:t>
            </a:r>
            <a:r>
              <a:rPr lang="hr-HR" sz="1800" dirty="0" err="1" smtClean="0"/>
              <a:t>sranama</a:t>
            </a:r>
            <a:r>
              <a:rPr lang="hr-HR" sz="1800" dirty="0" smtClean="0"/>
              <a:t> same stvari, a četvrtu skupinu - </a:t>
            </a:r>
            <a:r>
              <a:rPr lang="hr-HR" sz="1800" i="1" dirty="0" err="1"/>
              <a:t>loci</a:t>
            </a:r>
            <a:r>
              <a:rPr lang="hr-HR" sz="1800" i="1" dirty="0"/>
              <a:t> ex </a:t>
            </a:r>
            <a:r>
              <a:rPr lang="hr-HR" sz="1800" i="1" dirty="0" err="1"/>
              <a:t>his</a:t>
            </a:r>
            <a:r>
              <a:rPr lang="hr-HR" sz="1800" i="1" dirty="0"/>
              <a:t> rebus, </a:t>
            </a:r>
            <a:r>
              <a:rPr lang="hr-HR" sz="1800" i="1" dirty="0" err="1"/>
              <a:t>quae</a:t>
            </a:r>
            <a:r>
              <a:rPr lang="hr-HR" sz="1800" i="1" dirty="0"/>
              <a:t> </a:t>
            </a:r>
            <a:r>
              <a:rPr lang="hr-HR" sz="1800" i="1" dirty="0" err="1"/>
              <a:t>quodammodo</a:t>
            </a:r>
            <a:r>
              <a:rPr lang="hr-HR" sz="1800" i="1" dirty="0"/>
              <a:t> </a:t>
            </a:r>
            <a:r>
              <a:rPr lang="hr-HR" sz="1800" i="1" dirty="0" err="1"/>
              <a:t>adfectae</a:t>
            </a:r>
            <a:r>
              <a:rPr lang="hr-HR" sz="1800" i="1" dirty="0"/>
              <a:t> </a:t>
            </a:r>
            <a:r>
              <a:rPr lang="hr-HR" sz="1800" i="1" dirty="0" err="1"/>
              <a:t>sunt</a:t>
            </a:r>
            <a:r>
              <a:rPr lang="hr-HR" sz="1800" i="1" dirty="0"/>
              <a:t> ad </a:t>
            </a:r>
            <a:r>
              <a:rPr lang="hr-HR" sz="1800" i="1" dirty="0" err="1"/>
              <a:t>id</a:t>
            </a:r>
            <a:r>
              <a:rPr lang="hr-HR" sz="1800" i="1" dirty="0"/>
              <a:t>, de quo </a:t>
            </a:r>
            <a:r>
              <a:rPr lang="hr-HR" sz="1800" i="1" dirty="0" err="1"/>
              <a:t>agitur</a:t>
            </a:r>
            <a:r>
              <a:rPr lang="hr-HR" sz="1800" i="1" dirty="0"/>
              <a:t> </a:t>
            </a:r>
            <a:r>
              <a:rPr lang="hr-HR" sz="1800" i="1" dirty="0" smtClean="0"/>
              <a:t>– </a:t>
            </a:r>
            <a:r>
              <a:rPr lang="hr-HR" sz="1800" dirty="0" smtClean="0"/>
              <a:t>čini 13 preostalih mjesta koja se izvode iz elemenata koji su samoj spornoj stvari izvanjski ali o njoj uvijek bitno ovisni (detaljnije</a:t>
            </a:r>
            <a:r>
              <a:rPr lang="hr-HR" sz="1800" dirty="0"/>
              <a:t>, v. dalje</a:t>
            </a:r>
            <a:r>
              <a:rPr lang="hr-HR" sz="1800" dirty="0" smtClean="0"/>
              <a:t>).</a:t>
            </a:r>
            <a:r>
              <a:rPr lang="hr-HR" sz="1900" dirty="0" smtClean="0"/>
              <a:t> </a:t>
            </a:r>
            <a:endParaRPr lang="en-US" sz="1600" dirty="0"/>
          </a:p>
        </p:txBody>
      </p:sp>
    </p:spTree>
    <p:extLst>
      <p:ext uri="{BB962C8B-B14F-4D97-AF65-F5344CB8AC3E}">
        <p14:creationId xmlns:p14="http://schemas.microsoft.com/office/powerpoint/2010/main" val="1375212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hr-HR" sz="2400" dirty="0" smtClean="0"/>
              <a:t>   Drugu </a:t>
            </a:r>
            <a:r>
              <a:rPr lang="hr-HR" sz="2400" dirty="0"/>
              <a:t>kategoriju </a:t>
            </a:r>
            <a:r>
              <a:rPr lang="hr-HR" sz="2400" dirty="0" err="1"/>
              <a:t>argumentativnih</a:t>
            </a:r>
            <a:r>
              <a:rPr lang="hr-HR" sz="2400" dirty="0"/>
              <a:t> mjesta, onu vanjskih (prema aristotelovskoj terminologiji </a:t>
            </a:r>
            <a:r>
              <a:rPr lang="hr-HR" sz="2400" dirty="0" err="1"/>
              <a:t>atehničkih</a:t>
            </a:r>
            <a:r>
              <a:rPr lang="hr-HR" sz="2400" dirty="0"/>
              <a:t> dokaza) mjesta, Ciceron je u djelu </a:t>
            </a:r>
            <a:r>
              <a:rPr lang="hr-HR" sz="2400" i="1" dirty="0" err="1"/>
              <a:t>Topica</a:t>
            </a:r>
            <a:r>
              <a:rPr lang="hr-HR" sz="2400" i="1" dirty="0"/>
              <a:t> </a:t>
            </a:r>
            <a:r>
              <a:rPr lang="hr-HR" sz="2400" dirty="0"/>
              <a:t>prvi put samostalno sistematski izložio te ih posebno - premda razmjerno skromno (</a:t>
            </a:r>
            <a:r>
              <a:rPr lang="hr-HR" sz="2400" i="1" dirty="0"/>
              <a:t>Top. </a:t>
            </a:r>
            <a:r>
              <a:rPr lang="hr-HR" sz="2400" dirty="0"/>
              <a:t>4,24; 19,72-20; 19,78) - obradio, a pritom ih je - propustivši (možda i svjesno) nabrojiti i eventualno objasniti tradicionalne oblike </a:t>
            </a:r>
            <a:r>
              <a:rPr lang="hr-HR" sz="2400" dirty="0" err="1"/>
              <a:t>atehničkih</a:t>
            </a:r>
            <a:r>
              <a:rPr lang="hr-HR" sz="2400" dirty="0"/>
              <a:t> dokaza (svjedočenje, isprave, zakletve i dr. /v. gore/) - sveo na jednu jedinstvenu kategoriju tj. svjedočenje (</a:t>
            </a:r>
            <a:r>
              <a:rPr lang="hr-HR" sz="2400" i="1" dirty="0" err="1"/>
              <a:t>testimonium</a:t>
            </a:r>
            <a:r>
              <a:rPr lang="hr-HR" sz="2400" dirty="0"/>
              <a:t>) čiju je </a:t>
            </a:r>
            <a:r>
              <a:rPr lang="hr-HR" sz="2400" dirty="0" err="1"/>
              <a:t>argumentativnu</a:t>
            </a:r>
            <a:r>
              <a:rPr lang="hr-HR" sz="2400" dirty="0"/>
              <a:t> prirodu vezao uz autoritet </a:t>
            </a:r>
            <a:r>
              <a:rPr lang="hr-HR" sz="2400" dirty="0" smtClean="0"/>
              <a:t>(</a:t>
            </a:r>
            <a:r>
              <a:rPr lang="hr-HR" sz="2400" i="1" dirty="0" err="1" smtClean="0"/>
              <a:t>auctoritas</a:t>
            </a:r>
            <a:r>
              <a:rPr lang="hr-HR" sz="2400" dirty="0" smtClean="0"/>
              <a:t>)</a:t>
            </a:r>
            <a:r>
              <a:rPr lang="hr-HR" sz="2400" i="1" dirty="0" smtClean="0"/>
              <a:t> </a:t>
            </a:r>
            <a:r>
              <a:rPr lang="hr-HR" sz="2400" dirty="0" smtClean="0"/>
              <a:t>svjedoka </a:t>
            </a:r>
            <a:r>
              <a:rPr lang="hr-HR" sz="2400" dirty="0"/>
              <a:t>koji se može temeljiti na prirodi (</a:t>
            </a:r>
            <a:r>
              <a:rPr lang="hr-HR" sz="2400" i="1" dirty="0"/>
              <a:t>natura</a:t>
            </a:r>
            <a:r>
              <a:rPr lang="hr-HR" sz="2400" dirty="0"/>
              <a:t>) ili na povoljnoj prilici (</a:t>
            </a:r>
            <a:r>
              <a:rPr lang="hr-HR" sz="2400" i="1" dirty="0" err="1"/>
              <a:t>tempus</a:t>
            </a:r>
            <a:r>
              <a:rPr lang="hr-HR" sz="2400" dirty="0" smtClean="0"/>
              <a:t>). Na temelju takve divizije izvora autoriteta može se zaključiti da mu </a:t>
            </a:r>
            <a:r>
              <a:rPr lang="hr-HR" sz="2400" dirty="0"/>
              <a:t>je </a:t>
            </a:r>
            <a:r>
              <a:rPr lang="hr-HR" sz="2400" dirty="0" smtClean="0"/>
              <a:t>- pozivanjem </a:t>
            </a:r>
            <a:r>
              <a:rPr lang="hr-HR" sz="2400" dirty="0"/>
              <a:t>na opće mnijenje (najvažniju odrednicu dijalektičkog mišljenja u aristotelovskom smislu) </a:t>
            </a:r>
            <a:r>
              <a:rPr lang="hr-HR" sz="2400" dirty="0" smtClean="0"/>
              <a:t>- dao </a:t>
            </a:r>
            <a:r>
              <a:rPr lang="hr-HR" sz="2400" dirty="0"/>
              <a:t>pečat logičke kategorije a time i </a:t>
            </a:r>
            <a:r>
              <a:rPr lang="hr-HR" sz="2400" dirty="0" err="1"/>
              <a:t>atehničkim</a:t>
            </a:r>
            <a:r>
              <a:rPr lang="hr-HR" sz="2400" dirty="0"/>
              <a:t> (mada usko pravnim, </a:t>
            </a:r>
            <a:r>
              <a:rPr lang="hr-HR" sz="2400" dirty="0" smtClean="0"/>
              <a:t>točnije sudskim) dokazima </a:t>
            </a:r>
            <a:r>
              <a:rPr lang="hr-HR" sz="2400" dirty="0"/>
              <a:t>pridao karakter logičkih sredstava uvjeravanja, kao mjesta </a:t>
            </a:r>
            <a:r>
              <a:rPr lang="hr-HR" sz="2400" i="1" dirty="0"/>
              <a:t>pro </a:t>
            </a:r>
            <a:r>
              <a:rPr lang="hr-HR" sz="2400" dirty="0"/>
              <a:t>i </a:t>
            </a:r>
            <a:r>
              <a:rPr lang="hr-HR" sz="2400" i="1" dirty="0" err="1" smtClean="0"/>
              <a:t>contra</a:t>
            </a:r>
            <a:r>
              <a:rPr lang="hr-HR" sz="2400" i="1" dirty="0" smtClean="0"/>
              <a:t>, </a:t>
            </a:r>
            <a:r>
              <a:rPr lang="hr-HR" sz="2400" dirty="0" smtClean="0"/>
              <a:t>detaljnije v</a:t>
            </a:r>
            <a:r>
              <a:rPr lang="hr-HR" sz="2400" dirty="0"/>
              <a:t>. </a:t>
            </a:r>
            <a:r>
              <a:rPr lang="hr-HR" sz="2400" dirty="0" smtClean="0"/>
              <a:t>dalje</a:t>
            </a:r>
            <a:r>
              <a:rPr lang="hr-HR" sz="2400" dirty="0"/>
              <a:t>.</a:t>
            </a:r>
            <a:endParaRPr lang="en-US" sz="2400" i="1" dirty="0"/>
          </a:p>
          <a:p>
            <a:r>
              <a:rPr lang="hr-HR" sz="2400" dirty="0"/>
              <a:t> </a:t>
            </a:r>
            <a:r>
              <a:rPr lang="hr-HR" sz="2400" dirty="0" smtClean="0"/>
              <a:t>  Želeći </a:t>
            </a:r>
            <a:r>
              <a:rPr lang="hr-HR" sz="2400" dirty="0"/>
              <a:t>u tom kontekstu u djelu </a:t>
            </a:r>
            <a:r>
              <a:rPr lang="hr-HR" sz="2400" i="1" dirty="0" err="1"/>
              <a:t>Topica</a:t>
            </a:r>
            <a:r>
              <a:rPr lang="hr-HR" sz="2400" i="1" dirty="0"/>
              <a:t> </a:t>
            </a:r>
            <a:r>
              <a:rPr lang="hr-HR" sz="2400" dirty="0"/>
              <a:t>objasniti mogućnost praktične primjene i tehničkih i </a:t>
            </a:r>
            <a:r>
              <a:rPr lang="hr-HR" sz="2400" dirty="0" err="1"/>
              <a:t>atehničkih</a:t>
            </a:r>
            <a:r>
              <a:rPr lang="hr-HR" sz="2400" dirty="0"/>
              <a:t> sredstava uvjeravanja (2-20), Ciceron je izložio i retoričko učenje o tipičnim spornim pitanjima (</a:t>
            </a:r>
            <a:r>
              <a:rPr lang="hr-HR" sz="2400" i="1" dirty="0"/>
              <a:t>status</a:t>
            </a:r>
            <a:r>
              <a:rPr lang="hr-HR" sz="2400" dirty="0"/>
              <a:t>) kao i  o vrstama i dijelovima govora (</a:t>
            </a:r>
            <a:r>
              <a:rPr lang="hr-HR" sz="2400" i="1" dirty="0"/>
              <a:t>Top. </a:t>
            </a:r>
            <a:r>
              <a:rPr lang="hr-HR" sz="2400" dirty="0"/>
              <a:t>21-26). </a:t>
            </a:r>
            <a:endParaRPr lang="en-US" sz="2400" dirty="0"/>
          </a:p>
          <a:p>
            <a:endParaRPr lang="en-US" dirty="0"/>
          </a:p>
        </p:txBody>
      </p:sp>
    </p:spTree>
    <p:extLst>
      <p:ext uri="{BB962C8B-B14F-4D97-AF65-F5344CB8AC3E}">
        <p14:creationId xmlns:p14="http://schemas.microsoft.com/office/powerpoint/2010/main" val="1016112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Ciceronova k</a:t>
            </a:r>
            <a:r>
              <a:rPr lang="en-US" dirty="0" err="1" smtClean="0"/>
              <a:t>lasifikacije</a:t>
            </a:r>
            <a:r>
              <a:rPr lang="en-US" dirty="0" smtClean="0"/>
              <a:t> </a:t>
            </a:r>
            <a:r>
              <a:rPr lang="en-US" dirty="0" err="1"/>
              <a:t>i</a:t>
            </a:r>
            <a:r>
              <a:rPr lang="en-US" dirty="0"/>
              <a:t> </a:t>
            </a:r>
            <a:r>
              <a:rPr lang="en-US" dirty="0" err="1"/>
              <a:t>teoretska</a:t>
            </a:r>
            <a:r>
              <a:rPr lang="en-US" dirty="0"/>
              <a:t> </a:t>
            </a:r>
            <a:r>
              <a:rPr lang="en-US" dirty="0" err="1"/>
              <a:t>obrada</a:t>
            </a:r>
            <a:r>
              <a:rPr lang="en-US" dirty="0"/>
              <a:t> </a:t>
            </a:r>
            <a:r>
              <a:rPr lang="en-US" dirty="0" err="1"/>
              <a:t>tipičnih</a:t>
            </a:r>
            <a:r>
              <a:rPr lang="en-US" dirty="0"/>
              <a:t>, </a:t>
            </a:r>
            <a:r>
              <a:rPr lang="en-US" dirty="0" err="1"/>
              <a:t>sudskih</a:t>
            </a:r>
            <a:r>
              <a:rPr lang="en-US" dirty="0"/>
              <a:t> </a:t>
            </a:r>
            <a:r>
              <a:rPr lang="en-US" dirty="0" err="1"/>
              <a:t>spornih</a:t>
            </a:r>
            <a:r>
              <a:rPr lang="en-US" dirty="0"/>
              <a:t> </a:t>
            </a:r>
            <a:r>
              <a:rPr lang="en-US" dirty="0" err="1"/>
              <a:t>pitanja</a:t>
            </a:r>
            <a:r>
              <a:rPr lang="en-US" dirty="0"/>
              <a:t> </a:t>
            </a:r>
            <a:r>
              <a:rPr lang="hr-HR" dirty="0" smtClean="0"/>
              <a:t>(</a:t>
            </a:r>
            <a:r>
              <a:rPr lang="en-US" i="1" dirty="0" smtClean="0"/>
              <a:t>status</a:t>
            </a:r>
            <a:r>
              <a:rPr lang="hr-HR" dirty="0" smtClean="0"/>
              <a:t>)</a:t>
            </a:r>
            <a:r>
              <a:rPr lang="en-US" dirty="0" smtClean="0"/>
              <a:t> </a:t>
            </a:r>
            <a:endParaRPr lang="en-US" dirty="0"/>
          </a:p>
        </p:txBody>
      </p:sp>
      <p:sp>
        <p:nvSpPr>
          <p:cNvPr id="3" name="Content Placeholder 2"/>
          <p:cNvSpPr>
            <a:spLocks noGrp="1"/>
          </p:cNvSpPr>
          <p:nvPr>
            <p:ph idx="1"/>
          </p:nvPr>
        </p:nvSpPr>
        <p:spPr>
          <a:xfrm>
            <a:off x="1067354" y="1928553"/>
            <a:ext cx="9720073" cy="4023360"/>
          </a:xfrm>
        </p:spPr>
        <p:txBody>
          <a:bodyPr>
            <a:noAutofit/>
          </a:bodyPr>
          <a:lstStyle/>
          <a:p>
            <a:r>
              <a:rPr lang="hr-HR" sz="1400" dirty="0" smtClean="0"/>
              <a:t>Polazeći od </a:t>
            </a:r>
            <a:r>
              <a:rPr lang="hr-HR" sz="1400" dirty="0" err="1" smtClean="0"/>
              <a:t>Hermagorina</a:t>
            </a:r>
            <a:r>
              <a:rPr lang="hr-HR" sz="1400" dirty="0" smtClean="0"/>
              <a:t> učenja o </a:t>
            </a:r>
            <a:r>
              <a:rPr lang="hr-HR" sz="1400" i="1" dirty="0" err="1" smtClean="0"/>
              <a:t>staseis</a:t>
            </a:r>
            <a:r>
              <a:rPr lang="hr-HR" sz="1400" i="1" dirty="0" smtClean="0"/>
              <a:t> </a:t>
            </a:r>
            <a:r>
              <a:rPr lang="hr-HR" sz="1400" dirty="0" smtClean="0"/>
              <a:t>(v. gore), Ciceron je u djelu </a:t>
            </a:r>
            <a:r>
              <a:rPr lang="hr-HR" sz="1400" i="1" dirty="0" smtClean="0"/>
              <a:t>De </a:t>
            </a:r>
            <a:r>
              <a:rPr lang="hr-HR" sz="1400" i="1" dirty="0" err="1" smtClean="0"/>
              <a:t>inventione</a:t>
            </a:r>
            <a:r>
              <a:rPr lang="hr-HR" sz="1400" i="1" dirty="0" smtClean="0"/>
              <a:t> </a:t>
            </a:r>
            <a:r>
              <a:rPr lang="hr-HR" sz="1400" dirty="0" smtClean="0"/>
              <a:t>pružio cjelovitu shemu svoje klasifikacije sudskih spornih pitanja, shvaćajući pojam status (</a:t>
            </a:r>
            <a:r>
              <a:rPr lang="hr-HR" sz="1400" i="1" dirty="0" err="1" smtClean="0"/>
              <a:t>constitutio</a:t>
            </a:r>
            <a:r>
              <a:rPr lang="hr-HR" sz="1400" dirty="0" smtClean="0"/>
              <a:t>) kao utvrđenje spornog pitanja kako s </a:t>
            </a:r>
            <a:r>
              <a:rPr lang="hr-HR" sz="1400" dirty="0" err="1" smtClean="0"/>
              <a:t>procesnopravnog</a:t>
            </a:r>
            <a:r>
              <a:rPr lang="hr-HR" sz="1400" dirty="0" smtClean="0"/>
              <a:t> tako i </a:t>
            </a:r>
            <a:r>
              <a:rPr lang="hr-HR" sz="1400" dirty="0" err="1" smtClean="0"/>
              <a:t>materijalnopravnog</a:t>
            </a:r>
            <a:r>
              <a:rPr lang="hr-HR" sz="1400" dirty="0" smtClean="0"/>
              <a:t> aspekta. Točnije rečeno, Ciceron u </a:t>
            </a:r>
            <a:r>
              <a:rPr lang="hr-HR" sz="1400" i="1" dirty="0" smtClean="0"/>
              <a:t>De </a:t>
            </a:r>
            <a:r>
              <a:rPr lang="hr-HR" sz="1400" i="1" dirty="0" err="1" smtClean="0"/>
              <a:t>inv</a:t>
            </a:r>
            <a:r>
              <a:rPr lang="hr-HR" sz="1400" i="1" dirty="0" smtClean="0"/>
              <a:t>. </a:t>
            </a:r>
            <a:r>
              <a:rPr lang="hr-HR" sz="1400" dirty="0" smtClean="0"/>
              <a:t>1,10 statusu pridaje značenje pitanja iz kojeg nastaje spor, precizirajući da je status prvi stranački sukob koji nastaje tuženikovim odbijanjem tužiteljeve tužbe, a u </a:t>
            </a:r>
            <a:r>
              <a:rPr lang="hr-HR" sz="1400" i="1" dirty="0"/>
              <a:t>De </a:t>
            </a:r>
            <a:r>
              <a:rPr lang="hr-HR" sz="1400" i="1" dirty="0" err="1"/>
              <a:t>inv</a:t>
            </a:r>
            <a:r>
              <a:rPr lang="hr-HR" sz="1400" i="1" dirty="0"/>
              <a:t>. </a:t>
            </a:r>
            <a:r>
              <a:rPr lang="hr-HR" sz="1400" dirty="0" smtClean="0"/>
              <a:t>1,18 izrečeno potvrđuje primjerom iz kojega se vidi da se status ne uspostavlja samim suprotstavljanjem stranačkih tvrdnji nego i utvrđenjem glavnog spornog pitanja odnosno predmeta spora.   </a:t>
            </a:r>
          </a:p>
          <a:p>
            <a:r>
              <a:rPr lang="hr-HR" sz="1400" dirty="0" smtClean="0"/>
              <a:t>Što se tiče </a:t>
            </a:r>
            <a:r>
              <a:rPr lang="hr-HR" sz="1400" b="1" dirty="0" smtClean="0"/>
              <a:t>sudskih spornih pitanja činjenične naravi</a:t>
            </a:r>
            <a:r>
              <a:rPr lang="hr-HR" sz="1400" dirty="0" smtClean="0"/>
              <a:t>, Ciceron (</a:t>
            </a:r>
            <a:r>
              <a:rPr lang="hr-HR" sz="1400" i="1" dirty="0" smtClean="0"/>
              <a:t>De </a:t>
            </a:r>
            <a:r>
              <a:rPr lang="hr-HR" sz="1400" i="1" dirty="0" err="1" smtClean="0"/>
              <a:t>inv</a:t>
            </a:r>
            <a:r>
              <a:rPr lang="hr-HR" sz="1400" i="1" dirty="0" smtClean="0"/>
              <a:t>.</a:t>
            </a:r>
            <a:r>
              <a:rPr lang="hr-HR" sz="1400" dirty="0" smtClean="0"/>
              <a:t> 1,8,10-11) razlikuje: </a:t>
            </a:r>
          </a:p>
          <a:p>
            <a:r>
              <a:rPr lang="hr-HR" sz="1400" dirty="0" smtClean="0"/>
              <a:t>1. spor o djelu odnosno o činjenici u najužem značenju riječi (</a:t>
            </a:r>
            <a:r>
              <a:rPr lang="hr-HR" sz="1400" i="1" dirty="0" err="1" smtClean="0"/>
              <a:t>controversia</a:t>
            </a:r>
            <a:r>
              <a:rPr lang="hr-HR" sz="1400" i="1" dirty="0" smtClean="0"/>
              <a:t> </a:t>
            </a:r>
            <a:r>
              <a:rPr lang="hr-HR" sz="1400" i="1" dirty="0" err="1" smtClean="0"/>
              <a:t>facti</a:t>
            </a:r>
            <a:r>
              <a:rPr lang="hr-HR" sz="1400" dirty="0" smtClean="0"/>
              <a:t>) te tom sporu daje naziv </a:t>
            </a:r>
            <a:r>
              <a:rPr lang="hr-HR" sz="1400" i="1" dirty="0" err="1" smtClean="0"/>
              <a:t>constitutio</a:t>
            </a:r>
            <a:r>
              <a:rPr lang="hr-HR" sz="1400" i="1" dirty="0" smtClean="0"/>
              <a:t> </a:t>
            </a:r>
            <a:r>
              <a:rPr lang="hr-HR" sz="1400" i="1" dirty="0" err="1" smtClean="0"/>
              <a:t>coniecturalis</a:t>
            </a:r>
            <a:r>
              <a:rPr lang="hr-HR" sz="1400" i="1" dirty="0" smtClean="0"/>
              <a:t> </a:t>
            </a:r>
            <a:r>
              <a:rPr lang="hr-HR" sz="1400" dirty="0" smtClean="0"/>
              <a:t>– spor se temelji na nagađanju odnosno na logičkom zaključivanju koje se mora potvrditi dokazima (npr. je li delikt počinjen) te nakon ustanovljena spornog pitanja na suđenju nije mogla slijediti nikakva daljnja replika stranaka </a:t>
            </a:r>
          </a:p>
          <a:p>
            <a:r>
              <a:rPr lang="hr-HR" sz="1400" dirty="0" smtClean="0"/>
              <a:t>2. spor o definiciji djela (</a:t>
            </a:r>
            <a:r>
              <a:rPr lang="hr-HR" sz="1400" i="1" dirty="0" err="1" smtClean="0"/>
              <a:t>constitutio</a:t>
            </a:r>
            <a:r>
              <a:rPr lang="hr-HR" sz="1400" i="1" dirty="0" smtClean="0"/>
              <a:t> </a:t>
            </a:r>
            <a:r>
              <a:rPr lang="hr-HR" sz="1400" i="1" dirty="0" err="1" smtClean="0"/>
              <a:t>definitiva</a:t>
            </a:r>
            <a:r>
              <a:rPr lang="hr-HR" sz="1400" dirty="0" smtClean="0"/>
              <a:t>) – spor koji se ne odnosi na počinjenje delikta već na njegov naziv odnosno spor u kojemu optuženik priznaje da je učinio djelo za koje je optužen ali osporava pravnu prirodu koju njegovom djelu pripisuje optužba</a:t>
            </a:r>
          </a:p>
          <a:p>
            <a:r>
              <a:rPr lang="hr-HR" sz="1400" dirty="0" smtClean="0"/>
              <a:t>3. spor o kvaliteti počiniteljevog djela (</a:t>
            </a:r>
            <a:r>
              <a:rPr lang="hr-HR" sz="1400" i="1" dirty="0" err="1" smtClean="0"/>
              <a:t>constituio</a:t>
            </a:r>
            <a:r>
              <a:rPr lang="hr-HR" sz="1400" i="1" dirty="0" smtClean="0"/>
              <a:t> </a:t>
            </a:r>
            <a:r>
              <a:rPr lang="hr-HR" sz="1400" i="1" dirty="0" err="1" smtClean="0"/>
              <a:t>qualitatis</a:t>
            </a:r>
            <a:r>
              <a:rPr lang="hr-HR" sz="1400" dirty="0" smtClean="0"/>
              <a:t>) – spor se ne odnosi ni na počinjenje ni na naziv djela, već na njegovu težinu i način izvršenja odnosno na njegovo značenje (</a:t>
            </a:r>
            <a:r>
              <a:rPr lang="hr-HR" sz="1400" i="1" dirty="0" smtClean="0"/>
              <a:t>vis</a:t>
            </a:r>
            <a:r>
              <a:rPr lang="hr-HR" sz="1400" dirty="0" smtClean="0"/>
              <a:t>), prirodu (</a:t>
            </a:r>
            <a:r>
              <a:rPr lang="hr-HR" sz="1400" i="1" dirty="0" smtClean="0"/>
              <a:t>natura</a:t>
            </a:r>
            <a:r>
              <a:rPr lang="hr-HR" sz="1400" dirty="0" smtClean="0"/>
              <a:t>) i vrstu (</a:t>
            </a:r>
            <a:r>
              <a:rPr lang="hr-HR" sz="1400" i="1" dirty="0" err="1" smtClean="0"/>
              <a:t>genus</a:t>
            </a:r>
            <a:r>
              <a:rPr lang="hr-HR" sz="1400" dirty="0" smtClean="0"/>
              <a:t>), a Ciceron precizira da se glavno sporno pitanje svodi na to je li djelo pravedno ili nepravedno, korisno ili štetno i sl. </a:t>
            </a:r>
            <a:endParaRPr lang="en-US" sz="1400" dirty="0"/>
          </a:p>
        </p:txBody>
      </p:sp>
    </p:spTree>
    <p:extLst>
      <p:ext uri="{BB962C8B-B14F-4D97-AF65-F5344CB8AC3E}">
        <p14:creationId xmlns:p14="http://schemas.microsoft.com/office/powerpoint/2010/main" val="1350577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hr-HR" dirty="0" smtClean="0"/>
              <a:t>4. sporno pitanje se odnosi na postojanje nekog proceduralnog nedostatka (</a:t>
            </a:r>
            <a:r>
              <a:rPr lang="hr-HR" i="1" dirty="0" err="1" smtClean="0"/>
              <a:t>constitutio</a:t>
            </a:r>
            <a:r>
              <a:rPr lang="hr-HR" i="1" dirty="0" smtClean="0"/>
              <a:t> </a:t>
            </a:r>
            <a:r>
              <a:rPr lang="hr-HR" i="1" dirty="0" err="1" smtClean="0"/>
              <a:t>translativa</a:t>
            </a:r>
            <a:r>
              <a:rPr lang="hr-HR" dirty="0" smtClean="0"/>
              <a:t>)</a:t>
            </a:r>
            <a:r>
              <a:rPr lang="hr-HR" i="1" dirty="0" smtClean="0"/>
              <a:t> </a:t>
            </a:r>
            <a:r>
              <a:rPr lang="hr-HR" dirty="0" smtClean="0"/>
              <a:t>bilo s obzirom na osobu (</a:t>
            </a:r>
            <a:r>
              <a:rPr lang="hr-HR" dirty="0" err="1" smtClean="0"/>
              <a:t>op</a:t>
            </a:r>
            <a:r>
              <a:rPr lang="hr-HR" dirty="0" smtClean="0"/>
              <a:t>)tuženika odnosno (</a:t>
            </a:r>
            <a:r>
              <a:rPr lang="hr-HR" dirty="0" err="1" smtClean="0"/>
              <a:t>op</a:t>
            </a:r>
            <a:r>
              <a:rPr lang="hr-HR" dirty="0" smtClean="0"/>
              <a:t>)tužitelja bilo s obzirom na vrstu postupka bilo s obzirom na nadležnost suda itd., a pritom je uvijek riječ o takvom nedostatku koji nužno dovodi do promjene ili odbacivanja (</a:t>
            </a:r>
            <a:r>
              <a:rPr lang="hr-HR" dirty="0" err="1" smtClean="0"/>
              <a:t>op</a:t>
            </a:r>
            <a:r>
              <a:rPr lang="hr-HR" dirty="0" smtClean="0"/>
              <a:t>)tužbe. </a:t>
            </a:r>
          </a:p>
          <a:p>
            <a:r>
              <a:rPr lang="hr-HR" dirty="0" smtClean="0"/>
              <a:t>Što se tiče </a:t>
            </a:r>
            <a:r>
              <a:rPr lang="hr-HR" b="1" dirty="0" smtClean="0"/>
              <a:t>sudskih spornih pitanja pravne prirode</a:t>
            </a:r>
            <a:r>
              <a:rPr lang="hr-HR" dirty="0" smtClean="0"/>
              <a:t>, Ciceron (</a:t>
            </a:r>
            <a:r>
              <a:rPr lang="hr-HR" i="1" dirty="0" smtClean="0"/>
              <a:t>De </a:t>
            </a:r>
            <a:r>
              <a:rPr lang="hr-HR" i="1" dirty="0" err="1" smtClean="0"/>
              <a:t>inv</a:t>
            </a:r>
            <a:r>
              <a:rPr lang="hr-HR" i="1" dirty="0" smtClean="0"/>
              <a:t>. </a:t>
            </a:r>
            <a:r>
              <a:rPr lang="hr-HR" dirty="0" smtClean="0"/>
              <a:t>1,13,17) razlikuje:</a:t>
            </a:r>
          </a:p>
          <a:p>
            <a:r>
              <a:rPr lang="hr-HR" dirty="0" smtClean="0"/>
              <a:t>1. spor u kojemu jedna strana tekst nekog zakona ili isprave tumači doslovno </a:t>
            </a:r>
            <a:r>
              <a:rPr lang="hr-HR" i="1" dirty="0" smtClean="0"/>
              <a:t>(</a:t>
            </a:r>
            <a:r>
              <a:rPr lang="hr-HR" i="1" dirty="0" err="1" smtClean="0"/>
              <a:t>verba</a:t>
            </a:r>
            <a:r>
              <a:rPr lang="hr-HR" dirty="0" smtClean="0"/>
              <a:t>)</a:t>
            </a:r>
            <a:r>
              <a:rPr lang="hr-HR" i="1" dirty="0" smtClean="0"/>
              <a:t>,</a:t>
            </a:r>
            <a:r>
              <a:rPr lang="hr-HR" dirty="0" smtClean="0"/>
              <a:t> a druga prema pretpostavljenoj volji odnosno namjeri (</a:t>
            </a:r>
            <a:r>
              <a:rPr lang="hr-HR" i="1" dirty="0" err="1" smtClean="0"/>
              <a:t>sententia</a:t>
            </a:r>
            <a:r>
              <a:rPr lang="hr-HR" dirty="0" smtClean="0"/>
              <a:t>)</a:t>
            </a:r>
            <a:r>
              <a:rPr lang="hr-HR" i="1" dirty="0" smtClean="0"/>
              <a:t> </a:t>
            </a:r>
            <a:r>
              <a:rPr lang="hr-HR" dirty="0" smtClean="0"/>
              <a:t>autora odnosno prema smislu (</a:t>
            </a:r>
            <a:r>
              <a:rPr lang="hr-HR" i="1" dirty="0" err="1" smtClean="0"/>
              <a:t>genus</a:t>
            </a:r>
            <a:r>
              <a:rPr lang="hr-HR" i="1" dirty="0" smtClean="0"/>
              <a:t> de </a:t>
            </a:r>
            <a:r>
              <a:rPr lang="hr-HR" i="1" dirty="0" err="1" smtClean="0"/>
              <a:t>scripto</a:t>
            </a:r>
            <a:r>
              <a:rPr lang="hr-HR" i="1" dirty="0" smtClean="0"/>
              <a:t> </a:t>
            </a:r>
            <a:r>
              <a:rPr lang="hr-HR" i="1" dirty="0" err="1" smtClean="0"/>
              <a:t>et</a:t>
            </a:r>
            <a:r>
              <a:rPr lang="hr-HR" i="1" dirty="0" smtClean="0"/>
              <a:t> </a:t>
            </a:r>
            <a:r>
              <a:rPr lang="hr-HR" i="1" dirty="0" err="1" smtClean="0"/>
              <a:t>sententia</a:t>
            </a:r>
            <a:r>
              <a:rPr lang="hr-HR" dirty="0" smtClean="0"/>
              <a:t>)</a:t>
            </a:r>
          </a:p>
          <a:p>
            <a:r>
              <a:rPr lang="hr-HR" dirty="0" smtClean="0"/>
              <a:t>2. spor u kojemu se svaka strana poziva na drugi zakon od dva ili više njih koji različito reguliraju istu materiju (</a:t>
            </a:r>
            <a:r>
              <a:rPr lang="hr-HR" i="1" dirty="0" err="1" smtClean="0"/>
              <a:t>genus</a:t>
            </a:r>
            <a:r>
              <a:rPr lang="hr-HR" i="1" dirty="0" smtClean="0"/>
              <a:t> ex </a:t>
            </a:r>
            <a:r>
              <a:rPr lang="hr-HR" i="1" dirty="0" err="1" smtClean="0"/>
              <a:t>contrariis</a:t>
            </a:r>
            <a:r>
              <a:rPr lang="hr-HR" i="1" dirty="0" smtClean="0"/>
              <a:t> </a:t>
            </a:r>
            <a:r>
              <a:rPr lang="hr-HR" i="1" dirty="0" err="1" smtClean="0"/>
              <a:t>legibus</a:t>
            </a:r>
            <a:r>
              <a:rPr lang="hr-HR" i="1" dirty="0" smtClean="0"/>
              <a:t>)</a:t>
            </a:r>
          </a:p>
          <a:p>
            <a:r>
              <a:rPr lang="hr-HR" i="1" dirty="0" smtClean="0"/>
              <a:t>3. </a:t>
            </a:r>
            <a:r>
              <a:rPr lang="hr-HR" dirty="0" smtClean="0"/>
              <a:t>spor koji nastaje u slučaju kada svaka stranka pridaje drugo značenje nekom nejasno formuliranom ili višeznačnom tekstu zakona ili isprave (</a:t>
            </a:r>
            <a:r>
              <a:rPr lang="hr-HR" i="1" dirty="0" err="1" smtClean="0"/>
              <a:t>ambiguitas</a:t>
            </a:r>
            <a:r>
              <a:rPr lang="hr-HR" dirty="0" smtClean="0"/>
              <a:t>)</a:t>
            </a:r>
          </a:p>
          <a:p>
            <a:r>
              <a:rPr lang="hr-HR" dirty="0" smtClean="0"/>
              <a:t>4. spor u kojemu  se jedna stranka poziva na tekst nekog zakona ili isprave u izvornom ili doslovnom značenju, a druga to značenje proširuje ili upotpunjuje zaključivanjem ili analogijom (</a:t>
            </a:r>
            <a:r>
              <a:rPr lang="hr-HR" i="1" dirty="0" err="1" smtClean="0"/>
              <a:t>genus</a:t>
            </a:r>
            <a:r>
              <a:rPr lang="hr-HR" i="1" dirty="0" smtClean="0"/>
              <a:t> </a:t>
            </a:r>
            <a:r>
              <a:rPr lang="hr-HR" i="1" dirty="0" err="1" smtClean="0"/>
              <a:t>ratiocinativum</a:t>
            </a:r>
            <a:r>
              <a:rPr lang="hr-HR" dirty="0" smtClean="0"/>
              <a:t> ili </a:t>
            </a:r>
            <a:r>
              <a:rPr lang="hr-HR" i="1" dirty="0" err="1" smtClean="0"/>
              <a:t>syllogismus</a:t>
            </a:r>
            <a:r>
              <a:rPr lang="hr-HR" dirty="0" smtClean="0"/>
              <a:t>) </a:t>
            </a:r>
          </a:p>
          <a:p>
            <a:r>
              <a:rPr lang="hr-HR" dirty="0" smtClean="0"/>
              <a:t>Premda kod svakog od navedenih sudskih spornih pitanja Ciceron, uvjetovan slobodama specifično retoričko (dijalektičkog) promatranja, navodi argumentacije </a:t>
            </a:r>
            <a:r>
              <a:rPr lang="hr-HR" i="1" dirty="0" smtClean="0"/>
              <a:t>pro </a:t>
            </a:r>
            <a:r>
              <a:rPr lang="hr-HR" dirty="0" smtClean="0"/>
              <a:t>i </a:t>
            </a:r>
            <a:r>
              <a:rPr lang="hr-HR" i="1" dirty="0" err="1" smtClean="0"/>
              <a:t>contra</a:t>
            </a:r>
            <a:r>
              <a:rPr lang="hr-HR" dirty="0" smtClean="0"/>
              <a:t>, izloženo retoričko učenje o statusu i klasifikaciji sudskih spornih pitanja predstavljalo je </a:t>
            </a:r>
            <a:r>
              <a:rPr lang="hr-HR" dirty="0"/>
              <a:t>povijesno gledajući prvi </a:t>
            </a:r>
            <a:r>
              <a:rPr lang="hr-HR" dirty="0" smtClean="0"/>
              <a:t>pokušaj da se u </a:t>
            </a:r>
            <a:r>
              <a:rPr lang="hr-HR" dirty="0"/>
              <a:t>sudskom postupku </a:t>
            </a:r>
            <a:r>
              <a:rPr lang="hr-HR" dirty="0" err="1"/>
              <a:t>akuzatornog</a:t>
            </a:r>
            <a:r>
              <a:rPr lang="hr-HR" dirty="0"/>
              <a:t> tipa</a:t>
            </a:r>
            <a:r>
              <a:rPr lang="hr-HR" dirty="0" smtClean="0"/>
              <a:t> realizira zahtjev za relevantnošću kako predmeta spora tako i njime determiniranih dokaznih sredstava </a:t>
            </a:r>
            <a:endParaRPr lang="en-US" dirty="0"/>
          </a:p>
        </p:txBody>
      </p:sp>
    </p:spTree>
    <p:extLst>
      <p:ext uri="{BB962C8B-B14F-4D97-AF65-F5344CB8AC3E}">
        <p14:creationId xmlns:p14="http://schemas.microsoft.com/office/powerpoint/2010/main" val="3041993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Retorika u carskom razdoblju</a:t>
            </a:r>
            <a:endParaRPr lang="en-US" dirty="0"/>
          </a:p>
        </p:txBody>
      </p:sp>
      <p:sp>
        <p:nvSpPr>
          <p:cNvPr id="3" name="Content Placeholder 2"/>
          <p:cNvSpPr>
            <a:spLocks noGrp="1"/>
          </p:cNvSpPr>
          <p:nvPr>
            <p:ph idx="1"/>
          </p:nvPr>
        </p:nvSpPr>
        <p:spPr>
          <a:xfrm>
            <a:off x="955964" y="1770611"/>
            <a:ext cx="9713422" cy="4139738"/>
          </a:xfrm>
        </p:spPr>
        <p:txBody>
          <a:bodyPr>
            <a:noAutofit/>
          </a:bodyPr>
          <a:lstStyle/>
          <a:p>
            <a:pPr marL="0" indent="0">
              <a:buNone/>
            </a:pPr>
            <a:r>
              <a:rPr lang="hr-HR" sz="1600" dirty="0" smtClean="0"/>
              <a:t>   S propašću Rimske Republike i stvaranjem Carstva stega sve više guši javne slobode te opća važnost retorike (mada zadržava svoje mjesto u obrazovanju) slabi, a u najboljem se slučaju može govoriti o razdoblju velikih sinteza: naime, r</a:t>
            </a:r>
            <a:r>
              <a:rPr lang="en-US" sz="1600" dirty="0" err="1" smtClean="0"/>
              <a:t>etorički</a:t>
            </a:r>
            <a:r>
              <a:rPr lang="en-US" sz="1600" dirty="0" smtClean="0"/>
              <a:t> </a:t>
            </a:r>
            <a:r>
              <a:rPr lang="en-US" sz="1600" dirty="0" err="1"/>
              <a:t>spisi</a:t>
            </a:r>
            <a:r>
              <a:rPr lang="en-US" sz="1600" dirty="0"/>
              <a:t> </a:t>
            </a:r>
            <a:r>
              <a:rPr lang="en-US" sz="1600" dirty="0" err="1"/>
              <a:t>carskog</a:t>
            </a:r>
            <a:r>
              <a:rPr lang="en-US" sz="1600" dirty="0"/>
              <a:t> </a:t>
            </a:r>
            <a:r>
              <a:rPr lang="en-US" sz="1600" dirty="0" err="1"/>
              <a:t>razdoblja</a:t>
            </a:r>
            <a:r>
              <a:rPr lang="en-US" sz="1600" dirty="0"/>
              <a:t> </a:t>
            </a:r>
            <a:r>
              <a:rPr lang="hr-HR" sz="1600" dirty="0" smtClean="0"/>
              <a:t>sadrže</a:t>
            </a:r>
            <a:r>
              <a:rPr lang="en-US" sz="1600" dirty="0" smtClean="0"/>
              <a:t> </a:t>
            </a:r>
            <a:r>
              <a:rPr lang="en-US" sz="1600" dirty="0" err="1" smtClean="0"/>
              <a:t>obrad</a:t>
            </a:r>
            <a:r>
              <a:rPr lang="hr-HR" sz="1600" dirty="0" smtClean="0"/>
              <a:t>u</a:t>
            </a:r>
            <a:r>
              <a:rPr lang="en-US" sz="1600" dirty="0" smtClean="0"/>
              <a:t> </a:t>
            </a:r>
            <a:r>
              <a:rPr lang="en-US" sz="1600" dirty="0" err="1" smtClean="0"/>
              <a:t>dokazne</a:t>
            </a:r>
            <a:r>
              <a:rPr lang="en-US" sz="1600" dirty="0" smtClean="0"/>
              <a:t> </a:t>
            </a:r>
            <a:r>
              <a:rPr lang="en-US" sz="1600" dirty="0" err="1"/>
              <a:t>odnosno</a:t>
            </a:r>
            <a:r>
              <a:rPr lang="en-US" sz="1600" dirty="0"/>
              <a:t> </a:t>
            </a:r>
            <a:r>
              <a:rPr lang="en-US" sz="1600" dirty="0" err="1"/>
              <a:t>argumentativne</a:t>
            </a:r>
            <a:r>
              <a:rPr lang="en-US" sz="1600" dirty="0"/>
              <a:t> </a:t>
            </a:r>
            <a:r>
              <a:rPr lang="en-US" sz="1600" dirty="0" err="1" smtClean="0"/>
              <a:t>problematike</a:t>
            </a:r>
            <a:r>
              <a:rPr lang="hr-HR" sz="1600" dirty="0" smtClean="0"/>
              <a:t> ali </a:t>
            </a:r>
            <a:r>
              <a:rPr lang="en-US" sz="1600" dirty="0" smtClean="0"/>
              <a:t>bez</a:t>
            </a:r>
            <a:r>
              <a:rPr lang="hr-HR" sz="1600" dirty="0" smtClean="0"/>
              <a:t> </a:t>
            </a:r>
            <a:r>
              <a:rPr lang="en-US" sz="1600" dirty="0" err="1"/>
              <a:t>bitnih</a:t>
            </a:r>
            <a:r>
              <a:rPr lang="en-US" sz="1600" dirty="0"/>
              <a:t> </a:t>
            </a:r>
            <a:r>
              <a:rPr lang="en-US" sz="1600" dirty="0" err="1" smtClean="0"/>
              <a:t>inovacija</a:t>
            </a:r>
            <a:r>
              <a:rPr lang="en-US" sz="1600" dirty="0" smtClean="0"/>
              <a:t>.</a:t>
            </a:r>
            <a:endParaRPr lang="hr-HR" sz="1600" dirty="0" smtClean="0"/>
          </a:p>
          <a:p>
            <a:pPr marL="0" indent="0">
              <a:buNone/>
            </a:pPr>
            <a:r>
              <a:rPr lang="hr-HR" sz="1600" dirty="0" smtClean="0"/>
              <a:t>     Veću pozornost zaslužuje jedino </a:t>
            </a:r>
            <a:r>
              <a:rPr lang="en-US" sz="1600" b="1" dirty="0" err="1" smtClean="0"/>
              <a:t>Kvintilijanov</a:t>
            </a:r>
            <a:r>
              <a:rPr lang="hr-HR" sz="1600" b="1" dirty="0" smtClean="0"/>
              <a:t>o </a:t>
            </a:r>
            <a:r>
              <a:rPr lang="hr-HR" sz="1600" dirty="0" smtClean="0"/>
              <a:t>djelo</a:t>
            </a:r>
            <a:r>
              <a:rPr lang="en-US" sz="1600" dirty="0"/>
              <a:t> </a:t>
            </a:r>
            <a:r>
              <a:rPr lang="en-US" sz="1600" i="1" dirty="0" err="1"/>
              <a:t>Institutio</a:t>
            </a:r>
            <a:r>
              <a:rPr lang="en-US" sz="1600" i="1" dirty="0"/>
              <a:t> </a:t>
            </a:r>
            <a:r>
              <a:rPr lang="en-US" sz="1600" i="1" dirty="0" err="1"/>
              <a:t>oratoria</a:t>
            </a:r>
            <a:r>
              <a:rPr lang="en-US" sz="1600" i="1" dirty="0"/>
              <a:t> </a:t>
            </a:r>
            <a:r>
              <a:rPr lang="en-US" sz="1600" dirty="0"/>
              <a:t>(</a:t>
            </a:r>
            <a:r>
              <a:rPr lang="en-US" sz="1600" dirty="0" err="1"/>
              <a:t>kraj</a:t>
            </a:r>
            <a:r>
              <a:rPr lang="en-US" sz="1600" dirty="0"/>
              <a:t> 1.st.n.e</a:t>
            </a:r>
            <a:r>
              <a:rPr lang="en-US" sz="1600" dirty="0" smtClean="0"/>
              <a:t>.)</a:t>
            </a:r>
            <a:r>
              <a:rPr lang="hr-HR" sz="1600" dirty="0" smtClean="0"/>
              <a:t>,</a:t>
            </a:r>
            <a:r>
              <a:rPr lang="en-US" sz="1600" dirty="0" smtClean="0"/>
              <a:t> </a:t>
            </a:r>
            <a:r>
              <a:rPr lang="en-US" sz="1600" dirty="0" err="1"/>
              <a:t>opsežni</a:t>
            </a:r>
            <a:r>
              <a:rPr lang="en-US" sz="1600" dirty="0"/>
              <a:t> </a:t>
            </a:r>
            <a:r>
              <a:rPr lang="en-US" sz="1600" dirty="0" err="1"/>
              <a:t>retoričko-pedagogijski</a:t>
            </a:r>
            <a:r>
              <a:rPr lang="en-US" sz="1600" dirty="0"/>
              <a:t> </a:t>
            </a:r>
            <a:r>
              <a:rPr lang="en-US" sz="1600" dirty="0" err="1" smtClean="0"/>
              <a:t>spis</a:t>
            </a:r>
            <a:r>
              <a:rPr lang="hr-HR" sz="1600" dirty="0" smtClean="0"/>
              <a:t> (12 knj.) u kojemu on, ostajući na </a:t>
            </a:r>
            <a:r>
              <a:rPr lang="hr-HR" sz="1600" dirty="0" err="1" smtClean="0"/>
              <a:t>ciceronovskoj</a:t>
            </a:r>
            <a:r>
              <a:rPr lang="hr-HR" sz="1600" dirty="0" smtClean="0"/>
              <a:t> liniji, retoriku definira kao znanost dobrog govorenja (</a:t>
            </a:r>
            <a:r>
              <a:rPr lang="hr-HR" sz="1600" i="1" dirty="0" smtClean="0"/>
              <a:t>bene </a:t>
            </a:r>
            <a:r>
              <a:rPr lang="hr-HR" sz="1600" i="1" dirty="0" err="1" smtClean="0"/>
              <a:t>dicendi</a:t>
            </a:r>
            <a:r>
              <a:rPr lang="hr-HR" sz="1600" i="1" dirty="0" smtClean="0"/>
              <a:t> </a:t>
            </a:r>
            <a:r>
              <a:rPr lang="hr-HR" sz="1600" i="1" dirty="0" err="1" smtClean="0"/>
              <a:t>scientia</a:t>
            </a:r>
            <a:r>
              <a:rPr lang="hr-HR" sz="1600" dirty="0" smtClean="0"/>
              <a:t>), dajući pritom prednost moralnim i društvenim implikacijama retorike tj. </a:t>
            </a:r>
            <a:r>
              <a:rPr lang="hr-HR" sz="1600" i="1" dirty="0" smtClean="0"/>
              <a:t>etos</a:t>
            </a:r>
            <a:r>
              <a:rPr lang="hr-HR" sz="1600" dirty="0" smtClean="0"/>
              <a:t>-u u odgoju </a:t>
            </a:r>
            <a:r>
              <a:rPr lang="hr-HR" sz="1600" dirty="0"/>
              <a:t>valjanog govornika </a:t>
            </a:r>
            <a:r>
              <a:rPr lang="hr-HR" sz="1600" dirty="0" smtClean="0"/>
              <a:t>(moralnog, hrabrog, čestitog i časnog čovjeka s verbalnim i intelektualnim sposobnostima poput elokvencije i znanja, v. </a:t>
            </a:r>
            <a:r>
              <a:rPr lang="hr-HR" sz="1600" i="1" dirty="0" err="1" smtClean="0"/>
              <a:t>Inst</a:t>
            </a:r>
            <a:r>
              <a:rPr lang="hr-HR" sz="1600" i="1" dirty="0" smtClean="0"/>
              <a:t>. </a:t>
            </a:r>
            <a:r>
              <a:rPr lang="hr-HR" sz="1600" i="1" dirty="0"/>
              <a:t>o</a:t>
            </a:r>
            <a:r>
              <a:rPr lang="hr-HR" sz="1600" i="1" dirty="0" smtClean="0"/>
              <a:t>rat. </a:t>
            </a:r>
            <a:r>
              <a:rPr lang="hr-HR" sz="1600" dirty="0" smtClean="0"/>
              <a:t>II, 15,34), ali ne zagovarajući toliko uvjeravanje koliko elokvenciju; susljedno tome, </a:t>
            </a:r>
            <a:r>
              <a:rPr lang="hr-HR" sz="1600" dirty="0" err="1" smtClean="0"/>
              <a:t>Kvintilijan</a:t>
            </a:r>
            <a:r>
              <a:rPr lang="hr-HR" sz="1600" dirty="0" smtClean="0"/>
              <a:t> izrijekom ne objašnjava vezu između retorike i filozofije, već se ograničava na tvrdnju da se nijedna filozofija ne može afirmirati bez utjecanja retorici, čime je nastojao naglasiti nadmoć govorničkog umijeća odnosno elokvencije nad filozofijom (</a:t>
            </a:r>
            <a:r>
              <a:rPr lang="hr-HR" sz="1600" i="1" dirty="0" err="1"/>
              <a:t>Inst</a:t>
            </a:r>
            <a:r>
              <a:rPr lang="hr-HR" sz="1600" i="1" dirty="0"/>
              <a:t>. orat. </a:t>
            </a:r>
            <a:r>
              <a:rPr lang="hr-HR" sz="1600" dirty="0" smtClean="0"/>
              <a:t>I, 11,47; XII, 2,5). Rađa se, dakle, strategija koja vrednuje učinke nauštrb utemeljenosti  </a:t>
            </a:r>
          </a:p>
          <a:p>
            <a:pPr marL="0" indent="0">
              <a:buNone/>
            </a:pPr>
            <a:r>
              <a:rPr lang="hr-HR" sz="1600" dirty="0" smtClean="0"/>
              <a:t>    Što se tiče </a:t>
            </a:r>
            <a:r>
              <a:rPr lang="hr-HR" sz="1600" dirty="0" err="1" smtClean="0"/>
              <a:t>Kvintilijanove</a:t>
            </a:r>
            <a:r>
              <a:rPr lang="hr-HR" sz="1600" dirty="0" smtClean="0"/>
              <a:t> </a:t>
            </a:r>
            <a:r>
              <a:rPr lang="en-US" sz="1600" dirty="0" err="1"/>
              <a:t>koncepcije</a:t>
            </a:r>
            <a:r>
              <a:rPr lang="en-US" sz="1600" dirty="0"/>
              <a:t> </a:t>
            </a:r>
            <a:r>
              <a:rPr lang="en-US" sz="1600" dirty="0" err="1"/>
              <a:t>sudskih</a:t>
            </a:r>
            <a:r>
              <a:rPr lang="en-US" sz="1600" dirty="0"/>
              <a:t> </a:t>
            </a:r>
            <a:r>
              <a:rPr lang="en-US" sz="1600" dirty="0" err="1"/>
              <a:t>dokaza</a:t>
            </a:r>
            <a:r>
              <a:rPr lang="en-US" sz="1600" dirty="0"/>
              <a:t> </a:t>
            </a:r>
            <a:r>
              <a:rPr lang="en-US" sz="1600" dirty="0" smtClean="0"/>
              <a:t>(</a:t>
            </a:r>
            <a:r>
              <a:rPr lang="hr-HR" sz="1600" dirty="0" smtClean="0"/>
              <a:t>prema njegovoj terminologiji : </a:t>
            </a:r>
            <a:r>
              <a:rPr lang="en-US" sz="1600" i="1" dirty="0" err="1" smtClean="0"/>
              <a:t>probationes</a:t>
            </a:r>
            <a:r>
              <a:rPr lang="en-US" sz="1600" i="1" dirty="0" smtClean="0"/>
              <a:t> </a:t>
            </a:r>
            <a:r>
              <a:rPr lang="en-US" sz="1600" i="1" dirty="0" err="1" smtClean="0"/>
              <a:t>artificiales</a:t>
            </a:r>
            <a:r>
              <a:rPr lang="en-US" sz="1600" dirty="0" smtClean="0"/>
              <a:t> </a:t>
            </a:r>
            <a:r>
              <a:rPr lang="en-US" sz="1600" dirty="0" err="1"/>
              <a:t>nasuprot</a:t>
            </a:r>
            <a:r>
              <a:rPr lang="en-US" sz="1600" dirty="0"/>
              <a:t> </a:t>
            </a:r>
            <a:r>
              <a:rPr lang="en-US" sz="1600" i="1" dirty="0" err="1"/>
              <a:t>probationes</a:t>
            </a:r>
            <a:r>
              <a:rPr lang="en-US" sz="1600" i="1" dirty="0"/>
              <a:t> </a:t>
            </a:r>
            <a:r>
              <a:rPr lang="hr-HR" sz="1600" i="1" dirty="0" err="1" smtClean="0"/>
              <a:t>in</a:t>
            </a:r>
            <a:r>
              <a:rPr lang="en-US" sz="1600" i="1" dirty="0" err="1" smtClean="0"/>
              <a:t>artificiales</a:t>
            </a:r>
            <a:r>
              <a:rPr lang="hr-HR" sz="1600" i="1" dirty="0" smtClean="0"/>
              <a:t> </a:t>
            </a:r>
            <a:r>
              <a:rPr lang="hr-HR" sz="1600" dirty="0" smtClean="0"/>
              <a:t>kao doslovnom </a:t>
            </a:r>
            <a:r>
              <a:rPr lang="hr-HR" sz="1600" dirty="0"/>
              <a:t>prijevodu grčkih termina tehnički-</a:t>
            </a:r>
            <a:r>
              <a:rPr lang="hr-HR" sz="1600" dirty="0" err="1"/>
              <a:t>atehnički</a:t>
            </a:r>
            <a:r>
              <a:rPr lang="hr-HR" sz="1600" dirty="0"/>
              <a:t> kojim se dobiva na autentičnosti i praktičnijoj </a:t>
            </a:r>
            <a:r>
              <a:rPr lang="hr-HR" sz="1600" dirty="0" smtClean="0"/>
              <a:t>uporabi te omogućava općeprihvaćenost u kasnijoj, srednjovjekovnoj tradiciji</a:t>
            </a:r>
            <a:r>
              <a:rPr lang="en-US" sz="1600" dirty="0" smtClean="0"/>
              <a:t>)</a:t>
            </a:r>
            <a:r>
              <a:rPr lang="hr-HR" sz="1600" dirty="0" smtClean="0"/>
              <a:t>, izražene posebice u 5. knjizi, bila je riječ o koncepciji koja, </a:t>
            </a:r>
            <a:r>
              <a:rPr lang="en-US" sz="1600" dirty="0" err="1" smtClean="0"/>
              <a:t>jač</a:t>
            </a:r>
            <a:r>
              <a:rPr lang="hr-HR" sz="1600" dirty="0" smtClean="0"/>
              <a:t>im</a:t>
            </a:r>
            <a:r>
              <a:rPr lang="en-US" sz="1600" dirty="0" smtClean="0"/>
              <a:t> </a:t>
            </a:r>
            <a:r>
              <a:rPr lang="en-US" sz="1600" dirty="0" err="1" smtClean="0"/>
              <a:t>oslanjanj</a:t>
            </a:r>
            <a:r>
              <a:rPr lang="hr-HR" sz="1600" dirty="0" smtClean="0"/>
              <a:t>em</a:t>
            </a:r>
            <a:r>
              <a:rPr lang="en-US" sz="1600" dirty="0" smtClean="0"/>
              <a:t> </a:t>
            </a:r>
            <a:r>
              <a:rPr lang="en-US" sz="1600" dirty="0" err="1"/>
              <a:t>na</a:t>
            </a:r>
            <a:r>
              <a:rPr lang="en-US" sz="1600" dirty="0"/>
              <a:t> </a:t>
            </a:r>
            <a:r>
              <a:rPr lang="hr-HR" sz="1600" dirty="0" smtClean="0"/>
              <a:t>onovremeno </a:t>
            </a:r>
            <a:r>
              <a:rPr lang="en-US" sz="1600" dirty="0" err="1" smtClean="0"/>
              <a:t>rimsko</a:t>
            </a:r>
            <a:r>
              <a:rPr lang="en-US" sz="1600" dirty="0" smtClean="0"/>
              <a:t> </a:t>
            </a:r>
            <a:r>
              <a:rPr lang="en-US" sz="1600" dirty="0" err="1" smtClean="0"/>
              <a:t>pravo</a:t>
            </a:r>
            <a:r>
              <a:rPr lang="hr-HR" sz="1600" dirty="0" smtClean="0"/>
              <a:t> koje još nije bilo izgradilo pravnu teoriju dokaza, objema vrstama dokaza pridaje u bitnom retorička svojstva. </a:t>
            </a:r>
            <a:endParaRPr lang="en-US" sz="1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9386" y="2876202"/>
            <a:ext cx="1347693" cy="1612669"/>
          </a:xfrm>
          <a:prstGeom prst="rect">
            <a:avLst/>
          </a:prstGeom>
        </p:spPr>
      </p:pic>
    </p:spTree>
    <p:extLst>
      <p:ext uri="{BB962C8B-B14F-4D97-AF65-F5344CB8AC3E}">
        <p14:creationId xmlns:p14="http://schemas.microsoft.com/office/powerpoint/2010/main" val="4228181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pPr marL="0" indent="0">
              <a:buNone/>
            </a:pPr>
            <a:r>
              <a:rPr lang="hr-HR" sz="1600" dirty="0" smtClean="0"/>
              <a:t>    </a:t>
            </a:r>
            <a:r>
              <a:rPr lang="hr-HR" sz="1800" dirty="0" smtClean="0"/>
              <a:t>Premda </a:t>
            </a:r>
            <a:r>
              <a:rPr lang="hr-HR" sz="1800" dirty="0"/>
              <a:t>glede </a:t>
            </a:r>
            <a:r>
              <a:rPr lang="hr-HR" sz="1800" dirty="0" err="1"/>
              <a:t>atehničkih</a:t>
            </a:r>
            <a:r>
              <a:rPr lang="hr-HR" sz="1800" dirty="0"/>
              <a:t> dokaza tj. </a:t>
            </a:r>
            <a:r>
              <a:rPr lang="hr-HR" sz="1800" i="1" dirty="0" err="1"/>
              <a:t>probationes</a:t>
            </a:r>
            <a:r>
              <a:rPr lang="hr-HR" sz="1800" i="1" dirty="0"/>
              <a:t> </a:t>
            </a:r>
            <a:r>
              <a:rPr lang="hr-HR" sz="1800" i="1" dirty="0" err="1"/>
              <a:t>inartificiales</a:t>
            </a:r>
            <a:r>
              <a:rPr lang="hr-HR" sz="1800" i="1" dirty="0"/>
              <a:t> (</a:t>
            </a:r>
            <a:r>
              <a:rPr lang="hr-HR" sz="1800" i="1" dirty="0" err="1" smtClean="0"/>
              <a:t>praeiudicia</a:t>
            </a:r>
            <a:r>
              <a:rPr lang="hr-HR" sz="1800" dirty="0" smtClean="0"/>
              <a:t>, </a:t>
            </a:r>
            <a:r>
              <a:rPr lang="hr-HR" sz="1800" i="1" dirty="0" err="1" smtClean="0"/>
              <a:t>rumores</a:t>
            </a:r>
            <a:r>
              <a:rPr lang="hr-HR" sz="1800" dirty="0" smtClean="0"/>
              <a:t>, </a:t>
            </a:r>
            <a:r>
              <a:rPr lang="hr-HR" sz="1800" i="1" dirty="0" err="1" smtClean="0"/>
              <a:t>tormenta</a:t>
            </a:r>
            <a:r>
              <a:rPr lang="hr-HR" sz="1800" dirty="0" smtClean="0"/>
              <a:t>, </a:t>
            </a:r>
            <a:r>
              <a:rPr lang="hr-HR" sz="1800" i="1" dirty="0" err="1" smtClean="0"/>
              <a:t>tabulae</a:t>
            </a:r>
            <a:r>
              <a:rPr lang="hr-HR" sz="1800" dirty="0" smtClean="0"/>
              <a:t>, </a:t>
            </a:r>
            <a:r>
              <a:rPr lang="hr-HR" sz="1800" i="1" dirty="0" err="1" smtClean="0"/>
              <a:t>ius</a:t>
            </a:r>
            <a:r>
              <a:rPr lang="hr-HR" sz="1800" i="1" dirty="0" smtClean="0"/>
              <a:t> </a:t>
            </a:r>
            <a:r>
              <a:rPr lang="hr-HR" sz="1800" i="1" dirty="0" err="1"/>
              <a:t>iurandum</a:t>
            </a:r>
            <a:r>
              <a:rPr lang="hr-HR" sz="1800" i="1" dirty="0"/>
              <a:t> </a:t>
            </a:r>
            <a:r>
              <a:rPr lang="hr-HR" sz="1800" dirty="0" smtClean="0"/>
              <a:t>i </a:t>
            </a:r>
            <a:r>
              <a:rPr lang="hr-HR" sz="1800" i="1" dirty="0" err="1" smtClean="0"/>
              <a:t>testes</a:t>
            </a:r>
            <a:r>
              <a:rPr lang="hr-HR" sz="1800" i="1" dirty="0" smtClean="0"/>
              <a:t>) </a:t>
            </a:r>
            <a:r>
              <a:rPr lang="hr-HR" sz="1800" dirty="0"/>
              <a:t>izričito navodi da su lišeni retoričkog umijeća, ne odbija tradicionalno shvaćanje o njihovoj funkcionalnoj bliskosti s tehničkim dokazima tj. </a:t>
            </a:r>
            <a:r>
              <a:rPr lang="en-US" sz="1800" i="1" dirty="0" err="1"/>
              <a:t>probationes</a:t>
            </a:r>
            <a:r>
              <a:rPr lang="en-US" sz="1800" i="1" dirty="0"/>
              <a:t> </a:t>
            </a:r>
            <a:r>
              <a:rPr lang="en-US" sz="1800" i="1" dirty="0" err="1"/>
              <a:t>artificiales</a:t>
            </a:r>
            <a:r>
              <a:rPr lang="hr-HR" sz="1800" i="1" dirty="0"/>
              <a:t>. </a:t>
            </a:r>
            <a:r>
              <a:rPr lang="hr-HR" sz="1800" dirty="0"/>
              <a:t>Ipak bi se njegov katalog </a:t>
            </a:r>
            <a:r>
              <a:rPr lang="hr-HR" sz="1800" dirty="0" err="1"/>
              <a:t>atehničkih</a:t>
            </a:r>
            <a:r>
              <a:rPr lang="hr-HR" sz="1800" dirty="0"/>
              <a:t> dokaza tj. </a:t>
            </a:r>
            <a:r>
              <a:rPr lang="hr-HR" sz="1800" i="1" dirty="0" err="1"/>
              <a:t>probationes</a:t>
            </a:r>
            <a:r>
              <a:rPr lang="hr-HR" sz="1800" i="1" dirty="0"/>
              <a:t> </a:t>
            </a:r>
            <a:r>
              <a:rPr lang="hr-HR" sz="1800" i="1" dirty="0" err="1"/>
              <a:t>inartificiales</a:t>
            </a:r>
            <a:r>
              <a:rPr lang="hr-HR" sz="1800" dirty="0"/>
              <a:t> mogao smatrati </a:t>
            </a:r>
            <a:r>
              <a:rPr lang="hr-HR" sz="1800" b="1" dirty="0"/>
              <a:t>svojevrsnim inovativnim pokušajem </a:t>
            </a:r>
            <a:r>
              <a:rPr lang="hr-HR" sz="1800" dirty="0"/>
              <a:t>da se takvim dokazima dade biljeg autentično sudskih dokaza u modernom smislu riječi, i to s jedne strane zbog toga što u njemu ne nalazimo zakone, senatske zaključke i pravnička mišljenja koja su ranije smatrana takvima, te bi to bio prvi pokušaj da se u sferi sudskog dokazivanja razdvoje činjenična od pravnih pitanja odnosno da se funkcija </a:t>
            </a:r>
            <a:r>
              <a:rPr lang="hr-HR" sz="1800" dirty="0" err="1"/>
              <a:t>atehničkih</a:t>
            </a:r>
            <a:r>
              <a:rPr lang="hr-HR" sz="1800" dirty="0"/>
              <a:t> dokaza ograniči isključivo na činjenična utvrđenja, a s druge strane zbog toga što u tom šesteročlanom katalogu (izuzmemo li </a:t>
            </a:r>
            <a:r>
              <a:rPr lang="hr-HR" sz="1800" i="1" dirty="0" err="1"/>
              <a:t>praeiudicia</a:t>
            </a:r>
            <a:r>
              <a:rPr lang="hr-HR" sz="1800" dirty="0"/>
              <a:t> koja idu za utvrđenjem prava a ne činjenica, i zakletvu /</a:t>
            </a:r>
            <a:r>
              <a:rPr lang="hr-HR" sz="1800" i="1" dirty="0" err="1"/>
              <a:t>ius</a:t>
            </a:r>
            <a:r>
              <a:rPr lang="hr-HR" sz="1800" i="1" dirty="0"/>
              <a:t> </a:t>
            </a:r>
            <a:r>
              <a:rPr lang="hr-HR" sz="1800" i="1" dirty="0" err="1"/>
              <a:t>iurandum</a:t>
            </a:r>
            <a:r>
              <a:rPr lang="hr-HR" sz="1800" dirty="0"/>
              <a:t>/ koja nesporno ima iracionalni karakter) neka od preostalih </a:t>
            </a:r>
            <a:r>
              <a:rPr lang="hr-HR" sz="1800" dirty="0" err="1"/>
              <a:t>atehničkih</a:t>
            </a:r>
            <a:r>
              <a:rPr lang="hr-HR" sz="1800" dirty="0"/>
              <a:t> dokaza (nedvojbeno isprave, nešto slabije jasno svjedoci, a dvojbeno </a:t>
            </a:r>
            <a:r>
              <a:rPr lang="hr-HR" sz="1800" i="1" dirty="0" err="1"/>
              <a:t>rumores</a:t>
            </a:r>
            <a:r>
              <a:rPr lang="hr-HR" sz="1800" i="1" dirty="0"/>
              <a:t> </a:t>
            </a:r>
            <a:r>
              <a:rPr lang="hr-HR" sz="1800" dirty="0"/>
              <a:t>i </a:t>
            </a:r>
            <a:r>
              <a:rPr lang="hr-HR" sz="1800" i="1" dirty="0" err="1"/>
              <a:t>tormenta</a:t>
            </a:r>
            <a:r>
              <a:rPr lang="hr-HR" sz="1800" dirty="0"/>
              <a:t>) imaju racionalni i laički karakter kao bitna obilježja modernih sudskih dokaza. </a:t>
            </a:r>
            <a:r>
              <a:rPr lang="en-US" sz="1800" dirty="0"/>
              <a:t> </a:t>
            </a:r>
            <a:endParaRPr lang="hr-HR" sz="1800" dirty="0" smtClean="0"/>
          </a:p>
          <a:p>
            <a:pPr marL="0" indent="0">
              <a:buNone/>
            </a:pPr>
            <a:r>
              <a:rPr lang="hr-HR" sz="1800" dirty="0" smtClean="0"/>
              <a:t>    Razdoblje </a:t>
            </a:r>
            <a:r>
              <a:rPr lang="hr-HR" sz="1800" b="1" i="1" dirty="0"/>
              <a:t>druge sofistike </a:t>
            </a:r>
            <a:r>
              <a:rPr lang="en-US" sz="1800" dirty="0"/>
              <a:t>(2.-4.st.)</a:t>
            </a:r>
            <a:r>
              <a:rPr lang="hr-HR" sz="1800" dirty="0"/>
              <a:t> i t</a:t>
            </a:r>
            <a:r>
              <a:rPr lang="en-US" sz="1800" dirty="0" err="1"/>
              <a:t>zv</a:t>
            </a:r>
            <a:r>
              <a:rPr lang="en-US" sz="1800" dirty="0"/>
              <a:t>. </a:t>
            </a:r>
            <a:r>
              <a:rPr lang="en-US" sz="1800" dirty="0" err="1"/>
              <a:t>rhetores</a:t>
            </a:r>
            <a:r>
              <a:rPr lang="en-US" sz="1800" dirty="0"/>
              <a:t> </a:t>
            </a:r>
            <a:r>
              <a:rPr lang="en-US" sz="1800" dirty="0" err="1"/>
              <a:t>Latini</a:t>
            </a:r>
            <a:r>
              <a:rPr lang="en-US" sz="1800" dirty="0"/>
              <a:t> </a:t>
            </a:r>
            <a:r>
              <a:rPr lang="en-US" sz="1800" dirty="0" err="1"/>
              <a:t>minores</a:t>
            </a:r>
            <a:r>
              <a:rPr lang="en-US" sz="1800" dirty="0"/>
              <a:t> </a:t>
            </a:r>
            <a:r>
              <a:rPr lang="en-US" sz="1800" dirty="0" err="1"/>
              <a:t>kao</a:t>
            </a:r>
            <a:r>
              <a:rPr lang="en-US" sz="1800" dirty="0"/>
              <a:t> puki </a:t>
            </a:r>
            <a:r>
              <a:rPr lang="en-US" sz="1800" dirty="0" err="1"/>
              <a:t>prijenosnici</a:t>
            </a:r>
            <a:r>
              <a:rPr lang="en-US" sz="1800" dirty="0"/>
              <a:t> </a:t>
            </a:r>
            <a:r>
              <a:rPr lang="en-US" sz="1800" dirty="0" err="1"/>
              <a:t>Ciceronova</a:t>
            </a:r>
            <a:r>
              <a:rPr lang="en-US" sz="1800" dirty="0"/>
              <a:t> </a:t>
            </a:r>
            <a:r>
              <a:rPr lang="en-US" sz="1800" dirty="0" err="1"/>
              <a:t>i</a:t>
            </a:r>
            <a:r>
              <a:rPr lang="en-US" sz="1800" dirty="0"/>
              <a:t> </a:t>
            </a:r>
            <a:r>
              <a:rPr lang="en-US" sz="1800" dirty="0" err="1"/>
              <a:t>Kvintilijanova</a:t>
            </a:r>
            <a:r>
              <a:rPr lang="en-US" sz="1800" dirty="0"/>
              <a:t> </a:t>
            </a:r>
            <a:r>
              <a:rPr lang="en-US" sz="1800" dirty="0" err="1"/>
              <a:t>retoričkog</a:t>
            </a:r>
            <a:r>
              <a:rPr lang="en-US" sz="1800" dirty="0"/>
              <a:t> </a:t>
            </a:r>
            <a:r>
              <a:rPr lang="en-US" sz="1800" dirty="0" err="1"/>
              <a:t>učenja</a:t>
            </a:r>
            <a:r>
              <a:rPr lang="en-US" sz="1800" dirty="0"/>
              <a:t> o </a:t>
            </a:r>
            <a:r>
              <a:rPr lang="en-US" sz="1800" dirty="0" err="1"/>
              <a:t>argumentaciji</a:t>
            </a:r>
            <a:r>
              <a:rPr lang="hr-HR" sz="1800" dirty="0"/>
              <a:t>; to doba obilježeno je naglašenim slabljenjem retorike tj. padom njezine tehničke sastavnice, </a:t>
            </a:r>
            <a:r>
              <a:rPr lang="hr-HR" sz="1800" dirty="0" smtClean="0"/>
              <a:t>društvenog </a:t>
            </a:r>
            <a:r>
              <a:rPr lang="hr-HR" sz="1800" dirty="0"/>
              <a:t>i pedagoškog poslanja te njezinim </a:t>
            </a:r>
            <a:r>
              <a:rPr lang="hr-HR" sz="1800" dirty="0" smtClean="0"/>
              <a:t>ograničavanjem </a:t>
            </a:r>
            <a:r>
              <a:rPr lang="hr-HR" sz="1800" dirty="0"/>
              <a:t>na školske udžbenike i carsku propagandu</a:t>
            </a:r>
            <a:r>
              <a:rPr lang="en-US" sz="1800" dirty="0"/>
              <a:t>. </a:t>
            </a:r>
            <a:endParaRPr lang="hr-HR" sz="1800" dirty="0"/>
          </a:p>
          <a:p>
            <a:pPr marL="0" indent="0">
              <a:buNone/>
            </a:pPr>
            <a:endParaRPr lang="hr-HR" sz="1800" dirty="0"/>
          </a:p>
        </p:txBody>
      </p:sp>
    </p:spTree>
    <p:extLst>
      <p:ext uri="{BB962C8B-B14F-4D97-AF65-F5344CB8AC3E}">
        <p14:creationId xmlns:p14="http://schemas.microsoft.com/office/powerpoint/2010/main" val="1536588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r>
              <a:rPr lang="hr-HR" sz="1600" dirty="0" smtClean="0"/>
              <a:t>    Ističe </a:t>
            </a:r>
            <a:r>
              <a:rPr lang="hr-HR" sz="1600" dirty="0"/>
              <a:t>se, međutim, g</a:t>
            </a:r>
            <a:r>
              <a:rPr lang="en-US" sz="1600" dirty="0" err="1"/>
              <a:t>rčki</a:t>
            </a:r>
            <a:r>
              <a:rPr lang="en-US" sz="1600" dirty="0"/>
              <a:t> </a:t>
            </a:r>
            <a:r>
              <a:rPr lang="en-US" sz="1600" dirty="0" err="1"/>
              <a:t>retoričar</a:t>
            </a:r>
            <a:r>
              <a:rPr lang="en-US" sz="1600" dirty="0"/>
              <a:t> </a:t>
            </a:r>
            <a:r>
              <a:rPr lang="en-US" sz="1600" b="1" dirty="0" err="1"/>
              <a:t>Hermogen</a:t>
            </a:r>
            <a:r>
              <a:rPr lang="en-US" sz="1600" b="1" dirty="0"/>
              <a:t> </a:t>
            </a:r>
            <a:r>
              <a:rPr lang="en-US" sz="1600" b="1" dirty="0" err="1"/>
              <a:t>iz</a:t>
            </a:r>
            <a:r>
              <a:rPr lang="en-US" sz="1600" b="1" dirty="0"/>
              <a:t> </a:t>
            </a:r>
            <a:r>
              <a:rPr lang="en-US" sz="1600" b="1" dirty="0" err="1"/>
              <a:t>Tarsa</a:t>
            </a:r>
            <a:r>
              <a:rPr lang="en-US" sz="1600" b="1" dirty="0"/>
              <a:t> </a:t>
            </a:r>
            <a:r>
              <a:rPr lang="en-US" sz="1600" dirty="0"/>
              <a:t>(2</a:t>
            </a:r>
            <a:r>
              <a:rPr lang="hr-HR" sz="1600" dirty="0"/>
              <a:t>/3.</a:t>
            </a:r>
            <a:r>
              <a:rPr lang="en-US" sz="1600" dirty="0" err="1"/>
              <a:t>st.</a:t>
            </a:r>
            <a:r>
              <a:rPr lang="en-US" sz="1600" dirty="0"/>
              <a:t>)</a:t>
            </a:r>
            <a:r>
              <a:rPr lang="hr-HR" sz="1600" dirty="0"/>
              <a:t> – u ranoj mladosti sjajan govornik, prestao je praktički djelovati te se posvetio retoričkoj teoriji i pronalaženju zakona stila kroz analizu starih govora. Njegovo djelo </a:t>
            </a:r>
            <a:r>
              <a:rPr lang="hr-HR" sz="1600" i="1" dirty="0"/>
              <a:t>Umijeće </a:t>
            </a:r>
            <a:r>
              <a:rPr lang="hr-HR" sz="1600" dirty="0"/>
              <a:t>sastavljeno je od triju rasprava: 1. </a:t>
            </a:r>
            <a:r>
              <a:rPr lang="hr-HR" sz="1600" i="1" dirty="0"/>
              <a:t>O utvrđivanju činjenica </a:t>
            </a:r>
            <a:r>
              <a:rPr lang="hr-HR" sz="1600" dirty="0"/>
              <a:t>– u kojoj dalje razvija </a:t>
            </a:r>
            <a:r>
              <a:rPr lang="en-US" sz="1600" dirty="0" err="1"/>
              <a:t>Hermagorin</a:t>
            </a:r>
            <a:r>
              <a:rPr lang="hr-HR" sz="1600" dirty="0"/>
              <a:t>o</a:t>
            </a:r>
            <a:r>
              <a:rPr lang="en-US" sz="1600" dirty="0"/>
              <a:t> </a:t>
            </a:r>
            <a:r>
              <a:rPr lang="en-US" sz="1600" dirty="0" err="1"/>
              <a:t>učenj</a:t>
            </a:r>
            <a:r>
              <a:rPr lang="hr-HR" sz="1600" dirty="0"/>
              <a:t>e</a:t>
            </a:r>
            <a:r>
              <a:rPr lang="en-US" sz="1600" dirty="0"/>
              <a:t> o </a:t>
            </a:r>
            <a:r>
              <a:rPr lang="en-US" sz="1600" dirty="0" err="1"/>
              <a:t>statusima</a:t>
            </a:r>
            <a:r>
              <a:rPr lang="hr-HR" sz="1600" dirty="0"/>
              <a:t>, pri čemu širi polje analiziranja i uključivanja </a:t>
            </a:r>
            <a:r>
              <a:rPr lang="hr-HR" sz="1600" i="1" dirty="0" err="1"/>
              <a:t>stasis</a:t>
            </a:r>
            <a:r>
              <a:rPr lang="hr-HR" sz="1600" dirty="0"/>
              <a:t>-a, koji se više ne ograničava na sudsko područje, a uvodi i mogućnost debata koje umiču svakoj </a:t>
            </a:r>
            <a:r>
              <a:rPr lang="hr-HR" sz="1600" dirty="0" err="1"/>
              <a:t>stazičkoj</a:t>
            </a:r>
            <a:r>
              <a:rPr lang="hr-HR" sz="1600" dirty="0"/>
              <a:t> determinaciji – tzv. </a:t>
            </a:r>
            <a:r>
              <a:rPr lang="hr-HR" sz="1600" i="1" dirty="0" err="1"/>
              <a:t>asystaton</a:t>
            </a:r>
            <a:r>
              <a:rPr lang="hr-HR" sz="1600" i="1" dirty="0"/>
              <a:t>, </a:t>
            </a:r>
            <a:r>
              <a:rPr lang="hr-HR" sz="1600" dirty="0"/>
              <a:t>pa je tom svojom novošću odnosno </a:t>
            </a:r>
            <a:r>
              <a:rPr lang="en-US" sz="1600" dirty="0" err="1"/>
              <a:t>učenje</a:t>
            </a:r>
            <a:r>
              <a:rPr lang="hr-HR" sz="1600" dirty="0"/>
              <a:t>m</a:t>
            </a:r>
            <a:r>
              <a:rPr lang="en-US" sz="1600" dirty="0"/>
              <a:t> o </a:t>
            </a:r>
            <a:r>
              <a:rPr lang="en-US" sz="1600" dirty="0" err="1"/>
              <a:t>tzv</a:t>
            </a:r>
            <a:r>
              <a:rPr lang="en-US" sz="1600" dirty="0"/>
              <a:t>. </a:t>
            </a:r>
            <a:r>
              <a:rPr lang="en-US" sz="1600" i="1" dirty="0" err="1"/>
              <a:t>capitula</a:t>
            </a:r>
            <a:r>
              <a:rPr lang="hr-HR" sz="1600" dirty="0"/>
              <a:t> Ciceronovu tezu da nema spora kada nema </a:t>
            </a:r>
            <a:r>
              <a:rPr lang="hr-HR" sz="1600" i="1" dirty="0" err="1"/>
              <a:t>stasis</a:t>
            </a:r>
            <a:r>
              <a:rPr lang="hr-HR" sz="1600" dirty="0"/>
              <a:t>-a doveo u pitanje; 2. </a:t>
            </a:r>
            <a:r>
              <a:rPr lang="hr-HR" sz="1600" i="1" dirty="0"/>
              <a:t>O pronalaženju građe – </a:t>
            </a:r>
            <a:r>
              <a:rPr lang="hr-HR" sz="1600" dirty="0"/>
              <a:t>u kojoj iznalazeći temu unosi razmišljanje o pojmu argumenta, koje je bliže Ciceronovim nego Aristotelovim idejama; </a:t>
            </a:r>
            <a:r>
              <a:rPr lang="hr-HR" sz="1600" i="1" dirty="0"/>
              <a:t>O stilovima – </a:t>
            </a:r>
            <a:r>
              <a:rPr lang="hr-HR" sz="1600" dirty="0"/>
              <a:t>u kojoj nastoji utvrditi osnovna obilježja govora koja međusobno kombinira ne bi li formirao različite stilske vrste. Premda je </a:t>
            </a:r>
            <a:r>
              <a:rPr lang="hr-HR" sz="1600" dirty="0" err="1"/>
              <a:t>Hermogen</a:t>
            </a:r>
            <a:r>
              <a:rPr lang="hr-HR" sz="1600" dirty="0"/>
              <a:t>, otklanjajući filozofiju i ograničavajući se na probleme sudskih govora, suzio polje retorike i prilagodio ga školskim potrebama, njegovo učenje o stilu i interpretaciji vrlo brzo je kanonizirano te izvršilo dugotrajan (prema mišljenju nekih suvremenim teoretičara /npr. R. Kennedy/ i kontroverzan) utjecaj u retoričkoj tradiciji.  </a:t>
            </a:r>
          </a:p>
          <a:p>
            <a:pPr marL="0" indent="0">
              <a:buNone/>
            </a:pPr>
            <a:r>
              <a:rPr lang="hr-HR" sz="1600" dirty="0" smtClean="0"/>
              <a:t>    Osim </a:t>
            </a:r>
            <a:r>
              <a:rPr lang="hr-HR" sz="1600" dirty="0" err="1"/>
              <a:t>Hermogena</a:t>
            </a:r>
            <a:r>
              <a:rPr lang="hr-HR" sz="1600" dirty="0"/>
              <a:t> iz </a:t>
            </a:r>
            <a:r>
              <a:rPr lang="hr-HR" sz="1600" dirty="0" err="1"/>
              <a:t>Tarsa</a:t>
            </a:r>
            <a:r>
              <a:rPr lang="hr-HR" sz="1600" dirty="0"/>
              <a:t>, u okviru </a:t>
            </a:r>
            <a:r>
              <a:rPr lang="hr-HR" sz="1600" i="1" dirty="0"/>
              <a:t>druge sofistike </a:t>
            </a:r>
            <a:r>
              <a:rPr lang="hr-HR" sz="1600" dirty="0"/>
              <a:t>treba spomenuti </a:t>
            </a:r>
            <a:r>
              <a:rPr lang="hr-HR" sz="1600" b="1" dirty="0"/>
              <a:t>Elija </a:t>
            </a:r>
            <a:r>
              <a:rPr lang="hr-HR" sz="1600" b="1" dirty="0" err="1"/>
              <a:t>Aristida</a:t>
            </a:r>
            <a:r>
              <a:rPr lang="hr-HR" sz="1600" b="1" dirty="0"/>
              <a:t> </a:t>
            </a:r>
            <a:r>
              <a:rPr lang="hr-HR" sz="1600" dirty="0"/>
              <a:t>(2.st.) i </a:t>
            </a:r>
            <a:r>
              <a:rPr lang="hr-HR" sz="1600" dirty="0" err="1"/>
              <a:t>Filostrata</a:t>
            </a:r>
            <a:r>
              <a:rPr lang="hr-HR" sz="1600" dirty="0"/>
              <a:t> (oko 170. – oko 245.g.): prvi u djelu </a:t>
            </a:r>
            <a:r>
              <a:rPr lang="hr-HR" sz="1600" i="1" dirty="0"/>
              <a:t>Protiv Platona, u obranu retorike</a:t>
            </a:r>
            <a:r>
              <a:rPr lang="hr-HR" sz="1600" dirty="0"/>
              <a:t> propituje utemeljenost Platonove osude retorike te nudi relacijsko poimanje retorike koja prema njegovom mišljenju s pravom postaje sila univerzalnosti koja, međutim, proizvodi granicu – zloupotrebe ili </a:t>
            </a:r>
            <a:r>
              <a:rPr lang="hr-HR" sz="1600" dirty="0" err="1"/>
              <a:t>samoprofanaciju</a:t>
            </a:r>
            <a:r>
              <a:rPr lang="hr-HR" sz="1600" dirty="0"/>
              <a:t>, a drugi se u djelu </a:t>
            </a:r>
            <a:r>
              <a:rPr lang="hr-HR" sz="1600" i="1" dirty="0"/>
              <a:t>Život sofista </a:t>
            </a:r>
            <a:r>
              <a:rPr lang="hr-HR" sz="1600" dirty="0"/>
              <a:t>ističe originalnošću </a:t>
            </a:r>
            <a:r>
              <a:rPr lang="hr-HR" sz="1600" dirty="0" smtClean="0"/>
              <a:t>jer </a:t>
            </a:r>
            <a:r>
              <a:rPr lang="hr-HR" sz="1600" dirty="0"/>
              <a:t>retoriku i filozofiju istodobno stavlja pod pokroviteljstvo sofistike </a:t>
            </a:r>
            <a:r>
              <a:rPr lang="hr-HR" sz="1600" dirty="0" smtClean="0"/>
              <a:t>koja, pak, preuzima </a:t>
            </a:r>
            <a:r>
              <a:rPr lang="hr-HR" sz="1600" dirty="0"/>
              <a:t>ulogu obrasca, a filozofija ulogu oponašanja. </a:t>
            </a:r>
            <a:endParaRPr lang="en-US" sz="1600" dirty="0"/>
          </a:p>
          <a:p>
            <a:endParaRPr lang="en-US" sz="1600" dirty="0"/>
          </a:p>
        </p:txBody>
      </p:sp>
    </p:spTree>
    <p:extLst>
      <p:ext uri="{BB962C8B-B14F-4D97-AF65-F5344CB8AC3E}">
        <p14:creationId xmlns:p14="http://schemas.microsoft.com/office/powerpoint/2010/main" val="1132850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Kršćanska retorika</a:t>
            </a:r>
            <a:endParaRPr lang="en-US" dirty="0"/>
          </a:p>
        </p:txBody>
      </p:sp>
      <p:sp>
        <p:nvSpPr>
          <p:cNvPr id="3" name="Content Placeholder 2"/>
          <p:cNvSpPr>
            <a:spLocks noGrp="1"/>
          </p:cNvSpPr>
          <p:nvPr>
            <p:ph idx="1"/>
          </p:nvPr>
        </p:nvSpPr>
        <p:spPr/>
        <p:txBody>
          <a:bodyPr>
            <a:normAutofit/>
          </a:bodyPr>
          <a:lstStyle/>
          <a:p>
            <a:r>
              <a:rPr lang="hr-HR" sz="1800" dirty="0" smtClean="0"/>
              <a:t>     Budući da je u vrijeme </a:t>
            </a:r>
            <a:r>
              <a:rPr lang="hr-HR" sz="1800" i="1" dirty="0" smtClean="0"/>
              <a:t>druge sofistike </a:t>
            </a:r>
            <a:r>
              <a:rPr lang="hr-HR" sz="1800" dirty="0" smtClean="0"/>
              <a:t>kulturna i politička važnost kršćanstva neprestano rasla, ostavila je traga i na retorici, posebice kod svetog Augustina i </a:t>
            </a:r>
            <a:r>
              <a:rPr lang="hr-HR" sz="1800" dirty="0" err="1" smtClean="0"/>
              <a:t>Boecija</a:t>
            </a:r>
            <a:r>
              <a:rPr lang="hr-HR" sz="1800" dirty="0" smtClean="0"/>
              <a:t>, i to u smislu da je povratkom Platona u kršćanski </a:t>
            </a:r>
            <a:r>
              <a:rPr lang="hr-HR" sz="1800" dirty="0"/>
              <a:t>kontekst rezultiralo osudom </a:t>
            </a:r>
            <a:r>
              <a:rPr lang="hr-HR" sz="1800" dirty="0" smtClean="0"/>
              <a:t>retoričkog tehnicizma kao i navika sofisticiranijeg govorništva.</a:t>
            </a:r>
          </a:p>
          <a:p>
            <a:r>
              <a:rPr lang="hr-HR" sz="1800" dirty="0" smtClean="0"/>
              <a:t>    </a:t>
            </a:r>
            <a:r>
              <a:rPr lang="hr-HR" sz="1800" b="1" dirty="0" smtClean="0"/>
              <a:t>Sveti Augustin </a:t>
            </a:r>
            <a:r>
              <a:rPr lang="hr-HR" sz="1800" dirty="0" smtClean="0"/>
              <a:t>(354-430) - premda je prije preobraćenja bio ugledni profesor retorike dubokog ciceronskog uvjerenja, on posebice u djelu </a:t>
            </a:r>
            <a:r>
              <a:rPr lang="hr-HR" sz="1800" i="1" dirty="0"/>
              <a:t>D</a:t>
            </a:r>
            <a:r>
              <a:rPr lang="hr-HR" sz="1800" i="1" dirty="0" smtClean="0"/>
              <a:t>e </a:t>
            </a:r>
            <a:r>
              <a:rPr lang="hr-HR" sz="1800" i="1" dirty="0" err="1" smtClean="0"/>
              <a:t>doctrina</a:t>
            </a:r>
            <a:r>
              <a:rPr lang="hr-HR" sz="1800" i="1" dirty="0" smtClean="0"/>
              <a:t> </a:t>
            </a:r>
            <a:r>
              <a:rPr lang="hr-HR" sz="1800" i="1" dirty="0" err="1" smtClean="0"/>
              <a:t>christiana</a:t>
            </a:r>
            <a:r>
              <a:rPr lang="hr-HR" sz="1800" i="1" dirty="0" smtClean="0"/>
              <a:t> </a:t>
            </a:r>
            <a:r>
              <a:rPr lang="hr-HR" sz="1800" dirty="0" smtClean="0"/>
              <a:t>kritizira retoriku iznoseći neutralno poimanje govorništva: naglašava njezino intuitivno razumijevanje i zdrav razum, ali stavlja u drugi plan retoričke tehnike s funkcijama hermeneutičkog posredništva. U 4. knj. on zagovara kršćansku upotrebu retoriku - ne onu prepredenu i sofističku, nego onu iskrenu i nadahnutu vjerom. Naime, budući da </a:t>
            </a:r>
            <a:r>
              <a:rPr lang="hr-HR" sz="1800" i="1" dirty="0" err="1" smtClean="0"/>
              <a:t>inventio</a:t>
            </a:r>
            <a:r>
              <a:rPr lang="hr-HR" sz="1800" i="1" dirty="0" smtClean="0"/>
              <a:t> </a:t>
            </a:r>
            <a:r>
              <a:rPr lang="hr-HR" sz="1800" dirty="0" smtClean="0"/>
              <a:t>i </a:t>
            </a:r>
            <a:r>
              <a:rPr lang="hr-HR" sz="1800" i="1" dirty="0" err="1" smtClean="0"/>
              <a:t>elocutio</a:t>
            </a:r>
            <a:r>
              <a:rPr lang="hr-HR" sz="1800" i="1" dirty="0" smtClean="0"/>
              <a:t> </a:t>
            </a:r>
            <a:r>
              <a:rPr lang="hr-HR" sz="1800" dirty="0" smtClean="0"/>
              <a:t>podređuju ciljevima razumijevanja Svetog pisma, riječi sagledava kao znakove - doslovne i prenesene - stvari namijenjene uporabi ili užitku, kako bi se otklonile ili smanjile tekstualne dvosmislenosti. Stoga s Augustinom retorika gubi antičku </a:t>
            </a:r>
            <a:r>
              <a:rPr lang="hr-HR" sz="1800" dirty="0" err="1" smtClean="0"/>
              <a:t>impostaciju</a:t>
            </a:r>
            <a:r>
              <a:rPr lang="hr-HR" sz="1800" dirty="0" smtClean="0"/>
              <a:t> u kulturi i obrazovanju i postaje instrument (</a:t>
            </a:r>
            <a:r>
              <a:rPr lang="hr-HR" sz="1800" dirty="0"/>
              <a:t>korišten </a:t>
            </a:r>
            <a:r>
              <a:rPr lang="hr-HR" sz="1800" dirty="0" smtClean="0"/>
              <a:t>krajnje štedljivo) amplifikacije u prenošenju poruka, stvarajući tako - zajedno s tendencijom disciplinske retoričke tradicije ciceronskog i </a:t>
            </a:r>
            <a:r>
              <a:rPr lang="hr-HR" sz="1800" dirty="0" err="1" smtClean="0"/>
              <a:t>kvintilijanskog</a:t>
            </a:r>
            <a:r>
              <a:rPr lang="hr-HR" sz="1800" dirty="0" smtClean="0"/>
              <a:t> tipa te tendencijom međuovisnosti retorike i logike - jednu od najsnažnijih tendencija srednjovjekovne retorike.     </a:t>
            </a:r>
            <a:endParaRPr lang="hr-HR" dirty="0" smtClean="0"/>
          </a:p>
        </p:txBody>
      </p:sp>
    </p:spTree>
    <p:extLst>
      <p:ext uri="{BB962C8B-B14F-4D97-AF65-F5344CB8AC3E}">
        <p14:creationId xmlns:p14="http://schemas.microsoft.com/office/powerpoint/2010/main" val="8978722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hr-HR" sz="1900" dirty="0" smtClean="0"/>
              <a:t>      Za </a:t>
            </a:r>
            <a:r>
              <a:rPr lang="hr-HR" sz="1900" dirty="0"/>
              <a:t>razliku od </a:t>
            </a:r>
            <a:r>
              <a:rPr lang="hr-HR" sz="1900" dirty="0" err="1"/>
              <a:t>Augustinove</a:t>
            </a:r>
            <a:r>
              <a:rPr lang="hr-HR" sz="1900" dirty="0"/>
              <a:t> sinteze </a:t>
            </a:r>
            <a:r>
              <a:rPr lang="hr-HR" sz="1900" dirty="0" err="1"/>
              <a:t>platonovskih</a:t>
            </a:r>
            <a:r>
              <a:rPr lang="hr-HR" sz="1900" dirty="0"/>
              <a:t> i ciceronskih ideja, </a:t>
            </a:r>
            <a:r>
              <a:rPr lang="hr-HR" sz="1900" b="1" dirty="0" err="1"/>
              <a:t>Boecije</a:t>
            </a:r>
            <a:r>
              <a:rPr lang="hr-HR" sz="1900" dirty="0"/>
              <a:t> (480-524) - rimski filozof i visoki činovnik na dvoru gotskog kralja </a:t>
            </a:r>
            <a:r>
              <a:rPr lang="hr-HR" sz="1900" dirty="0" err="1"/>
              <a:t>Teodorika</a:t>
            </a:r>
            <a:r>
              <a:rPr lang="hr-HR" sz="1900" dirty="0"/>
              <a:t> - stvara svojevrsni eklekticizam nadahnut aristotelizmom. U glasovitom djelu </a:t>
            </a:r>
            <a:r>
              <a:rPr lang="hr-HR" sz="1900" i="1" dirty="0"/>
              <a:t>De </a:t>
            </a:r>
            <a:r>
              <a:rPr lang="hr-HR" sz="1900" i="1" dirty="0" err="1"/>
              <a:t>consolatione</a:t>
            </a:r>
            <a:r>
              <a:rPr lang="hr-HR" sz="1900" i="1" dirty="0"/>
              <a:t> </a:t>
            </a:r>
            <a:r>
              <a:rPr lang="hr-HR" sz="1900" i="1" dirty="0" err="1"/>
              <a:t>philosophiae</a:t>
            </a:r>
            <a:r>
              <a:rPr lang="hr-HR" sz="1900" dirty="0"/>
              <a:t>, on sužava područje retorike, ograničavajući ga na hipoteze a omeđujući pojedinačnim i vjerojatnim. Susljedno tome, u djelu </a:t>
            </a:r>
            <a:r>
              <a:rPr lang="hr-HR" sz="1900" i="1" dirty="0"/>
              <a:t>De </a:t>
            </a:r>
            <a:r>
              <a:rPr lang="hr-HR" sz="1900" i="1" dirty="0" err="1"/>
              <a:t>differentiis</a:t>
            </a:r>
            <a:r>
              <a:rPr lang="hr-HR" sz="1900" i="1" dirty="0"/>
              <a:t> </a:t>
            </a:r>
            <a:r>
              <a:rPr lang="hr-HR" sz="1900" i="1" dirty="0" err="1"/>
              <a:t>topicis</a:t>
            </a:r>
            <a:r>
              <a:rPr lang="hr-HR" sz="1900" i="1" dirty="0"/>
              <a:t> </a:t>
            </a:r>
            <a:r>
              <a:rPr lang="hr-HR" sz="1900" dirty="0"/>
              <a:t>retoriku suprotstavlja odnosno podređuje dijalektici (koja se bavi tezama), naglašavajući razlike ne samo glede metode – dok je govornički tijek nepokrenut, dijalektički je dijaloški, i tehnike – retorika se služi </a:t>
            </a:r>
            <a:r>
              <a:rPr lang="hr-HR" sz="1900" dirty="0" err="1"/>
              <a:t>entimemima</a:t>
            </a:r>
            <a:r>
              <a:rPr lang="hr-HR" sz="1900" dirty="0"/>
              <a:t>, a dijalektika silogizmima, nego i ciljeva – retorika smjera uvjeravanju, a dijalektika pobjedi. Ustrajući pritom na bliskosti dijalektike (kao proučavanja zaključivanja općenito) i </a:t>
            </a:r>
            <a:r>
              <a:rPr lang="hr-HR" sz="1900" dirty="0" err="1"/>
              <a:t>topike</a:t>
            </a:r>
            <a:r>
              <a:rPr lang="hr-HR" sz="1900" dirty="0"/>
              <a:t> (kao proučavanja sadržaja, mjesta i argumenata radi uvjerljive argumentacije), </a:t>
            </a:r>
            <a:r>
              <a:rPr lang="hr-HR" sz="1900" dirty="0" err="1"/>
              <a:t>Boecije</a:t>
            </a:r>
            <a:r>
              <a:rPr lang="hr-HR" sz="1900" dirty="0"/>
              <a:t> je obilježio buduću srednjovjekovnu tradiciju (13.st.) prema kojoj odnos koji povezuje s jedne strane dijalektiku i </a:t>
            </a:r>
            <a:r>
              <a:rPr lang="hr-HR" sz="1900" dirty="0" err="1"/>
              <a:t>topiku</a:t>
            </a:r>
            <a:r>
              <a:rPr lang="hr-HR" sz="1900" dirty="0"/>
              <a:t> (povezane inače prakticiranjem invencije mjesta),  a s druge strane retoriku nije više bio elokucijski - u smislu načina govora, već invencijski - u smislu iznalaženja argumenata. </a:t>
            </a:r>
            <a:endParaRPr lang="en-US" sz="1900" dirty="0"/>
          </a:p>
          <a:p>
            <a:endParaRPr lang="en-US" dirty="0"/>
          </a:p>
        </p:txBody>
      </p:sp>
    </p:spTree>
    <p:extLst>
      <p:ext uri="{BB962C8B-B14F-4D97-AF65-F5344CB8AC3E}">
        <p14:creationId xmlns:p14="http://schemas.microsoft.com/office/powerpoint/2010/main" val="656171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3. Grčka i latinska retorika u srednjem vijeku</a:t>
            </a:r>
            <a:endParaRPr lang="en-US" sz="3200" b="1" dirty="0"/>
          </a:p>
        </p:txBody>
      </p:sp>
      <p:sp>
        <p:nvSpPr>
          <p:cNvPr id="3" name="Content Placeholder 2"/>
          <p:cNvSpPr>
            <a:spLocks noGrp="1"/>
          </p:cNvSpPr>
          <p:nvPr>
            <p:ph idx="1"/>
          </p:nvPr>
        </p:nvSpPr>
        <p:spPr>
          <a:xfrm>
            <a:off x="1138844" y="1911927"/>
            <a:ext cx="9605357" cy="4397433"/>
          </a:xfrm>
        </p:spPr>
        <p:txBody>
          <a:bodyPr>
            <a:noAutofit/>
          </a:bodyPr>
          <a:lstStyle/>
          <a:p>
            <a:pPr>
              <a:buFont typeface="Wingdings" panose="05000000000000000000" pitchFamily="2" charset="2"/>
              <a:buChar char="§"/>
            </a:pPr>
            <a:r>
              <a:rPr lang="en-US" sz="1800" dirty="0" err="1"/>
              <a:t>Važnost</a:t>
            </a:r>
            <a:r>
              <a:rPr lang="en-US" sz="1800" dirty="0"/>
              <a:t> </a:t>
            </a:r>
            <a:r>
              <a:rPr lang="en-US" sz="1800" dirty="0" err="1"/>
              <a:t>retorike</a:t>
            </a:r>
            <a:r>
              <a:rPr lang="en-US" sz="1800" dirty="0"/>
              <a:t> u </a:t>
            </a:r>
            <a:r>
              <a:rPr lang="en-US" sz="1800" dirty="0" err="1"/>
              <a:t>naobrazbi</a:t>
            </a:r>
            <a:r>
              <a:rPr lang="en-US" sz="1800" dirty="0"/>
              <a:t> </a:t>
            </a:r>
            <a:r>
              <a:rPr lang="en-US" sz="1800" dirty="0" err="1"/>
              <a:t>viših</a:t>
            </a:r>
            <a:r>
              <a:rPr lang="en-US" sz="1800" dirty="0"/>
              <a:t> </a:t>
            </a:r>
            <a:r>
              <a:rPr lang="en-US" sz="1800" dirty="0" err="1"/>
              <a:t>članova</a:t>
            </a:r>
            <a:r>
              <a:rPr lang="en-US" sz="1800" dirty="0"/>
              <a:t> </a:t>
            </a:r>
            <a:r>
              <a:rPr lang="en-US" sz="1800" dirty="0" err="1"/>
              <a:t>srednjovjekovnog</a:t>
            </a:r>
            <a:r>
              <a:rPr lang="en-US" sz="1800" dirty="0"/>
              <a:t> </a:t>
            </a:r>
            <a:r>
              <a:rPr lang="en-US" sz="1800" dirty="0" err="1"/>
              <a:t>društva</a:t>
            </a:r>
            <a:r>
              <a:rPr lang="en-US" sz="1800" dirty="0"/>
              <a:t>: </a:t>
            </a:r>
            <a:r>
              <a:rPr lang="en-US" sz="1800" dirty="0" err="1"/>
              <a:t>održavanje</a:t>
            </a:r>
            <a:r>
              <a:rPr lang="en-US" sz="1800" dirty="0"/>
              <a:t> </a:t>
            </a:r>
            <a:r>
              <a:rPr lang="en-US" sz="1800" dirty="0" err="1"/>
              <a:t>retoričke</a:t>
            </a:r>
            <a:r>
              <a:rPr lang="en-US" sz="1800" dirty="0"/>
              <a:t> </a:t>
            </a:r>
            <a:r>
              <a:rPr lang="en-US" sz="1800" dirty="0" err="1"/>
              <a:t>odnosno</a:t>
            </a:r>
            <a:r>
              <a:rPr lang="en-US" sz="1800" dirty="0"/>
              <a:t> </a:t>
            </a:r>
            <a:r>
              <a:rPr lang="en-US" sz="1800" dirty="0" err="1"/>
              <a:t>retoričko-dijalektičke</a:t>
            </a:r>
            <a:r>
              <a:rPr lang="en-US" sz="1800" dirty="0"/>
              <a:t> </a:t>
            </a:r>
            <a:r>
              <a:rPr lang="en-US" sz="1800" dirty="0" err="1"/>
              <a:t>tradicije</a:t>
            </a:r>
            <a:r>
              <a:rPr lang="en-US" sz="1800" dirty="0"/>
              <a:t> u </a:t>
            </a:r>
            <a:r>
              <a:rPr lang="en-US" sz="1800" dirty="0" err="1"/>
              <a:t>kasnoantičkim</a:t>
            </a:r>
            <a:r>
              <a:rPr lang="en-US" sz="1800" dirty="0"/>
              <a:t> (</a:t>
            </a:r>
            <a:r>
              <a:rPr lang="en-US" sz="1800" dirty="0" err="1"/>
              <a:t>bizantskim</a:t>
            </a:r>
            <a:r>
              <a:rPr lang="en-US" sz="1800" dirty="0"/>
              <a:t>) </a:t>
            </a:r>
            <a:r>
              <a:rPr lang="en-US" sz="1800" dirty="0" err="1"/>
              <a:t>i</a:t>
            </a:r>
            <a:r>
              <a:rPr lang="en-US" sz="1800" dirty="0"/>
              <a:t> </a:t>
            </a:r>
            <a:r>
              <a:rPr lang="en-US" sz="1800" dirty="0" err="1"/>
              <a:t>srednjovjekovnim</a:t>
            </a:r>
            <a:r>
              <a:rPr lang="en-US" sz="1800" dirty="0"/>
              <a:t> </a:t>
            </a:r>
            <a:r>
              <a:rPr lang="en-US" sz="1800" dirty="0" err="1"/>
              <a:t>didaktičko-enciklopedijskim</a:t>
            </a:r>
            <a:r>
              <a:rPr lang="en-US" sz="1800" dirty="0"/>
              <a:t> </a:t>
            </a:r>
            <a:r>
              <a:rPr lang="en-US" sz="1800" dirty="0" err="1"/>
              <a:t>spisima</a:t>
            </a:r>
            <a:r>
              <a:rPr lang="en-US" sz="1800" dirty="0"/>
              <a:t> (</a:t>
            </a:r>
            <a:r>
              <a:rPr lang="en-US" sz="1800" dirty="0" err="1"/>
              <a:t>Marcijan</a:t>
            </a:r>
            <a:r>
              <a:rPr lang="en-US" sz="1800" dirty="0"/>
              <a:t> </a:t>
            </a:r>
            <a:r>
              <a:rPr lang="en-US" sz="1800" dirty="0" err="1"/>
              <a:t>Kapela</a:t>
            </a:r>
            <a:r>
              <a:rPr lang="en-US" sz="1800" dirty="0"/>
              <a:t>, </a:t>
            </a:r>
            <a:r>
              <a:rPr lang="hr-HR" sz="1800" dirty="0"/>
              <a:t>K</a:t>
            </a:r>
            <a:r>
              <a:rPr lang="en-US" sz="1800" dirty="0" err="1"/>
              <a:t>asiodor</a:t>
            </a:r>
            <a:r>
              <a:rPr lang="en-US" sz="1800" dirty="0"/>
              <a:t>, </a:t>
            </a:r>
            <a:r>
              <a:rPr lang="en-US" sz="1800" dirty="0" err="1"/>
              <a:t>Izidor</a:t>
            </a:r>
            <a:r>
              <a:rPr lang="en-US" sz="1800" dirty="0"/>
              <a:t> </a:t>
            </a:r>
            <a:r>
              <a:rPr lang="en-US" sz="1800" dirty="0" err="1"/>
              <a:t>Seviljski</a:t>
            </a:r>
            <a:r>
              <a:rPr lang="en-US" sz="1800" dirty="0" smtClean="0"/>
              <a:t>)</a:t>
            </a:r>
            <a:endParaRPr lang="hr-HR" sz="1800" dirty="0"/>
          </a:p>
          <a:p>
            <a:pPr>
              <a:buFont typeface="Wingdings" panose="05000000000000000000" pitchFamily="2" charset="2"/>
              <a:buChar char="§"/>
            </a:pPr>
            <a:r>
              <a:rPr lang="hr-HR" sz="1800" dirty="0" smtClean="0"/>
              <a:t>Budući da srednjovjekovne (5-14.st.) obilježava premještanje čovjeka – on više nije u središtu svijeta – u širi, nesigurniji pa i opasniji poredak, utvrđuje se i novi status retorike. Iako se u srednjem vijeku podučava unutar strogog okvira </a:t>
            </a:r>
            <a:r>
              <a:rPr lang="hr-HR" sz="1800" dirty="0" err="1" smtClean="0"/>
              <a:t>trivijum</a:t>
            </a:r>
            <a:r>
              <a:rPr lang="hr-HR" sz="1800" dirty="0" smtClean="0"/>
              <a:t>-a (zajedno s gramatikom i dijalektikom, često služeći nekoj od tih disciplina), a sve s prevagom božanskog </a:t>
            </a:r>
            <a:r>
              <a:rPr lang="hr-HR" sz="1800" i="1" dirty="0" err="1" smtClean="0"/>
              <a:t>logos</a:t>
            </a:r>
            <a:r>
              <a:rPr lang="hr-HR" sz="1800" dirty="0" smtClean="0"/>
              <a:t>-a nad svim predmetima, retorika (u znak protuteže) nužno prelazi zadane okvire, zadirući koliko u gramatiku toliko i u dijalektiku, ali ne procvjetavši do mjere da bude središnje mjesto obrazovanja i kulture. Dok se utjecaj retorike na gramatiku odvija posredovanjem </a:t>
            </a:r>
            <a:r>
              <a:rPr lang="hr-HR" sz="1800" i="1" dirty="0" err="1" smtClean="0"/>
              <a:t>elocutio</a:t>
            </a:r>
            <a:r>
              <a:rPr lang="hr-HR" sz="1800" dirty="0" smtClean="0"/>
              <a:t> ili načina izražavanja, pri čemu </a:t>
            </a:r>
            <a:r>
              <a:rPr lang="hr-HR" sz="1800" i="1" dirty="0" err="1" smtClean="0"/>
              <a:t>elocutio</a:t>
            </a:r>
            <a:r>
              <a:rPr lang="hr-HR" sz="1800" dirty="0" smtClean="0"/>
              <a:t> ispituje ne samo stil govora nego i njegove razne figure odnosno sredstva za smisleno izražavanje, utjecaj retorike na dijalektiku odvija se posredovanjem sadržaja propisanih govora. Pritom se zbog srednjovjekovlju inherentnog sukobljavanja dvaju poimanja </a:t>
            </a:r>
            <a:r>
              <a:rPr lang="hr-HR" sz="1800" i="1" dirty="0" err="1" smtClean="0"/>
              <a:t>logos</a:t>
            </a:r>
            <a:r>
              <a:rPr lang="hr-HR" sz="1800" dirty="0" smtClean="0"/>
              <a:t>-a</a:t>
            </a:r>
            <a:r>
              <a:rPr lang="hr-HR" sz="1800" i="1" dirty="0" smtClean="0"/>
              <a:t> </a:t>
            </a:r>
            <a:r>
              <a:rPr lang="hr-HR" sz="1800" dirty="0" smtClean="0"/>
              <a:t>– jednog laičkog, a drugog religijskog- kojima je retorika bila ograničena i podređena, pojavljuje suparništvo između retorike mjesta (</a:t>
            </a:r>
            <a:r>
              <a:rPr lang="hr-HR" sz="1800" i="1" dirty="0" err="1" smtClean="0"/>
              <a:t>inventio</a:t>
            </a:r>
            <a:r>
              <a:rPr lang="hr-HR" sz="1800" dirty="0" smtClean="0"/>
              <a:t>) bliske dijalektici i retorike figura (</a:t>
            </a:r>
            <a:r>
              <a:rPr lang="hr-HR" sz="1800" i="1" dirty="0" err="1" smtClean="0"/>
              <a:t>elocutio</a:t>
            </a:r>
            <a:r>
              <a:rPr lang="hr-HR" sz="1800" dirty="0" smtClean="0"/>
              <a:t>) bliske gramatici. To je suparništvo, međutim, razriješeno u korist novog odnosno božanskog poimanja </a:t>
            </a:r>
            <a:r>
              <a:rPr lang="hr-HR" sz="1800" i="1" dirty="0" err="1" smtClean="0"/>
              <a:t>logos</a:t>
            </a:r>
            <a:r>
              <a:rPr lang="hr-HR" sz="1800" dirty="0" smtClean="0"/>
              <a:t>-a što se vidi posebice u djelima kršćanskih pisaca 5-7. st. </a:t>
            </a:r>
          </a:p>
        </p:txBody>
      </p:sp>
    </p:spTree>
    <p:extLst>
      <p:ext uri="{BB962C8B-B14F-4D97-AF65-F5344CB8AC3E}">
        <p14:creationId xmlns:p14="http://schemas.microsoft.com/office/powerpoint/2010/main" val="315396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daljnji</a:t>
            </a:r>
            <a:r>
              <a:rPr lang="en-US" sz="4000" dirty="0"/>
              <a:t> </a:t>
            </a:r>
            <a:r>
              <a:rPr lang="en-US" sz="4000" dirty="0" err="1"/>
              <a:t>razvoj</a:t>
            </a:r>
            <a:r>
              <a:rPr lang="en-US" sz="4000" dirty="0"/>
              <a:t> </a:t>
            </a:r>
            <a:r>
              <a:rPr lang="hr-HR" sz="4000" dirty="0" smtClean="0"/>
              <a:t>retorike na </a:t>
            </a:r>
            <a:r>
              <a:rPr lang="hr-HR" sz="4000" dirty="0" err="1" smtClean="0"/>
              <a:t>atici</a:t>
            </a:r>
            <a:endParaRPr lang="en-US" sz="4000" dirty="0"/>
          </a:p>
        </p:txBody>
      </p:sp>
      <p:sp>
        <p:nvSpPr>
          <p:cNvPr id="3" name="Content Placeholder 2"/>
          <p:cNvSpPr>
            <a:spLocks noGrp="1"/>
          </p:cNvSpPr>
          <p:nvPr>
            <p:ph idx="1"/>
          </p:nvPr>
        </p:nvSpPr>
        <p:spPr>
          <a:xfrm>
            <a:off x="1147156" y="1878676"/>
            <a:ext cx="9705110" cy="3857106"/>
          </a:xfrm>
        </p:spPr>
        <p:txBody>
          <a:bodyPr>
            <a:normAutofit fontScale="25000" lnSpcReduction="20000"/>
          </a:bodyPr>
          <a:lstStyle/>
          <a:p>
            <a:r>
              <a:rPr lang="hr-HR" sz="7200" dirty="0"/>
              <a:t>Dakle, </a:t>
            </a:r>
            <a:r>
              <a:rPr lang="hr-HR" sz="7200" dirty="0" err="1"/>
              <a:t>Koraks</a:t>
            </a:r>
            <a:r>
              <a:rPr lang="hr-HR" sz="7200" dirty="0"/>
              <a:t> i </a:t>
            </a:r>
            <a:r>
              <a:rPr lang="hr-HR" sz="7200" dirty="0" err="1"/>
              <a:t>Tizija</a:t>
            </a:r>
            <a:r>
              <a:rPr lang="hr-HR" sz="7200" dirty="0"/>
              <a:t> najprije su uočili predmet svojstven retorici – uvjeravanje, a zatim na vidjelo iznijeli i njezin nužni instrument  - vjerojatnost. Stoga se taj prvi stadij u razvoju grčke retorike može nazvati „tehnička retorika”, a time se nedvojbeno pokazuje njezin praktični karakter te </a:t>
            </a:r>
            <a:r>
              <a:rPr lang="hr-HR" sz="7200" dirty="0" err="1"/>
              <a:t>impostira</a:t>
            </a:r>
            <a:r>
              <a:rPr lang="hr-HR" sz="7200" dirty="0"/>
              <a:t> razlika u  odnosu na kasniju „sofističku” retoriku </a:t>
            </a:r>
            <a:endParaRPr lang="hr-HR" sz="7200" dirty="0" smtClean="0"/>
          </a:p>
          <a:p>
            <a:r>
              <a:rPr lang="hr-HR" sz="7200" dirty="0" smtClean="0"/>
              <a:t>- </a:t>
            </a:r>
            <a:r>
              <a:rPr lang="en-US" sz="7200" dirty="0" err="1" smtClean="0"/>
              <a:t>prenošenje</a:t>
            </a:r>
            <a:r>
              <a:rPr lang="en-US" sz="7200" dirty="0" smtClean="0"/>
              <a:t> </a:t>
            </a:r>
            <a:r>
              <a:rPr lang="hr-HR" sz="7200" dirty="0" smtClean="0"/>
              <a:t>sicilijanske govorničke vještine </a:t>
            </a:r>
            <a:r>
              <a:rPr lang="en-US" sz="7200" dirty="0" err="1" smtClean="0"/>
              <a:t>na</a:t>
            </a:r>
            <a:r>
              <a:rPr lang="en-US" sz="7200" dirty="0" smtClean="0"/>
              <a:t> </a:t>
            </a:r>
            <a:r>
              <a:rPr lang="en-US" sz="7200" dirty="0" err="1"/>
              <a:t>Atiku</a:t>
            </a:r>
            <a:r>
              <a:rPr lang="en-US" sz="7200" dirty="0"/>
              <a:t> u </a:t>
            </a:r>
            <a:r>
              <a:rPr lang="en-US" sz="7200" dirty="0" err="1"/>
              <a:t>drugoj</a:t>
            </a:r>
            <a:r>
              <a:rPr lang="en-US" sz="7200" dirty="0"/>
              <a:t> </a:t>
            </a:r>
            <a:r>
              <a:rPr lang="en-US" sz="7200" dirty="0" err="1"/>
              <a:t>polovini</a:t>
            </a:r>
            <a:r>
              <a:rPr lang="en-US" sz="7200" dirty="0"/>
              <a:t> 5.st.pr.n.e. </a:t>
            </a:r>
            <a:r>
              <a:rPr lang="hr-HR" sz="7200" dirty="0" smtClean="0"/>
              <a:t>- </a:t>
            </a:r>
            <a:r>
              <a:rPr lang="en-US" sz="7200" dirty="0" err="1" smtClean="0"/>
              <a:t>tradicionalna</a:t>
            </a:r>
            <a:r>
              <a:rPr lang="en-US" sz="7200" dirty="0"/>
              <a:t>, </a:t>
            </a:r>
            <a:r>
              <a:rPr lang="en-US" sz="7200" dirty="0" err="1"/>
              <a:t>konceptualna</a:t>
            </a:r>
            <a:r>
              <a:rPr lang="en-US" sz="7200" dirty="0"/>
              <a:t> </a:t>
            </a:r>
            <a:r>
              <a:rPr lang="en-US" sz="7200" dirty="0" err="1"/>
              <a:t>i</a:t>
            </a:r>
            <a:r>
              <a:rPr lang="en-US" sz="7200" dirty="0"/>
              <a:t> </a:t>
            </a:r>
            <a:r>
              <a:rPr lang="en-US" sz="7200" dirty="0" err="1"/>
              <a:t>tehnička</a:t>
            </a:r>
            <a:r>
              <a:rPr lang="en-US" sz="7200" dirty="0"/>
              <a:t> </a:t>
            </a:r>
            <a:r>
              <a:rPr lang="en-US" sz="7200" dirty="0" err="1" smtClean="0"/>
              <a:t>retorika</a:t>
            </a:r>
            <a:r>
              <a:rPr lang="en-US" sz="7200" dirty="0" smtClean="0"/>
              <a:t> </a:t>
            </a:r>
            <a:r>
              <a:rPr lang="en-US" sz="7200" dirty="0"/>
              <a:t>u </a:t>
            </a:r>
            <a:r>
              <a:rPr lang="en-US" sz="7200" dirty="0" err="1"/>
              <a:t>sofističkom</a:t>
            </a:r>
            <a:r>
              <a:rPr lang="en-US" sz="7200" dirty="0"/>
              <a:t> </a:t>
            </a:r>
            <a:r>
              <a:rPr lang="en-US" sz="7200" dirty="0" err="1" smtClean="0"/>
              <a:t>okružju</a:t>
            </a:r>
            <a:r>
              <a:rPr lang="hr-HR" sz="7200" dirty="0" smtClean="0"/>
              <a:t>: </a:t>
            </a:r>
            <a:r>
              <a:rPr lang="en-US" sz="7200" dirty="0" err="1" smtClean="0"/>
              <a:t>Gorgija</a:t>
            </a:r>
            <a:r>
              <a:rPr lang="en-US" sz="7200" dirty="0" smtClean="0"/>
              <a:t> </a:t>
            </a:r>
            <a:r>
              <a:rPr lang="hr-HR" sz="7200" dirty="0"/>
              <a:t>/oko 485-380.g.pr.n.e</a:t>
            </a:r>
            <a:r>
              <a:rPr lang="hr-HR" sz="7200" dirty="0" smtClean="0"/>
              <a:t>./ i </a:t>
            </a:r>
            <a:r>
              <a:rPr lang="en-US" sz="7200" dirty="0" err="1"/>
              <a:t>Protagora</a:t>
            </a:r>
            <a:r>
              <a:rPr lang="hr-HR" sz="7200" dirty="0"/>
              <a:t> /oko 480-410.g.pr.n.e</a:t>
            </a:r>
            <a:r>
              <a:rPr lang="hr-HR" sz="7200" dirty="0" smtClean="0"/>
              <a:t>./</a:t>
            </a:r>
          </a:p>
          <a:p>
            <a:r>
              <a:rPr lang="hr-HR" sz="7200" dirty="0" smtClean="0"/>
              <a:t>- </a:t>
            </a:r>
            <a:r>
              <a:rPr lang="hr-HR" sz="7200" b="1" dirty="0" err="1" smtClean="0"/>
              <a:t>Gorgija</a:t>
            </a:r>
            <a:r>
              <a:rPr lang="hr-HR" sz="7200" b="1" dirty="0" smtClean="0"/>
              <a:t> iz </a:t>
            </a:r>
            <a:r>
              <a:rPr lang="hr-HR" sz="7200" b="1" dirty="0" err="1" smtClean="0"/>
              <a:t>Leontina</a:t>
            </a:r>
            <a:r>
              <a:rPr lang="hr-HR" sz="7200" b="1" dirty="0" smtClean="0"/>
              <a:t> </a:t>
            </a:r>
            <a:r>
              <a:rPr lang="hr-HR" sz="7200" dirty="0" smtClean="0"/>
              <a:t>– u Ateni 431.g.pr.n.e. otvara školu retorike u kojoj ponajprije poučava dvije vrste govora: sudski i filozofski; pritom polazi od </a:t>
            </a:r>
            <a:r>
              <a:rPr lang="hr-HR" sz="7200" i="1" dirty="0" smtClean="0"/>
              <a:t>asimetričnog</a:t>
            </a:r>
            <a:r>
              <a:rPr lang="hr-HR" sz="7200" dirty="0" smtClean="0"/>
              <a:t> poimanja uvjeravanja (</a:t>
            </a:r>
            <a:r>
              <a:rPr lang="hr-HR" sz="7200" i="1" dirty="0" err="1" smtClean="0"/>
              <a:t>peitho</a:t>
            </a:r>
            <a:r>
              <a:rPr lang="hr-HR" sz="7200" dirty="0" smtClean="0"/>
              <a:t>)</a:t>
            </a:r>
            <a:r>
              <a:rPr lang="hr-HR" sz="7200" i="1" dirty="0" smtClean="0"/>
              <a:t> </a:t>
            </a:r>
            <a:r>
              <a:rPr lang="hr-HR" sz="7200" dirty="0" smtClean="0"/>
              <a:t>kao temeljnog elementa retorike a prema kojemu govornikova aktivnost govora odgovara pasivnosti slušateljstva (v. deklamaciju </a:t>
            </a:r>
            <a:r>
              <a:rPr lang="hr-HR" sz="7200" i="1" dirty="0" smtClean="0"/>
              <a:t>Pohvala Heleni</a:t>
            </a:r>
            <a:r>
              <a:rPr lang="hr-HR" sz="7200" dirty="0" smtClean="0"/>
              <a:t>); polazeći od društveno promišljenog uvjeravanja, prvi je počeo obraćati pažnju ne samo na logičke nego i na estetske aspekte govora te često koristi metafore (kao i sinonime, kratke i  jasne rečenice izgovorene u jednom dahu i s unutrašnjom ritmikom, te govor s neposrednim pristupom temi odnosno bez klasičnog uvoda), a primjenu antiteze (suprotstavljanje dviju ideja) drži retoričkom figurom posebno pogodnom za afirmaciju retorike kao govorničkog umijeća uvjeravanja, pri čemu važnim tehničkim elementom ističe </a:t>
            </a:r>
            <a:r>
              <a:rPr lang="hr-HR" sz="7200" i="1" dirty="0" err="1" smtClean="0"/>
              <a:t>kairos</a:t>
            </a:r>
            <a:r>
              <a:rPr lang="hr-HR" sz="7200" i="1" dirty="0" smtClean="0"/>
              <a:t> </a:t>
            </a:r>
            <a:r>
              <a:rPr lang="hr-HR" sz="7200" dirty="0" smtClean="0"/>
              <a:t>–  povoljni trenutak odnosno vitalnu točku koja je sprega govornikovih ciljeva s vremenom, prostorom i okolnostima slušateljstva u procesu kojemu je cilj stvaranje prikladnog govora odnosno skladne kombinacije izraza i teme, forme i sadržaja </a:t>
            </a:r>
          </a:p>
          <a:p>
            <a:endParaRPr lang="en-US" sz="6400" dirty="0"/>
          </a:p>
        </p:txBody>
      </p:sp>
    </p:spTree>
    <p:extLst>
      <p:ext uri="{BB962C8B-B14F-4D97-AF65-F5344CB8AC3E}">
        <p14:creationId xmlns:p14="http://schemas.microsoft.com/office/powerpoint/2010/main" val="18832913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hr-HR" sz="2400" dirty="0"/>
              <a:t>Tako </a:t>
            </a:r>
            <a:r>
              <a:rPr lang="hr-HR" sz="2400" b="1" dirty="0" err="1"/>
              <a:t>Marcijan</a:t>
            </a:r>
            <a:r>
              <a:rPr lang="hr-HR" sz="2400" b="1" dirty="0"/>
              <a:t> Kapela </a:t>
            </a:r>
            <a:r>
              <a:rPr lang="hr-HR" sz="2400" dirty="0"/>
              <a:t>u djelu (</a:t>
            </a:r>
            <a:r>
              <a:rPr lang="hr-HR" sz="2400" i="1" dirty="0"/>
              <a:t>De </a:t>
            </a:r>
            <a:r>
              <a:rPr lang="hr-HR" sz="2400" i="1" dirty="0" err="1"/>
              <a:t>nuptiis</a:t>
            </a:r>
            <a:r>
              <a:rPr lang="hr-HR" sz="2400" i="1" dirty="0"/>
              <a:t> </a:t>
            </a:r>
            <a:r>
              <a:rPr lang="hr-HR" sz="2400" i="1" dirty="0" err="1"/>
              <a:t>Philologiae</a:t>
            </a:r>
            <a:r>
              <a:rPr lang="hr-HR" sz="2400" i="1" dirty="0"/>
              <a:t> </a:t>
            </a:r>
            <a:r>
              <a:rPr lang="hr-HR" sz="2400" i="1" dirty="0" err="1"/>
              <a:t>et</a:t>
            </a:r>
            <a:r>
              <a:rPr lang="hr-HR" sz="2400" i="1" dirty="0"/>
              <a:t> </a:t>
            </a:r>
            <a:r>
              <a:rPr lang="hr-HR" sz="2400" i="1" dirty="0" err="1"/>
              <a:t>Mercurii</a:t>
            </a:r>
            <a:r>
              <a:rPr lang="hr-HR" sz="2400" dirty="0"/>
              <a:t>, 5. st.), izlažući sedam slobodnih umijeća (gramatika, retorika, dijalektika - </a:t>
            </a:r>
            <a:r>
              <a:rPr lang="hr-HR" sz="2400" i="1" dirty="0" err="1"/>
              <a:t>trivium</a:t>
            </a:r>
            <a:r>
              <a:rPr lang="hr-HR" sz="2400" dirty="0"/>
              <a:t>, i  geometrija, aritmetika, astronomija i </a:t>
            </a:r>
            <a:r>
              <a:rPr lang="hr-HR" sz="2400" dirty="0" smtClean="0"/>
              <a:t>glazba </a:t>
            </a:r>
            <a:r>
              <a:rPr lang="hr-HR" sz="2400" dirty="0"/>
              <a:t>– </a:t>
            </a:r>
            <a:r>
              <a:rPr lang="hr-HR" sz="2400" i="1" dirty="0" err="1"/>
              <a:t>quadrivium</a:t>
            </a:r>
            <a:r>
              <a:rPr lang="hr-HR" sz="2400" dirty="0"/>
              <a:t>)  kao temelj strukture srednjovjekovnog kršćanskog obrazovanja, sjedinjuje elokvenciju sa znanošću tj. retoriku s dijalektikom ali naglašava dominaciju novog odnosno božanskog poimanja </a:t>
            </a:r>
            <a:r>
              <a:rPr lang="hr-HR" sz="2400" i="1" dirty="0" err="1"/>
              <a:t>logos</a:t>
            </a:r>
            <a:r>
              <a:rPr lang="hr-HR" sz="2400" dirty="0"/>
              <a:t>-a. Na toj liniji stoje i </a:t>
            </a:r>
            <a:r>
              <a:rPr lang="hr-HR" sz="2400" b="1" dirty="0" smtClean="0"/>
              <a:t>F. M. A. </a:t>
            </a:r>
            <a:r>
              <a:rPr lang="hr-HR" sz="2400" b="1" dirty="0" err="1" smtClean="0"/>
              <a:t>Kasiodor</a:t>
            </a:r>
            <a:r>
              <a:rPr lang="hr-HR" sz="2400" b="1" dirty="0" smtClean="0"/>
              <a:t> </a:t>
            </a:r>
            <a:r>
              <a:rPr lang="hr-HR" sz="2400" dirty="0"/>
              <a:t>(</a:t>
            </a:r>
            <a:r>
              <a:rPr lang="hr-HR" sz="2400" i="1" dirty="0" err="1"/>
              <a:t>Institutiones</a:t>
            </a:r>
            <a:r>
              <a:rPr lang="hr-HR" sz="2400" i="1" dirty="0"/>
              <a:t> </a:t>
            </a:r>
            <a:r>
              <a:rPr lang="hr-HR" sz="2400" i="1" dirty="0" err="1"/>
              <a:t>divinarum</a:t>
            </a:r>
            <a:r>
              <a:rPr lang="hr-HR" sz="2400" i="1" dirty="0"/>
              <a:t> </a:t>
            </a:r>
            <a:r>
              <a:rPr lang="hr-HR" sz="2400" i="1" dirty="0" err="1"/>
              <a:t>et</a:t>
            </a:r>
            <a:r>
              <a:rPr lang="hr-HR" sz="2400" i="1" dirty="0"/>
              <a:t> </a:t>
            </a:r>
            <a:r>
              <a:rPr lang="hr-HR" sz="2400" i="1" dirty="0" err="1"/>
              <a:t>saecularium</a:t>
            </a:r>
            <a:r>
              <a:rPr lang="hr-HR" sz="2400" i="1" dirty="0"/>
              <a:t> </a:t>
            </a:r>
            <a:r>
              <a:rPr lang="hr-HR" sz="2400" i="1" dirty="0" err="1"/>
              <a:t>litterarm</a:t>
            </a:r>
            <a:r>
              <a:rPr lang="hr-HR" sz="2400" dirty="0"/>
              <a:t>, 6. st.) i </a:t>
            </a:r>
            <a:r>
              <a:rPr lang="hr-HR" sz="2400" b="1" dirty="0"/>
              <a:t>Izidor Seviljski </a:t>
            </a:r>
            <a:r>
              <a:rPr lang="hr-HR" sz="2400" dirty="0"/>
              <a:t>(</a:t>
            </a:r>
            <a:r>
              <a:rPr lang="hr-HR" sz="2400" i="1" dirty="0" err="1"/>
              <a:t>Liber</a:t>
            </a:r>
            <a:r>
              <a:rPr lang="hr-HR" sz="2400" i="1" dirty="0"/>
              <a:t> </a:t>
            </a:r>
            <a:r>
              <a:rPr lang="hr-HR" sz="2400" i="1" dirty="0" err="1"/>
              <a:t>ethimologiarum</a:t>
            </a:r>
            <a:r>
              <a:rPr lang="hr-HR" sz="2400" dirty="0"/>
              <a:t>, 7. st.) koji opravdavaju pribjegavanje retorici u propovijedi i naglašavaju metafizički i vjerski značaj Božje riječi. Takva usredotočenost na </a:t>
            </a:r>
            <a:r>
              <a:rPr lang="hr-HR" sz="2400" i="1" dirty="0" err="1"/>
              <a:t>elocutio</a:t>
            </a:r>
            <a:r>
              <a:rPr lang="hr-HR" sz="2400" i="1" dirty="0"/>
              <a:t> </a:t>
            </a:r>
            <a:r>
              <a:rPr lang="hr-HR" sz="2400" dirty="0"/>
              <a:t>a ne na </a:t>
            </a:r>
            <a:r>
              <a:rPr lang="hr-HR" sz="2400" i="1" dirty="0" err="1"/>
              <a:t>inventio</a:t>
            </a:r>
            <a:r>
              <a:rPr lang="hr-HR" sz="2400" dirty="0"/>
              <a:t>, na formu govora a daleko manje na njegov sadržaj, daje retorici u srednjem vijeku važnu ulogu u svim područjima koja su na bilo koji način povezana sa svetim, pa se ona istodobno razvija u propovjedno umijeće (</a:t>
            </a:r>
            <a:r>
              <a:rPr lang="hr-HR" sz="2400" i="1" dirty="0" err="1"/>
              <a:t>artes</a:t>
            </a:r>
            <a:r>
              <a:rPr lang="hr-HR" sz="2400" i="1" dirty="0"/>
              <a:t> </a:t>
            </a:r>
            <a:r>
              <a:rPr lang="hr-HR" sz="2400" i="1" dirty="0" err="1"/>
              <a:t>praedicandi</a:t>
            </a:r>
            <a:r>
              <a:rPr lang="hr-HR" sz="2400" dirty="0"/>
              <a:t>), ali i u umijeće pisanja i pjesničkog sastavljanja pisama (</a:t>
            </a:r>
            <a:r>
              <a:rPr lang="hr-HR" sz="2400" i="1" dirty="0" err="1"/>
              <a:t>artes</a:t>
            </a:r>
            <a:r>
              <a:rPr lang="hr-HR" sz="2400" i="1" dirty="0"/>
              <a:t> </a:t>
            </a:r>
            <a:r>
              <a:rPr lang="hr-HR" sz="2400" i="1" dirty="0" err="1"/>
              <a:t>dictaminis</a:t>
            </a:r>
            <a:r>
              <a:rPr lang="hr-HR" sz="2400" dirty="0"/>
              <a:t>) koje će postati nukleusom razvoja renesanse.</a:t>
            </a:r>
          </a:p>
          <a:p>
            <a:pPr>
              <a:buFont typeface="Wingdings" panose="05000000000000000000" pitchFamily="2" charset="2"/>
              <a:buChar char="§"/>
            </a:pPr>
            <a:r>
              <a:rPr lang="hr-HR" sz="2400" dirty="0" smtClean="0"/>
              <a:t>U tom kontekstu, a s obzirom na problematiku pravne argumentacije, treba istaknuti da su i </a:t>
            </a:r>
            <a:r>
              <a:rPr lang="hr-HR" sz="2400" dirty="0" err="1" smtClean="0"/>
              <a:t>Kasiodor</a:t>
            </a:r>
            <a:r>
              <a:rPr lang="hr-HR" sz="2400" dirty="0" smtClean="0"/>
              <a:t> i Izidor Seviljski u </a:t>
            </a:r>
            <a:r>
              <a:rPr lang="hr-HR" sz="2400" dirty="0" err="1" smtClean="0"/>
              <a:t>navednim</a:t>
            </a:r>
            <a:r>
              <a:rPr lang="hr-HR" sz="2400" dirty="0" smtClean="0"/>
              <a:t> djelima </a:t>
            </a:r>
            <a:r>
              <a:rPr lang="en-US" sz="2400" dirty="0" err="1" smtClean="0"/>
              <a:t>preuze</a:t>
            </a:r>
            <a:r>
              <a:rPr lang="hr-HR" sz="2400" dirty="0" smtClean="0"/>
              <a:t>li</a:t>
            </a:r>
            <a:r>
              <a:rPr lang="en-US" sz="2400" dirty="0" smtClean="0"/>
              <a:t> </a:t>
            </a:r>
            <a:r>
              <a:rPr lang="en-US" sz="2400" dirty="0" err="1" smtClean="0"/>
              <a:t>distinkcij</a:t>
            </a:r>
            <a:r>
              <a:rPr lang="hr-HR" sz="2400" dirty="0" smtClean="0"/>
              <a:t>u</a:t>
            </a:r>
            <a:r>
              <a:rPr lang="en-US" sz="2400" dirty="0" smtClean="0"/>
              <a:t> </a:t>
            </a:r>
            <a:r>
              <a:rPr lang="en-US" sz="2400" dirty="0" err="1"/>
              <a:t>između</a:t>
            </a:r>
            <a:r>
              <a:rPr lang="en-US" sz="2400" dirty="0"/>
              <a:t> </a:t>
            </a:r>
            <a:r>
              <a:rPr lang="en-US" sz="2400" dirty="0" err="1"/>
              <a:t>tehničkih</a:t>
            </a:r>
            <a:r>
              <a:rPr lang="en-US" sz="2400" dirty="0"/>
              <a:t> </a:t>
            </a:r>
            <a:r>
              <a:rPr lang="en-US" sz="2400" dirty="0" err="1"/>
              <a:t>i</a:t>
            </a:r>
            <a:r>
              <a:rPr lang="en-US" sz="2400" dirty="0"/>
              <a:t> </a:t>
            </a:r>
            <a:r>
              <a:rPr lang="en-US" sz="2400" dirty="0" err="1"/>
              <a:t>atehničkih</a:t>
            </a:r>
            <a:r>
              <a:rPr lang="en-US" sz="2400" dirty="0"/>
              <a:t> </a:t>
            </a:r>
            <a:r>
              <a:rPr lang="en-US" sz="2400" dirty="0" err="1"/>
              <a:t>dokaza</a:t>
            </a:r>
            <a:r>
              <a:rPr lang="en-US" sz="2400" dirty="0"/>
              <a:t> u </a:t>
            </a:r>
            <a:r>
              <a:rPr lang="en-US" sz="2400" dirty="0" err="1"/>
              <a:t>kvintilijanskoj</a:t>
            </a:r>
            <a:r>
              <a:rPr lang="en-US" sz="2400" dirty="0"/>
              <a:t> </a:t>
            </a:r>
            <a:r>
              <a:rPr lang="en-US" sz="2400" dirty="0" err="1"/>
              <a:t>terminološkoj</a:t>
            </a:r>
            <a:r>
              <a:rPr lang="en-US" sz="2400" dirty="0"/>
              <a:t> </a:t>
            </a:r>
            <a:r>
              <a:rPr lang="en-US" sz="2400" dirty="0" err="1"/>
              <a:t>varijanti</a:t>
            </a:r>
            <a:r>
              <a:rPr lang="en-US" sz="2400" dirty="0"/>
              <a:t> (</a:t>
            </a:r>
            <a:r>
              <a:rPr lang="en-US" sz="2400" i="1" dirty="0" err="1"/>
              <a:t>probationes</a:t>
            </a:r>
            <a:r>
              <a:rPr lang="en-US" sz="2400" i="1" dirty="0"/>
              <a:t> </a:t>
            </a:r>
            <a:r>
              <a:rPr lang="en-US" sz="2400" i="1" dirty="0" err="1"/>
              <a:t>artificiales</a:t>
            </a:r>
            <a:r>
              <a:rPr lang="en-US" sz="2400" i="1" dirty="0"/>
              <a:t> </a:t>
            </a:r>
            <a:r>
              <a:rPr lang="en-US" sz="2400" dirty="0" err="1"/>
              <a:t>i</a:t>
            </a:r>
            <a:r>
              <a:rPr lang="en-US" sz="2400" dirty="0"/>
              <a:t> </a:t>
            </a:r>
            <a:r>
              <a:rPr lang="en-US" sz="2400" i="1" dirty="0" err="1"/>
              <a:t>probationes</a:t>
            </a:r>
            <a:r>
              <a:rPr lang="en-US" sz="2400" i="1" dirty="0"/>
              <a:t> </a:t>
            </a:r>
            <a:r>
              <a:rPr lang="en-US" sz="2400" i="1" dirty="0" err="1"/>
              <a:t>inartificiales</a:t>
            </a:r>
            <a:r>
              <a:rPr lang="en-US" sz="2400" dirty="0" smtClean="0"/>
              <a:t>)</a:t>
            </a:r>
            <a:r>
              <a:rPr lang="hr-HR" sz="2400" dirty="0" smtClean="0"/>
              <a:t>, jednako kao i </a:t>
            </a:r>
            <a:r>
              <a:rPr lang="hr-HR" sz="2400" dirty="0" err="1"/>
              <a:t>H</a:t>
            </a:r>
            <a:r>
              <a:rPr lang="hr-HR" sz="2400" dirty="0" err="1" smtClean="0"/>
              <a:t>ermagorinu</a:t>
            </a:r>
            <a:r>
              <a:rPr lang="hr-HR" sz="2400" dirty="0" smtClean="0"/>
              <a:t> opću shemu klasifikacije sudskih spornih pitanja (</a:t>
            </a:r>
            <a:r>
              <a:rPr lang="hr-HR" sz="2400" i="1" dirty="0" err="1" smtClean="0"/>
              <a:t>staseis</a:t>
            </a:r>
            <a:r>
              <a:rPr lang="hr-HR" sz="2400" dirty="0" smtClean="0"/>
              <a:t>)</a:t>
            </a:r>
            <a:r>
              <a:rPr lang="en-US" sz="2400" dirty="0" smtClean="0"/>
              <a:t>. </a:t>
            </a:r>
            <a:endParaRPr lang="hr-HR" sz="2400" dirty="0"/>
          </a:p>
          <a:p>
            <a:endParaRPr lang="en-US" dirty="0"/>
          </a:p>
        </p:txBody>
      </p:sp>
    </p:spTree>
    <p:extLst>
      <p:ext uri="{BB962C8B-B14F-4D97-AF65-F5344CB8AC3E}">
        <p14:creationId xmlns:p14="http://schemas.microsoft.com/office/powerpoint/2010/main" val="2083121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Retorika u doba renesanse</a:t>
            </a:r>
            <a:endParaRPr lang="en-US" dirty="0"/>
          </a:p>
        </p:txBody>
      </p:sp>
      <p:sp>
        <p:nvSpPr>
          <p:cNvPr id="3" name="Content Placeholder 2"/>
          <p:cNvSpPr>
            <a:spLocks noGrp="1"/>
          </p:cNvSpPr>
          <p:nvPr>
            <p:ph idx="1"/>
          </p:nvPr>
        </p:nvSpPr>
        <p:spPr>
          <a:xfrm>
            <a:off x="1024128" y="1986741"/>
            <a:ext cx="9720073" cy="4197927"/>
          </a:xfrm>
        </p:spPr>
        <p:txBody>
          <a:bodyPr>
            <a:noAutofit/>
          </a:bodyPr>
          <a:lstStyle/>
          <a:p>
            <a:r>
              <a:rPr lang="hr-HR" sz="1800" dirty="0" smtClean="0"/>
              <a:t>Renesansni razvoj – obilježen novim (antropocentričnim i heliocentričnim) viđenjem svijeta kao izrazom ekstenzivnog procesa, ali popraćen </a:t>
            </a:r>
            <a:r>
              <a:rPr lang="hr-HR" sz="1800" dirty="0" err="1" smtClean="0"/>
              <a:t>interiorizacijom</a:t>
            </a:r>
            <a:r>
              <a:rPr lang="hr-HR" sz="1800" dirty="0" smtClean="0"/>
              <a:t> i povratkom izvorima  – utjecao je i na novu konfiguraciju i iznimni razvoj retorike. Naime, ponovno otkrivanje velikih retoričkih rasprava tijekom 15.st. – </a:t>
            </a:r>
            <a:r>
              <a:rPr lang="hr-HR" sz="1800" dirty="0" err="1" smtClean="0"/>
              <a:t>Kvintilijanova</a:t>
            </a:r>
            <a:r>
              <a:rPr lang="hr-HR" sz="1800" dirty="0"/>
              <a:t> djela </a:t>
            </a:r>
            <a:r>
              <a:rPr lang="hr-HR" sz="1800" i="1" dirty="0" err="1"/>
              <a:t>Institutiones</a:t>
            </a:r>
            <a:r>
              <a:rPr lang="hr-HR" sz="1800" i="1" dirty="0"/>
              <a:t> </a:t>
            </a:r>
            <a:r>
              <a:rPr lang="hr-HR" sz="1800" i="1" dirty="0" err="1"/>
              <a:t>oratoriae</a:t>
            </a:r>
            <a:r>
              <a:rPr lang="hr-HR" sz="1800" dirty="0"/>
              <a:t> </a:t>
            </a:r>
            <a:r>
              <a:rPr lang="hr-HR" sz="1800" dirty="0" smtClean="0"/>
              <a:t>(1416.g.), Ciceronovih djela </a:t>
            </a:r>
            <a:r>
              <a:rPr lang="hr-HR" sz="1800" i="1" dirty="0" err="1" smtClean="0"/>
              <a:t>Brut</a:t>
            </a:r>
            <a:r>
              <a:rPr lang="hr-HR" sz="1800" dirty="0" smtClean="0"/>
              <a:t>, </a:t>
            </a:r>
            <a:r>
              <a:rPr lang="hr-HR" sz="1800" i="1" dirty="0" smtClean="0"/>
              <a:t>Orator</a:t>
            </a:r>
            <a:r>
              <a:rPr lang="hr-HR" sz="1800" dirty="0" smtClean="0"/>
              <a:t> i </a:t>
            </a:r>
            <a:r>
              <a:rPr lang="hr-HR" sz="1800" i="1" dirty="0" smtClean="0"/>
              <a:t>De oratore </a:t>
            </a:r>
            <a:r>
              <a:rPr lang="hr-HR" sz="1800" dirty="0" smtClean="0"/>
              <a:t>(1421.g.) te </a:t>
            </a:r>
            <a:r>
              <a:rPr lang="hr-HR" sz="1800" dirty="0" err="1" smtClean="0"/>
              <a:t>Hermogenovih</a:t>
            </a:r>
            <a:r>
              <a:rPr lang="hr-HR" sz="1800" dirty="0" smtClean="0"/>
              <a:t> rasprava o idejama i o stilovima (1420.g.) - odredilo je dva osnovna pogleda na retoriku: s jedne je strane struja koja, polazeći ponajvećma od </a:t>
            </a:r>
            <a:r>
              <a:rPr lang="hr-HR" sz="1800" dirty="0" err="1" smtClean="0"/>
              <a:t>Kvintilijanova</a:t>
            </a:r>
            <a:r>
              <a:rPr lang="hr-HR" sz="1800" dirty="0" smtClean="0"/>
              <a:t> djela, prednost daje etičkom aspektu govorništva, a s druge je strane struja koja, polazeći od navedenih Ciceronovih djela ali i </a:t>
            </a:r>
            <a:r>
              <a:rPr lang="hr-HR" sz="1800" dirty="0" err="1" smtClean="0"/>
              <a:t>Tacitovih</a:t>
            </a:r>
            <a:r>
              <a:rPr lang="hr-HR" sz="1800" dirty="0" smtClean="0"/>
              <a:t> </a:t>
            </a:r>
            <a:r>
              <a:rPr lang="hr-HR" sz="1800" i="1" dirty="0" err="1" smtClean="0"/>
              <a:t>Agrokole</a:t>
            </a:r>
            <a:r>
              <a:rPr lang="hr-HR" sz="1800" dirty="0" smtClean="0"/>
              <a:t>, </a:t>
            </a:r>
            <a:r>
              <a:rPr lang="hr-HR" sz="1800" i="1" dirty="0" smtClean="0"/>
              <a:t>Germanije </a:t>
            </a:r>
            <a:r>
              <a:rPr lang="hr-HR" sz="1800" dirty="0" smtClean="0"/>
              <a:t>i </a:t>
            </a:r>
            <a:r>
              <a:rPr lang="hr-HR" sz="1800" i="1" dirty="0"/>
              <a:t>R</a:t>
            </a:r>
            <a:r>
              <a:rPr lang="hr-HR" sz="1800" i="1" dirty="0" smtClean="0"/>
              <a:t>azgovora o govornicima,</a:t>
            </a:r>
            <a:r>
              <a:rPr lang="hr-HR" sz="1800" dirty="0" smtClean="0"/>
              <a:t> privilegira </a:t>
            </a:r>
            <a:r>
              <a:rPr lang="hr-HR" sz="1800" i="1" dirty="0" smtClean="0"/>
              <a:t>patos</a:t>
            </a:r>
            <a:r>
              <a:rPr lang="hr-HR" sz="1800" dirty="0" smtClean="0"/>
              <a:t> ili barem društvenost i osjetljivost. Odmjeravanje snaga između </a:t>
            </a:r>
            <a:r>
              <a:rPr lang="hr-HR" sz="1800" i="1" dirty="0" smtClean="0"/>
              <a:t>etos</a:t>
            </a:r>
            <a:r>
              <a:rPr lang="hr-HR" sz="1800" dirty="0" smtClean="0"/>
              <a:t>-a i </a:t>
            </a:r>
            <a:r>
              <a:rPr lang="hr-HR" sz="1800" i="1" dirty="0" smtClean="0"/>
              <a:t>patos</a:t>
            </a:r>
            <a:r>
              <a:rPr lang="hr-HR" sz="1800" dirty="0" smtClean="0"/>
              <a:t>-a dovest će do sukoba utjecaja dviju velikih retoričkih vrsta, </a:t>
            </a:r>
            <a:r>
              <a:rPr lang="hr-HR" sz="1800" dirty="0" err="1" smtClean="0"/>
              <a:t>epideiktičke</a:t>
            </a:r>
            <a:r>
              <a:rPr lang="hr-HR" sz="1800" dirty="0" smtClean="0"/>
              <a:t> (kojoj je cilj uzvišenost) i </a:t>
            </a:r>
            <a:r>
              <a:rPr lang="hr-HR" sz="1800" dirty="0" err="1" smtClean="0"/>
              <a:t>deliberativne</a:t>
            </a:r>
            <a:r>
              <a:rPr lang="hr-HR" sz="1800" dirty="0" smtClean="0"/>
              <a:t> (kojoj je cilj korisnost), a pritom će se sve druge rasprave (o stilu, odnosu Božje milosti i slobodne volje) vraćati na isti retorički zahtjev: stvari (</a:t>
            </a:r>
            <a:r>
              <a:rPr lang="hr-HR" sz="1800" i="1" dirty="0" err="1" smtClean="0"/>
              <a:t>res</a:t>
            </a:r>
            <a:r>
              <a:rPr lang="hr-HR" sz="1800" dirty="0" smtClean="0"/>
              <a:t>) valja odražavati vjerno pažljivim biranjem riječi (</a:t>
            </a:r>
            <a:r>
              <a:rPr lang="hr-HR" sz="1800" i="1" dirty="0" err="1" smtClean="0"/>
              <a:t>verba</a:t>
            </a:r>
            <a:r>
              <a:rPr lang="hr-HR" sz="1800" dirty="0" smtClean="0"/>
              <a:t>), a geniju (</a:t>
            </a:r>
            <a:r>
              <a:rPr lang="hr-HR" sz="1800" i="1" dirty="0" err="1" smtClean="0"/>
              <a:t>ingenium</a:t>
            </a:r>
            <a:r>
              <a:rPr lang="hr-HR" sz="1800" dirty="0" smtClean="0"/>
              <a:t>) treba dopustiti da se izrazi pomažući se oponašanjem antičkih mislilaca.</a:t>
            </a:r>
          </a:p>
          <a:p>
            <a:r>
              <a:rPr lang="hr-HR" sz="1800" dirty="0"/>
              <a:t>Sukladno tome, </a:t>
            </a:r>
            <a:r>
              <a:rPr lang="en-US" sz="1800" dirty="0" err="1"/>
              <a:t>tijekom</a:t>
            </a:r>
            <a:r>
              <a:rPr lang="en-US" sz="1800" dirty="0"/>
              <a:t> </a:t>
            </a:r>
            <a:r>
              <a:rPr lang="en-US" sz="1800" dirty="0" err="1"/>
              <a:t>razdoblja</a:t>
            </a:r>
            <a:r>
              <a:rPr lang="en-US" sz="1800" dirty="0"/>
              <a:t> </a:t>
            </a:r>
            <a:r>
              <a:rPr lang="en-US" sz="1800" dirty="0" err="1"/>
              <a:t>renesanse</a:t>
            </a:r>
            <a:r>
              <a:rPr lang="en-US" sz="1800" dirty="0"/>
              <a:t> </a:t>
            </a:r>
            <a:r>
              <a:rPr lang="en-US" sz="1800" dirty="0" err="1"/>
              <a:t>odnosno</a:t>
            </a:r>
            <a:r>
              <a:rPr lang="en-US" sz="1800" dirty="0"/>
              <a:t> </a:t>
            </a:r>
            <a:r>
              <a:rPr lang="en-US" sz="1800" dirty="0" err="1"/>
              <a:t>visokog</a:t>
            </a:r>
            <a:r>
              <a:rPr lang="en-US" sz="1800" dirty="0"/>
              <a:t> </a:t>
            </a:r>
            <a:r>
              <a:rPr lang="en-US" sz="1800" dirty="0" err="1"/>
              <a:t>srednjeg</a:t>
            </a:r>
            <a:r>
              <a:rPr lang="en-US" sz="1800" dirty="0"/>
              <a:t> </a:t>
            </a:r>
            <a:r>
              <a:rPr lang="en-US" sz="1800" dirty="0" err="1"/>
              <a:t>vijeka</a:t>
            </a:r>
            <a:r>
              <a:rPr lang="en-US" sz="1800" dirty="0"/>
              <a:t> </a:t>
            </a:r>
            <a:r>
              <a:rPr lang="hr-HR" sz="1800" dirty="0"/>
              <a:t>postojali su r</a:t>
            </a:r>
            <a:r>
              <a:rPr lang="en-US" sz="1800" dirty="0" err="1"/>
              <a:t>ecipročni</a:t>
            </a:r>
            <a:r>
              <a:rPr lang="en-US" sz="1800" dirty="0"/>
              <a:t> </a:t>
            </a:r>
            <a:r>
              <a:rPr lang="en-US" sz="1800" dirty="0" err="1"/>
              <a:t>utjecaji</a:t>
            </a:r>
            <a:r>
              <a:rPr lang="en-US" sz="1800" dirty="0"/>
              <a:t> </a:t>
            </a:r>
            <a:r>
              <a:rPr lang="en-US" sz="1800" dirty="0" err="1"/>
              <a:t>između</a:t>
            </a:r>
            <a:r>
              <a:rPr lang="en-US" sz="1800" dirty="0"/>
              <a:t> </a:t>
            </a:r>
            <a:r>
              <a:rPr lang="en-US" sz="1800" dirty="0" err="1"/>
              <a:t>retorike</a:t>
            </a:r>
            <a:r>
              <a:rPr lang="en-US" sz="1800" dirty="0"/>
              <a:t>, </a:t>
            </a:r>
            <a:r>
              <a:rPr lang="en-US" sz="1800" dirty="0" err="1"/>
              <a:t>dijalektike</a:t>
            </a:r>
            <a:r>
              <a:rPr lang="en-US" sz="1800" dirty="0"/>
              <a:t> </a:t>
            </a:r>
            <a:r>
              <a:rPr lang="en-US" sz="1800" dirty="0" err="1"/>
              <a:t>i</a:t>
            </a:r>
            <a:r>
              <a:rPr lang="en-US" sz="1800" dirty="0"/>
              <a:t> </a:t>
            </a:r>
            <a:r>
              <a:rPr lang="en-US" sz="1800" dirty="0" err="1"/>
              <a:t>postupovno-pravne</a:t>
            </a:r>
            <a:r>
              <a:rPr lang="en-US" sz="1800" dirty="0"/>
              <a:t> </a:t>
            </a:r>
            <a:r>
              <a:rPr lang="en-US" sz="1800" dirty="0" err="1"/>
              <a:t>znanosti</a:t>
            </a:r>
            <a:r>
              <a:rPr lang="en-US" sz="1800" dirty="0"/>
              <a:t> u </a:t>
            </a:r>
            <a:r>
              <a:rPr lang="en-US" sz="1800" dirty="0" err="1"/>
              <a:t>sferi</a:t>
            </a:r>
            <a:r>
              <a:rPr lang="en-US" sz="1800" dirty="0"/>
              <a:t> </a:t>
            </a:r>
            <a:r>
              <a:rPr lang="en-US" sz="1800" dirty="0" err="1"/>
              <a:t>učenja</a:t>
            </a:r>
            <a:r>
              <a:rPr lang="en-US" sz="1800" dirty="0"/>
              <a:t> o </a:t>
            </a:r>
            <a:r>
              <a:rPr lang="en-US" sz="1800" dirty="0" err="1"/>
              <a:t>argumentaciji</a:t>
            </a:r>
            <a:r>
              <a:rPr lang="hr-HR" sz="1800" dirty="0"/>
              <a:t>.</a:t>
            </a:r>
            <a:r>
              <a:rPr lang="en-US" sz="1800" dirty="0"/>
              <a:t> </a:t>
            </a:r>
          </a:p>
          <a:p>
            <a:endParaRPr lang="hr-HR" sz="1800" dirty="0" smtClean="0"/>
          </a:p>
        </p:txBody>
      </p:sp>
    </p:spTree>
    <p:extLst>
      <p:ext uri="{BB962C8B-B14F-4D97-AF65-F5344CB8AC3E}">
        <p14:creationId xmlns:p14="http://schemas.microsoft.com/office/powerpoint/2010/main" val="26335758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rmAutofit fontScale="62500" lnSpcReduction="20000"/>
          </a:bodyPr>
          <a:lstStyle/>
          <a:p>
            <a:r>
              <a:rPr lang="hr-HR" sz="2900" dirty="0" smtClean="0"/>
              <a:t>     Izdvojeno </a:t>
            </a:r>
            <a:r>
              <a:rPr lang="hr-HR" sz="2900" dirty="0"/>
              <a:t>mjesto među retoričarima 15.st. pridaje se </a:t>
            </a:r>
            <a:r>
              <a:rPr lang="hr-HR" sz="2900" b="1" dirty="0"/>
              <a:t>Juraju iz </a:t>
            </a:r>
            <a:r>
              <a:rPr lang="hr-HR" sz="2900" b="1" dirty="0" err="1"/>
              <a:t>Trapezunta</a:t>
            </a:r>
            <a:r>
              <a:rPr lang="hr-HR" sz="2900" b="1" dirty="0"/>
              <a:t> </a:t>
            </a:r>
            <a:r>
              <a:rPr lang="hr-HR" sz="2900" dirty="0"/>
              <a:t>(1396-1486) jer je objavivši </a:t>
            </a:r>
            <a:r>
              <a:rPr lang="hr-HR" sz="2900" i="1" dirty="0"/>
              <a:t>Retoriku u pet knjiga </a:t>
            </a:r>
            <a:r>
              <a:rPr lang="hr-HR" sz="2900" dirty="0"/>
              <a:t>(1434.g.)</a:t>
            </a:r>
            <a:r>
              <a:rPr lang="hr-HR" sz="2900" i="1" dirty="0"/>
              <a:t> </a:t>
            </a:r>
            <a:r>
              <a:rPr lang="hr-HR" sz="2900" dirty="0"/>
              <a:t>- zbirku spomenutih </a:t>
            </a:r>
            <a:r>
              <a:rPr lang="hr-HR" sz="2900" dirty="0" err="1"/>
              <a:t>Hermogenovih</a:t>
            </a:r>
            <a:r>
              <a:rPr lang="hr-HR" sz="2900" dirty="0"/>
              <a:t> djela koja je netom pronašao te upotpunio vlastitim komentarima - izložio veliki ogled iz renesansne retorike u kojemu je pružio sustavni pregled osjetilnih, čuvstvenih i afektivnih svojstava govora. U tom kontekstu </a:t>
            </a:r>
            <a:r>
              <a:rPr lang="hr-HR" sz="2900" i="1" dirty="0"/>
              <a:t>patos </a:t>
            </a:r>
            <a:r>
              <a:rPr lang="hr-HR" sz="2900" dirty="0"/>
              <a:t>dobiva na važnosti zahvaljujući </a:t>
            </a:r>
            <a:r>
              <a:rPr lang="hr-HR" sz="2900" i="1" dirty="0" err="1"/>
              <a:t>logos</a:t>
            </a:r>
            <a:r>
              <a:rPr lang="hr-HR" sz="2900" dirty="0"/>
              <a:t>-u, a </a:t>
            </a:r>
            <a:r>
              <a:rPr lang="hr-HR" sz="2900" i="1" dirty="0"/>
              <a:t>etos</a:t>
            </a:r>
            <a:r>
              <a:rPr lang="hr-HR" sz="2900" dirty="0"/>
              <a:t> je sveden na jedno od stilističkih svojstava, pri čemu prevagu </a:t>
            </a:r>
            <a:r>
              <a:rPr lang="hr-HR" sz="2900" i="1" dirty="0"/>
              <a:t>patos</a:t>
            </a:r>
            <a:r>
              <a:rPr lang="hr-HR" sz="2900" dirty="0"/>
              <a:t>-a nad </a:t>
            </a:r>
            <a:r>
              <a:rPr lang="hr-HR" sz="2900" i="1" dirty="0"/>
              <a:t>etos</a:t>
            </a:r>
            <a:r>
              <a:rPr lang="hr-HR" sz="2900" dirty="0"/>
              <a:t>-om prati određena sklonost prema sustavnosti o kojoj svjedoče kako pozivanje na Aristotela tako i strukturalno vrlo složene doktrine </a:t>
            </a:r>
            <a:r>
              <a:rPr lang="hr-HR" sz="2900" i="1" dirty="0" err="1"/>
              <a:t>stasis</a:t>
            </a:r>
            <a:r>
              <a:rPr lang="hr-HR" sz="2900" dirty="0"/>
              <a:t>-a (s katalogom niza mjesta) i</a:t>
            </a:r>
            <a:r>
              <a:rPr lang="hr-HR" sz="2900" i="1" dirty="0"/>
              <a:t> </a:t>
            </a:r>
            <a:r>
              <a:rPr lang="hr-HR" sz="2900" dirty="0" err="1"/>
              <a:t>hermogenska</a:t>
            </a:r>
            <a:r>
              <a:rPr lang="hr-HR" sz="2900" dirty="0"/>
              <a:t> obilježja stila (jasnoća, veličanstvenost, elegancija, živost, </a:t>
            </a:r>
            <a:r>
              <a:rPr lang="hr-HR" sz="2900" i="1" dirty="0"/>
              <a:t>etos</a:t>
            </a:r>
            <a:r>
              <a:rPr lang="hr-HR" sz="2900" dirty="0"/>
              <a:t>, iskrenost i spretnost). Njegov sustavni pristup retorici uvelike će utjecati na retoričare 16. i 17. st. (</a:t>
            </a:r>
            <a:r>
              <a:rPr lang="hr-HR" sz="2900" dirty="0" err="1"/>
              <a:t>Scaliger</a:t>
            </a:r>
            <a:r>
              <a:rPr lang="hr-HR" sz="2900" dirty="0"/>
              <a:t>, </a:t>
            </a:r>
            <a:r>
              <a:rPr lang="hr-HR" sz="2900" dirty="0" err="1"/>
              <a:t>Sturm</a:t>
            </a:r>
            <a:r>
              <a:rPr lang="hr-HR" sz="2900" dirty="0"/>
              <a:t>, </a:t>
            </a:r>
            <a:r>
              <a:rPr lang="hr-HR" sz="2900" dirty="0" err="1"/>
              <a:t>Vossius</a:t>
            </a:r>
            <a:r>
              <a:rPr lang="hr-HR" sz="2900" dirty="0"/>
              <a:t>), koji </a:t>
            </a:r>
            <a:r>
              <a:rPr lang="hr-HR" sz="2900" dirty="0" err="1"/>
              <a:t>epistemičku</a:t>
            </a:r>
            <a:r>
              <a:rPr lang="hr-HR" sz="2900" dirty="0"/>
              <a:t> moć retorike neće (s iznimkom </a:t>
            </a:r>
            <a:r>
              <a:rPr lang="hr-HR" sz="2900" dirty="0" err="1"/>
              <a:t>Ramusa</a:t>
            </a:r>
            <a:r>
              <a:rPr lang="hr-HR" sz="2900" dirty="0"/>
              <a:t>) odvajati od njezinih osjetilnih i estetskih aspekata. </a:t>
            </a:r>
            <a:endParaRPr lang="hr-HR" sz="2900" dirty="0" smtClean="0"/>
          </a:p>
          <a:p>
            <a:r>
              <a:rPr lang="hr-HR" sz="2900" dirty="0" smtClean="0"/>
              <a:t>   Retoriku </a:t>
            </a:r>
            <a:r>
              <a:rPr lang="hr-HR" sz="2900" dirty="0"/>
              <a:t>16. st. obilježava sukob </a:t>
            </a:r>
            <a:r>
              <a:rPr lang="hr-HR" sz="2900" i="1" dirty="0" err="1"/>
              <a:t>ciceronovaca</a:t>
            </a:r>
            <a:r>
              <a:rPr lang="hr-HR" sz="2900" dirty="0"/>
              <a:t> – pobornici </a:t>
            </a:r>
            <a:r>
              <a:rPr lang="hr-HR" sz="2900" i="1" dirty="0"/>
              <a:t>patos</a:t>
            </a:r>
            <a:r>
              <a:rPr lang="hr-HR" sz="2900" dirty="0"/>
              <a:t>-a jer zagovaraju učinkovitost retoričkog (kao jezičnog) umijeća odnosno njezine moći da pokrene ljude, njihova čuvstva i osjetljivost (P. </a:t>
            </a:r>
            <a:r>
              <a:rPr lang="hr-HR" sz="2900" dirty="0" err="1"/>
              <a:t>Bembo</a:t>
            </a:r>
            <a:r>
              <a:rPr lang="hr-HR" sz="2900" dirty="0"/>
              <a:t> /1470-1547/; B. </a:t>
            </a:r>
            <a:r>
              <a:rPr lang="hr-HR" sz="2900" dirty="0" err="1"/>
              <a:t>Castiglione</a:t>
            </a:r>
            <a:r>
              <a:rPr lang="hr-HR" sz="2900" dirty="0"/>
              <a:t> /1478-1529/ kao predstavnik </a:t>
            </a:r>
            <a:r>
              <a:rPr lang="hr-HR" sz="2900" i="1" dirty="0"/>
              <a:t>dvorske </a:t>
            </a:r>
            <a:r>
              <a:rPr lang="hr-HR" sz="2900" dirty="0"/>
              <a:t>ili</a:t>
            </a:r>
            <a:r>
              <a:rPr lang="hr-HR" sz="2900" i="1" dirty="0"/>
              <a:t> državne </a:t>
            </a:r>
            <a:r>
              <a:rPr lang="hr-HR" sz="2900" dirty="0"/>
              <a:t>retorike; J. C. </a:t>
            </a:r>
            <a:r>
              <a:rPr lang="hr-HR" sz="2900" dirty="0" err="1"/>
              <a:t>Scaliger</a:t>
            </a:r>
            <a:r>
              <a:rPr lang="hr-HR" sz="2900" dirty="0"/>
              <a:t> /1484-1558/ kao predstavnik </a:t>
            </a:r>
            <a:r>
              <a:rPr lang="hr-HR" sz="2900" i="1" dirty="0"/>
              <a:t>filozofske gramatike; </a:t>
            </a:r>
            <a:r>
              <a:rPr lang="hr-HR" sz="2900" dirty="0"/>
              <a:t>M. </a:t>
            </a:r>
            <a:r>
              <a:rPr lang="hr-HR" sz="2900" dirty="0" err="1"/>
              <a:t>Nizzoli</a:t>
            </a:r>
            <a:r>
              <a:rPr lang="hr-HR" sz="2900" dirty="0"/>
              <a:t> /1498-1566/i dr.), i </a:t>
            </a:r>
            <a:r>
              <a:rPr lang="hr-HR" sz="2900" i="1" dirty="0" err="1"/>
              <a:t>anticiceronovaca</a:t>
            </a:r>
            <a:r>
              <a:rPr lang="hr-HR" sz="2900" dirty="0"/>
              <a:t> – zagovaratelji etičke uporabe retorike, poštovanja istine, iskrenosti i govornikove prirodnosti (tako Erazmo /1469-1536/ zagovara retoriku fokusiranu na </a:t>
            </a:r>
            <a:r>
              <a:rPr lang="hr-HR" sz="2900" i="1" dirty="0" err="1"/>
              <a:t>inventio</a:t>
            </a:r>
            <a:r>
              <a:rPr lang="hr-HR" sz="2900" i="1" dirty="0"/>
              <a:t> </a:t>
            </a:r>
            <a:r>
              <a:rPr lang="hr-HR" sz="2900" dirty="0"/>
              <a:t>i </a:t>
            </a:r>
            <a:r>
              <a:rPr lang="hr-HR" sz="2900" i="1" dirty="0" err="1"/>
              <a:t>dispositio</a:t>
            </a:r>
            <a:r>
              <a:rPr lang="hr-HR" sz="2900" dirty="0"/>
              <a:t>, nego na </a:t>
            </a:r>
            <a:r>
              <a:rPr lang="hr-HR" sz="2900" i="1" dirty="0" err="1"/>
              <a:t>elocutio</a:t>
            </a:r>
            <a:r>
              <a:rPr lang="hr-HR" sz="2900" dirty="0"/>
              <a:t>; više na stvaralačko nadahnuće /</a:t>
            </a:r>
            <a:r>
              <a:rPr lang="hr-HR" sz="2900" i="1" dirty="0" err="1"/>
              <a:t>ingenium</a:t>
            </a:r>
            <a:r>
              <a:rPr lang="hr-HR" sz="2900" dirty="0"/>
              <a:t>/ nego na </a:t>
            </a:r>
            <a:r>
              <a:rPr lang="hr-HR" sz="2900" i="1" dirty="0" err="1"/>
              <a:t>imitatio</a:t>
            </a:r>
            <a:r>
              <a:rPr lang="hr-HR" sz="2900" dirty="0"/>
              <a:t>; slično i protestantski retoričar Kalvin /1509-1564/čija je retorika pritom manje izvedba </a:t>
            </a:r>
            <a:r>
              <a:rPr lang="hr-HR" sz="2900" i="1" dirty="0"/>
              <a:t>/</a:t>
            </a:r>
            <a:r>
              <a:rPr lang="hr-HR" sz="2900" i="1" dirty="0" err="1"/>
              <a:t>actio</a:t>
            </a:r>
            <a:r>
              <a:rPr lang="hr-HR" sz="2900" dirty="0"/>
              <a:t>/, a više tumačenje </a:t>
            </a:r>
            <a:r>
              <a:rPr lang="hr-HR" sz="2900" i="1" dirty="0"/>
              <a:t>/</a:t>
            </a:r>
            <a:r>
              <a:rPr lang="hr-HR" sz="2900" i="1" dirty="0" err="1"/>
              <a:t>interpretatio</a:t>
            </a:r>
            <a:r>
              <a:rPr lang="hr-HR" sz="2900" dirty="0"/>
              <a:t>/ kako bi približila izvornu namjeru svete riječi</a:t>
            </a:r>
            <a:r>
              <a:rPr lang="hr-HR" sz="2900" i="1" dirty="0"/>
              <a:t>).</a:t>
            </a:r>
            <a:r>
              <a:rPr lang="hr-HR" sz="2900" dirty="0"/>
              <a:t> </a:t>
            </a:r>
          </a:p>
          <a:p>
            <a:endParaRPr lang="en-US" dirty="0"/>
          </a:p>
        </p:txBody>
      </p:sp>
    </p:spTree>
    <p:extLst>
      <p:ext uri="{BB962C8B-B14F-4D97-AF65-F5344CB8AC3E}">
        <p14:creationId xmlns:p14="http://schemas.microsoft.com/office/powerpoint/2010/main" val="16020395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hr-HR" dirty="0" smtClean="0"/>
              <a:t>Ipak najveći utjecaj na povijest retorike u šesnaestom (ali i u 17. st.) stoljeću imao je </a:t>
            </a:r>
            <a:r>
              <a:rPr lang="hr-HR" b="1" dirty="0" smtClean="0"/>
              <a:t>P. </a:t>
            </a:r>
            <a:r>
              <a:rPr lang="hr-HR" b="1" dirty="0" err="1" smtClean="0"/>
              <a:t>Ramus</a:t>
            </a:r>
            <a:r>
              <a:rPr lang="hr-HR" b="1" dirty="0" smtClean="0"/>
              <a:t> </a:t>
            </a:r>
            <a:r>
              <a:rPr lang="hr-HR" dirty="0" smtClean="0"/>
              <a:t>(1515-1572), profesor retorike i filozofije na Kraljevskom koledžu u Parizu (protestantski preobraćenik, ubijen u Bartolomejskoj noći). Premda je u djelu </a:t>
            </a:r>
            <a:r>
              <a:rPr lang="hr-HR" i="1" dirty="0" err="1" smtClean="0"/>
              <a:t>Dialecticae</a:t>
            </a:r>
            <a:r>
              <a:rPr lang="hr-HR" i="1" dirty="0" smtClean="0"/>
              <a:t> </a:t>
            </a:r>
            <a:r>
              <a:rPr lang="hr-HR" i="1" dirty="0" err="1" smtClean="0"/>
              <a:t>institutiones</a:t>
            </a:r>
            <a:r>
              <a:rPr lang="hr-HR" i="1" dirty="0" smtClean="0"/>
              <a:t> </a:t>
            </a:r>
            <a:r>
              <a:rPr lang="hr-HR" dirty="0" smtClean="0"/>
              <a:t>(1543.g.) predlagao da se iz retorike prebace u dijalektiku njezina tri (od ukupno pet) najvažnija dijela odnosno </a:t>
            </a:r>
            <a:r>
              <a:rPr lang="hr-HR" i="1" dirty="0" err="1" smtClean="0"/>
              <a:t>inventio</a:t>
            </a:r>
            <a:r>
              <a:rPr lang="hr-HR" dirty="0" smtClean="0"/>
              <a:t>,</a:t>
            </a:r>
            <a:r>
              <a:rPr lang="hr-HR" i="1" dirty="0" smtClean="0"/>
              <a:t> </a:t>
            </a:r>
            <a:r>
              <a:rPr lang="hr-HR" i="1" dirty="0" err="1" smtClean="0"/>
              <a:t>dispositio</a:t>
            </a:r>
            <a:r>
              <a:rPr lang="hr-HR" i="1" dirty="0" smtClean="0"/>
              <a:t> </a:t>
            </a:r>
            <a:r>
              <a:rPr lang="hr-HR" dirty="0" smtClean="0"/>
              <a:t>i</a:t>
            </a:r>
            <a:r>
              <a:rPr lang="hr-HR" i="1" dirty="0" smtClean="0"/>
              <a:t> </a:t>
            </a:r>
            <a:r>
              <a:rPr lang="hr-HR" i="1" dirty="0" err="1" smtClean="0"/>
              <a:t>memoria</a:t>
            </a:r>
            <a:r>
              <a:rPr lang="hr-HR" dirty="0" smtClean="0"/>
              <a:t>, što bi na prvi pogled moglo izgledati kao raspad retorike sužavanjem na </a:t>
            </a:r>
            <a:r>
              <a:rPr lang="hr-HR" i="1" dirty="0" err="1" smtClean="0"/>
              <a:t>elocutio</a:t>
            </a:r>
            <a:r>
              <a:rPr lang="hr-HR" dirty="0" smtClean="0"/>
              <a:t> i </a:t>
            </a:r>
            <a:r>
              <a:rPr lang="hr-HR" i="1" dirty="0" err="1" smtClean="0"/>
              <a:t>actio</a:t>
            </a:r>
            <a:r>
              <a:rPr lang="hr-HR" dirty="0" smtClean="0"/>
              <a:t> (tako </a:t>
            </a:r>
            <a:r>
              <a:rPr lang="hr-HR" dirty="0" err="1" smtClean="0"/>
              <a:t>Perelman</a:t>
            </a:r>
            <a:r>
              <a:rPr lang="hr-HR" dirty="0" smtClean="0"/>
              <a:t>, v. dalje), njegova ideja je omogućila da se </a:t>
            </a:r>
            <a:r>
              <a:rPr lang="hr-HR" i="1" dirty="0" err="1" smtClean="0"/>
              <a:t>inventio</a:t>
            </a:r>
            <a:r>
              <a:rPr lang="hr-HR" dirty="0" smtClean="0"/>
              <a:t> i </a:t>
            </a:r>
            <a:r>
              <a:rPr lang="hr-HR" i="1" dirty="0" err="1" smtClean="0"/>
              <a:t>dispositio</a:t>
            </a:r>
            <a:r>
              <a:rPr lang="hr-HR" i="1" dirty="0" smtClean="0"/>
              <a:t> </a:t>
            </a:r>
            <a:r>
              <a:rPr lang="hr-HR" dirty="0" smtClean="0"/>
              <a:t>(tradicionalno neodvojive od retorike) prošire na sve postupke usvajanja znanja, postupke kojima je - unatoč znatnim razlikama - zajedničko ustrajanje na važnosti jezika, koliko u otkrivanju toliko i u širenju rezultata. </a:t>
            </a:r>
            <a:r>
              <a:rPr lang="hr-HR" dirty="0" err="1" smtClean="0"/>
              <a:t>Ramusova</a:t>
            </a:r>
            <a:r>
              <a:rPr lang="hr-HR" dirty="0" smtClean="0"/>
              <a:t> je, dakle, zasluga svojevrsna </a:t>
            </a:r>
            <a:r>
              <a:rPr lang="hr-HR" dirty="0" err="1" smtClean="0"/>
              <a:t>retorizacija</a:t>
            </a:r>
            <a:r>
              <a:rPr lang="hr-HR" dirty="0" smtClean="0"/>
              <a:t> dijalektike kao i svih metoda usvajanja znanja uopće. Uvođenjem retorike u dijalektiku, </a:t>
            </a:r>
            <a:r>
              <a:rPr lang="hr-HR" dirty="0" err="1" smtClean="0"/>
              <a:t>Ramus</a:t>
            </a:r>
            <a:r>
              <a:rPr lang="hr-HR" dirty="0" smtClean="0"/>
              <a:t> je dijalektiku oslobodio skolastičkog formalizma: sada, naime, ne samo da sadržaj zaključivanja (odnosno argument, mjesto) postaje važnije od forme, nego se ti sadržaji i sagledavaju u svojoj </a:t>
            </a:r>
            <a:r>
              <a:rPr lang="hr-HR" dirty="0" err="1" smtClean="0"/>
              <a:t>persuazivnoj</a:t>
            </a:r>
            <a:r>
              <a:rPr lang="hr-HR" dirty="0" smtClean="0"/>
              <a:t> snazi.</a:t>
            </a:r>
          </a:p>
          <a:p>
            <a:r>
              <a:rPr lang="hr-HR" dirty="0" smtClean="0"/>
              <a:t> A kada se bavi retorikom u užem smislu (tj. </a:t>
            </a:r>
            <a:r>
              <a:rPr lang="hr-HR" i="1" dirty="0" err="1"/>
              <a:t>e</a:t>
            </a:r>
            <a:r>
              <a:rPr lang="hr-HR" i="1" dirty="0" err="1" smtClean="0"/>
              <a:t>locutio</a:t>
            </a:r>
            <a:r>
              <a:rPr lang="hr-HR" dirty="0" smtClean="0"/>
              <a:t>) predlaže preispitivanje </a:t>
            </a:r>
            <a:r>
              <a:rPr lang="hr-HR" dirty="0" err="1" smtClean="0"/>
              <a:t>Kvintilijanovih</a:t>
            </a:r>
            <a:r>
              <a:rPr lang="hr-HR" dirty="0" smtClean="0"/>
              <a:t> 12 vrsta tropa i figura te njihovo svođenje na 4 osnovna načina promjene doslovnog značenje pojedinih riječi: metonimiju, ironiju, metaforu i sinegdohu (što će u 17.st. slijediti </a:t>
            </a:r>
            <a:r>
              <a:rPr lang="hr-HR" dirty="0" err="1" smtClean="0"/>
              <a:t>Vossius</a:t>
            </a:r>
            <a:r>
              <a:rPr lang="hr-HR" dirty="0" smtClean="0"/>
              <a:t>, u 18.st. </a:t>
            </a:r>
            <a:r>
              <a:rPr lang="hr-HR" dirty="0" err="1" smtClean="0"/>
              <a:t>Vico</a:t>
            </a:r>
            <a:r>
              <a:rPr lang="hr-HR" dirty="0" smtClean="0"/>
              <a:t>, a u 20.st. Burke</a:t>
            </a:r>
            <a:r>
              <a:rPr lang="hr-HR" dirty="0"/>
              <a:t>, v. dalje). </a:t>
            </a:r>
            <a:endParaRPr lang="hr-HR" dirty="0" smtClean="0"/>
          </a:p>
          <a:p>
            <a:r>
              <a:rPr lang="hr-HR" dirty="0" err="1" smtClean="0"/>
              <a:t>Ramus</a:t>
            </a:r>
            <a:r>
              <a:rPr lang="hr-HR" dirty="0" smtClean="0"/>
              <a:t> je retoriku u užem smislu nastojao svesti na verbalni izraz odnosno na oblikovanje i izgovor kao konstituente jezičnog iznošenja rezultata, što tada nije bilo prihvaćeno na pariškom sveučilištu ali je steklo baštinike kako u metodološkoj (Bacon, </a:t>
            </a:r>
            <a:r>
              <a:rPr lang="hr-HR" dirty="0"/>
              <a:t>D</a:t>
            </a:r>
            <a:r>
              <a:rPr lang="hr-HR" dirty="0" smtClean="0"/>
              <a:t>escartes, Leibniz) tako i u estetičkoj ili retoričkoj (</a:t>
            </a:r>
            <a:r>
              <a:rPr lang="hr-HR" dirty="0" err="1" smtClean="0"/>
              <a:t>Puttenham</a:t>
            </a:r>
            <a:r>
              <a:rPr lang="hr-HR" dirty="0" smtClean="0"/>
              <a:t>, </a:t>
            </a:r>
            <a:r>
              <a:rPr lang="hr-HR" dirty="0" err="1" smtClean="0"/>
              <a:t>Milton</a:t>
            </a:r>
            <a:r>
              <a:rPr lang="hr-HR" dirty="0" smtClean="0"/>
              <a:t>, </a:t>
            </a:r>
            <a:r>
              <a:rPr lang="hr-HR" dirty="0" err="1" smtClean="0"/>
              <a:t>Sheridan</a:t>
            </a:r>
            <a:r>
              <a:rPr lang="hr-HR" dirty="0" smtClean="0"/>
              <a:t>) struji </a:t>
            </a:r>
            <a:r>
              <a:rPr lang="hr-HR" dirty="0"/>
              <a:t>u sljedećim </a:t>
            </a:r>
            <a:r>
              <a:rPr lang="hr-HR" dirty="0" smtClean="0"/>
              <a:t>stoljećima razvoja europske misli. </a:t>
            </a:r>
            <a:endParaRPr lang="en-US" dirty="0"/>
          </a:p>
        </p:txBody>
      </p:sp>
    </p:spTree>
    <p:extLst>
      <p:ext uri="{BB962C8B-B14F-4D97-AF65-F5344CB8AC3E}">
        <p14:creationId xmlns:p14="http://schemas.microsoft.com/office/powerpoint/2010/main" val="2693190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retorika</a:t>
            </a:r>
            <a:r>
              <a:rPr lang="en-US" dirty="0" smtClean="0"/>
              <a:t> </a:t>
            </a:r>
            <a:r>
              <a:rPr lang="hr-HR" dirty="0" smtClean="0"/>
              <a:t>u </a:t>
            </a:r>
            <a:r>
              <a:rPr lang="en-US" dirty="0" smtClean="0"/>
              <a:t>17</a:t>
            </a:r>
            <a:r>
              <a:rPr lang="hr-HR" dirty="0" smtClean="0"/>
              <a:t>. i </a:t>
            </a:r>
            <a:r>
              <a:rPr lang="en-US" dirty="0" smtClean="0"/>
              <a:t>18</a:t>
            </a:r>
            <a:r>
              <a:rPr lang="en-US" dirty="0"/>
              <a:t>. </a:t>
            </a:r>
            <a:r>
              <a:rPr lang="en-US" dirty="0" err="1"/>
              <a:t>st</a:t>
            </a:r>
            <a:r>
              <a:rPr lang="en-US" dirty="0" err="1" smtClean="0"/>
              <a:t>.</a:t>
            </a:r>
            <a:r>
              <a:rPr lang="en-US" dirty="0" smtClean="0"/>
              <a:t> </a:t>
            </a:r>
            <a:endParaRPr lang="en-US" dirty="0"/>
          </a:p>
        </p:txBody>
      </p:sp>
      <p:sp>
        <p:nvSpPr>
          <p:cNvPr id="3" name="Content Placeholder 2"/>
          <p:cNvSpPr>
            <a:spLocks noGrp="1"/>
          </p:cNvSpPr>
          <p:nvPr>
            <p:ph idx="1"/>
          </p:nvPr>
        </p:nvSpPr>
        <p:spPr>
          <a:xfrm>
            <a:off x="1024127" y="1670858"/>
            <a:ext cx="9720073" cy="4023360"/>
          </a:xfrm>
        </p:spPr>
        <p:txBody>
          <a:bodyPr>
            <a:noAutofit/>
          </a:bodyPr>
          <a:lstStyle/>
          <a:p>
            <a:r>
              <a:rPr lang="hr-HR" sz="1800" dirty="0" smtClean="0"/>
              <a:t>Barokno-k</a:t>
            </a:r>
            <a:r>
              <a:rPr lang="en-US" sz="1800" dirty="0" err="1" smtClean="0"/>
              <a:t>lasicističk</a:t>
            </a:r>
            <a:r>
              <a:rPr lang="hr-HR" sz="1800" dirty="0" smtClean="0"/>
              <a:t>u</a:t>
            </a:r>
            <a:r>
              <a:rPr lang="en-US" sz="1800" dirty="0" smtClean="0"/>
              <a:t> </a:t>
            </a:r>
            <a:r>
              <a:rPr lang="en-US" sz="1800" dirty="0" err="1" smtClean="0"/>
              <a:t>retorik</a:t>
            </a:r>
            <a:r>
              <a:rPr lang="hr-HR" sz="1800" dirty="0" smtClean="0"/>
              <a:t>u</a:t>
            </a:r>
            <a:r>
              <a:rPr lang="en-US" sz="1800" dirty="0" smtClean="0"/>
              <a:t> 17.-</a:t>
            </a:r>
            <a:r>
              <a:rPr lang="hr-HR" sz="1800" dirty="0" smtClean="0"/>
              <a:t>tog stoljeća obilježava</a:t>
            </a:r>
            <a:r>
              <a:rPr lang="en-US" sz="1800" dirty="0" smtClean="0"/>
              <a:t> </a:t>
            </a:r>
            <a:r>
              <a:rPr lang="en-US" sz="1800" dirty="0" err="1"/>
              <a:t>potiskivanje</a:t>
            </a:r>
            <a:r>
              <a:rPr lang="en-US" sz="1800" dirty="0"/>
              <a:t> </a:t>
            </a:r>
            <a:r>
              <a:rPr lang="en-US" sz="1800" dirty="0" err="1"/>
              <a:t>retoričko-dijalektičke</a:t>
            </a:r>
            <a:r>
              <a:rPr lang="en-US" sz="1800" dirty="0"/>
              <a:t> </a:t>
            </a:r>
            <a:r>
              <a:rPr lang="en-US" sz="1800" dirty="0" err="1"/>
              <a:t>tradicije</a:t>
            </a:r>
            <a:r>
              <a:rPr lang="en-US" sz="1800" dirty="0"/>
              <a:t> pod </a:t>
            </a:r>
            <a:r>
              <a:rPr lang="en-US" sz="1800" dirty="0" err="1"/>
              <a:t>utjecajem</a:t>
            </a:r>
            <a:r>
              <a:rPr lang="en-US" sz="1800" dirty="0"/>
              <a:t> </a:t>
            </a:r>
            <a:r>
              <a:rPr lang="en-US" sz="1800" dirty="0" err="1"/>
              <a:t>kartezijanizma</a:t>
            </a:r>
            <a:r>
              <a:rPr lang="en-US" sz="1800" dirty="0"/>
              <a:t> u </a:t>
            </a:r>
            <a:r>
              <a:rPr lang="en-US" sz="1800" dirty="0" err="1"/>
              <a:t>filozofiji</a:t>
            </a:r>
            <a:r>
              <a:rPr lang="en-US" sz="1800" dirty="0"/>
              <a:t> </a:t>
            </a:r>
            <a:r>
              <a:rPr lang="en-US" sz="1800" dirty="0" smtClean="0"/>
              <a:t>(</a:t>
            </a:r>
            <a:r>
              <a:rPr lang="hr-HR" sz="1800" dirty="0" smtClean="0"/>
              <a:t>Bacon, </a:t>
            </a:r>
            <a:r>
              <a:rPr lang="en-US" sz="1800" dirty="0"/>
              <a:t>Hobbes, Descartes, </a:t>
            </a:r>
            <a:r>
              <a:rPr lang="hr-HR" sz="1800" dirty="0" smtClean="0"/>
              <a:t>Pascal, </a:t>
            </a:r>
            <a:r>
              <a:rPr lang="en-US" sz="1800" dirty="0" smtClean="0"/>
              <a:t>Locke</a:t>
            </a:r>
            <a:r>
              <a:rPr lang="en-US" sz="1800" dirty="0"/>
              <a:t>, </a:t>
            </a:r>
            <a:r>
              <a:rPr lang="en-US" sz="1800" dirty="0" smtClean="0"/>
              <a:t>Hume</a:t>
            </a:r>
            <a:r>
              <a:rPr lang="en-US" sz="1800" dirty="0"/>
              <a:t>, Kant</a:t>
            </a:r>
            <a:r>
              <a:rPr lang="en-US" sz="1800" dirty="0" smtClean="0"/>
              <a:t>)</a:t>
            </a:r>
            <a:r>
              <a:rPr lang="hr-HR" sz="1800" dirty="0" smtClean="0"/>
              <a:t>.</a:t>
            </a:r>
            <a:r>
              <a:rPr lang="en-US" sz="1800" dirty="0" smtClean="0"/>
              <a:t> </a:t>
            </a:r>
            <a:r>
              <a:rPr lang="hr-HR" sz="1800" dirty="0" smtClean="0"/>
              <a:t>Naime, tijekom tog stoljeća napetosti između </a:t>
            </a:r>
            <a:r>
              <a:rPr lang="hr-HR" sz="1800" i="1" dirty="0" smtClean="0"/>
              <a:t>etos</a:t>
            </a:r>
            <a:r>
              <a:rPr lang="hr-HR" sz="1800" dirty="0" smtClean="0"/>
              <a:t>-a i </a:t>
            </a:r>
            <a:r>
              <a:rPr lang="hr-HR" sz="1800" i="1" dirty="0" smtClean="0"/>
              <a:t>patos</a:t>
            </a:r>
            <a:r>
              <a:rPr lang="hr-HR" sz="1800" dirty="0" smtClean="0"/>
              <a:t>-a postupno se premještaju prema napetosti između </a:t>
            </a:r>
            <a:r>
              <a:rPr lang="hr-HR" sz="1800" i="1" dirty="0" smtClean="0"/>
              <a:t>patos</a:t>
            </a:r>
            <a:r>
              <a:rPr lang="hr-HR" sz="1800" dirty="0" smtClean="0"/>
              <a:t>-a i </a:t>
            </a:r>
            <a:r>
              <a:rPr lang="hr-HR" sz="1800" i="1" dirty="0" err="1" smtClean="0"/>
              <a:t>logos</a:t>
            </a:r>
            <a:r>
              <a:rPr lang="hr-HR" sz="1800" dirty="0" smtClean="0"/>
              <a:t>-a, i to kako zbog političko-vjerskih razloga jer protureformacija i cvjetajuće monarhije prednost daju učinkovitosti </a:t>
            </a:r>
            <a:r>
              <a:rPr lang="hr-HR" sz="1800" i="1" dirty="0" err="1" smtClean="0"/>
              <a:t>logos</a:t>
            </a:r>
            <a:r>
              <a:rPr lang="hr-HR" sz="1800" dirty="0" smtClean="0"/>
              <a:t>-a odnosno briljantnosti baroknih retorika, tako i zbog filozofskih razloga jer će napetosti između razuma i iskustva dominirati onovremenom filozofom mišlju. Tako se početkom stoljeća uočavaju očiti znakovi slabljenja </a:t>
            </a:r>
            <a:r>
              <a:rPr lang="hr-HR" sz="1800" i="1" dirty="0" smtClean="0"/>
              <a:t>etos</a:t>
            </a:r>
            <a:r>
              <a:rPr lang="hr-HR" sz="1800" dirty="0" smtClean="0"/>
              <a:t>-a i rađanja novih problematika: ponajprije u Engleskoj gdje retoričke (ali i poetičke) rasprave nagovještavaju logičko-empiristički smjer razmišljanja o jeziku (</a:t>
            </a:r>
            <a:r>
              <a:rPr lang="hr-HR" sz="1800" dirty="0" err="1" smtClean="0"/>
              <a:t>Puttenham</a:t>
            </a:r>
            <a:r>
              <a:rPr lang="hr-HR" sz="1800" dirty="0" smtClean="0"/>
              <a:t>, </a:t>
            </a:r>
            <a:r>
              <a:rPr lang="hr-HR" sz="1800" dirty="0" err="1" smtClean="0"/>
              <a:t>Du</a:t>
            </a:r>
            <a:r>
              <a:rPr lang="hr-HR" sz="1800" dirty="0" smtClean="0"/>
              <a:t> </a:t>
            </a:r>
            <a:r>
              <a:rPr lang="hr-HR" sz="1800" dirty="0" err="1" smtClean="0"/>
              <a:t>Vair</a:t>
            </a:r>
            <a:r>
              <a:rPr lang="hr-HR" sz="1800" dirty="0" smtClean="0"/>
              <a:t>, </a:t>
            </a:r>
            <a:r>
              <a:rPr lang="hr-HR" sz="1800" dirty="0" err="1" smtClean="0"/>
              <a:t>Vossius</a:t>
            </a:r>
            <a:r>
              <a:rPr lang="hr-HR" sz="1800" dirty="0" smtClean="0"/>
              <a:t>);  a potom i u Francuskoj gdje javne (posebice dvorske) službe ukazuju na strašnu iskvarenost elokvencije i moralnih vrijednosti (</a:t>
            </a:r>
            <a:r>
              <a:rPr lang="hr-HR" sz="1800" dirty="0" err="1"/>
              <a:t>F</a:t>
            </a:r>
            <a:r>
              <a:rPr lang="hr-HR" sz="1800" dirty="0" err="1" smtClean="0"/>
              <a:t>aret</a:t>
            </a:r>
            <a:r>
              <a:rPr lang="hr-HR" sz="1800" dirty="0" smtClean="0"/>
              <a:t>, </a:t>
            </a:r>
            <a:r>
              <a:rPr lang="hr-HR" sz="1800" dirty="0" err="1" smtClean="0"/>
              <a:t>Gombaud</a:t>
            </a:r>
            <a:r>
              <a:rPr lang="hr-HR" sz="1800" dirty="0" smtClean="0"/>
              <a:t>). Tek će u posljednjoj četvrtini 17.st. s </a:t>
            </a:r>
            <a:r>
              <a:rPr lang="hr-HR" sz="1800" dirty="0" err="1" smtClean="0"/>
              <a:t>oratorijancem</a:t>
            </a:r>
            <a:r>
              <a:rPr lang="hr-HR" sz="1800" dirty="0" smtClean="0"/>
              <a:t> </a:t>
            </a:r>
            <a:r>
              <a:rPr lang="hr-HR" sz="1800" b="1" dirty="0" smtClean="0"/>
              <a:t>B. </a:t>
            </a:r>
            <a:r>
              <a:rPr lang="hr-HR" sz="1800" b="1" dirty="0" err="1" smtClean="0"/>
              <a:t>Lamy</a:t>
            </a:r>
            <a:r>
              <a:rPr lang="hr-HR" sz="1800" dirty="0" smtClean="0"/>
              <a:t>-em i njegovim djelom </a:t>
            </a:r>
            <a:r>
              <a:rPr lang="hr-HR" sz="1800" i="1" dirty="0" smtClean="0"/>
              <a:t>Umijeće govorenja </a:t>
            </a:r>
            <a:r>
              <a:rPr lang="hr-HR" sz="1800" dirty="0" smtClean="0"/>
              <a:t>(1675.g.  odnosno </a:t>
            </a:r>
            <a:r>
              <a:rPr lang="hr-HR" sz="1800" i="1" dirty="0" smtClean="0"/>
              <a:t>Retorika </a:t>
            </a:r>
            <a:r>
              <a:rPr lang="hr-HR" sz="1800" dirty="0" smtClean="0"/>
              <a:t>kako je ono nazvano u trećoj verziji /1688.g./koja je bila upotpunjena </a:t>
            </a:r>
            <a:r>
              <a:rPr lang="hr-HR" sz="1800" i="1" dirty="0" smtClean="0"/>
              <a:t>Raspravom o umijeću uvjeravanja</a:t>
            </a:r>
            <a:r>
              <a:rPr lang="hr-HR" sz="1800" dirty="0" smtClean="0"/>
              <a:t>) biti ostvaren pokušaj jezične sinteze senzibilnosti i racionalnosti.  </a:t>
            </a:r>
          </a:p>
          <a:p>
            <a:r>
              <a:rPr lang="hr-HR" sz="1800" dirty="0" smtClean="0"/>
              <a:t>Upravo u </a:t>
            </a:r>
            <a:r>
              <a:rPr lang="hr-HR" sz="1800" i="1" dirty="0" smtClean="0"/>
              <a:t>Raspravi o umijeću uvjeravanja </a:t>
            </a:r>
            <a:r>
              <a:rPr lang="hr-HR" sz="1800" dirty="0" smtClean="0"/>
              <a:t>kao petoj knjizi </a:t>
            </a:r>
            <a:r>
              <a:rPr lang="hr-HR" sz="1800" i="1" dirty="0" smtClean="0"/>
              <a:t>Retorike </a:t>
            </a:r>
            <a:r>
              <a:rPr lang="hr-HR" sz="1800" dirty="0" err="1" smtClean="0"/>
              <a:t>Lamy</a:t>
            </a:r>
            <a:r>
              <a:rPr lang="hr-HR" sz="1800" dirty="0" smtClean="0"/>
              <a:t> iznosi svoje novo mišljenje o statusu retorike i time obilježava jednu od bitnih etapa u njezinoj povijesti. S jedne strane, funkciju</a:t>
            </a:r>
            <a:endParaRPr lang="hr-HR" sz="1800" dirty="0"/>
          </a:p>
        </p:txBody>
      </p:sp>
    </p:spTree>
    <p:extLst>
      <p:ext uri="{BB962C8B-B14F-4D97-AF65-F5344CB8AC3E}">
        <p14:creationId xmlns:p14="http://schemas.microsoft.com/office/powerpoint/2010/main" val="26556436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800" dirty="0"/>
              <a:t>iznošenja ili prikazivanja (koja je dotad pripisivana jeziku) pridaje retorici, a s druge strane funkciju prikazivanja objekta premješta te postavlja na međudjelovanje subjekta s tim objektom. </a:t>
            </a:r>
            <a:r>
              <a:rPr lang="hr-HR" sz="1800" dirty="0" err="1"/>
              <a:t>Lamy</a:t>
            </a:r>
            <a:r>
              <a:rPr lang="hr-HR" sz="1800" dirty="0"/>
              <a:t>, dakle, širi područje </a:t>
            </a:r>
            <a:r>
              <a:rPr lang="hr-HR" sz="1800" i="1" dirty="0" err="1"/>
              <a:t>elocutio</a:t>
            </a:r>
            <a:r>
              <a:rPr lang="hr-HR" sz="1800" dirty="0"/>
              <a:t>-a i postupnim premještanjem reprezentativne funkcije jezika prema </a:t>
            </a:r>
            <a:r>
              <a:rPr lang="hr-HR" sz="1800" dirty="0" err="1"/>
              <a:t>njezonoj</a:t>
            </a:r>
            <a:r>
              <a:rPr lang="hr-HR" sz="1800" dirty="0"/>
              <a:t> ekspresivnoj funkciji, retorici nameće dvostruki smjer koji rezultira posljedicama na logičkoj, epistemološkoj i estetičkoj razini. Dok na logičkoj razini mijenja poimanje jezika a na estetičkoj uspostavlja teoriju lijepe riječi, na epistemološkoj razini - najvažnijoj s aspekta pravne argumentacije – uvodi novost prema kojoj funkciju očitovanja više ne jamče mjesta (definirana svojim pripadanjem određenom području) odnosno </a:t>
            </a:r>
            <a:r>
              <a:rPr lang="hr-HR" sz="1800" i="1" dirty="0"/>
              <a:t>gotov</a:t>
            </a:r>
            <a:r>
              <a:rPr lang="hr-HR" sz="1800" dirty="0"/>
              <a:t>i argumenti nego figure kao izrazi ili jezične tvorevine koje se odmiču od uobičajene uporabe (odnosno određenog područja) s ciljem da se ono što se želi reći učini osjetilnim. Upravo takva teorija figura predstavlja premještanje središta retorike prema novoj vrsti </a:t>
            </a:r>
            <a:r>
              <a:rPr lang="hr-HR" sz="1800" i="1" dirty="0" err="1"/>
              <a:t>logos</a:t>
            </a:r>
            <a:r>
              <a:rPr lang="hr-HR" sz="1800" dirty="0"/>
              <a:t>-a koji on sada tijesno povezuje s </a:t>
            </a:r>
            <a:r>
              <a:rPr lang="hr-HR" sz="1800" i="1" dirty="0"/>
              <a:t>patos</a:t>
            </a:r>
            <a:r>
              <a:rPr lang="hr-HR" sz="1800" dirty="0"/>
              <a:t>-om</a:t>
            </a:r>
            <a:r>
              <a:rPr lang="hr-HR" sz="1800" dirty="0" smtClean="0"/>
              <a:t>.</a:t>
            </a:r>
          </a:p>
          <a:p>
            <a:r>
              <a:rPr lang="hr-HR" sz="1800" dirty="0" smtClean="0"/>
              <a:t>   Retoriku </a:t>
            </a:r>
            <a:r>
              <a:rPr lang="hr-HR" sz="1800" dirty="0"/>
              <a:t>u 18. st. o</a:t>
            </a:r>
            <a:r>
              <a:rPr lang="hr-HR" sz="1800" dirty="0" smtClean="0"/>
              <a:t>dređuje nastavljanje stoljeće ranije započetog smjera proučavanja jezika kao mjesta na kojemu se susreću razum i čuvstva. U tom </a:t>
            </a:r>
            <a:r>
              <a:rPr lang="hr-HR" sz="1800" i="1" dirty="0" smtClean="0"/>
              <a:t>racionalističkom </a:t>
            </a:r>
            <a:r>
              <a:rPr lang="hr-HR" sz="1800" dirty="0" smtClean="0"/>
              <a:t>stoljeću, razum se poima kao </a:t>
            </a:r>
            <a:r>
              <a:rPr lang="hr-HR" sz="1800" i="1" dirty="0" err="1" smtClean="0"/>
              <a:t>logos</a:t>
            </a:r>
            <a:r>
              <a:rPr lang="hr-HR" sz="1800" i="1" dirty="0" smtClean="0"/>
              <a:t> </a:t>
            </a:r>
            <a:r>
              <a:rPr lang="hr-HR" sz="1800" dirty="0" smtClean="0"/>
              <a:t>uopće odnosno kao sposobnost izražavanja koja se razvija ne samo u, nego i zahvaljujući jeziku samom, ne isključujući pritom iskustvo ili osjećaje. Premda </a:t>
            </a:r>
            <a:r>
              <a:rPr lang="hr-HR" sz="1800" dirty="0"/>
              <a:t>začuđujuće </a:t>
            </a:r>
            <a:r>
              <a:rPr lang="hr-HR" sz="1800" dirty="0" smtClean="0"/>
              <a:t>retorika u tom kontekstu nije doživjela izvanredni procvat niti je bila osobito popularna - ponajviše zbog promicanja nove vrijednosti tj. </a:t>
            </a:r>
          </a:p>
          <a:p>
            <a:r>
              <a:rPr lang="en-US" sz="1800" dirty="0"/>
              <a:t/>
            </a:r>
            <a:br>
              <a:rPr lang="en-US" sz="1800" dirty="0"/>
            </a:br>
            <a:endParaRPr lang="en-US" sz="1800" dirty="0"/>
          </a:p>
        </p:txBody>
      </p:sp>
    </p:spTree>
    <p:extLst>
      <p:ext uri="{BB962C8B-B14F-4D97-AF65-F5344CB8AC3E}">
        <p14:creationId xmlns:p14="http://schemas.microsoft.com/office/powerpoint/2010/main" val="2261883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hr-HR" sz="2900" dirty="0" smtClean="0"/>
              <a:t>samodostatne </a:t>
            </a:r>
            <a:r>
              <a:rPr lang="hr-HR" sz="2900" i="1" dirty="0"/>
              <a:t>očitosti </a:t>
            </a:r>
            <a:r>
              <a:rPr lang="hr-HR" sz="2900" dirty="0"/>
              <a:t>kojoj jezik služi samo kao instrument odnosno posredovanje</a:t>
            </a:r>
            <a:r>
              <a:rPr lang="hr-HR" sz="2900" i="1" dirty="0"/>
              <a:t> </a:t>
            </a:r>
            <a:r>
              <a:rPr lang="hr-HR" sz="2900" dirty="0"/>
              <a:t>(tako R. </a:t>
            </a:r>
            <a:r>
              <a:rPr lang="hr-HR" sz="2900" dirty="0" err="1"/>
              <a:t>Barthes</a:t>
            </a:r>
            <a:r>
              <a:rPr lang="hr-HR" sz="2900" dirty="0"/>
              <a:t>, C. </a:t>
            </a:r>
            <a:r>
              <a:rPr lang="hr-HR" sz="2900" dirty="0" err="1"/>
              <a:t>Perelman</a:t>
            </a:r>
            <a:r>
              <a:rPr lang="hr-HR" sz="2900" dirty="0"/>
              <a:t>), iznjedrila je tri velika imena: Talijana G. </a:t>
            </a:r>
            <a:r>
              <a:rPr lang="hr-HR" sz="2900" dirty="0" err="1"/>
              <a:t>Vico</a:t>
            </a:r>
            <a:r>
              <a:rPr lang="hr-HR" sz="2900" dirty="0"/>
              <a:t>-a, Francuza C. </a:t>
            </a:r>
            <a:r>
              <a:rPr lang="hr-HR" sz="2900" dirty="0" err="1"/>
              <a:t>Chesneau</a:t>
            </a:r>
            <a:r>
              <a:rPr lang="hr-HR" sz="2900" dirty="0"/>
              <a:t> </a:t>
            </a:r>
            <a:r>
              <a:rPr lang="hr-HR" sz="2900" dirty="0" err="1"/>
              <a:t>Du</a:t>
            </a:r>
            <a:r>
              <a:rPr lang="hr-HR" sz="2900" dirty="0"/>
              <a:t> </a:t>
            </a:r>
            <a:r>
              <a:rPr lang="hr-HR" sz="2900" dirty="0" err="1"/>
              <a:t>Marsais</a:t>
            </a:r>
            <a:r>
              <a:rPr lang="hr-HR" sz="2900" dirty="0"/>
              <a:t>-a i Škota G. </a:t>
            </a:r>
            <a:r>
              <a:rPr lang="hr-HR" sz="2900" dirty="0" err="1"/>
              <a:t>Cambell</a:t>
            </a:r>
            <a:r>
              <a:rPr lang="hr-HR" sz="2900" dirty="0"/>
              <a:t>-a.</a:t>
            </a:r>
            <a:endParaRPr lang="hr-HR" sz="2900" dirty="0" smtClean="0"/>
          </a:p>
          <a:p>
            <a:r>
              <a:rPr lang="hr-HR" sz="2900" dirty="0" smtClean="0"/>
              <a:t>   Što </a:t>
            </a:r>
            <a:r>
              <a:rPr lang="hr-HR" sz="2900" dirty="0"/>
              <a:t>se tiče problematike pravne </a:t>
            </a:r>
            <a:r>
              <a:rPr lang="hr-HR" sz="2900" dirty="0" err="1"/>
              <a:t>argmentacije</a:t>
            </a:r>
            <a:r>
              <a:rPr lang="hr-HR" sz="2900" dirty="0"/>
              <a:t>, treba istaknuti da je teoriju sudskog spora temeljito obradio upravo </a:t>
            </a:r>
            <a:r>
              <a:rPr lang="hr-HR" sz="2900" b="1" dirty="0"/>
              <a:t>G. </a:t>
            </a:r>
            <a:r>
              <a:rPr lang="hr-HR" sz="2900" b="1" dirty="0" err="1"/>
              <a:t>Vico</a:t>
            </a:r>
            <a:r>
              <a:rPr lang="hr-HR" sz="2900" b="1" dirty="0"/>
              <a:t> </a:t>
            </a:r>
            <a:r>
              <a:rPr lang="hr-HR" sz="2900" dirty="0"/>
              <a:t>(1688-1744), ali se pritom u svom djelu </a:t>
            </a:r>
            <a:r>
              <a:rPr lang="hr-HR" sz="2900" i="1" dirty="0" err="1"/>
              <a:t>Institutiones</a:t>
            </a:r>
            <a:r>
              <a:rPr lang="hr-HR" sz="2900" i="1" dirty="0"/>
              <a:t> </a:t>
            </a:r>
            <a:r>
              <a:rPr lang="hr-HR" sz="2900" i="1" dirty="0" err="1"/>
              <a:t>oratoriae</a:t>
            </a:r>
            <a:r>
              <a:rPr lang="hr-HR" sz="2900" i="1" dirty="0"/>
              <a:t> </a:t>
            </a:r>
            <a:r>
              <a:rPr lang="hr-HR" sz="2900" dirty="0"/>
              <a:t>(1711.g.) udaljio od antičkog razlikovanja </a:t>
            </a:r>
            <a:r>
              <a:rPr lang="hr-HR" sz="2900" i="1" dirty="0"/>
              <a:t>status </a:t>
            </a:r>
            <a:r>
              <a:rPr lang="hr-HR" sz="2900" i="1" dirty="0" err="1"/>
              <a:t>rationales</a:t>
            </a:r>
            <a:r>
              <a:rPr lang="hr-HR" sz="2900" i="1" dirty="0"/>
              <a:t> </a:t>
            </a:r>
            <a:r>
              <a:rPr lang="hr-HR" sz="2900" dirty="0"/>
              <a:t>i </a:t>
            </a:r>
            <a:r>
              <a:rPr lang="hr-HR" sz="2900" i="1" dirty="0"/>
              <a:t>status </a:t>
            </a:r>
            <a:r>
              <a:rPr lang="hr-HR" sz="2900" i="1" dirty="0" err="1"/>
              <a:t>legales</a:t>
            </a:r>
            <a:r>
              <a:rPr lang="hr-HR" sz="2900" i="1" dirty="0"/>
              <a:t>, </a:t>
            </a:r>
            <a:r>
              <a:rPr lang="hr-HR" sz="2900" dirty="0"/>
              <a:t>prihvativši trodiobu na spor koji se odnosi na činjenice (</a:t>
            </a:r>
            <a:r>
              <a:rPr lang="hr-HR" sz="2900" i="1" dirty="0" err="1"/>
              <a:t>coniectura</a:t>
            </a:r>
            <a:r>
              <a:rPr lang="hr-HR" sz="2900" dirty="0"/>
              <a:t>), spor koji se odnosi na definiciju (</a:t>
            </a:r>
            <a:r>
              <a:rPr lang="hr-HR" sz="2900" i="1" dirty="0" err="1"/>
              <a:t>definitio</a:t>
            </a:r>
            <a:r>
              <a:rPr lang="hr-HR" sz="2900" dirty="0"/>
              <a:t>) i na spor koji se odnosi na kvalitetu (</a:t>
            </a:r>
            <a:r>
              <a:rPr lang="hr-HR" sz="2900" i="1" dirty="0" err="1"/>
              <a:t>qualitatis</a:t>
            </a:r>
            <a:r>
              <a:rPr lang="hr-HR" sz="2900" dirty="0"/>
              <a:t>). U tom kontekstu, on drži da je najvažniji izraz pravničke djelatnosti uporaba definicija u dokazivanju, a pritom definicija kao čisto </a:t>
            </a:r>
            <a:r>
              <a:rPr lang="hr-HR" sz="2900" dirty="0" err="1"/>
              <a:t>argumentativno</a:t>
            </a:r>
            <a:r>
              <a:rPr lang="hr-HR" sz="2900" dirty="0"/>
              <a:t> sredstvo pretpostavlja postojanje </a:t>
            </a:r>
            <a:r>
              <a:rPr lang="hr-HR" sz="2900" dirty="0" err="1"/>
              <a:t>topičkih</a:t>
            </a:r>
            <a:r>
              <a:rPr lang="hr-HR" sz="2900" dirty="0"/>
              <a:t> sporazuma (</a:t>
            </a:r>
            <a:r>
              <a:rPr lang="hr-HR" sz="2900" i="1" dirty="0" err="1"/>
              <a:t>loci</a:t>
            </a:r>
            <a:r>
              <a:rPr lang="hr-HR" sz="2900" i="1" dirty="0"/>
              <a:t> </a:t>
            </a:r>
            <a:r>
              <a:rPr lang="hr-HR" sz="2900" i="1" dirty="0" err="1"/>
              <a:t>communes</a:t>
            </a:r>
            <a:r>
              <a:rPr lang="hr-HR" sz="2900" dirty="0"/>
              <a:t>). Osim toga, promatrajući </a:t>
            </a:r>
            <a:r>
              <a:rPr lang="hr-HR" sz="2900" dirty="0" err="1"/>
              <a:t>Vicovo</a:t>
            </a:r>
            <a:r>
              <a:rPr lang="hr-HR" sz="2900" dirty="0"/>
              <a:t> djelo </a:t>
            </a:r>
            <a:r>
              <a:rPr lang="hr-HR" sz="2900" i="1" dirty="0"/>
              <a:t>Načela nove znanosti: o zajedničkoj prirodi nacija </a:t>
            </a:r>
            <a:r>
              <a:rPr lang="hr-HR" sz="2900" dirty="0"/>
              <a:t>(1744), valja istaknuti da on razlikuje četiri vrste tropa tj. figura - metafora, metonimija, sinegdoha i ironija - pomoću kojih definira </a:t>
            </a:r>
            <a:r>
              <a:rPr lang="hr-HR" sz="2900" i="1" dirty="0"/>
              <a:t>novu logiku </a:t>
            </a:r>
            <a:r>
              <a:rPr lang="hr-HR" sz="2900" dirty="0"/>
              <a:t>odnosno logiku </a:t>
            </a:r>
            <a:r>
              <a:rPr lang="hr-HR" sz="2900" i="1" dirty="0"/>
              <a:t>povijesti, </a:t>
            </a:r>
            <a:r>
              <a:rPr lang="hr-HR" sz="2900" dirty="0"/>
              <a:t>pri čemu temeljni zakon </a:t>
            </a:r>
            <a:r>
              <a:rPr lang="hr-HR" sz="2900" i="1" dirty="0" err="1"/>
              <a:t>logos</a:t>
            </a:r>
            <a:r>
              <a:rPr lang="hr-HR" sz="2900" dirty="0"/>
              <a:t>-a prvi put stavlja u službu povijesti a tranziciju osigurava upravo retorika koju shvaća kao znanost nestalnosti i </a:t>
            </a:r>
            <a:r>
              <a:rPr lang="hr-HR" sz="2900" dirty="0" err="1"/>
              <a:t>kontingencije</a:t>
            </a:r>
            <a:r>
              <a:rPr lang="hr-HR" sz="2900" dirty="0"/>
              <a:t>. Dakle, </a:t>
            </a:r>
            <a:r>
              <a:rPr lang="hr-HR" sz="2900" dirty="0" err="1"/>
              <a:t>Vico</a:t>
            </a:r>
            <a:r>
              <a:rPr lang="hr-HR" sz="2900" dirty="0"/>
              <a:t> oblikuje teoriju </a:t>
            </a:r>
            <a:r>
              <a:rPr lang="hr-HR" sz="2900" i="1" dirty="0" err="1"/>
              <a:t>verum</a:t>
            </a:r>
            <a:r>
              <a:rPr lang="hr-HR" sz="2900" i="1" dirty="0"/>
              <a:t> </a:t>
            </a:r>
            <a:r>
              <a:rPr lang="hr-HR" sz="2900" i="1" dirty="0" err="1"/>
              <a:t>et</a:t>
            </a:r>
            <a:r>
              <a:rPr lang="hr-HR" sz="2900" i="1" dirty="0"/>
              <a:t> </a:t>
            </a:r>
            <a:r>
              <a:rPr lang="hr-HR" sz="2900" i="1" dirty="0" err="1"/>
              <a:t>factum</a:t>
            </a:r>
            <a:r>
              <a:rPr lang="hr-HR" sz="2900" i="1" dirty="0"/>
              <a:t> </a:t>
            </a:r>
            <a:r>
              <a:rPr lang="hr-HR" sz="2900" i="1" dirty="0" err="1"/>
              <a:t>convertuntur</a:t>
            </a:r>
            <a:r>
              <a:rPr lang="hr-HR" sz="2900" i="1" dirty="0"/>
              <a:t> (istinito je ono što je učinjeno</a:t>
            </a:r>
            <a:r>
              <a:rPr lang="hr-HR" sz="2900" dirty="0"/>
              <a:t>) kojom reafirmira retoričko porijeklo spoznaje: naime, um prema njegovom mišljenju ne bi trebao djelovati analitički nego genetički, s uzroka na posljedicu.</a:t>
            </a:r>
            <a:endParaRPr lang="en-US" sz="2900" dirty="0"/>
          </a:p>
          <a:p>
            <a:r>
              <a:rPr lang="hr-HR" sz="2900" dirty="0" smtClean="0"/>
              <a:t>    Osim </a:t>
            </a:r>
            <a:r>
              <a:rPr lang="hr-HR" sz="2900" dirty="0"/>
              <a:t>navedenih imena, u Europi </a:t>
            </a:r>
            <a:r>
              <a:rPr lang="en-US" sz="2900" dirty="0"/>
              <a:t>18.</a:t>
            </a:r>
            <a:r>
              <a:rPr lang="hr-HR" sz="2900" dirty="0"/>
              <a:t>-tog </a:t>
            </a:r>
            <a:r>
              <a:rPr lang="en-US" sz="2900" dirty="0" err="1"/>
              <a:t>st.</a:t>
            </a:r>
            <a:r>
              <a:rPr lang="en-US" sz="2900" dirty="0"/>
              <a:t> </a:t>
            </a:r>
            <a:r>
              <a:rPr lang="hr-HR" sz="2900" dirty="0"/>
              <a:t>postoje i druge važne </a:t>
            </a:r>
            <a:r>
              <a:rPr lang="en-US" sz="2900" dirty="0" err="1"/>
              <a:t>rasprave</a:t>
            </a:r>
            <a:r>
              <a:rPr lang="en-US" sz="2900" dirty="0"/>
              <a:t> o </a:t>
            </a:r>
            <a:r>
              <a:rPr lang="en-US" sz="2900" dirty="0" err="1"/>
              <a:t>retorici</a:t>
            </a:r>
            <a:r>
              <a:rPr lang="en-US" sz="2900" dirty="0"/>
              <a:t> </a:t>
            </a:r>
            <a:r>
              <a:rPr lang="hr-HR" sz="2900" dirty="0"/>
              <a:t>(v. </a:t>
            </a:r>
            <a:r>
              <a:rPr lang="hr-HR" sz="2900" dirty="0" err="1"/>
              <a:t>Buffier</a:t>
            </a:r>
            <a:r>
              <a:rPr lang="hr-HR" sz="2900" dirty="0"/>
              <a:t>, </a:t>
            </a:r>
            <a:r>
              <a:rPr lang="hr-HR" sz="2900" dirty="0" err="1"/>
              <a:t>Rollin</a:t>
            </a:r>
            <a:r>
              <a:rPr lang="hr-HR" sz="2900" dirty="0"/>
              <a:t>, </a:t>
            </a:r>
            <a:r>
              <a:rPr lang="hr-HR" sz="2900" dirty="0" err="1"/>
              <a:t>Fontanier</a:t>
            </a:r>
            <a:r>
              <a:rPr lang="hr-HR" sz="2900" dirty="0"/>
              <a:t>, </a:t>
            </a:r>
            <a:r>
              <a:rPr lang="hr-HR" sz="2900" dirty="0" err="1"/>
              <a:t>Gottsched</a:t>
            </a:r>
            <a:r>
              <a:rPr lang="hr-HR" sz="2900" dirty="0"/>
              <a:t>, </a:t>
            </a:r>
            <a:r>
              <a:rPr lang="hr-HR" sz="2900" dirty="0" err="1"/>
              <a:t>Mayans</a:t>
            </a:r>
            <a:r>
              <a:rPr lang="hr-HR" sz="2900" dirty="0"/>
              <a:t> y </a:t>
            </a:r>
            <a:r>
              <a:rPr lang="hr-HR" sz="2900" dirty="0" err="1"/>
              <a:t>Siscar</a:t>
            </a:r>
            <a:r>
              <a:rPr lang="hr-HR" sz="2900" dirty="0"/>
              <a:t>) kao i retoričke teorije</a:t>
            </a:r>
            <a:r>
              <a:rPr lang="en-US" sz="2900" dirty="0"/>
              <a:t> (</a:t>
            </a:r>
            <a:r>
              <a:rPr lang="hr-HR" sz="2900" dirty="0"/>
              <a:t>v. </a:t>
            </a:r>
            <a:r>
              <a:rPr lang="en-US" sz="2900" dirty="0"/>
              <a:t>Ward, Sheridan, Lawson, Smith, Blair, </a:t>
            </a:r>
            <a:r>
              <a:rPr lang="en-US" sz="2900" dirty="0" err="1"/>
              <a:t>Whately</a:t>
            </a:r>
            <a:r>
              <a:rPr lang="en-US" sz="2900" dirty="0"/>
              <a:t>)</a:t>
            </a:r>
            <a:r>
              <a:rPr lang="hr-HR" sz="2900" dirty="0"/>
              <a:t>, a u Americi</a:t>
            </a:r>
            <a:r>
              <a:rPr lang="en-US" sz="2900" dirty="0"/>
              <a:t> </a:t>
            </a:r>
            <a:r>
              <a:rPr lang="en-US" sz="2900" dirty="0" err="1"/>
              <a:t>prve</a:t>
            </a:r>
            <a:r>
              <a:rPr lang="en-US" sz="2900" dirty="0"/>
              <a:t> </a:t>
            </a:r>
            <a:r>
              <a:rPr lang="en-US" sz="2900" dirty="0" err="1"/>
              <a:t>knjige</a:t>
            </a:r>
            <a:r>
              <a:rPr lang="en-US" sz="2900" dirty="0"/>
              <a:t> o </a:t>
            </a:r>
            <a:r>
              <a:rPr lang="en-US" sz="2900" dirty="0" err="1"/>
              <a:t>retorici</a:t>
            </a:r>
            <a:r>
              <a:rPr lang="hr-HR" sz="2900" dirty="0"/>
              <a:t> (J. Witherspoon, </a:t>
            </a:r>
            <a:r>
              <a:rPr lang="hr-HR" sz="2900" i="1" dirty="0"/>
              <a:t>Works </a:t>
            </a:r>
            <a:r>
              <a:rPr lang="hr-HR" sz="2900" dirty="0"/>
              <a:t>(prvi dio njegovih predavanja s </a:t>
            </a:r>
            <a:r>
              <a:rPr lang="hr-HR" sz="2900" dirty="0" err="1"/>
              <a:t>Harvarda</a:t>
            </a:r>
            <a:r>
              <a:rPr lang="hr-HR" sz="2900" dirty="0"/>
              <a:t> objavljen posthumno1800-1, a drugi dio /zajedno s njegovim predavanjima o moralnoj filozofiji/ objavljen je 1810. i 1822.g.;  predavanja /također s </a:t>
            </a:r>
            <a:r>
              <a:rPr lang="hr-HR" sz="2900" dirty="0" err="1"/>
              <a:t>Harvarda</a:t>
            </a:r>
            <a:r>
              <a:rPr lang="hr-HR" sz="2900" dirty="0"/>
              <a:t>/ J. Q. </a:t>
            </a:r>
            <a:r>
              <a:rPr lang="hr-HR" sz="2900" dirty="0" err="1"/>
              <a:t>Adamsa</a:t>
            </a:r>
            <a:r>
              <a:rPr lang="hr-HR" sz="2900" dirty="0"/>
              <a:t> iz 1806.g. /objavljenu dva dijela 1962.g.)</a:t>
            </a:r>
            <a:r>
              <a:rPr lang="en-US" sz="2900" dirty="0"/>
              <a:t>.</a:t>
            </a:r>
          </a:p>
        </p:txBody>
      </p:sp>
    </p:spTree>
    <p:extLst>
      <p:ext uri="{BB962C8B-B14F-4D97-AF65-F5344CB8AC3E}">
        <p14:creationId xmlns:p14="http://schemas.microsoft.com/office/powerpoint/2010/main" val="5527164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200" b="1" dirty="0" smtClean="0"/>
              <a:t>4. Retorika i moderno doba</a:t>
            </a:r>
            <a:endParaRPr lang="en-US" sz="3200" b="1" dirty="0"/>
          </a:p>
        </p:txBody>
      </p:sp>
      <p:sp>
        <p:nvSpPr>
          <p:cNvPr id="3" name="Content Placeholder 2"/>
          <p:cNvSpPr>
            <a:spLocks noGrp="1"/>
          </p:cNvSpPr>
          <p:nvPr>
            <p:ph idx="1"/>
          </p:nvPr>
        </p:nvSpPr>
        <p:spPr>
          <a:xfrm>
            <a:off x="1024128" y="1970115"/>
            <a:ext cx="9720073" cy="3931921"/>
          </a:xfrm>
        </p:spPr>
        <p:txBody>
          <a:bodyPr>
            <a:noAutofit/>
          </a:bodyPr>
          <a:lstStyle/>
          <a:p>
            <a:pPr>
              <a:buFont typeface="Wingdings" panose="05000000000000000000" pitchFamily="2" charset="2"/>
              <a:buChar char="§"/>
            </a:pPr>
            <a:r>
              <a:rPr lang="en-US" sz="1800" dirty="0"/>
              <a:t>Retorički </a:t>
            </a:r>
            <a:r>
              <a:rPr lang="en-US" sz="1800" dirty="0" err="1"/>
              <a:t>preporod</a:t>
            </a:r>
            <a:r>
              <a:rPr lang="en-US" sz="1800" dirty="0"/>
              <a:t> </a:t>
            </a:r>
            <a:r>
              <a:rPr lang="en-US" sz="1800" dirty="0" err="1"/>
              <a:t>kao</a:t>
            </a:r>
            <a:r>
              <a:rPr lang="en-US" sz="1800" dirty="0"/>
              <a:t> </a:t>
            </a:r>
            <a:r>
              <a:rPr lang="en-US" sz="1800" dirty="0" err="1"/>
              <a:t>pokušaj</a:t>
            </a:r>
            <a:r>
              <a:rPr lang="en-US" sz="1800" dirty="0"/>
              <a:t> </a:t>
            </a:r>
            <a:r>
              <a:rPr lang="en-US" sz="1800" dirty="0" err="1"/>
              <a:t>oživljavanja</a:t>
            </a:r>
            <a:r>
              <a:rPr lang="en-US" sz="1800" dirty="0"/>
              <a:t> </a:t>
            </a:r>
            <a:r>
              <a:rPr lang="en-US" sz="1800" dirty="0" err="1"/>
              <a:t>retoričkih</a:t>
            </a:r>
            <a:r>
              <a:rPr lang="en-US" sz="1800" dirty="0"/>
              <a:t> </a:t>
            </a:r>
            <a:r>
              <a:rPr lang="en-US" sz="1800" dirty="0" err="1"/>
              <a:t>studija</a:t>
            </a:r>
            <a:r>
              <a:rPr lang="en-US" sz="1800" dirty="0"/>
              <a:t> u 20. </a:t>
            </a:r>
            <a:r>
              <a:rPr lang="en-US" sz="1800" dirty="0" err="1"/>
              <a:t>st.</a:t>
            </a:r>
            <a:r>
              <a:rPr lang="en-US" sz="1800" dirty="0"/>
              <a:t> (manifest: </a:t>
            </a:r>
            <a:r>
              <a:rPr lang="en-US" sz="1800" i="1" dirty="0"/>
              <a:t>New</a:t>
            </a:r>
            <a:r>
              <a:rPr lang="en-US" sz="1800" dirty="0"/>
              <a:t> </a:t>
            </a:r>
            <a:r>
              <a:rPr lang="en-US" sz="1800" i="1" dirty="0" err="1"/>
              <a:t>Rhetorics</a:t>
            </a:r>
            <a:r>
              <a:rPr lang="en-US" sz="1800" dirty="0"/>
              <a:t> </a:t>
            </a:r>
            <a:r>
              <a:rPr lang="en-US" sz="1800" dirty="0" err="1"/>
              <a:t>iz</a:t>
            </a:r>
            <a:r>
              <a:rPr lang="en-US" sz="1800" dirty="0"/>
              <a:t> </a:t>
            </a:r>
            <a:r>
              <a:rPr lang="en-US" sz="1800" dirty="0" smtClean="0"/>
              <a:t>1967</a:t>
            </a:r>
            <a:r>
              <a:rPr lang="hr-HR" sz="1800" dirty="0" smtClean="0"/>
              <a:t>.g.</a:t>
            </a:r>
            <a:r>
              <a:rPr lang="en-US" sz="1800" dirty="0" smtClean="0"/>
              <a:t>) </a:t>
            </a:r>
            <a:r>
              <a:rPr lang="en-US" sz="1800" dirty="0" err="1"/>
              <a:t>zbog</a:t>
            </a:r>
            <a:r>
              <a:rPr lang="en-US" sz="1800" dirty="0"/>
              <a:t> </a:t>
            </a:r>
            <a:r>
              <a:rPr lang="en-US" sz="1800" dirty="0" err="1"/>
              <a:t>nužnosti</a:t>
            </a:r>
            <a:r>
              <a:rPr lang="en-US" sz="1800" dirty="0"/>
              <a:t> </a:t>
            </a:r>
            <a:r>
              <a:rPr lang="en-US" sz="1800" dirty="0" err="1"/>
              <a:t>življenja</a:t>
            </a:r>
            <a:r>
              <a:rPr lang="en-US" sz="1800" dirty="0"/>
              <a:t> u </a:t>
            </a:r>
            <a:r>
              <a:rPr lang="en-US" sz="1800" dirty="0" err="1"/>
              <a:t>najretoričkijem</a:t>
            </a:r>
            <a:r>
              <a:rPr lang="en-US" sz="1800" dirty="0"/>
              <a:t> od </a:t>
            </a:r>
            <a:r>
              <a:rPr lang="en-US" sz="1800" dirty="0" err="1"/>
              <a:t>svih</a:t>
            </a:r>
            <a:r>
              <a:rPr lang="en-US" sz="1800" dirty="0"/>
              <a:t> </a:t>
            </a:r>
            <a:r>
              <a:rPr lang="en-US" sz="1800" dirty="0" err="1" smtClean="0"/>
              <a:t>vremena</a:t>
            </a:r>
            <a:r>
              <a:rPr lang="hr-HR" sz="1800" dirty="0" smtClean="0"/>
              <a:t>.</a:t>
            </a:r>
            <a:r>
              <a:rPr lang="en-US" sz="1800" dirty="0" smtClean="0"/>
              <a:t> </a:t>
            </a:r>
            <a:endParaRPr lang="hr-HR" sz="1800" dirty="0" smtClean="0"/>
          </a:p>
          <a:p>
            <a:pPr>
              <a:buFont typeface="Wingdings" panose="05000000000000000000" pitchFamily="2" charset="2"/>
              <a:buChar char="§"/>
            </a:pPr>
            <a:r>
              <a:rPr lang="hr-HR" sz="1800" dirty="0" err="1"/>
              <a:t>N</a:t>
            </a:r>
            <a:r>
              <a:rPr lang="en-US" sz="1800" dirty="0" err="1" smtClean="0"/>
              <a:t>astanak</a:t>
            </a:r>
            <a:r>
              <a:rPr lang="en-US" sz="1800" dirty="0" smtClean="0"/>
              <a:t> </a:t>
            </a:r>
            <a:r>
              <a:rPr lang="en-US" sz="1800" dirty="0" err="1" smtClean="0"/>
              <a:t>novoretoričk</a:t>
            </a:r>
            <a:r>
              <a:rPr lang="hr-HR" sz="1800" dirty="0" smtClean="0"/>
              <a:t>ih</a:t>
            </a:r>
            <a:r>
              <a:rPr lang="en-US" sz="1800" dirty="0" smtClean="0"/>
              <a:t> </a:t>
            </a:r>
            <a:r>
              <a:rPr lang="en-US" sz="1800" dirty="0" err="1" smtClean="0"/>
              <a:t>škol</a:t>
            </a:r>
            <a:r>
              <a:rPr lang="hr-HR" sz="1800" dirty="0" smtClean="0"/>
              <a:t>a</a:t>
            </a:r>
            <a:r>
              <a:rPr lang="en-US" sz="1800" dirty="0" smtClean="0"/>
              <a:t> </a:t>
            </a:r>
            <a:r>
              <a:rPr lang="en-US" sz="1800" dirty="0"/>
              <a:t>(Richards, Burk, Perelman, </a:t>
            </a:r>
            <a:r>
              <a:rPr lang="en-US" sz="1800" dirty="0" err="1"/>
              <a:t>Olbrechts-Tytec</a:t>
            </a:r>
            <a:r>
              <a:rPr lang="en-US" sz="1800" dirty="0"/>
              <a:t>) </a:t>
            </a:r>
            <a:r>
              <a:rPr lang="en-US" sz="1800" dirty="0" err="1"/>
              <a:t>i</a:t>
            </a:r>
            <a:r>
              <a:rPr lang="en-US" sz="1800" dirty="0"/>
              <a:t> </a:t>
            </a:r>
            <a:r>
              <a:rPr lang="en-US" sz="1800" dirty="0" err="1" smtClean="0"/>
              <a:t>izgradnja</a:t>
            </a:r>
            <a:r>
              <a:rPr lang="en-US" sz="1800" dirty="0" smtClean="0"/>
              <a:t> </a:t>
            </a:r>
            <a:r>
              <a:rPr lang="en-US" sz="1800" dirty="0" err="1"/>
              <a:t>nove</a:t>
            </a:r>
            <a:r>
              <a:rPr lang="en-US" sz="1800" dirty="0"/>
              <a:t>, </a:t>
            </a:r>
            <a:r>
              <a:rPr lang="en-US" sz="1800" i="1" dirty="0" err="1" smtClean="0"/>
              <a:t>neklasične</a:t>
            </a:r>
            <a:r>
              <a:rPr lang="en-US" sz="1800" dirty="0" smtClean="0"/>
              <a:t> </a:t>
            </a:r>
            <a:r>
              <a:rPr lang="en-US" sz="1800" dirty="0" err="1"/>
              <a:t>teorije</a:t>
            </a:r>
            <a:r>
              <a:rPr lang="en-US" sz="1800" dirty="0"/>
              <a:t> o </a:t>
            </a:r>
            <a:r>
              <a:rPr lang="en-US" sz="1800" dirty="0" err="1" smtClean="0"/>
              <a:t>retorici</a:t>
            </a:r>
            <a:r>
              <a:rPr lang="hr-HR" sz="1800" dirty="0" smtClean="0"/>
              <a:t> koja se fokusira na moderno jezično izražavanje i oblikovanje nove teorije.</a:t>
            </a:r>
          </a:p>
          <a:p>
            <a:pPr>
              <a:buFont typeface="Wingdings" panose="05000000000000000000" pitchFamily="2" charset="2"/>
              <a:buChar char="§"/>
            </a:pPr>
            <a:r>
              <a:rPr lang="en-US" sz="1800" dirty="0" smtClean="0"/>
              <a:t> </a:t>
            </a:r>
            <a:r>
              <a:rPr lang="hr-HR" sz="1800" dirty="0" smtClean="0"/>
              <a:t>Tako </a:t>
            </a:r>
            <a:r>
              <a:rPr lang="hr-HR" sz="1800" b="1" dirty="0"/>
              <a:t>I</a:t>
            </a:r>
            <a:r>
              <a:rPr lang="hr-HR" sz="1800" b="1" dirty="0" smtClean="0"/>
              <a:t>. A. </a:t>
            </a:r>
            <a:r>
              <a:rPr lang="hr-HR" sz="1800" b="1" dirty="0" err="1" smtClean="0"/>
              <a:t>Richards</a:t>
            </a:r>
            <a:r>
              <a:rPr lang="hr-HR" sz="1800" b="1" dirty="0" smtClean="0"/>
              <a:t> </a:t>
            </a:r>
            <a:r>
              <a:rPr lang="hr-HR" sz="1800" dirty="0" smtClean="0"/>
              <a:t>u svom djelu </a:t>
            </a:r>
            <a:r>
              <a:rPr lang="hr-HR" sz="1800" i="1" dirty="0" err="1" smtClean="0"/>
              <a:t>The</a:t>
            </a:r>
            <a:r>
              <a:rPr lang="hr-HR" sz="1800" i="1" dirty="0" smtClean="0"/>
              <a:t> </a:t>
            </a:r>
            <a:r>
              <a:rPr lang="hr-HR" sz="1800" i="1" dirty="0" err="1" smtClean="0"/>
              <a:t>Philosophy</a:t>
            </a:r>
            <a:r>
              <a:rPr lang="hr-HR" sz="1800" i="1" dirty="0" smtClean="0"/>
              <a:t> </a:t>
            </a:r>
            <a:r>
              <a:rPr lang="hr-HR" sz="1800" i="1" dirty="0" err="1" smtClean="0"/>
              <a:t>of</a:t>
            </a:r>
            <a:r>
              <a:rPr lang="hr-HR" sz="1800" i="1" dirty="0" smtClean="0"/>
              <a:t> </a:t>
            </a:r>
            <a:r>
              <a:rPr lang="hr-HR" sz="1800" i="1" dirty="0" err="1" smtClean="0"/>
              <a:t>Rhetoric</a:t>
            </a:r>
            <a:r>
              <a:rPr lang="hr-HR" sz="1800" i="1" dirty="0" smtClean="0"/>
              <a:t> </a:t>
            </a:r>
            <a:r>
              <a:rPr lang="hr-HR" sz="1800" dirty="0" smtClean="0"/>
              <a:t>(1936.g.) tvrdi da bi retorika morala biti studij pogrešnog razumijevanja i načina kako ga otkloniti, posebno se pritom baveći djelovanjem metafora (</a:t>
            </a:r>
            <a:r>
              <a:rPr lang="hr-HR" sz="1800" i="1" dirty="0" smtClean="0"/>
              <a:t>tenor – </a:t>
            </a:r>
            <a:r>
              <a:rPr lang="hr-HR" sz="1800" dirty="0" smtClean="0"/>
              <a:t>ono što se pod metaforom podrazumijeva za razliku od </a:t>
            </a:r>
            <a:r>
              <a:rPr lang="hr-HR" sz="1800" i="1" dirty="0" err="1" smtClean="0"/>
              <a:t>vehicle</a:t>
            </a:r>
            <a:r>
              <a:rPr lang="hr-HR" sz="1800" i="1" dirty="0" smtClean="0"/>
              <a:t> – </a:t>
            </a:r>
            <a:r>
              <a:rPr lang="hr-HR" sz="1800" dirty="0" smtClean="0"/>
              <a:t>pravo značenje rabljenih riječi</a:t>
            </a:r>
            <a:r>
              <a:rPr lang="hr-HR" sz="1800" i="1" dirty="0" smtClean="0"/>
              <a:t>). </a:t>
            </a:r>
            <a:r>
              <a:rPr lang="hr-HR" sz="1800" dirty="0" smtClean="0"/>
              <a:t>Šire poimanje retorike moguće je naći u djelima </a:t>
            </a:r>
            <a:r>
              <a:rPr lang="hr-HR" sz="1800" b="1" dirty="0" smtClean="0"/>
              <a:t>K. Burke</a:t>
            </a:r>
            <a:r>
              <a:rPr lang="hr-HR" sz="1800" dirty="0" smtClean="0"/>
              <a:t>-a (posebice u </a:t>
            </a:r>
            <a:r>
              <a:rPr lang="hr-HR" sz="1800" i="1" dirty="0" err="1" smtClean="0"/>
              <a:t>Counterstatement</a:t>
            </a:r>
            <a:r>
              <a:rPr lang="hr-HR" sz="1800" dirty="0" smtClean="0"/>
              <a:t> /1931.g./ ili u </a:t>
            </a:r>
            <a:r>
              <a:rPr lang="hr-HR" sz="1800" i="1" dirty="0" err="1" smtClean="0"/>
              <a:t>The</a:t>
            </a:r>
            <a:r>
              <a:rPr lang="hr-HR" sz="1800" i="1" dirty="0" smtClean="0"/>
              <a:t> </a:t>
            </a:r>
            <a:r>
              <a:rPr lang="hr-HR" sz="1800" i="1" dirty="0" err="1" smtClean="0"/>
              <a:t>Rhetoric</a:t>
            </a:r>
            <a:r>
              <a:rPr lang="hr-HR" sz="1800" i="1" dirty="0" smtClean="0"/>
              <a:t> </a:t>
            </a:r>
            <a:r>
              <a:rPr lang="hr-HR" sz="1800" i="1" dirty="0" err="1" smtClean="0"/>
              <a:t>of</a:t>
            </a:r>
            <a:r>
              <a:rPr lang="hr-HR" sz="1800" i="1" dirty="0" smtClean="0"/>
              <a:t> </a:t>
            </a:r>
            <a:r>
              <a:rPr lang="hr-HR" sz="1800" i="1" dirty="0" err="1" smtClean="0"/>
              <a:t>Religion</a:t>
            </a:r>
            <a:r>
              <a:rPr lang="hr-HR" sz="1800" i="1" dirty="0" smtClean="0"/>
              <a:t>: </a:t>
            </a:r>
            <a:r>
              <a:rPr lang="hr-HR" sz="1800" i="1" dirty="0" err="1" smtClean="0"/>
              <a:t>Studies</a:t>
            </a:r>
            <a:r>
              <a:rPr lang="hr-HR" sz="1800" i="1" dirty="0" smtClean="0"/>
              <a:t> </a:t>
            </a:r>
            <a:r>
              <a:rPr lang="hr-HR" sz="1800" i="1" dirty="0" err="1" smtClean="0"/>
              <a:t>in</a:t>
            </a:r>
            <a:r>
              <a:rPr lang="hr-HR" sz="1800" i="1" dirty="0" smtClean="0"/>
              <a:t> </a:t>
            </a:r>
            <a:r>
              <a:rPr lang="hr-HR" sz="1800" i="1" dirty="0" err="1" smtClean="0"/>
              <a:t>Logology</a:t>
            </a:r>
            <a:r>
              <a:rPr lang="hr-HR" sz="1800" i="1" dirty="0" smtClean="0"/>
              <a:t> </a:t>
            </a:r>
            <a:r>
              <a:rPr lang="hr-HR" sz="1800" dirty="0" smtClean="0"/>
              <a:t>/1961.g./) koja zaslužuju oznaku filozofija retorike jer imaju snažne dijalektičke, političke, etičke i psihološke osnove. Budući da je u djelu </a:t>
            </a:r>
            <a:r>
              <a:rPr lang="hr-HR" sz="1800" i="1" dirty="0" err="1" smtClean="0"/>
              <a:t>Rhetoric</a:t>
            </a:r>
            <a:r>
              <a:rPr lang="hr-HR" sz="1800" i="1" dirty="0" smtClean="0"/>
              <a:t> </a:t>
            </a:r>
            <a:r>
              <a:rPr lang="hr-HR" sz="1800" i="1" dirty="0" err="1" smtClean="0"/>
              <a:t>of</a:t>
            </a:r>
            <a:r>
              <a:rPr lang="hr-HR" sz="1800" i="1" dirty="0" smtClean="0"/>
              <a:t> </a:t>
            </a:r>
            <a:r>
              <a:rPr lang="hr-HR" sz="1800" i="1" dirty="0" err="1" smtClean="0"/>
              <a:t>Motives</a:t>
            </a:r>
            <a:r>
              <a:rPr lang="hr-HR" sz="1800" i="1" dirty="0" smtClean="0"/>
              <a:t> </a:t>
            </a:r>
            <a:r>
              <a:rPr lang="hr-HR" sz="1800" dirty="0" smtClean="0"/>
              <a:t>(1950.g.) retoriku odredio kao upotrebu jezika kao simboličkog sredstva koje bića, koja se prirodno odazivaju na simbole, navodi na suradnju, mogli bismo reći da je (za razliku od </a:t>
            </a:r>
            <a:r>
              <a:rPr lang="hr-HR" sz="1800" dirty="0" err="1" smtClean="0"/>
              <a:t>Richards</a:t>
            </a:r>
            <a:r>
              <a:rPr lang="hr-HR" sz="1800" dirty="0"/>
              <a:t>)</a:t>
            </a:r>
            <a:r>
              <a:rPr lang="hr-HR" sz="1800" dirty="0" smtClean="0"/>
              <a:t> u retorici vidio nadu za razumijevanje (koje bi omogućavala identifikacija) i mogući temelj mira. </a:t>
            </a:r>
          </a:p>
          <a:p>
            <a:pPr marL="0" indent="0">
              <a:buNone/>
            </a:pPr>
            <a:r>
              <a:rPr lang="en-US" sz="1600" dirty="0"/>
              <a:t/>
            </a:r>
            <a:br>
              <a:rPr lang="en-US" sz="1600" dirty="0"/>
            </a:br>
            <a:endParaRPr lang="en-US" sz="1600" dirty="0"/>
          </a:p>
        </p:txBody>
      </p:sp>
    </p:spTree>
    <p:extLst>
      <p:ext uri="{BB962C8B-B14F-4D97-AF65-F5344CB8AC3E}">
        <p14:creationId xmlns:p14="http://schemas.microsoft.com/office/powerpoint/2010/main" val="2954553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7" y="2084832"/>
            <a:ext cx="9720073" cy="4224528"/>
          </a:xfrm>
        </p:spPr>
        <p:txBody>
          <a:bodyPr>
            <a:noAutofit/>
          </a:bodyPr>
          <a:lstStyle/>
          <a:p>
            <a:r>
              <a:rPr lang="hr-HR" sz="1600" dirty="0" smtClean="0"/>
              <a:t>    U </a:t>
            </a:r>
            <a:r>
              <a:rPr lang="hr-HR" sz="1600" dirty="0"/>
              <a:t>toj školi, a s obzirom na naše promatranje pravne argumentacije, posebno mjesto pripada </a:t>
            </a:r>
            <a:r>
              <a:rPr lang="hr-HR" sz="1600" b="1" dirty="0"/>
              <a:t>C. </a:t>
            </a:r>
            <a:r>
              <a:rPr lang="en-US" sz="1600" b="1" dirty="0"/>
              <a:t>Perelman</a:t>
            </a:r>
            <a:r>
              <a:rPr lang="hr-HR" sz="1600" b="1" dirty="0"/>
              <a:t>u </a:t>
            </a:r>
            <a:r>
              <a:rPr lang="hr-HR" sz="1600" dirty="0"/>
              <a:t>odnosno njegovu</a:t>
            </a:r>
            <a:r>
              <a:rPr lang="en-US" sz="1600" dirty="0"/>
              <a:t> </a:t>
            </a:r>
            <a:r>
              <a:rPr lang="en-US" sz="1600" dirty="0" err="1"/>
              <a:t>pokušaj</a:t>
            </a:r>
            <a:r>
              <a:rPr lang="hr-HR" sz="1600" dirty="0"/>
              <a:t>u</a:t>
            </a:r>
            <a:r>
              <a:rPr lang="en-US" sz="1600" dirty="0"/>
              <a:t> </a:t>
            </a:r>
            <a:r>
              <a:rPr lang="hr-HR" sz="1600" dirty="0"/>
              <a:t>(</a:t>
            </a:r>
            <a:r>
              <a:rPr lang="hr-HR" sz="1600" i="1" dirty="0" err="1"/>
              <a:t>Traite</a:t>
            </a:r>
            <a:r>
              <a:rPr lang="hr-HR" sz="1600" i="1" dirty="0"/>
              <a:t> de </a:t>
            </a:r>
            <a:r>
              <a:rPr lang="hr-HR" sz="1600" i="1" dirty="0" err="1"/>
              <a:t>l’argumentation</a:t>
            </a:r>
            <a:r>
              <a:rPr lang="hr-HR" sz="1600" i="1" dirty="0"/>
              <a:t>. La </a:t>
            </a:r>
            <a:r>
              <a:rPr lang="hr-HR" sz="1600" i="1" dirty="0" err="1"/>
              <a:t>nouvelle</a:t>
            </a:r>
            <a:r>
              <a:rPr lang="hr-HR" sz="1600" i="1" dirty="0"/>
              <a:t> </a:t>
            </a:r>
            <a:r>
              <a:rPr lang="hr-HR" sz="1600" i="1" dirty="0" err="1"/>
              <a:t>rhetorique</a:t>
            </a:r>
            <a:r>
              <a:rPr lang="hr-HR" sz="1600" dirty="0"/>
              <a:t>, prvi put objavljeno 1958.g.)</a:t>
            </a:r>
            <a:r>
              <a:rPr lang="hr-HR" sz="1600" i="1" dirty="0"/>
              <a:t> </a:t>
            </a:r>
            <a:r>
              <a:rPr lang="en-US" sz="1600" dirty="0" err="1"/>
              <a:t>utemeljenja</a:t>
            </a:r>
            <a:r>
              <a:rPr lang="en-US" sz="1600" dirty="0"/>
              <a:t> </a:t>
            </a:r>
            <a:r>
              <a:rPr lang="en-US" sz="1600" dirty="0" err="1"/>
              <a:t>opće</a:t>
            </a:r>
            <a:r>
              <a:rPr lang="en-US" sz="1600" dirty="0"/>
              <a:t> </a:t>
            </a:r>
            <a:r>
              <a:rPr lang="en-US" sz="1600" dirty="0" err="1"/>
              <a:t>teorije</a:t>
            </a:r>
            <a:r>
              <a:rPr lang="en-US" sz="1600" dirty="0"/>
              <a:t> </a:t>
            </a:r>
            <a:r>
              <a:rPr lang="en-US" sz="1600" dirty="0" err="1"/>
              <a:t>argumentacije</a:t>
            </a:r>
            <a:r>
              <a:rPr lang="en-US" sz="1600" dirty="0"/>
              <a:t> </a:t>
            </a:r>
            <a:r>
              <a:rPr lang="en-US" sz="1600" dirty="0" err="1"/>
              <a:t>na</a:t>
            </a:r>
            <a:r>
              <a:rPr lang="en-US" sz="1600" dirty="0"/>
              <a:t> </a:t>
            </a:r>
            <a:r>
              <a:rPr lang="en-US" sz="1600" dirty="0" err="1"/>
              <a:t>tradicijama</a:t>
            </a:r>
            <a:r>
              <a:rPr lang="en-US" sz="1600" dirty="0"/>
              <a:t> </a:t>
            </a:r>
            <a:r>
              <a:rPr lang="en-US" sz="1600" dirty="0" err="1"/>
              <a:t>antičke</a:t>
            </a:r>
            <a:r>
              <a:rPr lang="en-US" sz="1600" dirty="0"/>
              <a:t> </a:t>
            </a:r>
            <a:r>
              <a:rPr lang="en-US" sz="1600" dirty="0" err="1"/>
              <a:t>retorike</a:t>
            </a:r>
            <a:r>
              <a:rPr lang="en-US" sz="1600" dirty="0"/>
              <a:t> </a:t>
            </a:r>
            <a:r>
              <a:rPr lang="en-US" sz="1600" dirty="0" err="1"/>
              <a:t>odnosno</a:t>
            </a:r>
            <a:r>
              <a:rPr lang="en-US" sz="1600" dirty="0"/>
              <a:t> </a:t>
            </a:r>
            <a:r>
              <a:rPr lang="en-US" sz="1600" dirty="0" err="1"/>
              <a:t>Aristotelove</a:t>
            </a:r>
            <a:r>
              <a:rPr lang="en-US" sz="1600" dirty="0"/>
              <a:t> </a:t>
            </a:r>
            <a:r>
              <a:rPr lang="hr-HR" sz="1600" dirty="0"/>
              <a:t>(kao i Ciceronove te </a:t>
            </a:r>
            <a:r>
              <a:rPr lang="hr-HR" sz="1600" dirty="0" err="1"/>
              <a:t>Kvintilijanove</a:t>
            </a:r>
            <a:r>
              <a:rPr lang="hr-HR" sz="1600" dirty="0"/>
              <a:t>) </a:t>
            </a:r>
            <a:r>
              <a:rPr lang="en-US" sz="1600" dirty="0" err="1"/>
              <a:t>topike</a:t>
            </a:r>
            <a:r>
              <a:rPr lang="en-US" sz="1600" dirty="0"/>
              <a:t>, </a:t>
            </a:r>
            <a:r>
              <a:rPr lang="en-US" sz="1600" dirty="0" err="1"/>
              <a:t>pri</a:t>
            </a:r>
            <a:r>
              <a:rPr lang="en-US" sz="1600" dirty="0"/>
              <a:t> </a:t>
            </a:r>
            <a:r>
              <a:rPr lang="en-US" sz="1600" dirty="0" err="1"/>
              <a:t>čemu</a:t>
            </a:r>
            <a:r>
              <a:rPr lang="en-US" sz="1600" dirty="0"/>
              <a:t> </a:t>
            </a:r>
            <a:r>
              <a:rPr lang="en-US" sz="1600" dirty="0" err="1"/>
              <a:t>razlikuje</a:t>
            </a:r>
            <a:r>
              <a:rPr lang="en-US" sz="1600" dirty="0"/>
              <a:t> </a:t>
            </a:r>
            <a:r>
              <a:rPr lang="en-US" sz="1600" dirty="0" err="1"/>
              <a:t>argumentaciju</a:t>
            </a:r>
            <a:r>
              <a:rPr lang="hr-HR" sz="1600" dirty="0"/>
              <a:t> (koja se stalno </a:t>
            </a:r>
            <a:r>
              <a:rPr lang="hr-HR" sz="1600" dirty="0" err="1"/>
              <a:t>pobraća</a:t>
            </a:r>
            <a:r>
              <a:rPr lang="hr-HR" sz="1600" dirty="0"/>
              <a:t> slušateljstvu)</a:t>
            </a:r>
            <a:r>
              <a:rPr lang="en-US" sz="1600" dirty="0"/>
              <a:t> od </a:t>
            </a:r>
            <a:r>
              <a:rPr lang="en-US" sz="1600" dirty="0" err="1"/>
              <a:t>formalnog</a:t>
            </a:r>
            <a:r>
              <a:rPr lang="en-US" sz="1600" dirty="0"/>
              <a:t> </a:t>
            </a:r>
            <a:r>
              <a:rPr lang="en-US" sz="1600" dirty="0" err="1"/>
              <a:t>dokaza</a:t>
            </a:r>
            <a:r>
              <a:rPr lang="en-US" sz="1600" dirty="0"/>
              <a:t> (</a:t>
            </a:r>
            <a:r>
              <a:rPr lang="hr-HR" sz="1600" dirty="0"/>
              <a:t>za koji to ne vrijedi). Polazeći od teorije o </a:t>
            </a:r>
            <a:r>
              <a:rPr lang="hr-HR" sz="1600" i="1" dirty="0" err="1"/>
              <a:t>topos</a:t>
            </a:r>
            <a:r>
              <a:rPr lang="hr-HR" sz="1600" dirty="0"/>
              <a:t>-ima ili </a:t>
            </a:r>
            <a:r>
              <a:rPr lang="hr-HR" sz="1600" i="1" dirty="0" err="1"/>
              <a:t>loci</a:t>
            </a:r>
            <a:r>
              <a:rPr lang="hr-HR" sz="1600" i="1" dirty="0"/>
              <a:t>, </a:t>
            </a:r>
            <a:r>
              <a:rPr lang="hr-HR" sz="1600" dirty="0" err="1"/>
              <a:t>Perelman</a:t>
            </a:r>
            <a:r>
              <a:rPr lang="hr-HR" sz="1600" dirty="0"/>
              <a:t> dijeli </a:t>
            </a:r>
            <a:r>
              <a:rPr lang="en-US" sz="1600" dirty="0"/>
              <a:t>argument</a:t>
            </a:r>
            <a:r>
              <a:rPr lang="hr-HR" sz="1600" dirty="0"/>
              <a:t>e na</a:t>
            </a:r>
            <a:r>
              <a:rPr lang="en-US" sz="1600" dirty="0"/>
              <a:t> </a:t>
            </a:r>
            <a:r>
              <a:rPr lang="en-US" sz="1600" dirty="0" err="1"/>
              <a:t>kvantitativni</a:t>
            </a:r>
            <a:r>
              <a:rPr lang="en-US" sz="1600" dirty="0"/>
              <a:t>, </a:t>
            </a:r>
            <a:r>
              <a:rPr lang="en-US" sz="1600" dirty="0" err="1"/>
              <a:t>kvalitativni</a:t>
            </a:r>
            <a:r>
              <a:rPr lang="en-US" sz="1600" dirty="0"/>
              <a:t> </a:t>
            </a:r>
            <a:r>
              <a:rPr lang="en-US" sz="1600" dirty="0" err="1"/>
              <a:t>i</a:t>
            </a:r>
            <a:r>
              <a:rPr lang="en-US" sz="1600" dirty="0"/>
              <a:t> </a:t>
            </a:r>
            <a:r>
              <a:rPr lang="en-US" sz="1600" dirty="0" err="1"/>
              <a:t>oni</a:t>
            </a:r>
            <a:r>
              <a:rPr lang="en-US" sz="1600" dirty="0"/>
              <a:t> </a:t>
            </a:r>
            <a:r>
              <a:rPr lang="en-US" sz="1600" dirty="0" err="1"/>
              <a:t>koji</a:t>
            </a:r>
            <a:r>
              <a:rPr lang="en-US" sz="1600" dirty="0"/>
              <a:t> </a:t>
            </a:r>
            <a:r>
              <a:rPr lang="en-US" sz="1600" dirty="0" err="1"/>
              <a:t>pomažu</a:t>
            </a:r>
            <a:r>
              <a:rPr lang="en-US" sz="1600" dirty="0"/>
              <a:t> </a:t>
            </a:r>
            <a:r>
              <a:rPr lang="en-US" sz="1600" dirty="0" err="1"/>
              <a:t>pri</a:t>
            </a:r>
            <a:r>
              <a:rPr lang="en-US" sz="1600" dirty="0"/>
              <a:t> </a:t>
            </a:r>
            <a:r>
              <a:rPr lang="en-US" sz="1600" dirty="0" err="1"/>
              <a:t>raspoznavanju</a:t>
            </a:r>
            <a:r>
              <a:rPr lang="en-US" sz="1600" dirty="0"/>
              <a:t> </a:t>
            </a:r>
            <a:r>
              <a:rPr lang="hr-HR" sz="1600" dirty="0"/>
              <a:t>činjenica odnosno</a:t>
            </a:r>
            <a:r>
              <a:rPr lang="en-US" sz="1600" dirty="0"/>
              <a:t> </a:t>
            </a:r>
            <a:r>
              <a:rPr lang="en-US" sz="1600" dirty="0" err="1"/>
              <a:t>ostvarenju</a:t>
            </a:r>
            <a:r>
              <a:rPr lang="en-US" sz="1600" dirty="0"/>
              <a:t> </a:t>
            </a:r>
            <a:r>
              <a:rPr lang="en-US" sz="1600" dirty="0" err="1"/>
              <a:t>učinka</a:t>
            </a:r>
            <a:r>
              <a:rPr lang="en-US" sz="1600" dirty="0"/>
              <a:t>.</a:t>
            </a:r>
            <a:r>
              <a:rPr lang="hr-HR" sz="1600" dirty="0"/>
              <a:t> Pritom retoričke figure nisu samo literarna sredstva, već sredstva koja imaju spoznajnu funkciju jer uspostavljaju vezu među stvarima. Slično kao </a:t>
            </a:r>
            <a:r>
              <a:rPr lang="hr-HR" sz="1600" dirty="0" err="1"/>
              <a:t>Burk</a:t>
            </a:r>
            <a:r>
              <a:rPr lang="hr-HR" sz="1600" dirty="0"/>
              <a:t>-e, u retorici vidi silu koja pomaže boljem razumijevanju u svijetu prepunom fanatizma, ugnjetavanja i ratova. U tom kontekstu posebnu važnost pridaje teoriji argumentacije u kojoj središnje mjesto ima auditorij kojega određuje kao skup onih na koje govornik namjerava utjecati svojom argumentacijom koje je, pak, cilj da stekne ili ojača suglasnost tog auditorija, pri čemu suglasnost univerzalnog auditorija smatra jedinim kriterijem racionalnosti i objektivnosti argumentacije. Zasnivajući, dakle, teoriju praktične argumentacije, </a:t>
            </a:r>
            <a:r>
              <a:rPr lang="hr-HR" sz="1600" dirty="0" err="1"/>
              <a:t>Perelman</a:t>
            </a:r>
            <a:r>
              <a:rPr lang="hr-HR" sz="1600" dirty="0"/>
              <a:t> njome ne namjerava zamijeniti nego nadopuniti formalnu logiku (koja izvlači zaključak kada su premise već oblikovane) pravnom logikom koje je zadatak da, koristeći dijalektičke dokaze, premise ispuni sadržajem i obrazloži prihvatljivost pravne odluke auditoriju kojemu je namijenjena. </a:t>
            </a:r>
            <a:r>
              <a:rPr lang="hr-HR" sz="1600" dirty="0" smtClean="0"/>
              <a:t>(Glede ostalih teorija argumentacije 20.st. </a:t>
            </a:r>
            <a:r>
              <a:rPr lang="hr-HR" sz="1600" dirty="0"/>
              <a:t>upućujemo </a:t>
            </a:r>
            <a:r>
              <a:rPr lang="hr-HR" sz="1600" dirty="0" smtClean="0"/>
              <a:t>s jedne strane na autore koji /poput </a:t>
            </a:r>
            <a:r>
              <a:rPr lang="hr-HR" sz="1600" dirty="0" err="1" smtClean="0"/>
              <a:t>Perelmana</a:t>
            </a:r>
            <a:r>
              <a:rPr lang="hr-HR" sz="1600" dirty="0" smtClean="0"/>
              <a:t>/ napuštaju formalnu logiku - </a:t>
            </a:r>
            <a:r>
              <a:rPr lang="hr-HR" sz="1600" dirty="0" err="1" smtClean="0"/>
              <a:t>Viehweg</a:t>
            </a:r>
            <a:r>
              <a:rPr lang="hr-HR" sz="1600" dirty="0" smtClean="0"/>
              <a:t> /</a:t>
            </a:r>
            <a:r>
              <a:rPr lang="hr-HR" sz="1600" i="1" dirty="0" err="1" smtClean="0"/>
              <a:t>Topik</a:t>
            </a:r>
            <a:r>
              <a:rPr lang="hr-HR" sz="1600" i="1" dirty="0" smtClean="0"/>
              <a:t> </a:t>
            </a:r>
            <a:r>
              <a:rPr lang="hr-HR" sz="1600" i="1" dirty="0" err="1" smtClean="0"/>
              <a:t>und</a:t>
            </a:r>
            <a:r>
              <a:rPr lang="hr-HR" sz="1600" i="1" dirty="0" smtClean="0"/>
              <a:t> </a:t>
            </a:r>
            <a:r>
              <a:rPr lang="hr-HR" sz="1600" i="1" dirty="0" err="1" smtClean="0"/>
              <a:t>Jurisprudenz</a:t>
            </a:r>
            <a:r>
              <a:rPr lang="hr-HR" sz="1600" dirty="0" smtClean="0"/>
              <a:t>, 1954/ i </a:t>
            </a:r>
            <a:r>
              <a:rPr lang="hr-HR" sz="1600" dirty="0" err="1" smtClean="0"/>
              <a:t>Toulmin</a:t>
            </a:r>
            <a:r>
              <a:rPr lang="hr-HR" sz="1600" dirty="0" smtClean="0"/>
              <a:t> /</a:t>
            </a:r>
            <a:r>
              <a:rPr lang="hr-HR" sz="1600" i="1" dirty="0" err="1" smtClean="0"/>
              <a:t>The</a:t>
            </a:r>
            <a:r>
              <a:rPr lang="hr-HR" sz="1600" i="1" dirty="0" smtClean="0"/>
              <a:t> </a:t>
            </a:r>
            <a:r>
              <a:rPr lang="hr-HR" sz="1600" i="1" dirty="0" err="1" smtClean="0"/>
              <a:t>Uses</a:t>
            </a:r>
            <a:r>
              <a:rPr lang="hr-HR" sz="1600" i="1" dirty="0" smtClean="0"/>
              <a:t> </a:t>
            </a:r>
            <a:r>
              <a:rPr lang="hr-HR" sz="1600" i="1" dirty="0" err="1" smtClean="0"/>
              <a:t>of</a:t>
            </a:r>
            <a:r>
              <a:rPr lang="hr-HR" sz="1600" i="1" dirty="0" smtClean="0"/>
              <a:t> Argument</a:t>
            </a:r>
            <a:r>
              <a:rPr lang="hr-HR" sz="1600" dirty="0" smtClean="0"/>
              <a:t>, 1958/, a s druge strane na predstavnike tzv. standardne teorije – </a:t>
            </a:r>
            <a:r>
              <a:rPr lang="hr-HR" sz="1600" dirty="0" err="1" smtClean="0"/>
              <a:t>Alexy</a:t>
            </a:r>
            <a:r>
              <a:rPr lang="hr-HR" sz="1600" dirty="0" smtClean="0"/>
              <a:t> </a:t>
            </a:r>
            <a:r>
              <a:rPr lang="hr-HR" sz="1600" i="1" dirty="0" smtClean="0"/>
              <a:t>/A </a:t>
            </a:r>
            <a:r>
              <a:rPr lang="hr-HR" sz="1600" i="1" dirty="0" err="1" smtClean="0"/>
              <a:t>Theory</a:t>
            </a:r>
            <a:r>
              <a:rPr lang="hr-HR" sz="1600" i="1" dirty="0" smtClean="0"/>
              <a:t> </a:t>
            </a:r>
            <a:r>
              <a:rPr lang="hr-HR" sz="1600" i="1" dirty="0" err="1" smtClean="0"/>
              <a:t>of</a:t>
            </a:r>
            <a:r>
              <a:rPr lang="hr-HR" sz="1600" i="1" dirty="0" smtClean="0"/>
              <a:t> Legal </a:t>
            </a:r>
            <a:r>
              <a:rPr lang="hr-HR" sz="1600" i="1" dirty="0" err="1" smtClean="0"/>
              <a:t>Argumentation</a:t>
            </a:r>
            <a:r>
              <a:rPr lang="hr-HR" sz="1600" i="1" dirty="0" smtClean="0"/>
              <a:t>, </a:t>
            </a:r>
            <a:r>
              <a:rPr lang="hr-HR" sz="1600" dirty="0" smtClean="0"/>
              <a:t>1989/, </a:t>
            </a:r>
            <a:r>
              <a:rPr lang="hr-HR" sz="1600" dirty="0" err="1" smtClean="0"/>
              <a:t>Aaranio</a:t>
            </a:r>
            <a:r>
              <a:rPr lang="hr-HR" sz="1600" dirty="0" smtClean="0"/>
              <a:t> /</a:t>
            </a:r>
            <a:r>
              <a:rPr lang="hr-HR" sz="1600" i="1" dirty="0" err="1" smtClean="0"/>
              <a:t>The</a:t>
            </a:r>
            <a:r>
              <a:rPr lang="hr-HR" sz="1600" i="1" dirty="0" smtClean="0"/>
              <a:t> </a:t>
            </a:r>
            <a:r>
              <a:rPr lang="hr-HR" sz="1600" i="1" dirty="0" err="1" smtClean="0"/>
              <a:t>Rational</a:t>
            </a:r>
            <a:r>
              <a:rPr lang="hr-HR" sz="1600" i="1" dirty="0" smtClean="0"/>
              <a:t> as </a:t>
            </a:r>
            <a:r>
              <a:rPr lang="hr-HR" sz="1600" i="1" dirty="0" err="1" smtClean="0"/>
              <a:t>Reasonable</a:t>
            </a:r>
            <a:r>
              <a:rPr lang="hr-HR" sz="1600" dirty="0" smtClean="0"/>
              <a:t>, 1987/, </a:t>
            </a:r>
            <a:r>
              <a:rPr lang="hr-HR" sz="1600" dirty="0" err="1" smtClean="0"/>
              <a:t>Peczenik</a:t>
            </a:r>
            <a:r>
              <a:rPr lang="hr-HR" sz="1600" dirty="0" smtClean="0"/>
              <a:t> /</a:t>
            </a:r>
            <a:r>
              <a:rPr lang="hr-HR" sz="1600" i="1" dirty="0" smtClean="0"/>
              <a:t>On </a:t>
            </a:r>
            <a:r>
              <a:rPr lang="hr-HR" sz="1600" i="1" dirty="0" err="1" smtClean="0"/>
              <a:t>Law</a:t>
            </a:r>
            <a:r>
              <a:rPr lang="hr-HR" sz="1600" i="1" dirty="0" smtClean="0"/>
              <a:t> </a:t>
            </a:r>
            <a:r>
              <a:rPr lang="hr-HR" sz="1600" i="1" dirty="0" err="1" smtClean="0"/>
              <a:t>and</a:t>
            </a:r>
            <a:r>
              <a:rPr lang="hr-HR" sz="1600" i="1" dirty="0" smtClean="0"/>
              <a:t> </a:t>
            </a:r>
            <a:r>
              <a:rPr lang="hr-HR" sz="1600" i="1" dirty="0" err="1" smtClean="0"/>
              <a:t>Reason</a:t>
            </a:r>
            <a:r>
              <a:rPr lang="hr-HR" sz="1600" dirty="0" smtClean="0"/>
              <a:t>, 1989/ i  </a:t>
            </a:r>
            <a:r>
              <a:rPr lang="hr-HR" sz="1600" dirty="0" err="1" smtClean="0"/>
              <a:t>MacCormick</a:t>
            </a:r>
            <a:r>
              <a:rPr lang="hr-HR" sz="1600" dirty="0" smtClean="0"/>
              <a:t> /</a:t>
            </a:r>
            <a:r>
              <a:rPr lang="hr-HR" sz="1600" i="1" dirty="0" smtClean="0"/>
              <a:t>Legal </a:t>
            </a:r>
            <a:r>
              <a:rPr lang="hr-HR" sz="1600" i="1" dirty="0" err="1" smtClean="0"/>
              <a:t>Reasoning</a:t>
            </a:r>
            <a:r>
              <a:rPr lang="hr-HR" sz="1600" i="1" dirty="0" smtClean="0"/>
              <a:t> </a:t>
            </a:r>
            <a:r>
              <a:rPr lang="hr-HR" sz="1600" i="1" dirty="0" err="1" smtClean="0"/>
              <a:t>and</a:t>
            </a:r>
            <a:r>
              <a:rPr lang="hr-HR" sz="1600" i="1" dirty="0" smtClean="0"/>
              <a:t> Legal </a:t>
            </a:r>
            <a:r>
              <a:rPr lang="hr-HR" sz="1600" i="1" dirty="0" err="1" smtClean="0"/>
              <a:t>Theory</a:t>
            </a:r>
            <a:r>
              <a:rPr lang="hr-HR" sz="1600" dirty="0" smtClean="0"/>
              <a:t>, 1995/</a:t>
            </a:r>
            <a:r>
              <a:rPr lang="hr-HR" sz="1600" i="1" dirty="0" smtClean="0"/>
              <a:t>)</a:t>
            </a:r>
            <a:endParaRPr lang="hr-HR" sz="1600" i="1" dirty="0"/>
          </a:p>
          <a:p>
            <a:endParaRPr lang="en-US" sz="1800" dirty="0"/>
          </a:p>
        </p:txBody>
      </p:sp>
    </p:spTree>
    <p:extLst>
      <p:ext uri="{BB962C8B-B14F-4D97-AF65-F5344CB8AC3E}">
        <p14:creationId xmlns:p14="http://schemas.microsoft.com/office/powerpoint/2010/main" val="6886338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hr-HR" sz="2400" dirty="0"/>
              <a:t> </a:t>
            </a:r>
            <a:r>
              <a:rPr lang="hr-HR" sz="2300" dirty="0"/>
              <a:t>Tijekom 20. st. pojavljuju se k</a:t>
            </a:r>
            <a:r>
              <a:rPr lang="en-US" sz="2300" dirty="0" err="1"/>
              <a:t>ritičke</a:t>
            </a:r>
            <a:r>
              <a:rPr lang="en-US" sz="2300" dirty="0"/>
              <a:t> </a:t>
            </a:r>
            <a:r>
              <a:rPr lang="en-US" sz="2300" dirty="0" err="1"/>
              <a:t>teorije</a:t>
            </a:r>
            <a:r>
              <a:rPr lang="en-US" sz="2300" dirty="0"/>
              <a:t> 20. </a:t>
            </a:r>
            <a:r>
              <a:rPr lang="en-US" sz="2300" dirty="0" err="1"/>
              <a:t>st.</a:t>
            </a:r>
            <a:r>
              <a:rPr lang="en-US" sz="2300" dirty="0"/>
              <a:t> </a:t>
            </a:r>
            <a:r>
              <a:rPr lang="hr-HR" sz="2300" dirty="0"/>
              <a:t>koje djelomično imaju izvor ili usporednicu u grčko-rimskoj teoriji, a utječu na suvremene pristupe retorici: </a:t>
            </a:r>
            <a:r>
              <a:rPr lang="en-US" sz="2300" dirty="0" err="1"/>
              <a:t>semiotika</a:t>
            </a:r>
            <a:r>
              <a:rPr lang="hr-HR" sz="2300" dirty="0"/>
              <a:t> (</a:t>
            </a:r>
            <a:r>
              <a:rPr lang="hr-HR" sz="2300" dirty="0" err="1"/>
              <a:t>Ch</a:t>
            </a:r>
            <a:r>
              <a:rPr lang="hr-HR" sz="2300" dirty="0"/>
              <a:t>. </a:t>
            </a:r>
            <a:r>
              <a:rPr lang="hr-HR" sz="2300" dirty="0" err="1"/>
              <a:t>Sanders</a:t>
            </a:r>
            <a:r>
              <a:rPr lang="hr-HR" sz="2300" dirty="0"/>
              <a:t> </a:t>
            </a:r>
            <a:r>
              <a:rPr lang="hr-HR" sz="2300" dirty="0" err="1"/>
              <a:t>Pierce</a:t>
            </a:r>
            <a:r>
              <a:rPr lang="hr-HR" sz="2300" dirty="0"/>
              <a:t>, F. de </a:t>
            </a:r>
            <a:r>
              <a:rPr lang="hr-HR" sz="2300" dirty="0" err="1"/>
              <a:t>Saussure</a:t>
            </a:r>
            <a:r>
              <a:rPr lang="hr-HR" sz="2300" dirty="0"/>
              <a:t>, U. </a:t>
            </a:r>
            <a:r>
              <a:rPr lang="hr-HR" sz="2300" dirty="0" err="1"/>
              <a:t>Ecco</a:t>
            </a:r>
            <a:r>
              <a:rPr lang="hr-HR" sz="2300" dirty="0"/>
              <a:t>)</a:t>
            </a:r>
            <a:r>
              <a:rPr lang="en-US" sz="2300" dirty="0"/>
              <a:t>, </a:t>
            </a:r>
            <a:r>
              <a:rPr lang="en-US" sz="2300" dirty="0" err="1"/>
              <a:t>strukturalizam</a:t>
            </a:r>
            <a:r>
              <a:rPr lang="hr-HR" sz="2300" dirty="0"/>
              <a:t> (C. </a:t>
            </a:r>
            <a:r>
              <a:rPr lang="hr-HR" sz="2300" dirty="0" err="1"/>
              <a:t>Levy-Strauss</a:t>
            </a:r>
            <a:r>
              <a:rPr lang="hr-HR" sz="2300" dirty="0"/>
              <a:t>)</a:t>
            </a:r>
            <a:r>
              <a:rPr lang="en-US" sz="2300" dirty="0"/>
              <a:t>, </a:t>
            </a:r>
            <a:r>
              <a:rPr lang="en-US" sz="2300" dirty="0" err="1"/>
              <a:t>marksizam</a:t>
            </a:r>
            <a:r>
              <a:rPr lang="hr-HR" sz="2300" dirty="0"/>
              <a:t> (kao svojevrsni strukturalizam)</a:t>
            </a:r>
            <a:r>
              <a:rPr lang="en-US" sz="2300" dirty="0"/>
              <a:t>, </a:t>
            </a:r>
            <a:r>
              <a:rPr lang="en-US" sz="2300" dirty="0" err="1"/>
              <a:t>anglo-američka</a:t>
            </a:r>
            <a:r>
              <a:rPr lang="en-US" sz="2300" dirty="0"/>
              <a:t> </a:t>
            </a:r>
            <a:r>
              <a:rPr lang="en-US" sz="2300" i="1" dirty="0"/>
              <a:t>nova</a:t>
            </a:r>
            <a:r>
              <a:rPr lang="en-US" sz="2300" dirty="0"/>
              <a:t> </a:t>
            </a:r>
            <a:r>
              <a:rPr lang="hr-HR" sz="2300" i="1" dirty="0"/>
              <a:t>kritika</a:t>
            </a:r>
            <a:r>
              <a:rPr lang="hr-HR" sz="2300" dirty="0"/>
              <a:t> (kao stilsko-formalistička kritika C. Brooks-a i R. P. </a:t>
            </a:r>
            <a:r>
              <a:rPr lang="hr-HR" sz="2300" dirty="0" err="1"/>
              <a:t>Warren</a:t>
            </a:r>
            <a:r>
              <a:rPr lang="hr-HR" sz="2300" dirty="0"/>
              <a:t>-a)</a:t>
            </a:r>
            <a:r>
              <a:rPr lang="en-US" sz="2300" dirty="0"/>
              <a:t>, </a:t>
            </a:r>
            <a:r>
              <a:rPr lang="hr-HR" sz="2300" dirty="0"/>
              <a:t>post-strukturalizam (J. </a:t>
            </a:r>
            <a:r>
              <a:rPr lang="hr-HR" sz="2300" dirty="0" err="1"/>
              <a:t>Deride</a:t>
            </a:r>
            <a:r>
              <a:rPr lang="hr-HR" sz="2300" dirty="0"/>
              <a:t>, P. de Man, B. </a:t>
            </a:r>
            <a:r>
              <a:rPr lang="hr-HR" sz="2300" dirty="0" err="1"/>
              <a:t>Vickers</a:t>
            </a:r>
            <a:r>
              <a:rPr lang="hr-HR" sz="2300" dirty="0"/>
              <a:t>), </a:t>
            </a:r>
            <a:r>
              <a:rPr lang="en-US" sz="2300" dirty="0" err="1"/>
              <a:t>novi</a:t>
            </a:r>
            <a:r>
              <a:rPr lang="en-US" sz="2300" dirty="0"/>
              <a:t> </a:t>
            </a:r>
            <a:r>
              <a:rPr lang="en-US" sz="2300" dirty="0" err="1"/>
              <a:t>historicizam</a:t>
            </a:r>
            <a:r>
              <a:rPr lang="hr-HR" sz="2300" dirty="0"/>
              <a:t> (S. </a:t>
            </a:r>
            <a:r>
              <a:rPr lang="hr-HR" sz="2300" dirty="0" err="1"/>
              <a:t>Greeblat</a:t>
            </a:r>
            <a:r>
              <a:rPr lang="en-US" sz="2300" dirty="0"/>
              <a:t>).</a:t>
            </a:r>
            <a:endParaRPr lang="hr-HR" sz="2300" dirty="0" smtClean="0"/>
          </a:p>
          <a:p>
            <a:r>
              <a:rPr lang="hr-HR" sz="2300" dirty="0" smtClean="0"/>
              <a:t>Dvadeseto je stoljeće, dakle, bilo obilježeno s jedne strane raspršenošću </a:t>
            </a:r>
            <a:r>
              <a:rPr lang="hr-HR" sz="2300" i="1" dirty="0" smtClean="0"/>
              <a:t>etos-</a:t>
            </a:r>
            <a:r>
              <a:rPr lang="hr-HR" sz="2300" dirty="0" smtClean="0"/>
              <a:t>a, </a:t>
            </a:r>
            <a:r>
              <a:rPr lang="hr-HR" sz="2300" i="1" dirty="0" smtClean="0"/>
              <a:t>patos</a:t>
            </a:r>
            <a:r>
              <a:rPr lang="hr-HR" sz="2300" dirty="0" smtClean="0"/>
              <a:t>-a i </a:t>
            </a:r>
            <a:r>
              <a:rPr lang="hr-HR" sz="2300" i="1" dirty="0" err="1" smtClean="0"/>
              <a:t>logos</a:t>
            </a:r>
            <a:r>
              <a:rPr lang="hr-HR" sz="2300" dirty="0" smtClean="0"/>
              <a:t>-a po nekoliko glavnih teorija od kojih neke prednost daju ili retorici ili argumentaciji, pa čak i svodeći jednu na drugu (npr. </a:t>
            </a:r>
            <a:r>
              <a:rPr lang="hr-HR" sz="2300" dirty="0" err="1" smtClean="0"/>
              <a:t>Perelman</a:t>
            </a:r>
            <a:r>
              <a:rPr lang="hr-HR" sz="2300" dirty="0" smtClean="0"/>
              <a:t> retoriku svodi na argumentaciju, a </a:t>
            </a:r>
            <a:r>
              <a:rPr lang="hr-HR" sz="2300" dirty="0" err="1" smtClean="0"/>
              <a:t>Ducrot</a:t>
            </a:r>
            <a:r>
              <a:rPr lang="hr-HR" sz="2300" dirty="0" smtClean="0"/>
              <a:t> argumentaciju na retoriku), a s druge strane naglaskom koji se stavljao na </a:t>
            </a:r>
            <a:r>
              <a:rPr lang="hr-HR" sz="2300" i="1" dirty="0" err="1" smtClean="0"/>
              <a:t>logos</a:t>
            </a:r>
            <a:r>
              <a:rPr lang="hr-HR" sz="2300" dirty="0" smtClean="0"/>
              <a:t>, jezik. </a:t>
            </a:r>
          </a:p>
          <a:p>
            <a:r>
              <a:rPr lang="hr-HR" sz="2300" dirty="0" smtClean="0"/>
              <a:t>     U 21.st. postoji pokušaj da se jedinstvo retorike – odnosno ravnopravan odnos </a:t>
            </a:r>
            <a:r>
              <a:rPr lang="hr-HR" sz="2300" i="1" dirty="0"/>
              <a:t>etos</a:t>
            </a:r>
            <a:r>
              <a:rPr lang="hr-HR" sz="2300" dirty="0"/>
              <a:t>-a</a:t>
            </a:r>
            <a:r>
              <a:rPr lang="hr-HR" sz="2300" i="1" dirty="0"/>
              <a:t>, patos</a:t>
            </a:r>
            <a:r>
              <a:rPr lang="hr-HR" sz="2300" dirty="0"/>
              <a:t>-a</a:t>
            </a:r>
            <a:r>
              <a:rPr lang="hr-HR" sz="2300" i="1" dirty="0"/>
              <a:t> i </a:t>
            </a:r>
            <a:r>
              <a:rPr lang="hr-HR" sz="2300" i="1" dirty="0" err="1" smtClean="0"/>
              <a:t>logos</a:t>
            </a:r>
            <a:r>
              <a:rPr lang="hr-HR" sz="2300" dirty="0" smtClean="0"/>
              <a:t>-a – ostvari </a:t>
            </a:r>
            <a:r>
              <a:rPr lang="hr-HR" sz="2300" dirty="0" err="1" smtClean="0"/>
              <a:t>problematološkim</a:t>
            </a:r>
            <a:r>
              <a:rPr lang="hr-HR" sz="2300" dirty="0" smtClean="0"/>
              <a:t> pristupom odnosno vraćanjem na propitivanje radi reinterpretacije </a:t>
            </a:r>
            <a:r>
              <a:rPr lang="hr-HR" sz="2300" i="1" dirty="0"/>
              <a:t>etos-a, patos-a i </a:t>
            </a:r>
            <a:r>
              <a:rPr lang="hr-HR" sz="2300" i="1" dirty="0" err="1"/>
              <a:t>logos</a:t>
            </a:r>
            <a:r>
              <a:rPr lang="hr-HR" sz="2300" i="1" dirty="0"/>
              <a:t>-a</a:t>
            </a:r>
            <a:r>
              <a:rPr lang="hr-HR" sz="2300" dirty="0" smtClean="0"/>
              <a:t>. Tako </a:t>
            </a:r>
            <a:r>
              <a:rPr lang="hr-HR" sz="2300" b="1" dirty="0" smtClean="0"/>
              <a:t>M. </a:t>
            </a:r>
            <a:r>
              <a:rPr lang="hr-HR" sz="2300" b="1" dirty="0" err="1" smtClean="0"/>
              <a:t>Meyer</a:t>
            </a:r>
            <a:r>
              <a:rPr lang="hr-HR" sz="2300" b="1" dirty="0" smtClean="0"/>
              <a:t> </a:t>
            </a:r>
            <a:r>
              <a:rPr lang="hr-HR" sz="2300" dirty="0" smtClean="0"/>
              <a:t>(kao </a:t>
            </a:r>
            <a:r>
              <a:rPr lang="hr-HR" sz="2300" dirty="0" err="1" smtClean="0"/>
              <a:t>Perelmanov</a:t>
            </a:r>
            <a:r>
              <a:rPr lang="hr-HR" sz="2300" dirty="0" smtClean="0"/>
              <a:t> đak koji mu se donekle suprotstavio) nudi definiciju retorike kao </a:t>
            </a:r>
            <a:r>
              <a:rPr lang="hr-HR" sz="2300" i="1" dirty="0" smtClean="0"/>
              <a:t>pregovaranje o udaljenosti među pojedincima u nekom pitanju </a:t>
            </a:r>
            <a:r>
              <a:rPr lang="hr-HR" sz="2300" dirty="0" smtClean="0"/>
              <a:t>(v. </a:t>
            </a:r>
            <a:r>
              <a:rPr lang="hr-HR" sz="2300" dirty="0" err="1" smtClean="0"/>
              <a:t>Meyer-Carriho</a:t>
            </a:r>
            <a:r>
              <a:rPr lang="hr-HR" sz="2300" i="1" dirty="0" err="1" smtClean="0"/>
              <a:t>-</a:t>
            </a:r>
            <a:r>
              <a:rPr lang="hr-HR" sz="2300" dirty="0" err="1" smtClean="0"/>
              <a:t>Timmermans</a:t>
            </a:r>
            <a:r>
              <a:rPr lang="hr-HR" sz="2300" dirty="0" smtClean="0"/>
              <a:t>, </a:t>
            </a:r>
            <a:r>
              <a:rPr lang="hr-HR" sz="2300" i="1" dirty="0" smtClean="0"/>
              <a:t>Povijest</a:t>
            </a:r>
            <a:r>
              <a:rPr lang="hr-HR" sz="2300" dirty="0" smtClean="0"/>
              <a:t>, str. 226). Ako bismo primjenom takvog pristupa pokušali rasvijetliti odnos retorike i argumentacije, mogli bismo reći da je u argumentaciji pitanje eksplicitno a alternativa koju ono sadrži utjelovljena u suprotstavljenim stranama, pri čemu retorika u argumentaciji samo prezentira ono što se smatra odgovorima koji služe razrješenju konkretnog problema. </a:t>
            </a:r>
            <a:endParaRPr lang="en-US" sz="2300" dirty="0"/>
          </a:p>
        </p:txBody>
      </p:sp>
    </p:spTree>
    <p:extLst>
      <p:ext uri="{BB962C8B-B14F-4D97-AF65-F5344CB8AC3E}">
        <p14:creationId xmlns:p14="http://schemas.microsoft.com/office/powerpoint/2010/main" val="681727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99505"/>
            <a:ext cx="9720072" cy="1122219"/>
          </a:xfrm>
        </p:spPr>
        <p:txBody>
          <a:bodyPr/>
          <a:lstStyle/>
          <a:p>
            <a:endParaRPr lang="en-US" dirty="0"/>
          </a:p>
        </p:txBody>
      </p:sp>
      <p:sp>
        <p:nvSpPr>
          <p:cNvPr id="3" name="Content Placeholder 2"/>
          <p:cNvSpPr>
            <a:spLocks noGrp="1"/>
          </p:cNvSpPr>
          <p:nvPr>
            <p:ph idx="1"/>
          </p:nvPr>
        </p:nvSpPr>
        <p:spPr>
          <a:xfrm>
            <a:off x="1097280" y="1679172"/>
            <a:ext cx="9646922" cy="4281054"/>
          </a:xfrm>
        </p:spPr>
        <p:txBody>
          <a:bodyPr>
            <a:normAutofit/>
          </a:bodyPr>
          <a:lstStyle/>
          <a:p>
            <a:r>
              <a:rPr lang="hr-HR" sz="2400" dirty="0"/>
              <a:t>-</a:t>
            </a:r>
            <a:r>
              <a:rPr lang="hr-HR" sz="2000" b="1" dirty="0" err="1"/>
              <a:t>Protagora</a:t>
            </a:r>
            <a:r>
              <a:rPr lang="hr-HR" sz="2000" dirty="0"/>
              <a:t> iz </a:t>
            </a:r>
            <a:r>
              <a:rPr lang="hr-HR" sz="2000" dirty="0" err="1"/>
              <a:t>Abdere</a:t>
            </a:r>
            <a:r>
              <a:rPr lang="hr-HR" sz="2000" dirty="0"/>
              <a:t> – jedan od </a:t>
            </a:r>
            <a:r>
              <a:rPr lang="hr-HR" sz="2000" dirty="0" err="1"/>
              <a:t>nastarijih</a:t>
            </a:r>
            <a:r>
              <a:rPr lang="hr-HR" sz="2000" dirty="0"/>
              <a:t> i najutjecajnijih filozofa-sofista kod kojih je retorika (putem tri elementa poduke – teorija, praktične vježbe i proučavanje tuđih govora) imala centralnu ulogu u konceptu sustavnog i cjelovitog obrazovanja (uz filozofiju, matematiku i fizičke vještine); oslanjajući se, međutim, na tehniku dvojnih govora (</a:t>
            </a:r>
            <a:r>
              <a:rPr lang="hr-HR" sz="2000" i="1" dirty="0" err="1"/>
              <a:t>dissoi</a:t>
            </a:r>
            <a:r>
              <a:rPr lang="hr-HR" sz="2000" i="1" dirty="0"/>
              <a:t> logoi</a:t>
            </a:r>
            <a:r>
              <a:rPr lang="hr-HR" sz="2000" dirty="0"/>
              <a:t>) odnosno </a:t>
            </a:r>
            <a:r>
              <a:rPr lang="hr-HR" sz="2000" dirty="0" err="1"/>
              <a:t>antilolgije</a:t>
            </a:r>
            <a:r>
              <a:rPr lang="hr-HR" sz="2000" dirty="0"/>
              <a:t> prema kojoj je o bilo kojoj temi uvijek moguće razraditi dva oprečna govora suprotstavljanjem oprečnih argumenata a da se pritom sporno pitanje ne rješava pozivanjem na kriterij istine, </a:t>
            </a:r>
            <a:r>
              <a:rPr lang="hr-HR" sz="2000" dirty="0" err="1"/>
              <a:t>Protagori</a:t>
            </a:r>
            <a:r>
              <a:rPr lang="hr-HR" sz="2000" dirty="0"/>
              <a:t> (koji za razliku od </a:t>
            </a:r>
            <a:r>
              <a:rPr lang="hr-HR" sz="2000" dirty="0" err="1"/>
              <a:t>Gorgije</a:t>
            </a:r>
            <a:r>
              <a:rPr lang="hr-HR" sz="2000" dirty="0"/>
              <a:t> odnos između govornika i slušateljstva drži </a:t>
            </a:r>
            <a:r>
              <a:rPr lang="hr-HR" sz="2000" i="1" dirty="0"/>
              <a:t>simetričnim</a:t>
            </a:r>
            <a:r>
              <a:rPr lang="hr-HR" sz="2000" dirty="0"/>
              <a:t>) govorničko umijeće nije cilj po sebi nego uvijek sredstvo koje može voditi do pobjede u sudskoj i političkoj raspravi (v. fragmente njegova djela </a:t>
            </a:r>
            <a:r>
              <a:rPr lang="hr-HR" sz="2000" i="1" dirty="0"/>
              <a:t>Vještina prepiranja, </a:t>
            </a:r>
            <a:r>
              <a:rPr lang="hr-HR" sz="2000" dirty="0"/>
              <a:t>zbirke oglednih govora </a:t>
            </a:r>
            <a:r>
              <a:rPr lang="hr-HR" sz="2000" i="1" dirty="0"/>
              <a:t>pro</a:t>
            </a:r>
            <a:r>
              <a:rPr lang="hr-HR" sz="2000" dirty="0"/>
              <a:t> i </a:t>
            </a:r>
            <a:r>
              <a:rPr lang="hr-HR" sz="2000" i="1" dirty="0" err="1"/>
              <a:t>contra</a:t>
            </a:r>
            <a:r>
              <a:rPr lang="hr-HR" sz="2000" dirty="0"/>
              <a:t>)      </a:t>
            </a:r>
          </a:p>
          <a:p>
            <a:endParaRPr lang="en-US" dirty="0"/>
          </a:p>
        </p:txBody>
      </p:sp>
    </p:spTree>
    <p:extLst>
      <p:ext uri="{BB962C8B-B14F-4D97-AF65-F5344CB8AC3E}">
        <p14:creationId xmlns:p14="http://schemas.microsoft.com/office/powerpoint/2010/main" val="24264727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b="1" dirty="0" smtClean="0"/>
              <a:t>II. PREGLED SUSTAVA ANTIČKE RETORIKE </a:t>
            </a:r>
            <a:endParaRPr lang="en-US" sz="4000" b="1" dirty="0"/>
          </a:p>
        </p:txBody>
      </p:sp>
      <p:sp>
        <p:nvSpPr>
          <p:cNvPr id="3" name="Content Placeholder 2"/>
          <p:cNvSpPr>
            <a:spLocks noGrp="1"/>
          </p:cNvSpPr>
          <p:nvPr>
            <p:ph idx="1"/>
          </p:nvPr>
        </p:nvSpPr>
        <p:spPr>
          <a:xfrm>
            <a:off x="889462" y="2084832"/>
            <a:ext cx="9854739" cy="4224528"/>
          </a:xfrm>
        </p:spPr>
        <p:txBody>
          <a:bodyPr>
            <a:normAutofit/>
          </a:bodyPr>
          <a:lstStyle/>
          <a:p>
            <a:r>
              <a:rPr lang="en-US" sz="1800" dirty="0"/>
              <a:t>U </a:t>
            </a:r>
            <a:r>
              <a:rPr lang="en-US" sz="1800" dirty="0" err="1"/>
              <a:t>okviru</a:t>
            </a:r>
            <a:r>
              <a:rPr lang="en-US" sz="1800" dirty="0"/>
              <a:t> </a:t>
            </a:r>
            <a:r>
              <a:rPr lang="en-US" sz="1800" dirty="0" err="1"/>
              <a:t>drugog</a:t>
            </a:r>
            <a:r>
              <a:rPr lang="en-US" sz="1800" dirty="0"/>
              <a:t> </a:t>
            </a:r>
            <a:r>
              <a:rPr lang="en-US" sz="1800" dirty="0" err="1"/>
              <a:t>dijela</a:t>
            </a:r>
            <a:r>
              <a:rPr lang="en-US" sz="1800" dirty="0"/>
              <a:t> </a:t>
            </a:r>
            <a:r>
              <a:rPr lang="en-US" sz="1800" dirty="0" err="1"/>
              <a:t>nastavnog</a:t>
            </a:r>
            <a:r>
              <a:rPr lang="en-US" sz="1800" dirty="0"/>
              <a:t> </a:t>
            </a:r>
            <a:r>
              <a:rPr lang="en-US" sz="1800" dirty="0" err="1"/>
              <a:t>programa</a:t>
            </a:r>
            <a:r>
              <a:rPr lang="en-US" sz="1800" dirty="0"/>
              <a:t> </a:t>
            </a:r>
            <a:r>
              <a:rPr lang="en-US" sz="1800" dirty="0" err="1"/>
              <a:t>izlaže</a:t>
            </a:r>
            <a:r>
              <a:rPr lang="en-US" sz="1800" dirty="0"/>
              <a:t> </a:t>
            </a:r>
            <a:r>
              <a:rPr lang="hr-HR" sz="1800" dirty="0" smtClean="0"/>
              <a:t>se </a:t>
            </a:r>
            <a:r>
              <a:rPr lang="en-US" sz="1800" dirty="0" err="1" smtClean="0"/>
              <a:t>sustav</a:t>
            </a:r>
            <a:r>
              <a:rPr lang="hr-HR" sz="1800" dirty="0" smtClean="0"/>
              <a:t> antičke</a:t>
            </a:r>
            <a:r>
              <a:rPr lang="en-US" sz="1800" dirty="0" smtClean="0"/>
              <a:t> </a:t>
            </a:r>
            <a:r>
              <a:rPr lang="en-US" sz="1800" dirty="0" err="1"/>
              <a:t>retorike</a:t>
            </a:r>
            <a:r>
              <a:rPr lang="en-US" sz="1800" dirty="0"/>
              <a:t> - </a:t>
            </a:r>
            <a:r>
              <a:rPr lang="en-US" sz="1800" dirty="0" err="1"/>
              <a:t>kako</a:t>
            </a:r>
            <a:r>
              <a:rPr lang="en-US" sz="1800" dirty="0"/>
              <a:t> </a:t>
            </a:r>
            <a:r>
              <a:rPr lang="en-US" sz="1800" dirty="0" err="1"/>
              <a:t>na</a:t>
            </a:r>
            <a:r>
              <a:rPr lang="en-US" sz="1800" dirty="0"/>
              <a:t> </a:t>
            </a:r>
            <a:r>
              <a:rPr lang="en-US" sz="1800" dirty="0" err="1"/>
              <a:t>teorijskoj</a:t>
            </a:r>
            <a:r>
              <a:rPr lang="en-US" sz="1800" dirty="0"/>
              <a:t> </a:t>
            </a:r>
            <a:r>
              <a:rPr lang="en-US" sz="1800" dirty="0" err="1"/>
              <a:t>razini</a:t>
            </a:r>
            <a:r>
              <a:rPr lang="en-US" sz="1800" dirty="0"/>
              <a:t> </a:t>
            </a:r>
            <a:r>
              <a:rPr lang="en-US" sz="1800" dirty="0" err="1"/>
              <a:t>sadržanoj</a:t>
            </a:r>
            <a:r>
              <a:rPr lang="en-US" sz="1800" dirty="0"/>
              <a:t> u </a:t>
            </a:r>
            <a:r>
              <a:rPr lang="en-US" sz="1800" dirty="0" err="1"/>
              <a:t>najznačajnijim</a:t>
            </a:r>
            <a:r>
              <a:rPr lang="en-US" sz="1800" dirty="0"/>
              <a:t> </a:t>
            </a:r>
            <a:r>
              <a:rPr lang="hr-HR" sz="1800" dirty="0" smtClean="0"/>
              <a:t>antičkim </a:t>
            </a:r>
            <a:r>
              <a:rPr lang="en-US" sz="1800" dirty="0" err="1" smtClean="0"/>
              <a:t>retoričkim</a:t>
            </a:r>
            <a:r>
              <a:rPr lang="en-US" sz="1800" dirty="0" smtClean="0"/>
              <a:t> </a:t>
            </a:r>
            <a:r>
              <a:rPr lang="en-US" sz="1800" dirty="0" err="1"/>
              <a:t>spisima</a:t>
            </a:r>
            <a:r>
              <a:rPr lang="en-US" sz="1800" dirty="0"/>
              <a:t> (</a:t>
            </a:r>
            <a:r>
              <a:rPr lang="en-US" sz="1800" dirty="0" err="1"/>
              <a:t>Aristotela</a:t>
            </a:r>
            <a:r>
              <a:rPr lang="en-US" sz="1800" dirty="0"/>
              <a:t>, </a:t>
            </a:r>
            <a:r>
              <a:rPr lang="en-US" sz="1800" dirty="0" err="1"/>
              <a:t>Cicerona</a:t>
            </a:r>
            <a:r>
              <a:rPr lang="en-US" sz="1800" dirty="0"/>
              <a:t>, </a:t>
            </a:r>
            <a:r>
              <a:rPr lang="en-US" sz="1800" dirty="0" err="1"/>
              <a:t>Kvintilijana</a:t>
            </a:r>
            <a:r>
              <a:rPr lang="en-US" sz="1800" dirty="0"/>
              <a:t>) </a:t>
            </a:r>
            <a:r>
              <a:rPr lang="en-US" sz="1800" dirty="0" err="1"/>
              <a:t>tako</a:t>
            </a:r>
            <a:r>
              <a:rPr lang="en-US" sz="1800" dirty="0"/>
              <a:t> </a:t>
            </a:r>
            <a:r>
              <a:rPr lang="en-US" sz="1800" dirty="0" err="1"/>
              <a:t>i</a:t>
            </a:r>
            <a:r>
              <a:rPr lang="en-US" sz="1800" dirty="0"/>
              <a:t> </a:t>
            </a:r>
            <a:r>
              <a:rPr lang="en-US" sz="1800" dirty="0" err="1"/>
              <a:t>na</a:t>
            </a:r>
            <a:r>
              <a:rPr lang="en-US" sz="1800" dirty="0"/>
              <a:t> </a:t>
            </a:r>
            <a:r>
              <a:rPr lang="en-US" sz="1800" dirty="0" err="1"/>
              <a:t>praktičnoj</a:t>
            </a:r>
            <a:r>
              <a:rPr lang="en-US" sz="1800" dirty="0"/>
              <a:t> </a:t>
            </a:r>
            <a:r>
              <a:rPr lang="en-US" sz="1800" dirty="0" err="1"/>
              <a:t>razini</a:t>
            </a:r>
            <a:r>
              <a:rPr lang="en-US" sz="1800" dirty="0"/>
              <a:t> </a:t>
            </a:r>
            <a:r>
              <a:rPr lang="en-US" sz="1800" dirty="0" err="1"/>
              <a:t>sadržanoj</a:t>
            </a:r>
            <a:r>
              <a:rPr lang="en-US" sz="1800" dirty="0"/>
              <a:t> u </a:t>
            </a:r>
            <a:r>
              <a:rPr lang="en-US" sz="1800" dirty="0" err="1" smtClean="0"/>
              <a:t>pojedinim</a:t>
            </a:r>
            <a:r>
              <a:rPr lang="hr-HR" sz="1800" dirty="0" smtClean="0"/>
              <a:t> vrstama govora</a:t>
            </a:r>
            <a:r>
              <a:rPr lang="en-US" sz="1800" dirty="0" smtClean="0"/>
              <a:t> </a:t>
            </a:r>
            <a:r>
              <a:rPr lang="en-US" sz="1800" dirty="0"/>
              <a:t>(</a:t>
            </a:r>
            <a:r>
              <a:rPr lang="en-US" sz="1800" dirty="0" err="1"/>
              <a:t>prvenstveno</a:t>
            </a:r>
            <a:r>
              <a:rPr lang="en-US" sz="1800" dirty="0"/>
              <a:t> </a:t>
            </a:r>
            <a:r>
              <a:rPr lang="en-US" sz="1800" dirty="0" err="1" smtClean="0"/>
              <a:t>Ciceronovim</a:t>
            </a:r>
            <a:r>
              <a:rPr lang="en-US" sz="1800" dirty="0" smtClean="0"/>
              <a:t> </a:t>
            </a:r>
            <a:r>
              <a:rPr lang="en-US" sz="1800" dirty="0" err="1"/>
              <a:t>sudskim</a:t>
            </a:r>
            <a:r>
              <a:rPr lang="en-US" sz="1800" dirty="0"/>
              <a:t> </a:t>
            </a:r>
            <a:r>
              <a:rPr lang="en-US" sz="1800" dirty="0" err="1"/>
              <a:t>govorima</a:t>
            </a:r>
            <a:r>
              <a:rPr lang="en-US" sz="1800" dirty="0"/>
              <a:t> </a:t>
            </a:r>
            <a:r>
              <a:rPr lang="hr-HR" sz="1800" dirty="0" smtClean="0"/>
              <a:t>/</a:t>
            </a:r>
            <a:r>
              <a:rPr lang="en-US" sz="1800" i="1" dirty="0" smtClean="0"/>
              <a:t>Pro </a:t>
            </a:r>
            <a:r>
              <a:rPr lang="en-US" sz="1800" i="1" dirty="0"/>
              <a:t>Sex. </a:t>
            </a:r>
            <a:r>
              <a:rPr lang="en-US" sz="1800" i="1" dirty="0" err="1"/>
              <a:t>Roscius</a:t>
            </a:r>
            <a:r>
              <a:rPr lang="en-US" sz="1800" i="1" dirty="0"/>
              <a:t> </a:t>
            </a:r>
            <a:r>
              <a:rPr lang="en-US" sz="1800" i="1" dirty="0" err="1"/>
              <a:t>Amerino</a:t>
            </a:r>
            <a:r>
              <a:rPr lang="en-US" sz="1800" dirty="0"/>
              <a:t>; </a:t>
            </a:r>
            <a:r>
              <a:rPr lang="en-US" sz="1800" i="1" dirty="0"/>
              <a:t>Pro </a:t>
            </a:r>
            <a:r>
              <a:rPr lang="en-US" sz="1800" i="1" dirty="0" err="1" smtClean="0"/>
              <a:t>Murena</a:t>
            </a:r>
            <a:r>
              <a:rPr lang="hr-HR" sz="1800" dirty="0" smtClean="0"/>
              <a:t>; </a:t>
            </a:r>
            <a:r>
              <a:rPr lang="hr-HR" sz="1800" i="1" dirty="0" smtClean="0"/>
              <a:t>Pro </a:t>
            </a:r>
            <a:r>
              <a:rPr lang="hr-HR" sz="1800" i="1" dirty="0" err="1" smtClean="0"/>
              <a:t>Plancio</a:t>
            </a:r>
            <a:r>
              <a:rPr lang="hr-HR" sz="1800" dirty="0" smtClean="0"/>
              <a:t>; </a:t>
            </a:r>
            <a:r>
              <a:rPr lang="en-US" sz="1800" i="1" dirty="0" smtClean="0"/>
              <a:t>Pro </a:t>
            </a:r>
            <a:r>
              <a:rPr lang="en-US" sz="1800" i="1" dirty="0" err="1" smtClean="0"/>
              <a:t>Cluentio</a:t>
            </a:r>
            <a:r>
              <a:rPr lang="en-US" sz="1800" dirty="0" smtClean="0"/>
              <a:t> </a:t>
            </a:r>
            <a:r>
              <a:rPr lang="en-US" sz="1800" dirty="0" err="1"/>
              <a:t>i</a:t>
            </a:r>
            <a:r>
              <a:rPr lang="en-US" sz="1800" dirty="0"/>
              <a:t> dr</a:t>
            </a:r>
            <a:r>
              <a:rPr lang="en-US" sz="1800" dirty="0" smtClean="0"/>
              <a:t>.</a:t>
            </a:r>
            <a:r>
              <a:rPr lang="hr-HR" sz="1800" dirty="0" smtClean="0"/>
              <a:t>/</a:t>
            </a:r>
            <a:r>
              <a:rPr lang="en-US" sz="1800" dirty="0" smtClean="0"/>
              <a:t> </a:t>
            </a:r>
            <a:r>
              <a:rPr lang="en-US" sz="1800" dirty="0"/>
              <a:t>- </a:t>
            </a:r>
            <a:r>
              <a:rPr lang="en-US" sz="1800" dirty="0" err="1"/>
              <a:t>prema</a:t>
            </a:r>
            <a:r>
              <a:rPr lang="en-US" sz="1800" dirty="0"/>
              <a:t> </a:t>
            </a:r>
            <a:r>
              <a:rPr lang="en-US" sz="1800" dirty="0" err="1"/>
              <a:t>sljedećem</a:t>
            </a:r>
            <a:r>
              <a:rPr lang="en-US" sz="1800" dirty="0"/>
              <a:t> </a:t>
            </a:r>
            <a:r>
              <a:rPr lang="en-US" sz="1800" dirty="0" err="1"/>
              <a:t>rasporedu</a:t>
            </a:r>
            <a:r>
              <a:rPr lang="en-US" sz="1800" dirty="0"/>
              <a:t> </a:t>
            </a:r>
            <a:r>
              <a:rPr lang="en-US" sz="1800" dirty="0" err="1"/>
              <a:t>tema</a:t>
            </a:r>
            <a:r>
              <a:rPr lang="en-US" sz="1800" dirty="0"/>
              <a:t>: </a:t>
            </a:r>
            <a:endParaRPr lang="hr-HR" sz="1800" dirty="0" smtClean="0"/>
          </a:p>
          <a:p>
            <a:r>
              <a:rPr lang="hr-HR" sz="1800" dirty="0" smtClean="0"/>
              <a:t>1.</a:t>
            </a:r>
            <a:r>
              <a:rPr lang="hr-HR" sz="1800" dirty="0"/>
              <a:t> </a:t>
            </a:r>
            <a:r>
              <a:rPr lang="hr-HR" sz="1800" dirty="0" smtClean="0"/>
              <a:t>Zadaće govornika (</a:t>
            </a:r>
            <a:r>
              <a:rPr lang="hr-HR" sz="1800" i="1" dirty="0" err="1" smtClean="0"/>
              <a:t>officia</a:t>
            </a:r>
            <a:r>
              <a:rPr lang="hr-HR" sz="1800" i="1" dirty="0" smtClean="0"/>
              <a:t> </a:t>
            </a:r>
            <a:r>
              <a:rPr lang="hr-HR" sz="1800" i="1" dirty="0" err="1" smtClean="0"/>
              <a:t>oratoris</a:t>
            </a:r>
            <a:r>
              <a:rPr lang="hr-HR" sz="1800" dirty="0" smtClean="0"/>
              <a:t>)</a:t>
            </a:r>
          </a:p>
          <a:p>
            <a:r>
              <a:rPr lang="hr-HR" sz="1800" dirty="0" smtClean="0"/>
              <a:t>2. Predmet govora i vrste govorništva</a:t>
            </a:r>
          </a:p>
          <a:p>
            <a:r>
              <a:rPr lang="hr-HR" sz="1800" dirty="0" smtClean="0"/>
              <a:t>3. Dijelovi govora (</a:t>
            </a:r>
            <a:r>
              <a:rPr lang="hr-HR" sz="1800" i="1" dirty="0" err="1" smtClean="0"/>
              <a:t>partes</a:t>
            </a:r>
            <a:r>
              <a:rPr lang="hr-HR" sz="1800" i="1" dirty="0" smtClean="0"/>
              <a:t> </a:t>
            </a:r>
            <a:r>
              <a:rPr lang="hr-HR" sz="1800" i="1" dirty="0" err="1" smtClean="0"/>
              <a:t>orationis</a:t>
            </a:r>
            <a:r>
              <a:rPr lang="hr-HR" sz="1800" dirty="0" smtClean="0"/>
              <a:t>)</a:t>
            </a:r>
          </a:p>
          <a:p>
            <a:r>
              <a:rPr lang="hr-HR" sz="1800" dirty="0" smtClean="0"/>
              <a:t>4. Vrste dokaza i njihova nalazišta</a:t>
            </a:r>
          </a:p>
          <a:p>
            <a:r>
              <a:rPr lang="hr-HR" sz="1800" dirty="0" smtClean="0"/>
              <a:t>5. Funkcionalni učinci govora</a:t>
            </a:r>
          </a:p>
          <a:p>
            <a:r>
              <a:rPr lang="hr-HR" sz="1800" dirty="0" smtClean="0"/>
              <a:t>6. Stil govora i vrste govorničkih ukrasa</a:t>
            </a:r>
          </a:p>
          <a:p>
            <a:r>
              <a:rPr lang="hr-HR" sz="1800" dirty="0" smtClean="0"/>
              <a:t>7. Vježbanje govorništva</a:t>
            </a:r>
          </a:p>
          <a:p>
            <a:endParaRPr lang="hr-HR" sz="1800" dirty="0"/>
          </a:p>
          <a:p>
            <a:endParaRPr lang="hr-HR" sz="1800" dirty="0" smtClean="0"/>
          </a:p>
          <a:p>
            <a:endParaRPr lang="hr-HR" sz="1800" dirty="0" smtClean="0"/>
          </a:p>
          <a:p>
            <a:endParaRPr lang="hr-HR" sz="1800" dirty="0" smtClean="0"/>
          </a:p>
          <a:p>
            <a:endParaRPr lang="en-US" sz="1800" dirty="0"/>
          </a:p>
        </p:txBody>
      </p:sp>
    </p:spTree>
    <p:extLst>
      <p:ext uri="{BB962C8B-B14F-4D97-AF65-F5344CB8AC3E}">
        <p14:creationId xmlns:p14="http://schemas.microsoft.com/office/powerpoint/2010/main" val="24030825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1) </a:t>
            </a:r>
            <a:r>
              <a:rPr lang="en-US" sz="4000" dirty="0" err="1"/>
              <a:t>Zadaće</a:t>
            </a:r>
            <a:r>
              <a:rPr lang="en-US" sz="4000" dirty="0"/>
              <a:t> </a:t>
            </a:r>
            <a:r>
              <a:rPr lang="en-US" sz="4000" dirty="0" err="1"/>
              <a:t>govornika</a:t>
            </a:r>
            <a:r>
              <a:rPr lang="en-US" sz="4000" dirty="0"/>
              <a:t> (</a:t>
            </a:r>
            <a:r>
              <a:rPr lang="en-US" sz="4000" i="1" dirty="0" err="1"/>
              <a:t>officia</a:t>
            </a:r>
            <a:r>
              <a:rPr lang="en-US" sz="4000" i="1" dirty="0"/>
              <a:t> </a:t>
            </a:r>
            <a:r>
              <a:rPr lang="en-US" sz="4000" i="1" dirty="0" err="1"/>
              <a:t>oratoris</a:t>
            </a:r>
            <a:r>
              <a:rPr lang="en-US" sz="4000" dirty="0"/>
              <a:t>) </a:t>
            </a:r>
            <a:r>
              <a:rPr lang="en-US" sz="4000" dirty="0" err="1"/>
              <a:t>odnosno</a:t>
            </a:r>
            <a:r>
              <a:rPr lang="en-US" sz="4000" dirty="0"/>
              <a:t> </a:t>
            </a:r>
            <a:r>
              <a:rPr lang="en-US" sz="4000" dirty="0" err="1"/>
              <a:t>stadiji</a:t>
            </a:r>
            <a:r>
              <a:rPr lang="en-US" sz="4000" dirty="0"/>
              <a:t> </a:t>
            </a:r>
            <a:r>
              <a:rPr lang="en-US" sz="4000" dirty="0" err="1"/>
              <a:t>stvaranja</a:t>
            </a:r>
            <a:r>
              <a:rPr lang="en-US" sz="4000" dirty="0"/>
              <a:t> </a:t>
            </a:r>
            <a:r>
              <a:rPr lang="en-US" sz="4000" dirty="0" err="1" smtClean="0"/>
              <a:t>govora</a:t>
            </a:r>
            <a:r>
              <a:rPr lang="hr-HR" sz="4000" dirty="0"/>
              <a:t/>
            </a:r>
            <a:br>
              <a:rPr lang="hr-HR" sz="4000" dirty="0"/>
            </a:br>
            <a:endParaRPr lang="en-US" sz="4000" dirty="0"/>
          </a:p>
        </p:txBody>
      </p:sp>
      <p:sp>
        <p:nvSpPr>
          <p:cNvPr id="3" name="Content Placeholder 2"/>
          <p:cNvSpPr>
            <a:spLocks noGrp="1"/>
          </p:cNvSpPr>
          <p:nvPr>
            <p:ph idx="1"/>
          </p:nvPr>
        </p:nvSpPr>
        <p:spPr>
          <a:xfrm>
            <a:off x="1122218" y="1945178"/>
            <a:ext cx="9621983" cy="4364182"/>
          </a:xfrm>
        </p:spPr>
        <p:txBody>
          <a:bodyPr>
            <a:normAutofit fontScale="70000" lnSpcReduction="20000"/>
          </a:bodyPr>
          <a:lstStyle/>
          <a:p>
            <a:pPr marL="0" indent="0">
              <a:buNone/>
            </a:pPr>
            <a:endParaRPr lang="hr-HR" sz="2400" dirty="0"/>
          </a:p>
          <a:p>
            <a:r>
              <a:rPr lang="hr-HR" sz="2400" dirty="0"/>
              <a:t>a) </a:t>
            </a:r>
            <a:r>
              <a:rPr lang="en-US" sz="2400" b="1" i="1" dirty="0" err="1"/>
              <a:t>inventio</a:t>
            </a:r>
            <a:r>
              <a:rPr lang="hr-HR" sz="2400" dirty="0"/>
              <a:t> - izbor predmeta, cilj  i priprema govora koja uključuje iznalaženje građe za govor - argumenata odnosno pronalaženje glavnih stajališta te sredstava uvjeravanja, zatim tipičnih spornih pitanja i dr. (usp. Cic. </a:t>
            </a:r>
            <a:r>
              <a:rPr lang="hr-HR" sz="2400" i="1" dirty="0"/>
              <a:t>De orat. </a:t>
            </a:r>
            <a:r>
              <a:rPr lang="hr-HR" sz="2400" dirty="0"/>
              <a:t>I, 31,142; II, 19-20; </a:t>
            </a:r>
            <a:r>
              <a:rPr lang="hr-HR" sz="2400" dirty="0" err="1"/>
              <a:t>Kvint</a:t>
            </a:r>
            <a:r>
              <a:rPr lang="hr-HR" sz="2400" dirty="0"/>
              <a:t>. </a:t>
            </a:r>
            <a:r>
              <a:rPr lang="hr-HR" sz="2400" i="1" dirty="0" err="1"/>
              <a:t>Inst</a:t>
            </a:r>
            <a:r>
              <a:rPr lang="hr-HR" sz="2400" i="1" dirty="0"/>
              <a:t>. orat. </a:t>
            </a:r>
            <a:r>
              <a:rPr lang="hr-HR" sz="2400" dirty="0"/>
              <a:t>III-IV; v. dalje)</a:t>
            </a:r>
          </a:p>
          <a:p>
            <a:r>
              <a:rPr lang="hr-HR" sz="2400" dirty="0"/>
              <a:t>b)</a:t>
            </a:r>
            <a:r>
              <a:rPr lang="en-US" sz="2400" dirty="0"/>
              <a:t> </a:t>
            </a:r>
            <a:r>
              <a:rPr lang="en-US" sz="2400" b="1" i="1" dirty="0" err="1"/>
              <a:t>dispositio</a:t>
            </a:r>
            <a:r>
              <a:rPr lang="en-US" sz="2400" dirty="0"/>
              <a:t> </a:t>
            </a:r>
            <a:r>
              <a:rPr lang="hr-HR" sz="2400" dirty="0"/>
              <a:t>- raspoređivanje prikupljene građe po kategorijama (</a:t>
            </a:r>
            <a:r>
              <a:rPr lang="hr-HR" sz="2400" i="1" dirty="0" err="1"/>
              <a:t>divisio</a:t>
            </a:r>
            <a:r>
              <a:rPr lang="hr-HR" sz="2400" i="1" dirty="0"/>
              <a:t> </a:t>
            </a:r>
            <a:r>
              <a:rPr lang="hr-HR" sz="2400" dirty="0"/>
              <a:t>ili </a:t>
            </a:r>
            <a:r>
              <a:rPr lang="hr-HR" sz="2400" i="1" dirty="0" err="1"/>
              <a:t>partitio</a:t>
            </a:r>
            <a:r>
              <a:rPr lang="hr-HR" sz="2400" i="1" dirty="0"/>
              <a:t>)</a:t>
            </a:r>
            <a:r>
              <a:rPr lang="hr-HR" sz="2400" dirty="0"/>
              <a:t> odnosno govornikova dužnost organiziranja redoslijeda govora prema važnosti i njegovoj vlastitoj procjeni </a:t>
            </a:r>
            <a:r>
              <a:rPr lang="en-US" sz="2400" dirty="0"/>
              <a:t>(</a:t>
            </a:r>
            <a:r>
              <a:rPr lang="en-US" sz="2400" i="1" dirty="0"/>
              <a:t>ordo </a:t>
            </a:r>
            <a:r>
              <a:rPr lang="en-US" sz="2400" i="1" dirty="0" err="1"/>
              <a:t>naturalis</a:t>
            </a:r>
            <a:r>
              <a:rPr lang="en-US" sz="2400" i="1" dirty="0"/>
              <a:t> </a:t>
            </a:r>
            <a:r>
              <a:rPr lang="en-US" sz="2400" dirty="0" err="1"/>
              <a:t>i</a:t>
            </a:r>
            <a:r>
              <a:rPr lang="en-US" sz="2400" dirty="0"/>
              <a:t> </a:t>
            </a:r>
            <a:r>
              <a:rPr lang="en-US" sz="2400" i="1" dirty="0"/>
              <a:t>ordo </a:t>
            </a:r>
            <a:r>
              <a:rPr lang="en-US" sz="2400" i="1" dirty="0" err="1"/>
              <a:t>artificialis</a:t>
            </a:r>
            <a:r>
              <a:rPr lang="en-US" sz="2400" dirty="0"/>
              <a:t>) </a:t>
            </a:r>
            <a:r>
              <a:rPr lang="hr-HR" sz="2400" dirty="0"/>
              <a:t>koja obuhvaća i problematiku dijelova govora (usp. </a:t>
            </a:r>
            <a:r>
              <a:rPr lang="hr-HR" sz="2400" dirty="0" err="1"/>
              <a:t>Kvint</a:t>
            </a:r>
            <a:r>
              <a:rPr lang="hr-HR" sz="2400" dirty="0"/>
              <a:t>. </a:t>
            </a:r>
            <a:r>
              <a:rPr lang="hr-HR" sz="2400" i="1" dirty="0" err="1"/>
              <a:t>Inst</a:t>
            </a:r>
            <a:r>
              <a:rPr lang="hr-HR" sz="2400" i="1" dirty="0"/>
              <a:t>. orat. </a:t>
            </a:r>
            <a:r>
              <a:rPr lang="hr-HR" sz="2400" dirty="0"/>
              <a:t>V-VII; v. dalje)</a:t>
            </a:r>
          </a:p>
          <a:p>
            <a:r>
              <a:rPr lang="hr-HR" sz="2400" dirty="0"/>
              <a:t>c) </a:t>
            </a:r>
            <a:r>
              <a:rPr lang="en-US" sz="2400" b="1" i="1" dirty="0" err="1"/>
              <a:t>elocutio</a:t>
            </a:r>
            <a:r>
              <a:rPr lang="en-US" sz="2400" dirty="0"/>
              <a:t> </a:t>
            </a:r>
            <a:r>
              <a:rPr lang="hr-HR" sz="2400" dirty="0"/>
              <a:t>– izražavanje odnosno formulacija i stilsko-jezično uobličavanje govora </a:t>
            </a:r>
            <a:r>
              <a:rPr lang="en-US" sz="2400" dirty="0"/>
              <a:t>(</a:t>
            </a:r>
            <a:r>
              <a:rPr lang="en-US" sz="2400" i="1" dirty="0" err="1"/>
              <a:t>aptum</a:t>
            </a:r>
            <a:r>
              <a:rPr lang="en-US" sz="2400" dirty="0"/>
              <a:t> </a:t>
            </a:r>
            <a:r>
              <a:rPr lang="en-US" sz="2400" dirty="0" err="1"/>
              <a:t>ili</a:t>
            </a:r>
            <a:r>
              <a:rPr lang="en-US" sz="2400" dirty="0"/>
              <a:t> </a:t>
            </a:r>
            <a:r>
              <a:rPr lang="en-US" sz="2400" i="1" dirty="0"/>
              <a:t>decorum</a:t>
            </a:r>
            <a:r>
              <a:rPr lang="en-US" sz="2400" dirty="0"/>
              <a:t>; </a:t>
            </a:r>
            <a:r>
              <a:rPr lang="en-US" sz="2400" i="1" dirty="0" err="1"/>
              <a:t>latinitas</a:t>
            </a:r>
            <a:r>
              <a:rPr lang="en-US" sz="2400" dirty="0"/>
              <a:t>; </a:t>
            </a:r>
            <a:r>
              <a:rPr lang="en-US" sz="2400" i="1" dirty="0" err="1"/>
              <a:t>perspicuitas</a:t>
            </a:r>
            <a:r>
              <a:rPr lang="en-US" sz="2400" dirty="0"/>
              <a:t>; </a:t>
            </a:r>
            <a:r>
              <a:rPr lang="en-US" sz="2400" i="1" dirty="0"/>
              <a:t>genera </a:t>
            </a:r>
            <a:r>
              <a:rPr lang="en-US" sz="2400" i="1" dirty="0" err="1"/>
              <a:t>dicendi</a:t>
            </a:r>
            <a:r>
              <a:rPr lang="hr-HR" sz="2400" i="1" dirty="0"/>
              <a:t>; </a:t>
            </a:r>
            <a:r>
              <a:rPr lang="hr-HR" sz="2400" dirty="0"/>
              <a:t>detaljnije, v. dalje</a:t>
            </a:r>
            <a:r>
              <a:rPr lang="en-US" sz="2400" dirty="0"/>
              <a:t>) </a:t>
            </a:r>
            <a:endParaRPr lang="hr-HR" sz="2400" dirty="0"/>
          </a:p>
          <a:p>
            <a:r>
              <a:rPr lang="hr-HR" sz="2400" dirty="0"/>
              <a:t>d) </a:t>
            </a:r>
            <a:r>
              <a:rPr lang="en-US" sz="2400" b="1" i="1" dirty="0" err="1"/>
              <a:t>memoria</a:t>
            </a:r>
            <a:r>
              <a:rPr lang="en-US" sz="2400" dirty="0"/>
              <a:t> </a:t>
            </a:r>
            <a:r>
              <a:rPr lang="hr-HR" sz="2400" dirty="0"/>
              <a:t>- upamćivanje govora odnosno prirodni dar pamćenja potpomognut teorijskim pravilima (mnemotehnikom) i marljivim vježbanjem (v. detaljno </a:t>
            </a:r>
            <a:r>
              <a:rPr lang="hr-HR" sz="2400" dirty="0" err="1"/>
              <a:t>Kvint</a:t>
            </a:r>
            <a:r>
              <a:rPr lang="hr-HR" sz="2400" dirty="0"/>
              <a:t>. </a:t>
            </a:r>
            <a:r>
              <a:rPr lang="hr-HR" sz="2400" i="1" dirty="0" err="1"/>
              <a:t>Inst</a:t>
            </a:r>
            <a:r>
              <a:rPr lang="hr-HR" sz="2400" i="1" dirty="0"/>
              <a:t>. orat. </a:t>
            </a:r>
            <a:r>
              <a:rPr lang="hr-HR" sz="2400" dirty="0"/>
              <a:t>XI,2,1-51; v. dalje)</a:t>
            </a:r>
            <a:r>
              <a:rPr lang="hr-HR" sz="2400" i="1" dirty="0"/>
              <a:t> </a:t>
            </a:r>
            <a:endParaRPr lang="hr-HR" sz="2400" dirty="0"/>
          </a:p>
          <a:p>
            <a:r>
              <a:rPr lang="hr-HR" sz="2400" dirty="0"/>
              <a:t>e) </a:t>
            </a:r>
            <a:r>
              <a:rPr lang="en-US" sz="2400" b="1" i="1" dirty="0" err="1"/>
              <a:t>pronuntiatio</a:t>
            </a:r>
            <a:r>
              <a:rPr lang="en-US" sz="2400" b="1" i="1" dirty="0"/>
              <a:t> </a:t>
            </a:r>
            <a:r>
              <a:rPr lang="hr-HR" sz="2400" dirty="0"/>
              <a:t>odnosno</a:t>
            </a:r>
            <a:r>
              <a:rPr lang="hr-HR" sz="2400" b="1" dirty="0"/>
              <a:t> </a:t>
            </a:r>
            <a:r>
              <a:rPr lang="hr-HR" sz="2400" b="1" i="1" dirty="0"/>
              <a:t>a</a:t>
            </a:r>
            <a:r>
              <a:rPr lang="en-US" sz="2400" b="1" i="1" dirty="0" err="1"/>
              <a:t>catio</a:t>
            </a:r>
            <a:r>
              <a:rPr lang="en-US" sz="2400" b="1" dirty="0"/>
              <a:t> </a:t>
            </a:r>
            <a:r>
              <a:rPr lang="hr-HR" sz="2400" dirty="0"/>
              <a:t>– usmeno izlaganje govora (određeno prirodom glasa, intonacijom i sl.) odnosno izvođenje ili interpretacija govora (uključuje gestu, izraz lica, pokret i položaj tijela i sl.) koji moraju biti dostojanstveni i privlačni ( Cic. </a:t>
            </a:r>
            <a:r>
              <a:rPr lang="hr-HR" sz="2400" i="1" dirty="0"/>
              <a:t>De orat. </a:t>
            </a:r>
            <a:r>
              <a:rPr lang="hr-HR" sz="2400" dirty="0"/>
              <a:t>I, 31,142 ) odnosno jasni, dotjerani i prikladni (v. detaljno </a:t>
            </a:r>
            <a:r>
              <a:rPr lang="hr-HR" sz="2400" dirty="0" err="1"/>
              <a:t>Kvint</a:t>
            </a:r>
            <a:r>
              <a:rPr lang="hr-HR" sz="2400" dirty="0"/>
              <a:t>. </a:t>
            </a:r>
            <a:r>
              <a:rPr lang="hr-HR" sz="2400" i="1" dirty="0" err="1"/>
              <a:t>Inst</a:t>
            </a:r>
            <a:r>
              <a:rPr lang="hr-HR" sz="2400" i="1" dirty="0"/>
              <a:t>. orat. </a:t>
            </a:r>
            <a:r>
              <a:rPr lang="hr-HR" sz="2400" dirty="0"/>
              <a:t>XI,3,1-184)</a:t>
            </a:r>
            <a:r>
              <a:rPr lang="hr-HR" sz="2400" i="1" dirty="0"/>
              <a:t> </a:t>
            </a:r>
            <a:r>
              <a:rPr lang="en-US" sz="2400" dirty="0"/>
              <a:t/>
            </a:r>
            <a:br>
              <a:rPr lang="en-US" sz="2400" dirty="0"/>
            </a:br>
            <a:r>
              <a:rPr lang="en-US" sz="2400" dirty="0"/>
              <a:t> </a:t>
            </a:r>
          </a:p>
          <a:p>
            <a:endParaRPr lang="en-US" dirty="0"/>
          </a:p>
        </p:txBody>
      </p:sp>
    </p:spTree>
    <p:extLst>
      <p:ext uri="{BB962C8B-B14F-4D97-AF65-F5344CB8AC3E}">
        <p14:creationId xmlns:p14="http://schemas.microsoft.com/office/powerpoint/2010/main" val="16452543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2) </a:t>
            </a:r>
            <a:r>
              <a:rPr lang="en-US" sz="4000" dirty="0" err="1"/>
              <a:t>Predmet</a:t>
            </a:r>
            <a:r>
              <a:rPr lang="en-US" sz="4000" dirty="0"/>
              <a:t> </a:t>
            </a:r>
            <a:r>
              <a:rPr lang="en-US" sz="4000" dirty="0" err="1"/>
              <a:t>govora</a:t>
            </a:r>
            <a:r>
              <a:rPr lang="en-US" sz="4000" dirty="0"/>
              <a:t> </a:t>
            </a:r>
            <a:r>
              <a:rPr lang="hr-HR" sz="4000" dirty="0"/>
              <a:t>i </a:t>
            </a:r>
            <a:r>
              <a:rPr lang="en-US" sz="4000" dirty="0" err="1"/>
              <a:t>vrste</a:t>
            </a:r>
            <a:r>
              <a:rPr lang="en-US" sz="4000" dirty="0"/>
              <a:t> </a:t>
            </a:r>
            <a:r>
              <a:rPr lang="en-US" sz="4000" dirty="0" err="1"/>
              <a:t>govorništva</a:t>
            </a:r>
            <a:endParaRPr lang="en-US" sz="4000" dirty="0"/>
          </a:p>
        </p:txBody>
      </p:sp>
      <p:sp>
        <p:nvSpPr>
          <p:cNvPr id="3" name="Content Placeholder 2"/>
          <p:cNvSpPr>
            <a:spLocks noGrp="1"/>
          </p:cNvSpPr>
          <p:nvPr>
            <p:ph idx="1"/>
          </p:nvPr>
        </p:nvSpPr>
        <p:spPr>
          <a:xfrm>
            <a:off x="1024128" y="2084832"/>
            <a:ext cx="9720073" cy="4224528"/>
          </a:xfrm>
        </p:spPr>
        <p:txBody>
          <a:bodyPr>
            <a:normAutofit fontScale="77500" lnSpcReduction="20000"/>
          </a:bodyPr>
          <a:lstStyle/>
          <a:p>
            <a:r>
              <a:rPr lang="hr-HR" dirty="0" smtClean="0"/>
              <a:t>a)</a:t>
            </a:r>
            <a:r>
              <a:rPr lang="hr-HR" dirty="0"/>
              <a:t> </a:t>
            </a:r>
            <a:r>
              <a:rPr lang="hr-HR" b="1" dirty="0" smtClean="0"/>
              <a:t>p</a:t>
            </a:r>
            <a:r>
              <a:rPr lang="en-US" b="1" dirty="0" err="1" smtClean="0"/>
              <a:t>redmet</a:t>
            </a:r>
            <a:r>
              <a:rPr lang="en-US" b="1" dirty="0" smtClean="0"/>
              <a:t> </a:t>
            </a:r>
            <a:r>
              <a:rPr lang="en-US" b="1" dirty="0" err="1" smtClean="0"/>
              <a:t>govora</a:t>
            </a:r>
            <a:r>
              <a:rPr lang="en-US" b="1" dirty="0" smtClean="0"/>
              <a:t> </a:t>
            </a:r>
            <a:r>
              <a:rPr lang="en-US" dirty="0" smtClean="0"/>
              <a:t>(</a:t>
            </a:r>
            <a:r>
              <a:rPr lang="en-US" i="1" dirty="0" err="1"/>
              <a:t>materia</a:t>
            </a:r>
            <a:r>
              <a:rPr lang="en-US" dirty="0"/>
              <a:t>; </a:t>
            </a:r>
            <a:r>
              <a:rPr lang="en-US" i="1" dirty="0" err="1"/>
              <a:t>intellectio</a:t>
            </a:r>
            <a:r>
              <a:rPr lang="en-US" dirty="0"/>
              <a:t>) </a:t>
            </a:r>
            <a:endParaRPr lang="hr-HR" dirty="0"/>
          </a:p>
          <a:p>
            <a:r>
              <a:rPr lang="hr-HR" dirty="0" smtClean="0"/>
              <a:t>- uvelike je određen vrstom govora (v. dalje), ali najčešće nije bilo jasne razdjelnice pa je primjerice Ciceronov sudski govor </a:t>
            </a:r>
            <a:r>
              <a:rPr lang="hr-HR" i="1" dirty="0" smtClean="0"/>
              <a:t>Pro S. </a:t>
            </a:r>
            <a:r>
              <a:rPr lang="hr-HR" i="1" dirty="0" err="1" smtClean="0"/>
              <a:t>Roscio</a:t>
            </a:r>
            <a:r>
              <a:rPr lang="hr-HR" i="1" dirty="0" smtClean="0"/>
              <a:t> </a:t>
            </a:r>
            <a:r>
              <a:rPr lang="hr-HR" i="1" dirty="0" err="1" smtClean="0"/>
              <a:t>Amerino</a:t>
            </a:r>
            <a:r>
              <a:rPr lang="hr-HR" dirty="0" smtClean="0"/>
              <a:t> sadržavao i mnogo političkih elementa (posebice u dijelu govora kada pitajući </a:t>
            </a:r>
            <a:r>
              <a:rPr lang="hr-HR" i="1" dirty="0" err="1" smtClean="0"/>
              <a:t>cui</a:t>
            </a:r>
            <a:r>
              <a:rPr lang="hr-HR" i="1" dirty="0" smtClean="0"/>
              <a:t> </a:t>
            </a:r>
            <a:r>
              <a:rPr lang="hr-HR" i="1" dirty="0" err="1" smtClean="0"/>
              <a:t>bono</a:t>
            </a:r>
            <a:r>
              <a:rPr lang="hr-HR" i="1" dirty="0" smtClean="0"/>
              <a:t> </a:t>
            </a:r>
            <a:r>
              <a:rPr lang="hr-HR" dirty="0" smtClean="0"/>
              <a:t>iznosi politička razmatranja o rimskom </a:t>
            </a:r>
            <a:r>
              <a:rPr lang="hr-HR" dirty="0" err="1" smtClean="0"/>
              <a:t>nobilitetu</a:t>
            </a:r>
            <a:r>
              <a:rPr lang="hr-HR" dirty="0" smtClean="0"/>
              <a:t>, v. dalje), a takva uska tematska povezanost sudskih i političkih govora obilježje je govorništva od antike do suvremenog doba </a:t>
            </a:r>
          </a:p>
          <a:p>
            <a:r>
              <a:rPr lang="hr-HR" dirty="0" smtClean="0"/>
              <a:t>b) </a:t>
            </a:r>
            <a:r>
              <a:rPr lang="en-US" b="1" dirty="0" err="1" smtClean="0"/>
              <a:t>vrste</a:t>
            </a:r>
            <a:r>
              <a:rPr lang="en-US" b="1" dirty="0" smtClean="0"/>
              <a:t> </a:t>
            </a:r>
            <a:r>
              <a:rPr lang="en-US" b="1" dirty="0" err="1" smtClean="0"/>
              <a:t>govorništva</a:t>
            </a:r>
            <a:r>
              <a:rPr lang="hr-HR" dirty="0" smtClean="0"/>
              <a:t>:</a:t>
            </a:r>
          </a:p>
          <a:p>
            <a:r>
              <a:rPr lang="hr-HR" dirty="0" smtClean="0"/>
              <a:t>- </a:t>
            </a:r>
            <a:r>
              <a:rPr lang="en-US" b="1" i="1" dirty="0" smtClean="0"/>
              <a:t>genus </a:t>
            </a:r>
            <a:r>
              <a:rPr lang="en-US" b="1" i="1" dirty="0" err="1" smtClean="0"/>
              <a:t>deliberativum</a:t>
            </a:r>
            <a:r>
              <a:rPr lang="hr-HR" b="1" i="1" dirty="0" smtClean="0"/>
              <a:t> </a:t>
            </a:r>
            <a:r>
              <a:rPr lang="hr-HR" dirty="0" smtClean="0"/>
              <a:t>(Aristotelov naziv – </a:t>
            </a:r>
            <a:r>
              <a:rPr lang="hr-HR" i="1" dirty="0" err="1" smtClean="0"/>
              <a:t>genos</a:t>
            </a:r>
            <a:r>
              <a:rPr lang="hr-HR" i="1" dirty="0" smtClean="0"/>
              <a:t> </a:t>
            </a:r>
            <a:r>
              <a:rPr lang="hr-HR" i="1" dirty="0" err="1" smtClean="0"/>
              <a:t>symbouletikon</a:t>
            </a:r>
            <a:r>
              <a:rPr lang="hr-HR" dirty="0" smtClean="0"/>
              <a:t>) - politički govor načelne prirode koji, savjetovanjem ili odvraćanjem slušateljstva (npr. </a:t>
            </a:r>
            <a:r>
              <a:rPr lang="hr-HR" dirty="0"/>
              <a:t>u</a:t>
            </a:r>
            <a:r>
              <a:rPr lang="hr-HR" dirty="0" smtClean="0"/>
              <a:t> skupštini), dovodi do odluka; u njemu prevladava etički element</a:t>
            </a:r>
            <a:endParaRPr lang="hr-HR" dirty="0"/>
          </a:p>
          <a:p>
            <a:r>
              <a:rPr lang="hr-HR" dirty="0"/>
              <a:t>-</a:t>
            </a:r>
            <a:r>
              <a:rPr lang="hr-HR" dirty="0" smtClean="0"/>
              <a:t> </a:t>
            </a:r>
            <a:r>
              <a:rPr lang="en-US" b="1" i="1" dirty="0" smtClean="0"/>
              <a:t>genus </a:t>
            </a:r>
            <a:r>
              <a:rPr lang="en-US" b="1" i="1" dirty="0" err="1"/>
              <a:t>demonstrativum</a:t>
            </a:r>
            <a:r>
              <a:rPr lang="en-US" b="1" i="1" dirty="0"/>
              <a:t> </a:t>
            </a:r>
            <a:r>
              <a:rPr lang="hr-HR" dirty="0"/>
              <a:t>(Aristotelov naziv – </a:t>
            </a:r>
            <a:r>
              <a:rPr lang="hr-HR" i="1" dirty="0" err="1"/>
              <a:t>genos</a:t>
            </a:r>
            <a:r>
              <a:rPr lang="hr-HR" i="1" dirty="0"/>
              <a:t> </a:t>
            </a:r>
            <a:r>
              <a:rPr lang="hr-HR" i="1" dirty="0" err="1" smtClean="0"/>
              <a:t>epideiktikon</a:t>
            </a:r>
            <a:r>
              <a:rPr lang="hr-HR" dirty="0" smtClean="0"/>
              <a:t>) – </a:t>
            </a:r>
            <a:r>
              <a:rPr lang="hr-HR" dirty="0" err="1" smtClean="0"/>
              <a:t>epideiktički</a:t>
            </a:r>
            <a:r>
              <a:rPr lang="hr-HR" dirty="0" smtClean="0"/>
              <a:t> odnosno „pokazni”, svečani i/ili prigodni javni govor (u pravilu, pohvalni); u njemu prevladava estetski element</a:t>
            </a:r>
          </a:p>
          <a:p>
            <a:r>
              <a:rPr lang="hr-HR" dirty="0"/>
              <a:t>-</a:t>
            </a:r>
            <a:r>
              <a:rPr lang="en-US" dirty="0" smtClean="0"/>
              <a:t> </a:t>
            </a:r>
            <a:r>
              <a:rPr lang="en-US" b="1" i="1" dirty="0"/>
              <a:t>genus</a:t>
            </a:r>
            <a:r>
              <a:rPr lang="hr-HR" b="1" i="1" dirty="0"/>
              <a:t> </a:t>
            </a:r>
            <a:r>
              <a:rPr lang="en-US" b="1" i="1" dirty="0" err="1" smtClean="0"/>
              <a:t>iudiciale</a:t>
            </a:r>
            <a:r>
              <a:rPr lang="hr-HR" b="1" i="1" dirty="0" smtClean="0"/>
              <a:t> </a:t>
            </a:r>
            <a:r>
              <a:rPr lang="hr-HR" dirty="0"/>
              <a:t>(Aristotelov naziv – </a:t>
            </a:r>
            <a:r>
              <a:rPr lang="hr-HR" i="1" dirty="0" err="1"/>
              <a:t>genos</a:t>
            </a:r>
            <a:r>
              <a:rPr lang="hr-HR" i="1" dirty="0"/>
              <a:t> </a:t>
            </a:r>
            <a:r>
              <a:rPr lang="hr-HR" i="1" dirty="0" err="1" smtClean="0"/>
              <a:t>dikaikon</a:t>
            </a:r>
            <a:r>
              <a:rPr lang="hr-HR" dirty="0" smtClean="0"/>
              <a:t>) - sudski govor; u njemu prevladava logički element; uvelike ovisi o vrsti </a:t>
            </a:r>
            <a:r>
              <a:rPr lang="hr-HR" dirty="0"/>
              <a:t>auditorija; </a:t>
            </a:r>
            <a:r>
              <a:rPr lang="hr-HR" dirty="0" smtClean="0"/>
              <a:t>može biti riječ o govoru </a:t>
            </a:r>
            <a:r>
              <a:rPr lang="hr-HR" dirty="0"/>
              <a:t>obrane ili </a:t>
            </a:r>
            <a:r>
              <a:rPr lang="hr-HR" dirty="0" smtClean="0"/>
              <a:t>govoru </a:t>
            </a:r>
            <a:r>
              <a:rPr lang="hr-HR" dirty="0"/>
              <a:t>optužbe kojim se propituju različiti </a:t>
            </a:r>
            <a:r>
              <a:rPr lang="hr-HR" i="1" dirty="0"/>
              <a:t>status </a:t>
            </a:r>
            <a:r>
              <a:rPr lang="hr-HR" i="1" dirty="0" err="1" smtClean="0"/>
              <a:t>causae</a:t>
            </a:r>
            <a:r>
              <a:rPr lang="hr-HR" i="1" dirty="0" smtClean="0"/>
              <a:t> </a:t>
            </a:r>
            <a:r>
              <a:rPr lang="hr-HR" dirty="0" smtClean="0"/>
              <a:t>odnosno </a:t>
            </a:r>
            <a:r>
              <a:rPr lang="hr-HR" i="1" dirty="0" smtClean="0"/>
              <a:t>pretpostavka</a:t>
            </a:r>
            <a:r>
              <a:rPr lang="hr-HR" dirty="0" smtClean="0"/>
              <a:t> (je li se činjenica dogodila ili ne?), </a:t>
            </a:r>
            <a:r>
              <a:rPr lang="hr-HR" i="1" dirty="0" smtClean="0"/>
              <a:t>definicija </a:t>
            </a:r>
            <a:r>
              <a:rPr lang="hr-HR" dirty="0" smtClean="0"/>
              <a:t>(što čini tu činjenicu?), </a:t>
            </a:r>
            <a:r>
              <a:rPr lang="hr-HR" i="1" dirty="0" smtClean="0"/>
              <a:t>kvalifikacija </a:t>
            </a:r>
            <a:r>
              <a:rPr lang="hr-HR" dirty="0" smtClean="0"/>
              <a:t>(kako je možemo okarakterizirati?) i </a:t>
            </a:r>
            <a:r>
              <a:rPr lang="hr-HR" i="1" dirty="0" smtClean="0"/>
              <a:t>zakonitost</a:t>
            </a:r>
            <a:r>
              <a:rPr lang="hr-HR" dirty="0" smtClean="0"/>
              <a:t> (s kojim je pravom ispitujemo?)</a:t>
            </a:r>
            <a:endParaRPr lang="hr-HR" dirty="0"/>
          </a:p>
          <a:p>
            <a:endParaRPr lang="en-US" dirty="0"/>
          </a:p>
        </p:txBody>
      </p:sp>
    </p:spTree>
    <p:extLst>
      <p:ext uri="{BB962C8B-B14F-4D97-AF65-F5344CB8AC3E}">
        <p14:creationId xmlns:p14="http://schemas.microsoft.com/office/powerpoint/2010/main" val="17699275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Demosten</a:t>
            </a:r>
            <a:r>
              <a:rPr lang="hr-HR" dirty="0" smtClean="0"/>
              <a:t> (384-322. pr.n.e.)  </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 najveći grčki govornik, rodom iz Atene, a ujedno i branitelj atenske i </a:t>
            </a:r>
            <a:r>
              <a:rPr lang="hr-HR" dirty="0" err="1" smtClean="0"/>
              <a:t>svegrčke</a:t>
            </a:r>
            <a:r>
              <a:rPr lang="hr-HR" dirty="0" smtClean="0"/>
              <a:t> slobode</a:t>
            </a:r>
          </a:p>
          <a:p>
            <a:r>
              <a:rPr lang="hr-HR" dirty="0" smtClean="0"/>
              <a:t>- u mladosti bio </a:t>
            </a:r>
            <a:r>
              <a:rPr lang="hr-HR" dirty="0" err="1" smtClean="0"/>
              <a:t>logograf</a:t>
            </a:r>
            <a:r>
              <a:rPr lang="hr-HR" dirty="0" smtClean="0"/>
              <a:t> (</a:t>
            </a:r>
            <a:r>
              <a:rPr lang="hr-HR" dirty="0" err="1" smtClean="0"/>
              <a:t>Isejev</a:t>
            </a:r>
            <a:r>
              <a:rPr lang="hr-HR" dirty="0" smtClean="0"/>
              <a:t> učenik i prijatelj), a kasnije se istaknuo političkim (</a:t>
            </a:r>
            <a:r>
              <a:rPr lang="hr-HR" dirty="0" err="1" smtClean="0"/>
              <a:t>deliberativnim</a:t>
            </a:r>
            <a:r>
              <a:rPr lang="hr-HR" dirty="0" smtClean="0"/>
              <a:t>) govorima u skupštini (ponajvećma protiv makedonske hegemonije odnosno Filipa II) gdje mu je suparnik bio veliki govornik </a:t>
            </a:r>
            <a:r>
              <a:rPr lang="hr-HR" dirty="0" err="1" smtClean="0"/>
              <a:t>Eshin</a:t>
            </a:r>
            <a:endParaRPr lang="hr-HR" dirty="0" smtClean="0"/>
          </a:p>
          <a:p>
            <a:r>
              <a:rPr lang="hr-HR" dirty="0" smtClean="0"/>
              <a:t>- njegove govore krase dotjeran i koncizan stil, mnoštvo metafora čvrste argumentacije i poletnosti</a:t>
            </a:r>
          </a:p>
          <a:p>
            <a:r>
              <a:rPr lang="hr-HR" dirty="0" smtClean="0"/>
              <a:t>- pod njegovim imenom sačuvano je 60 govora (od kojih je 40-tak sudskih, među kojima prevladavaju govori o javnim odnosno političkim pitanjima /npr. </a:t>
            </a:r>
            <a:r>
              <a:rPr lang="hr-HR" i="1" dirty="0" smtClean="0"/>
              <a:t>Protiv </a:t>
            </a:r>
            <a:r>
              <a:rPr lang="hr-HR" i="1" dirty="0" err="1" smtClean="0"/>
              <a:t>Timokrata</a:t>
            </a:r>
            <a:r>
              <a:rPr lang="hr-HR" dirty="0" smtClean="0"/>
              <a:t>, </a:t>
            </a:r>
            <a:r>
              <a:rPr lang="hr-HR" i="1" dirty="0" smtClean="0"/>
              <a:t>Protiv </a:t>
            </a:r>
            <a:r>
              <a:rPr lang="hr-HR" i="1" dirty="0" err="1" smtClean="0"/>
              <a:t>Midije</a:t>
            </a:r>
            <a:r>
              <a:rPr lang="hr-HR" i="1" dirty="0" smtClean="0"/>
              <a:t> o šamaru/</a:t>
            </a:r>
            <a:r>
              <a:rPr lang="hr-HR" dirty="0" smtClean="0"/>
              <a:t>), 56 uvoda govora i 6 pisama</a:t>
            </a:r>
            <a:r>
              <a:rPr lang="hr-HR" dirty="0"/>
              <a:t>, ali se </a:t>
            </a:r>
            <a:r>
              <a:rPr lang="hr-HR" dirty="0" smtClean="0"/>
              <a:t>autentičnima smatra oko 40 djela</a:t>
            </a:r>
          </a:p>
          <a:p>
            <a:r>
              <a:rPr lang="hr-HR" dirty="0" smtClean="0"/>
              <a:t>- </a:t>
            </a:r>
            <a:r>
              <a:rPr lang="hr-HR" dirty="0" err="1" smtClean="0"/>
              <a:t>delibarativnim</a:t>
            </a:r>
            <a:r>
              <a:rPr lang="hr-HR" dirty="0" smtClean="0"/>
              <a:t> govorništvom počeo se baviti kao tridesetogodišnjak, a vrhunac predstavlja </a:t>
            </a:r>
            <a:r>
              <a:rPr lang="hr-HR" i="1" dirty="0" smtClean="0"/>
              <a:t>Treći govor protiv Filipa</a:t>
            </a:r>
            <a:r>
              <a:rPr lang="hr-HR" dirty="0" smtClean="0"/>
              <a:t> (343.g.pr.n.e.) kojim je naposljetku pokrenuo Atenjane te privremeno zaustavio Filipovu ekspanziju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1986" y="384048"/>
            <a:ext cx="1598814" cy="1700784"/>
          </a:xfrm>
          <a:prstGeom prst="rect">
            <a:avLst/>
          </a:prstGeom>
        </p:spPr>
      </p:pic>
    </p:spTree>
    <p:extLst>
      <p:ext uri="{BB962C8B-B14F-4D97-AF65-F5344CB8AC3E}">
        <p14:creationId xmlns:p14="http://schemas.microsoft.com/office/powerpoint/2010/main" val="1108914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3904" y="585216"/>
            <a:ext cx="9630295" cy="919388"/>
          </a:xfrm>
        </p:spPr>
        <p:txBody>
          <a:bodyPr>
            <a:normAutofit fontScale="90000"/>
          </a:bodyPr>
          <a:lstStyle/>
          <a:p>
            <a:r>
              <a:rPr lang="hr-HR" dirty="0" err="1" smtClean="0"/>
              <a:t>Demostenov</a:t>
            </a:r>
            <a:r>
              <a:rPr lang="hr-HR" dirty="0" smtClean="0"/>
              <a:t> politički </a:t>
            </a:r>
            <a:r>
              <a:rPr lang="hr-HR" dirty="0" err="1" smtClean="0"/>
              <a:t>govor:</a:t>
            </a:r>
            <a:r>
              <a:rPr lang="hr-HR" i="1" dirty="0" err="1" smtClean="0"/>
              <a:t>TREĆI</a:t>
            </a:r>
            <a:r>
              <a:rPr lang="hr-HR" i="1" dirty="0" smtClean="0"/>
              <a:t> Govor PROTIV FILIPA</a:t>
            </a:r>
            <a:endParaRPr lang="en-US" i="1" dirty="0"/>
          </a:p>
        </p:txBody>
      </p:sp>
      <p:sp>
        <p:nvSpPr>
          <p:cNvPr id="3" name="Content Placeholder 2"/>
          <p:cNvSpPr>
            <a:spLocks noGrp="1"/>
          </p:cNvSpPr>
          <p:nvPr>
            <p:ph idx="1"/>
          </p:nvPr>
        </p:nvSpPr>
        <p:spPr>
          <a:xfrm>
            <a:off x="1024128" y="1670857"/>
            <a:ext cx="9720072" cy="4746567"/>
          </a:xfrm>
        </p:spPr>
        <p:txBody>
          <a:bodyPr>
            <a:normAutofit fontScale="70000" lnSpcReduction="20000"/>
          </a:bodyPr>
          <a:lstStyle/>
          <a:p>
            <a:r>
              <a:rPr lang="hr-HR" i="1" dirty="0" smtClean="0"/>
              <a:t>   </a:t>
            </a:r>
            <a:r>
              <a:rPr lang="en-US" sz="2300" i="1" dirty="0" err="1" smtClean="0"/>
              <a:t>Premda</a:t>
            </a:r>
            <a:r>
              <a:rPr lang="en-US" sz="2300" i="1" dirty="0" smtClean="0"/>
              <a:t> </a:t>
            </a:r>
            <a:r>
              <a:rPr lang="en-US" sz="2300" i="1" dirty="0"/>
              <a:t>je, </a:t>
            </a:r>
            <a:r>
              <a:rPr lang="en-US" sz="2300" i="1" dirty="0" err="1"/>
              <a:t>Atenjani</a:t>
            </a:r>
            <a:r>
              <a:rPr lang="en-US" sz="2300" i="1" dirty="0"/>
              <a:t>, </a:t>
            </a:r>
            <a:r>
              <a:rPr lang="en-US" sz="2300" i="1" dirty="0" err="1"/>
              <a:t>bilo</a:t>
            </a:r>
            <a:r>
              <a:rPr lang="en-US" sz="2300" i="1" dirty="0"/>
              <a:t> </a:t>
            </a:r>
            <a:r>
              <a:rPr lang="en-US" sz="2300" i="1" dirty="0" err="1"/>
              <a:t>mnogo</a:t>
            </a:r>
            <a:r>
              <a:rPr lang="en-US" sz="2300" i="1" dirty="0"/>
              <a:t> </a:t>
            </a:r>
            <a:r>
              <a:rPr lang="en-US" sz="2300" i="1" dirty="0" err="1" smtClean="0"/>
              <a:t>rije</a:t>
            </a:r>
            <a:r>
              <a:rPr lang="hr-HR" sz="2300" i="1" dirty="0" smtClean="0"/>
              <a:t>č</a:t>
            </a:r>
            <a:r>
              <a:rPr lang="en-US" sz="2300" i="1" dirty="0" err="1" smtClean="0"/>
              <a:t>i</a:t>
            </a:r>
            <a:r>
              <a:rPr lang="en-US" sz="2300" i="1" dirty="0" smtClean="0"/>
              <a:t> </a:t>
            </a:r>
            <a:r>
              <a:rPr lang="en-US" sz="2300" i="1" dirty="0" err="1"/>
              <a:t>gotovo</a:t>
            </a:r>
            <a:r>
              <a:rPr lang="en-US" sz="2300" i="1" dirty="0"/>
              <a:t> u </a:t>
            </a:r>
            <a:r>
              <a:rPr lang="en-US" sz="2300" i="1" dirty="0" err="1"/>
              <a:t>svakoj</a:t>
            </a:r>
            <a:r>
              <a:rPr lang="en-US" sz="2300" i="1" dirty="0"/>
              <a:t> </a:t>
            </a:r>
            <a:r>
              <a:rPr lang="en-US" sz="2300" i="1" dirty="0" err="1" smtClean="0"/>
              <a:t>skup</a:t>
            </a:r>
            <a:r>
              <a:rPr lang="hr-HR" sz="2300" i="1" dirty="0" smtClean="0"/>
              <a:t>š</a:t>
            </a:r>
            <a:r>
              <a:rPr lang="en-US" sz="2300" i="1" dirty="0" err="1" smtClean="0"/>
              <a:t>tini</a:t>
            </a:r>
            <a:r>
              <a:rPr lang="en-US" sz="2300" i="1" dirty="0" smtClean="0"/>
              <a:t> </a:t>
            </a:r>
            <a:r>
              <a:rPr lang="en-US" sz="2300" i="1" dirty="0"/>
              <a:t>o tome </a:t>
            </a:r>
            <a:r>
              <a:rPr lang="en-US" sz="2300" i="1" dirty="0" err="1"/>
              <a:t>kako</a:t>
            </a:r>
            <a:r>
              <a:rPr lang="en-US" sz="2300" i="1" dirty="0"/>
              <a:t> Filip, </a:t>
            </a:r>
            <a:r>
              <a:rPr lang="en-US" sz="2300" i="1" dirty="0" err="1"/>
              <a:t>otkad</a:t>
            </a:r>
            <a:r>
              <a:rPr lang="en-US" sz="2300" i="1" dirty="0"/>
              <a:t> je s </a:t>
            </a:r>
            <a:r>
              <a:rPr lang="en-US" sz="2300" i="1" dirty="0" err="1"/>
              <a:t>vama</a:t>
            </a:r>
            <a:r>
              <a:rPr lang="en-US" sz="2300" i="1" dirty="0"/>
              <a:t> </a:t>
            </a:r>
            <a:r>
              <a:rPr lang="en-US" sz="2300" i="1" dirty="0" err="1"/>
              <a:t>sklopio</a:t>
            </a:r>
            <a:r>
              <a:rPr lang="en-US" sz="2300" i="1" dirty="0"/>
              <a:t> </a:t>
            </a:r>
            <a:r>
              <a:rPr lang="en-US" sz="2300" i="1" dirty="0" err="1"/>
              <a:t>mir</a:t>
            </a:r>
            <a:r>
              <a:rPr lang="en-US" sz="2300" i="1" dirty="0"/>
              <a:t>, </a:t>
            </a:r>
            <a:r>
              <a:rPr lang="en-US" sz="2300" i="1" dirty="0" err="1"/>
              <a:t>nanosi</a:t>
            </a:r>
            <a:r>
              <a:rPr lang="en-US" sz="2300" i="1" dirty="0"/>
              <a:t> </a:t>
            </a:r>
            <a:r>
              <a:rPr lang="en-US" sz="2300" i="1" dirty="0" err="1"/>
              <a:t>nepravdu</a:t>
            </a:r>
            <a:r>
              <a:rPr lang="en-US" sz="2300" i="1" dirty="0"/>
              <a:t> ne </a:t>
            </a:r>
            <a:r>
              <a:rPr lang="en-US" sz="2300" i="1" dirty="0" err="1"/>
              <a:t>samo</a:t>
            </a:r>
            <a:r>
              <a:rPr lang="en-US" sz="2300" i="1" dirty="0"/>
              <a:t> </a:t>
            </a:r>
            <a:r>
              <a:rPr lang="en-US" sz="2300" i="1" dirty="0" err="1"/>
              <a:t>vama</a:t>
            </a:r>
            <a:r>
              <a:rPr lang="en-US" sz="2300" i="1" dirty="0"/>
              <a:t>, </a:t>
            </a:r>
            <a:r>
              <a:rPr lang="en-US" sz="2300" i="1" dirty="0" err="1" smtClean="0"/>
              <a:t>ve</a:t>
            </a:r>
            <a:r>
              <a:rPr lang="hr-HR" sz="2300" i="1" dirty="0" smtClean="0"/>
              <a:t>ć</a:t>
            </a:r>
            <a:r>
              <a:rPr lang="en-US" sz="2300" i="1" dirty="0" smtClean="0"/>
              <a:t> </a:t>
            </a:r>
            <a:r>
              <a:rPr lang="en-US" sz="2300" i="1" dirty="0" err="1"/>
              <a:t>i</a:t>
            </a:r>
            <a:r>
              <a:rPr lang="en-US" sz="2300" i="1" dirty="0"/>
              <a:t> </a:t>
            </a:r>
            <a:r>
              <a:rPr lang="en-US" sz="2300" i="1" dirty="0" err="1"/>
              <a:t>drugima</a:t>
            </a:r>
            <a:r>
              <a:rPr lang="en-US" sz="2300" i="1" dirty="0"/>
              <a:t>, </a:t>
            </a:r>
            <a:r>
              <a:rPr lang="en-US" sz="2300" i="1" dirty="0" err="1"/>
              <a:t>i</a:t>
            </a:r>
            <a:r>
              <a:rPr lang="en-US" sz="2300" i="1" dirty="0"/>
              <a:t> </a:t>
            </a:r>
            <a:r>
              <a:rPr lang="en-US" sz="2300" i="1" dirty="0" err="1"/>
              <a:t>premda</a:t>
            </a:r>
            <a:r>
              <a:rPr lang="en-US" sz="2300" i="1" dirty="0"/>
              <a:t> </a:t>
            </a:r>
            <a:r>
              <a:rPr lang="en-US" sz="2300" i="1" dirty="0" err="1"/>
              <a:t>znam</a:t>
            </a:r>
            <a:r>
              <a:rPr lang="en-US" sz="2300" i="1" dirty="0"/>
              <a:t> - </a:t>
            </a:r>
            <a:r>
              <a:rPr lang="en-US" sz="2300" i="1" dirty="0" err="1"/>
              <a:t>jer</a:t>
            </a:r>
            <a:r>
              <a:rPr lang="en-US" sz="2300" i="1" dirty="0"/>
              <a:t> </a:t>
            </a:r>
            <a:r>
              <a:rPr lang="en-US" sz="2300" i="1" dirty="0" err="1"/>
              <a:t>su</a:t>
            </a:r>
            <a:r>
              <a:rPr lang="en-US" sz="2300" i="1" dirty="0"/>
              <a:t> </a:t>
            </a:r>
            <a:r>
              <a:rPr lang="en-US" sz="2300" i="1" dirty="0" err="1"/>
              <a:t>svi</a:t>
            </a:r>
            <a:r>
              <a:rPr lang="en-US" sz="2300" i="1" dirty="0"/>
              <a:t> </a:t>
            </a:r>
            <a:r>
              <a:rPr lang="en-US" sz="2300" i="1" dirty="0" err="1"/>
              <a:t>govorili</a:t>
            </a:r>
            <a:r>
              <a:rPr lang="en-US" sz="2300" i="1" dirty="0"/>
              <a:t>, </a:t>
            </a:r>
            <a:r>
              <a:rPr lang="en-US" sz="2300" i="1" dirty="0" err="1"/>
              <a:t>ako</a:t>
            </a:r>
            <a:r>
              <a:rPr lang="en-US" sz="2300" i="1" dirty="0"/>
              <a:t> to </a:t>
            </a:r>
            <a:r>
              <a:rPr lang="en-US" sz="2300" i="1" dirty="0" err="1"/>
              <a:t>i</a:t>
            </a:r>
            <a:r>
              <a:rPr lang="en-US" sz="2300" i="1" dirty="0"/>
              <a:t> ne </a:t>
            </a:r>
            <a:r>
              <a:rPr lang="en-US" sz="2300" i="1" dirty="0" err="1"/>
              <a:t>rade</a:t>
            </a:r>
            <a:r>
              <a:rPr lang="en-US" sz="2300" i="1" dirty="0"/>
              <a:t> - da </a:t>
            </a:r>
            <a:r>
              <a:rPr lang="en-US" sz="2300" i="1" dirty="0" err="1"/>
              <a:t>treba</a:t>
            </a:r>
            <a:r>
              <a:rPr lang="en-US" sz="2300" i="1" dirty="0"/>
              <a:t> </a:t>
            </a:r>
            <a:r>
              <a:rPr lang="en-US" sz="2300" i="1" dirty="0" err="1"/>
              <a:t>govoriti</a:t>
            </a:r>
            <a:r>
              <a:rPr lang="en-US" sz="2300" i="1" dirty="0"/>
              <a:t> </a:t>
            </a:r>
            <a:r>
              <a:rPr lang="en-US" sz="2300" i="1" dirty="0" err="1"/>
              <a:t>i</a:t>
            </a:r>
            <a:r>
              <a:rPr lang="en-US" sz="2300" i="1" dirty="0"/>
              <a:t> </a:t>
            </a:r>
            <a:r>
              <a:rPr lang="en-US" sz="2300" i="1" dirty="0" err="1"/>
              <a:t>raditi</a:t>
            </a:r>
            <a:r>
              <a:rPr lang="en-US" sz="2300" i="1" dirty="0"/>
              <a:t> </a:t>
            </a:r>
            <a:r>
              <a:rPr lang="en-US" sz="2300" i="1" dirty="0" err="1"/>
              <a:t>kako</a:t>
            </a:r>
            <a:r>
              <a:rPr lang="en-US" sz="2300" i="1" dirty="0"/>
              <a:t> bi se on </a:t>
            </a:r>
            <a:r>
              <a:rPr lang="en-US" sz="2300" i="1" dirty="0" err="1"/>
              <a:t>okanio</a:t>
            </a:r>
            <a:r>
              <a:rPr lang="en-US" sz="2300" i="1" dirty="0"/>
              <a:t> </a:t>
            </a:r>
            <a:r>
              <a:rPr lang="en-US" sz="2300" i="1" dirty="0" err="1"/>
              <a:t>obijesti</a:t>
            </a:r>
            <a:r>
              <a:rPr lang="en-US" sz="2300" i="1" dirty="0"/>
              <a:t> </a:t>
            </a:r>
            <a:r>
              <a:rPr lang="en-US" sz="2300" i="1" dirty="0" err="1"/>
              <a:t>i</a:t>
            </a:r>
            <a:r>
              <a:rPr lang="en-US" sz="2300" i="1" dirty="0"/>
              <a:t> bio </a:t>
            </a:r>
            <a:r>
              <a:rPr lang="en-US" sz="2300" i="1" dirty="0" err="1" smtClean="0"/>
              <a:t>ka</a:t>
            </a:r>
            <a:r>
              <a:rPr lang="hr-HR" sz="2300" i="1" dirty="0" smtClean="0"/>
              <a:t>ž</a:t>
            </a:r>
            <a:r>
              <a:rPr lang="en-US" sz="2300" i="1" dirty="0" err="1" smtClean="0"/>
              <a:t>njen</a:t>
            </a:r>
            <a:r>
              <a:rPr lang="en-US" sz="2300" i="1" dirty="0"/>
              <a:t>, </a:t>
            </a:r>
            <a:r>
              <a:rPr lang="en-US" sz="2300" i="1" dirty="0" err="1"/>
              <a:t>vidim</a:t>
            </a:r>
            <a:r>
              <a:rPr lang="en-US" sz="2300" i="1" dirty="0"/>
              <a:t> da </a:t>
            </a:r>
            <a:r>
              <a:rPr lang="en-US" sz="2300" i="1" dirty="0" err="1"/>
              <a:t>su</a:t>
            </a:r>
            <a:r>
              <a:rPr lang="en-US" sz="2300" i="1" dirty="0"/>
              <a:t> </a:t>
            </a:r>
            <a:r>
              <a:rPr lang="en-US" sz="2300" i="1" dirty="0" err="1"/>
              <a:t>sve</a:t>
            </a:r>
            <a:r>
              <a:rPr lang="en-US" sz="2300" i="1" dirty="0"/>
              <a:t> </a:t>
            </a:r>
            <a:r>
              <a:rPr lang="en-US" sz="2300" i="1" dirty="0" err="1" smtClean="0"/>
              <a:t>na</a:t>
            </a:r>
            <a:r>
              <a:rPr lang="hr-HR" sz="2300" i="1" dirty="0" smtClean="0"/>
              <a:t>š</a:t>
            </a:r>
            <a:r>
              <a:rPr lang="en-US" sz="2300" i="1" dirty="0" smtClean="0"/>
              <a:t>e </a:t>
            </a:r>
            <a:r>
              <a:rPr lang="en-US" sz="2300" i="1" dirty="0" err="1"/>
              <a:t>prilike</a:t>
            </a:r>
            <a:r>
              <a:rPr lang="en-US" sz="2300" i="1" dirty="0"/>
              <a:t> </a:t>
            </a:r>
            <a:r>
              <a:rPr lang="en-US" sz="2300" i="1" dirty="0" err="1"/>
              <a:t>dovedene</a:t>
            </a:r>
            <a:r>
              <a:rPr lang="en-US" sz="2300" i="1" dirty="0"/>
              <a:t> </a:t>
            </a:r>
            <a:r>
              <a:rPr lang="en-US" sz="2300" i="1" dirty="0" err="1"/>
              <a:t>dotle</a:t>
            </a:r>
            <a:r>
              <a:rPr lang="en-US" sz="2300" i="1" dirty="0"/>
              <a:t> </a:t>
            </a:r>
            <a:r>
              <a:rPr lang="en-US" sz="2300" i="1" dirty="0" err="1"/>
              <a:t>i</a:t>
            </a:r>
            <a:r>
              <a:rPr lang="en-US" sz="2300" i="1" dirty="0"/>
              <a:t> </a:t>
            </a:r>
            <a:r>
              <a:rPr lang="en-US" sz="2300" i="1" dirty="0" err="1" smtClean="0"/>
              <a:t>propu</a:t>
            </a:r>
            <a:r>
              <a:rPr lang="hr-HR" sz="2300" i="1" dirty="0" err="1" smtClean="0"/>
              <a:t>št</a:t>
            </a:r>
            <a:r>
              <a:rPr lang="en-US" sz="2300" i="1" dirty="0" err="1" smtClean="0"/>
              <a:t>ene</a:t>
            </a:r>
            <a:r>
              <a:rPr lang="en-US" sz="2300" i="1" dirty="0"/>
              <a:t>, da se </a:t>
            </a:r>
            <a:r>
              <a:rPr lang="en-US" sz="2300" i="1" dirty="0" err="1"/>
              <a:t>bojim</a:t>
            </a:r>
            <a:r>
              <a:rPr lang="en-US" sz="2300" i="1" dirty="0"/>
              <a:t> da ne </a:t>
            </a:r>
            <a:r>
              <a:rPr lang="en-US" sz="2300" i="1" dirty="0" err="1" smtClean="0"/>
              <a:t>ka</a:t>
            </a:r>
            <a:r>
              <a:rPr lang="hr-HR" sz="2300" i="1" dirty="0" smtClean="0"/>
              <a:t>ž</a:t>
            </a:r>
            <a:r>
              <a:rPr lang="en-US" sz="2300" i="1" dirty="0" err="1" smtClean="0"/>
              <a:t>em</a:t>
            </a:r>
            <a:r>
              <a:rPr lang="en-US" sz="2300" i="1" dirty="0" smtClean="0"/>
              <a:t> </a:t>
            </a:r>
            <a:r>
              <a:rPr lang="en-US" sz="2300" i="1" dirty="0" err="1" smtClean="0"/>
              <a:t>bogohulno</a:t>
            </a:r>
            <a:r>
              <a:rPr lang="en-US" sz="2300" i="1" dirty="0"/>
              <a:t>, </a:t>
            </a:r>
            <a:r>
              <a:rPr lang="en-US" sz="2300" i="1" dirty="0" err="1"/>
              <a:t>ali</a:t>
            </a:r>
            <a:r>
              <a:rPr lang="en-US" sz="2300" i="1" dirty="0"/>
              <a:t> </a:t>
            </a:r>
            <a:r>
              <a:rPr lang="en-US" sz="2300" i="1" dirty="0" err="1"/>
              <a:t>istinito</a:t>
            </a:r>
            <a:r>
              <a:rPr lang="en-US" sz="2300" i="1" dirty="0"/>
              <a:t>: </a:t>
            </a:r>
            <a:r>
              <a:rPr lang="en-US" sz="2300" i="1" dirty="0" err="1"/>
              <a:t>kad</a:t>
            </a:r>
            <a:r>
              <a:rPr lang="en-US" sz="2300" i="1" dirty="0"/>
              <a:t> bi </a:t>
            </a:r>
            <a:r>
              <a:rPr lang="en-US" sz="2300" i="1" dirty="0" err="1"/>
              <a:t>svi</a:t>
            </a:r>
            <a:r>
              <a:rPr lang="en-US" sz="2300" i="1" dirty="0"/>
              <a:t> </a:t>
            </a:r>
            <a:r>
              <a:rPr lang="en-US" sz="2300" i="1" dirty="0" err="1"/>
              <a:t>govornici</a:t>
            </a:r>
            <a:r>
              <a:rPr lang="en-US" sz="2300" i="1" dirty="0"/>
              <a:t> u </a:t>
            </a:r>
            <a:r>
              <a:rPr lang="en-US" sz="2300" i="1" dirty="0" err="1" smtClean="0"/>
              <a:t>skup</a:t>
            </a:r>
            <a:r>
              <a:rPr lang="hr-HR" sz="2300" i="1" dirty="0" smtClean="0"/>
              <a:t>š</a:t>
            </a:r>
            <a:r>
              <a:rPr lang="en-US" sz="2300" i="1" dirty="0" err="1" smtClean="0"/>
              <a:t>tini</a:t>
            </a:r>
            <a:r>
              <a:rPr lang="en-US" sz="2300" i="1" dirty="0" smtClean="0"/>
              <a:t> </a:t>
            </a:r>
            <a:r>
              <a:rPr lang="en-US" sz="2300" i="1" dirty="0" err="1"/>
              <a:t>i</a:t>
            </a:r>
            <a:r>
              <a:rPr lang="en-US" sz="2300" i="1" dirty="0"/>
              <a:t> </a:t>
            </a:r>
            <a:r>
              <a:rPr lang="en-US" sz="2300" i="1" dirty="0" err="1"/>
              <a:t>htjeli</a:t>
            </a:r>
            <a:r>
              <a:rPr lang="en-US" sz="2300" i="1" dirty="0"/>
              <a:t> </a:t>
            </a:r>
            <a:r>
              <a:rPr lang="en-US" sz="2300" i="1" dirty="0" err="1"/>
              <a:t>govoriti</a:t>
            </a:r>
            <a:r>
              <a:rPr lang="en-US" sz="2300" i="1" dirty="0"/>
              <a:t> a vi </a:t>
            </a:r>
            <a:r>
              <a:rPr lang="en-US" sz="2300" i="1" dirty="0" err="1" smtClean="0"/>
              <a:t>glasovati</a:t>
            </a:r>
            <a:r>
              <a:rPr lang="en-US" sz="2300" i="1" dirty="0" smtClean="0"/>
              <a:t> </a:t>
            </a:r>
            <a:r>
              <a:rPr lang="en-US" sz="2300" i="1" dirty="0" err="1"/>
              <a:t>kako</a:t>
            </a:r>
            <a:r>
              <a:rPr lang="en-US" sz="2300" i="1" dirty="0"/>
              <a:t> bi </a:t>
            </a:r>
            <a:r>
              <a:rPr lang="en-US" sz="2300" i="1" dirty="0" err="1" smtClean="0"/>
              <a:t>na</a:t>
            </a:r>
            <a:r>
              <a:rPr lang="hr-HR" sz="2300" i="1" dirty="0" smtClean="0"/>
              <a:t>š</a:t>
            </a:r>
            <a:r>
              <a:rPr lang="en-US" sz="2300" i="1" dirty="0" smtClean="0"/>
              <a:t> polo</a:t>
            </a:r>
            <a:r>
              <a:rPr lang="hr-HR" sz="2300" i="1" dirty="0" smtClean="0"/>
              <a:t>ž</a:t>
            </a:r>
            <a:r>
              <a:rPr lang="en-US" sz="2300" i="1" dirty="0" err="1" smtClean="0"/>
              <a:t>aj</a:t>
            </a:r>
            <a:r>
              <a:rPr lang="en-US" sz="2300" i="1" dirty="0" smtClean="0"/>
              <a:t> </a:t>
            </a:r>
            <a:r>
              <a:rPr lang="en-US" sz="2300" i="1" dirty="0" err="1"/>
              <a:t>ispao</a:t>
            </a:r>
            <a:r>
              <a:rPr lang="en-US" sz="2300" i="1" dirty="0"/>
              <a:t> </a:t>
            </a:r>
            <a:r>
              <a:rPr lang="hr-HR" sz="2300" i="1" dirty="0" err="1"/>
              <a:t>š</a:t>
            </a:r>
            <a:r>
              <a:rPr lang="en-US" sz="2300" i="1" dirty="0" smtClean="0"/>
              <a:t>to </a:t>
            </a:r>
            <a:r>
              <a:rPr lang="en-US" sz="2300" i="1" dirty="0" err="1"/>
              <a:t>slabiji</a:t>
            </a:r>
            <a:r>
              <a:rPr lang="en-US" sz="2300" i="1" dirty="0"/>
              <a:t>, </a:t>
            </a:r>
            <a:r>
              <a:rPr lang="en-US" sz="2300" i="1" dirty="0" err="1" smtClean="0"/>
              <a:t>dr</a:t>
            </a:r>
            <a:r>
              <a:rPr lang="hr-HR" sz="2300" i="1" dirty="0" smtClean="0"/>
              <a:t>ž</a:t>
            </a:r>
            <a:r>
              <a:rPr lang="en-US" sz="2300" i="1" dirty="0" err="1" smtClean="0"/>
              <a:t>im</a:t>
            </a:r>
            <a:r>
              <a:rPr lang="en-US" sz="2300" i="1" dirty="0" smtClean="0"/>
              <a:t> </a:t>
            </a:r>
            <a:r>
              <a:rPr lang="en-US" sz="2300" i="1" dirty="0"/>
              <a:t>da ne bi </a:t>
            </a:r>
            <a:r>
              <a:rPr lang="en-US" sz="2300" i="1" dirty="0" err="1"/>
              <a:t>mogao</a:t>
            </a:r>
            <a:r>
              <a:rPr lang="en-US" sz="2300" i="1" dirty="0"/>
              <a:t> </a:t>
            </a:r>
            <a:r>
              <a:rPr lang="en-US" sz="2300" i="1" dirty="0" err="1"/>
              <a:t>postati</a:t>
            </a:r>
            <a:r>
              <a:rPr lang="en-US" sz="2300" i="1" dirty="0"/>
              <a:t> </a:t>
            </a:r>
            <a:r>
              <a:rPr lang="en-US" sz="2300" i="1" dirty="0" err="1"/>
              <a:t>gorim</a:t>
            </a:r>
            <a:r>
              <a:rPr lang="en-US" sz="2300" i="1" dirty="0"/>
              <a:t> </a:t>
            </a:r>
            <a:r>
              <a:rPr lang="en-US" sz="2300" i="1" dirty="0" err="1"/>
              <a:t>nego</a:t>
            </a:r>
            <a:r>
              <a:rPr lang="en-US" sz="2300" i="1" dirty="0"/>
              <a:t> li je </a:t>
            </a:r>
            <a:r>
              <a:rPr lang="en-US" sz="2300" i="1" dirty="0" err="1"/>
              <a:t>sada</a:t>
            </a:r>
            <a:r>
              <a:rPr lang="en-US" sz="2300" i="1" dirty="0"/>
              <a:t>. </a:t>
            </a:r>
            <a:r>
              <a:rPr lang="en-US" sz="2300" i="1" dirty="0" err="1"/>
              <a:t>Mnogi</a:t>
            </a:r>
            <a:r>
              <a:rPr lang="en-US" sz="2300" i="1" dirty="0"/>
              <a:t> </a:t>
            </a:r>
            <a:r>
              <a:rPr lang="en-US" sz="2300" i="1" dirty="0" err="1"/>
              <a:t>su</a:t>
            </a:r>
            <a:r>
              <a:rPr lang="en-US" sz="2300" i="1" dirty="0"/>
              <a:t>, </a:t>
            </a:r>
            <a:r>
              <a:rPr lang="en-US" sz="2300" i="1" dirty="0" err="1"/>
              <a:t>dakako</a:t>
            </a:r>
            <a:r>
              <a:rPr lang="en-US" sz="2300" i="1" dirty="0"/>
              <a:t>, </a:t>
            </a:r>
            <a:r>
              <a:rPr lang="en-US" sz="2300" i="1" dirty="0" err="1"/>
              <a:t>tomu</a:t>
            </a:r>
            <a:r>
              <a:rPr lang="en-US" sz="2300" i="1" dirty="0"/>
              <a:t> </a:t>
            </a:r>
            <a:r>
              <a:rPr lang="en-US" sz="2300" i="1" dirty="0" err="1"/>
              <a:t>uzroci</a:t>
            </a:r>
            <a:r>
              <a:rPr lang="en-US" sz="2300" i="1" dirty="0"/>
              <a:t>, </a:t>
            </a:r>
            <a:r>
              <a:rPr lang="en-US" sz="2300" i="1" dirty="0" err="1"/>
              <a:t>i</a:t>
            </a:r>
            <a:r>
              <a:rPr lang="en-US" sz="2300" i="1" dirty="0"/>
              <a:t> </a:t>
            </a:r>
            <a:r>
              <a:rPr lang="en-US" sz="2300" i="1" dirty="0" err="1"/>
              <a:t>nisu</a:t>
            </a:r>
            <a:r>
              <a:rPr lang="en-US" sz="2300" i="1" dirty="0"/>
              <a:t> </a:t>
            </a:r>
            <a:r>
              <a:rPr lang="en-US" sz="2300" i="1" dirty="0" err="1" smtClean="0"/>
              <a:t>na</a:t>
            </a:r>
            <a:r>
              <a:rPr lang="hr-HR" sz="2300" i="1" dirty="0" smtClean="0"/>
              <a:t>š</a:t>
            </a:r>
            <a:r>
              <a:rPr lang="en-US" sz="2300" i="1" dirty="0" smtClean="0"/>
              <a:t>e </a:t>
            </a:r>
            <a:r>
              <a:rPr lang="en-US" sz="2300" i="1" dirty="0" err="1"/>
              <a:t>prilike</a:t>
            </a:r>
            <a:r>
              <a:rPr lang="en-US" sz="2300" i="1" dirty="0"/>
              <a:t> </a:t>
            </a:r>
            <a:r>
              <a:rPr lang="en-US" sz="2300" i="1" dirty="0" err="1"/>
              <a:t>dotle</a:t>
            </a:r>
            <a:r>
              <a:rPr lang="en-US" sz="2300" i="1" dirty="0"/>
              <a:t> </a:t>
            </a:r>
            <a:r>
              <a:rPr lang="en-US" sz="2300" i="1" dirty="0" smtClean="0"/>
              <a:t>do</a:t>
            </a:r>
            <a:r>
              <a:rPr lang="hr-HR" sz="2300" i="1" dirty="0" smtClean="0"/>
              <a:t>š</a:t>
            </a:r>
            <a:r>
              <a:rPr lang="en-US" sz="2300" i="1" dirty="0" smtClean="0"/>
              <a:t>le </a:t>
            </a:r>
            <a:r>
              <a:rPr lang="en-US" sz="2300" i="1" dirty="0" err="1"/>
              <a:t>zbog</a:t>
            </a:r>
            <a:r>
              <a:rPr lang="en-US" sz="2300" i="1" dirty="0"/>
              <a:t> </a:t>
            </a:r>
            <a:r>
              <a:rPr lang="en-US" sz="2300" i="1" dirty="0" err="1"/>
              <a:t>jednog</a:t>
            </a:r>
            <a:r>
              <a:rPr lang="en-US" sz="2300" i="1" dirty="0"/>
              <a:t> </a:t>
            </a:r>
            <a:r>
              <a:rPr lang="en-US" sz="2300" i="1" dirty="0" err="1"/>
              <a:t>ili</a:t>
            </a:r>
            <a:r>
              <a:rPr lang="en-US" sz="2300" i="1" dirty="0"/>
              <a:t> </a:t>
            </a:r>
            <a:r>
              <a:rPr lang="en-US" sz="2300" i="1" dirty="0" err="1"/>
              <a:t>dva</a:t>
            </a:r>
            <a:r>
              <a:rPr lang="en-US" sz="2300" i="1" dirty="0"/>
              <a:t> </a:t>
            </a:r>
            <a:r>
              <a:rPr lang="en-US" sz="2300" i="1" dirty="0" err="1"/>
              <a:t>razloga</a:t>
            </a:r>
            <a:r>
              <a:rPr lang="en-US" sz="2300" i="1" dirty="0"/>
              <a:t>, </a:t>
            </a:r>
            <a:r>
              <a:rPr lang="en-US" sz="2300" i="1" dirty="0" err="1" smtClean="0"/>
              <a:t>ve</a:t>
            </a:r>
            <a:r>
              <a:rPr lang="hr-HR" sz="2300" i="1" dirty="0" smtClean="0"/>
              <a:t>ć</a:t>
            </a:r>
            <a:r>
              <a:rPr lang="en-US" sz="2300" i="1" dirty="0" smtClean="0"/>
              <a:t> </a:t>
            </a:r>
            <a:r>
              <a:rPr lang="hr-HR" sz="2300" i="1" dirty="0" err="1"/>
              <a:t>ć</a:t>
            </a:r>
            <a:r>
              <a:rPr lang="en-US" sz="2300" i="1" dirty="0" err="1" smtClean="0"/>
              <a:t>ete</a:t>
            </a:r>
            <a:r>
              <a:rPr lang="en-US" sz="2300" i="1" dirty="0" smtClean="0"/>
              <a:t> </a:t>
            </a:r>
            <a:r>
              <a:rPr lang="en-US" sz="2300" i="1" dirty="0" err="1" smtClean="0"/>
              <a:t>ponajvi</a:t>
            </a:r>
            <a:r>
              <a:rPr lang="hr-HR" sz="2300" i="1" dirty="0" smtClean="0"/>
              <a:t>š</a:t>
            </a:r>
            <a:r>
              <a:rPr lang="en-US" sz="2300" i="1" dirty="0" smtClean="0"/>
              <a:t>e</a:t>
            </a:r>
            <a:r>
              <a:rPr lang="en-US" sz="2300" i="1" dirty="0"/>
              <a:t>, </a:t>
            </a:r>
            <a:r>
              <a:rPr lang="en-US" sz="2300" i="1" dirty="0" err="1"/>
              <a:t>ako</a:t>
            </a:r>
            <a:r>
              <a:rPr lang="en-US" sz="2300" i="1" dirty="0"/>
              <a:t> </a:t>
            </a:r>
            <a:r>
              <a:rPr lang="en-US" sz="2300" i="1" dirty="0" err="1"/>
              <a:t>budete</a:t>
            </a:r>
            <a:r>
              <a:rPr lang="en-US" sz="2300" i="1" dirty="0"/>
              <a:t> </a:t>
            </a:r>
            <a:r>
              <a:rPr lang="en-US" sz="2300" i="1" dirty="0" smtClean="0"/>
              <a:t>to</a:t>
            </a:r>
            <a:r>
              <a:rPr lang="hr-HR" sz="2300" i="1" dirty="0" smtClean="0"/>
              <a:t>č</a:t>
            </a:r>
            <a:r>
              <a:rPr lang="en-US" sz="2300" i="1" dirty="0" smtClean="0"/>
              <a:t>no </a:t>
            </a:r>
            <a:r>
              <a:rPr lang="en-US" sz="2300" i="1" dirty="0" err="1" smtClean="0"/>
              <a:t>istra</a:t>
            </a:r>
            <a:r>
              <a:rPr lang="hr-HR" sz="2300" i="1" dirty="0" smtClean="0"/>
              <a:t>ž</a:t>
            </a:r>
            <a:r>
              <a:rPr lang="en-US" sz="2300" i="1" dirty="0" err="1" smtClean="0"/>
              <a:t>ili</a:t>
            </a:r>
            <a:r>
              <a:rPr lang="en-US" sz="2300" i="1" dirty="0"/>
              <a:t>, </a:t>
            </a:r>
            <a:r>
              <a:rPr lang="en-US" sz="2300" i="1" dirty="0" err="1"/>
              <a:t>ustanoviti</a:t>
            </a:r>
            <a:r>
              <a:rPr lang="en-US" sz="2300" i="1" dirty="0"/>
              <a:t> da </a:t>
            </a:r>
            <a:r>
              <a:rPr lang="en-US" sz="2300" i="1" dirty="0" err="1"/>
              <a:t>su</a:t>
            </a:r>
            <a:r>
              <a:rPr lang="en-US" sz="2300" i="1" dirty="0"/>
              <a:t> </a:t>
            </a:r>
            <a:r>
              <a:rPr lang="en-US" sz="2300" i="1" dirty="0" err="1"/>
              <a:t>dotle</a:t>
            </a:r>
            <a:r>
              <a:rPr lang="en-US" sz="2300" i="1" dirty="0"/>
              <a:t> </a:t>
            </a:r>
            <a:r>
              <a:rPr lang="en-US" sz="2300" i="1" dirty="0" smtClean="0"/>
              <a:t>do</a:t>
            </a:r>
            <a:r>
              <a:rPr lang="hr-HR" sz="2300" i="1" dirty="0" smtClean="0"/>
              <a:t>š</a:t>
            </a:r>
            <a:r>
              <a:rPr lang="en-US" sz="2300" i="1" dirty="0" smtClean="0"/>
              <a:t>le </a:t>
            </a:r>
            <a:r>
              <a:rPr lang="en-US" sz="2300" i="1" dirty="0" err="1"/>
              <a:t>zbog</a:t>
            </a:r>
            <a:r>
              <a:rPr lang="en-US" sz="2300" i="1" dirty="0"/>
              <a:t> </a:t>
            </a:r>
            <a:r>
              <a:rPr lang="en-US" sz="2300" i="1" dirty="0" err="1"/>
              <a:t>onih</a:t>
            </a:r>
            <a:r>
              <a:rPr lang="en-US" sz="2300" i="1" dirty="0"/>
              <a:t> </a:t>
            </a:r>
            <a:r>
              <a:rPr lang="en-US" sz="2300" i="1" dirty="0" err="1"/>
              <a:t>koji</a:t>
            </a:r>
            <a:r>
              <a:rPr lang="en-US" sz="2300" i="1" dirty="0"/>
              <a:t> </a:t>
            </a:r>
            <a:r>
              <a:rPr lang="en-US" sz="2300" i="1" dirty="0" err="1"/>
              <a:t>radije</a:t>
            </a:r>
            <a:r>
              <a:rPr lang="en-US" sz="2300" i="1" dirty="0"/>
              <a:t> </a:t>
            </a:r>
            <a:r>
              <a:rPr lang="en-US" sz="2300" i="1" dirty="0" err="1"/>
              <a:t>nastoje</a:t>
            </a:r>
            <a:r>
              <a:rPr lang="en-US" sz="2300" i="1" dirty="0"/>
              <a:t> </a:t>
            </a:r>
            <a:r>
              <a:rPr lang="en-US" sz="2300" i="1" dirty="0" err="1" smtClean="0"/>
              <a:t>uga</a:t>
            </a:r>
            <a:r>
              <a:rPr lang="hr-HR" sz="2300" i="1" dirty="0" smtClean="0"/>
              <a:t>đ</a:t>
            </a:r>
            <a:r>
              <a:rPr lang="en-US" sz="2300" i="1" dirty="0" err="1" smtClean="0"/>
              <a:t>ati</a:t>
            </a:r>
            <a:r>
              <a:rPr lang="en-US" sz="2300" i="1" dirty="0" smtClean="0"/>
              <a:t> </a:t>
            </a:r>
            <a:r>
              <a:rPr lang="en-US" sz="2300" i="1" dirty="0" err="1"/>
              <a:t>nego</a:t>
            </a:r>
            <a:r>
              <a:rPr lang="en-US" sz="2300" i="1" dirty="0"/>
              <a:t> </a:t>
            </a:r>
            <a:r>
              <a:rPr lang="en-US" sz="2300" i="1" dirty="0" err="1"/>
              <a:t>predlagati</a:t>
            </a:r>
            <a:r>
              <a:rPr lang="en-US" sz="2300" i="1" dirty="0"/>
              <a:t> </a:t>
            </a:r>
            <a:r>
              <a:rPr lang="en-US" sz="2300" i="1" dirty="0" err="1"/>
              <a:t>najbolje</a:t>
            </a:r>
            <a:r>
              <a:rPr lang="en-US" sz="2300" i="1" dirty="0"/>
              <a:t>, od </a:t>
            </a:r>
            <a:r>
              <a:rPr lang="en-US" sz="2300" i="1" dirty="0" err="1"/>
              <a:t>kojih</a:t>
            </a:r>
            <a:r>
              <a:rPr lang="en-US" sz="2300" i="1" dirty="0"/>
              <a:t> </a:t>
            </a:r>
            <a:r>
              <a:rPr lang="en-US" sz="2300" i="1" dirty="0" err="1"/>
              <a:t>neki</a:t>
            </a:r>
            <a:r>
              <a:rPr lang="en-US" sz="2300" i="1" dirty="0"/>
              <a:t>, </a:t>
            </a:r>
            <a:r>
              <a:rPr lang="en-US" sz="2300" i="1" dirty="0" err="1"/>
              <a:t>Atenjani</a:t>
            </a:r>
            <a:r>
              <a:rPr lang="en-US" sz="2300" i="1" dirty="0"/>
              <a:t>, </a:t>
            </a:r>
            <a:r>
              <a:rPr lang="hr-HR" sz="2300" i="1" dirty="0"/>
              <a:t>č</a:t>
            </a:r>
            <a:r>
              <a:rPr lang="en-US" sz="2300" i="1" dirty="0" err="1" smtClean="0"/>
              <a:t>uvaju</a:t>
            </a:r>
            <a:r>
              <a:rPr lang="hr-HR" sz="2300" i="1" dirty="0" smtClean="0"/>
              <a:t>ć</a:t>
            </a:r>
            <a:r>
              <a:rPr lang="en-US" sz="2300" i="1" dirty="0" err="1" smtClean="0"/>
              <a:t>i</a:t>
            </a:r>
            <a:r>
              <a:rPr lang="en-US" sz="2300" i="1" dirty="0" smtClean="0"/>
              <a:t> </a:t>
            </a:r>
            <a:r>
              <a:rPr lang="en-US" sz="2300" i="1" dirty="0" err="1"/>
              <a:t>svoj</a:t>
            </a:r>
            <a:r>
              <a:rPr lang="en-US" sz="2300" i="1" dirty="0"/>
              <a:t> </a:t>
            </a:r>
            <a:r>
              <a:rPr lang="en-US" sz="2300" i="1" dirty="0" err="1"/>
              <a:t>ugled</a:t>
            </a:r>
            <a:r>
              <a:rPr lang="en-US" sz="2300" i="1" dirty="0"/>
              <a:t> </a:t>
            </a:r>
            <a:r>
              <a:rPr lang="en-US" sz="2300" i="1" dirty="0" err="1"/>
              <a:t>i</a:t>
            </a:r>
            <a:r>
              <a:rPr lang="en-US" sz="2300" i="1" dirty="0"/>
              <a:t> </a:t>
            </a:r>
            <a:r>
              <a:rPr lang="en-US" sz="2300" i="1" dirty="0" err="1" smtClean="0"/>
              <a:t>mo</a:t>
            </a:r>
            <a:r>
              <a:rPr lang="hr-HR" sz="2300" i="1" dirty="0" smtClean="0"/>
              <a:t>ć</a:t>
            </a:r>
            <a:r>
              <a:rPr lang="en-US" sz="2300" i="1" dirty="0" smtClean="0"/>
              <a:t>, </a:t>
            </a:r>
            <a:r>
              <a:rPr lang="en-US" sz="2300" i="1" dirty="0"/>
              <a:t>ne </a:t>
            </a:r>
            <a:r>
              <a:rPr lang="en-US" sz="2300" i="1" dirty="0" err="1"/>
              <a:t>pokazuju</a:t>
            </a:r>
            <a:r>
              <a:rPr lang="en-US" sz="2300" i="1" dirty="0"/>
              <a:t> </a:t>
            </a:r>
            <a:r>
              <a:rPr lang="en-US" sz="2300" i="1" dirty="0" err="1"/>
              <a:t>nikakvu</a:t>
            </a:r>
            <a:r>
              <a:rPr lang="en-US" sz="2300" i="1" dirty="0"/>
              <a:t> </a:t>
            </a:r>
            <a:r>
              <a:rPr lang="en-US" sz="2300" i="1" dirty="0" err="1"/>
              <a:t>brigu</a:t>
            </a:r>
            <a:r>
              <a:rPr lang="en-US" sz="2300" i="1" dirty="0"/>
              <a:t> </a:t>
            </a:r>
            <a:r>
              <a:rPr lang="en-US" sz="2300" i="1" dirty="0" err="1"/>
              <a:t>za</a:t>
            </a:r>
            <a:r>
              <a:rPr lang="en-US" sz="2300" i="1" dirty="0"/>
              <a:t> </a:t>
            </a:r>
            <a:r>
              <a:rPr lang="en-US" sz="2300" i="1" dirty="0" err="1" smtClean="0"/>
              <a:t>budu</a:t>
            </a:r>
            <a:r>
              <a:rPr lang="hr-HR" sz="2300" i="1" dirty="0" smtClean="0"/>
              <a:t>ć</a:t>
            </a:r>
            <a:r>
              <a:rPr lang="en-US" sz="2300" i="1" dirty="0" err="1" smtClean="0"/>
              <a:t>nost</a:t>
            </a:r>
            <a:r>
              <a:rPr lang="en-US" sz="2300" i="1" dirty="0"/>
              <a:t>, a </a:t>
            </a:r>
            <a:r>
              <a:rPr lang="en-US" sz="2300" i="1" dirty="0" err="1"/>
              <a:t>drugi</a:t>
            </a:r>
            <a:r>
              <a:rPr lang="en-US" sz="2300" i="1" dirty="0"/>
              <a:t>, </a:t>
            </a:r>
            <a:r>
              <a:rPr lang="en-US" sz="2300" i="1" dirty="0" err="1"/>
              <a:t>optuzujuci</a:t>
            </a:r>
            <a:r>
              <a:rPr lang="en-US" sz="2300" i="1" dirty="0"/>
              <a:t> </a:t>
            </a:r>
            <a:r>
              <a:rPr lang="en-US" sz="2300" i="1" dirty="0" err="1"/>
              <a:t>i</a:t>
            </a:r>
            <a:r>
              <a:rPr lang="en-US" sz="2300" i="1" dirty="0"/>
              <a:t> </a:t>
            </a:r>
            <a:r>
              <a:rPr lang="en-US" sz="2300" i="1" dirty="0" err="1" smtClean="0"/>
              <a:t>kleve</a:t>
            </a:r>
            <a:r>
              <a:rPr lang="hr-HR" sz="2300" i="1" dirty="0" smtClean="0"/>
              <a:t>č</a:t>
            </a:r>
            <a:r>
              <a:rPr lang="en-US" sz="2300" i="1" dirty="0" smtClean="0"/>
              <a:t>u</a:t>
            </a:r>
            <a:r>
              <a:rPr lang="hr-HR" sz="2300" i="1" dirty="0" smtClean="0"/>
              <a:t>ć</a:t>
            </a:r>
            <a:r>
              <a:rPr lang="en-US" sz="2300" i="1" dirty="0" err="1" smtClean="0"/>
              <a:t>i</a:t>
            </a:r>
            <a:r>
              <a:rPr lang="en-US" sz="2300" i="1" dirty="0" smtClean="0"/>
              <a:t> </a:t>
            </a:r>
            <a:r>
              <a:rPr lang="en-US" sz="2300" i="1" dirty="0"/>
              <a:t>one </a:t>
            </a:r>
            <a:r>
              <a:rPr lang="en-US" sz="2300" i="1" dirty="0" err="1"/>
              <a:t>koji</a:t>
            </a:r>
            <a:r>
              <a:rPr lang="en-US" sz="2300" i="1" dirty="0"/>
              <a:t> se </a:t>
            </a:r>
            <a:r>
              <a:rPr lang="en-US" sz="2300" i="1" dirty="0" err="1"/>
              <a:t>brinu</a:t>
            </a:r>
            <a:r>
              <a:rPr lang="en-US" sz="2300" i="1" dirty="0"/>
              <a:t> </a:t>
            </a:r>
            <a:r>
              <a:rPr lang="en-US" sz="2300" i="1" dirty="0" err="1"/>
              <a:t>za</a:t>
            </a:r>
            <a:r>
              <a:rPr lang="en-US" sz="2300" i="1" dirty="0"/>
              <a:t> </a:t>
            </a:r>
            <a:r>
              <a:rPr lang="en-US" sz="2300" i="1" dirty="0" err="1"/>
              <a:t>nas</a:t>
            </a:r>
            <a:r>
              <a:rPr lang="en-US" sz="2300" i="1" dirty="0"/>
              <a:t> </a:t>
            </a:r>
            <a:r>
              <a:rPr lang="en-US" sz="2300" i="1" dirty="0" smtClean="0"/>
              <a:t>polo</a:t>
            </a:r>
            <a:r>
              <a:rPr lang="hr-HR" sz="2300" i="1" dirty="0" smtClean="0"/>
              <a:t>ž</a:t>
            </a:r>
            <a:r>
              <a:rPr lang="en-US" sz="2300" i="1" dirty="0" err="1" smtClean="0"/>
              <a:t>aj</a:t>
            </a:r>
            <a:r>
              <a:rPr lang="en-US" sz="2300" i="1" dirty="0"/>
              <a:t>, ne </a:t>
            </a:r>
            <a:r>
              <a:rPr lang="en-US" sz="2300" i="1" dirty="0" err="1"/>
              <a:t>rade</a:t>
            </a:r>
            <a:r>
              <a:rPr lang="en-US" sz="2300" i="1" dirty="0"/>
              <a:t> </a:t>
            </a:r>
            <a:r>
              <a:rPr lang="en-US" sz="2300" i="1" dirty="0" err="1" smtClean="0"/>
              <a:t>ni</a:t>
            </a:r>
            <a:r>
              <a:rPr lang="hr-HR" sz="2300" i="1" dirty="0" smtClean="0"/>
              <a:t>š</a:t>
            </a:r>
            <a:r>
              <a:rPr lang="en-US" sz="2300" i="1" dirty="0" smtClean="0"/>
              <a:t>ta </a:t>
            </a:r>
            <a:r>
              <a:rPr lang="en-US" sz="2300" i="1" dirty="0" err="1"/>
              <a:t>drugo</a:t>
            </a:r>
            <a:r>
              <a:rPr lang="en-US" sz="2300" i="1" dirty="0"/>
              <a:t> </a:t>
            </a:r>
            <a:r>
              <a:rPr lang="en-US" sz="2300" i="1" dirty="0" err="1" smtClean="0"/>
              <a:t>ve</a:t>
            </a:r>
            <a:r>
              <a:rPr lang="hr-HR" sz="2300" i="1" dirty="0" smtClean="0"/>
              <a:t>ć</a:t>
            </a:r>
            <a:r>
              <a:rPr lang="en-US" sz="2300" i="1" dirty="0" smtClean="0"/>
              <a:t> </a:t>
            </a:r>
            <a:r>
              <a:rPr lang="en-US" sz="2300" i="1" dirty="0" err="1"/>
              <a:t>kako</a:t>
            </a:r>
            <a:r>
              <a:rPr lang="en-US" sz="2300" i="1" dirty="0"/>
              <a:t> bi </a:t>
            </a:r>
            <a:r>
              <a:rPr lang="en-US" sz="2300" i="1" dirty="0" err="1" smtClean="0"/>
              <a:t>na</a:t>
            </a:r>
            <a:r>
              <a:rPr lang="hr-HR" sz="2300" i="1" dirty="0" smtClean="0"/>
              <a:t>š</a:t>
            </a:r>
            <a:r>
              <a:rPr lang="en-US" sz="2300" i="1" dirty="0" smtClean="0"/>
              <a:t> </a:t>
            </a:r>
            <a:r>
              <a:rPr lang="en-US" sz="2300" i="1" dirty="0"/>
              <a:t>grad </a:t>
            </a:r>
            <a:r>
              <a:rPr lang="en-US" sz="2300" i="1" dirty="0" err="1"/>
              <a:t>kaznio</a:t>
            </a:r>
            <a:r>
              <a:rPr lang="en-US" sz="2300" i="1" dirty="0"/>
              <a:t> </a:t>
            </a:r>
            <a:r>
              <a:rPr lang="en-US" sz="2300" i="1" dirty="0" err="1"/>
              <a:t>sama</a:t>
            </a:r>
            <a:r>
              <a:rPr lang="en-US" sz="2300" i="1" dirty="0"/>
              <a:t> </a:t>
            </a:r>
            <a:r>
              <a:rPr lang="en-US" sz="2300" i="1" dirty="0" err="1"/>
              <a:t>sebe</a:t>
            </a:r>
            <a:r>
              <a:rPr lang="en-US" sz="2300" i="1" dirty="0"/>
              <a:t> </a:t>
            </a:r>
            <a:r>
              <a:rPr lang="en-US" sz="2300" i="1" dirty="0" err="1"/>
              <a:t>i</a:t>
            </a:r>
            <a:r>
              <a:rPr lang="en-US" sz="2300" i="1" dirty="0"/>
              <a:t> </a:t>
            </a:r>
            <a:r>
              <a:rPr lang="en-US" sz="2300" i="1" dirty="0" err="1"/>
              <a:t>bavio</a:t>
            </a:r>
            <a:r>
              <a:rPr lang="en-US" sz="2300" i="1" dirty="0"/>
              <a:t> se </a:t>
            </a:r>
            <a:r>
              <a:rPr lang="en-US" sz="2300" i="1" dirty="0" err="1"/>
              <a:t>samo</a:t>
            </a:r>
            <a:r>
              <a:rPr lang="en-US" sz="2300" i="1" dirty="0"/>
              <a:t> time, a da </a:t>
            </a:r>
            <a:r>
              <a:rPr lang="en-US" sz="2300" i="1" dirty="0" err="1"/>
              <a:t>Filipu</a:t>
            </a:r>
            <a:r>
              <a:rPr lang="en-US" sz="2300" i="1" dirty="0"/>
              <a:t> </a:t>
            </a:r>
            <a:r>
              <a:rPr lang="en-US" sz="2300" i="1" dirty="0" err="1"/>
              <a:t>bude</a:t>
            </a:r>
            <a:r>
              <a:rPr lang="en-US" sz="2300" i="1" dirty="0"/>
              <a:t> </a:t>
            </a:r>
            <a:r>
              <a:rPr lang="en-US" sz="2300" i="1" dirty="0" err="1"/>
              <a:t>slobodno</a:t>
            </a:r>
            <a:r>
              <a:rPr lang="en-US" sz="2300" i="1" dirty="0"/>
              <a:t> </a:t>
            </a:r>
            <a:r>
              <a:rPr lang="en-US" sz="2300" i="1" dirty="0" err="1"/>
              <a:t>i</a:t>
            </a:r>
            <a:r>
              <a:rPr lang="en-US" sz="2300" i="1" dirty="0"/>
              <a:t> </a:t>
            </a:r>
            <a:r>
              <a:rPr lang="en-US" sz="2300" i="1" dirty="0" err="1"/>
              <a:t>govoriti</a:t>
            </a:r>
            <a:r>
              <a:rPr lang="en-US" sz="2300" i="1" dirty="0"/>
              <a:t> </a:t>
            </a:r>
            <a:r>
              <a:rPr lang="en-US" sz="2300" i="1" dirty="0" err="1"/>
              <a:t>i</a:t>
            </a:r>
            <a:r>
              <a:rPr lang="en-US" sz="2300" i="1" dirty="0"/>
              <a:t> </a:t>
            </a:r>
            <a:r>
              <a:rPr lang="en-US" sz="2300" i="1" dirty="0" err="1"/>
              <a:t>raditi</a:t>
            </a:r>
            <a:r>
              <a:rPr lang="en-US" sz="2300" i="1" dirty="0"/>
              <a:t> </a:t>
            </a:r>
            <a:r>
              <a:rPr lang="hr-HR" sz="2300" i="1" dirty="0" err="1"/>
              <a:t>š</a:t>
            </a:r>
            <a:r>
              <a:rPr lang="en-US" sz="2300" i="1" dirty="0" smtClean="0"/>
              <a:t>to ho</a:t>
            </a:r>
            <a:r>
              <a:rPr lang="hr-HR" sz="2300" i="1" dirty="0" smtClean="0"/>
              <a:t>ć</a:t>
            </a:r>
            <a:r>
              <a:rPr lang="en-US" sz="2300" i="1" dirty="0" smtClean="0"/>
              <a:t>e</a:t>
            </a:r>
            <a:r>
              <a:rPr lang="en-US" sz="2300" i="1" dirty="0"/>
              <a:t>. </a:t>
            </a:r>
            <a:r>
              <a:rPr lang="en-US" sz="2300" i="1" dirty="0" err="1"/>
              <a:t>Takvo</a:t>
            </a:r>
            <a:r>
              <a:rPr lang="en-US" sz="2300" i="1" dirty="0"/>
              <a:t> </a:t>
            </a:r>
            <a:r>
              <a:rPr lang="en-US" sz="2300" i="1" dirty="0" err="1"/>
              <a:t>vam</a:t>
            </a:r>
            <a:r>
              <a:rPr lang="en-US" sz="2300" i="1" dirty="0"/>
              <a:t> je </a:t>
            </a:r>
            <a:r>
              <a:rPr lang="en-US" sz="2300" i="1" dirty="0" err="1"/>
              <a:t>javno</a:t>
            </a:r>
            <a:r>
              <a:rPr lang="en-US" sz="2300" i="1" dirty="0"/>
              <a:t> </a:t>
            </a:r>
            <a:r>
              <a:rPr lang="en-US" sz="2300" i="1" dirty="0" err="1"/>
              <a:t>djelovanje</a:t>
            </a:r>
            <a:r>
              <a:rPr lang="en-US" sz="2300" i="1" dirty="0"/>
              <a:t> </a:t>
            </a:r>
            <a:r>
              <a:rPr lang="en-US" sz="2300" i="1" dirty="0" err="1" smtClean="0"/>
              <a:t>dodu</a:t>
            </a:r>
            <a:r>
              <a:rPr lang="hr-HR" sz="2300" i="1" dirty="0" smtClean="0"/>
              <a:t>š</a:t>
            </a:r>
            <a:r>
              <a:rPr lang="en-US" sz="2300" i="1" dirty="0" smtClean="0"/>
              <a:t>e </a:t>
            </a:r>
            <a:r>
              <a:rPr lang="en-US" sz="2300" i="1" dirty="0" err="1"/>
              <a:t>po</a:t>
            </a:r>
            <a:r>
              <a:rPr lang="en-US" sz="2300" i="1" dirty="0"/>
              <a:t> </a:t>
            </a:r>
            <a:r>
              <a:rPr lang="en-US" sz="2300" i="1" dirty="0" err="1"/>
              <a:t>volji</a:t>
            </a:r>
            <a:r>
              <a:rPr lang="en-US" sz="2300" i="1" dirty="0"/>
              <a:t>, </a:t>
            </a:r>
            <a:r>
              <a:rPr lang="en-US" sz="2300" i="1" dirty="0" err="1"/>
              <a:t>ali</a:t>
            </a:r>
            <a:r>
              <a:rPr lang="en-US" sz="2300" i="1" dirty="0"/>
              <a:t> je </a:t>
            </a:r>
            <a:r>
              <a:rPr lang="en-US" sz="2300" i="1" dirty="0" err="1"/>
              <a:t>uzrok</a:t>
            </a:r>
            <a:r>
              <a:rPr lang="en-US" sz="2300" i="1" dirty="0"/>
              <a:t> </a:t>
            </a:r>
            <a:r>
              <a:rPr lang="en-US" sz="2300" i="1" dirty="0" err="1"/>
              <a:t>nevolja</a:t>
            </a:r>
            <a:r>
              <a:rPr lang="en-US" sz="2300" i="1" dirty="0"/>
              <a:t>.</a:t>
            </a:r>
          </a:p>
          <a:p>
            <a:r>
              <a:rPr lang="hr-HR" sz="2300" i="1" dirty="0" smtClean="0"/>
              <a:t>    </a:t>
            </a:r>
            <a:r>
              <a:rPr lang="en-US" sz="2300" i="1" dirty="0" smtClean="0"/>
              <a:t>No </a:t>
            </a:r>
            <a:r>
              <a:rPr lang="en-US" sz="2300" i="1" dirty="0" err="1"/>
              <a:t>molim</a:t>
            </a:r>
            <a:r>
              <a:rPr lang="en-US" sz="2300" i="1" dirty="0"/>
              <a:t> vas, </a:t>
            </a:r>
            <a:r>
              <a:rPr lang="en-US" sz="2300" i="1" dirty="0" err="1"/>
              <a:t>Atenjani</a:t>
            </a:r>
            <a:r>
              <a:rPr lang="en-US" sz="2300" i="1" dirty="0"/>
              <a:t>, da se, </a:t>
            </a:r>
            <a:r>
              <a:rPr lang="en-US" sz="2300" i="1" dirty="0" err="1"/>
              <a:t>ako</a:t>
            </a:r>
            <a:r>
              <a:rPr lang="en-US" sz="2300" i="1" dirty="0"/>
              <a:t> </a:t>
            </a:r>
            <a:r>
              <a:rPr lang="hr-HR" sz="2300" i="1" dirty="0" err="1"/>
              <a:t>š</a:t>
            </a:r>
            <a:r>
              <a:rPr lang="en-US" sz="2300" i="1" dirty="0" smtClean="0"/>
              <a:t>to </a:t>
            </a:r>
            <a:r>
              <a:rPr lang="en-US" sz="2300" i="1" dirty="0" err="1"/>
              <a:t>istinito</a:t>
            </a:r>
            <a:r>
              <a:rPr lang="en-US" sz="2300" i="1" dirty="0"/>
              <a:t> </a:t>
            </a:r>
            <a:r>
              <a:rPr lang="en-US" sz="2300" i="1" dirty="0" err="1" smtClean="0"/>
              <a:t>suvie</a:t>
            </a:r>
            <a:r>
              <a:rPr lang="en-US" sz="2300" i="1" dirty="0" smtClean="0"/>
              <a:t> </a:t>
            </a:r>
            <a:r>
              <a:rPr lang="en-US" sz="2300" i="1" dirty="0" err="1"/>
              <a:t>slobodno</a:t>
            </a:r>
            <a:r>
              <a:rPr lang="en-US" sz="2300" i="1" dirty="0"/>
              <a:t> </a:t>
            </a:r>
            <a:r>
              <a:rPr lang="en-US" sz="2300" i="1" dirty="0" err="1" smtClean="0"/>
              <a:t>govore</a:t>
            </a:r>
            <a:r>
              <a:rPr lang="hr-HR" sz="2300" i="1" dirty="0" err="1" smtClean="0"/>
              <a:t>ći</a:t>
            </a:r>
            <a:r>
              <a:rPr lang="en-US" sz="2300" i="1" dirty="0" smtClean="0"/>
              <a:t> </a:t>
            </a:r>
            <a:r>
              <a:rPr lang="en-US" sz="2300" i="1" dirty="0" err="1" smtClean="0"/>
              <a:t>ka</a:t>
            </a:r>
            <a:r>
              <a:rPr lang="hr-HR" sz="2300" i="1" dirty="0" smtClean="0"/>
              <a:t>ž</a:t>
            </a:r>
            <a:r>
              <a:rPr lang="en-US" sz="2300" i="1" dirty="0" err="1" smtClean="0"/>
              <a:t>em</a:t>
            </a:r>
            <a:r>
              <a:rPr lang="en-US" sz="2300" i="1" dirty="0"/>
              <a:t>, ne </a:t>
            </a:r>
            <a:r>
              <a:rPr lang="en-US" sz="2300" i="1" dirty="0" err="1"/>
              <a:t>podigne</a:t>
            </a:r>
            <a:r>
              <a:rPr lang="en-US" sz="2300" i="1" dirty="0"/>
              <a:t> </a:t>
            </a:r>
            <a:r>
              <a:rPr lang="en-US" sz="2300" i="1" dirty="0" err="1"/>
              <a:t>na</a:t>
            </a:r>
            <a:r>
              <a:rPr lang="en-US" sz="2300" i="1" dirty="0"/>
              <a:t> me </a:t>
            </a:r>
            <a:r>
              <a:rPr lang="en-US" sz="2300" i="1" dirty="0" err="1" smtClean="0"/>
              <a:t>va</a:t>
            </a:r>
            <a:r>
              <a:rPr lang="hr-HR" sz="2300" i="1" dirty="0" smtClean="0"/>
              <a:t>š</a:t>
            </a:r>
            <a:r>
              <a:rPr lang="en-US" sz="2300" i="1" dirty="0" smtClean="0"/>
              <a:t> </a:t>
            </a:r>
            <a:r>
              <a:rPr lang="en-US" sz="2300" i="1" dirty="0" err="1"/>
              <a:t>bijes</a:t>
            </a:r>
            <a:r>
              <a:rPr lang="en-US" sz="2300" i="1" dirty="0"/>
              <a:t>. </a:t>
            </a:r>
            <a:r>
              <a:rPr lang="en-US" sz="2300" i="1" dirty="0" err="1"/>
              <a:t>Pogledajte</a:t>
            </a:r>
            <a:r>
              <a:rPr lang="en-US" sz="2300" i="1" dirty="0"/>
              <a:t> </a:t>
            </a:r>
            <a:r>
              <a:rPr lang="en-US" sz="2300" i="1" dirty="0" err="1"/>
              <a:t>naime</a:t>
            </a:r>
            <a:r>
              <a:rPr lang="en-US" sz="2300" i="1" dirty="0"/>
              <a:t> </a:t>
            </a:r>
            <a:r>
              <a:rPr lang="en-US" sz="2300" i="1" dirty="0" err="1"/>
              <a:t>ovako</a:t>
            </a:r>
            <a:r>
              <a:rPr lang="en-US" sz="2300" i="1" dirty="0"/>
              <a:t>: vi </a:t>
            </a:r>
            <a:r>
              <a:rPr lang="en-US" sz="2300" i="1" dirty="0" err="1"/>
              <a:t>mislite</a:t>
            </a:r>
            <a:r>
              <a:rPr lang="en-US" sz="2300" i="1" dirty="0"/>
              <a:t> da </a:t>
            </a:r>
            <a:r>
              <a:rPr lang="en-US" sz="2300" i="1" dirty="0" err="1"/>
              <a:t>sloboda</a:t>
            </a:r>
            <a:r>
              <a:rPr lang="en-US" sz="2300" i="1" dirty="0"/>
              <a:t> </a:t>
            </a:r>
            <a:r>
              <a:rPr lang="en-US" sz="2300" i="1" dirty="0" err="1"/>
              <a:t>govora</a:t>
            </a:r>
            <a:r>
              <a:rPr lang="en-US" sz="2300" i="1" dirty="0"/>
              <a:t> </a:t>
            </a:r>
            <a:r>
              <a:rPr lang="hr-HR" sz="2300" i="1" dirty="0" err="1"/>
              <a:t>š</a:t>
            </a:r>
            <a:r>
              <a:rPr lang="en-US" sz="2300" i="1" dirty="0" smtClean="0"/>
              <a:t>to </a:t>
            </a:r>
            <a:r>
              <a:rPr lang="en-US" sz="2300" i="1" dirty="0"/>
              <a:t>se </a:t>
            </a:r>
            <a:r>
              <a:rPr lang="en-US" sz="2300" i="1" dirty="0" err="1" smtClean="0"/>
              <a:t>ti</a:t>
            </a:r>
            <a:r>
              <a:rPr lang="hr-HR" sz="2300" i="1" dirty="0" smtClean="0"/>
              <a:t>č</a:t>
            </a:r>
            <a:r>
              <a:rPr lang="en-US" sz="2300" i="1" dirty="0" smtClean="0"/>
              <a:t>e </a:t>
            </a:r>
            <a:r>
              <a:rPr lang="en-US" sz="2300" i="1" dirty="0" err="1"/>
              <a:t>svega</a:t>
            </a:r>
            <a:r>
              <a:rPr lang="en-US" sz="2300" i="1" dirty="0"/>
              <a:t> </a:t>
            </a:r>
            <a:r>
              <a:rPr lang="en-US" sz="2300" i="1" dirty="0" err="1"/>
              <a:t>drugoga</a:t>
            </a:r>
            <a:r>
              <a:rPr lang="en-US" sz="2300" i="1" dirty="0"/>
              <a:t> mora </a:t>
            </a:r>
            <a:r>
              <a:rPr lang="en-US" sz="2300" i="1" dirty="0" err="1"/>
              <a:t>biti</a:t>
            </a:r>
            <a:r>
              <a:rPr lang="en-US" sz="2300" i="1" dirty="0"/>
              <a:t> </a:t>
            </a:r>
            <a:r>
              <a:rPr lang="en-US" sz="2300" i="1" dirty="0" err="1"/>
              <a:t>tako</a:t>
            </a:r>
            <a:r>
              <a:rPr lang="en-US" sz="2300" i="1" dirty="0"/>
              <a:t> </a:t>
            </a:r>
            <a:r>
              <a:rPr lang="en-US" sz="2300" i="1" dirty="0" err="1" smtClean="0"/>
              <a:t>zajedni</a:t>
            </a:r>
            <a:r>
              <a:rPr lang="hr-HR" sz="2300" i="1" dirty="0" smtClean="0"/>
              <a:t>č</a:t>
            </a:r>
            <a:r>
              <a:rPr lang="en-US" sz="2300" i="1" dirty="0" err="1" smtClean="0"/>
              <a:t>ka</a:t>
            </a:r>
            <a:r>
              <a:rPr lang="en-US" sz="2300" i="1" dirty="0" smtClean="0"/>
              <a:t> </a:t>
            </a:r>
            <a:r>
              <a:rPr lang="en-US" sz="2300" i="1" dirty="0" err="1"/>
              <a:t>svima</a:t>
            </a:r>
            <a:r>
              <a:rPr lang="en-US" sz="2300" i="1" dirty="0"/>
              <a:t> u </a:t>
            </a:r>
            <a:r>
              <a:rPr lang="en-US" sz="2300" i="1" dirty="0" err="1"/>
              <a:t>gradu</a:t>
            </a:r>
            <a:r>
              <a:rPr lang="en-US" sz="2300" i="1" dirty="0"/>
              <a:t> da </a:t>
            </a:r>
            <a:r>
              <a:rPr lang="en-US" sz="2300" i="1" dirty="0" err="1"/>
              <a:t>ste</a:t>
            </a:r>
            <a:r>
              <a:rPr lang="en-US" sz="2300" i="1" dirty="0"/>
              <a:t> je </a:t>
            </a:r>
            <a:r>
              <a:rPr lang="en-US" sz="2300" i="1" dirty="0" err="1"/>
              <a:t>podijelili</a:t>
            </a:r>
            <a:r>
              <a:rPr lang="en-US" sz="2300" i="1" dirty="0"/>
              <a:t> </a:t>
            </a:r>
            <a:r>
              <a:rPr lang="en-US" sz="2300" i="1" dirty="0" err="1"/>
              <a:t>i</a:t>
            </a:r>
            <a:r>
              <a:rPr lang="en-US" sz="2300" i="1" dirty="0"/>
              <a:t> </a:t>
            </a:r>
            <a:r>
              <a:rPr lang="en-US" sz="2300" i="1" dirty="0" err="1"/>
              <a:t>strancima</a:t>
            </a:r>
            <a:r>
              <a:rPr lang="en-US" sz="2300" i="1" dirty="0"/>
              <a:t>, pa </a:t>
            </a:r>
            <a:r>
              <a:rPr lang="en-US" sz="2300" i="1" dirty="0" err="1"/>
              <a:t>i</a:t>
            </a:r>
            <a:r>
              <a:rPr lang="en-US" sz="2300" i="1" dirty="0"/>
              <a:t> </a:t>
            </a:r>
            <a:r>
              <a:rPr lang="en-US" sz="2300" i="1" dirty="0" err="1"/>
              <a:t>robovima</a:t>
            </a:r>
            <a:r>
              <a:rPr lang="en-US" sz="2300" i="1" dirty="0"/>
              <a:t>, pa bi </a:t>
            </a:r>
            <a:r>
              <a:rPr lang="en-US" sz="2300" i="1" dirty="0" err="1"/>
              <a:t>tko</a:t>
            </a:r>
            <a:r>
              <a:rPr lang="en-US" sz="2300" i="1" dirty="0"/>
              <a:t> u </a:t>
            </a:r>
            <a:r>
              <a:rPr lang="en-US" sz="2300" i="1" dirty="0" err="1"/>
              <a:t>nas</a:t>
            </a:r>
            <a:r>
              <a:rPr lang="en-US" sz="2300" i="1" dirty="0"/>
              <a:t> </a:t>
            </a:r>
            <a:r>
              <a:rPr lang="en-US" sz="2300" i="1" dirty="0" err="1"/>
              <a:t>mogao</a:t>
            </a:r>
            <a:r>
              <a:rPr lang="en-US" sz="2300" i="1" dirty="0"/>
              <a:t> </a:t>
            </a:r>
            <a:r>
              <a:rPr lang="en-US" sz="2300" i="1" dirty="0" err="1"/>
              <a:t>vidjeti</a:t>
            </a:r>
            <a:r>
              <a:rPr lang="en-US" sz="2300" i="1" dirty="0"/>
              <a:t> </a:t>
            </a:r>
            <a:r>
              <a:rPr lang="en-US" sz="2300" i="1" dirty="0" err="1"/>
              <a:t>mnoge</a:t>
            </a:r>
            <a:r>
              <a:rPr lang="en-US" sz="2300" i="1" dirty="0"/>
              <a:t> </a:t>
            </a:r>
            <a:r>
              <a:rPr lang="en-US" sz="2300" i="1" dirty="0" err="1"/>
              <a:t>stanovnike</a:t>
            </a:r>
            <a:r>
              <a:rPr lang="en-US" sz="2300" i="1" dirty="0"/>
              <a:t> s </a:t>
            </a:r>
            <a:r>
              <a:rPr lang="en-US" sz="2300" i="1" dirty="0" smtClean="0"/>
              <a:t>vi</a:t>
            </a:r>
            <a:r>
              <a:rPr lang="hr-HR" sz="2300" i="1" dirty="0" smtClean="0"/>
              <a:t>š</a:t>
            </a:r>
            <a:r>
              <a:rPr lang="en-US" sz="2300" i="1" dirty="0" smtClean="0"/>
              <a:t>e </a:t>
            </a:r>
            <a:r>
              <a:rPr lang="en-US" sz="2300" i="1" dirty="0" err="1" smtClean="0"/>
              <a:t>mogu</a:t>
            </a:r>
            <a:r>
              <a:rPr lang="hr-HR" sz="2300" i="1" dirty="0" smtClean="0"/>
              <a:t>ć</a:t>
            </a:r>
            <a:r>
              <a:rPr lang="en-US" sz="2300" i="1" dirty="0" err="1" smtClean="0"/>
              <a:t>nosti</a:t>
            </a:r>
            <a:r>
              <a:rPr lang="en-US" sz="2300" i="1" dirty="0" smtClean="0"/>
              <a:t> </a:t>
            </a:r>
            <a:r>
              <a:rPr lang="en-US" sz="2300" i="1" dirty="0"/>
              <a:t>da </a:t>
            </a:r>
            <a:r>
              <a:rPr lang="en-US" sz="2300" i="1" dirty="0" err="1"/>
              <a:t>govore</a:t>
            </a:r>
            <a:r>
              <a:rPr lang="en-US" sz="2300" i="1" dirty="0"/>
              <a:t> </a:t>
            </a:r>
            <a:r>
              <a:rPr lang="hr-HR" sz="2300" i="1" dirty="0" err="1"/>
              <a:t>š</a:t>
            </a:r>
            <a:r>
              <a:rPr lang="en-US" sz="2300" i="1" dirty="0" smtClean="0"/>
              <a:t>to ho</a:t>
            </a:r>
            <a:r>
              <a:rPr lang="hr-HR" sz="2300" i="1" dirty="0" smtClean="0"/>
              <a:t>ć</a:t>
            </a:r>
            <a:r>
              <a:rPr lang="en-US" sz="2300" i="1" dirty="0" smtClean="0"/>
              <a:t>e</a:t>
            </a:r>
            <a:r>
              <a:rPr lang="en-US" sz="2300" i="1" dirty="0"/>
              <a:t>, </a:t>
            </a:r>
            <a:r>
              <a:rPr lang="en-US" sz="2300" i="1" dirty="0" err="1"/>
              <a:t>nego</a:t>
            </a:r>
            <a:r>
              <a:rPr lang="en-US" sz="2300" i="1" dirty="0"/>
              <a:t> </a:t>
            </a:r>
            <a:r>
              <a:rPr lang="en-US" sz="2300" i="1" dirty="0" err="1" smtClean="0"/>
              <a:t>gra</a:t>
            </a:r>
            <a:r>
              <a:rPr lang="hr-HR" sz="2300" i="1" dirty="0" smtClean="0"/>
              <a:t>đ</a:t>
            </a:r>
            <a:r>
              <a:rPr lang="en-US" sz="2300" i="1" dirty="0" err="1" smtClean="0"/>
              <a:t>ane</a:t>
            </a:r>
            <a:r>
              <a:rPr lang="en-US" sz="2300" i="1" dirty="0" smtClean="0"/>
              <a:t> </a:t>
            </a:r>
            <a:r>
              <a:rPr lang="en-US" sz="2300" i="1" dirty="0"/>
              <a:t>u </a:t>
            </a:r>
            <a:r>
              <a:rPr lang="en-US" sz="2300" i="1" dirty="0" err="1"/>
              <a:t>pojedinim</a:t>
            </a:r>
            <a:r>
              <a:rPr lang="en-US" sz="2300" i="1" dirty="0"/>
              <a:t> </a:t>
            </a:r>
            <a:r>
              <a:rPr lang="en-US" sz="2300" i="1" dirty="0" err="1"/>
              <a:t>drugim</a:t>
            </a:r>
            <a:r>
              <a:rPr lang="en-US" sz="2300" i="1" dirty="0"/>
              <a:t> </a:t>
            </a:r>
            <a:r>
              <a:rPr lang="en-US" sz="2300" i="1" dirty="0" err="1"/>
              <a:t>gradovima</a:t>
            </a:r>
            <a:r>
              <a:rPr lang="en-US" sz="2300" i="1" dirty="0"/>
              <a:t>, no </a:t>
            </a:r>
            <a:r>
              <a:rPr lang="en-US" sz="2300" i="1" dirty="0" err="1"/>
              <a:t>istjerali</a:t>
            </a:r>
            <a:r>
              <a:rPr lang="en-US" sz="2300" i="1" dirty="0"/>
              <a:t> </a:t>
            </a:r>
            <a:r>
              <a:rPr lang="en-US" sz="2300" i="1" dirty="0" err="1"/>
              <a:t>ste</a:t>
            </a:r>
            <a:r>
              <a:rPr lang="en-US" sz="2300" i="1" dirty="0"/>
              <a:t> je </a:t>
            </a:r>
            <a:r>
              <a:rPr lang="en-US" sz="2300" i="1" dirty="0" err="1"/>
              <a:t>posvema</a:t>
            </a:r>
            <a:r>
              <a:rPr lang="en-US" sz="2300" i="1" dirty="0"/>
              <a:t> </a:t>
            </a:r>
            <a:r>
              <a:rPr lang="en-US" sz="2300" i="1" dirty="0" err="1"/>
              <a:t>iz</a:t>
            </a:r>
            <a:r>
              <a:rPr lang="en-US" sz="2300" i="1" dirty="0"/>
              <a:t> </a:t>
            </a:r>
            <a:r>
              <a:rPr lang="en-US" sz="2300" i="1" dirty="0" err="1" smtClean="0"/>
              <a:t>vije</a:t>
            </a:r>
            <a:r>
              <a:rPr lang="hr-HR" sz="2300" i="1" dirty="0" smtClean="0"/>
              <a:t>ć</a:t>
            </a:r>
            <a:r>
              <a:rPr lang="en-US" sz="2300" i="1" dirty="0" err="1" smtClean="0"/>
              <a:t>anja</a:t>
            </a:r>
            <a:r>
              <a:rPr lang="en-US" sz="2300" i="1" dirty="0"/>
              <a:t>. </a:t>
            </a:r>
            <a:r>
              <a:rPr lang="en-US" sz="2300" i="1" dirty="0" err="1"/>
              <a:t>Zatim</a:t>
            </a:r>
            <a:r>
              <a:rPr lang="en-US" sz="2300" i="1" dirty="0"/>
              <a:t> </a:t>
            </a:r>
            <a:r>
              <a:rPr lang="en-US" sz="2300" i="1" dirty="0" err="1"/>
              <a:t>vam</a:t>
            </a:r>
            <a:r>
              <a:rPr lang="en-US" sz="2300" i="1" dirty="0"/>
              <a:t> se </a:t>
            </a:r>
            <a:r>
              <a:rPr lang="en-US" sz="2300" i="1" dirty="0" err="1"/>
              <a:t>zbog</a:t>
            </a:r>
            <a:r>
              <a:rPr lang="en-US" sz="2300" i="1" dirty="0"/>
              <a:t> toga </a:t>
            </a:r>
            <a:r>
              <a:rPr lang="en-US" sz="2300" i="1" dirty="0" err="1"/>
              <a:t>dogodilo</a:t>
            </a:r>
            <a:r>
              <a:rPr lang="en-US" sz="2300" i="1" dirty="0"/>
              <a:t> da </a:t>
            </a:r>
            <a:r>
              <a:rPr lang="en-US" sz="2300" i="1" dirty="0" err="1"/>
              <a:t>ste</a:t>
            </a:r>
            <a:r>
              <a:rPr lang="en-US" sz="2300" i="1" dirty="0"/>
              <a:t> u </a:t>
            </a:r>
            <a:r>
              <a:rPr lang="en-US" sz="2300" i="1" dirty="0" err="1" smtClean="0"/>
              <a:t>skup</a:t>
            </a:r>
            <a:r>
              <a:rPr lang="hr-HR" sz="2300" i="1" dirty="0" smtClean="0"/>
              <a:t>š</a:t>
            </a:r>
            <a:r>
              <a:rPr lang="en-US" sz="2300" i="1" dirty="0" err="1" smtClean="0"/>
              <a:t>tinama</a:t>
            </a:r>
            <a:r>
              <a:rPr lang="en-US" sz="2300" i="1" dirty="0" smtClean="0"/>
              <a:t> </a:t>
            </a:r>
            <a:r>
              <a:rPr lang="en-US" sz="2300" i="1" dirty="0" err="1" smtClean="0"/>
              <a:t>razma</a:t>
            </a:r>
            <a:r>
              <a:rPr lang="hr-HR" sz="2300" i="1" dirty="0" smtClean="0"/>
              <a:t>ž</a:t>
            </a:r>
            <a:r>
              <a:rPr lang="en-US" sz="2300" i="1" dirty="0" err="1" smtClean="0"/>
              <a:t>eni</a:t>
            </a:r>
            <a:r>
              <a:rPr lang="en-US" sz="2300" i="1" dirty="0" smtClean="0"/>
              <a:t> </a:t>
            </a:r>
            <a:r>
              <a:rPr lang="en-US" sz="2300" i="1" dirty="0" err="1"/>
              <a:t>i</a:t>
            </a:r>
            <a:r>
              <a:rPr lang="en-US" sz="2300" i="1" dirty="0"/>
              <a:t> da </a:t>
            </a:r>
            <a:r>
              <a:rPr lang="en-US" sz="2300" i="1" dirty="0" err="1"/>
              <a:t>rado</a:t>
            </a:r>
            <a:r>
              <a:rPr lang="en-US" sz="2300" i="1" dirty="0"/>
              <a:t> </a:t>
            </a:r>
            <a:r>
              <a:rPr lang="en-US" sz="2300" i="1" dirty="0" err="1" smtClean="0"/>
              <a:t>slu</a:t>
            </a:r>
            <a:r>
              <a:rPr lang="hr-HR" sz="2300" i="1" dirty="0" smtClean="0"/>
              <a:t>š</a:t>
            </a:r>
            <a:r>
              <a:rPr lang="en-US" sz="2300" i="1" dirty="0" smtClean="0"/>
              <a:t>ate </a:t>
            </a:r>
            <a:r>
              <a:rPr lang="en-US" sz="2300" i="1" dirty="0" err="1"/>
              <a:t>kako</a:t>
            </a:r>
            <a:r>
              <a:rPr lang="en-US" sz="2300" i="1" dirty="0"/>
              <a:t> </a:t>
            </a:r>
            <a:r>
              <a:rPr lang="en-US" sz="2300" i="1" dirty="0" err="1"/>
              <a:t>vam</a:t>
            </a:r>
            <a:r>
              <a:rPr lang="en-US" sz="2300" i="1" dirty="0"/>
              <a:t> se </a:t>
            </a:r>
            <a:r>
              <a:rPr lang="en-US" sz="2300" i="1" dirty="0" err="1"/>
              <a:t>laska</a:t>
            </a:r>
            <a:r>
              <a:rPr lang="en-US" sz="2300" i="1" dirty="0"/>
              <a:t> u </a:t>
            </a:r>
            <a:r>
              <a:rPr lang="en-US" sz="2300" i="1" dirty="0" err="1"/>
              <a:t>svemu</a:t>
            </a:r>
            <a:r>
              <a:rPr lang="en-US" sz="2300" i="1" dirty="0"/>
              <a:t>, a da </a:t>
            </a:r>
            <a:r>
              <a:rPr lang="en-US" sz="2300" i="1" dirty="0" err="1"/>
              <a:t>ste</a:t>
            </a:r>
            <a:r>
              <a:rPr lang="en-US" sz="2300" i="1" dirty="0"/>
              <a:t>, </a:t>
            </a:r>
            <a:r>
              <a:rPr lang="hr-HR" sz="2300" i="1" dirty="0" err="1"/>
              <a:t>š</a:t>
            </a:r>
            <a:r>
              <a:rPr lang="en-US" sz="2300" i="1" dirty="0" smtClean="0"/>
              <a:t>to </a:t>
            </a:r>
            <a:r>
              <a:rPr lang="en-US" sz="2300" i="1" dirty="0"/>
              <a:t>se </a:t>
            </a:r>
            <a:r>
              <a:rPr lang="en-US" sz="2300" i="1" dirty="0" err="1" smtClean="0"/>
              <a:t>ti</a:t>
            </a:r>
            <a:r>
              <a:rPr lang="hr-HR" sz="2300" i="1" dirty="0" smtClean="0"/>
              <a:t>č</a:t>
            </a:r>
            <a:r>
              <a:rPr lang="en-US" sz="2300" i="1" dirty="0" smtClean="0"/>
              <a:t>e </a:t>
            </a:r>
            <a:r>
              <a:rPr lang="en-US" sz="2300" i="1" dirty="0" err="1"/>
              <a:t>najnovijih</a:t>
            </a:r>
            <a:r>
              <a:rPr lang="en-US" sz="2300" i="1" dirty="0"/>
              <a:t> </a:t>
            </a:r>
            <a:r>
              <a:rPr lang="en-US" sz="2300" i="1" dirty="0" err="1"/>
              <a:t>prilika</a:t>
            </a:r>
            <a:r>
              <a:rPr lang="en-US" sz="2300" i="1" dirty="0"/>
              <a:t>, u </a:t>
            </a:r>
            <a:r>
              <a:rPr lang="en-US" sz="2300" i="1" dirty="0" err="1"/>
              <a:t>krajnjoj</a:t>
            </a:r>
            <a:r>
              <a:rPr lang="en-US" sz="2300" i="1" dirty="0"/>
              <a:t> </a:t>
            </a:r>
            <a:r>
              <a:rPr lang="en-US" sz="2300" i="1" dirty="0" err="1"/>
              <a:t>opasnosti</a:t>
            </a:r>
            <a:r>
              <a:rPr lang="en-US" sz="2300" i="1" dirty="0"/>
              <a:t>. </a:t>
            </a:r>
            <a:r>
              <a:rPr lang="en-US" sz="2300" i="1" dirty="0" err="1"/>
              <a:t>Ako</a:t>
            </a:r>
            <a:r>
              <a:rPr lang="en-US" sz="2300" i="1" dirty="0"/>
              <a:t> </a:t>
            </a:r>
            <a:r>
              <a:rPr lang="en-US" sz="2300" i="1" dirty="0" err="1"/>
              <a:t>ste</a:t>
            </a:r>
            <a:r>
              <a:rPr lang="en-US" sz="2300" i="1" dirty="0"/>
              <a:t> </a:t>
            </a:r>
            <a:r>
              <a:rPr lang="en-US" sz="2300" i="1" dirty="0" err="1"/>
              <a:t>pak</a:t>
            </a:r>
            <a:r>
              <a:rPr lang="en-US" sz="2300" i="1" dirty="0"/>
              <a:t> </a:t>
            </a:r>
            <a:r>
              <a:rPr lang="en-US" sz="2300" i="1" dirty="0" err="1"/>
              <a:t>i</a:t>
            </a:r>
            <a:r>
              <a:rPr lang="en-US" sz="2300" i="1" dirty="0"/>
              <a:t> </a:t>
            </a:r>
            <a:r>
              <a:rPr lang="en-US" sz="2300" i="1" dirty="0" err="1"/>
              <a:t>sada</a:t>
            </a:r>
            <a:r>
              <a:rPr lang="en-US" sz="2300" i="1" dirty="0"/>
              <a:t> </a:t>
            </a:r>
            <a:r>
              <a:rPr lang="en-US" sz="2300" i="1" dirty="0" err="1"/>
              <a:t>takva</a:t>
            </a:r>
            <a:r>
              <a:rPr lang="en-US" sz="2300" i="1" dirty="0"/>
              <a:t> </a:t>
            </a:r>
            <a:r>
              <a:rPr lang="en-US" sz="2300" i="1" dirty="0" smtClean="0"/>
              <a:t>mi</a:t>
            </a:r>
            <a:r>
              <a:rPr lang="hr-HR" sz="2300" i="1" dirty="0" smtClean="0"/>
              <a:t>š</a:t>
            </a:r>
            <a:r>
              <a:rPr lang="en-US" sz="2300" i="1" dirty="0" err="1" smtClean="0"/>
              <a:t>ljenja</a:t>
            </a:r>
            <a:r>
              <a:rPr lang="en-US" sz="2300" i="1" dirty="0"/>
              <a:t>, </a:t>
            </a:r>
            <a:r>
              <a:rPr lang="en-US" sz="2300" i="1" dirty="0" err="1"/>
              <a:t>nemam</a:t>
            </a:r>
            <a:r>
              <a:rPr lang="en-US" sz="2300" i="1" dirty="0"/>
              <a:t> </a:t>
            </a:r>
            <a:r>
              <a:rPr lang="hr-HR" sz="2300" i="1" dirty="0" err="1"/>
              <a:t>š</a:t>
            </a:r>
            <a:r>
              <a:rPr lang="en-US" sz="2300" i="1" dirty="0" smtClean="0"/>
              <a:t>to re</a:t>
            </a:r>
            <a:r>
              <a:rPr lang="hr-HR" sz="2300" i="1" dirty="0" smtClean="0"/>
              <a:t>ć</a:t>
            </a:r>
            <a:r>
              <a:rPr lang="en-US" sz="2300" i="1" dirty="0" err="1" smtClean="0"/>
              <a:t>i</a:t>
            </a:r>
            <a:r>
              <a:rPr lang="en-US" sz="2300" i="1" dirty="0"/>
              <a:t>. No </a:t>
            </a:r>
            <a:r>
              <a:rPr lang="en-US" sz="2300" i="1" dirty="0" err="1"/>
              <a:t>ako</a:t>
            </a:r>
            <a:r>
              <a:rPr lang="en-US" sz="2300" i="1" dirty="0"/>
              <a:t> </a:t>
            </a:r>
            <a:r>
              <a:rPr lang="en-US" sz="2300" i="1" dirty="0" smtClean="0"/>
              <a:t>ho</a:t>
            </a:r>
            <a:r>
              <a:rPr lang="hr-HR" sz="2300" i="1" dirty="0" smtClean="0"/>
              <a:t>ć</a:t>
            </a:r>
            <a:r>
              <a:rPr lang="en-US" sz="2300" i="1" dirty="0" err="1" smtClean="0"/>
              <a:t>ete</a:t>
            </a:r>
            <a:r>
              <a:rPr lang="en-US" sz="2300" i="1" dirty="0" smtClean="0"/>
              <a:t> </a:t>
            </a:r>
            <a:r>
              <a:rPr lang="hr-HR" sz="2300" i="1" dirty="0" err="1"/>
              <a:t>č</a:t>
            </a:r>
            <a:r>
              <a:rPr lang="en-US" sz="2300" i="1" dirty="0" err="1" smtClean="0"/>
              <a:t>uti</a:t>
            </a:r>
            <a:r>
              <a:rPr lang="en-US" sz="2300" i="1" dirty="0" smtClean="0"/>
              <a:t> </a:t>
            </a:r>
            <a:r>
              <a:rPr lang="en-US" sz="2300" i="1" dirty="0"/>
              <a:t>ono </a:t>
            </a:r>
            <a:r>
              <a:rPr lang="hr-HR" sz="2300" i="1" dirty="0" err="1"/>
              <a:t>š</a:t>
            </a:r>
            <a:r>
              <a:rPr lang="en-US" sz="2300" i="1" dirty="0" smtClean="0"/>
              <a:t>to </a:t>
            </a:r>
            <a:r>
              <a:rPr lang="en-US" sz="2300" i="1" dirty="0"/>
              <a:t>je od </a:t>
            </a:r>
            <a:r>
              <a:rPr lang="en-US" sz="2300" i="1" dirty="0" err="1"/>
              <a:t>koristi</a:t>
            </a:r>
            <a:r>
              <a:rPr lang="en-US" sz="2300" i="1" dirty="0"/>
              <a:t> a bez </a:t>
            </a:r>
            <a:r>
              <a:rPr lang="en-US" sz="2300" i="1" dirty="0" err="1"/>
              <a:t>laskanja</a:t>
            </a:r>
            <a:r>
              <a:rPr lang="en-US" sz="2300" i="1" dirty="0"/>
              <a:t>, </a:t>
            </a:r>
            <a:r>
              <a:rPr lang="en-US" sz="2300" i="1" dirty="0" err="1"/>
              <a:t>spreman</a:t>
            </a:r>
            <a:r>
              <a:rPr lang="en-US" sz="2300" i="1" dirty="0"/>
              <a:t> </a:t>
            </a:r>
            <a:r>
              <a:rPr lang="en-US" sz="2300" i="1" dirty="0" err="1"/>
              <a:t>sam</a:t>
            </a:r>
            <a:r>
              <a:rPr lang="en-US" sz="2300" i="1" dirty="0"/>
              <a:t> </a:t>
            </a:r>
            <a:r>
              <a:rPr lang="en-US" sz="2300" i="1" dirty="0" err="1"/>
              <a:t>govoriti</a:t>
            </a:r>
            <a:r>
              <a:rPr lang="en-US" sz="2300" i="1" dirty="0"/>
              <a:t>. </a:t>
            </a:r>
            <a:r>
              <a:rPr lang="en-US" sz="2300" i="1" dirty="0" err="1"/>
              <a:t>Jer</a:t>
            </a:r>
            <a:r>
              <a:rPr lang="en-US" sz="2300" i="1" dirty="0"/>
              <a:t> </a:t>
            </a:r>
            <a:r>
              <a:rPr lang="en-US" sz="2300" i="1" dirty="0" err="1"/>
              <a:t>i</a:t>
            </a:r>
            <a:r>
              <a:rPr lang="en-US" sz="2300" i="1" dirty="0"/>
              <a:t> </a:t>
            </a:r>
            <a:r>
              <a:rPr lang="en-US" sz="2300" i="1" dirty="0" err="1"/>
              <a:t>ako</a:t>
            </a:r>
            <a:r>
              <a:rPr lang="en-US" sz="2300" i="1" dirty="0"/>
              <a:t> </a:t>
            </a:r>
            <a:r>
              <a:rPr lang="en-US" sz="2300" i="1" dirty="0" err="1"/>
              <a:t>su</a:t>
            </a:r>
            <a:r>
              <a:rPr lang="en-US" sz="2300" i="1" dirty="0"/>
              <a:t> </a:t>
            </a:r>
            <a:r>
              <a:rPr lang="en-US" sz="2300" i="1" dirty="0" err="1"/>
              <a:t>prilike</a:t>
            </a:r>
            <a:r>
              <a:rPr lang="en-US" sz="2300" i="1" dirty="0"/>
              <a:t> </a:t>
            </a:r>
            <a:r>
              <a:rPr lang="en-US" sz="2300" i="1" dirty="0" err="1"/>
              <a:t>posve</a:t>
            </a:r>
            <a:r>
              <a:rPr lang="en-US" sz="2300" i="1" dirty="0"/>
              <a:t> </a:t>
            </a:r>
            <a:r>
              <a:rPr lang="en-US" sz="2300" i="1" dirty="0" err="1"/>
              <a:t>slabe</a:t>
            </a:r>
            <a:r>
              <a:rPr lang="en-US" sz="2300" i="1" dirty="0"/>
              <a:t> </a:t>
            </a:r>
            <a:r>
              <a:rPr lang="en-US" sz="2300" i="1" dirty="0" err="1"/>
              <a:t>i</a:t>
            </a:r>
            <a:r>
              <a:rPr lang="en-US" sz="2300" i="1" dirty="0"/>
              <a:t> </a:t>
            </a:r>
            <a:r>
              <a:rPr lang="en-US" sz="2300" i="1" dirty="0" err="1"/>
              <a:t>ako</a:t>
            </a:r>
            <a:r>
              <a:rPr lang="en-US" sz="2300" i="1" dirty="0"/>
              <a:t> je </a:t>
            </a:r>
            <a:r>
              <a:rPr lang="en-US" sz="2300" i="1" dirty="0" err="1"/>
              <a:t>mnogo</a:t>
            </a:r>
            <a:r>
              <a:rPr lang="en-US" sz="2300" i="1" dirty="0"/>
              <a:t> toga </a:t>
            </a:r>
            <a:r>
              <a:rPr lang="en-US" sz="2300" i="1" dirty="0" err="1" smtClean="0"/>
              <a:t>propu</a:t>
            </a:r>
            <a:r>
              <a:rPr lang="hr-HR" sz="2300" i="1" dirty="0" smtClean="0"/>
              <a:t>š</a:t>
            </a:r>
            <a:r>
              <a:rPr lang="en-US" sz="2300" i="1" dirty="0" err="1" smtClean="0"/>
              <a:t>teno</a:t>
            </a:r>
            <a:r>
              <a:rPr lang="en-US" sz="2300" i="1" dirty="0"/>
              <a:t>, </a:t>
            </a:r>
            <a:r>
              <a:rPr lang="en-US" sz="2300" i="1" dirty="0" err="1"/>
              <a:t>ipak</a:t>
            </a:r>
            <a:r>
              <a:rPr lang="en-US" sz="2300" i="1" dirty="0"/>
              <a:t> je </a:t>
            </a:r>
            <a:r>
              <a:rPr lang="en-US" sz="2300" i="1" dirty="0" err="1" smtClean="0"/>
              <a:t>mogu</a:t>
            </a:r>
            <a:r>
              <a:rPr lang="hr-HR" sz="2300" i="1" dirty="0" smtClean="0"/>
              <a:t>ć</a:t>
            </a:r>
            <a:r>
              <a:rPr lang="en-US" sz="2300" i="1" dirty="0" smtClean="0"/>
              <a:t>e</a:t>
            </a:r>
            <a:r>
              <a:rPr lang="en-US" sz="2300" i="1" dirty="0"/>
              <a:t>, </a:t>
            </a:r>
            <a:r>
              <a:rPr lang="en-US" sz="2300" i="1" dirty="0" err="1"/>
              <a:t>ako</a:t>
            </a:r>
            <a:r>
              <a:rPr lang="en-US" sz="2300" i="1" dirty="0"/>
              <a:t> vi </a:t>
            </a:r>
            <a:r>
              <a:rPr lang="en-US" sz="2300" i="1" dirty="0" err="1"/>
              <a:t>budete</a:t>
            </a:r>
            <a:r>
              <a:rPr lang="en-US" sz="2300" i="1" dirty="0"/>
              <a:t> </a:t>
            </a:r>
            <a:r>
              <a:rPr lang="en-US" sz="2300" i="1" dirty="0" err="1"/>
              <a:t>htjeli</a:t>
            </a:r>
            <a:r>
              <a:rPr lang="en-US" sz="2300" i="1" dirty="0"/>
              <a:t> </a:t>
            </a:r>
            <a:r>
              <a:rPr lang="en-US" sz="2300" i="1" dirty="0" smtClean="0"/>
              <a:t>u</a:t>
            </a:r>
            <a:r>
              <a:rPr lang="hr-HR" sz="2300" i="1" dirty="0" smtClean="0"/>
              <a:t>č</a:t>
            </a:r>
            <a:r>
              <a:rPr lang="en-US" sz="2300" i="1" dirty="0" err="1" smtClean="0"/>
              <a:t>initi</a:t>
            </a:r>
            <a:r>
              <a:rPr lang="en-US" sz="2300" i="1" dirty="0" smtClean="0"/>
              <a:t> </a:t>
            </a:r>
            <a:r>
              <a:rPr lang="en-US" sz="2300" i="1" dirty="0"/>
              <a:t>ono </a:t>
            </a:r>
            <a:r>
              <a:rPr lang="hr-HR" sz="2300" i="1" dirty="0" err="1"/>
              <a:t>š</a:t>
            </a:r>
            <a:r>
              <a:rPr lang="en-US" sz="2300" i="1" dirty="0" smtClean="0"/>
              <a:t>to </a:t>
            </a:r>
            <a:r>
              <a:rPr lang="en-US" sz="2300" i="1" dirty="0"/>
              <a:t>je </a:t>
            </a:r>
            <a:r>
              <a:rPr lang="en-US" sz="2300" i="1" dirty="0" err="1"/>
              <a:t>potrebno</a:t>
            </a:r>
            <a:r>
              <a:rPr lang="en-US" sz="2300" i="1" dirty="0"/>
              <a:t>, </a:t>
            </a:r>
            <a:r>
              <a:rPr lang="en-US" sz="2300" i="1" dirty="0" smtClean="0"/>
              <a:t>jo</a:t>
            </a:r>
            <a:r>
              <a:rPr lang="hr-HR" sz="2300" i="1" dirty="0" smtClean="0"/>
              <a:t>š</a:t>
            </a:r>
            <a:r>
              <a:rPr lang="en-US" sz="2300" i="1" dirty="0" smtClean="0"/>
              <a:t> </a:t>
            </a:r>
            <a:r>
              <a:rPr lang="en-US" sz="2300" i="1" dirty="0" err="1"/>
              <a:t>popraviti</a:t>
            </a:r>
            <a:r>
              <a:rPr lang="en-US" sz="2300" i="1" dirty="0"/>
              <a:t> </a:t>
            </a:r>
            <a:r>
              <a:rPr lang="en-US" sz="2300" i="1" dirty="0" err="1"/>
              <a:t>sve</a:t>
            </a:r>
            <a:r>
              <a:rPr lang="en-US" sz="2300" i="1" dirty="0"/>
              <a:t> to. </a:t>
            </a:r>
            <a:r>
              <a:rPr lang="hr-HR" sz="2300" i="1" dirty="0" smtClean="0"/>
              <a:t>…</a:t>
            </a:r>
          </a:p>
          <a:p>
            <a:pPr marL="91440" lvl="2" indent="-91440">
              <a:spcBef>
                <a:spcPts val="1200"/>
              </a:spcBef>
              <a:spcAft>
                <a:spcPts val="200"/>
              </a:spcAft>
              <a:buSzPct val="100000"/>
              <a:buFont typeface="Tw Cen MT" panose="020B0602020104020603" pitchFamily="34" charset="0"/>
              <a:buChar char=" "/>
            </a:pPr>
            <a:r>
              <a:rPr lang="hr-HR" sz="2300" i="1" dirty="0"/>
              <a:t> </a:t>
            </a:r>
            <a:r>
              <a:rPr lang="hr-HR" sz="2300" i="1" dirty="0" smtClean="0"/>
              <a:t>                                                                                                (</a:t>
            </a:r>
            <a:r>
              <a:rPr lang="hr-HR" sz="2300" i="1" dirty="0" err="1"/>
              <a:t>cit</a:t>
            </a:r>
            <a:r>
              <a:rPr lang="hr-HR" sz="2300" i="1" dirty="0"/>
              <a:t>. prema: Glasoviti govori</a:t>
            </a:r>
            <a:r>
              <a:rPr lang="hr-HR" sz="2300" dirty="0"/>
              <a:t>, Zagreb, 1999, str. </a:t>
            </a:r>
            <a:r>
              <a:rPr lang="hr-HR" sz="2300" dirty="0" smtClean="0"/>
              <a:t>22)</a:t>
            </a:r>
            <a:endParaRPr lang="hr-HR" sz="2300" i="1" dirty="0" smtClean="0"/>
          </a:p>
          <a:p>
            <a:r>
              <a:rPr lang="hr-HR" sz="2300" dirty="0" smtClean="0"/>
              <a:t>- s obzirom na okolnosti, </a:t>
            </a:r>
            <a:r>
              <a:rPr lang="hr-HR" sz="2300" dirty="0" err="1" smtClean="0"/>
              <a:t>Demostenov</a:t>
            </a:r>
            <a:r>
              <a:rPr lang="hr-HR" sz="2300" dirty="0" smtClean="0"/>
              <a:t> uvodni dio govora je vrlo vješt i delikatan: on, </a:t>
            </a:r>
            <a:r>
              <a:rPr lang="hr-HR" sz="2300" dirty="0" err="1" smtClean="0"/>
              <a:t>niame</a:t>
            </a:r>
            <a:r>
              <a:rPr lang="hr-HR" sz="2300" dirty="0" smtClean="0"/>
              <a:t>, uvjerljivo ukazuje na lakomislenost i propuste Atenjana, opominje ih pa čak i kori, ali izbjegava direktnu konfrontaciju sa slušateljstvom. Upravo suprotno. Premda ukazuje na ozbiljnost i težinu situacije, daje nadu.</a:t>
            </a:r>
            <a:endParaRPr lang="en-US" sz="2300" dirty="0"/>
          </a:p>
        </p:txBody>
      </p:sp>
    </p:spTree>
    <p:extLst>
      <p:ext uri="{BB962C8B-B14F-4D97-AF65-F5344CB8AC3E}">
        <p14:creationId xmlns:p14="http://schemas.microsoft.com/office/powerpoint/2010/main" val="40562590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11391"/>
            <a:ext cx="9720072" cy="1499616"/>
          </a:xfrm>
        </p:spPr>
        <p:txBody>
          <a:bodyPr/>
          <a:lstStyle/>
          <a:p>
            <a:endParaRPr lang="en-US"/>
          </a:p>
        </p:txBody>
      </p:sp>
      <p:sp>
        <p:nvSpPr>
          <p:cNvPr id="3" name="Content Placeholder 2"/>
          <p:cNvSpPr>
            <a:spLocks noGrp="1"/>
          </p:cNvSpPr>
          <p:nvPr>
            <p:ph idx="1"/>
          </p:nvPr>
        </p:nvSpPr>
        <p:spPr>
          <a:xfrm>
            <a:off x="1024129" y="1737360"/>
            <a:ext cx="9746674" cy="4821382"/>
          </a:xfrm>
        </p:spPr>
        <p:txBody>
          <a:bodyPr>
            <a:normAutofit fontScale="92500" lnSpcReduction="10000"/>
          </a:bodyPr>
          <a:lstStyle/>
          <a:p>
            <a:pPr marL="0" indent="0">
              <a:buNone/>
            </a:pPr>
            <a:r>
              <a:rPr lang="hr-HR" sz="1600" dirty="0" smtClean="0"/>
              <a:t>- </a:t>
            </a:r>
            <a:r>
              <a:rPr lang="hr-HR" sz="1700" dirty="0" smtClean="0"/>
              <a:t>slijedi dio govora u kojemu </a:t>
            </a:r>
            <a:r>
              <a:rPr lang="hr-HR" sz="1700" dirty="0" err="1" smtClean="0"/>
              <a:t>Demosten</a:t>
            </a:r>
            <a:r>
              <a:rPr lang="hr-HR" sz="1700" dirty="0" smtClean="0"/>
              <a:t>, služeći se stvarnim primjerima, pokazuje na koji način i u kojoj mjeri neprestano jačaju Filipova snaga i bezobzirnost:  </a:t>
            </a:r>
            <a:endParaRPr lang="hr-HR" sz="1700" i="1" dirty="0" smtClean="0"/>
          </a:p>
          <a:p>
            <a:r>
              <a:rPr lang="hr-HR" sz="1700" i="1" dirty="0" smtClean="0"/>
              <a:t>    </a:t>
            </a:r>
            <a:r>
              <a:rPr lang="en-US" sz="1700" i="1" dirty="0" smtClean="0"/>
              <a:t>Ne </a:t>
            </a:r>
            <a:r>
              <a:rPr lang="en-US" sz="1700" i="1" dirty="0" err="1"/>
              <a:t>spominjem</a:t>
            </a:r>
            <a:r>
              <a:rPr lang="en-US" sz="1700" i="1" dirty="0"/>
              <a:t> sad </a:t>
            </a:r>
            <a:r>
              <a:rPr lang="en-US" sz="1700" i="1" dirty="0" err="1"/>
              <a:t>ni</a:t>
            </a:r>
            <a:r>
              <a:rPr lang="en-US" sz="1700" i="1" dirty="0"/>
              <a:t> </a:t>
            </a:r>
            <a:r>
              <a:rPr lang="en-US" sz="1700" i="1" dirty="0" err="1"/>
              <a:t>Olint</a:t>
            </a:r>
            <a:r>
              <a:rPr lang="en-US" sz="1700" i="1" dirty="0"/>
              <a:t>, </a:t>
            </a:r>
            <a:r>
              <a:rPr lang="en-US" sz="1700" i="1" dirty="0" err="1"/>
              <a:t>ni</a:t>
            </a:r>
            <a:r>
              <a:rPr lang="en-US" sz="1700" i="1" dirty="0"/>
              <a:t> </a:t>
            </a:r>
            <a:r>
              <a:rPr lang="en-US" sz="1700" i="1" dirty="0" err="1"/>
              <a:t>Metonu</a:t>
            </a:r>
            <a:r>
              <a:rPr lang="en-US" sz="1700" i="1" dirty="0"/>
              <a:t>, </a:t>
            </a:r>
            <a:r>
              <a:rPr lang="en-US" sz="1700" i="1" dirty="0" err="1"/>
              <a:t>ni</a:t>
            </a:r>
            <a:r>
              <a:rPr lang="en-US" sz="1700" i="1" dirty="0"/>
              <a:t> </a:t>
            </a:r>
            <a:r>
              <a:rPr lang="en-US" sz="1700" i="1" dirty="0" err="1"/>
              <a:t>Apoloniju</a:t>
            </a:r>
            <a:r>
              <a:rPr lang="en-US" sz="1700" i="1" dirty="0"/>
              <a:t>, </a:t>
            </a:r>
            <a:r>
              <a:rPr lang="en-US" sz="1700" i="1" dirty="0" err="1"/>
              <a:t>ni</a:t>
            </a:r>
            <a:r>
              <a:rPr lang="en-US" sz="1700" i="1" dirty="0"/>
              <a:t> </a:t>
            </a:r>
            <a:r>
              <a:rPr lang="en-US" sz="1700" i="1" dirty="0" err="1"/>
              <a:t>trideset</a:t>
            </a:r>
            <a:r>
              <a:rPr lang="en-US" sz="1700" i="1" dirty="0"/>
              <a:t> </a:t>
            </a:r>
            <a:r>
              <a:rPr lang="en-US" sz="1700" i="1" dirty="0" err="1"/>
              <a:t>i</a:t>
            </a:r>
            <a:r>
              <a:rPr lang="en-US" sz="1700" i="1" dirty="0"/>
              <a:t> </a:t>
            </a:r>
            <a:r>
              <a:rPr lang="en-US" sz="1700" i="1" dirty="0" err="1"/>
              <a:t>dva</a:t>
            </a:r>
            <a:r>
              <a:rPr lang="en-US" sz="1700" i="1" dirty="0"/>
              <a:t> </a:t>
            </a:r>
            <a:r>
              <a:rPr lang="en-US" sz="1700" i="1" dirty="0" err="1"/>
              <a:t>grada</a:t>
            </a:r>
            <a:r>
              <a:rPr lang="en-US" sz="1700" i="1" dirty="0"/>
              <a:t> u </a:t>
            </a:r>
            <a:r>
              <a:rPr lang="en-US" sz="1700" i="1" dirty="0" err="1"/>
              <a:t>Trakiji</a:t>
            </a:r>
            <a:r>
              <a:rPr lang="en-US" sz="1700" i="1" dirty="0"/>
              <a:t> </a:t>
            </a:r>
            <a:r>
              <a:rPr lang="en-US" sz="1700" i="1" dirty="0" err="1"/>
              <a:t>koje</a:t>
            </a:r>
            <a:r>
              <a:rPr lang="en-US" sz="1700" i="1" dirty="0"/>
              <a:t> je </a:t>
            </a:r>
            <a:r>
              <a:rPr lang="en-US" sz="1700" i="1" dirty="0" err="1"/>
              <a:t>sve</a:t>
            </a:r>
            <a:r>
              <a:rPr lang="en-US" sz="1700" i="1" dirty="0"/>
              <a:t> </a:t>
            </a:r>
            <a:r>
              <a:rPr lang="en-US" sz="1700" i="1" dirty="0" err="1"/>
              <a:t>tako</a:t>
            </a:r>
            <a:r>
              <a:rPr lang="en-US" sz="1700" i="1" dirty="0"/>
              <a:t> </a:t>
            </a:r>
            <a:r>
              <a:rPr lang="en-US" sz="1700" i="1" dirty="0" err="1" smtClean="0"/>
              <a:t>razru</a:t>
            </a:r>
            <a:r>
              <a:rPr lang="hr-HR" sz="1700" i="1" dirty="0" smtClean="0"/>
              <a:t>š</a:t>
            </a:r>
            <a:r>
              <a:rPr lang="en-US" sz="1700" i="1" dirty="0" err="1" smtClean="0"/>
              <a:t>io</a:t>
            </a:r>
            <a:r>
              <a:rPr lang="en-US" sz="1700" i="1" dirty="0" smtClean="0"/>
              <a:t> </a:t>
            </a:r>
            <a:r>
              <a:rPr lang="en-US" sz="1700" i="1" dirty="0"/>
              <a:t>da </a:t>
            </a:r>
            <a:r>
              <a:rPr lang="en-US" sz="1700" i="1" dirty="0" err="1"/>
              <a:t>onome</a:t>
            </a:r>
            <a:r>
              <a:rPr lang="en-US" sz="1700" i="1" dirty="0"/>
              <a:t> </a:t>
            </a:r>
            <a:r>
              <a:rPr lang="en-US" sz="1700" i="1" dirty="0" err="1"/>
              <a:t>tko</a:t>
            </a:r>
            <a:r>
              <a:rPr lang="en-US" sz="1700" i="1" dirty="0"/>
              <a:t> bi </a:t>
            </a:r>
            <a:r>
              <a:rPr lang="en-US" sz="1700" i="1" dirty="0" err="1"/>
              <a:t>onamo</a:t>
            </a:r>
            <a:r>
              <a:rPr lang="en-US" sz="1700" i="1" dirty="0"/>
              <a:t> </a:t>
            </a:r>
            <a:r>
              <a:rPr lang="en-US" sz="1700" i="1" dirty="0" smtClean="0"/>
              <a:t>do</a:t>
            </a:r>
            <a:r>
              <a:rPr lang="hr-HR" sz="1700" i="1" dirty="0" smtClean="0"/>
              <a:t>š</a:t>
            </a:r>
            <a:r>
              <a:rPr lang="en-US" sz="1700" i="1" dirty="0" err="1" smtClean="0"/>
              <a:t>ao</a:t>
            </a:r>
            <a:r>
              <a:rPr lang="en-US" sz="1700" i="1" dirty="0" smtClean="0"/>
              <a:t> </a:t>
            </a:r>
            <a:r>
              <a:rPr lang="en-US" sz="1700" i="1" dirty="0"/>
              <a:t>ne bi </a:t>
            </a:r>
            <a:r>
              <a:rPr lang="en-US" sz="1700" i="1" dirty="0" err="1"/>
              <a:t>bilo</a:t>
            </a:r>
            <a:r>
              <a:rPr lang="en-US" sz="1700" i="1" dirty="0"/>
              <a:t> </a:t>
            </a:r>
            <a:r>
              <a:rPr lang="en-US" sz="1700" i="1" dirty="0" err="1"/>
              <a:t>lako</a:t>
            </a:r>
            <a:r>
              <a:rPr lang="en-US" sz="1700" i="1" dirty="0"/>
              <a:t> </a:t>
            </a:r>
            <a:r>
              <a:rPr lang="en-US" sz="1700" i="1" dirty="0" smtClean="0"/>
              <a:t>re</a:t>
            </a:r>
            <a:r>
              <a:rPr lang="hr-HR" sz="1700" i="1" dirty="0" smtClean="0"/>
              <a:t>ć</a:t>
            </a:r>
            <a:r>
              <a:rPr lang="en-US" sz="1700" i="1" dirty="0" err="1" smtClean="0"/>
              <a:t>i</a:t>
            </a:r>
            <a:r>
              <a:rPr lang="en-US" sz="1700" i="1" dirty="0" smtClean="0"/>
              <a:t> </a:t>
            </a:r>
            <a:r>
              <a:rPr lang="en-US" sz="1700" i="1" dirty="0" err="1"/>
              <a:t>jesu</a:t>
            </a:r>
            <a:r>
              <a:rPr lang="en-US" sz="1700" i="1" dirty="0"/>
              <a:t> li </a:t>
            </a:r>
            <a:r>
              <a:rPr lang="en-US" sz="1700" i="1" dirty="0" err="1"/>
              <a:t>ikada</a:t>
            </a:r>
            <a:r>
              <a:rPr lang="en-US" sz="1700" i="1" dirty="0"/>
              <a:t> </a:t>
            </a:r>
            <a:r>
              <a:rPr lang="en-US" sz="1700" i="1" dirty="0" err="1"/>
              <a:t>bili</a:t>
            </a:r>
            <a:r>
              <a:rPr lang="en-US" sz="1700" i="1" dirty="0"/>
              <a:t> </a:t>
            </a:r>
            <a:r>
              <a:rPr lang="en-US" sz="1700" i="1" dirty="0" err="1"/>
              <a:t>nastanjeni</a:t>
            </a:r>
            <a:r>
              <a:rPr lang="en-US" sz="1700" i="1" dirty="0"/>
              <a:t>; da ne </a:t>
            </a:r>
            <a:r>
              <a:rPr lang="en-US" sz="1700" i="1" dirty="0" err="1"/>
              <a:t>spominjem</a:t>
            </a:r>
            <a:r>
              <a:rPr lang="en-US" sz="1700" i="1" dirty="0"/>
              <a:t> </a:t>
            </a:r>
            <a:r>
              <a:rPr lang="en-US" sz="1700" i="1" dirty="0" err="1" smtClean="0"/>
              <a:t>uni</a:t>
            </a:r>
            <a:r>
              <a:rPr lang="hr-HR" sz="1700" i="1" dirty="0" smtClean="0"/>
              <a:t>š</a:t>
            </a:r>
            <a:r>
              <a:rPr lang="en-US" sz="1700" i="1" dirty="0" smtClean="0"/>
              <a:t>ten </a:t>
            </a:r>
            <a:r>
              <a:rPr lang="en-US" sz="1700" i="1" dirty="0" err="1"/>
              <a:t>tako</a:t>
            </a:r>
            <a:r>
              <a:rPr lang="en-US" sz="1700" i="1" dirty="0"/>
              <a:t> </a:t>
            </a:r>
            <a:r>
              <a:rPr lang="en-US" sz="1700" i="1" dirty="0" err="1"/>
              <a:t>znatan</a:t>
            </a:r>
            <a:r>
              <a:rPr lang="en-US" sz="1700" i="1" dirty="0"/>
              <a:t> </a:t>
            </a:r>
            <a:r>
              <a:rPr lang="en-US" sz="1700" i="1" dirty="0" err="1"/>
              <a:t>narod</a:t>
            </a:r>
            <a:r>
              <a:rPr lang="en-US" sz="1700" i="1" dirty="0"/>
              <a:t> </a:t>
            </a:r>
            <a:r>
              <a:rPr lang="en-US" sz="1700" i="1" dirty="0" err="1"/>
              <a:t>Fodana</a:t>
            </a:r>
            <a:r>
              <a:rPr lang="en-US" sz="1700" i="1" dirty="0"/>
              <a:t>. </a:t>
            </a:r>
            <a:r>
              <a:rPr lang="en-US" sz="1700" i="1" dirty="0" err="1"/>
              <a:t>Kako</a:t>
            </a:r>
            <a:r>
              <a:rPr lang="en-US" sz="1700" i="1" dirty="0"/>
              <a:t> je </a:t>
            </a:r>
            <a:r>
              <a:rPr lang="en-US" sz="1700" i="1" dirty="0" err="1"/>
              <a:t>pak</a:t>
            </a:r>
            <a:r>
              <a:rPr lang="en-US" sz="1700" i="1" dirty="0"/>
              <a:t> s </a:t>
            </a:r>
            <a:r>
              <a:rPr lang="en-US" sz="1700" i="1" dirty="0" err="1"/>
              <a:t>Tesalijom</a:t>
            </a:r>
            <a:r>
              <a:rPr lang="en-US" sz="1700" i="1" dirty="0"/>
              <a:t>? </a:t>
            </a:r>
            <a:r>
              <a:rPr lang="en-US" sz="1700" i="1" dirty="0" err="1"/>
              <a:t>Nije</a:t>
            </a:r>
            <a:r>
              <a:rPr lang="en-US" sz="1700" i="1" dirty="0"/>
              <a:t> li </a:t>
            </a:r>
            <a:r>
              <a:rPr lang="en-US" sz="1700" i="1" dirty="0" err="1" smtClean="0"/>
              <a:t>uni</a:t>
            </a:r>
            <a:r>
              <a:rPr lang="hr-HR" sz="1700" i="1" dirty="0" smtClean="0"/>
              <a:t>š</a:t>
            </a:r>
            <a:r>
              <a:rPr lang="en-US" sz="1700" i="1" dirty="0" err="1" smtClean="0"/>
              <a:t>tio</a:t>
            </a:r>
            <a:r>
              <a:rPr lang="en-US" sz="1700" i="1" dirty="0" smtClean="0"/>
              <a:t> </a:t>
            </a:r>
            <a:r>
              <a:rPr lang="en-US" sz="1700" i="1" dirty="0" err="1"/>
              <a:t>njihove</a:t>
            </a:r>
            <a:r>
              <a:rPr lang="en-US" sz="1700" i="1" dirty="0"/>
              <a:t> </a:t>
            </a:r>
            <a:r>
              <a:rPr lang="en-US" sz="1700" i="1" dirty="0" err="1"/>
              <a:t>vlasti</a:t>
            </a:r>
            <a:r>
              <a:rPr lang="en-US" sz="1700" i="1" dirty="0"/>
              <a:t> </a:t>
            </a:r>
            <a:r>
              <a:rPr lang="en-US" sz="1700" i="1" dirty="0" err="1"/>
              <a:t>i</a:t>
            </a:r>
            <a:r>
              <a:rPr lang="en-US" sz="1700" i="1" dirty="0"/>
              <a:t> </a:t>
            </a:r>
            <a:r>
              <a:rPr lang="en-US" sz="1700" i="1" dirty="0" err="1"/>
              <a:t>gradove</a:t>
            </a:r>
            <a:r>
              <a:rPr lang="en-US" sz="1700" i="1" dirty="0"/>
              <a:t> </a:t>
            </a:r>
            <a:r>
              <a:rPr lang="en-US" sz="1700" i="1" dirty="0" err="1"/>
              <a:t>i</a:t>
            </a:r>
            <a:r>
              <a:rPr lang="en-US" sz="1700" i="1" dirty="0"/>
              <a:t> </a:t>
            </a:r>
            <a:r>
              <a:rPr lang="en-US" sz="1700" i="1" dirty="0" err="1"/>
              <a:t>postavio</a:t>
            </a:r>
            <a:r>
              <a:rPr lang="en-US" sz="1700" i="1" dirty="0"/>
              <a:t> </a:t>
            </a:r>
            <a:r>
              <a:rPr lang="en-US" sz="1700" i="1" dirty="0" err="1"/>
              <a:t>tetrarhije</a:t>
            </a:r>
            <a:r>
              <a:rPr lang="en-US" sz="1700" i="1" dirty="0"/>
              <a:t> da mu </a:t>
            </a:r>
            <a:r>
              <a:rPr lang="en-US" sz="1700" i="1" dirty="0" err="1"/>
              <a:t>robuju</a:t>
            </a:r>
            <a:r>
              <a:rPr lang="en-US" sz="1700" i="1" dirty="0"/>
              <a:t> ne </a:t>
            </a:r>
            <a:r>
              <a:rPr lang="en-US" sz="1700" i="1" dirty="0" err="1"/>
              <a:t>samo</a:t>
            </a:r>
            <a:r>
              <a:rPr lang="en-US" sz="1700" i="1" dirty="0"/>
              <a:t> </a:t>
            </a:r>
            <a:r>
              <a:rPr lang="en-US" sz="1700" i="1" dirty="0" err="1"/>
              <a:t>po</a:t>
            </a:r>
            <a:r>
              <a:rPr lang="en-US" sz="1700" i="1" dirty="0"/>
              <a:t> </a:t>
            </a:r>
            <a:r>
              <a:rPr lang="en-US" sz="1700" i="1" dirty="0" err="1"/>
              <a:t>gradovima</a:t>
            </a:r>
            <a:r>
              <a:rPr lang="en-US" sz="1700" i="1" dirty="0"/>
              <a:t> </a:t>
            </a:r>
            <a:r>
              <a:rPr lang="en-US" sz="1700" i="1" dirty="0" err="1" smtClean="0"/>
              <a:t>ve</a:t>
            </a:r>
            <a:r>
              <a:rPr lang="hr-HR" sz="1700" i="1" dirty="0" smtClean="0"/>
              <a:t>ć</a:t>
            </a:r>
            <a:r>
              <a:rPr lang="en-US" sz="1700" i="1" dirty="0" smtClean="0"/>
              <a:t> </a:t>
            </a:r>
            <a:r>
              <a:rPr lang="en-US" sz="1700" i="1" dirty="0" err="1"/>
              <a:t>i</a:t>
            </a:r>
            <a:r>
              <a:rPr lang="en-US" sz="1700" i="1" dirty="0"/>
              <a:t> </a:t>
            </a:r>
            <a:r>
              <a:rPr lang="en-US" sz="1700" i="1" dirty="0" err="1"/>
              <a:t>po</a:t>
            </a:r>
            <a:r>
              <a:rPr lang="en-US" sz="1700" i="1" dirty="0"/>
              <a:t> </a:t>
            </a:r>
            <a:r>
              <a:rPr lang="en-US" sz="1700" i="1" dirty="0" err="1"/>
              <a:t>pokrajinama</a:t>
            </a:r>
            <a:r>
              <a:rPr lang="en-US" sz="1700" i="1" dirty="0"/>
              <a:t>? </a:t>
            </a:r>
            <a:r>
              <a:rPr lang="en-US" sz="1700" i="1" dirty="0" err="1"/>
              <a:t>Nisu</a:t>
            </a:r>
            <a:r>
              <a:rPr lang="en-US" sz="1700" i="1" dirty="0"/>
              <a:t> li </a:t>
            </a:r>
            <a:r>
              <a:rPr lang="en-US" sz="1700" i="1" dirty="0" err="1"/>
              <a:t>gradovi</a:t>
            </a:r>
            <a:r>
              <a:rPr lang="en-US" sz="1700" i="1" dirty="0"/>
              <a:t> </a:t>
            </a:r>
            <a:r>
              <a:rPr lang="en-US" sz="1700" i="1" dirty="0" err="1"/>
              <a:t>na</a:t>
            </a:r>
            <a:r>
              <a:rPr lang="en-US" sz="1700" i="1" dirty="0"/>
              <a:t> </a:t>
            </a:r>
            <a:r>
              <a:rPr lang="en-US" sz="1700" i="1" dirty="0" err="1"/>
              <a:t>Eubeji</a:t>
            </a:r>
            <a:r>
              <a:rPr lang="en-US" sz="1700" i="1" dirty="0"/>
              <a:t> </a:t>
            </a:r>
            <a:r>
              <a:rPr lang="en-US" sz="1700" i="1" dirty="0" err="1" smtClean="0"/>
              <a:t>ve</a:t>
            </a:r>
            <a:r>
              <a:rPr lang="hr-HR" sz="1700" i="1" dirty="0" smtClean="0"/>
              <a:t>ć</a:t>
            </a:r>
            <a:r>
              <a:rPr lang="en-US" sz="1700" i="1" dirty="0" smtClean="0"/>
              <a:t> </a:t>
            </a:r>
            <a:r>
              <a:rPr lang="en-US" sz="1700" i="1" dirty="0"/>
              <a:t>pod </a:t>
            </a:r>
            <a:r>
              <a:rPr lang="en-US" sz="1700" i="1" dirty="0" err="1"/>
              <a:t>tiranijom</a:t>
            </a:r>
            <a:r>
              <a:rPr lang="en-US" sz="1700" i="1" dirty="0"/>
              <a:t> </a:t>
            </a:r>
            <a:r>
              <a:rPr lang="en-US" sz="1700" i="1" dirty="0" err="1"/>
              <a:t>i</a:t>
            </a:r>
            <a:r>
              <a:rPr lang="en-US" sz="1700" i="1" dirty="0"/>
              <a:t> to </a:t>
            </a:r>
            <a:r>
              <a:rPr lang="en-US" sz="1700" i="1" dirty="0" err="1"/>
              <a:t>na</a:t>
            </a:r>
            <a:r>
              <a:rPr lang="en-US" sz="1700" i="1" dirty="0"/>
              <a:t> </a:t>
            </a:r>
            <a:r>
              <a:rPr lang="en-US" sz="1700" i="1" dirty="0" err="1"/>
              <a:t>otoku</a:t>
            </a:r>
            <a:r>
              <a:rPr lang="en-US" sz="1700" i="1" dirty="0"/>
              <a:t> </a:t>
            </a:r>
            <a:r>
              <a:rPr lang="en-US" sz="1700" i="1" dirty="0" err="1" smtClean="0"/>
              <a:t>susjednom</a:t>
            </a:r>
            <a:r>
              <a:rPr lang="en-US" sz="1700" i="1" dirty="0" smtClean="0"/>
              <a:t> </a:t>
            </a:r>
            <a:r>
              <a:rPr lang="en-US" sz="1700" i="1" dirty="0" err="1"/>
              <a:t>Tebancima</a:t>
            </a:r>
            <a:r>
              <a:rPr lang="en-US" sz="1700" i="1" dirty="0"/>
              <a:t> </a:t>
            </a:r>
            <a:r>
              <a:rPr lang="en-US" sz="1700" i="1" dirty="0" err="1"/>
              <a:t>i</a:t>
            </a:r>
            <a:r>
              <a:rPr lang="en-US" sz="1700" i="1" dirty="0"/>
              <a:t> </a:t>
            </a:r>
            <a:r>
              <a:rPr lang="en-US" sz="1700" i="1" dirty="0" err="1"/>
              <a:t>Atenjanima</a:t>
            </a:r>
            <a:r>
              <a:rPr lang="en-US" sz="1700" i="1" dirty="0"/>
              <a:t>? Ne </a:t>
            </a:r>
            <a:r>
              <a:rPr lang="en-US" sz="1700" i="1" dirty="0" smtClean="0"/>
              <a:t>pi</a:t>
            </a:r>
            <a:r>
              <a:rPr lang="hr-HR" sz="1700" i="1" dirty="0" smtClean="0"/>
              <a:t>š</a:t>
            </a:r>
            <a:r>
              <a:rPr lang="en-US" sz="1700" i="1" dirty="0" smtClean="0"/>
              <a:t>e </a:t>
            </a:r>
            <a:r>
              <a:rPr lang="en-US" sz="1700" i="1" dirty="0"/>
              <a:t>li on u </a:t>
            </a:r>
            <a:r>
              <a:rPr lang="en-US" sz="1700" i="1" dirty="0" err="1"/>
              <a:t>svojim</a:t>
            </a:r>
            <a:r>
              <a:rPr lang="en-US" sz="1700" i="1" dirty="0"/>
              <a:t> </a:t>
            </a:r>
            <a:r>
              <a:rPr lang="en-US" sz="1700" i="1" dirty="0" err="1"/>
              <a:t>pismima</a:t>
            </a:r>
            <a:r>
              <a:rPr lang="en-US" sz="1700" i="1" dirty="0"/>
              <a:t> </a:t>
            </a:r>
            <a:r>
              <a:rPr lang="en-US" sz="1700" i="1" dirty="0" err="1" smtClean="0"/>
              <a:t>izrijekom</a:t>
            </a:r>
            <a:r>
              <a:rPr lang="en-US" sz="1700" i="1" dirty="0"/>
              <a:t>: »</a:t>
            </a:r>
            <a:r>
              <a:rPr lang="en-US" sz="1700" i="1" dirty="0" err="1"/>
              <a:t>meni</a:t>
            </a:r>
            <a:r>
              <a:rPr lang="en-US" sz="1700" i="1" dirty="0"/>
              <a:t> je do </a:t>
            </a:r>
            <a:r>
              <a:rPr lang="en-US" sz="1700" i="1" dirty="0" err="1"/>
              <a:t>mira</a:t>
            </a:r>
            <a:r>
              <a:rPr lang="en-US" sz="1700" i="1" dirty="0"/>
              <a:t> s </a:t>
            </a:r>
            <a:r>
              <a:rPr lang="en-US" sz="1700" i="1" dirty="0" err="1"/>
              <a:t>onima</a:t>
            </a:r>
            <a:r>
              <a:rPr lang="en-US" sz="1700" i="1" dirty="0"/>
              <a:t> </a:t>
            </a:r>
            <a:r>
              <a:rPr lang="en-US" sz="1700" i="1" dirty="0" err="1"/>
              <a:t>koji</a:t>
            </a:r>
            <a:r>
              <a:rPr lang="en-US" sz="1700" i="1" dirty="0"/>
              <a:t> me </a:t>
            </a:r>
            <a:r>
              <a:rPr lang="en-US" sz="1700" i="1" dirty="0" err="1" smtClean="0"/>
              <a:t>slu</a:t>
            </a:r>
            <a:r>
              <a:rPr lang="hr-HR" sz="1700" i="1" dirty="0" smtClean="0"/>
              <a:t>š</a:t>
            </a:r>
            <a:r>
              <a:rPr lang="en-US" sz="1700" i="1" dirty="0" err="1" smtClean="0"/>
              <a:t>aju</a:t>
            </a:r>
            <a:r>
              <a:rPr lang="en-US" sz="1700" i="1" dirty="0"/>
              <a:t>«? I ne </a:t>
            </a:r>
            <a:r>
              <a:rPr lang="en-US" sz="1700" i="1" dirty="0" err="1"/>
              <a:t>samo</a:t>
            </a:r>
            <a:r>
              <a:rPr lang="en-US" sz="1700" i="1" dirty="0"/>
              <a:t> da to </a:t>
            </a:r>
            <a:r>
              <a:rPr lang="en-US" sz="1700" i="1" dirty="0" smtClean="0"/>
              <a:t>pi</a:t>
            </a:r>
            <a:r>
              <a:rPr lang="hr-HR" sz="1700" i="1" dirty="0" smtClean="0"/>
              <a:t>š</a:t>
            </a:r>
            <a:r>
              <a:rPr lang="en-US" sz="1700" i="1" dirty="0" smtClean="0"/>
              <a:t>e </a:t>
            </a:r>
            <a:r>
              <a:rPr lang="en-US" sz="1700" i="1" dirty="0"/>
              <a:t>a da to </a:t>
            </a:r>
            <a:r>
              <a:rPr lang="en-US" sz="1700" i="1" dirty="0" err="1"/>
              <a:t>i</a:t>
            </a:r>
            <a:r>
              <a:rPr lang="en-US" sz="1700" i="1" dirty="0"/>
              <a:t> </a:t>
            </a:r>
            <a:r>
              <a:rPr lang="en-US" sz="1700" i="1" dirty="0" err="1"/>
              <a:t>djelima</a:t>
            </a:r>
            <a:r>
              <a:rPr lang="en-US" sz="1700" i="1" dirty="0"/>
              <a:t> ne </a:t>
            </a:r>
            <a:r>
              <a:rPr lang="hr-HR" sz="1700" i="1" dirty="0" err="1"/>
              <a:t>č</a:t>
            </a:r>
            <a:r>
              <a:rPr lang="en-US" sz="1700" i="1" dirty="0" err="1" smtClean="0"/>
              <a:t>ini</a:t>
            </a:r>
            <a:r>
              <a:rPr lang="en-US" sz="1700" i="1" dirty="0"/>
              <a:t>, </a:t>
            </a:r>
            <a:r>
              <a:rPr lang="en-US" sz="1700" i="1" dirty="0" err="1" smtClean="0"/>
              <a:t>ve</a:t>
            </a:r>
            <a:r>
              <a:rPr lang="hr-HR" sz="1700" i="1" dirty="0" smtClean="0"/>
              <a:t>ć</a:t>
            </a:r>
            <a:r>
              <a:rPr lang="en-US" sz="1700" i="1" dirty="0" smtClean="0"/>
              <a:t> </a:t>
            </a:r>
            <a:r>
              <a:rPr lang="en-US" sz="1700" i="1" dirty="0" err="1" smtClean="0"/>
              <a:t>kre</a:t>
            </a:r>
            <a:r>
              <a:rPr lang="hr-HR" sz="1700" i="1" dirty="0" smtClean="0"/>
              <a:t>ć</a:t>
            </a:r>
            <a:r>
              <a:rPr lang="en-US" sz="1700" i="1" dirty="0" smtClean="0"/>
              <a:t>e </a:t>
            </a:r>
            <a:r>
              <a:rPr lang="en-US" sz="1700" i="1" dirty="0" err="1"/>
              <a:t>na</a:t>
            </a:r>
            <a:r>
              <a:rPr lang="en-US" sz="1700" i="1" dirty="0"/>
              <a:t> </a:t>
            </a:r>
            <a:r>
              <a:rPr lang="en-US" sz="1700" i="1" dirty="0" err="1"/>
              <a:t>Helespont</a:t>
            </a:r>
            <a:r>
              <a:rPr lang="en-US" sz="1700" i="1" dirty="0"/>
              <a:t>, </a:t>
            </a:r>
            <a:r>
              <a:rPr lang="en-US" sz="1700" i="1" dirty="0" err="1"/>
              <a:t>prije</a:t>
            </a:r>
            <a:r>
              <a:rPr lang="en-US" sz="1700" i="1" dirty="0"/>
              <a:t> je </a:t>
            </a:r>
            <a:r>
              <a:rPr lang="en-US" sz="1700" i="1" dirty="0" err="1" smtClean="0"/>
              <a:t>i</a:t>
            </a:r>
            <a:r>
              <a:rPr lang="hr-HR" sz="1700" i="1" dirty="0" smtClean="0"/>
              <a:t>š</a:t>
            </a:r>
            <a:r>
              <a:rPr lang="en-US" sz="1700" i="1" dirty="0" err="1" smtClean="0"/>
              <a:t>ao</a:t>
            </a:r>
            <a:r>
              <a:rPr lang="en-US" sz="1700" i="1" dirty="0" smtClean="0"/>
              <a:t> </a:t>
            </a:r>
            <a:r>
              <a:rPr lang="en-US" sz="1700" i="1" dirty="0" err="1"/>
              <a:t>na</a:t>
            </a:r>
            <a:r>
              <a:rPr lang="en-US" sz="1700" i="1" dirty="0"/>
              <a:t> </a:t>
            </a:r>
            <a:r>
              <a:rPr lang="en-US" sz="1700" i="1" dirty="0" err="1"/>
              <a:t>Ambrakiju</a:t>
            </a:r>
            <a:r>
              <a:rPr lang="en-US" sz="1700" i="1" dirty="0"/>
              <a:t>, </a:t>
            </a:r>
            <a:r>
              <a:rPr lang="en-US" sz="1700" i="1" dirty="0" err="1" smtClean="0"/>
              <a:t>dr</a:t>
            </a:r>
            <a:r>
              <a:rPr lang="hr-HR" sz="1700" i="1" dirty="0" smtClean="0"/>
              <a:t>ž</a:t>
            </a:r>
            <a:r>
              <a:rPr lang="en-US" sz="1700" i="1" dirty="0" err="1" smtClean="0"/>
              <a:t>i</a:t>
            </a:r>
            <a:r>
              <a:rPr lang="en-US" sz="1700" i="1" dirty="0" smtClean="0"/>
              <a:t> </a:t>
            </a:r>
            <a:r>
              <a:rPr lang="en-US" sz="1700" i="1" dirty="0" err="1"/>
              <a:t>Elidu</a:t>
            </a:r>
            <a:r>
              <a:rPr lang="en-US" sz="1700" i="1" dirty="0"/>
              <a:t>, </a:t>
            </a:r>
            <a:r>
              <a:rPr lang="en-US" sz="1700" i="1" dirty="0" err="1"/>
              <a:t>tako</a:t>
            </a:r>
            <a:r>
              <a:rPr lang="en-US" sz="1700" i="1" dirty="0"/>
              <a:t> </a:t>
            </a:r>
            <a:r>
              <a:rPr lang="en-US" sz="1700" i="1" dirty="0" err="1" smtClean="0"/>
              <a:t>zna</a:t>
            </a:r>
            <a:r>
              <a:rPr lang="hr-HR" sz="1700" i="1" dirty="0" smtClean="0"/>
              <a:t>č</a:t>
            </a:r>
            <a:r>
              <a:rPr lang="en-US" sz="1700" i="1" dirty="0" err="1" smtClean="0"/>
              <a:t>ajan</a:t>
            </a:r>
            <a:r>
              <a:rPr lang="en-US" sz="1700" i="1" dirty="0" smtClean="0"/>
              <a:t> </a:t>
            </a:r>
            <a:r>
              <a:rPr lang="en-US" sz="1700" i="1" dirty="0"/>
              <a:t>grad </a:t>
            </a:r>
            <a:r>
              <a:rPr lang="en-US" sz="1700" i="1" dirty="0" err="1"/>
              <a:t>na</a:t>
            </a:r>
            <a:r>
              <a:rPr lang="en-US" sz="1700" i="1" dirty="0"/>
              <a:t> </a:t>
            </a:r>
            <a:r>
              <a:rPr lang="en-US" sz="1700" i="1" dirty="0" err="1"/>
              <a:t>Peloponezu</a:t>
            </a:r>
            <a:r>
              <a:rPr lang="en-US" sz="1700" i="1" dirty="0"/>
              <a:t>, </a:t>
            </a:r>
            <a:r>
              <a:rPr lang="en-US" sz="1700" i="1" dirty="0" err="1"/>
              <a:t>ranije</a:t>
            </a:r>
            <a:r>
              <a:rPr lang="en-US" sz="1700" i="1" dirty="0"/>
              <a:t> je </a:t>
            </a:r>
            <a:r>
              <a:rPr lang="en-US" sz="1700" i="1" dirty="0" err="1"/>
              <a:t>vrebao</a:t>
            </a:r>
            <a:r>
              <a:rPr lang="en-US" sz="1700" i="1" dirty="0"/>
              <a:t> </a:t>
            </a:r>
            <a:r>
              <a:rPr lang="en-US" sz="1700" i="1" dirty="0" err="1"/>
              <a:t>na</a:t>
            </a:r>
            <a:r>
              <a:rPr lang="en-US" sz="1700" i="1" dirty="0"/>
              <a:t> </a:t>
            </a:r>
            <a:r>
              <a:rPr lang="en-US" sz="1700" i="1" dirty="0" err="1"/>
              <a:t>Megaru</a:t>
            </a:r>
            <a:r>
              <a:rPr lang="en-US" sz="1700" i="1" dirty="0"/>
              <a:t>, </a:t>
            </a:r>
            <a:r>
              <a:rPr lang="en-US" sz="1700" i="1" dirty="0" err="1"/>
              <a:t>ni</a:t>
            </a:r>
            <a:r>
              <a:rPr lang="en-US" sz="1700" i="1" dirty="0"/>
              <a:t> </a:t>
            </a:r>
            <a:r>
              <a:rPr lang="en-US" sz="1700" i="1" dirty="0" err="1"/>
              <a:t>Helada</a:t>
            </a:r>
            <a:r>
              <a:rPr lang="en-US" sz="1700" i="1" dirty="0"/>
              <a:t> </a:t>
            </a:r>
            <a:r>
              <a:rPr lang="en-US" sz="1700" i="1" dirty="0" err="1"/>
              <a:t>ni</a:t>
            </a:r>
            <a:r>
              <a:rPr lang="en-US" sz="1700" i="1" dirty="0"/>
              <a:t> </a:t>
            </a:r>
            <a:r>
              <a:rPr lang="en-US" sz="1700" i="1" dirty="0" err="1"/>
              <a:t>barbarska</a:t>
            </a:r>
            <a:r>
              <a:rPr lang="en-US" sz="1700" i="1" dirty="0"/>
              <a:t> </a:t>
            </a:r>
            <a:r>
              <a:rPr lang="en-US" sz="1700" i="1" dirty="0" err="1"/>
              <a:t>zemlja</a:t>
            </a:r>
            <a:r>
              <a:rPr lang="en-US" sz="1700" i="1" dirty="0"/>
              <a:t> </a:t>
            </a:r>
            <a:r>
              <a:rPr lang="en-US" sz="1700" i="1" dirty="0" err="1"/>
              <a:t>nisu</a:t>
            </a:r>
            <a:r>
              <a:rPr lang="en-US" sz="1700" i="1" dirty="0"/>
              <a:t> </a:t>
            </a:r>
            <a:r>
              <a:rPr lang="en-US" sz="1700" i="1" dirty="0" err="1"/>
              <a:t>dosta</a:t>
            </a:r>
            <a:r>
              <a:rPr lang="en-US" sz="1700" i="1" dirty="0"/>
              <a:t> </a:t>
            </a:r>
            <a:r>
              <a:rPr lang="en-US" sz="1700" i="1" dirty="0" err="1"/>
              <a:t>velike</a:t>
            </a:r>
            <a:r>
              <a:rPr lang="en-US" sz="1700" i="1" dirty="0"/>
              <a:t> </a:t>
            </a:r>
            <a:r>
              <a:rPr lang="en-US" sz="1700" i="1" dirty="0" err="1"/>
              <a:t>za</a:t>
            </a:r>
            <a:r>
              <a:rPr lang="en-US" sz="1700" i="1" dirty="0"/>
              <a:t> </a:t>
            </a:r>
            <a:r>
              <a:rPr lang="en-US" sz="1700" i="1" dirty="0" err="1"/>
              <a:t>lakomost</a:t>
            </a:r>
            <a:r>
              <a:rPr lang="en-US" sz="1700" i="1" dirty="0"/>
              <a:t> tog </a:t>
            </a:r>
            <a:r>
              <a:rPr lang="en-US" sz="1700" i="1" dirty="0" err="1"/>
              <a:t>stvora</a:t>
            </a:r>
            <a:r>
              <a:rPr lang="en-US" sz="1700" i="1" dirty="0"/>
              <a:t>. A </a:t>
            </a:r>
            <a:r>
              <a:rPr lang="en-US" sz="1700" i="1" dirty="0" err="1"/>
              <a:t>svi</a:t>
            </a:r>
            <a:r>
              <a:rPr lang="en-US" sz="1700" i="1" dirty="0"/>
              <a:t> mi </a:t>
            </a:r>
            <a:r>
              <a:rPr lang="en-US" sz="1700" i="1" dirty="0" err="1"/>
              <a:t>Grci</a:t>
            </a:r>
            <a:r>
              <a:rPr lang="en-US" sz="1700" i="1" dirty="0"/>
              <a:t> to </a:t>
            </a:r>
            <a:r>
              <a:rPr lang="en-US" sz="1700" i="1" dirty="0" err="1" smtClean="0"/>
              <a:t>gledaju</a:t>
            </a:r>
            <a:r>
              <a:rPr lang="hr-HR" sz="1700" i="1" dirty="0" smtClean="0"/>
              <a:t>ć</a:t>
            </a:r>
            <a:r>
              <a:rPr lang="en-US" sz="1700" i="1" dirty="0" err="1" smtClean="0"/>
              <a:t>i</a:t>
            </a:r>
            <a:r>
              <a:rPr lang="en-US" sz="1700" i="1" dirty="0" smtClean="0"/>
              <a:t> </a:t>
            </a:r>
            <a:r>
              <a:rPr lang="en-US" sz="1700" i="1" dirty="0" err="1"/>
              <a:t>i</a:t>
            </a:r>
            <a:r>
              <a:rPr lang="en-US" sz="1700" i="1" dirty="0"/>
              <a:t> </a:t>
            </a:r>
            <a:r>
              <a:rPr lang="en-US" sz="1700" i="1" dirty="0" err="1" smtClean="0"/>
              <a:t>slu</a:t>
            </a:r>
            <a:r>
              <a:rPr lang="hr-HR" sz="1700" i="1" dirty="0" smtClean="0"/>
              <a:t>š</a:t>
            </a:r>
            <a:r>
              <a:rPr lang="en-US" sz="1700" i="1" dirty="0" err="1" smtClean="0"/>
              <a:t>aju</a:t>
            </a:r>
            <a:r>
              <a:rPr lang="hr-HR" sz="1700" i="1" dirty="0" smtClean="0"/>
              <a:t>ć</a:t>
            </a:r>
            <a:r>
              <a:rPr lang="en-US" sz="1700" i="1" dirty="0" err="1" smtClean="0"/>
              <a:t>i</a:t>
            </a:r>
            <a:r>
              <a:rPr lang="en-US" sz="1700" i="1" dirty="0" smtClean="0"/>
              <a:t> </a:t>
            </a:r>
            <a:r>
              <a:rPr lang="en-US" sz="1700" i="1" dirty="0"/>
              <a:t>ne </a:t>
            </a:r>
            <a:r>
              <a:rPr lang="hr-HR" sz="1700" i="1" dirty="0" err="1"/>
              <a:t>š</a:t>
            </a:r>
            <a:r>
              <a:rPr lang="en-US" sz="1700" i="1" dirty="0" err="1" smtClean="0"/>
              <a:t>aljemo</a:t>
            </a:r>
            <a:r>
              <a:rPr lang="en-US" sz="1700" i="1" dirty="0" smtClean="0"/>
              <a:t> </a:t>
            </a:r>
            <a:r>
              <a:rPr lang="en-US" sz="1700" i="1" dirty="0" err="1"/>
              <a:t>poslanike</a:t>
            </a:r>
            <a:r>
              <a:rPr lang="en-US" sz="1700" i="1" dirty="0"/>
              <a:t> u </a:t>
            </a:r>
            <a:r>
              <a:rPr lang="en-US" sz="1700" i="1" dirty="0" err="1"/>
              <a:t>vezi</a:t>
            </a:r>
            <a:r>
              <a:rPr lang="en-US" sz="1700" i="1" dirty="0"/>
              <a:t> s time </a:t>
            </a:r>
            <a:r>
              <a:rPr lang="en-US" sz="1700" i="1" dirty="0" err="1"/>
              <a:t>jedni</a:t>
            </a:r>
            <a:r>
              <a:rPr lang="en-US" sz="1700" i="1" dirty="0"/>
              <a:t> </a:t>
            </a:r>
            <a:r>
              <a:rPr lang="en-US" sz="1700" i="1" dirty="0" err="1"/>
              <a:t>drugima</a:t>
            </a:r>
            <a:r>
              <a:rPr lang="en-US" sz="1700" i="1" dirty="0"/>
              <a:t> </a:t>
            </a:r>
            <a:r>
              <a:rPr lang="en-US" sz="1700" i="1" dirty="0" err="1"/>
              <a:t>i</a:t>
            </a:r>
            <a:r>
              <a:rPr lang="en-US" sz="1700" i="1" dirty="0"/>
              <a:t> ne </a:t>
            </a:r>
            <a:r>
              <a:rPr lang="en-US" sz="1700" i="1" dirty="0" err="1"/>
              <a:t>ljutimo</a:t>
            </a:r>
            <a:r>
              <a:rPr lang="en-US" sz="1700" i="1" dirty="0"/>
              <a:t> se, a </a:t>
            </a:r>
            <a:r>
              <a:rPr lang="en-US" sz="1700" i="1" dirty="0" err="1"/>
              <a:t>tako</a:t>
            </a:r>
            <a:r>
              <a:rPr lang="en-US" sz="1700" i="1" dirty="0"/>
              <a:t> </a:t>
            </a:r>
            <a:r>
              <a:rPr lang="en-US" sz="1700" i="1" dirty="0" smtClean="0"/>
              <a:t>lo</a:t>
            </a:r>
            <a:r>
              <a:rPr lang="hr-HR" sz="1700" i="1" dirty="0" smtClean="0"/>
              <a:t>š</a:t>
            </a:r>
            <a:r>
              <a:rPr lang="en-US" sz="1700" i="1" dirty="0" smtClean="0"/>
              <a:t>e </a:t>
            </a:r>
            <a:r>
              <a:rPr lang="en-US" sz="1700" i="1" dirty="0" err="1"/>
              <a:t>stojimo</a:t>
            </a:r>
            <a:r>
              <a:rPr lang="en-US" sz="1700" i="1" dirty="0"/>
              <a:t> </a:t>
            </a:r>
            <a:r>
              <a:rPr lang="en-US" sz="1700" i="1" dirty="0" err="1"/>
              <a:t>i</a:t>
            </a:r>
            <a:r>
              <a:rPr lang="en-US" sz="1700" i="1" dirty="0"/>
              <a:t> </a:t>
            </a:r>
            <a:r>
              <a:rPr lang="en-US" sz="1700" i="1" dirty="0" err="1"/>
              <a:t>tako</a:t>
            </a:r>
            <a:r>
              <a:rPr lang="en-US" sz="1700" i="1" dirty="0"/>
              <a:t> </a:t>
            </a:r>
            <a:r>
              <a:rPr lang="en-US" sz="1700" i="1" dirty="0" err="1"/>
              <a:t>smo</a:t>
            </a:r>
            <a:r>
              <a:rPr lang="en-US" sz="1700" i="1" dirty="0"/>
              <a:t> </a:t>
            </a:r>
            <a:r>
              <a:rPr lang="en-US" sz="1700" i="1" dirty="0" err="1" smtClean="0"/>
              <a:t>po</a:t>
            </a:r>
            <a:r>
              <a:rPr lang="hr-HR" sz="1700" i="1" dirty="0" smtClean="0"/>
              <a:t>c</a:t>
            </a:r>
            <a:r>
              <a:rPr lang="en-US" sz="1700" i="1" dirty="0" err="1" smtClean="0"/>
              <a:t>ijepani</a:t>
            </a:r>
            <a:r>
              <a:rPr lang="en-US" sz="1700" i="1" dirty="0" smtClean="0"/>
              <a:t> </a:t>
            </a:r>
            <a:r>
              <a:rPr lang="en-US" sz="1700" i="1" dirty="0" err="1"/>
              <a:t>po</a:t>
            </a:r>
            <a:r>
              <a:rPr lang="en-US" sz="1700" i="1" dirty="0"/>
              <a:t> </a:t>
            </a:r>
            <a:r>
              <a:rPr lang="en-US" sz="1700" i="1" dirty="0" err="1"/>
              <a:t>gra­dovima</a:t>
            </a:r>
            <a:r>
              <a:rPr lang="en-US" sz="1700" i="1" dirty="0"/>
              <a:t> da </a:t>
            </a:r>
            <a:r>
              <a:rPr lang="en-US" sz="1700" i="1" dirty="0" err="1"/>
              <a:t>sve</a:t>
            </a:r>
            <a:r>
              <a:rPr lang="en-US" sz="1700" i="1" dirty="0"/>
              <a:t> do </a:t>
            </a:r>
            <a:r>
              <a:rPr lang="en-US" sz="1700" i="1" dirty="0" smtClean="0"/>
              <a:t>dana</a:t>
            </a:r>
            <a:r>
              <a:rPr lang="hr-HR" sz="1700" i="1" dirty="0" smtClean="0"/>
              <a:t>š</a:t>
            </a:r>
            <a:r>
              <a:rPr lang="en-US" sz="1700" i="1" dirty="0" err="1" smtClean="0"/>
              <a:t>njega</a:t>
            </a:r>
            <a:r>
              <a:rPr lang="en-US" sz="1700" i="1" dirty="0" smtClean="0"/>
              <a:t> </a:t>
            </a:r>
            <a:r>
              <a:rPr lang="en-US" sz="1700" i="1" dirty="0"/>
              <a:t>dana ne </a:t>
            </a:r>
            <a:r>
              <a:rPr lang="en-US" sz="1700" i="1" dirty="0" err="1" smtClean="0"/>
              <a:t>mo</a:t>
            </a:r>
            <a:r>
              <a:rPr lang="hr-HR" sz="1700" i="1" dirty="0" smtClean="0"/>
              <a:t>ž</a:t>
            </a:r>
            <a:r>
              <a:rPr lang="en-US" sz="1700" i="1" dirty="0" smtClean="0"/>
              <a:t>emo u</a:t>
            </a:r>
            <a:r>
              <a:rPr lang="hr-HR" sz="1700" i="1" dirty="0" smtClean="0"/>
              <a:t>č</a:t>
            </a:r>
            <a:r>
              <a:rPr lang="en-US" sz="1700" i="1" dirty="0" err="1" smtClean="0"/>
              <a:t>initi</a:t>
            </a:r>
            <a:r>
              <a:rPr lang="en-US" sz="1700" i="1" dirty="0" smtClean="0"/>
              <a:t> </a:t>
            </a:r>
            <a:r>
              <a:rPr lang="en-US" sz="1700" i="1" dirty="0" err="1" smtClean="0"/>
              <a:t>ni</a:t>
            </a:r>
            <a:r>
              <a:rPr lang="hr-HR" sz="1700" i="1" dirty="0" smtClean="0"/>
              <a:t>š</a:t>
            </a:r>
            <a:r>
              <a:rPr lang="en-US" sz="1700" i="1" dirty="0" smtClean="0"/>
              <a:t>ta </a:t>
            </a:r>
            <a:r>
              <a:rPr lang="en-US" sz="1700" i="1" dirty="0" err="1"/>
              <a:t>korisnoga</a:t>
            </a:r>
            <a:r>
              <a:rPr lang="en-US" sz="1700" i="1" dirty="0"/>
              <a:t> </a:t>
            </a:r>
            <a:r>
              <a:rPr lang="en-US" sz="1700" i="1" dirty="0" err="1"/>
              <a:t>ni</a:t>
            </a:r>
            <a:r>
              <a:rPr lang="en-US" sz="1700" i="1" dirty="0"/>
              <a:t> </a:t>
            </a:r>
            <a:r>
              <a:rPr lang="hr-HR" sz="1700" i="1" dirty="0" smtClean="0"/>
              <a:t>p</a:t>
            </a:r>
            <a:r>
              <a:rPr lang="en-US" sz="1700" i="1" dirty="0" err="1" smtClean="0"/>
              <a:t>otrebnoga</a:t>
            </a:r>
            <a:r>
              <a:rPr lang="en-US" sz="1700" i="1" dirty="0"/>
              <a:t>, </a:t>
            </a:r>
            <a:r>
              <a:rPr lang="en-US" sz="1700" i="1" dirty="0" err="1"/>
              <a:t>niti</a:t>
            </a:r>
            <a:r>
              <a:rPr lang="en-US" sz="1700" i="1" dirty="0"/>
              <a:t> se </a:t>
            </a:r>
            <a:r>
              <a:rPr lang="en-US" sz="1700" i="1" dirty="0" err="1" smtClean="0"/>
              <a:t>slo</a:t>
            </a:r>
            <a:r>
              <a:rPr lang="hr-HR" sz="1700" i="1" dirty="0" smtClean="0"/>
              <a:t>ž</a:t>
            </a:r>
            <a:r>
              <a:rPr lang="en-US" sz="1700" i="1" dirty="0" err="1" smtClean="0"/>
              <a:t>iti</a:t>
            </a:r>
            <a:r>
              <a:rPr lang="en-US" sz="1700" i="1" dirty="0" smtClean="0"/>
              <a:t> </a:t>
            </a:r>
            <a:r>
              <a:rPr lang="en-US" sz="1700" i="1" dirty="0" err="1"/>
              <a:t>niti</a:t>
            </a:r>
            <a:r>
              <a:rPr lang="en-US" sz="1700" i="1" dirty="0"/>
              <a:t> </a:t>
            </a:r>
            <a:r>
              <a:rPr lang="en-US" sz="1700" i="1" dirty="0" err="1"/>
              <a:t>sastaviti</a:t>
            </a:r>
            <a:r>
              <a:rPr lang="en-US" sz="1700" i="1" dirty="0"/>
              <a:t> </a:t>
            </a:r>
            <a:r>
              <a:rPr lang="en-US" sz="1700" i="1" dirty="0" err="1"/>
              <a:t>kakav</a:t>
            </a:r>
            <a:r>
              <a:rPr lang="en-US" sz="1700" i="1" dirty="0"/>
              <a:t> </a:t>
            </a:r>
            <a:r>
              <a:rPr lang="en-US" sz="1700" i="1" dirty="0" err="1"/>
              <a:t>savez</a:t>
            </a:r>
            <a:r>
              <a:rPr lang="en-US" sz="1700" i="1" dirty="0"/>
              <a:t> </a:t>
            </a:r>
            <a:r>
              <a:rPr lang="en-US" sz="1700" i="1" dirty="0" err="1"/>
              <a:t>za</a:t>
            </a:r>
            <a:r>
              <a:rPr lang="en-US" sz="1700" i="1" dirty="0"/>
              <a:t> </a:t>
            </a:r>
            <a:r>
              <a:rPr lang="en-US" sz="1700" i="1" dirty="0" err="1" smtClean="0"/>
              <a:t>pomo</a:t>
            </a:r>
            <a:r>
              <a:rPr lang="hr-HR" sz="1700" i="1" dirty="0" smtClean="0"/>
              <a:t>ć</a:t>
            </a:r>
            <a:r>
              <a:rPr lang="en-US" sz="1700" i="1" dirty="0" smtClean="0"/>
              <a:t> </a:t>
            </a:r>
            <a:r>
              <a:rPr lang="en-US" sz="1700" i="1" dirty="0" err="1"/>
              <a:t>i</a:t>
            </a:r>
            <a:r>
              <a:rPr lang="en-US" sz="1700" i="1" dirty="0"/>
              <a:t> </a:t>
            </a:r>
            <a:r>
              <a:rPr lang="en-US" sz="1700" i="1" dirty="0" err="1"/>
              <a:t>prijateljstvo</a:t>
            </a:r>
            <a:r>
              <a:rPr lang="en-US" sz="1700" i="1" dirty="0"/>
              <a:t>, </a:t>
            </a:r>
            <a:r>
              <a:rPr lang="en-US" sz="1700" i="1" dirty="0" err="1"/>
              <a:t>ved</a:t>
            </a:r>
            <a:r>
              <a:rPr lang="en-US" sz="1700" i="1" dirty="0"/>
              <a:t> </a:t>
            </a:r>
            <a:r>
              <a:rPr lang="en-US" sz="1700" i="1" dirty="0" err="1"/>
              <a:t>promatramo</a:t>
            </a:r>
            <a:r>
              <a:rPr lang="en-US" sz="1700" i="1" dirty="0"/>
              <a:t> tog </a:t>
            </a:r>
            <a:r>
              <a:rPr lang="en-US" sz="1700" i="1" dirty="0" err="1"/>
              <a:t>stvora</a:t>
            </a:r>
            <a:r>
              <a:rPr lang="en-US" sz="1700" i="1" dirty="0"/>
              <a:t> </a:t>
            </a:r>
            <a:r>
              <a:rPr lang="en-US" sz="1700" i="1" dirty="0" err="1"/>
              <a:t>kako</a:t>
            </a:r>
            <a:r>
              <a:rPr lang="en-US" sz="1700" i="1" dirty="0"/>
              <a:t> </a:t>
            </a:r>
            <a:r>
              <a:rPr lang="en-US" sz="1700" i="1" dirty="0" err="1"/>
              <a:t>postaje</a:t>
            </a:r>
            <a:r>
              <a:rPr lang="en-US" sz="1700" i="1" dirty="0"/>
              <a:t> </a:t>
            </a:r>
            <a:r>
              <a:rPr lang="en-US" sz="1700" i="1" dirty="0" err="1"/>
              <a:t>sve</a:t>
            </a:r>
            <a:r>
              <a:rPr lang="en-US" sz="1700" i="1" dirty="0"/>
              <a:t> </a:t>
            </a:r>
            <a:r>
              <a:rPr lang="en-US" sz="1700" i="1" dirty="0" err="1" smtClean="0"/>
              <a:t>ve</a:t>
            </a:r>
            <a:r>
              <a:rPr lang="hr-HR" sz="1700" i="1" dirty="0" smtClean="0"/>
              <a:t>ć</a:t>
            </a:r>
            <a:r>
              <a:rPr lang="en-US" sz="1700" i="1" dirty="0" err="1" smtClean="0"/>
              <a:t>i</a:t>
            </a:r>
            <a:r>
              <a:rPr lang="en-US" sz="1700" i="1" dirty="0" smtClean="0"/>
              <a:t> </a:t>
            </a:r>
            <a:r>
              <a:rPr lang="en-US" sz="1700" i="1" dirty="0" err="1"/>
              <a:t>i</a:t>
            </a:r>
            <a:r>
              <a:rPr lang="en-US" sz="1700" i="1" dirty="0"/>
              <a:t> </a:t>
            </a:r>
            <a:r>
              <a:rPr lang="en-US" sz="1700" i="1" dirty="0" err="1" smtClean="0"/>
              <a:t>ve</a:t>
            </a:r>
            <a:r>
              <a:rPr lang="hr-HR" sz="1700" i="1" dirty="0" smtClean="0"/>
              <a:t>ć</a:t>
            </a:r>
            <a:r>
              <a:rPr lang="en-US" sz="1700" i="1" dirty="0" err="1" smtClean="0"/>
              <a:t>i</a:t>
            </a:r>
            <a:r>
              <a:rPr lang="en-US" sz="1700" i="1" dirty="0"/>
              <a:t>, </a:t>
            </a:r>
            <a:r>
              <a:rPr lang="en-US" sz="1700" i="1" dirty="0" err="1"/>
              <a:t>dok</a:t>
            </a:r>
            <a:r>
              <a:rPr lang="en-US" sz="1700" i="1" dirty="0"/>
              <a:t> </a:t>
            </a:r>
            <a:r>
              <a:rPr lang="en-US" sz="1700" i="1" dirty="0" err="1"/>
              <a:t>svaki</a:t>
            </a:r>
            <a:r>
              <a:rPr lang="en-US" sz="1700" i="1" dirty="0"/>
              <a:t> </a:t>
            </a:r>
            <a:r>
              <a:rPr lang="en-US" sz="1700" i="1" dirty="0" err="1"/>
              <a:t>pojedini</a:t>
            </a:r>
            <a:r>
              <a:rPr lang="en-US" sz="1700" i="1" dirty="0"/>
              <a:t> </a:t>
            </a:r>
            <a:r>
              <a:rPr lang="en-US" sz="1700" i="1" dirty="0" err="1"/>
              <a:t>misli</a:t>
            </a:r>
            <a:r>
              <a:rPr lang="en-US" sz="1700" i="1" dirty="0"/>
              <a:t> </a:t>
            </a:r>
            <a:r>
              <a:rPr lang="en-US" sz="1700" i="1" dirty="0" err="1" smtClean="0"/>
              <a:t>izvu</a:t>
            </a:r>
            <a:r>
              <a:rPr lang="hr-HR" sz="1700" i="1" dirty="0" smtClean="0"/>
              <a:t>ć</a:t>
            </a:r>
            <a:r>
              <a:rPr lang="en-US" sz="1700" i="1" dirty="0" err="1" smtClean="0"/>
              <a:t>i</a:t>
            </a:r>
            <a:r>
              <a:rPr lang="en-US" sz="1700" i="1" dirty="0" smtClean="0"/>
              <a:t> </a:t>
            </a:r>
            <a:r>
              <a:rPr lang="en-US" sz="1700" i="1" dirty="0" err="1"/>
              <a:t>korist</a:t>
            </a:r>
            <a:r>
              <a:rPr lang="en-US" sz="1700" i="1" dirty="0"/>
              <a:t> </a:t>
            </a:r>
            <a:r>
              <a:rPr lang="en-US" sz="1700" i="1" dirty="0" err="1"/>
              <a:t>za</a:t>
            </a:r>
            <a:r>
              <a:rPr lang="en-US" sz="1700" i="1" dirty="0"/>
              <a:t> </a:t>
            </a:r>
            <a:r>
              <a:rPr lang="en-US" sz="1700" i="1" dirty="0" err="1"/>
              <a:t>vrijeme</a:t>
            </a:r>
            <a:r>
              <a:rPr lang="en-US" sz="1700" i="1" dirty="0"/>
              <a:t> </a:t>
            </a:r>
            <a:r>
              <a:rPr lang="en-US" sz="1700" i="1" dirty="0" err="1"/>
              <a:t>dok</a:t>
            </a:r>
            <a:r>
              <a:rPr lang="en-US" sz="1700" i="1" dirty="0"/>
              <a:t> </a:t>
            </a:r>
            <a:r>
              <a:rPr lang="en-US" sz="1700" i="1" dirty="0" err="1"/>
              <a:t>drugi</a:t>
            </a:r>
            <a:r>
              <a:rPr lang="en-US" sz="1700" i="1" dirty="0"/>
              <a:t> </a:t>
            </a:r>
            <a:r>
              <a:rPr lang="en-US" sz="1700" i="1" dirty="0" err="1"/>
              <a:t>propada</a:t>
            </a:r>
            <a:r>
              <a:rPr lang="en-US" sz="1700" i="1" dirty="0"/>
              <a:t>, </a:t>
            </a:r>
            <a:r>
              <a:rPr lang="en-US" sz="1700" i="1" dirty="0" err="1"/>
              <a:t>kako</a:t>
            </a:r>
            <a:r>
              <a:rPr lang="en-US" sz="1700" i="1" dirty="0"/>
              <a:t> mi se </a:t>
            </a:r>
            <a:r>
              <a:rPr lang="hr-HR" sz="1700" i="1" dirty="0" err="1"/>
              <a:t>č</a:t>
            </a:r>
            <a:r>
              <a:rPr lang="en-US" sz="1700" i="1" dirty="0" err="1" smtClean="0"/>
              <a:t>ini</a:t>
            </a:r>
            <a:r>
              <a:rPr lang="en-US" sz="1700" i="1" dirty="0"/>
              <a:t>, ne </a:t>
            </a:r>
            <a:r>
              <a:rPr lang="en-US" sz="1700" i="1" dirty="0" err="1" smtClean="0"/>
              <a:t>brinu</a:t>
            </a:r>
            <a:r>
              <a:rPr lang="hr-HR" sz="1700" i="1" dirty="0" smtClean="0"/>
              <a:t>ć</a:t>
            </a:r>
            <a:r>
              <a:rPr lang="en-US" sz="1700" i="1" dirty="0" err="1" smtClean="0"/>
              <a:t>i</a:t>
            </a:r>
            <a:r>
              <a:rPr lang="en-US" sz="1700" i="1" dirty="0" smtClean="0"/>
              <a:t> </a:t>
            </a:r>
            <a:r>
              <a:rPr lang="en-US" sz="1700" i="1" dirty="0"/>
              <a:t>se </a:t>
            </a:r>
            <a:r>
              <a:rPr lang="en-US" sz="1700" i="1" dirty="0" err="1"/>
              <a:t>i</a:t>
            </a:r>
            <a:r>
              <a:rPr lang="en-US" sz="1700" i="1" dirty="0"/>
              <a:t> ne </a:t>
            </a:r>
            <a:r>
              <a:rPr lang="en-US" sz="1700" i="1" dirty="0" err="1" smtClean="0"/>
              <a:t>rade</a:t>
            </a:r>
            <a:r>
              <a:rPr lang="hr-HR" sz="1700" i="1" dirty="0" smtClean="0"/>
              <a:t>ć</a:t>
            </a:r>
            <a:r>
              <a:rPr lang="en-US" sz="1700" i="1" dirty="0" err="1" smtClean="0"/>
              <a:t>i</a:t>
            </a:r>
            <a:r>
              <a:rPr lang="en-US" sz="1700" i="1" dirty="0" smtClean="0"/>
              <a:t> </a:t>
            </a:r>
            <a:r>
              <a:rPr lang="en-US" sz="1700" i="1" dirty="0"/>
              <a:t>da se </a:t>
            </a:r>
            <a:r>
              <a:rPr lang="en-US" sz="1700" i="1" dirty="0" err="1"/>
              <a:t>spasi</a:t>
            </a:r>
            <a:r>
              <a:rPr lang="en-US" sz="1700" i="1" dirty="0"/>
              <a:t> </a:t>
            </a:r>
            <a:r>
              <a:rPr lang="en-US" sz="1700" i="1" dirty="0" smtClean="0"/>
              <a:t>polo</a:t>
            </a:r>
            <a:r>
              <a:rPr lang="hr-HR" sz="1700" i="1" dirty="0" smtClean="0"/>
              <a:t>ž</a:t>
            </a:r>
            <a:r>
              <a:rPr lang="en-US" sz="1700" i="1" dirty="0" err="1" smtClean="0"/>
              <a:t>aj</a:t>
            </a:r>
            <a:r>
              <a:rPr lang="en-US" sz="1700" i="1" dirty="0" smtClean="0"/>
              <a:t> </a:t>
            </a:r>
            <a:r>
              <a:rPr lang="en-US" sz="1700" i="1" dirty="0" err="1"/>
              <a:t>Grka</a:t>
            </a:r>
            <a:r>
              <a:rPr lang="en-US" sz="1700" i="1" dirty="0"/>
              <a:t>, </a:t>
            </a:r>
            <a:r>
              <a:rPr lang="en-US" sz="1700" i="1" dirty="0" err="1"/>
              <a:t>jer</a:t>
            </a:r>
            <a:r>
              <a:rPr lang="en-US" sz="1700" i="1" dirty="0"/>
              <a:t> </a:t>
            </a:r>
            <a:r>
              <a:rPr lang="en-US" sz="1700" i="1" dirty="0" err="1"/>
              <a:t>svatko</a:t>
            </a:r>
            <a:r>
              <a:rPr lang="en-US" sz="1700" i="1" dirty="0"/>
              <a:t> dobro </a:t>
            </a:r>
            <a:r>
              <a:rPr lang="en-US" sz="1700" i="1" dirty="0" err="1"/>
              <a:t>zna</a:t>
            </a:r>
            <a:r>
              <a:rPr lang="en-US" sz="1700" i="1" dirty="0"/>
              <a:t> da se on </a:t>
            </a:r>
            <a:r>
              <a:rPr lang="en-US" sz="1700" i="1" dirty="0" err="1" smtClean="0"/>
              <a:t>vra</a:t>
            </a:r>
            <a:r>
              <a:rPr lang="hr-HR" sz="1700" i="1" dirty="0" smtClean="0"/>
              <a:t>ć</a:t>
            </a:r>
            <a:r>
              <a:rPr lang="en-US" sz="1700" i="1" dirty="0" smtClean="0"/>
              <a:t>a</a:t>
            </a:r>
            <a:r>
              <a:rPr lang="hr-HR" sz="1700" i="1" dirty="0" smtClean="0"/>
              <a:t> </a:t>
            </a:r>
            <a:r>
              <a:rPr lang="en-US" sz="1700" i="1" dirty="0" err="1"/>
              <a:t>i</a:t>
            </a:r>
            <a:r>
              <a:rPr lang="en-US" sz="1700" i="1" dirty="0"/>
              <a:t> </a:t>
            </a:r>
            <a:r>
              <a:rPr lang="en-US" sz="1700" i="1" dirty="0" err="1"/>
              <a:t>onome</a:t>
            </a:r>
            <a:r>
              <a:rPr lang="en-US" sz="1700" i="1" dirty="0"/>
              <a:t> </a:t>
            </a:r>
            <a:r>
              <a:rPr lang="en-US" sz="1700" i="1" dirty="0" err="1"/>
              <a:t>koji</a:t>
            </a:r>
            <a:r>
              <a:rPr lang="en-US" sz="1700" i="1" dirty="0"/>
              <a:t> sad </a:t>
            </a:r>
            <a:r>
              <a:rPr lang="en-US" sz="1700" i="1" dirty="0" err="1"/>
              <a:t>misli</a:t>
            </a:r>
            <a:r>
              <a:rPr lang="en-US" sz="1700" i="1" dirty="0"/>
              <a:t> da mu je </a:t>
            </a:r>
            <a:r>
              <a:rPr lang="en-US" sz="1700" i="1" dirty="0" err="1"/>
              <a:t>vrlo</a:t>
            </a:r>
            <a:r>
              <a:rPr lang="en-US" sz="1700" i="1" dirty="0"/>
              <a:t> </a:t>
            </a:r>
            <a:r>
              <a:rPr lang="en-US" sz="1700" i="1" dirty="0" err="1"/>
              <a:t>daleko</a:t>
            </a:r>
            <a:r>
              <a:rPr lang="en-US" sz="1700" i="1" dirty="0"/>
              <a:t> </a:t>
            </a:r>
            <a:r>
              <a:rPr lang="en-US" sz="1700" i="1" dirty="0" err="1"/>
              <a:t>poput</a:t>
            </a:r>
            <a:r>
              <a:rPr lang="en-US" sz="1700" i="1" dirty="0"/>
              <a:t> </a:t>
            </a:r>
            <a:r>
              <a:rPr lang="en-US" sz="1700" i="1" dirty="0" err="1"/>
              <a:t>ponovnog</a:t>
            </a:r>
            <a:r>
              <a:rPr lang="en-US" sz="1700" i="1" dirty="0"/>
              <a:t> </a:t>
            </a:r>
            <a:r>
              <a:rPr lang="en-US" sz="1700" i="1" dirty="0" err="1"/>
              <a:t>nadolaska</a:t>
            </a:r>
            <a:r>
              <a:rPr lang="en-US" sz="1700" i="1" dirty="0"/>
              <a:t> </a:t>
            </a:r>
            <a:r>
              <a:rPr lang="en-US" sz="1700" i="1" dirty="0" err="1"/>
              <a:t>ili</a:t>
            </a:r>
            <a:r>
              <a:rPr lang="en-US" sz="1700" i="1" dirty="0"/>
              <a:t> </a:t>
            </a:r>
            <a:r>
              <a:rPr lang="en-US" sz="1700" i="1" dirty="0" err="1"/>
              <a:t>napada</a:t>
            </a:r>
            <a:r>
              <a:rPr lang="en-US" sz="1700" i="1" dirty="0"/>
              <a:t> </a:t>
            </a:r>
            <a:r>
              <a:rPr lang="en-US" sz="1700" i="1" dirty="0" err="1" smtClean="0"/>
              <a:t>vru</a:t>
            </a:r>
            <a:r>
              <a:rPr lang="hr-HR" sz="1700" i="1" dirty="0" smtClean="0"/>
              <a:t>ć</a:t>
            </a:r>
            <a:r>
              <a:rPr lang="en-US" sz="1700" i="1" dirty="0" smtClean="0"/>
              <a:t>ice </a:t>
            </a:r>
            <a:r>
              <a:rPr lang="en-US" sz="1700" i="1" dirty="0" err="1"/>
              <a:t>ili</a:t>
            </a:r>
            <a:r>
              <a:rPr lang="en-US" sz="1700" i="1" dirty="0"/>
              <a:t> </a:t>
            </a:r>
            <a:r>
              <a:rPr lang="en-US" sz="1700" i="1" dirty="0" err="1"/>
              <a:t>kakve</a:t>
            </a:r>
            <a:r>
              <a:rPr lang="en-US" sz="1700" i="1" dirty="0"/>
              <a:t> </a:t>
            </a:r>
            <a:r>
              <a:rPr lang="en-US" sz="1700" i="1" dirty="0" err="1"/>
              <a:t>druge</a:t>
            </a:r>
            <a:r>
              <a:rPr lang="en-US" sz="1700" i="1" dirty="0"/>
              <a:t> </a:t>
            </a:r>
            <a:r>
              <a:rPr lang="en-US" sz="1700" i="1" dirty="0" smtClean="0"/>
              <a:t>bole</a:t>
            </a:r>
            <a:r>
              <a:rPr lang="hr-HR" sz="1700" i="1" dirty="0" smtClean="0"/>
              <a:t>š</a:t>
            </a:r>
            <a:r>
              <a:rPr lang="en-US" sz="1700" i="1" dirty="0" smtClean="0"/>
              <a:t>tine</a:t>
            </a:r>
            <a:r>
              <a:rPr lang="en-US" sz="1700" i="1" dirty="0"/>
              <a:t>. [...]</a:t>
            </a:r>
          </a:p>
          <a:p>
            <a:r>
              <a:rPr lang="hr-HR" sz="1700" i="1" dirty="0"/>
              <a:t> </a:t>
            </a:r>
            <a:r>
              <a:rPr lang="en-US" sz="1700" i="1" dirty="0"/>
              <a:t>Ne </a:t>
            </a:r>
            <a:r>
              <a:rPr lang="en-US" sz="1700" i="1" dirty="0" err="1"/>
              <a:t>propisuje</a:t>
            </a:r>
            <a:r>
              <a:rPr lang="en-US" sz="1700" i="1" dirty="0"/>
              <a:t> li </a:t>
            </a:r>
            <a:r>
              <a:rPr lang="en-US" sz="1700" i="1" dirty="0" err="1"/>
              <a:t>Tesalcima</a:t>
            </a:r>
            <a:r>
              <a:rPr lang="en-US" sz="1700" i="1" dirty="0"/>
              <a:t> </a:t>
            </a:r>
            <a:r>
              <a:rPr lang="en-US" sz="1700" i="1" dirty="0" err="1"/>
              <a:t>na</a:t>
            </a:r>
            <a:r>
              <a:rPr lang="en-US" sz="1700" i="1" dirty="0"/>
              <a:t> </a:t>
            </a:r>
            <a:r>
              <a:rPr lang="en-US" sz="1700" i="1" dirty="0" err="1"/>
              <a:t>koji</a:t>
            </a:r>
            <a:r>
              <a:rPr lang="en-US" sz="1700" i="1" dirty="0"/>
              <a:t> </a:t>
            </a:r>
            <a:r>
              <a:rPr lang="en-US" sz="1700" i="1" dirty="0" err="1"/>
              <a:t>na</a:t>
            </a:r>
            <a:r>
              <a:rPr lang="hr-HR" sz="1700" i="1" dirty="0"/>
              <a:t>č</a:t>
            </a:r>
            <a:r>
              <a:rPr lang="en-US" sz="1700" i="1" dirty="0"/>
              <a:t>in </a:t>
            </a:r>
            <a:r>
              <a:rPr lang="en-US" sz="1700" i="1" dirty="0" err="1"/>
              <a:t>treba</a:t>
            </a:r>
            <a:r>
              <a:rPr lang="en-US" sz="1700" i="1" dirty="0"/>
              <a:t> da </a:t>
            </a:r>
            <a:r>
              <a:rPr lang="en-US" sz="1700" i="1" dirty="0" err="1"/>
              <a:t>upravljaju</a:t>
            </a:r>
            <a:r>
              <a:rPr lang="en-US" sz="1700" i="1" dirty="0"/>
              <a:t> </a:t>
            </a:r>
            <a:r>
              <a:rPr lang="en-US" sz="1700" i="1" dirty="0" err="1"/>
              <a:t>dr</a:t>
            </a:r>
            <a:r>
              <a:rPr lang="hr-HR" sz="1700" i="1" dirty="0"/>
              <a:t>ž</a:t>
            </a:r>
            <a:r>
              <a:rPr lang="en-US" sz="1700" i="1" dirty="0" err="1"/>
              <a:t>avom</a:t>
            </a:r>
            <a:r>
              <a:rPr lang="en-US" sz="1700" i="1" dirty="0"/>
              <a:t>? Ne </a:t>
            </a:r>
            <a:r>
              <a:rPr lang="hr-HR" sz="1700" i="1" dirty="0"/>
              <a:t>š</a:t>
            </a:r>
            <a:r>
              <a:rPr lang="en-US" sz="1700" i="1" dirty="0" err="1"/>
              <a:t>alje</a:t>
            </a:r>
            <a:r>
              <a:rPr lang="en-US" sz="1700" i="1" dirty="0"/>
              <a:t> li </a:t>
            </a:r>
            <a:r>
              <a:rPr lang="en-US" sz="1700" i="1" dirty="0" err="1"/>
              <a:t>pla</a:t>
            </a:r>
            <a:r>
              <a:rPr lang="hr-HR" sz="1700" i="1" dirty="0"/>
              <a:t>ć</a:t>
            </a:r>
            <a:r>
              <a:rPr lang="en-US" sz="1700" i="1" dirty="0" err="1"/>
              <a:t>enike</a:t>
            </a:r>
            <a:r>
              <a:rPr lang="en-US" sz="1700" i="1" dirty="0"/>
              <a:t> </a:t>
            </a:r>
            <a:r>
              <a:rPr lang="en-US" sz="1700" i="1" dirty="0" err="1"/>
              <a:t>jedne</a:t>
            </a:r>
            <a:r>
              <a:rPr lang="en-US" sz="1700" i="1" dirty="0"/>
              <a:t> u </a:t>
            </a:r>
            <a:r>
              <a:rPr lang="en-US" sz="1700" i="1" dirty="0" err="1"/>
              <a:t>Portmos</a:t>
            </a:r>
            <a:r>
              <a:rPr lang="en-US" sz="1700" i="1" dirty="0"/>
              <a:t> da </a:t>
            </a:r>
            <a:r>
              <a:rPr lang="en-US" sz="1700" i="1" dirty="0" err="1"/>
              <a:t>istjera</a:t>
            </a:r>
            <a:r>
              <a:rPr lang="en-US" sz="1700" i="1" dirty="0"/>
              <a:t> </a:t>
            </a:r>
            <a:r>
              <a:rPr lang="en-US" sz="1700" i="1" dirty="0" err="1"/>
              <a:t>narodnu</a:t>
            </a:r>
            <a:r>
              <a:rPr lang="en-US" sz="1700" i="1" dirty="0"/>
              <a:t> </a:t>
            </a:r>
            <a:r>
              <a:rPr lang="en-US" sz="1700" i="1" dirty="0" err="1"/>
              <a:t>stranku</a:t>
            </a:r>
            <a:r>
              <a:rPr lang="en-US" sz="1700" i="1" dirty="0"/>
              <a:t> </a:t>
            </a:r>
            <a:r>
              <a:rPr lang="en-US" sz="1700" i="1" dirty="0" err="1"/>
              <a:t>Eretrijaca</a:t>
            </a:r>
            <a:r>
              <a:rPr lang="en-US" sz="1700" i="1" dirty="0"/>
              <a:t>, a </a:t>
            </a:r>
            <a:r>
              <a:rPr lang="en-US" sz="1700" i="1" dirty="0" err="1"/>
              <a:t>druge</a:t>
            </a:r>
            <a:r>
              <a:rPr lang="en-US" sz="1700" i="1" dirty="0"/>
              <a:t> u </a:t>
            </a:r>
            <a:r>
              <a:rPr lang="en-US" sz="1700" i="1" dirty="0" err="1"/>
              <a:t>Orej</a:t>
            </a:r>
            <a:r>
              <a:rPr lang="en-US" sz="1700" i="1" dirty="0"/>
              <a:t> da </a:t>
            </a:r>
            <a:r>
              <a:rPr lang="en-US" sz="1700" i="1" dirty="0" err="1"/>
              <a:t>postave</a:t>
            </a:r>
            <a:r>
              <a:rPr lang="en-US" sz="1700" i="1" dirty="0"/>
              <a:t> </a:t>
            </a:r>
            <a:r>
              <a:rPr lang="en-US" sz="1700" i="1" dirty="0" err="1"/>
              <a:t>Filistidu</a:t>
            </a:r>
            <a:r>
              <a:rPr lang="en-US" sz="1700" i="1" dirty="0"/>
              <a:t> </a:t>
            </a:r>
            <a:r>
              <a:rPr lang="en-US" sz="1700" i="1" dirty="0" err="1"/>
              <a:t>za</a:t>
            </a:r>
            <a:r>
              <a:rPr lang="en-US" sz="1700" i="1" dirty="0"/>
              <a:t> </a:t>
            </a:r>
            <a:r>
              <a:rPr lang="en-US" sz="1700" i="1" dirty="0" err="1"/>
              <a:t>tiranina</a:t>
            </a:r>
            <a:r>
              <a:rPr lang="en-US" sz="1700" i="1" dirty="0"/>
              <a:t>? A </a:t>
            </a:r>
            <a:r>
              <a:rPr lang="en-US" sz="1700" i="1" dirty="0" err="1"/>
              <a:t>Grci</a:t>
            </a:r>
            <a:r>
              <a:rPr lang="en-US" sz="1700" i="1" dirty="0"/>
              <a:t> to </a:t>
            </a:r>
            <a:r>
              <a:rPr lang="en-US" sz="1700" i="1" dirty="0" err="1"/>
              <a:t>gledaju</a:t>
            </a:r>
            <a:r>
              <a:rPr lang="en-US" sz="1700" i="1" dirty="0"/>
              <a:t> </a:t>
            </a:r>
            <a:r>
              <a:rPr lang="en-US" sz="1700" i="1" dirty="0" err="1"/>
              <a:t>i</a:t>
            </a:r>
            <a:r>
              <a:rPr lang="en-US" sz="1700" i="1" dirty="0"/>
              <a:t> </a:t>
            </a:r>
            <a:r>
              <a:rPr lang="en-US" sz="1700" i="1" dirty="0" err="1"/>
              <a:t>ipak</a:t>
            </a:r>
            <a:r>
              <a:rPr lang="en-US" sz="1700" i="1" dirty="0"/>
              <a:t> se </a:t>
            </a:r>
            <a:r>
              <a:rPr lang="en-US" sz="1700" i="1" dirty="0" err="1"/>
              <a:t>skanjuju</a:t>
            </a:r>
            <a:r>
              <a:rPr lang="en-US" sz="1700" i="1" dirty="0"/>
              <a:t> </a:t>
            </a:r>
            <a:r>
              <a:rPr lang="en-US" sz="1700" i="1" dirty="0" err="1"/>
              <a:t>i</a:t>
            </a:r>
            <a:r>
              <a:rPr lang="en-US" sz="1700" i="1" dirty="0"/>
              <a:t> </a:t>
            </a:r>
            <a:r>
              <a:rPr lang="hr-HR" sz="1700" i="1" dirty="0"/>
              <a:t>č</a:t>
            </a:r>
            <a:r>
              <a:rPr lang="en-US" sz="1700" i="1" dirty="0" err="1"/>
              <a:t>ini</a:t>
            </a:r>
            <a:r>
              <a:rPr lang="en-US" sz="1700" i="1" dirty="0"/>
              <a:t> mi se da </a:t>
            </a:r>
            <a:r>
              <a:rPr lang="en-US" sz="1700" i="1" dirty="0" err="1"/>
              <a:t>na</a:t>
            </a:r>
            <a:r>
              <a:rPr lang="en-US" sz="1700" i="1" dirty="0"/>
              <a:t> </a:t>
            </a:r>
            <a:r>
              <a:rPr lang="en-US" sz="1700" i="1" dirty="0" err="1"/>
              <a:t>ove</a:t>
            </a:r>
            <a:r>
              <a:rPr lang="en-US" sz="1700" i="1" dirty="0"/>
              <a:t> </a:t>
            </a:r>
            <a:r>
              <a:rPr lang="en-US" sz="1700" i="1" dirty="0" err="1"/>
              <a:t>doga</a:t>
            </a:r>
            <a:r>
              <a:rPr lang="hr-HR" sz="1700" i="1" dirty="0"/>
              <a:t>đ</a:t>
            </a:r>
            <a:r>
              <a:rPr lang="en-US" sz="1700" i="1" dirty="0" err="1"/>
              <a:t>aje</a:t>
            </a:r>
            <a:r>
              <a:rPr lang="en-US" sz="1700" i="1" dirty="0"/>
              <a:t> </a:t>
            </a:r>
            <a:r>
              <a:rPr lang="en-US" sz="1700" i="1" dirty="0" err="1"/>
              <a:t>gledaju</a:t>
            </a:r>
            <a:r>
              <a:rPr lang="en-US" sz="1700" i="1" dirty="0"/>
              <a:t> </a:t>
            </a:r>
            <a:r>
              <a:rPr lang="en-US" sz="1700" i="1" dirty="0" err="1"/>
              <a:t>kao</a:t>
            </a:r>
            <a:r>
              <a:rPr lang="en-US" sz="1700" i="1" dirty="0"/>
              <a:t> </a:t>
            </a:r>
            <a:r>
              <a:rPr lang="en-US" sz="1700" i="1" dirty="0" err="1"/>
              <a:t>na</a:t>
            </a:r>
            <a:r>
              <a:rPr lang="en-US" sz="1700" i="1" dirty="0"/>
              <a:t> </a:t>
            </a:r>
            <a:r>
              <a:rPr lang="en-US" sz="1700" i="1" dirty="0" err="1"/>
              <a:t>tu</a:t>
            </a:r>
            <a:r>
              <a:rPr lang="hr-HR" sz="1700" i="1" dirty="0"/>
              <a:t>g</a:t>
            </a:r>
            <a:r>
              <a:rPr lang="en-US" sz="1700" i="1" dirty="0"/>
              <a:t>u, mole</a:t>
            </a:r>
            <a:r>
              <a:rPr lang="hr-HR" sz="1700" i="1" dirty="0"/>
              <a:t>ć</a:t>
            </a:r>
            <a:r>
              <a:rPr lang="en-US" sz="1700" i="1" dirty="0" err="1"/>
              <a:t>i</a:t>
            </a:r>
            <a:r>
              <a:rPr lang="en-US" sz="1700" i="1" dirty="0"/>
              <a:t> se </a:t>
            </a:r>
            <a:r>
              <a:rPr lang="en-US" sz="1700" i="1" dirty="0" err="1"/>
              <a:t>svaki</a:t>
            </a:r>
            <a:r>
              <a:rPr lang="en-US" sz="1700" i="1" dirty="0"/>
              <a:t> </a:t>
            </a:r>
            <a:r>
              <a:rPr lang="en-US" sz="1700" i="1" dirty="0" err="1"/>
              <a:t>pojedini</a:t>
            </a:r>
            <a:r>
              <a:rPr lang="en-US" sz="1700" i="1" dirty="0"/>
              <a:t> da ne </a:t>
            </a:r>
            <a:r>
              <a:rPr lang="en-US" sz="1700" i="1" dirty="0" err="1"/>
              <a:t>padne</a:t>
            </a:r>
            <a:r>
              <a:rPr lang="en-US" sz="1700" i="1" dirty="0"/>
              <a:t> </a:t>
            </a:r>
            <a:r>
              <a:rPr lang="en-US" sz="1700" i="1" dirty="0" err="1"/>
              <a:t>na</a:t>
            </a:r>
            <a:r>
              <a:rPr lang="en-US" sz="1700" i="1" dirty="0"/>
              <a:t> </a:t>
            </a:r>
            <a:r>
              <a:rPr lang="en-US" sz="1700" i="1" dirty="0" err="1"/>
              <a:t>njega</a:t>
            </a:r>
            <a:r>
              <a:rPr lang="en-US" sz="1700" i="1" dirty="0"/>
              <a:t>, a </a:t>
            </a:r>
            <a:r>
              <a:rPr lang="en-US" sz="1700" i="1" dirty="0" err="1"/>
              <a:t>nitko</a:t>
            </a:r>
            <a:r>
              <a:rPr lang="en-US" sz="1700" i="1" dirty="0"/>
              <a:t> </a:t>
            </a:r>
            <a:r>
              <a:rPr lang="en-US" sz="1700" i="1" dirty="0" err="1"/>
              <a:t>ga</a:t>
            </a:r>
            <a:r>
              <a:rPr lang="en-US" sz="1700" i="1" dirty="0"/>
              <a:t> ne </a:t>
            </a:r>
            <a:r>
              <a:rPr lang="en-US" sz="1700" i="1" dirty="0" err="1"/>
              <a:t>poku</a:t>
            </a:r>
            <a:r>
              <a:rPr lang="hr-HR" sz="1700" i="1" dirty="0"/>
              <a:t>š</a:t>
            </a:r>
            <a:r>
              <a:rPr lang="en-US" sz="1700" i="1" dirty="0"/>
              <a:t>ava </a:t>
            </a:r>
            <a:r>
              <a:rPr lang="en-US" sz="1700" i="1" dirty="0" err="1"/>
              <a:t>sprije</a:t>
            </a:r>
            <a:r>
              <a:rPr lang="hr-HR" sz="1700" i="1" dirty="0"/>
              <a:t>č</a:t>
            </a:r>
            <a:r>
              <a:rPr lang="en-US" sz="1700" i="1" dirty="0" err="1"/>
              <a:t>iti</a:t>
            </a:r>
            <a:r>
              <a:rPr lang="en-US" sz="1700" i="1" dirty="0"/>
              <a:t>. I ne </a:t>
            </a:r>
            <a:r>
              <a:rPr lang="en-US" sz="1700" i="1" dirty="0" err="1"/>
              <a:t>samo</a:t>
            </a:r>
            <a:r>
              <a:rPr lang="en-US" sz="1700" i="1" dirty="0"/>
              <a:t> da se </a:t>
            </a:r>
            <a:r>
              <a:rPr lang="en-US" sz="1700" i="1" dirty="0" err="1"/>
              <a:t>nitko</a:t>
            </a:r>
            <a:r>
              <a:rPr lang="en-US" sz="1700" i="1" dirty="0"/>
              <a:t> ne </a:t>
            </a:r>
            <a:r>
              <a:rPr lang="en-US" sz="1700" i="1" dirty="0" err="1"/>
              <a:t>brani</a:t>
            </a:r>
            <a:r>
              <a:rPr lang="en-US" sz="1700" i="1" dirty="0"/>
              <a:t> od </a:t>
            </a:r>
            <a:r>
              <a:rPr lang="en-US" sz="1700" i="1" dirty="0" err="1"/>
              <a:t>svega</a:t>
            </a:r>
            <a:r>
              <a:rPr lang="en-US" sz="1700" i="1" dirty="0"/>
              <a:t> </a:t>
            </a:r>
            <a:r>
              <a:rPr lang="hr-HR" sz="1700" i="1" dirty="0"/>
              <a:t>č</a:t>
            </a:r>
            <a:r>
              <a:rPr lang="en-US" sz="1700" i="1" dirty="0" err="1"/>
              <a:t>ime</a:t>
            </a:r>
            <a:r>
              <a:rPr lang="en-US" sz="1700" i="1" dirty="0"/>
              <a:t> </a:t>
            </a:r>
            <a:r>
              <a:rPr lang="en-US" sz="1700" i="1" dirty="0" err="1"/>
              <a:t>zlostavlja</a:t>
            </a:r>
            <a:r>
              <a:rPr lang="en-US" sz="1700" i="1" dirty="0"/>
              <a:t> </a:t>
            </a:r>
            <a:r>
              <a:rPr lang="en-US" sz="1700" i="1" dirty="0" err="1"/>
              <a:t>Heladu</a:t>
            </a:r>
            <a:r>
              <a:rPr lang="en-US" sz="1700" i="1" dirty="0"/>
              <a:t>, </a:t>
            </a:r>
            <a:r>
              <a:rPr lang="en-US" sz="1700" i="1" dirty="0" err="1"/>
              <a:t>ve</a:t>
            </a:r>
            <a:r>
              <a:rPr lang="hr-HR" sz="1700" i="1" dirty="0"/>
              <a:t>ć</a:t>
            </a:r>
            <a:r>
              <a:rPr lang="en-US" sz="1700" i="1" dirty="0"/>
              <a:t> ne </a:t>
            </a:r>
            <a:r>
              <a:rPr lang="en-US" sz="1700" i="1" dirty="0" err="1"/>
              <a:t>odbija</a:t>
            </a:r>
            <a:r>
              <a:rPr lang="en-US" sz="1700" i="1" dirty="0"/>
              <a:t> </a:t>
            </a:r>
            <a:r>
              <a:rPr lang="en-US" sz="1700" i="1" dirty="0" err="1"/>
              <a:t>ni</a:t>
            </a:r>
            <a:r>
              <a:rPr lang="en-US" sz="1700" i="1" dirty="0"/>
              <a:t> </a:t>
            </a:r>
            <a:r>
              <a:rPr lang="en-US" sz="1700" i="1" dirty="0" err="1"/>
              <a:t>nepravdu</a:t>
            </a:r>
            <a:r>
              <a:rPr lang="en-US" sz="1700" i="1" dirty="0"/>
              <a:t> </a:t>
            </a:r>
            <a:r>
              <a:rPr lang="en-US" sz="1700" i="1" dirty="0" err="1"/>
              <a:t>koju</a:t>
            </a:r>
            <a:r>
              <a:rPr lang="en-US" sz="1700" i="1" dirty="0"/>
              <a:t> </a:t>
            </a:r>
            <a:r>
              <a:rPr lang="en-US" sz="1700" i="1" dirty="0" err="1"/>
              <a:t>svaki</a:t>
            </a:r>
            <a:r>
              <a:rPr lang="en-US" sz="1700" i="1" dirty="0"/>
              <a:t> </a:t>
            </a:r>
            <a:r>
              <a:rPr lang="en-US" sz="1700" i="1" dirty="0" err="1"/>
              <a:t>pojedini</a:t>
            </a:r>
            <a:r>
              <a:rPr lang="en-US" sz="1700" i="1" dirty="0"/>
              <a:t> t</a:t>
            </a:r>
            <a:r>
              <a:rPr lang="hr-HR" sz="1700" i="1" dirty="0"/>
              <a:t>r</a:t>
            </a:r>
            <a:r>
              <a:rPr lang="en-US" sz="1700" i="1" dirty="0"/>
              <a:t>pi.</a:t>
            </a:r>
            <a:r>
              <a:rPr lang="en-US" sz="1700" b="1" i="1" dirty="0"/>
              <a:t> </a:t>
            </a:r>
            <a:r>
              <a:rPr lang="en-US" sz="1700" i="1" dirty="0" err="1"/>
              <a:t>Tu</a:t>
            </a:r>
            <a:r>
              <a:rPr lang="en-US" sz="1700" i="1" dirty="0"/>
              <a:t> </a:t>
            </a:r>
            <a:r>
              <a:rPr lang="en-US" sz="1700" i="1" dirty="0" err="1"/>
              <a:t>prestaje</a:t>
            </a:r>
            <a:r>
              <a:rPr lang="en-US" sz="1700" i="1" dirty="0"/>
              <a:t> </a:t>
            </a:r>
            <a:r>
              <a:rPr lang="en-US" sz="1700" i="1" dirty="0" err="1"/>
              <a:t>ve</a:t>
            </a:r>
            <a:r>
              <a:rPr lang="hr-HR" sz="1700" i="1" dirty="0"/>
              <a:t>ć</a:t>
            </a:r>
            <a:r>
              <a:rPr lang="en-US" sz="1700" i="1" dirty="0"/>
              <a:t> </a:t>
            </a:r>
            <a:r>
              <a:rPr lang="en-US" sz="1700" i="1" dirty="0" err="1"/>
              <a:t>sve</a:t>
            </a:r>
            <a:r>
              <a:rPr lang="en-US" sz="1700" i="1" dirty="0"/>
              <a:t>! [...]</a:t>
            </a:r>
            <a:endParaRPr lang="hr-HR" sz="1700" i="1" dirty="0"/>
          </a:p>
          <a:p>
            <a:r>
              <a:rPr lang="hr-HR" sz="1700" i="1" dirty="0"/>
              <a:t>                                                               </a:t>
            </a:r>
            <a:r>
              <a:rPr lang="hr-HR" sz="1700" i="1" dirty="0" smtClean="0"/>
              <a:t>     (</a:t>
            </a:r>
            <a:r>
              <a:rPr lang="hr-HR" sz="1700" i="1" dirty="0" err="1" smtClean="0"/>
              <a:t>cit</a:t>
            </a:r>
            <a:r>
              <a:rPr lang="hr-HR" sz="1700" i="1" dirty="0" smtClean="0"/>
              <a:t>. prema</a:t>
            </a:r>
            <a:r>
              <a:rPr lang="hr-HR" sz="1700" i="1" dirty="0"/>
              <a:t>: Glasoviti, str. 23-24)</a:t>
            </a:r>
            <a:endParaRPr lang="en-US" sz="1700" dirty="0"/>
          </a:p>
          <a:p>
            <a:endParaRPr lang="en-US" sz="1700" dirty="0"/>
          </a:p>
        </p:txBody>
      </p:sp>
    </p:spTree>
    <p:extLst>
      <p:ext uri="{BB962C8B-B14F-4D97-AF65-F5344CB8AC3E}">
        <p14:creationId xmlns:p14="http://schemas.microsoft.com/office/powerpoint/2010/main" val="2704766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28016"/>
            <a:ext cx="9738361" cy="744820"/>
          </a:xfrm>
        </p:spPr>
        <p:txBody>
          <a:bodyPr/>
          <a:lstStyle/>
          <a:p>
            <a:endParaRPr lang="en-US"/>
          </a:p>
        </p:txBody>
      </p:sp>
      <p:sp>
        <p:nvSpPr>
          <p:cNvPr id="3" name="Content Placeholder 2"/>
          <p:cNvSpPr>
            <a:spLocks noGrp="1"/>
          </p:cNvSpPr>
          <p:nvPr>
            <p:ph idx="1"/>
          </p:nvPr>
        </p:nvSpPr>
        <p:spPr>
          <a:xfrm>
            <a:off x="1024128" y="1188720"/>
            <a:ext cx="9720073" cy="5120640"/>
          </a:xfrm>
        </p:spPr>
        <p:txBody>
          <a:bodyPr>
            <a:normAutofit fontScale="92500" lnSpcReduction="20000"/>
          </a:bodyPr>
          <a:lstStyle/>
          <a:p>
            <a:endParaRPr lang="hr-HR" sz="1800" i="1" dirty="0" smtClean="0"/>
          </a:p>
          <a:p>
            <a:pPr marL="91440" lvl="2" indent="-91440">
              <a:spcBef>
                <a:spcPts val="1200"/>
              </a:spcBef>
              <a:spcAft>
                <a:spcPts val="200"/>
              </a:spcAft>
              <a:buSzPct val="100000"/>
              <a:buFont typeface="Tw Cen MT" panose="020B0602020104020603" pitchFamily="34" charset="0"/>
              <a:buChar char=" "/>
            </a:pPr>
            <a:r>
              <a:rPr lang="hr-HR" sz="1700" dirty="0" smtClean="0"/>
              <a:t>- cilj tog dijela govora nije samo u tome da slušateljstvo upozna odnosno podsjeti na činjenice kako bi dokazao ono što želi postići svojim govorom, već da rasplamsa emocije kao uobičajene pokretače </a:t>
            </a:r>
            <a:r>
              <a:rPr lang="hr-HR" sz="1700" dirty="0"/>
              <a:t>prilikom </a:t>
            </a:r>
            <a:r>
              <a:rPr lang="hr-HR" sz="1700" dirty="0" smtClean="0"/>
              <a:t>odlučivanja; promatrano s aspekta Aristotelova učenja o retorici, riječ je o </a:t>
            </a:r>
            <a:r>
              <a:rPr lang="hr-HR" sz="1700" i="1" dirty="0" smtClean="0"/>
              <a:t>patos</a:t>
            </a:r>
            <a:r>
              <a:rPr lang="hr-HR" sz="1700" dirty="0" smtClean="0"/>
              <a:t>-u</a:t>
            </a:r>
            <a:r>
              <a:rPr lang="hr-HR" sz="1700" i="1" dirty="0" smtClean="0"/>
              <a:t> </a:t>
            </a:r>
            <a:r>
              <a:rPr lang="hr-HR" sz="1700" dirty="0" smtClean="0"/>
              <a:t>odnosno trećem govorničkom elementu kojim se kod slušateljstva govorom izazivaju određeni/željeni osjećaji, a sam govor (</a:t>
            </a:r>
            <a:r>
              <a:rPr lang="hr-HR" sz="1700" i="1" dirty="0" err="1" smtClean="0"/>
              <a:t>logos</a:t>
            </a:r>
            <a:r>
              <a:rPr lang="hr-HR" sz="1700" dirty="0" smtClean="0"/>
              <a:t>)</a:t>
            </a:r>
            <a:r>
              <a:rPr lang="hr-HR" sz="1700" i="1" dirty="0" smtClean="0"/>
              <a:t> </a:t>
            </a:r>
            <a:r>
              <a:rPr lang="hr-HR" sz="1700" dirty="0" smtClean="0"/>
              <a:t>primjenom općih sredstava uvjeravanja psihološke naravi učini uvjerljivijim</a:t>
            </a:r>
          </a:p>
          <a:p>
            <a:r>
              <a:rPr lang="hr-HR" sz="1700" dirty="0" smtClean="0"/>
              <a:t>Nakon tako uvjerljivih primjera u službi dokazivanja svojih namjera, slijedi kraća analiza uzroka pomoću koje je </a:t>
            </a:r>
            <a:r>
              <a:rPr lang="hr-HR" sz="1700" dirty="0" err="1" smtClean="0"/>
              <a:t>Demosten</a:t>
            </a:r>
            <a:r>
              <a:rPr lang="hr-HR" sz="1700" dirty="0" smtClean="0"/>
              <a:t> </a:t>
            </a:r>
            <a:r>
              <a:rPr lang="hr-HR" sz="1700" dirty="0"/>
              <a:t>nizom retoričkih pitanja</a:t>
            </a:r>
            <a:r>
              <a:rPr lang="hr-HR" sz="1700" dirty="0" smtClean="0"/>
              <a:t> </a:t>
            </a:r>
            <a:r>
              <a:rPr lang="hr-HR" sz="1700" dirty="0"/>
              <a:t>održavao uzbuđenje i tenzije koje su </a:t>
            </a:r>
            <a:r>
              <a:rPr lang="hr-HR" sz="1700" dirty="0" smtClean="0"/>
              <a:t>mogle </a:t>
            </a:r>
            <a:r>
              <a:rPr lang="hr-HR" sz="1700" dirty="0"/>
              <a:t>kulminirati </a:t>
            </a:r>
            <a:r>
              <a:rPr lang="hr-HR" sz="1700" dirty="0" smtClean="0"/>
              <a:t>čak i bijesom: </a:t>
            </a:r>
          </a:p>
          <a:p>
            <a:endParaRPr lang="hr-HR" sz="1700" dirty="0" smtClean="0"/>
          </a:p>
          <a:p>
            <a:pPr marL="128016" lvl="1" indent="0">
              <a:buNone/>
            </a:pPr>
            <a:r>
              <a:rPr lang="hr-HR" sz="1700" dirty="0"/>
              <a:t> </a:t>
            </a:r>
            <a:r>
              <a:rPr lang="hr-HR" sz="1700" i="1" dirty="0" smtClean="0"/>
              <a:t>A što je tome krivo? Ta </a:t>
            </a:r>
            <a:r>
              <a:rPr lang="hr-HR" sz="1700" i="1" dirty="0" err="1" smtClean="0"/>
              <a:t>nijesu</a:t>
            </a:r>
            <a:r>
              <a:rPr lang="hr-HR" sz="1700" i="1" dirty="0" smtClean="0"/>
              <a:t> bez razloga </a:t>
            </a:r>
            <a:r>
              <a:rPr lang="hr-HR" sz="1700" dirty="0" smtClean="0"/>
              <a:t>i pravedna uzroka </a:t>
            </a:r>
            <a:r>
              <a:rPr lang="hr-HR" sz="1700" i="1" dirty="0" smtClean="0"/>
              <a:t>onda svi Grci zajedno bili tako zauzeti za slobodu niti su sada za ropstvo. Bilo je tada, bilo je, ljudi Atenjani, u duši većine nešto, čega sada nema, što je i </a:t>
            </a:r>
            <a:r>
              <a:rPr lang="hr-HR" sz="1700" i="1" dirty="0" err="1" smtClean="0"/>
              <a:t>perzijansko</a:t>
            </a:r>
            <a:r>
              <a:rPr lang="hr-HR" sz="1700" i="1" dirty="0" smtClean="0"/>
              <a:t> zlato svladalo i Grčku k slobodi vodilo, i što se nije dalo svladati ni u jednoj bitki ni na moru ni na suhu, a sada je propalo te je sve do dna uništilo i sve naopako okrenulo. A što je to bilo? Svi su mrzili na ljude plaćeni od onih, koji su htjeli da ili Grčkom vladaju ili da je upropašćuju, i najteži je grijeh bio, ako bi se kome dokazalo, da je podmićen, a </a:t>
            </a:r>
            <a:r>
              <a:rPr lang="hr-HR" sz="1700" i="1" dirty="0" err="1" smtClean="0"/>
              <a:t>takoga</a:t>
            </a:r>
            <a:r>
              <a:rPr lang="hr-HR" sz="1700" i="1" dirty="0" smtClean="0"/>
              <a:t> bi znali kazniti najtežom kazni. Zato </a:t>
            </a:r>
            <a:r>
              <a:rPr lang="hr-HR" sz="1700" i="1" dirty="0" err="1" smtClean="0"/>
              <a:t>nijesi</a:t>
            </a:r>
            <a:r>
              <a:rPr lang="hr-HR" sz="1700" i="1" dirty="0" smtClean="0"/>
              <a:t> od govornika i vojvoda mogao kupiti ni prilike zgodne za svako </a:t>
            </a:r>
            <a:r>
              <a:rPr lang="hr-HR" sz="1700" i="1" dirty="0" err="1" smtClean="0"/>
              <a:t>preduzeće</a:t>
            </a:r>
            <a:r>
              <a:rPr lang="hr-HR" sz="1700" i="1" dirty="0" smtClean="0"/>
              <a:t>, koju sreća često daje i nemarnima protiv brižljivih, ni međusobnu slogu ni nepovjerenje naprema tiranima i barbarima i uopće ništa tako. A sada je to sve zajedno rasprodano kao na sajmu, a mjesto toga je uvedeno nešto, od čega je Grčka na smrt oboljela. Pa što je to? Zavist, ako je koji što dobio; smijeh, ako to priznaje (oproštenje onima, kojima se to može dokazati); mržnja, ako im koji to prebacuje, i sve ostalo, što s podmićivanjem stoji u svezi. Jer brodova i ljudi i novaca i ostale ratne spreme ima izobila, a i ostalo, po čemu bi čovjek sudio, da su gradovi naši moćni, sada svi imaju u mnogo većoj i znatnijoj mjeri, nego pređašnji Grci. Ali to kroz one, koji se daju potplatiti, postaje neupotrebljivo, ništavno i nekorisno.   </a:t>
            </a:r>
          </a:p>
          <a:p>
            <a:pPr marL="128016" lvl="1" indent="0">
              <a:buNone/>
            </a:pPr>
            <a:r>
              <a:rPr lang="hr-HR" sz="1700" i="1" dirty="0"/>
              <a:t> </a:t>
            </a:r>
            <a:r>
              <a:rPr lang="hr-HR" sz="1700" i="1" dirty="0" smtClean="0"/>
              <a:t>                                                                              (</a:t>
            </a:r>
            <a:r>
              <a:rPr lang="hr-HR" sz="1700" i="1" dirty="0" err="1"/>
              <a:t>cit</a:t>
            </a:r>
            <a:r>
              <a:rPr lang="hr-HR" sz="1700" i="1" dirty="0"/>
              <a:t>. prema: </a:t>
            </a:r>
            <a:r>
              <a:rPr lang="hr-HR" sz="1700" i="1" dirty="0" err="1" smtClean="0"/>
              <a:t>Demostenovi</a:t>
            </a:r>
            <a:r>
              <a:rPr lang="hr-HR" sz="1700" i="1" dirty="0" smtClean="0"/>
              <a:t> izabrani govori</a:t>
            </a:r>
            <a:r>
              <a:rPr lang="hr-HR" sz="1700" dirty="0" smtClean="0"/>
              <a:t>, Split, 1981, str. 109)</a:t>
            </a:r>
          </a:p>
        </p:txBody>
      </p:sp>
    </p:spTree>
    <p:extLst>
      <p:ext uri="{BB962C8B-B14F-4D97-AF65-F5344CB8AC3E}">
        <p14:creationId xmlns:p14="http://schemas.microsoft.com/office/powerpoint/2010/main" val="37933548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1911926"/>
            <a:ext cx="9720073" cy="4397433"/>
          </a:xfrm>
        </p:spPr>
        <p:txBody>
          <a:bodyPr>
            <a:noAutofit/>
          </a:bodyPr>
          <a:lstStyle/>
          <a:p>
            <a:r>
              <a:rPr lang="hr-HR" sz="1600" dirty="0"/>
              <a:t>Nakon što je izrekao tako snažnu opomenu i zaoštrio problem do krajnjih granica, </a:t>
            </a:r>
            <a:r>
              <a:rPr lang="hr-HR" sz="1600" dirty="0" err="1"/>
              <a:t>Demostenu</a:t>
            </a:r>
            <a:r>
              <a:rPr lang="hr-HR" sz="1600" dirty="0"/>
              <a:t> je preostalo samo </a:t>
            </a:r>
            <a:r>
              <a:rPr lang="hr-HR" sz="1600" dirty="0" smtClean="0"/>
              <a:t>još da izgovori </a:t>
            </a:r>
            <a:r>
              <a:rPr lang="hr-HR" sz="1600" dirty="0"/>
              <a:t>upečatljivu završnu misao i </a:t>
            </a:r>
            <a:r>
              <a:rPr lang="hr-HR" sz="1600" dirty="0" smtClean="0"/>
              <a:t>tako odredi </a:t>
            </a:r>
            <a:r>
              <a:rPr lang="hr-HR" sz="1600" dirty="0"/>
              <a:t>pravac djelovanja odnosno skupštinskog odlučivanja:</a:t>
            </a:r>
          </a:p>
          <a:p>
            <a:r>
              <a:rPr lang="hr-HR" sz="1600" i="1" dirty="0" smtClean="0"/>
              <a:t>       </a:t>
            </a:r>
            <a:r>
              <a:rPr lang="en-US" sz="1600" i="1" dirty="0" smtClean="0"/>
              <a:t>I </a:t>
            </a:r>
            <a:r>
              <a:rPr lang="en-US" sz="1600" i="1" dirty="0"/>
              <a:t>mi </a:t>
            </a:r>
            <a:r>
              <a:rPr lang="en-US" sz="1600" i="1" dirty="0" err="1"/>
              <a:t>dakle</a:t>
            </a:r>
            <a:r>
              <a:rPr lang="en-US" sz="1600" i="1" dirty="0"/>
              <a:t>, </a:t>
            </a:r>
            <a:r>
              <a:rPr lang="en-US" sz="1600" i="1" dirty="0" err="1"/>
              <a:t>Atenjani</a:t>
            </a:r>
            <a:r>
              <a:rPr lang="en-US" sz="1600" i="1" dirty="0"/>
              <a:t>, </a:t>
            </a:r>
            <a:r>
              <a:rPr lang="en-US" sz="1600" i="1" dirty="0" err="1"/>
              <a:t>dok</a:t>
            </a:r>
            <a:r>
              <a:rPr lang="en-US" sz="1600" i="1" dirty="0"/>
              <a:t> </a:t>
            </a:r>
            <a:r>
              <a:rPr lang="en-US" sz="1600" i="1" dirty="0" err="1"/>
              <a:t>smo</a:t>
            </a:r>
            <a:r>
              <a:rPr lang="en-US" sz="1600" i="1" dirty="0"/>
              <a:t> </a:t>
            </a:r>
            <a:r>
              <a:rPr lang="en-US" sz="1600" i="1" dirty="0" err="1"/>
              <a:t>zdravi</a:t>
            </a:r>
            <a:r>
              <a:rPr lang="en-US" sz="1600" i="1" dirty="0"/>
              <a:t> </a:t>
            </a:r>
            <a:r>
              <a:rPr lang="en-US" sz="1600" i="1" dirty="0" err="1"/>
              <a:t>i</a:t>
            </a:r>
            <a:r>
              <a:rPr lang="en-US" sz="1600" i="1" dirty="0"/>
              <a:t> </a:t>
            </a:r>
            <a:r>
              <a:rPr lang="hr-HR" sz="1600" i="1" dirty="0"/>
              <a:t>č</a:t>
            </a:r>
            <a:r>
              <a:rPr lang="en-US" sz="1600" i="1" dirty="0" err="1"/>
              <a:t>itavi</a:t>
            </a:r>
            <a:r>
              <a:rPr lang="en-US" sz="1600" i="1" dirty="0"/>
              <a:t>, </a:t>
            </a:r>
            <a:r>
              <a:rPr lang="en-US" sz="1600" i="1" dirty="0" err="1"/>
              <a:t>dok</a:t>
            </a:r>
            <a:r>
              <a:rPr lang="en-US" sz="1600" i="1" dirty="0"/>
              <a:t> </a:t>
            </a:r>
            <a:r>
              <a:rPr lang="en-US" sz="1600" i="1" dirty="0" err="1"/>
              <a:t>imamo</a:t>
            </a:r>
            <a:r>
              <a:rPr lang="en-US" sz="1600" i="1" dirty="0"/>
              <a:t> </a:t>
            </a:r>
            <a:r>
              <a:rPr lang="en-US" sz="1600" i="1" dirty="0" err="1"/>
              <a:t>najmo</a:t>
            </a:r>
            <a:r>
              <a:rPr lang="hr-HR" sz="1600" i="1" dirty="0"/>
              <a:t>ć</a:t>
            </a:r>
            <a:r>
              <a:rPr lang="en-US" sz="1600" i="1" dirty="0" err="1"/>
              <a:t>niju</a:t>
            </a:r>
            <a:r>
              <a:rPr lang="en-US" sz="1600" i="1" dirty="0"/>
              <a:t> </a:t>
            </a:r>
            <a:r>
              <a:rPr lang="en-US" sz="1600" i="1" dirty="0" err="1"/>
              <a:t>dr</a:t>
            </a:r>
            <a:r>
              <a:rPr lang="hr-HR" sz="1600" i="1" dirty="0"/>
              <a:t>ž</a:t>
            </a:r>
            <a:r>
              <a:rPr lang="en-US" sz="1600" i="1" dirty="0" err="1"/>
              <a:t>avu</a:t>
            </a:r>
            <a:r>
              <a:rPr lang="en-US" sz="1600" i="1" dirty="0"/>
              <a:t>, </a:t>
            </a:r>
            <a:r>
              <a:rPr lang="en-US" sz="1600" i="1" dirty="0" err="1"/>
              <a:t>premnoge</a:t>
            </a:r>
            <a:r>
              <a:rPr lang="en-US" sz="1600" i="1" dirty="0"/>
              <a:t> </a:t>
            </a:r>
            <a:r>
              <a:rPr lang="en-US" sz="1600" i="1" dirty="0" err="1"/>
              <a:t>prihode</a:t>
            </a:r>
            <a:r>
              <a:rPr lang="en-US" sz="1600" i="1" dirty="0"/>
              <a:t>, </a:t>
            </a:r>
            <a:r>
              <a:rPr lang="en-US" sz="1600" i="1" dirty="0" err="1"/>
              <a:t>najljep</a:t>
            </a:r>
            <a:r>
              <a:rPr lang="hr-HR" sz="1600" i="1" dirty="0"/>
              <a:t>š</a:t>
            </a:r>
            <a:r>
              <a:rPr lang="en-US" sz="1600" i="1" dirty="0" err="1"/>
              <a:t>i</a:t>
            </a:r>
            <a:r>
              <a:rPr lang="en-US" sz="1600" i="1" dirty="0"/>
              <a:t> </a:t>
            </a:r>
            <a:r>
              <a:rPr lang="en-US" sz="1600" i="1" dirty="0" err="1"/>
              <a:t>ugled</a:t>
            </a:r>
            <a:r>
              <a:rPr lang="en-US" sz="1600" i="1" dirty="0"/>
              <a:t>, </a:t>
            </a:r>
            <a:r>
              <a:rPr lang="hr-HR" sz="1600" i="1" dirty="0"/>
              <a:t>š</a:t>
            </a:r>
            <a:r>
              <a:rPr lang="en-US" sz="1600" i="1" dirty="0"/>
              <a:t>to da </a:t>
            </a:r>
            <a:r>
              <a:rPr lang="hr-HR" sz="1600" i="1" dirty="0"/>
              <a:t>č</a:t>
            </a:r>
            <a:r>
              <a:rPr lang="en-US" sz="1600" i="1" dirty="0" err="1"/>
              <a:t>inimo</a:t>
            </a:r>
            <a:r>
              <a:rPr lang="en-US" sz="1600" i="1" dirty="0"/>
              <a:t>? </a:t>
            </a:r>
            <a:r>
              <a:rPr lang="en-US" sz="1600" i="1" dirty="0" err="1"/>
              <a:t>Vjerojatno</a:t>
            </a:r>
            <a:r>
              <a:rPr lang="en-US" sz="1600" i="1" dirty="0"/>
              <a:t> bi </a:t>
            </a:r>
            <a:r>
              <a:rPr lang="en-US" sz="1600" i="1" dirty="0" err="1"/>
              <a:t>ve</a:t>
            </a:r>
            <a:r>
              <a:rPr lang="hr-HR" sz="1600" i="1" dirty="0"/>
              <a:t>ć</a:t>
            </a:r>
            <a:r>
              <a:rPr lang="en-US" sz="1600" i="1" dirty="0"/>
              <a:t> </a:t>
            </a:r>
            <a:r>
              <a:rPr lang="en-US" sz="1600" i="1" dirty="0" err="1"/>
              <a:t>odavna</a:t>
            </a:r>
            <a:r>
              <a:rPr lang="en-US" sz="1600" i="1" dirty="0"/>
              <a:t> to </a:t>
            </a:r>
            <a:r>
              <a:rPr lang="en-US" sz="1600" i="1" dirty="0" err="1"/>
              <a:t>rado</a:t>
            </a:r>
            <a:r>
              <a:rPr lang="en-US" sz="1600" i="1" dirty="0"/>
              <a:t> </a:t>
            </a:r>
            <a:r>
              <a:rPr lang="en-US" sz="1600" i="1" dirty="0" err="1"/>
              <a:t>pitao</a:t>
            </a:r>
            <a:r>
              <a:rPr lang="en-US" sz="1600" i="1" dirty="0"/>
              <a:t> </a:t>
            </a:r>
            <a:r>
              <a:rPr lang="en-US" sz="1600" i="1" dirty="0" err="1"/>
              <a:t>netko</a:t>
            </a:r>
            <a:r>
              <a:rPr lang="en-US" sz="1600" i="1" dirty="0"/>
              <a:t> </a:t>
            </a:r>
            <a:r>
              <a:rPr lang="en-US" sz="1600" i="1" dirty="0" err="1"/>
              <a:t>tko</a:t>
            </a:r>
            <a:r>
              <a:rPr lang="en-US" sz="1600" i="1" dirty="0"/>
              <a:t> </a:t>
            </a:r>
            <a:r>
              <a:rPr lang="en-US" sz="1600" i="1" dirty="0" err="1"/>
              <a:t>tu</a:t>
            </a:r>
            <a:r>
              <a:rPr lang="en-US" sz="1600" i="1" dirty="0"/>
              <a:t> </a:t>
            </a:r>
            <a:r>
              <a:rPr lang="en-US" sz="1600" i="1" dirty="0" err="1"/>
              <a:t>sjedi</a:t>
            </a:r>
            <a:r>
              <a:rPr lang="en-US" sz="1600" i="1" dirty="0"/>
              <a:t>. Ja </a:t>
            </a:r>
            <a:r>
              <a:rPr lang="hr-HR" sz="1600" i="1" dirty="0"/>
              <a:t>ć</a:t>
            </a:r>
            <a:r>
              <a:rPr lang="en-US" sz="1600" i="1" dirty="0"/>
              <a:t>u, </a:t>
            </a:r>
            <a:r>
              <a:rPr lang="en-US" sz="1600" i="1" dirty="0" err="1"/>
              <a:t>tako</a:t>
            </a:r>
            <a:r>
              <a:rPr lang="en-US" sz="1600" i="1" dirty="0"/>
              <a:t> mi </a:t>
            </a:r>
            <a:r>
              <a:rPr lang="en-US" sz="1600" i="1" dirty="0" err="1"/>
              <a:t>Zeusa</a:t>
            </a:r>
            <a:r>
              <a:rPr lang="en-US" sz="1600" i="1" dirty="0"/>
              <a:t>, re</a:t>
            </a:r>
            <a:r>
              <a:rPr lang="hr-HR" sz="1600" i="1" dirty="0"/>
              <a:t>ć</a:t>
            </a:r>
            <a:r>
              <a:rPr lang="en-US" sz="1600" i="1" dirty="0" err="1"/>
              <a:t>i</a:t>
            </a:r>
            <a:r>
              <a:rPr lang="en-US" sz="1600" i="1" dirty="0"/>
              <a:t> </a:t>
            </a:r>
            <a:r>
              <a:rPr lang="en-US" sz="1600" i="1" dirty="0" err="1"/>
              <a:t>i</a:t>
            </a:r>
            <a:r>
              <a:rPr lang="en-US" sz="1600" i="1" dirty="0"/>
              <a:t> </a:t>
            </a:r>
            <a:r>
              <a:rPr lang="en-US" sz="1600" i="1" dirty="0" err="1"/>
              <a:t>podnijeti</a:t>
            </a:r>
            <a:r>
              <a:rPr lang="en-US" sz="1600" i="1" dirty="0"/>
              <a:t> </a:t>
            </a:r>
            <a:r>
              <a:rPr lang="en-US" sz="1600" i="1" dirty="0" err="1"/>
              <a:t>pismeni</a:t>
            </a:r>
            <a:r>
              <a:rPr lang="en-US" sz="1600" i="1" dirty="0"/>
              <a:t> </a:t>
            </a:r>
            <a:r>
              <a:rPr lang="en-US" sz="1600" i="1" dirty="0" err="1"/>
              <a:t>prijedlog</a:t>
            </a:r>
            <a:r>
              <a:rPr lang="en-US" sz="1600" i="1" dirty="0"/>
              <a:t> da </a:t>
            </a:r>
            <a:r>
              <a:rPr lang="en-US" sz="1600" i="1" dirty="0" err="1"/>
              <a:t>glasujete</a:t>
            </a:r>
            <a:r>
              <a:rPr lang="en-US" sz="1600" i="1" dirty="0"/>
              <a:t> </a:t>
            </a:r>
            <a:r>
              <a:rPr lang="en-US" sz="1600" i="1" dirty="0" err="1"/>
              <a:t>za</a:t>
            </a:r>
            <a:r>
              <a:rPr lang="en-US" sz="1600" i="1" dirty="0"/>
              <a:t> </a:t>
            </a:r>
            <a:r>
              <a:rPr lang="en-US" sz="1600" i="1" dirty="0" err="1"/>
              <a:t>nj</a:t>
            </a:r>
            <a:r>
              <a:rPr lang="en-US" sz="1600" i="1" dirty="0"/>
              <a:t> </a:t>
            </a:r>
            <a:r>
              <a:rPr lang="en-US" sz="1600" i="1" dirty="0" err="1"/>
              <a:t>ako</a:t>
            </a:r>
            <a:r>
              <a:rPr lang="en-US" sz="1600" i="1" dirty="0"/>
              <a:t> </a:t>
            </a:r>
            <a:r>
              <a:rPr lang="en-US" sz="1600" i="1" dirty="0" err="1"/>
              <a:t>budete</a:t>
            </a:r>
            <a:r>
              <a:rPr lang="en-US" sz="1600" i="1" dirty="0"/>
              <a:t> </a:t>
            </a:r>
            <a:r>
              <a:rPr lang="en-US" sz="1600" i="1" dirty="0" err="1"/>
              <a:t>htjeli</a:t>
            </a:r>
            <a:r>
              <a:rPr lang="en-US" sz="1600" i="1" dirty="0" smtClean="0"/>
              <a:t>.</a:t>
            </a:r>
            <a:r>
              <a:rPr lang="hr-HR" sz="1600" i="1" dirty="0" smtClean="0"/>
              <a:t> </a:t>
            </a:r>
            <a:r>
              <a:rPr lang="en-US" sz="1600" i="1" dirty="0" err="1"/>
              <a:t>Predla</a:t>
            </a:r>
            <a:r>
              <a:rPr lang="hr-HR" sz="1600" i="1" dirty="0"/>
              <a:t>ž</a:t>
            </a:r>
            <a:r>
              <a:rPr lang="en-US" sz="1600" i="1" dirty="0" err="1"/>
              <a:t>em</a:t>
            </a:r>
            <a:r>
              <a:rPr lang="en-US" sz="1600" i="1" dirty="0"/>
              <a:t> </a:t>
            </a:r>
            <a:r>
              <a:rPr lang="en-US" sz="1600" i="1" dirty="0" err="1"/>
              <a:t>prvo</a:t>
            </a:r>
            <a:r>
              <a:rPr lang="en-US" sz="1600" i="1" dirty="0"/>
              <a:t> da se </a:t>
            </a:r>
            <a:r>
              <a:rPr lang="en-US" sz="1600" i="1" dirty="0" err="1"/>
              <a:t>branimo</a:t>
            </a:r>
            <a:r>
              <a:rPr lang="en-US" sz="1600" i="1" dirty="0"/>
              <a:t> </a:t>
            </a:r>
            <a:r>
              <a:rPr lang="en-US" sz="1600" i="1" dirty="0" err="1"/>
              <a:t>i</a:t>
            </a:r>
            <a:r>
              <a:rPr lang="en-US" sz="1600" i="1" dirty="0"/>
              <a:t> </a:t>
            </a:r>
            <a:r>
              <a:rPr lang="en-US" sz="1600" i="1" dirty="0" err="1"/>
              <a:t>opremamo</a:t>
            </a:r>
            <a:r>
              <a:rPr lang="en-US" sz="1600" i="1" dirty="0"/>
              <a:t> </a:t>
            </a:r>
            <a:r>
              <a:rPr lang="en-US" sz="1600" i="1" dirty="0" err="1"/>
              <a:t>ratnim</a:t>
            </a:r>
            <a:r>
              <a:rPr lang="en-US" sz="1600" i="1" dirty="0"/>
              <a:t> </a:t>
            </a:r>
            <a:r>
              <a:rPr lang="en-US" sz="1600" i="1" dirty="0" err="1"/>
              <a:t>brodovima</a:t>
            </a:r>
            <a:r>
              <a:rPr lang="en-US" sz="1600" i="1" dirty="0"/>
              <a:t> </a:t>
            </a:r>
            <a:r>
              <a:rPr lang="en-US" sz="1600" i="1" dirty="0" err="1"/>
              <a:t>i</a:t>
            </a:r>
            <a:r>
              <a:rPr lang="en-US" sz="1600" i="1" dirty="0"/>
              <a:t> </a:t>
            </a:r>
            <a:r>
              <a:rPr lang="en-US" sz="1600" i="1" dirty="0" err="1"/>
              <a:t>novcem</a:t>
            </a:r>
            <a:r>
              <a:rPr lang="en-US" sz="1600" i="1" dirty="0"/>
              <a:t> </a:t>
            </a:r>
            <a:r>
              <a:rPr lang="en-US" sz="1600" i="1" dirty="0" err="1"/>
              <a:t>i</a:t>
            </a:r>
            <a:r>
              <a:rPr lang="en-US" sz="1600" i="1" dirty="0"/>
              <a:t> </a:t>
            </a:r>
            <a:r>
              <a:rPr lang="en-US" sz="1600" i="1" dirty="0" err="1"/>
              <a:t>vojnicima</a:t>
            </a:r>
            <a:r>
              <a:rPr lang="en-US" sz="1600" i="1" dirty="0"/>
              <a:t> (</a:t>
            </a:r>
            <a:r>
              <a:rPr lang="en-US" sz="1600" i="1" dirty="0" err="1"/>
              <a:t>ako</a:t>
            </a:r>
            <a:r>
              <a:rPr lang="en-US" sz="1600" i="1" dirty="0"/>
              <a:t> </a:t>
            </a:r>
            <a:r>
              <a:rPr lang="en-US" sz="1600" i="1" dirty="0" err="1"/>
              <a:t>naime</a:t>
            </a:r>
            <a:r>
              <a:rPr lang="en-US" sz="1600" i="1" dirty="0"/>
              <a:t> </a:t>
            </a:r>
            <a:r>
              <a:rPr lang="en-US" sz="1600" i="1" dirty="0" err="1"/>
              <a:t>doista</a:t>
            </a:r>
            <a:r>
              <a:rPr lang="en-US" sz="1600" i="1" dirty="0"/>
              <a:t> </a:t>
            </a:r>
            <a:r>
              <a:rPr lang="en-US" sz="1600" i="1" dirty="0" err="1"/>
              <a:t>svi</a:t>
            </a:r>
            <a:r>
              <a:rPr lang="en-US" sz="1600" i="1" dirty="0"/>
              <a:t> </a:t>
            </a:r>
            <a:r>
              <a:rPr lang="en-US" sz="1600" i="1" dirty="0" err="1"/>
              <a:t>drugi</a:t>
            </a:r>
            <a:r>
              <a:rPr lang="en-US" sz="1600" i="1" dirty="0"/>
              <a:t> </a:t>
            </a:r>
            <a:r>
              <a:rPr lang="en-US" sz="1600" i="1" dirty="0" err="1"/>
              <a:t>pristanu</a:t>
            </a:r>
            <a:r>
              <a:rPr lang="en-US" sz="1600" i="1" dirty="0"/>
              <a:t> </a:t>
            </a:r>
            <a:r>
              <a:rPr lang="en-US" sz="1600" i="1" dirty="0" err="1"/>
              <a:t>robovati</a:t>
            </a:r>
            <a:r>
              <a:rPr lang="en-US" sz="1600" i="1" dirty="0"/>
              <a:t>, mi se </a:t>
            </a:r>
            <a:r>
              <a:rPr lang="en-US" sz="1600" i="1" dirty="0" err="1"/>
              <a:t>moramo</a:t>
            </a:r>
            <a:r>
              <a:rPr lang="en-US" sz="1600" i="1" dirty="0"/>
              <a:t> </a:t>
            </a:r>
            <a:r>
              <a:rPr lang="en-US" sz="1600" i="1" dirty="0" err="1"/>
              <a:t>boriti</a:t>
            </a:r>
            <a:r>
              <a:rPr lang="en-US" sz="1600" i="1" dirty="0"/>
              <a:t> </a:t>
            </a:r>
            <a:r>
              <a:rPr lang="en-US" sz="1600" i="1" dirty="0" err="1"/>
              <a:t>za</a:t>
            </a:r>
            <a:r>
              <a:rPr lang="en-US" sz="1600" i="1" dirty="0"/>
              <a:t> </a:t>
            </a:r>
            <a:r>
              <a:rPr lang="en-US" sz="1600" i="1" dirty="0" err="1"/>
              <a:t>slobodu</a:t>
            </a:r>
            <a:r>
              <a:rPr lang="en-US" sz="1600" i="1" dirty="0"/>
              <a:t>), pa </a:t>
            </a:r>
            <a:r>
              <a:rPr lang="en-US" sz="1600" i="1" dirty="0" err="1"/>
              <a:t>kad</a:t>
            </a:r>
            <a:r>
              <a:rPr lang="en-US" sz="1600" i="1" dirty="0"/>
              <a:t> to </a:t>
            </a:r>
            <a:r>
              <a:rPr lang="en-US" sz="1600" i="1" dirty="0" err="1"/>
              <a:t>ba</a:t>
            </a:r>
            <a:r>
              <a:rPr lang="hr-HR" sz="1600" i="1" dirty="0"/>
              <a:t>š</a:t>
            </a:r>
            <a:r>
              <a:rPr lang="en-US" sz="1600" i="1" dirty="0"/>
              <a:t> </a:t>
            </a:r>
            <a:r>
              <a:rPr lang="en-US" sz="1600" i="1" dirty="0" err="1"/>
              <a:t>sami</a:t>
            </a:r>
            <a:r>
              <a:rPr lang="en-US" sz="1600" i="1" dirty="0"/>
              <a:t> </a:t>
            </a:r>
            <a:r>
              <a:rPr lang="en-US" sz="1600" i="1" dirty="0" err="1"/>
              <a:t>pripremimo</a:t>
            </a:r>
            <a:r>
              <a:rPr lang="en-US" sz="1600" i="1" dirty="0"/>
              <a:t> </a:t>
            </a:r>
            <a:r>
              <a:rPr lang="en-US" sz="1600" i="1" dirty="0" err="1"/>
              <a:t>i</a:t>
            </a:r>
            <a:r>
              <a:rPr lang="en-US" sz="1600" i="1" dirty="0"/>
              <a:t> </a:t>
            </a:r>
            <a:r>
              <a:rPr lang="en-US" sz="1600" i="1" dirty="0" err="1"/>
              <a:t>objasnimo</a:t>
            </a:r>
            <a:r>
              <a:rPr lang="en-US" sz="1600" i="1" dirty="0"/>
              <a:t>, </a:t>
            </a:r>
            <a:r>
              <a:rPr lang="en-US" sz="1600" i="1" dirty="0" err="1"/>
              <a:t>zovimo</a:t>
            </a:r>
            <a:r>
              <a:rPr lang="en-US" sz="1600" i="1" dirty="0"/>
              <a:t> </a:t>
            </a:r>
            <a:r>
              <a:rPr lang="en-US" sz="1600" i="1" dirty="0" err="1"/>
              <a:t>odmah</a:t>
            </a:r>
            <a:r>
              <a:rPr lang="en-US" sz="1600" i="1" dirty="0"/>
              <a:t> </a:t>
            </a:r>
            <a:r>
              <a:rPr lang="en-US" sz="1600" i="1" dirty="0" err="1"/>
              <a:t>i</a:t>
            </a:r>
            <a:r>
              <a:rPr lang="en-US" sz="1600" i="1" dirty="0"/>
              <a:t> </a:t>
            </a:r>
            <a:r>
              <a:rPr lang="en-US" sz="1600" i="1" dirty="0" err="1"/>
              <a:t>druge</a:t>
            </a:r>
            <a:r>
              <a:rPr lang="en-US" sz="1600" i="1" dirty="0"/>
              <a:t>, </a:t>
            </a:r>
            <a:r>
              <a:rPr lang="hr-HR" sz="1600" i="1" dirty="0"/>
              <a:t>š</a:t>
            </a:r>
            <a:r>
              <a:rPr lang="en-US" sz="1600" i="1" dirty="0" err="1"/>
              <a:t>aljimo</a:t>
            </a:r>
            <a:r>
              <a:rPr lang="en-US" sz="1600" i="1" dirty="0"/>
              <a:t> </a:t>
            </a:r>
            <a:r>
              <a:rPr lang="en-US" sz="1600" i="1" dirty="0" err="1"/>
              <a:t>poslanike</a:t>
            </a:r>
            <a:r>
              <a:rPr lang="en-US" sz="1600" i="1" dirty="0"/>
              <a:t> da </a:t>
            </a:r>
            <a:r>
              <a:rPr lang="en-US" sz="1600" i="1" dirty="0" err="1"/>
              <a:t>ih</a:t>
            </a:r>
            <a:r>
              <a:rPr lang="en-US" sz="1600" i="1" dirty="0"/>
              <a:t> o tome </a:t>
            </a:r>
            <a:r>
              <a:rPr lang="en-US" sz="1600" i="1" dirty="0" err="1"/>
              <a:t>obavijeste</a:t>
            </a:r>
            <a:r>
              <a:rPr lang="en-US" sz="1600" i="1" dirty="0"/>
              <a:t>, da, </a:t>
            </a:r>
            <a:r>
              <a:rPr lang="en-US" sz="1600" i="1" dirty="0" err="1"/>
              <a:t>ako</a:t>
            </a:r>
            <a:r>
              <a:rPr lang="en-US" sz="1600" i="1" dirty="0"/>
              <a:t> </a:t>
            </a:r>
            <a:r>
              <a:rPr lang="en-US" sz="1600" i="1" dirty="0" err="1"/>
              <a:t>ih</a:t>
            </a:r>
            <a:r>
              <a:rPr lang="en-US" sz="1600" i="1" dirty="0"/>
              <a:t> </a:t>
            </a:r>
            <a:r>
              <a:rPr lang="en-US" sz="1600" i="1" dirty="0" err="1"/>
              <a:t>nagovorite</a:t>
            </a:r>
            <a:r>
              <a:rPr lang="en-US" sz="1600" i="1" dirty="0"/>
              <a:t>, </a:t>
            </a:r>
            <a:r>
              <a:rPr lang="en-US" sz="1600" i="1" dirty="0" err="1"/>
              <a:t>imate</a:t>
            </a:r>
            <a:r>
              <a:rPr lang="en-US" sz="1600" i="1" dirty="0"/>
              <a:t> </a:t>
            </a:r>
            <a:r>
              <a:rPr lang="en-US" sz="1600" i="1" dirty="0" err="1"/>
              <a:t>saveznike</a:t>
            </a:r>
            <a:r>
              <a:rPr lang="en-US" sz="1600" i="1" dirty="0"/>
              <a:t>, </a:t>
            </a:r>
            <a:r>
              <a:rPr lang="en-US" sz="1600" i="1" dirty="0" err="1"/>
              <a:t>ako</a:t>
            </a:r>
            <a:r>
              <a:rPr lang="en-US" sz="1600" i="1" dirty="0"/>
              <a:t> </a:t>
            </a:r>
            <a:r>
              <a:rPr lang="en-US" sz="1600" i="1" dirty="0" err="1"/>
              <a:t>treba</a:t>
            </a:r>
            <a:r>
              <a:rPr lang="en-US" sz="1600" i="1" dirty="0"/>
              <a:t>, u </a:t>
            </a:r>
            <a:r>
              <a:rPr lang="en-US" sz="1600" i="1" dirty="0" err="1"/>
              <a:t>opasnostima</a:t>
            </a:r>
            <a:r>
              <a:rPr lang="en-US" sz="1600" i="1" dirty="0"/>
              <a:t> </a:t>
            </a:r>
            <a:r>
              <a:rPr lang="en-US" sz="1600" i="1" dirty="0" err="1"/>
              <a:t>i</a:t>
            </a:r>
            <a:r>
              <a:rPr lang="en-US" sz="1600" i="1" dirty="0"/>
              <a:t> </a:t>
            </a:r>
            <a:r>
              <a:rPr lang="en-US" sz="1600" i="1" dirty="0" err="1"/>
              <a:t>tro</a:t>
            </a:r>
            <a:r>
              <a:rPr lang="hr-HR" sz="1600" i="1" dirty="0"/>
              <a:t>š</a:t>
            </a:r>
            <a:r>
              <a:rPr lang="en-US" sz="1600" i="1" dirty="0" err="1"/>
              <a:t>kovima</a:t>
            </a:r>
            <a:r>
              <a:rPr lang="en-US" sz="1600" i="1" dirty="0"/>
              <a:t>, a </a:t>
            </a:r>
            <a:r>
              <a:rPr lang="en-US" sz="1600" i="1" dirty="0" err="1"/>
              <a:t>ako</a:t>
            </a:r>
            <a:r>
              <a:rPr lang="en-US" sz="1600" i="1" dirty="0"/>
              <a:t> ne, da </a:t>
            </a:r>
            <a:r>
              <a:rPr lang="en-US" sz="1600" i="1" dirty="0" err="1"/>
              <a:t>dobijete</a:t>
            </a:r>
            <a:r>
              <a:rPr lang="en-US" sz="1600" i="1" dirty="0"/>
              <a:t> </a:t>
            </a:r>
            <a:r>
              <a:rPr lang="en-US" sz="1600" i="1" dirty="0" err="1"/>
              <a:t>na</a:t>
            </a:r>
            <a:r>
              <a:rPr lang="en-US" sz="1600" i="1" dirty="0"/>
              <a:t> </a:t>
            </a:r>
            <a:r>
              <a:rPr lang="en-US" sz="1600" i="1" dirty="0" err="1"/>
              <a:t>vremenu</a:t>
            </a:r>
            <a:r>
              <a:rPr lang="en-US" sz="1600" i="1" dirty="0"/>
              <a:t> </a:t>
            </a:r>
            <a:r>
              <a:rPr lang="en-US" sz="1600" i="1" dirty="0" err="1"/>
              <a:t>za</a:t>
            </a:r>
            <a:r>
              <a:rPr lang="en-US" sz="1600" i="1" dirty="0"/>
              <a:t> </a:t>
            </a:r>
            <a:r>
              <a:rPr lang="en-US" sz="1600" i="1" dirty="0" err="1"/>
              <a:t>svoje</a:t>
            </a:r>
            <a:r>
              <a:rPr lang="en-US" sz="1600" i="1" dirty="0"/>
              <a:t> </a:t>
            </a:r>
            <a:r>
              <a:rPr lang="en-US" sz="1600" i="1" dirty="0" err="1"/>
              <a:t>nakane</a:t>
            </a:r>
            <a:r>
              <a:rPr lang="en-US" sz="1600" i="1" dirty="0"/>
              <a:t>. </a:t>
            </a:r>
            <a:r>
              <a:rPr lang="en-US" sz="1600" i="1" dirty="0" err="1"/>
              <a:t>Kad</a:t>
            </a:r>
            <a:r>
              <a:rPr lang="en-US" sz="1600" i="1" dirty="0"/>
              <a:t> je </a:t>
            </a:r>
            <a:r>
              <a:rPr lang="en-US" sz="1600" i="1" dirty="0" err="1"/>
              <a:t>naime</a:t>
            </a:r>
            <a:r>
              <a:rPr lang="en-US" sz="1600" i="1" dirty="0"/>
              <a:t> rat </a:t>
            </a:r>
            <a:r>
              <a:rPr lang="en-US" sz="1600" i="1" dirty="0" err="1"/>
              <a:t>uperen</a:t>
            </a:r>
            <a:r>
              <a:rPr lang="en-US" sz="1600" i="1" dirty="0"/>
              <a:t> </a:t>
            </a:r>
            <a:r>
              <a:rPr lang="en-US" sz="1600" i="1" dirty="0" err="1"/>
              <a:t>protiv</a:t>
            </a:r>
            <a:r>
              <a:rPr lang="en-US" sz="1600" i="1" dirty="0"/>
              <a:t> </a:t>
            </a:r>
            <a:r>
              <a:rPr lang="hr-HR" sz="1600" i="1" dirty="0"/>
              <a:t>č</a:t>
            </a:r>
            <a:r>
              <a:rPr lang="en-US" sz="1600" i="1" dirty="0" err="1"/>
              <a:t>ovjeka</a:t>
            </a:r>
            <a:r>
              <a:rPr lang="en-US" sz="1600" i="1" dirty="0"/>
              <a:t>, a ne </a:t>
            </a:r>
            <a:r>
              <a:rPr lang="en-US" sz="1600" i="1" dirty="0" err="1"/>
              <a:t>protiv</a:t>
            </a:r>
            <a:r>
              <a:rPr lang="en-US" sz="1600" i="1" dirty="0"/>
              <a:t> </a:t>
            </a:r>
            <a:r>
              <a:rPr lang="en-US" sz="1600" i="1" dirty="0" err="1"/>
              <a:t>snage</a:t>
            </a:r>
            <a:r>
              <a:rPr lang="en-US" sz="1600" i="1" dirty="0"/>
              <a:t> </a:t>
            </a:r>
            <a:r>
              <a:rPr lang="en-US" sz="1600" i="1" dirty="0" err="1"/>
              <a:t>ure</a:t>
            </a:r>
            <a:r>
              <a:rPr lang="hr-HR" sz="1600" i="1" dirty="0"/>
              <a:t>đ</a:t>
            </a:r>
            <a:r>
              <a:rPr lang="en-US" sz="1600" i="1" dirty="0" err="1"/>
              <a:t>ene</a:t>
            </a:r>
            <a:r>
              <a:rPr lang="en-US" sz="1600" i="1" dirty="0"/>
              <a:t> </a:t>
            </a:r>
            <a:r>
              <a:rPr lang="en-US" sz="1600" i="1" dirty="0" err="1"/>
              <a:t>dr</a:t>
            </a:r>
            <a:r>
              <a:rPr lang="hr-HR" sz="1600" i="1" dirty="0"/>
              <a:t>ž</a:t>
            </a:r>
            <a:r>
              <a:rPr lang="en-US" sz="1600" i="1" dirty="0" err="1"/>
              <a:t>ave</a:t>
            </a:r>
            <a:r>
              <a:rPr lang="en-US" sz="1600" i="1" dirty="0"/>
              <a:t>, </a:t>
            </a:r>
            <a:r>
              <a:rPr lang="en-US" sz="1600" i="1" dirty="0" err="1"/>
              <a:t>nije</a:t>
            </a:r>
            <a:r>
              <a:rPr lang="en-US" sz="1600" i="1" dirty="0"/>
              <a:t> </a:t>
            </a:r>
            <a:r>
              <a:rPr lang="en-US" sz="1600" i="1" dirty="0" err="1"/>
              <a:t>ni</a:t>
            </a:r>
            <a:r>
              <a:rPr lang="en-US" sz="1600" i="1" dirty="0"/>
              <a:t> to </a:t>
            </a:r>
            <a:r>
              <a:rPr lang="en-US" sz="1600" i="1" dirty="0" err="1"/>
              <a:t>nekorisno</a:t>
            </a:r>
            <a:r>
              <a:rPr lang="en-US" sz="1600" i="1" dirty="0"/>
              <a:t>, </a:t>
            </a:r>
            <a:r>
              <a:rPr lang="en-US" sz="1600" i="1" dirty="0" err="1"/>
              <a:t>kao</a:t>
            </a:r>
            <a:r>
              <a:rPr lang="en-US" sz="1600" i="1" dirty="0"/>
              <a:t> </a:t>
            </a:r>
            <a:r>
              <a:rPr lang="en-US" sz="1600" i="1" dirty="0" err="1"/>
              <a:t>ni</a:t>
            </a:r>
            <a:r>
              <a:rPr lang="en-US" sz="1600" i="1" dirty="0"/>
              <a:t> </a:t>
            </a:r>
            <a:r>
              <a:rPr lang="en-US" sz="1600" i="1" dirty="0" err="1"/>
              <a:t>ona</a:t>
            </a:r>
            <a:r>
              <a:rPr lang="en-US" sz="1600" i="1" dirty="0"/>
              <a:t> pro</a:t>
            </a:r>
            <a:r>
              <a:rPr lang="hr-HR" sz="1600" i="1" dirty="0"/>
              <a:t>š</a:t>
            </a:r>
            <a:r>
              <a:rPr lang="en-US" sz="1600" i="1" dirty="0" err="1"/>
              <a:t>logodi</a:t>
            </a:r>
            <a:r>
              <a:rPr lang="hr-HR" sz="1600" i="1" dirty="0"/>
              <a:t>š</a:t>
            </a:r>
            <a:r>
              <a:rPr lang="en-US" sz="1600" i="1" dirty="0" err="1"/>
              <a:t>nja</a:t>
            </a:r>
            <a:r>
              <a:rPr lang="en-US" sz="1600" i="1" dirty="0"/>
              <a:t> </a:t>
            </a:r>
            <a:r>
              <a:rPr lang="en-US" sz="1600" i="1" dirty="0" err="1"/>
              <a:t>poslanstva</a:t>
            </a:r>
            <a:r>
              <a:rPr lang="en-US" sz="1600" i="1" dirty="0"/>
              <a:t> </a:t>
            </a:r>
            <a:r>
              <a:rPr lang="en-US" sz="1600" i="1" dirty="0" err="1"/>
              <a:t>i</a:t>
            </a:r>
            <a:r>
              <a:rPr lang="en-US" sz="1600" i="1" dirty="0"/>
              <a:t> </a:t>
            </a:r>
            <a:r>
              <a:rPr lang="en-US" sz="1600" i="1" dirty="0" err="1"/>
              <a:t>tu</a:t>
            </a:r>
            <a:r>
              <a:rPr lang="hr-HR" sz="1600" i="1" dirty="0"/>
              <a:t>ž</a:t>
            </a:r>
            <a:r>
              <a:rPr lang="en-US" sz="1600" i="1" dirty="0"/>
              <a:t>be, s </a:t>
            </a:r>
            <a:r>
              <a:rPr lang="en-US" sz="1600" i="1" dirty="0" err="1"/>
              <a:t>kojima</a:t>
            </a:r>
            <a:r>
              <a:rPr lang="en-US" sz="1600" i="1" dirty="0"/>
              <a:t> </a:t>
            </a:r>
            <a:r>
              <a:rPr lang="en-US" sz="1600" i="1" dirty="0" err="1"/>
              <a:t>smo</a:t>
            </a:r>
            <a:r>
              <a:rPr lang="en-US" sz="1600" i="1" dirty="0"/>
              <a:t> ja </a:t>
            </a:r>
            <a:r>
              <a:rPr lang="en-US" sz="1600" i="1" dirty="0" err="1"/>
              <a:t>i</a:t>
            </a:r>
            <a:r>
              <a:rPr lang="en-US" sz="1600" i="1" dirty="0"/>
              <a:t> </a:t>
            </a:r>
            <a:r>
              <a:rPr lang="en-US" sz="1600" i="1" dirty="0" err="1"/>
              <a:t>onaj</a:t>
            </a:r>
            <a:r>
              <a:rPr lang="en-US" sz="1600" i="1" dirty="0"/>
              <a:t> </a:t>
            </a:r>
            <a:r>
              <a:rPr lang="en-US" sz="1600" i="1" dirty="0" err="1"/>
              <a:t>vrli</a:t>
            </a:r>
            <a:r>
              <a:rPr lang="en-US" sz="1600" i="1" dirty="0"/>
              <a:t> </a:t>
            </a:r>
            <a:r>
              <a:rPr lang="en-US" sz="1600" i="1" dirty="0" err="1"/>
              <a:t>Polieukt</a:t>
            </a:r>
            <a:r>
              <a:rPr lang="en-US" sz="1600" i="1" dirty="0"/>
              <a:t> </a:t>
            </a:r>
            <a:r>
              <a:rPr lang="en-US" sz="1600" i="1" dirty="0" err="1"/>
              <a:t>i</a:t>
            </a:r>
            <a:r>
              <a:rPr lang="en-US" sz="1600" i="1" dirty="0"/>
              <a:t> </a:t>
            </a:r>
            <a:r>
              <a:rPr lang="en-US" sz="1600" i="1" dirty="0" err="1"/>
              <a:t>Hegesip</a:t>
            </a:r>
            <a:r>
              <a:rPr lang="en-US" sz="1600" i="1" dirty="0"/>
              <a:t> </a:t>
            </a:r>
            <a:r>
              <a:rPr lang="en-US" sz="1600" i="1" dirty="0" err="1"/>
              <a:t>i</a:t>
            </a:r>
            <a:r>
              <a:rPr lang="en-US" sz="1600" i="1" dirty="0"/>
              <a:t> </a:t>
            </a:r>
            <a:r>
              <a:rPr lang="en-US" sz="1600" i="1" dirty="0" err="1"/>
              <a:t>drugi</a:t>
            </a:r>
            <a:r>
              <a:rPr lang="en-US" sz="1600" i="1" dirty="0"/>
              <a:t> </a:t>
            </a:r>
            <a:r>
              <a:rPr lang="en-US" sz="1600" i="1" dirty="0" err="1"/>
              <a:t>poslanici</a:t>
            </a:r>
            <a:r>
              <a:rPr lang="en-US" sz="1600" i="1" dirty="0"/>
              <a:t> obi</a:t>
            </a:r>
            <a:r>
              <a:rPr lang="hr-HR" sz="1600" i="1" dirty="0"/>
              <a:t>š</a:t>
            </a:r>
            <a:r>
              <a:rPr lang="en-US" sz="1600" i="1" dirty="0"/>
              <a:t>li </a:t>
            </a:r>
            <a:r>
              <a:rPr lang="en-US" sz="1600" i="1" dirty="0" err="1"/>
              <a:t>Peloponez</a:t>
            </a:r>
            <a:r>
              <a:rPr lang="en-US" sz="1600" i="1" dirty="0"/>
              <a:t> </a:t>
            </a:r>
            <a:r>
              <a:rPr lang="en-US" sz="1600" i="1" dirty="0" err="1"/>
              <a:t>i</a:t>
            </a:r>
            <a:r>
              <a:rPr lang="en-US" sz="1600" i="1" dirty="0"/>
              <a:t> </a:t>
            </a:r>
            <a:r>
              <a:rPr lang="en-US" sz="1600" i="1" dirty="0" err="1"/>
              <a:t>postigli</a:t>
            </a:r>
            <a:r>
              <a:rPr lang="en-US" sz="1600" i="1" dirty="0"/>
              <a:t> da se on </a:t>
            </a:r>
            <a:r>
              <a:rPr lang="en-US" sz="1600" i="1" dirty="0" err="1"/>
              <a:t>zaustavio</a:t>
            </a:r>
            <a:r>
              <a:rPr lang="en-US" sz="1600" i="1" dirty="0"/>
              <a:t> </a:t>
            </a:r>
            <a:r>
              <a:rPr lang="en-US" sz="1600" i="1" dirty="0" err="1"/>
              <a:t>i</a:t>
            </a:r>
            <a:r>
              <a:rPr lang="en-US" sz="1600" i="1" dirty="0"/>
              <a:t> da </a:t>
            </a:r>
            <a:r>
              <a:rPr lang="en-US" sz="1600" i="1" dirty="0" err="1"/>
              <a:t>nije</a:t>
            </a:r>
            <a:r>
              <a:rPr lang="en-US" sz="1600" i="1" dirty="0"/>
              <a:t> </a:t>
            </a:r>
            <a:r>
              <a:rPr lang="en-US" sz="1600" i="1" dirty="0" err="1"/>
              <a:t>krenuo</a:t>
            </a:r>
            <a:r>
              <a:rPr lang="en-US" sz="1600" i="1" dirty="0"/>
              <a:t> </a:t>
            </a:r>
            <a:r>
              <a:rPr lang="en-US" sz="1600" i="1" dirty="0" err="1"/>
              <a:t>na</a:t>
            </a:r>
            <a:r>
              <a:rPr lang="en-US" sz="1600" i="1" dirty="0"/>
              <a:t> </a:t>
            </a:r>
            <a:r>
              <a:rPr lang="en-US" sz="1600" i="1" dirty="0" err="1"/>
              <a:t>Ambrakiju</a:t>
            </a:r>
            <a:r>
              <a:rPr lang="en-US" sz="1600" i="1" dirty="0"/>
              <a:t> </a:t>
            </a:r>
            <a:r>
              <a:rPr lang="en-US" sz="1600" i="1" dirty="0" err="1"/>
              <a:t>niti</a:t>
            </a:r>
            <a:r>
              <a:rPr lang="en-US" sz="1600" i="1" dirty="0"/>
              <a:t> </a:t>
            </a:r>
            <a:r>
              <a:rPr lang="en-US" sz="1600" i="1" dirty="0" err="1"/>
              <a:t>nas</a:t>
            </a:r>
            <a:r>
              <a:rPr lang="hr-HR" sz="1600" i="1" dirty="0" err="1"/>
              <a:t>rnu</a:t>
            </a:r>
            <a:r>
              <a:rPr lang="en-US" sz="1600" i="1" dirty="0"/>
              <a:t>o </a:t>
            </a:r>
            <a:r>
              <a:rPr lang="en-US" sz="1600" i="1" dirty="0" err="1"/>
              <a:t>na</a:t>
            </a:r>
            <a:r>
              <a:rPr lang="en-US" sz="1600" i="1" dirty="0"/>
              <a:t> </a:t>
            </a:r>
            <a:r>
              <a:rPr lang="en-US" sz="1600" i="1" dirty="0" err="1"/>
              <a:t>Peloponez</a:t>
            </a:r>
            <a:r>
              <a:rPr lang="en-US" sz="1600" i="1" dirty="0"/>
              <a:t>. No ne </a:t>
            </a:r>
            <a:r>
              <a:rPr lang="en-US" sz="1600" i="1" dirty="0" err="1"/>
              <a:t>predla</a:t>
            </a:r>
            <a:r>
              <a:rPr lang="hr-HR" sz="1600" i="1" dirty="0"/>
              <a:t>ž</a:t>
            </a:r>
            <a:r>
              <a:rPr lang="en-US" sz="1600" i="1" dirty="0" err="1"/>
              <a:t>em</a:t>
            </a:r>
            <a:r>
              <a:rPr lang="en-US" sz="1600" i="1" dirty="0"/>
              <a:t>, </a:t>
            </a:r>
            <a:r>
              <a:rPr lang="en-US" sz="1600" i="1" dirty="0" err="1"/>
              <a:t>doista</a:t>
            </a:r>
            <a:r>
              <a:rPr lang="en-US" sz="1600" i="1" dirty="0"/>
              <a:t>, da </a:t>
            </a:r>
            <a:r>
              <a:rPr lang="en-US" sz="1600" i="1" dirty="0" err="1"/>
              <a:t>oni</a:t>
            </a:r>
            <a:r>
              <a:rPr lang="en-US" sz="1600" i="1" dirty="0"/>
              <a:t> </a:t>
            </a:r>
            <a:r>
              <a:rPr lang="en-US" sz="1600" i="1" dirty="0" err="1"/>
              <a:t>koji</a:t>
            </a:r>
            <a:r>
              <a:rPr lang="en-US" sz="1600" i="1" dirty="0"/>
              <a:t> ne </a:t>
            </a:r>
            <a:r>
              <a:rPr lang="hr-HR" sz="1600" i="1" dirty="0"/>
              <a:t>ž</a:t>
            </a:r>
            <a:r>
              <a:rPr lang="en-US" sz="1600" i="1" dirty="0" err="1"/>
              <a:t>ele</a:t>
            </a:r>
            <a:r>
              <a:rPr lang="en-US" sz="1600" i="1" dirty="0"/>
              <a:t> </a:t>
            </a:r>
            <a:r>
              <a:rPr lang="en-US" sz="1600" i="1" dirty="0" err="1"/>
              <a:t>ni</a:t>
            </a:r>
            <a:r>
              <a:rPr lang="en-US" sz="1600" i="1" dirty="0"/>
              <a:t> </a:t>
            </a:r>
            <a:r>
              <a:rPr lang="en-US" sz="1600" i="1" dirty="0" err="1"/>
              <a:t>za</a:t>
            </a:r>
            <a:r>
              <a:rPr lang="en-US" sz="1600" i="1" dirty="0"/>
              <a:t> </a:t>
            </a:r>
            <a:r>
              <a:rPr lang="en-US" sz="1600" i="1" dirty="0" err="1"/>
              <a:t>sebe</a:t>
            </a:r>
            <a:r>
              <a:rPr lang="en-US" sz="1600" i="1" dirty="0"/>
              <a:t> same u</a:t>
            </a:r>
            <a:r>
              <a:rPr lang="hr-HR" sz="1600" i="1" dirty="0"/>
              <a:t>č</a:t>
            </a:r>
            <a:r>
              <a:rPr lang="en-US" sz="1600" i="1" dirty="0" err="1"/>
              <a:t>initi</a:t>
            </a:r>
            <a:r>
              <a:rPr lang="en-US" sz="1600" i="1" dirty="0"/>
              <a:t> nu</a:t>
            </a:r>
            <a:r>
              <a:rPr lang="hr-HR" sz="1600" i="1" dirty="0"/>
              <a:t>ž</a:t>
            </a:r>
            <a:r>
              <a:rPr lang="en-US" sz="1600" i="1" dirty="0"/>
              <a:t>no </a:t>
            </a:r>
            <a:r>
              <a:rPr lang="en-US" sz="1600" i="1" dirty="0" err="1"/>
              <a:t>pozivaju</a:t>
            </a:r>
            <a:r>
              <a:rPr lang="en-US" sz="1600" i="1" dirty="0"/>
              <a:t> </a:t>
            </a:r>
            <a:r>
              <a:rPr lang="en-US" sz="1600" i="1" dirty="0" err="1"/>
              <a:t>druge</a:t>
            </a:r>
            <a:r>
              <a:rPr lang="en-US" sz="1600" i="1" dirty="0"/>
              <a:t>; </a:t>
            </a:r>
            <a:r>
              <a:rPr lang="en-US" sz="1600" i="1" dirty="0" err="1"/>
              <a:t>ludo</a:t>
            </a:r>
            <a:r>
              <a:rPr lang="en-US" sz="1600" i="1" dirty="0"/>
              <a:t> je </a:t>
            </a:r>
            <a:r>
              <a:rPr lang="en-US" sz="1600" i="1" dirty="0" err="1"/>
              <a:t>naime</a:t>
            </a:r>
            <a:r>
              <a:rPr lang="en-US" sz="1600" i="1" dirty="0"/>
              <a:t> da </a:t>
            </a:r>
            <a:r>
              <a:rPr lang="en-US" sz="1600" i="1" dirty="0" err="1"/>
              <a:t>oni</a:t>
            </a:r>
            <a:r>
              <a:rPr lang="en-US" sz="1600" i="1" dirty="0"/>
              <a:t> </a:t>
            </a:r>
            <a:r>
              <a:rPr lang="en-US" sz="1600" i="1" dirty="0" err="1"/>
              <a:t>koji</a:t>
            </a:r>
            <a:r>
              <a:rPr lang="en-US" sz="1600" i="1" dirty="0"/>
              <a:t> </a:t>
            </a:r>
            <a:r>
              <a:rPr lang="en-US" sz="1600" i="1" dirty="0" err="1"/>
              <a:t>su</a:t>
            </a:r>
            <a:r>
              <a:rPr lang="en-US" sz="1600" i="1" dirty="0"/>
              <a:t> </a:t>
            </a:r>
            <a:r>
              <a:rPr lang="en-US" sz="1600" i="1" dirty="0" err="1"/>
              <a:t>zanemarili</a:t>
            </a:r>
            <a:r>
              <a:rPr lang="en-US" sz="1600" i="1" dirty="0"/>
              <a:t> </a:t>
            </a:r>
            <a:r>
              <a:rPr lang="en-US" sz="1600" i="1" dirty="0" err="1"/>
              <a:t>doma</a:t>
            </a:r>
            <a:r>
              <a:rPr lang="hr-HR" sz="1600" i="1" dirty="0"/>
              <a:t>ć</a:t>
            </a:r>
            <a:r>
              <a:rPr lang="en-US" sz="1600" i="1" dirty="0"/>
              <a:t>e </a:t>
            </a:r>
            <a:r>
              <a:rPr lang="en-US" sz="1600" i="1" dirty="0" err="1"/>
              <a:t>prilike</a:t>
            </a:r>
            <a:r>
              <a:rPr lang="en-US" sz="1600" i="1" dirty="0"/>
              <a:t> </a:t>
            </a:r>
            <a:r>
              <a:rPr lang="en-US" sz="1600" i="1" dirty="0" err="1"/>
              <a:t>govore</a:t>
            </a:r>
            <a:r>
              <a:rPr lang="en-US" sz="1600" i="1" dirty="0"/>
              <a:t> da </a:t>
            </a:r>
            <a:r>
              <a:rPr lang="en-US" sz="1600" i="1" dirty="0" err="1"/>
              <a:t>im</a:t>
            </a:r>
            <a:r>
              <a:rPr lang="en-US" sz="1600" i="1" dirty="0"/>
              <a:t> je </a:t>
            </a:r>
            <a:r>
              <a:rPr lang="en-US" sz="1600" i="1" dirty="0" err="1"/>
              <a:t>stalo</a:t>
            </a:r>
            <a:r>
              <a:rPr lang="en-US" sz="1600" i="1" dirty="0"/>
              <a:t> do </a:t>
            </a:r>
            <a:r>
              <a:rPr lang="en-US" sz="1600" i="1" dirty="0" err="1"/>
              <a:t>tu</a:t>
            </a:r>
            <a:r>
              <a:rPr lang="hr-HR" sz="1600" i="1" dirty="0"/>
              <a:t>đ</a:t>
            </a:r>
            <a:r>
              <a:rPr lang="en-US" sz="1600" i="1" dirty="0" err="1"/>
              <a:t>ih</a:t>
            </a:r>
            <a:r>
              <a:rPr lang="en-US" sz="1600" i="1" dirty="0"/>
              <a:t>, </a:t>
            </a:r>
            <a:r>
              <a:rPr lang="en-US" sz="1600" i="1" dirty="0" err="1"/>
              <a:t>i</a:t>
            </a:r>
            <a:r>
              <a:rPr lang="en-US" sz="1600" i="1" dirty="0"/>
              <a:t> da </a:t>
            </a:r>
            <a:r>
              <a:rPr lang="en-US" sz="1600" i="1" dirty="0" err="1"/>
              <a:t>oni</a:t>
            </a:r>
            <a:r>
              <a:rPr lang="en-US" sz="1600" i="1" dirty="0"/>
              <a:t> </a:t>
            </a:r>
            <a:r>
              <a:rPr lang="en-US" sz="1600" i="1" dirty="0" err="1"/>
              <a:t>koji</a:t>
            </a:r>
            <a:r>
              <a:rPr lang="en-US" sz="1600" i="1" dirty="0"/>
              <a:t> </a:t>
            </a:r>
            <a:r>
              <a:rPr lang="en-US" sz="1600" i="1" dirty="0" err="1"/>
              <a:t>mirno</a:t>
            </a:r>
            <a:r>
              <a:rPr lang="en-US" sz="1600" i="1" dirty="0"/>
              <a:t> </a:t>
            </a:r>
            <a:r>
              <a:rPr lang="en-US" sz="1600" i="1" dirty="0" err="1"/>
              <a:t>promatraju</a:t>
            </a:r>
            <a:r>
              <a:rPr lang="en-US" sz="1600" i="1" dirty="0"/>
              <a:t> </a:t>
            </a:r>
            <a:r>
              <a:rPr lang="en-US" sz="1600" i="1" dirty="0" err="1"/>
              <a:t>sada</a:t>
            </a:r>
            <a:r>
              <a:rPr lang="hr-HR" sz="1600" i="1" dirty="0"/>
              <a:t>š</a:t>
            </a:r>
            <a:r>
              <a:rPr lang="en-US" sz="1600" i="1" dirty="0" err="1"/>
              <a:t>nje</a:t>
            </a:r>
            <a:r>
              <a:rPr lang="en-US" sz="1600" i="1" dirty="0"/>
              <a:t> </a:t>
            </a:r>
            <a:r>
              <a:rPr lang="en-US" sz="1600" i="1" dirty="0" err="1"/>
              <a:t>prilike</a:t>
            </a:r>
            <a:r>
              <a:rPr lang="en-US" sz="1600" i="1" dirty="0"/>
              <a:t> </a:t>
            </a:r>
            <a:r>
              <a:rPr lang="en-US" sz="1600" i="1" dirty="0" err="1"/>
              <a:t>pla</a:t>
            </a:r>
            <a:r>
              <a:rPr lang="hr-HR" sz="1600" i="1" dirty="0"/>
              <a:t>š</a:t>
            </a:r>
            <a:r>
              <a:rPr lang="en-US" sz="1600" i="1" dirty="0"/>
              <a:t>e </a:t>
            </a:r>
            <a:r>
              <a:rPr lang="en-US" sz="1600" i="1" dirty="0" err="1"/>
              <a:t>druge</a:t>
            </a:r>
            <a:r>
              <a:rPr lang="en-US" sz="1600" i="1" dirty="0"/>
              <a:t> </a:t>
            </a:r>
            <a:r>
              <a:rPr lang="en-US" sz="1600" i="1" dirty="0" err="1"/>
              <a:t>zbog</a:t>
            </a:r>
            <a:r>
              <a:rPr lang="en-US" sz="1600" i="1" dirty="0"/>
              <a:t> </a:t>
            </a:r>
            <a:r>
              <a:rPr lang="en-US" sz="1600" i="1" dirty="0" err="1"/>
              <a:t>budu</a:t>
            </a:r>
            <a:r>
              <a:rPr lang="hr-HR" sz="1600" i="1" dirty="0"/>
              <a:t>ć</a:t>
            </a:r>
            <a:r>
              <a:rPr lang="en-US" sz="1600" i="1" dirty="0" err="1"/>
              <a:t>nosti</a:t>
            </a:r>
            <a:r>
              <a:rPr lang="en-US" sz="1600" i="1" dirty="0"/>
              <a:t>. Ne </a:t>
            </a:r>
            <a:r>
              <a:rPr lang="en-US" sz="1600" i="1" dirty="0" err="1"/>
              <a:t>predla</a:t>
            </a:r>
            <a:r>
              <a:rPr lang="hr-HR" sz="1600" i="1" dirty="0"/>
              <a:t>ž</a:t>
            </a:r>
            <a:r>
              <a:rPr lang="en-US" sz="1600" i="1" dirty="0" err="1"/>
              <a:t>em</a:t>
            </a:r>
            <a:r>
              <a:rPr lang="en-US" sz="1600" i="1" dirty="0"/>
              <a:t> to, </a:t>
            </a:r>
            <a:r>
              <a:rPr lang="en-US" sz="1600" i="1" dirty="0" err="1"/>
              <a:t>ve</a:t>
            </a:r>
            <a:r>
              <a:rPr lang="hr-HR" sz="1600" i="1" dirty="0"/>
              <a:t>ć</a:t>
            </a:r>
            <a:r>
              <a:rPr lang="en-US" sz="1600" i="1" dirty="0"/>
              <a:t> </a:t>
            </a:r>
            <a:r>
              <a:rPr lang="en-US" sz="1600" i="1" dirty="0" err="1"/>
              <a:t>tvrdim</a:t>
            </a:r>
            <a:r>
              <a:rPr lang="en-US" sz="1600" i="1" dirty="0"/>
              <a:t> da </a:t>
            </a:r>
            <a:r>
              <a:rPr lang="en-US" sz="1600" i="1" dirty="0" err="1"/>
              <a:t>treba</a:t>
            </a:r>
            <a:r>
              <a:rPr lang="en-US" sz="1600" i="1" dirty="0"/>
              <a:t> </a:t>
            </a:r>
            <a:r>
              <a:rPr lang="en-US" sz="1600" i="1" dirty="0" err="1"/>
              <a:t>poslati</a:t>
            </a:r>
            <a:r>
              <a:rPr lang="en-US" sz="1600" i="1" dirty="0"/>
              <a:t> </a:t>
            </a:r>
            <a:r>
              <a:rPr lang="en-US" sz="1600" i="1" dirty="0" err="1"/>
              <a:t>novaca</a:t>
            </a:r>
            <a:r>
              <a:rPr lang="en-US" sz="1600" i="1" dirty="0"/>
              <a:t> </a:t>
            </a:r>
            <a:r>
              <a:rPr lang="en-US" sz="1600" i="1" dirty="0" err="1"/>
              <a:t>onima</a:t>
            </a:r>
            <a:r>
              <a:rPr lang="en-US" sz="1600" i="1" dirty="0"/>
              <a:t> </a:t>
            </a:r>
            <a:r>
              <a:rPr lang="en-US" sz="1600" i="1" dirty="0" err="1"/>
              <a:t>na</a:t>
            </a:r>
            <a:r>
              <a:rPr lang="en-US" sz="1600" i="1" dirty="0"/>
              <a:t> </a:t>
            </a:r>
            <a:r>
              <a:rPr lang="en-US" sz="1600" i="1" dirty="0" err="1"/>
              <a:t>Herzonezu</a:t>
            </a:r>
            <a:r>
              <a:rPr lang="en-US" sz="1600" i="1" dirty="0"/>
              <a:t> </a:t>
            </a:r>
            <a:r>
              <a:rPr lang="en-US" sz="1600" i="1" dirty="0" err="1"/>
              <a:t>i</a:t>
            </a:r>
            <a:r>
              <a:rPr lang="en-US" sz="1600" i="1" dirty="0"/>
              <a:t> u</a:t>
            </a:r>
            <a:r>
              <a:rPr lang="hr-HR" sz="1600" i="1" dirty="0"/>
              <a:t>č</a:t>
            </a:r>
            <a:r>
              <a:rPr lang="en-US" sz="1600" i="1" dirty="0" err="1"/>
              <a:t>initi</a:t>
            </a:r>
            <a:r>
              <a:rPr lang="en-US" sz="1600" i="1" dirty="0"/>
              <a:t> </a:t>
            </a:r>
            <a:r>
              <a:rPr lang="en-US" sz="1600" i="1" dirty="0" err="1"/>
              <a:t>ostalo</a:t>
            </a:r>
            <a:r>
              <a:rPr lang="en-US" sz="1600" i="1" dirty="0"/>
              <a:t> </a:t>
            </a:r>
            <a:r>
              <a:rPr lang="hr-HR" sz="1600" i="1" dirty="0"/>
              <a:t>š</a:t>
            </a:r>
            <a:r>
              <a:rPr lang="en-US" sz="1600" i="1" dirty="0"/>
              <a:t>to </a:t>
            </a:r>
            <a:r>
              <a:rPr lang="en-US" sz="1600" i="1" dirty="0" err="1"/>
              <a:t>tra</a:t>
            </a:r>
            <a:r>
              <a:rPr lang="hr-HR" sz="1600" i="1" dirty="0"/>
              <a:t>ž</a:t>
            </a:r>
            <a:r>
              <a:rPr lang="en-US" sz="1600" i="1" dirty="0"/>
              <a:t>e, </a:t>
            </a:r>
            <a:r>
              <a:rPr lang="en-US" sz="1600" i="1" dirty="0" err="1"/>
              <a:t>te</a:t>
            </a:r>
            <a:r>
              <a:rPr lang="en-US" sz="1600" i="1" dirty="0"/>
              <a:t> da se mi </a:t>
            </a:r>
            <a:r>
              <a:rPr lang="en-US" sz="1600" i="1" dirty="0" err="1"/>
              <a:t>sami</a:t>
            </a:r>
            <a:r>
              <a:rPr lang="en-US" sz="1600" i="1" dirty="0"/>
              <a:t> </a:t>
            </a:r>
            <a:r>
              <a:rPr lang="en-US" sz="1600" i="1" dirty="0" err="1"/>
              <a:t>pripremimo</a:t>
            </a:r>
            <a:r>
              <a:rPr lang="en-US" sz="1600" i="1" dirty="0"/>
              <a:t> </a:t>
            </a:r>
            <a:r>
              <a:rPr lang="en-US" sz="1600" i="1" dirty="0" err="1"/>
              <a:t>i</a:t>
            </a:r>
            <a:r>
              <a:rPr lang="en-US" sz="1600" i="1" dirty="0"/>
              <a:t> </a:t>
            </a:r>
            <a:r>
              <a:rPr lang="en-US" sz="1600" i="1" dirty="0" err="1"/>
              <a:t>ostale</a:t>
            </a:r>
            <a:r>
              <a:rPr lang="en-US" sz="1600" i="1" dirty="0"/>
              <a:t> Helene </a:t>
            </a:r>
            <a:r>
              <a:rPr lang="en-US" sz="1600" i="1" dirty="0" err="1"/>
              <a:t>pozovemo</a:t>
            </a:r>
            <a:r>
              <a:rPr lang="en-US" sz="1600" i="1" dirty="0"/>
              <a:t>, </a:t>
            </a:r>
            <a:r>
              <a:rPr lang="en-US" sz="1600" i="1" dirty="0" err="1"/>
              <a:t>skupimo</a:t>
            </a:r>
            <a:r>
              <a:rPr lang="en-US" sz="1600" i="1" dirty="0"/>
              <a:t>, </a:t>
            </a:r>
            <a:r>
              <a:rPr lang="en-US" sz="1600" i="1" dirty="0" err="1"/>
              <a:t>obavijestimo</a:t>
            </a:r>
            <a:r>
              <a:rPr lang="en-US" sz="1600" i="1" dirty="0"/>
              <a:t>, </a:t>
            </a:r>
            <a:r>
              <a:rPr lang="en-US" sz="1600" i="1" dirty="0" err="1"/>
              <a:t>opominjemo</a:t>
            </a:r>
            <a:r>
              <a:rPr lang="en-US" sz="1600" i="1" dirty="0"/>
              <a:t>; to je </a:t>
            </a:r>
            <a:r>
              <a:rPr lang="en-US" sz="1600" i="1" dirty="0" err="1"/>
              <a:t>zadatak</a:t>
            </a:r>
            <a:r>
              <a:rPr lang="en-US" sz="1600" i="1" dirty="0"/>
              <a:t> </a:t>
            </a:r>
            <a:r>
              <a:rPr lang="en-US" sz="1600" i="1" dirty="0" err="1"/>
              <a:t>dr</a:t>
            </a:r>
            <a:r>
              <a:rPr lang="hr-HR" sz="1600" i="1" dirty="0"/>
              <a:t>ž</a:t>
            </a:r>
            <a:r>
              <a:rPr lang="en-US" sz="1600" i="1" dirty="0" err="1"/>
              <a:t>ave</a:t>
            </a:r>
            <a:r>
              <a:rPr lang="en-US" sz="1600" i="1" dirty="0"/>
              <a:t> </a:t>
            </a:r>
            <a:r>
              <a:rPr lang="en-US" sz="1600" i="1" dirty="0" err="1"/>
              <a:t>koja</a:t>
            </a:r>
            <a:r>
              <a:rPr lang="en-US" sz="1600" i="1" dirty="0"/>
              <a:t> u</a:t>
            </a:r>
            <a:r>
              <a:rPr lang="hr-HR" sz="1600" i="1" dirty="0"/>
              <a:t>ž</a:t>
            </a:r>
            <a:r>
              <a:rPr lang="en-US" sz="1600" i="1" dirty="0" err="1"/>
              <a:t>iva</a:t>
            </a:r>
            <a:r>
              <a:rPr lang="en-US" sz="1600" i="1" dirty="0"/>
              <a:t> </a:t>
            </a:r>
            <a:r>
              <a:rPr lang="en-US" sz="1600" i="1" dirty="0" err="1"/>
              <a:t>takav</a:t>
            </a:r>
            <a:r>
              <a:rPr lang="en-US" sz="1600" i="1" dirty="0"/>
              <a:t> </a:t>
            </a:r>
            <a:r>
              <a:rPr lang="en-US" sz="1600" i="1" dirty="0" err="1"/>
              <a:t>ugled</a:t>
            </a:r>
            <a:r>
              <a:rPr lang="en-US" sz="1600" i="1" dirty="0"/>
              <a:t> </a:t>
            </a:r>
            <a:r>
              <a:rPr lang="en-US" sz="1600" i="1" dirty="0" err="1"/>
              <a:t>kakav</a:t>
            </a:r>
            <a:r>
              <a:rPr lang="en-US" sz="1600" i="1" dirty="0"/>
              <a:t> </a:t>
            </a:r>
            <a:r>
              <a:rPr lang="en-US" sz="1600" i="1" dirty="0" err="1"/>
              <a:t>pripada</a:t>
            </a:r>
            <a:r>
              <a:rPr lang="en-US" sz="1600" i="1" dirty="0"/>
              <a:t> </a:t>
            </a:r>
            <a:r>
              <a:rPr lang="en-US" sz="1600" i="1" dirty="0" err="1"/>
              <a:t>vama</a:t>
            </a:r>
            <a:r>
              <a:rPr lang="en-US" sz="1600" i="1" dirty="0"/>
              <a:t>. A </a:t>
            </a:r>
            <a:r>
              <a:rPr lang="en-US" sz="1600" i="1" dirty="0" err="1"/>
              <a:t>ako</a:t>
            </a:r>
            <a:r>
              <a:rPr lang="en-US" sz="1600" i="1" dirty="0"/>
              <a:t> </a:t>
            </a:r>
            <a:r>
              <a:rPr lang="en-US" sz="1600" i="1" dirty="0" err="1"/>
              <a:t>mislite</a:t>
            </a:r>
            <a:r>
              <a:rPr lang="en-US" sz="1600" i="1" dirty="0"/>
              <a:t> da </a:t>
            </a:r>
            <a:r>
              <a:rPr lang="hr-HR" sz="1600" i="1" dirty="0"/>
              <a:t>ć</a:t>
            </a:r>
            <a:r>
              <a:rPr lang="en-US" sz="1600" i="1" dirty="0"/>
              <a:t>e </a:t>
            </a:r>
            <a:r>
              <a:rPr lang="en-US" sz="1600" i="1" dirty="0" err="1"/>
              <a:t>Halki</a:t>
            </a:r>
            <a:r>
              <a:rPr lang="hr-HR" sz="1600" i="1" dirty="0"/>
              <a:t>đ</a:t>
            </a:r>
            <a:r>
              <a:rPr lang="en-US" sz="1600" i="1" dirty="0" err="1"/>
              <a:t>ani</a:t>
            </a:r>
            <a:r>
              <a:rPr lang="en-US" sz="1600" i="1" dirty="0"/>
              <a:t> </a:t>
            </a:r>
            <a:r>
              <a:rPr lang="en-US" sz="1600" i="1" dirty="0" err="1"/>
              <a:t>spasavati</a:t>
            </a:r>
            <a:r>
              <a:rPr lang="en-US" sz="1600" i="1" dirty="0"/>
              <a:t> </a:t>
            </a:r>
            <a:r>
              <a:rPr lang="en-US" sz="1600" i="1" dirty="0" err="1"/>
              <a:t>Heladu</a:t>
            </a:r>
            <a:r>
              <a:rPr lang="en-US" sz="1600" i="1" dirty="0"/>
              <a:t>, </a:t>
            </a:r>
            <a:r>
              <a:rPr lang="en-US" sz="1600" i="1" dirty="0" err="1"/>
              <a:t>ili</a:t>
            </a:r>
            <a:r>
              <a:rPr lang="en-US" sz="1600" i="1" dirty="0"/>
              <a:t> </a:t>
            </a:r>
            <a:r>
              <a:rPr lang="en-US" sz="1600" i="1" dirty="0" err="1"/>
              <a:t>Megarani</a:t>
            </a:r>
            <a:r>
              <a:rPr lang="en-US" sz="1600" i="1" dirty="0"/>
              <a:t>, a da </a:t>
            </a:r>
            <a:r>
              <a:rPr lang="hr-HR" sz="1600" i="1" dirty="0"/>
              <a:t>ć</a:t>
            </a:r>
            <a:r>
              <a:rPr lang="en-US" sz="1600" i="1" dirty="0" err="1"/>
              <a:t>ete</a:t>
            </a:r>
            <a:r>
              <a:rPr lang="en-US" sz="1600" i="1" dirty="0"/>
              <a:t> vi </a:t>
            </a:r>
            <a:r>
              <a:rPr lang="en-US" sz="1600" i="1" dirty="0" err="1"/>
              <a:t>izbje</a:t>
            </a:r>
            <a:r>
              <a:rPr lang="hr-HR" sz="1600" i="1" dirty="0"/>
              <a:t>ć</a:t>
            </a:r>
            <a:r>
              <a:rPr lang="en-US" sz="1600" i="1" dirty="0" err="1"/>
              <a:t>i</a:t>
            </a:r>
            <a:r>
              <a:rPr lang="en-US" sz="1600" i="1" dirty="0"/>
              <a:t> </a:t>
            </a:r>
            <a:r>
              <a:rPr lang="en-US" sz="1600" i="1" dirty="0" err="1"/>
              <a:t>neprilike</a:t>
            </a:r>
            <a:r>
              <a:rPr lang="en-US" sz="1600" i="1" dirty="0"/>
              <a:t>, ne </a:t>
            </a:r>
            <a:r>
              <a:rPr lang="en-US" sz="1600" i="1" dirty="0" err="1"/>
              <a:t>mislite</a:t>
            </a:r>
            <a:r>
              <a:rPr lang="en-US" sz="1600" i="1" dirty="0"/>
              <a:t> </a:t>
            </a:r>
            <a:r>
              <a:rPr lang="en-US" sz="1600" i="1" dirty="0" err="1"/>
              <a:t>pravo</a:t>
            </a:r>
            <a:r>
              <a:rPr lang="en-US" sz="1600" i="1" dirty="0"/>
              <a:t>. </a:t>
            </a:r>
            <a:r>
              <a:rPr lang="en-US" sz="1600" i="1" dirty="0" err="1"/>
              <a:t>Mogu</a:t>
            </a:r>
            <a:r>
              <a:rPr lang="en-US" sz="1600" i="1" dirty="0"/>
              <a:t> </a:t>
            </a:r>
            <a:r>
              <a:rPr lang="en-US" sz="1600" i="1" dirty="0" err="1"/>
              <a:t>biti</a:t>
            </a:r>
            <a:r>
              <a:rPr lang="en-US" sz="1600" i="1" dirty="0"/>
              <a:t> </a:t>
            </a:r>
            <a:r>
              <a:rPr lang="en-US" sz="1600" i="1" dirty="0" err="1"/>
              <a:t>zadovoljni</a:t>
            </a:r>
            <a:r>
              <a:rPr lang="en-US" sz="1600" i="1" dirty="0"/>
              <a:t> </a:t>
            </a:r>
            <a:r>
              <a:rPr lang="en-US" sz="1600" i="1" dirty="0" err="1"/>
              <a:t>ako</a:t>
            </a:r>
            <a:r>
              <a:rPr lang="en-US" sz="1600" i="1" dirty="0"/>
              <a:t> </a:t>
            </a:r>
            <a:r>
              <a:rPr lang="en-US" sz="1600" i="1" dirty="0" err="1"/>
              <a:t>svaki</a:t>
            </a:r>
            <a:r>
              <a:rPr lang="en-US" sz="1600" i="1" dirty="0"/>
              <a:t> od </a:t>
            </a:r>
            <a:r>
              <a:rPr lang="en-US" sz="1600" i="1" dirty="0" err="1"/>
              <a:t>njih</a:t>
            </a:r>
            <a:r>
              <a:rPr lang="en-US" sz="1600" i="1" dirty="0"/>
              <a:t> </a:t>
            </a:r>
            <a:r>
              <a:rPr lang="en-US" sz="1600" i="1" dirty="0" err="1"/>
              <a:t>spasi</a:t>
            </a:r>
            <a:r>
              <a:rPr lang="en-US" sz="1600" i="1" dirty="0"/>
              <a:t> </a:t>
            </a:r>
            <a:r>
              <a:rPr lang="en-US" sz="1600" i="1" dirty="0" err="1"/>
              <a:t>sebe</a:t>
            </a:r>
            <a:r>
              <a:rPr lang="en-US" sz="1600" i="1" dirty="0"/>
              <a:t>. No vi to </a:t>
            </a:r>
            <a:r>
              <a:rPr lang="en-US" sz="1600" i="1" dirty="0" err="1"/>
              <a:t>morate</a:t>
            </a:r>
            <a:r>
              <a:rPr lang="en-US" sz="1600" i="1" dirty="0"/>
              <a:t> u</a:t>
            </a:r>
            <a:r>
              <a:rPr lang="hr-HR" sz="1600" i="1" dirty="0"/>
              <a:t>č</a:t>
            </a:r>
            <a:r>
              <a:rPr lang="en-US" sz="1600" i="1" dirty="0" err="1"/>
              <a:t>initi</a:t>
            </a:r>
            <a:r>
              <a:rPr lang="en-US" sz="1600" i="1" dirty="0"/>
              <a:t>; </a:t>
            </a:r>
            <a:r>
              <a:rPr lang="en-US" sz="1600" i="1" dirty="0" err="1"/>
              <a:t>vama</a:t>
            </a:r>
            <a:r>
              <a:rPr lang="en-US" sz="1600" i="1" dirty="0"/>
              <a:t> </a:t>
            </a:r>
            <a:r>
              <a:rPr lang="en-US" sz="1600" i="1" dirty="0" err="1"/>
              <a:t>su</a:t>
            </a:r>
            <a:r>
              <a:rPr lang="en-US" sz="1600" i="1" dirty="0"/>
              <a:t> </a:t>
            </a:r>
            <a:r>
              <a:rPr lang="en-US" sz="1600" i="1" dirty="0" err="1"/>
              <a:t>va</a:t>
            </a:r>
            <a:r>
              <a:rPr lang="hr-HR" sz="1600" i="1" dirty="0"/>
              <a:t>š</a:t>
            </a:r>
            <a:r>
              <a:rPr lang="en-US" sz="1600" i="1" dirty="0" err="1"/>
              <a:t>i</a:t>
            </a:r>
            <a:r>
              <a:rPr lang="en-US" sz="1600" i="1" dirty="0"/>
              <a:t> </a:t>
            </a:r>
            <a:r>
              <a:rPr lang="en-US" sz="1600" i="1" dirty="0" err="1"/>
              <a:t>preci</a:t>
            </a:r>
            <a:r>
              <a:rPr lang="en-US" sz="1600" i="1" dirty="0"/>
              <a:t> </a:t>
            </a:r>
            <a:r>
              <a:rPr lang="en-US" sz="1600" i="1" dirty="0" err="1"/>
              <a:t>stekli</a:t>
            </a:r>
            <a:r>
              <a:rPr lang="en-US" sz="1600" i="1" dirty="0"/>
              <a:t> </a:t>
            </a:r>
            <a:r>
              <a:rPr lang="en-US" sz="1600" i="1" dirty="0" err="1"/>
              <a:t>tu</a:t>
            </a:r>
            <a:r>
              <a:rPr lang="en-US" sz="1600" i="1" dirty="0"/>
              <a:t> </a:t>
            </a:r>
            <a:r>
              <a:rPr lang="hr-HR" sz="1600" i="1" dirty="0"/>
              <a:t>č</a:t>
            </a:r>
            <a:r>
              <a:rPr lang="en-US" sz="1600" i="1" dirty="0" err="1"/>
              <a:t>ast</a:t>
            </a:r>
            <a:r>
              <a:rPr lang="en-US" sz="1600" i="1" dirty="0"/>
              <a:t> </a:t>
            </a:r>
            <a:r>
              <a:rPr lang="en-US" sz="1600" i="1" dirty="0" err="1"/>
              <a:t>i</a:t>
            </a:r>
            <a:r>
              <a:rPr lang="en-US" sz="1600" i="1" dirty="0"/>
              <a:t> </a:t>
            </a:r>
            <a:r>
              <a:rPr lang="en-US" sz="1600" i="1" dirty="0" err="1"/>
              <a:t>ostavili</a:t>
            </a:r>
            <a:r>
              <a:rPr lang="en-US" sz="1600" i="1" dirty="0"/>
              <a:t> </a:t>
            </a:r>
            <a:r>
              <a:rPr lang="en-US" sz="1600" i="1" dirty="0" err="1"/>
              <a:t>vam</a:t>
            </a:r>
            <a:r>
              <a:rPr lang="en-US" sz="1600" i="1" dirty="0"/>
              <a:t> je </a:t>
            </a:r>
            <a:r>
              <a:rPr lang="en-US" sz="1600" i="1" dirty="0" err="1"/>
              <a:t>unato</a:t>
            </a:r>
            <a:r>
              <a:rPr lang="hr-HR" sz="1600" i="1" dirty="0"/>
              <a:t>č</a:t>
            </a:r>
            <a:r>
              <a:rPr lang="en-US" sz="1600" i="1" dirty="0"/>
              <a:t> </a:t>
            </a:r>
            <a:r>
              <a:rPr lang="en-US" sz="1600" i="1" dirty="0" err="1"/>
              <a:t>mnogim</a:t>
            </a:r>
            <a:r>
              <a:rPr lang="en-US" sz="1600" i="1" dirty="0"/>
              <a:t> </a:t>
            </a:r>
            <a:r>
              <a:rPr lang="en-US" sz="1600" i="1" dirty="0" err="1"/>
              <a:t>te</a:t>
            </a:r>
            <a:r>
              <a:rPr lang="hr-HR" sz="1600" i="1" dirty="0"/>
              <a:t>š</a:t>
            </a:r>
            <a:r>
              <a:rPr lang="en-US" sz="1600" i="1" dirty="0" err="1"/>
              <a:t>kim</a:t>
            </a:r>
            <a:r>
              <a:rPr lang="en-US" sz="1600" i="1" dirty="0"/>
              <a:t> </a:t>
            </a:r>
            <a:r>
              <a:rPr lang="en-US" sz="1600" i="1" dirty="0" err="1"/>
              <a:t>opasnostima</a:t>
            </a:r>
            <a:r>
              <a:rPr lang="en-US" sz="1600" i="1" dirty="0"/>
              <a:t>. </a:t>
            </a:r>
            <a:r>
              <a:rPr lang="en-US" sz="1600" i="1" dirty="0" err="1"/>
              <a:t>Bude</a:t>
            </a:r>
            <a:r>
              <a:rPr lang="en-US" sz="1600" i="1" dirty="0"/>
              <a:t> li </a:t>
            </a:r>
            <a:r>
              <a:rPr lang="en-US" sz="1600" i="1" dirty="0" err="1"/>
              <a:t>pak</a:t>
            </a:r>
            <a:r>
              <a:rPr lang="en-US" sz="1600" i="1" dirty="0"/>
              <a:t> </a:t>
            </a:r>
            <a:r>
              <a:rPr lang="en-US" sz="1600" i="1" dirty="0" err="1"/>
              <a:t>svatko</a:t>
            </a:r>
            <a:r>
              <a:rPr lang="en-US" sz="1600" i="1" dirty="0"/>
              <a:t> </a:t>
            </a:r>
            <a:r>
              <a:rPr lang="en-US" sz="1600" i="1" dirty="0" err="1"/>
              <a:t>sjedio</a:t>
            </a:r>
            <a:r>
              <a:rPr lang="en-US" sz="1600" i="1" dirty="0"/>
              <a:t> </a:t>
            </a:r>
            <a:r>
              <a:rPr lang="en-US" sz="1600" i="1" dirty="0" err="1"/>
              <a:t>tra</a:t>
            </a:r>
            <a:r>
              <a:rPr lang="hr-HR" sz="1600" i="1" dirty="0"/>
              <a:t>ž</a:t>
            </a:r>
            <a:r>
              <a:rPr lang="en-US" sz="1600" i="1" dirty="0"/>
              <a:t>e</a:t>
            </a:r>
            <a:r>
              <a:rPr lang="hr-HR" sz="1600" i="1" dirty="0"/>
              <a:t>ć</a:t>
            </a:r>
            <a:r>
              <a:rPr lang="en-US" sz="1600" i="1" dirty="0" err="1"/>
              <a:t>i</a:t>
            </a:r>
            <a:r>
              <a:rPr lang="en-US" sz="1600" i="1" dirty="0"/>
              <a:t> </a:t>
            </a:r>
            <a:r>
              <a:rPr lang="en-US" sz="1600" i="1" dirty="0" err="1"/>
              <a:t>samo</a:t>
            </a:r>
            <a:r>
              <a:rPr lang="en-US" sz="1600" i="1" dirty="0"/>
              <a:t> ono </a:t>
            </a:r>
            <a:r>
              <a:rPr lang="hr-HR" sz="1600" i="1" dirty="0"/>
              <a:t>š</a:t>
            </a:r>
            <a:r>
              <a:rPr lang="en-US" sz="1600" i="1" dirty="0"/>
              <a:t>to ho</a:t>
            </a:r>
            <a:r>
              <a:rPr lang="hr-HR" sz="1600" i="1" dirty="0"/>
              <a:t>ć</a:t>
            </a:r>
            <a:r>
              <a:rPr lang="en-US" sz="1600" i="1" dirty="0"/>
              <a:t>e </a:t>
            </a:r>
            <a:r>
              <a:rPr lang="en-US" sz="1600" i="1" dirty="0" err="1"/>
              <a:t>i</a:t>
            </a:r>
            <a:r>
              <a:rPr lang="en-US" sz="1600" i="1" dirty="0"/>
              <a:t> </a:t>
            </a:r>
            <a:r>
              <a:rPr lang="en-US" sz="1600" i="1" dirty="0" err="1"/>
              <a:t>gledaju</a:t>
            </a:r>
            <a:r>
              <a:rPr lang="hr-HR" sz="1600" i="1" dirty="0"/>
              <a:t>ć</a:t>
            </a:r>
            <a:r>
              <a:rPr lang="en-US" sz="1600" i="1" dirty="0" err="1"/>
              <a:t>i</a:t>
            </a:r>
            <a:r>
              <a:rPr lang="en-US" sz="1600" i="1" dirty="0"/>
              <a:t> da </a:t>
            </a:r>
            <a:r>
              <a:rPr lang="en-US" sz="1600" i="1" dirty="0" err="1"/>
              <a:t>sam</a:t>
            </a:r>
            <a:r>
              <a:rPr lang="en-US" sz="1600" i="1" dirty="0"/>
              <a:t> </a:t>
            </a:r>
            <a:r>
              <a:rPr lang="en-US" sz="1600" i="1" dirty="0" err="1"/>
              <a:t>nista</a:t>
            </a:r>
            <a:r>
              <a:rPr lang="en-US" sz="1600" i="1" dirty="0"/>
              <a:t> ne u</a:t>
            </a:r>
            <a:r>
              <a:rPr lang="hr-HR" sz="1600" i="1" dirty="0"/>
              <a:t>č</a:t>
            </a:r>
            <a:r>
              <a:rPr lang="en-US" sz="1600" i="1" dirty="0" err="1"/>
              <a:t>ini</a:t>
            </a:r>
            <a:r>
              <a:rPr lang="en-US" sz="1600" i="1" dirty="0"/>
              <a:t>, </a:t>
            </a:r>
            <a:r>
              <a:rPr lang="en-US" sz="1600" i="1" dirty="0" err="1"/>
              <a:t>prvo</a:t>
            </a:r>
            <a:r>
              <a:rPr lang="en-US" sz="1600" i="1" dirty="0"/>
              <a:t>, </a:t>
            </a:r>
            <a:r>
              <a:rPr lang="en-US" sz="1600" i="1" dirty="0" err="1"/>
              <a:t>doista</a:t>
            </a:r>
            <a:r>
              <a:rPr lang="en-US" sz="1600" i="1" dirty="0"/>
              <a:t> </a:t>
            </a:r>
            <a:r>
              <a:rPr lang="en-US" sz="1600" i="1" dirty="0" err="1"/>
              <a:t>nikad</a:t>
            </a:r>
            <a:r>
              <a:rPr lang="en-US" sz="1600" i="1" dirty="0"/>
              <a:t> ne</a:t>
            </a:r>
            <a:r>
              <a:rPr lang="hr-HR" sz="1600" i="1" dirty="0"/>
              <a:t>ć</a:t>
            </a:r>
            <a:r>
              <a:rPr lang="en-US" sz="1600" i="1" dirty="0"/>
              <a:t>e </a:t>
            </a:r>
            <a:r>
              <a:rPr lang="en-US" sz="1600" i="1" dirty="0" err="1"/>
              <a:t>na</a:t>
            </a:r>
            <a:r>
              <a:rPr lang="hr-HR" sz="1600" i="1" dirty="0"/>
              <a:t>ć</a:t>
            </a:r>
            <a:r>
              <a:rPr lang="en-US" sz="1600" i="1" dirty="0" err="1"/>
              <a:t>i</a:t>
            </a:r>
            <a:r>
              <a:rPr lang="en-US" sz="1600" i="1" dirty="0"/>
              <a:t> </a:t>
            </a:r>
            <a:r>
              <a:rPr lang="en-US" sz="1600" i="1" dirty="0" err="1"/>
              <a:t>druge</a:t>
            </a:r>
            <a:r>
              <a:rPr lang="en-US" sz="1600" i="1" dirty="0"/>
              <a:t> da to u</a:t>
            </a:r>
            <a:r>
              <a:rPr lang="hr-HR" sz="1600" i="1" dirty="0"/>
              <a:t>č</a:t>
            </a:r>
            <a:r>
              <a:rPr lang="en-US" sz="1600" i="1" dirty="0" err="1"/>
              <a:t>ine</a:t>
            </a:r>
            <a:r>
              <a:rPr lang="en-US" sz="1600" i="1" dirty="0"/>
              <a:t>, a </a:t>
            </a:r>
            <a:r>
              <a:rPr lang="en-US" sz="1600" i="1" dirty="0" err="1"/>
              <a:t>drugo</a:t>
            </a:r>
            <a:r>
              <a:rPr lang="en-US" sz="1600" i="1" dirty="0"/>
              <a:t>, </a:t>
            </a:r>
            <a:r>
              <a:rPr lang="en-US" sz="1600" i="1" dirty="0" err="1"/>
              <a:t>bojim</a:t>
            </a:r>
            <a:r>
              <a:rPr lang="en-US" sz="1600" i="1" dirty="0"/>
              <a:t> se da se ne </a:t>
            </a:r>
            <a:r>
              <a:rPr lang="en-US" sz="1600" i="1" dirty="0" err="1"/>
              <a:t>pojavi</a:t>
            </a:r>
            <a:r>
              <a:rPr lang="en-US" sz="1600" i="1" dirty="0"/>
              <a:t> </a:t>
            </a:r>
            <a:r>
              <a:rPr lang="en-US" sz="1600" i="1" dirty="0" err="1"/>
              <a:t>najedanput</a:t>
            </a:r>
            <a:r>
              <a:rPr lang="en-US" sz="1600" i="1" dirty="0"/>
              <a:t> nu</a:t>
            </a:r>
            <a:r>
              <a:rPr lang="hr-HR" sz="1600" i="1" dirty="0"/>
              <a:t>ž</a:t>
            </a:r>
            <a:r>
              <a:rPr lang="en-US" sz="1600" i="1" dirty="0" err="1"/>
              <a:t>nost</a:t>
            </a:r>
            <a:r>
              <a:rPr lang="en-US" sz="1600" i="1" dirty="0"/>
              <a:t> da </a:t>
            </a:r>
            <a:r>
              <a:rPr lang="hr-HR" sz="1600" i="1" dirty="0"/>
              <a:t>č</a:t>
            </a:r>
            <a:r>
              <a:rPr lang="en-US" sz="1600" i="1" dirty="0" err="1"/>
              <a:t>inimo</a:t>
            </a:r>
            <a:r>
              <a:rPr lang="en-US" sz="1600" i="1" dirty="0"/>
              <a:t> ono </a:t>
            </a:r>
            <a:r>
              <a:rPr lang="hr-HR" sz="1600" i="1" dirty="0"/>
              <a:t>š</a:t>
            </a:r>
            <a:r>
              <a:rPr lang="en-US" sz="1600" i="1" dirty="0"/>
              <a:t>to ne </a:t>
            </a:r>
            <a:r>
              <a:rPr lang="hr-HR" sz="1600" i="1" dirty="0"/>
              <a:t>ž</a:t>
            </a:r>
            <a:r>
              <a:rPr lang="en-US" sz="1600" i="1" dirty="0" err="1"/>
              <a:t>elimo</a:t>
            </a:r>
            <a:r>
              <a:rPr lang="en-US" sz="1600" i="1" dirty="0"/>
              <a:t>.</a:t>
            </a:r>
            <a:endParaRPr lang="hr-HR" sz="1600" i="1" dirty="0"/>
          </a:p>
          <a:p>
            <a:r>
              <a:rPr lang="hr-HR" sz="1600" i="1" dirty="0"/>
              <a:t>   </a:t>
            </a:r>
            <a:endParaRPr lang="en-US" sz="1600" dirty="0"/>
          </a:p>
        </p:txBody>
      </p:sp>
    </p:spTree>
    <p:extLst>
      <p:ext uri="{BB962C8B-B14F-4D97-AF65-F5344CB8AC3E}">
        <p14:creationId xmlns:p14="http://schemas.microsoft.com/office/powerpoint/2010/main" val="16566755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41069"/>
            <a:ext cx="9713422" cy="1197034"/>
          </a:xfrm>
        </p:spPr>
        <p:txBody>
          <a:bodyPr/>
          <a:lstStyle/>
          <a:p>
            <a:endParaRPr lang="en-US" dirty="0"/>
          </a:p>
        </p:txBody>
      </p:sp>
      <p:sp>
        <p:nvSpPr>
          <p:cNvPr id="3" name="Content Placeholder 2"/>
          <p:cNvSpPr>
            <a:spLocks noGrp="1"/>
          </p:cNvSpPr>
          <p:nvPr>
            <p:ph idx="1"/>
          </p:nvPr>
        </p:nvSpPr>
        <p:spPr>
          <a:xfrm>
            <a:off x="1097280" y="1604356"/>
            <a:ext cx="9730049" cy="4655127"/>
          </a:xfrm>
        </p:spPr>
        <p:txBody>
          <a:bodyPr>
            <a:normAutofit/>
          </a:bodyPr>
          <a:lstStyle/>
          <a:p>
            <a:r>
              <a:rPr lang="hr-HR" sz="1800" i="1" dirty="0" smtClean="0"/>
              <a:t>   </a:t>
            </a:r>
            <a:r>
              <a:rPr lang="en-US" sz="1800" i="1" dirty="0" smtClean="0"/>
              <a:t>Ja </a:t>
            </a:r>
            <a:r>
              <a:rPr lang="en-US" sz="1800" i="1" dirty="0"/>
              <a:t>to </a:t>
            </a:r>
            <a:r>
              <a:rPr lang="en-US" sz="1800" i="1" dirty="0" err="1"/>
              <a:t>doista</a:t>
            </a:r>
            <a:r>
              <a:rPr lang="en-US" sz="1800" i="1" dirty="0"/>
              <a:t> </a:t>
            </a:r>
            <a:r>
              <a:rPr lang="en-US" sz="1800" i="1" dirty="0" err="1"/>
              <a:t>tvrdim</a:t>
            </a:r>
            <a:r>
              <a:rPr lang="en-US" sz="1800" i="1" dirty="0"/>
              <a:t> </a:t>
            </a:r>
            <a:r>
              <a:rPr lang="en-US" sz="1800" i="1" dirty="0" err="1"/>
              <a:t>i</a:t>
            </a:r>
            <a:r>
              <a:rPr lang="en-US" sz="1800" i="1" dirty="0"/>
              <a:t> </a:t>
            </a:r>
            <a:r>
              <a:rPr lang="en-US" sz="1800" i="1" dirty="0" err="1"/>
              <a:t>podnosim</a:t>
            </a:r>
            <a:r>
              <a:rPr lang="en-US" sz="1800" i="1" dirty="0"/>
              <a:t> </a:t>
            </a:r>
            <a:r>
              <a:rPr lang="en-US" sz="1800" i="1" dirty="0" err="1"/>
              <a:t>pismeni</a:t>
            </a:r>
            <a:r>
              <a:rPr lang="en-US" sz="1800" i="1" dirty="0"/>
              <a:t> </a:t>
            </a:r>
            <a:r>
              <a:rPr lang="en-US" sz="1800" i="1" dirty="0" err="1"/>
              <a:t>prijedlog</a:t>
            </a:r>
            <a:r>
              <a:rPr lang="en-US" sz="1800" i="1" dirty="0"/>
              <a:t>; </a:t>
            </a:r>
            <a:r>
              <a:rPr lang="en-US" sz="1800" i="1" dirty="0" err="1"/>
              <a:t>i</a:t>
            </a:r>
            <a:r>
              <a:rPr lang="en-US" sz="1800" i="1" dirty="0"/>
              <a:t> </a:t>
            </a:r>
            <a:r>
              <a:rPr lang="en-US" sz="1800" i="1" dirty="0" err="1"/>
              <a:t>mislim</a:t>
            </a:r>
            <a:r>
              <a:rPr lang="en-US" sz="1800" i="1" dirty="0"/>
              <a:t> da se </a:t>
            </a:r>
            <a:r>
              <a:rPr lang="en-US" sz="1800" i="1" dirty="0" err="1"/>
              <a:t>na</a:t>
            </a:r>
            <a:r>
              <a:rPr lang="hr-HR" sz="1800" i="1" dirty="0"/>
              <a:t>š</a:t>
            </a:r>
            <a:r>
              <a:rPr lang="en-US" sz="1800" i="1" dirty="0"/>
              <a:t>e </a:t>
            </a:r>
            <a:r>
              <a:rPr lang="en-US" sz="1800" i="1" dirty="0" err="1"/>
              <a:t>prilike</a:t>
            </a:r>
            <a:r>
              <a:rPr lang="en-US" sz="1800" i="1" dirty="0"/>
              <a:t> </a:t>
            </a:r>
            <a:r>
              <a:rPr lang="en-US" sz="1800" i="1" dirty="0" err="1"/>
              <a:t>dadu</a:t>
            </a:r>
            <a:r>
              <a:rPr lang="en-US" sz="1800" i="1" dirty="0"/>
              <a:t> jo</a:t>
            </a:r>
            <a:r>
              <a:rPr lang="hr-HR" sz="1800" i="1" dirty="0"/>
              <a:t>š</a:t>
            </a:r>
            <a:r>
              <a:rPr lang="en-US" sz="1800" i="1" dirty="0"/>
              <a:t> </a:t>
            </a:r>
            <a:r>
              <a:rPr lang="en-US" sz="1800" i="1" dirty="0" err="1"/>
              <a:t>i</a:t>
            </a:r>
            <a:r>
              <a:rPr lang="en-US" sz="1800" i="1" dirty="0"/>
              <a:t> </a:t>
            </a:r>
            <a:r>
              <a:rPr lang="en-US" sz="1800" i="1" dirty="0" err="1"/>
              <a:t>sada</a:t>
            </a:r>
            <a:r>
              <a:rPr lang="en-US" sz="1800" i="1" dirty="0"/>
              <a:t> </a:t>
            </a:r>
            <a:r>
              <a:rPr lang="en-US" sz="1800" i="1" dirty="0" err="1"/>
              <a:t>popraviti</a:t>
            </a:r>
            <a:r>
              <a:rPr lang="en-US" sz="1800" i="1" dirty="0"/>
              <a:t> </a:t>
            </a:r>
            <a:r>
              <a:rPr lang="en-US" sz="1800" i="1" dirty="0" err="1"/>
              <a:t>ako</a:t>
            </a:r>
            <a:r>
              <a:rPr lang="en-US" sz="1800" i="1" dirty="0"/>
              <a:t> se to </a:t>
            </a:r>
            <a:r>
              <a:rPr lang="en-US" sz="1800" i="1" dirty="0" err="1"/>
              <a:t>ostvari</a:t>
            </a:r>
            <a:r>
              <a:rPr lang="en-US" sz="1800" i="1" dirty="0"/>
              <a:t>. </a:t>
            </a:r>
            <a:r>
              <a:rPr lang="en-US" sz="1800" i="1" dirty="0" err="1"/>
              <a:t>Ako</a:t>
            </a:r>
            <a:r>
              <a:rPr lang="en-US" sz="1800" i="1" dirty="0"/>
              <a:t> </a:t>
            </a:r>
            <a:r>
              <a:rPr lang="en-US" sz="1800" i="1" dirty="0" err="1"/>
              <a:t>pak</a:t>
            </a:r>
            <a:r>
              <a:rPr lang="en-US" sz="1800" i="1" dirty="0"/>
              <a:t> </a:t>
            </a:r>
            <a:r>
              <a:rPr lang="en-US" sz="1800" i="1" dirty="0" err="1"/>
              <a:t>netko</a:t>
            </a:r>
            <a:r>
              <a:rPr lang="en-US" sz="1800" i="1" dirty="0"/>
              <a:t> </a:t>
            </a:r>
            <a:r>
              <a:rPr lang="en-US" sz="1800" i="1" dirty="0" err="1"/>
              <a:t>ima</a:t>
            </a:r>
            <a:r>
              <a:rPr lang="en-US" sz="1800" i="1" dirty="0"/>
              <a:t> </a:t>
            </a:r>
            <a:r>
              <a:rPr lang="en-US" sz="1800" i="1" dirty="0" err="1"/>
              <a:t>bolji</a:t>
            </a:r>
            <a:r>
              <a:rPr lang="en-US" sz="1800" i="1" dirty="0"/>
              <a:t> </a:t>
            </a:r>
            <a:r>
              <a:rPr lang="en-US" sz="1800" i="1" dirty="0" err="1"/>
              <a:t>prijedlog</a:t>
            </a:r>
            <a:r>
              <a:rPr lang="en-US" sz="1800" i="1" dirty="0"/>
              <a:t> od </a:t>
            </a:r>
            <a:r>
              <a:rPr lang="en-US" sz="1800" i="1" dirty="0" err="1"/>
              <a:t>ovih</a:t>
            </a:r>
            <a:r>
              <a:rPr lang="en-US" sz="1800" i="1" dirty="0"/>
              <a:t>, </a:t>
            </a:r>
            <a:r>
              <a:rPr lang="en-US" sz="1800" i="1" dirty="0" err="1"/>
              <a:t>neka</a:t>
            </a:r>
            <a:r>
              <a:rPr lang="en-US" sz="1800" i="1" dirty="0"/>
              <a:t> </a:t>
            </a:r>
            <a:r>
              <a:rPr lang="en-US" sz="1800" i="1" dirty="0" err="1"/>
              <a:t>ka</a:t>
            </a:r>
            <a:r>
              <a:rPr lang="hr-HR" sz="1800" i="1" dirty="0"/>
              <a:t>ž</a:t>
            </a:r>
            <a:r>
              <a:rPr lang="en-US" sz="1800" i="1" dirty="0"/>
              <a:t>e </a:t>
            </a:r>
            <a:r>
              <a:rPr lang="en-US" sz="1800" i="1" dirty="0" err="1"/>
              <a:t>i</a:t>
            </a:r>
            <a:r>
              <a:rPr lang="en-US" sz="1800" i="1" dirty="0"/>
              <a:t> </a:t>
            </a:r>
            <a:r>
              <a:rPr lang="en-US" sz="1800" i="1" dirty="0" err="1"/>
              <a:t>savjetuje</a:t>
            </a:r>
            <a:r>
              <a:rPr lang="en-US" sz="1800" i="1" dirty="0"/>
              <a:t>. A </a:t>
            </a:r>
            <a:r>
              <a:rPr lang="hr-HR" sz="1800" i="1" dirty="0"/>
              <a:t>š</a:t>
            </a:r>
            <a:r>
              <a:rPr lang="en-US" sz="1800" i="1" dirty="0"/>
              <a:t>to vi </a:t>
            </a:r>
            <a:r>
              <a:rPr lang="en-US" sz="1800" i="1" dirty="0" err="1"/>
              <a:t>odlu</a:t>
            </a:r>
            <a:r>
              <a:rPr lang="hr-HR" sz="1800" i="1" dirty="0"/>
              <a:t>č</a:t>
            </a:r>
            <a:r>
              <a:rPr lang="en-US" sz="1800" i="1" dirty="0" err="1"/>
              <a:t>ite</a:t>
            </a:r>
            <a:r>
              <a:rPr lang="en-US" sz="1800" i="1" dirty="0"/>
              <a:t>, to </a:t>
            </a:r>
            <a:r>
              <a:rPr lang="en-US" sz="1800" i="1" dirty="0" err="1"/>
              <a:t>vam</a:t>
            </a:r>
            <a:r>
              <a:rPr lang="en-US" sz="1800" i="1" dirty="0"/>
              <a:t> </a:t>
            </a:r>
            <a:r>
              <a:rPr lang="en-US" sz="1800" i="1" dirty="0" err="1"/>
              <a:t>pomoglo</a:t>
            </a:r>
            <a:r>
              <a:rPr lang="en-US" sz="1800" i="1" dirty="0"/>
              <a:t>, o </a:t>
            </a:r>
            <a:r>
              <a:rPr lang="en-US" sz="1800" i="1" dirty="0" err="1"/>
              <a:t>svi</a:t>
            </a:r>
            <a:r>
              <a:rPr lang="en-US" sz="1800" i="1" dirty="0"/>
              <a:t> </a:t>
            </a:r>
            <a:r>
              <a:rPr lang="en-US" sz="1800" i="1" dirty="0" err="1"/>
              <a:t>bogovi</a:t>
            </a:r>
            <a:r>
              <a:rPr lang="en-US" sz="1800" i="1" dirty="0"/>
              <a:t>!</a:t>
            </a:r>
            <a:r>
              <a:rPr lang="hr-HR" sz="1800" i="1" dirty="0"/>
              <a:t>                                  </a:t>
            </a:r>
            <a:endParaRPr lang="hr-HR" sz="1800" i="1" dirty="0" smtClean="0"/>
          </a:p>
          <a:p>
            <a:r>
              <a:rPr lang="hr-HR" sz="1800" i="1" dirty="0"/>
              <a:t> </a:t>
            </a:r>
            <a:r>
              <a:rPr lang="hr-HR" sz="1800" i="1" dirty="0" smtClean="0"/>
              <a:t>                                                                                           (</a:t>
            </a:r>
            <a:r>
              <a:rPr lang="hr-HR" sz="1800" i="1" dirty="0" err="1"/>
              <a:t>cit</a:t>
            </a:r>
            <a:r>
              <a:rPr lang="hr-HR" sz="1800" i="1" dirty="0"/>
              <a:t>. prema: Glasoviti</a:t>
            </a:r>
            <a:r>
              <a:rPr lang="hr-HR" sz="1800" dirty="0"/>
              <a:t>, str. 25) </a:t>
            </a:r>
          </a:p>
          <a:p>
            <a:r>
              <a:rPr lang="hr-HR" sz="1800" dirty="0" smtClean="0"/>
              <a:t>      Nakon izloženih dijelova </a:t>
            </a:r>
            <a:r>
              <a:rPr lang="hr-HR" sz="1800" dirty="0" err="1" smtClean="0"/>
              <a:t>Demostenovog</a:t>
            </a:r>
            <a:r>
              <a:rPr lang="hr-HR" sz="1800" dirty="0" smtClean="0"/>
              <a:t> </a:t>
            </a:r>
            <a:r>
              <a:rPr lang="hr-HR" sz="1800" i="1" dirty="0" smtClean="0"/>
              <a:t>Trećeg govora protiv Filipa </a:t>
            </a:r>
            <a:r>
              <a:rPr lang="hr-HR" sz="1800" dirty="0" smtClean="0"/>
              <a:t>mogli bismo zaključiti da su iskrenost i duboka govornikova uvjerenost u zastupanu ideju, čvrsta logička utemeljenost, mnoštvo primjera i analitičnost njihova iznošenja, serija retoričkih pitanja te nadasve snažan završetak govora bila moćna retorička sredstva kojima je taj slavni govornik opravdano </a:t>
            </a:r>
            <a:r>
              <a:rPr lang="hr-HR" sz="1800" dirty="0"/>
              <a:t>uspio: preokrenuo je raspoloženje Atenjana i mobilizirao ih za borbu protiv Makedonaca!</a:t>
            </a:r>
            <a:endParaRPr lang="en-US" sz="1800" dirty="0"/>
          </a:p>
          <a:p>
            <a:endParaRPr lang="en-US" sz="1800" u="sng" dirty="0"/>
          </a:p>
        </p:txBody>
      </p:sp>
    </p:spTree>
    <p:extLst>
      <p:ext uri="{BB962C8B-B14F-4D97-AF65-F5344CB8AC3E}">
        <p14:creationId xmlns:p14="http://schemas.microsoft.com/office/powerpoint/2010/main" val="7489354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Gaj Julije Cezar (100.-44. </a:t>
            </a:r>
            <a:r>
              <a:rPr lang="hr-HR" dirty="0" err="1" smtClean="0"/>
              <a:t>pr.n.e</a:t>
            </a:r>
            <a:r>
              <a:rPr lang="hr-HR" dirty="0" smtClean="0"/>
              <a:t>)</a:t>
            </a:r>
            <a:endParaRPr lang="en-US" dirty="0"/>
          </a:p>
        </p:txBody>
      </p:sp>
      <p:sp>
        <p:nvSpPr>
          <p:cNvPr id="3" name="Content Placeholder 2"/>
          <p:cNvSpPr>
            <a:spLocks noGrp="1"/>
          </p:cNvSpPr>
          <p:nvPr>
            <p:ph idx="1"/>
          </p:nvPr>
        </p:nvSpPr>
        <p:spPr/>
        <p:txBody>
          <a:bodyPr/>
          <a:lstStyle/>
          <a:p>
            <a:r>
              <a:rPr lang="hr-HR" dirty="0" smtClean="0"/>
              <a:t>- rimski vojskovođa, političar, pisac i odličan govornik</a:t>
            </a:r>
          </a:p>
          <a:p>
            <a:r>
              <a:rPr lang="hr-HR" dirty="0" smtClean="0"/>
              <a:t>- zajedno s Krasom i </a:t>
            </a:r>
            <a:r>
              <a:rPr lang="hr-HR" dirty="0" err="1" smtClean="0"/>
              <a:t>Pompejem</a:t>
            </a:r>
            <a:r>
              <a:rPr lang="hr-HR" dirty="0" smtClean="0"/>
              <a:t> osnovao je Prvi trijumvirat (60.g.pr.n.e.)</a:t>
            </a:r>
          </a:p>
          <a:p>
            <a:r>
              <a:rPr lang="hr-HR" dirty="0" smtClean="0"/>
              <a:t>- kao vojskovođa proširio je granice rimske države na Galiju, Britaniju (osim Škotske) te sjevernu Afriku i Španjolsku</a:t>
            </a:r>
          </a:p>
          <a:p>
            <a:r>
              <a:rPr lang="hr-HR" dirty="0" smtClean="0"/>
              <a:t>- vladao je poput diktatora i imperatora te stradao u Senatu kao žrtva patricijskih urotnika</a:t>
            </a:r>
          </a:p>
          <a:p>
            <a:r>
              <a:rPr lang="hr-HR" dirty="0" smtClean="0"/>
              <a:t>- kao pisac (O galskom ratu; O građanskom ratu) nastojao je pokazati uspješnost svojih vojnih pohoda i ispravnost svojih političkih odluka</a:t>
            </a:r>
          </a:p>
          <a:p>
            <a:r>
              <a:rPr lang="hr-HR" dirty="0" smtClean="0"/>
              <a:t>- kao govornik ostati će upamćen po sjajnom političkom govoru kojim je 63.g.pr.n.e. </a:t>
            </a:r>
            <a:r>
              <a:rPr lang="hr-HR" dirty="0"/>
              <a:t>pokušao </a:t>
            </a:r>
            <a:r>
              <a:rPr lang="hr-HR" dirty="0" smtClean="0"/>
              <a:t>u Senatu obraniti </a:t>
            </a:r>
            <a:r>
              <a:rPr lang="hr-HR" dirty="0" err="1" smtClean="0"/>
              <a:t>Katilinu</a:t>
            </a:r>
            <a:r>
              <a:rPr lang="hr-HR" dirty="0" smtClean="0"/>
              <a:t> i njegove urotnike (v. dalje)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9" y="332510"/>
            <a:ext cx="1472558" cy="1953490"/>
          </a:xfrm>
          <a:prstGeom prst="rect">
            <a:avLst/>
          </a:prstGeom>
        </p:spPr>
      </p:pic>
    </p:spTree>
    <p:extLst>
      <p:ext uri="{BB962C8B-B14F-4D97-AF65-F5344CB8AC3E}">
        <p14:creationId xmlns:p14="http://schemas.microsoft.com/office/powerpoint/2010/main" val="93191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313" y="78140"/>
            <a:ext cx="9720072" cy="1499616"/>
          </a:xfrm>
        </p:spPr>
        <p:txBody>
          <a:bodyPr/>
          <a:lstStyle/>
          <a:p>
            <a:endParaRPr lang="en-US"/>
          </a:p>
        </p:txBody>
      </p:sp>
      <p:sp>
        <p:nvSpPr>
          <p:cNvPr id="3" name="Content Placeholder 2"/>
          <p:cNvSpPr>
            <a:spLocks noGrp="1"/>
          </p:cNvSpPr>
          <p:nvPr>
            <p:ph idx="1"/>
          </p:nvPr>
        </p:nvSpPr>
        <p:spPr>
          <a:xfrm>
            <a:off x="949313" y="1970116"/>
            <a:ext cx="9794888" cy="4339244"/>
          </a:xfrm>
        </p:spPr>
        <p:txBody>
          <a:bodyPr/>
          <a:lstStyle/>
          <a:p>
            <a:endParaRPr lang="hr-HR" dirty="0" smtClean="0"/>
          </a:p>
          <a:p>
            <a:endParaRPr lang="hr-HR" dirty="0" smtClean="0"/>
          </a:p>
          <a:p>
            <a:endParaRPr lang="hr-HR" dirty="0"/>
          </a:p>
          <a:p>
            <a:endParaRPr lang="hr-HR" dirty="0" smtClean="0"/>
          </a:p>
          <a:p>
            <a:endParaRPr lang="en-US" dirty="0"/>
          </a:p>
        </p:txBody>
      </p:sp>
      <p:sp>
        <p:nvSpPr>
          <p:cNvPr id="4" name="Rectangle 3"/>
          <p:cNvSpPr/>
          <p:nvPr/>
        </p:nvSpPr>
        <p:spPr>
          <a:xfrm>
            <a:off x="949313" y="2394066"/>
            <a:ext cx="9882171" cy="3139321"/>
          </a:xfrm>
          <a:prstGeom prst="rect">
            <a:avLst/>
          </a:prstGeom>
        </p:spPr>
        <p:txBody>
          <a:bodyPr wrap="square">
            <a:spAutoFit/>
          </a:bodyPr>
          <a:lstStyle/>
          <a:p>
            <a:pPr algn="just"/>
            <a:r>
              <a:rPr lang="hr-HR" sz="2000" dirty="0"/>
              <a:t>S obzirom na centralnu ulogu i način sofističkog podučavanja (uvelike određenog postizanjem uspjeha u sudskom sporu uz primjenu skraćenih silogizama /</a:t>
            </a:r>
            <a:r>
              <a:rPr lang="hr-HR" sz="2000" dirty="0" err="1"/>
              <a:t>entimema</a:t>
            </a:r>
            <a:r>
              <a:rPr lang="hr-HR" sz="2000" dirty="0"/>
              <a:t>/te primjenom metoda logičkih pogrešaka u induktivnom ili deduktivnom zaključivanju radi ishođenja pogrešnih ali željenih zaključaka) retorike u onovremenom obrazovnom sustavu kao i na shvaćanje sofista da govorništvo nije umjetnost nego obična vještina okrenuta praktičnim ciljevima (kako sudskim tako i političkim), retorika je u tom stadiju razvoja bila doista izumom sofista: duguje im, naime, misao da je </a:t>
            </a:r>
            <a:r>
              <a:rPr lang="en-US" sz="2000" dirty="0" err="1"/>
              <a:t>uspješnost</a:t>
            </a:r>
            <a:r>
              <a:rPr lang="en-US" sz="2000" dirty="0"/>
              <a:t> </a:t>
            </a:r>
            <a:r>
              <a:rPr lang="en-US" sz="2000" dirty="0" err="1"/>
              <a:t>prije</a:t>
            </a:r>
            <a:r>
              <a:rPr lang="en-US" sz="2000" dirty="0"/>
              <a:t> </a:t>
            </a:r>
            <a:r>
              <a:rPr lang="en-US" sz="2000" dirty="0" err="1"/>
              <a:t>svega</a:t>
            </a:r>
            <a:r>
              <a:rPr lang="en-US" sz="2000" dirty="0"/>
              <a:t> </a:t>
            </a:r>
            <a:r>
              <a:rPr lang="hr-HR" sz="2000" dirty="0"/>
              <a:t>odnosno da je istina uvijek tek dogovor između sugovornika i to kako konačni dogovor koji proizlazi iz rasprave tako i početni dogovor bez kojega rasprava ne bi ni bila moguća   </a:t>
            </a:r>
          </a:p>
          <a:p>
            <a:r>
              <a:rPr lang="en-US" dirty="0"/>
              <a:t> </a:t>
            </a:r>
          </a:p>
        </p:txBody>
      </p:sp>
    </p:spTree>
    <p:extLst>
      <p:ext uri="{BB962C8B-B14F-4D97-AF65-F5344CB8AC3E}">
        <p14:creationId xmlns:p14="http://schemas.microsoft.com/office/powerpoint/2010/main" val="5867599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CezAROV</a:t>
            </a:r>
            <a:r>
              <a:rPr lang="hr-HR" dirty="0" smtClean="0"/>
              <a:t> GOVOR U OBRANU ZAVJERENIKA (Rim, 63.pr.n.e) – </a:t>
            </a:r>
            <a:r>
              <a:rPr lang="hr-HR" i="1" dirty="0" err="1" smtClean="0"/>
              <a:t>genus</a:t>
            </a:r>
            <a:r>
              <a:rPr lang="hr-HR" i="1" dirty="0" smtClean="0"/>
              <a:t> </a:t>
            </a:r>
            <a:r>
              <a:rPr lang="hr-HR" i="1" dirty="0" err="1" smtClean="0"/>
              <a:t>deliberativum</a:t>
            </a:r>
            <a:endParaRPr lang="en-US" dirty="0"/>
          </a:p>
        </p:txBody>
      </p:sp>
      <p:sp>
        <p:nvSpPr>
          <p:cNvPr id="3" name="Content Placeholder 2"/>
          <p:cNvSpPr>
            <a:spLocks noGrp="1"/>
          </p:cNvSpPr>
          <p:nvPr>
            <p:ph idx="1"/>
          </p:nvPr>
        </p:nvSpPr>
        <p:spPr/>
        <p:txBody>
          <a:bodyPr>
            <a:normAutofit fontScale="92500" lnSpcReduction="20000"/>
          </a:bodyPr>
          <a:lstStyle/>
          <a:p>
            <a:r>
              <a:rPr lang="hr-HR" i="1" dirty="0" smtClean="0"/>
              <a:t>   </a:t>
            </a:r>
            <a:r>
              <a:rPr lang="en-US" i="1" dirty="0" err="1" smtClean="0"/>
              <a:t>Senatori</a:t>
            </a:r>
            <a:r>
              <a:rPr lang="en-US" i="1" dirty="0"/>
              <a:t>! Oni </a:t>
            </a:r>
            <a:r>
              <a:rPr lang="en-US" i="1" dirty="0" err="1"/>
              <a:t>koji</a:t>
            </a:r>
            <a:r>
              <a:rPr lang="en-US" i="1" dirty="0"/>
              <a:t> </a:t>
            </a:r>
            <a:r>
              <a:rPr lang="en-US" i="1" dirty="0" err="1" smtClean="0"/>
              <a:t>odlu</a:t>
            </a:r>
            <a:r>
              <a:rPr lang="hr-HR" i="1" dirty="0" smtClean="0"/>
              <a:t>č</a:t>
            </a:r>
            <a:r>
              <a:rPr lang="en-US" i="1" dirty="0" err="1" smtClean="0"/>
              <a:t>uju</a:t>
            </a:r>
            <a:r>
              <a:rPr lang="en-US" i="1" dirty="0" smtClean="0"/>
              <a:t> </a:t>
            </a:r>
            <a:r>
              <a:rPr lang="en-US" i="1" dirty="0"/>
              <a:t>o </a:t>
            </a:r>
            <a:r>
              <a:rPr lang="en-US" i="1" dirty="0" err="1" smtClean="0"/>
              <a:t>va</a:t>
            </a:r>
            <a:r>
              <a:rPr lang="hr-HR" i="1" dirty="0" smtClean="0"/>
              <a:t>ž</a:t>
            </a:r>
            <a:r>
              <a:rPr lang="en-US" i="1" dirty="0" err="1" smtClean="0"/>
              <a:t>nim</a:t>
            </a:r>
            <a:r>
              <a:rPr lang="en-US" i="1" dirty="0" smtClean="0"/>
              <a:t> </a:t>
            </a:r>
            <a:r>
              <a:rPr lang="en-US" i="1" dirty="0" err="1"/>
              <a:t>problemima</a:t>
            </a:r>
            <a:r>
              <a:rPr lang="en-US" i="1" dirty="0"/>
              <a:t> </a:t>
            </a:r>
            <a:r>
              <a:rPr lang="en-US" i="1" dirty="0" err="1"/>
              <a:t>moraju</a:t>
            </a:r>
            <a:r>
              <a:rPr lang="en-US" i="1" dirty="0"/>
              <a:t> </a:t>
            </a:r>
            <a:r>
              <a:rPr lang="en-US" i="1" dirty="0" err="1"/>
              <a:t>biti</a:t>
            </a:r>
            <a:r>
              <a:rPr lang="en-US" i="1" dirty="0"/>
              <a:t> </a:t>
            </a:r>
            <a:r>
              <a:rPr lang="en-US" i="1" dirty="0" err="1" smtClean="0"/>
              <a:t>oslobo</a:t>
            </a:r>
            <a:r>
              <a:rPr lang="hr-HR" i="1" dirty="0" smtClean="0"/>
              <a:t>đ</a:t>
            </a:r>
            <a:r>
              <a:rPr lang="en-US" i="1" dirty="0" err="1" smtClean="0"/>
              <a:t>eni</a:t>
            </a:r>
            <a:r>
              <a:rPr lang="en-US" i="1" dirty="0" smtClean="0"/>
              <a:t> </a:t>
            </a:r>
            <a:r>
              <a:rPr lang="en-US" i="1" dirty="0" err="1" smtClean="0"/>
              <a:t>mr</a:t>
            </a:r>
            <a:r>
              <a:rPr lang="hr-HR" i="1" dirty="0" smtClean="0"/>
              <a:t>ž</a:t>
            </a:r>
            <a:r>
              <a:rPr lang="en-US" i="1" dirty="0" err="1" smtClean="0"/>
              <a:t>nje</a:t>
            </a:r>
            <a:r>
              <a:rPr lang="en-US" i="1" dirty="0"/>
              <a:t>, </a:t>
            </a:r>
            <a:r>
              <a:rPr lang="en-US" i="1" dirty="0" err="1"/>
              <a:t>zlobe</a:t>
            </a:r>
            <a:r>
              <a:rPr lang="en-US" i="1" dirty="0"/>
              <a:t>, </a:t>
            </a:r>
            <a:r>
              <a:rPr lang="en-US" i="1" dirty="0" err="1"/>
              <a:t>prijateljstva</a:t>
            </a:r>
            <a:r>
              <a:rPr lang="en-US" i="1" dirty="0"/>
              <a:t>, </a:t>
            </a:r>
            <a:r>
              <a:rPr lang="en-US" i="1" dirty="0" err="1"/>
              <a:t>gnjeva</a:t>
            </a:r>
            <a:r>
              <a:rPr lang="en-US" i="1" dirty="0"/>
              <a:t> </a:t>
            </a:r>
            <a:r>
              <a:rPr lang="en-US" i="1" dirty="0" err="1"/>
              <a:t>i</a:t>
            </a:r>
            <a:r>
              <a:rPr lang="en-US" i="1" dirty="0"/>
              <a:t> </a:t>
            </a:r>
            <a:r>
              <a:rPr lang="en-US" i="1" dirty="0" err="1" smtClean="0"/>
              <a:t>milosr</a:t>
            </a:r>
            <a:r>
              <a:rPr lang="hr-HR" i="1" dirty="0" smtClean="0"/>
              <a:t>đ</a:t>
            </a:r>
            <a:r>
              <a:rPr lang="en-US" i="1" dirty="0" smtClean="0"/>
              <a:t>a</a:t>
            </a:r>
            <a:r>
              <a:rPr lang="en-US" i="1" dirty="0"/>
              <a:t>. </a:t>
            </a:r>
            <a:r>
              <a:rPr lang="en-US" i="1" dirty="0" err="1"/>
              <a:t>Ti</a:t>
            </a:r>
            <a:r>
              <a:rPr lang="en-US" i="1" dirty="0"/>
              <a:t> </a:t>
            </a:r>
            <a:r>
              <a:rPr lang="en-US" i="1" dirty="0" err="1" smtClean="0"/>
              <a:t>osje</a:t>
            </a:r>
            <a:r>
              <a:rPr lang="hr-HR" i="1" dirty="0" smtClean="0"/>
              <a:t>ć</a:t>
            </a:r>
            <a:r>
              <a:rPr lang="en-US" i="1" dirty="0" err="1" smtClean="0"/>
              <a:t>aji</a:t>
            </a:r>
            <a:r>
              <a:rPr lang="en-US" i="1" dirty="0" smtClean="0"/>
              <a:t> </a:t>
            </a:r>
            <a:r>
              <a:rPr lang="en-US" i="1" dirty="0" err="1"/>
              <a:t>ometaju</a:t>
            </a:r>
            <a:r>
              <a:rPr lang="en-US" i="1" dirty="0"/>
              <a:t> duh da </a:t>
            </a:r>
            <a:r>
              <a:rPr lang="en-US" i="1" dirty="0" err="1"/>
              <a:t>sagleda</a:t>
            </a:r>
            <a:r>
              <a:rPr lang="en-US" i="1" dirty="0"/>
              <a:t> </a:t>
            </a:r>
            <a:r>
              <a:rPr lang="en-US" i="1" dirty="0" err="1"/>
              <a:t>pravu</a:t>
            </a:r>
            <a:r>
              <a:rPr lang="en-US" i="1" dirty="0"/>
              <a:t> </a:t>
            </a:r>
            <a:r>
              <a:rPr lang="en-US" i="1" dirty="0" err="1"/>
              <a:t>istinu</a:t>
            </a:r>
            <a:r>
              <a:rPr lang="en-US" i="1" dirty="0"/>
              <a:t>, </a:t>
            </a:r>
            <a:r>
              <a:rPr lang="en-US" i="1" dirty="0" err="1"/>
              <a:t>jer</a:t>
            </a:r>
            <a:r>
              <a:rPr lang="en-US" i="1" dirty="0"/>
              <a:t> </a:t>
            </a:r>
            <a:r>
              <a:rPr lang="en-US" i="1" dirty="0" smtClean="0"/>
              <a:t>jo</a:t>
            </a:r>
            <a:r>
              <a:rPr lang="hr-HR" i="1" dirty="0" smtClean="0"/>
              <a:t>š</a:t>
            </a:r>
            <a:r>
              <a:rPr lang="en-US" i="1" dirty="0" smtClean="0"/>
              <a:t> </a:t>
            </a:r>
            <a:r>
              <a:rPr lang="en-US" i="1" dirty="0" err="1"/>
              <a:t>nitko</a:t>
            </a:r>
            <a:r>
              <a:rPr lang="en-US" i="1" dirty="0"/>
              <a:t> </a:t>
            </a:r>
            <a:r>
              <a:rPr lang="en-US" i="1" dirty="0" err="1"/>
              <a:t>nije</a:t>
            </a:r>
            <a:r>
              <a:rPr lang="en-US" i="1" dirty="0"/>
              <a:t> </a:t>
            </a:r>
            <a:r>
              <a:rPr lang="en-US" i="1" dirty="0" err="1"/>
              <a:t>uspio</a:t>
            </a:r>
            <a:r>
              <a:rPr lang="en-US" i="1" dirty="0"/>
              <a:t> </a:t>
            </a:r>
            <a:r>
              <a:rPr lang="en-US" i="1" dirty="0" err="1"/>
              <a:t>zadovoljiti</a:t>
            </a:r>
            <a:r>
              <a:rPr lang="en-US" i="1" dirty="0"/>
              <a:t> </a:t>
            </a:r>
            <a:r>
              <a:rPr lang="en-US" i="1" dirty="0" err="1"/>
              <a:t>i</a:t>
            </a:r>
            <a:r>
              <a:rPr lang="en-US" i="1" dirty="0"/>
              <a:t> </a:t>
            </a:r>
            <a:r>
              <a:rPr lang="en-US" i="1" dirty="0" err="1"/>
              <a:t>svoje</a:t>
            </a:r>
            <a:r>
              <a:rPr lang="en-US" i="1" dirty="0"/>
              <a:t> </a:t>
            </a:r>
            <a:r>
              <a:rPr lang="en-US" i="1" dirty="0" err="1" smtClean="0"/>
              <a:t>osje</a:t>
            </a:r>
            <a:r>
              <a:rPr lang="hr-HR" i="1" dirty="0" smtClean="0"/>
              <a:t>ć</a:t>
            </a:r>
            <a:r>
              <a:rPr lang="en-US" i="1" dirty="0" err="1" smtClean="0"/>
              <a:t>aje</a:t>
            </a:r>
            <a:r>
              <a:rPr lang="en-US" i="1" dirty="0" smtClean="0"/>
              <a:t> </a:t>
            </a:r>
            <a:r>
              <a:rPr lang="en-US" i="1" dirty="0" err="1"/>
              <a:t>i</a:t>
            </a:r>
            <a:r>
              <a:rPr lang="en-US" i="1" dirty="0"/>
              <a:t> </a:t>
            </a:r>
            <a:r>
              <a:rPr lang="en-US" i="1" dirty="0" smtClean="0"/>
              <a:t>op</a:t>
            </a:r>
            <a:r>
              <a:rPr lang="hr-HR" i="1" dirty="0" smtClean="0"/>
              <a:t>ć</a:t>
            </a:r>
            <a:r>
              <a:rPr lang="en-US" i="1" dirty="0" smtClean="0"/>
              <a:t>u </a:t>
            </a:r>
            <a:r>
              <a:rPr lang="en-US" i="1" dirty="0" err="1"/>
              <a:t>korist</a:t>
            </a:r>
            <a:r>
              <a:rPr lang="en-US" i="1" dirty="0"/>
              <a:t>. </a:t>
            </a:r>
            <a:r>
              <a:rPr lang="en-US" i="1" dirty="0" err="1"/>
              <a:t>Jak</a:t>
            </a:r>
            <a:r>
              <a:rPr lang="en-US" i="1" dirty="0"/>
              <a:t> je </a:t>
            </a:r>
            <a:r>
              <a:rPr lang="en-US" i="1" dirty="0" err="1"/>
              <a:t>i</a:t>
            </a:r>
            <a:r>
              <a:rPr lang="en-US" i="1" dirty="0"/>
              <a:t> </a:t>
            </a:r>
            <a:r>
              <a:rPr lang="en-US" i="1" dirty="0" err="1" smtClean="0"/>
              <a:t>mo</a:t>
            </a:r>
            <a:r>
              <a:rPr lang="hr-HR" i="1" dirty="0" smtClean="0"/>
              <a:t>ć</a:t>
            </a:r>
            <a:r>
              <a:rPr lang="en-US" i="1" dirty="0" smtClean="0"/>
              <a:t>an </a:t>
            </a:r>
            <a:r>
              <a:rPr lang="en-US" i="1" dirty="0" err="1"/>
              <a:t>samo</a:t>
            </a:r>
            <a:r>
              <a:rPr lang="en-US" i="1" dirty="0"/>
              <a:t> </a:t>
            </a:r>
            <a:r>
              <a:rPr lang="en-US" i="1" dirty="0" err="1"/>
              <a:t>onaj</a:t>
            </a:r>
            <a:r>
              <a:rPr lang="en-US" i="1" dirty="0"/>
              <a:t> </a:t>
            </a:r>
            <a:r>
              <a:rPr lang="en-US" i="1" dirty="0" err="1"/>
              <a:t>tko</a:t>
            </a:r>
            <a:r>
              <a:rPr lang="en-US" i="1" dirty="0"/>
              <a:t> se </a:t>
            </a:r>
            <a:r>
              <a:rPr lang="en-US" i="1" dirty="0" err="1"/>
              <a:t>samo</a:t>
            </a:r>
            <a:r>
              <a:rPr lang="en-US" i="1" dirty="0"/>
              <a:t> </a:t>
            </a:r>
            <a:r>
              <a:rPr lang="en-US" i="1" dirty="0" err="1"/>
              <a:t>na</a:t>
            </a:r>
            <a:r>
              <a:rPr lang="en-US" i="1" dirty="0"/>
              <a:t> </a:t>
            </a:r>
            <a:r>
              <a:rPr lang="en-US" i="1" dirty="0" err="1"/>
              <a:t>razum</a:t>
            </a:r>
            <a:r>
              <a:rPr lang="en-US" i="1" dirty="0"/>
              <a:t> </a:t>
            </a:r>
            <a:r>
              <a:rPr lang="en-US" i="1" dirty="0" err="1"/>
              <a:t>oslanja</a:t>
            </a:r>
            <a:r>
              <a:rPr lang="en-US" i="1" dirty="0"/>
              <a:t>, </a:t>
            </a:r>
            <a:r>
              <a:rPr lang="en-US" i="1" dirty="0" err="1"/>
              <a:t>ali</a:t>
            </a:r>
            <a:r>
              <a:rPr lang="en-US" i="1" dirty="0"/>
              <a:t> </a:t>
            </a:r>
            <a:r>
              <a:rPr lang="hr-HR" i="1" dirty="0" err="1"/>
              <a:t>ć</a:t>
            </a:r>
            <a:r>
              <a:rPr lang="en-US" i="1" dirty="0" smtClean="0"/>
              <a:t>e </a:t>
            </a:r>
            <a:r>
              <a:rPr lang="en-US" i="1" dirty="0" err="1"/>
              <a:t>razum</a:t>
            </a:r>
            <a:r>
              <a:rPr lang="en-US" i="1" dirty="0"/>
              <a:t> </a:t>
            </a:r>
            <a:r>
              <a:rPr lang="en-US" i="1" dirty="0" err="1"/>
              <a:t>izgubiti</a:t>
            </a:r>
            <a:r>
              <a:rPr lang="en-US" i="1" dirty="0"/>
              <a:t> </a:t>
            </a:r>
            <a:r>
              <a:rPr lang="en-US" i="1" dirty="0" err="1"/>
              <a:t>svaku</a:t>
            </a:r>
            <a:r>
              <a:rPr lang="en-US" i="1" dirty="0"/>
              <a:t> </a:t>
            </a:r>
            <a:r>
              <a:rPr lang="en-US" i="1" dirty="0" err="1" smtClean="0"/>
              <a:t>mo</a:t>
            </a:r>
            <a:r>
              <a:rPr lang="hr-HR" i="1" dirty="0" smtClean="0"/>
              <a:t>ć</a:t>
            </a:r>
            <a:r>
              <a:rPr lang="en-US" i="1" dirty="0" smtClean="0"/>
              <a:t> </a:t>
            </a:r>
            <a:r>
              <a:rPr lang="en-US" i="1" dirty="0" err="1"/>
              <a:t>nad</a:t>
            </a:r>
            <a:r>
              <a:rPr lang="en-US" i="1" dirty="0"/>
              <a:t> </a:t>
            </a:r>
            <a:r>
              <a:rPr lang="en-US" i="1" dirty="0" err="1"/>
              <a:t>onim</a:t>
            </a:r>
            <a:r>
              <a:rPr lang="en-US" i="1" dirty="0"/>
              <a:t> </a:t>
            </a:r>
            <a:r>
              <a:rPr lang="en-US" i="1" dirty="0" err="1"/>
              <a:t>tko</a:t>
            </a:r>
            <a:r>
              <a:rPr lang="en-US" i="1" dirty="0"/>
              <a:t> se </a:t>
            </a:r>
            <a:r>
              <a:rPr lang="en-US" i="1" dirty="0" err="1"/>
              <a:t>poda</a:t>
            </a:r>
            <a:r>
              <a:rPr lang="en-US" i="1" dirty="0"/>
              <a:t> </a:t>
            </a:r>
            <a:r>
              <a:rPr lang="en-US" i="1" dirty="0" err="1" smtClean="0"/>
              <a:t>osje</a:t>
            </a:r>
            <a:r>
              <a:rPr lang="hr-HR" i="1" dirty="0" smtClean="0"/>
              <a:t>ć</a:t>
            </a:r>
            <a:r>
              <a:rPr lang="en-US" i="1" dirty="0" err="1" smtClean="0"/>
              <a:t>ajima</a:t>
            </a:r>
            <a:r>
              <a:rPr lang="en-US" i="1" dirty="0"/>
              <a:t>. </a:t>
            </a:r>
            <a:r>
              <a:rPr lang="en-US" i="1" dirty="0" err="1"/>
              <a:t>Mogao</a:t>
            </a:r>
            <a:r>
              <a:rPr lang="en-US" i="1" dirty="0"/>
              <a:t> </a:t>
            </a:r>
            <a:r>
              <a:rPr lang="en-US" i="1" dirty="0" err="1"/>
              <a:t>bih</a:t>
            </a:r>
            <a:r>
              <a:rPr lang="en-US" i="1" dirty="0"/>
              <a:t> </a:t>
            </a:r>
            <a:r>
              <a:rPr lang="en-US" i="1" dirty="0" err="1"/>
              <a:t>vam</a:t>
            </a:r>
            <a:r>
              <a:rPr lang="en-US" i="1" dirty="0"/>
              <a:t>, </a:t>
            </a:r>
            <a:r>
              <a:rPr lang="en-US" i="1" dirty="0" err="1"/>
              <a:t>sena­tori</a:t>
            </a:r>
            <a:r>
              <a:rPr lang="en-US" i="1" dirty="0"/>
              <a:t>, </a:t>
            </a:r>
            <a:r>
              <a:rPr lang="en-US" i="1" dirty="0" err="1"/>
              <a:t>navesti</a:t>
            </a:r>
            <a:r>
              <a:rPr lang="en-US" i="1" dirty="0"/>
              <a:t> </a:t>
            </a:r>
            <a:r>
              <a:rPr lang="en-US" i="1" dirty="0" err="1"/>
              <a:t>mnoge</a:t>
            </a:r>
            <a:r>
              <a:rPr lang="en-US" i="1" dirty="0"/>
              <a:t> </a:t>
            </a:r>
            <a:r>
              <a:rPr lang="en-US" i="1" dirty="0" err="1"/>
              <a:t>primjere</a:t>
            </a:r>
            <a:r>
              <a:rPr lang="en-US" i="1" dirty="0"/>
              <a:t> </a:t>
            </a:r>
            <a:r>
              <a:rPr lang="en-US" i="1" dirty="0" err="1"/>
              <a:t>kad</a:t>
            </a:r>
            <a:r>
              <a:rPr lang="en-US" i="1" dirty="0"/>
              <a:t> </a:t>
            </a:r>
            <a:r>
              <a:rPr lang="en-US" i="1" dirty="0" err="1"/>
              <a:t>su</a:t>
            </a:r>
            <a:r>
              <a:rPr lang="en-US" i="1" dirty="0"/>
              <a:t> </a:t>
            </a:r>
            <a:r>
              <a:rPr lang="en-US" i="1" dirty="0" err="1"/>
              <a:t>i</a:t>
            </a:r>
            <a:r>
              <a:rPr lang="en-US" i="1" dirty="0"/>
              <a:t> </a:t>
            </a:r>
            <a:r>
              <a:rPr lang="en-US" i="1" dirty="0" err="1"/>
              <a:t>vladari</a:t>
            </a:r>
            <a:r>
              <a:rPr lang="en-US" i="1" dirty="0"/>
              <a:t> </a:t>
            </a:r>
            <a:r>
              <a:rPr lang="en-US" i="1" dirty="0" err="1"/>
              <a:t>i</a:t>
            </a:r>
            <a:r>
              <a:rPr lang="en-US" i="1" dirty="0"/>
              <a:t> </a:t>
            </a:r>
            <a:r>
              <a:rPr lang="en-US" i="1" dirty="0" err="1"/>
              <a:t>narodi</a:t>
            </a:r>
            <a:r>
              <a:rPr lang="en-US" i="1" dirty="0"/>
              <a:t>, </a:t>
            </a:r>
            <a:r>
              <a:rPr lang="en-US" i="1" dirty="0" err="1"/>
              <a:t>zavedeni</a:t>
            </a:r>
            <a:r>
              <a:rPr lang="en-US" i="1" dirty="0"/>
              <a:t> </a:t>
            </a:r>
            <a:r>
              <a:rPr lang="en-US" i="1" dirty="0" err="1"/>
              <a:t>gnjevom</a:t>
            </a:r>
            <a:r>
              <a:rPr lang="en-US" i="1" dirty="0"/>
              <a:t> </a:t>
            </a:r>
            <a:r>
              <a:rPr lang="en-US" i="1" dirty="0" err="1"/>
              <a:t>ili</a:t>
            </a:r>
            <a:r>
              <a:rPr lang="en-US" i="1" dirty="0"/>
              <a:t> </a:t>
            </a:r>
            <a:r>
              <a:rPr lang="en-US" i="1" dirty="0" err="1" smtClean="0"/>
              <a:t>milosr</a:t>
            </a:r>
            <a:r>
              <a:rPr lang="hr-HR" i="1" dirty="0" smtClean="0"/>
              <a:t>đ</a:t>
            </a:r>
            <a:r>
              <a:rPr lang="en-US" i="1" dirty="0" err="1" smtClean="0"/>
              <a:t>em</a:t>
            </a:r>
            <a:r>
              <a:rPr lang="en-US" i="1" dirty="0"/>
              <a:t>, </a:t>
            </a:r>
            <a:r>
              <a:rPr lang="en-US" i="1" dirty="0" err="1"/>
              <a:t>zlo</a:t>
            </a:r>
            <a:r>
              <a:rPr lang="en-US" i="1" dirty="0"/>
              <a:t> </a:t>
            </a:r>
            <a:r>
              <a:rPr lang="en-US" i="1" dirty="0" err="1"/>
              <a:t>postupali</a:t>
            </a:r>
            <a:r>
              <a:rPr lang="en-US" i="1" dirty="0"/>
              <a:t>, </a:t>
            </a:r>
            <a:r>
              <a:rPr lang="en-US" i="1" dirty="0" err="1"/>
              <a:t>ali</a:t>
            </a:r>
            <a:r>
              <a:rPr lang="en-US" i="1" dirty="0"/>
              <a:t> </a:t>
            </a:r>
            <a:r>
              <a:rPr lang="en-US" i="1" dirty="0" err="1"/>
              <a:t>radije</a:t>
            </a:r>
            <a:r>
              <a:rPr lang="en-US" i="1" dirty="0"/>
              <a:t> </a:t>
            </a:r>
            <a:r>
              <a:rPr lang="hr-HR" i="1" dirty="0" smtClean="0"/>
              <a:t>ć</a:t>
            </a:r>
            <a:r>
              <a:rPr lang="en-US" i="1" dirty="0" smtClean="0"/>
              <a:t>u </a:t>
            </a:r>
            <a:r>
              <a:rPr lang="en-US" i="1" dirty="0" err="1"/>
              <a:t>navesti</a:t>
            </a:r>
            <a:r>
              <a:rPr lang="en-US" i="1" dirty="0"/>
              <a:t> </a:t>
            </a:r>
            <a:r>
              <a:rPr lang="en-US" i="1" dirty="0" err="1"/>
              <a:t>primjere</a:t>
            </a:r>
            <a:r>
              <a:rPr lang="en-US" i="1" dirty="0"/>
              <a:t> </a:t>
            </a:r>
            <a:r>
              <a:rPr lang="en-US" i="1" dirty="0" err="1"/>
              <a:t>kad</a:t>
            </a:r>
            <a:r>
              <a:rPr lang="en-US" i="1" dirty="0"/>
              <a:t> </a:t>
            </a:r>
            <a:r>
              <a:rPr lang="en-US" i="1" dirty="0" err="1"/>
              <a:t>su</a:t>
            </a:r>
            <a:r>
              <a:rPr lang="en-US" i="1" dirty="0"/>
              <a:t> </a:t>
            </a:r>
            <a:r>
              <a:rPr lang="en-US" i="1" dirty="0" err="1" smtClean="0"/>
              <a:t>na</a:t>
            </a:r>
            <a:r>
              <a:rPr lang="hr-HR" i="1" dirty="0" smtClean="0"/>
              <a:t>š</a:t>
            </a:r>
            <a:r>
              <a:rPr lang="en-US" i="1" dirty="0" err="1" smtClean="0"/>
              <a:t>i</a:t>
            </a:r>
            <a:r>
              <a:rPr lang="en-US" i="1" dirty="0" smtClean="0"/>
              <a:t> pre</a:t>
            </a:r>
            <a:r>
              <a:rPr lang="hr-HR" i="1" dirty="0" smtClean="0"/>
              <a:t>đ</a:t>
            </a:r>
            <a:r>
              <a:rPr lang="en-US" i="1" dirty="0" err="1" smtClean="0"/>
              <a:t>i</a:t>
            </a:r>
            <a:r>
              <a:rPr lang="en-US" i="1" dirty="0" smtClean="0"/>
              <a:t> </a:t>
            </a:r>
            <a:r>
              <a:rPr lang="en-US" i="1" dirty="0" err="1"/>
              <a:t>mudro</a:t>
            </a:r>
            <a:r>
              <a:rPr lang="en-US" i="1" dirty="0"/>
              <a:t> </a:t>
            </a:r>
            <a:r>
              <a:rPr lang="en-US" i="1" dirty="0" err="1"/>
              <a:t>i</a:t>
            </a:r>
            <a:r>
              <a:rPr lang="en-US" i="1" dirty="0"/>
              <a:t> </a:t>
            </a:r>
            <a:r>
              <a:rPr lang="en-US" i="1" dirty="0" err="1" smtClean="0"/>
              <a:t>promi</a:t>
            </a:r>
            <a:r>
              <a:rPr lang="hr-HR" i="1" dirty="0" smtClean="0"/>
              <a:t>š</a:t>
            </a:r>
            <a:r>
              <a:rPr lang="en-US" i="1" dirty="0" err="1" smtClean="0"/>
              <a:t>ljeno</a:t>
            </a:r>
            <a:r>
              <a:rPr lang="en-US" i="1" dirty="0" smtClean="0"/>
              <a:t> </a:t>
            </a:r>
            <a:r>
              <a:rPr lang="en-US" i="1" dirty="0" err="1"/>
              <a:t>postupali</a:t>
            </a:r>
            <a:r>
              <a:rPr lang="en-US" i="1" dirty="0"/>
              <a:t>, ne </a:t>
            </a:r>
            <a:r>
              <a:rPr lang="en-US" i="1" dirty="0" err="1" smtClean="0"/>
              <a:t>podaju</a:t>
            </a:r>
            <a:r>
              <a:rPr lang="hr-HR" i="1" dirty="0" smtClean="0"/>
              <a:t>ć</a:t>
            </a:r>
            <a:r>
              <a:rPr lang="en-US" i="1" dirty="0" err="1" smtClean="0"/>
              <a:t>i</a:t>
            </a:r>
            <a:r>
              <a:rPr lang="en-US" i="1" dirty="0" smtClean="0"/>
              <a:t> </a:t>
            </a:r>
            <a:r>
              <a:rPr lang="en-US" i="1" dirty="0"/>
              <a:t>se </a:t>
            </a:r>
            <a:r>
              <a:rPr lang="en-US" i="1" dirty="0" err="1"/>
              <a:t>strastima</a:t>
            </a:r>
            <a:r>
              <a:rPr lang="en-US" i="1" dirty="0"/>
              <a:t>. </a:t>
            </a:r>
            <a:r>
              <a:rPr lang="en-US" i="1" dirty="0" err="1"/>
              <a:t>Za</a:t>
            </a:r>
            <a:r>
              <a:rPr lang="en-US" i="1" dirty="0"/>
              <a:t> </a:t>
            </a:r>
            <a:r>
              <a:rPr lang="en-US" i="1" dirty="0" err="1"/>
              <a:t>makedonskoga</a:t>
            </a:r>
            <a:r>
              <a:rPr lang="en-US" i="1" dirty="0"/>
              <a:t> rata, </a:t>
            </a:r>
            <a:r>
              <a:rPr lang="en-US" i="1" dirty="0" err="1"/>
              <a:t>koji</a:t>
            </a:r>
            <a:r>
              <a:rPr lang="en-US" i="1" dirty="0"/>
              <a:t> </a:t>
            </a:r>
            <a:r>
              <a:rPr lang="en-US" i="1" dirty="0" err="1"/>
              <a:t>smo</a:t>
            </a:r>
            <a:r>
              <a:rPr lang="en-US" i="1" dirty="0"/>
              <a:t> </a:t>
            </a:r>
            <a:r>
              <a:rPr lang="en-US" i="1" dirty="0" err="1"/>
              <a:t>vodili</a:t>
            </a:r>
            <a:r>
              <a:rPr lang="en-US" i="1" dirty="0"/>
              <a:t> s </a:t>
            </a:r>
            <a:r>
              <a:rPr lang="en-US" i="1" dirty="0" err="1"/>
              <a:t>kraljem</a:t>
            </a:r>
            <a:r>
              <a:rPr lang="en-US" i="1" dirty="0"/>
              <a:t> </a:t>
            </a:r>
            <a:r>
              <a:rPr lang="en-US" i="1" dirty="0" err="1"/>
              <a:t>Perzejem</a:t>
            </a:r>
            <a:r>
              <a:rPr lang="en-US" i="1" dirty="0"/>
              <a:t>, </a:t>
            </a:r>
            <a:r>
              <a:rPr lang="en-US" i="1" dirty="0" err="1"/>
              <a:t>velika</a:t>
            </a:r>
            <a:r>
              <a:rPr lang="en-US" i="1" dirty="0"/>
              <a:t> </a:t>
            </a:r>
            <a:r>
              <a:rPr lang="en-US" i="1" dirty="0" err="1"/>
              <a:t>i</a:t>
            </a:r>
            <a:r>
              <a:rPr lang="en-US" i="1" dirty="0"/>
              <a:t> </a:t>
            </a:r>
            <a:r>
              <a:rPr lang="en-US" i="1" dirty="0" err="1" smtClean="0"/>
              <a:t>sna</a:t>
            </a:r>
            <a:r>
              <a:rPr lang="hr-HR" i="1" dirty="0" smtClean="0"/>
              <a:t>ž</a:t>
            </a:r>
            <a:r>
              <a:rPr lang="en-US" i="1" dirty="0" err="1" smtClean="0"/>
              <a:t>na</a:t>
            </a:r>
            <a:r>
              <a:rPr lang="en-US" i="1" dirty="0" smtClean="0"/>
              <a:t> </a:t>
            </a:r>
            <a:r>
              <a:rPr lang="en-US" i="1" dirty="0" err="1" smtClean="0"/>
              <a:t>dr</a:t>
            </a:r>
            <a:r>
              <a:rPr lang="hr-HR" i="1" dirty="0" smtClean="0"/>
              <a:t>ž</a:t>
            </a:r>
            <a:r>
              <a:rPr lang="en-US" i="1" dirty="0" smtClean="0"/>
              <a:t>ava </a:t>
            </a:r>
            <a:r>
              <a:rPr lang="en-US" i="1" dirty="0" err="1"/>
              <a:t>Rodos</a:t>
            </a:r>
            <a:r>
              <a:rPr lang="en-US" i="1" dirty="0"/>
              <a:t>, </a:t>
            </a:r>
            <a:r>
              <a:rPr lang="en-US" i="1" dirty="0" err="1"/>
              <a:t>koja</a:t>
            </a:r>
            <a:r>
              <a:rPr lang="en-US" i="1" dirty="0"/>
              <a:t> je </a:t>
            </a:r>
            <a:r>
              <a:rPr lang="en-US" i="1" dirty="0" err="1"/>
              <a:t>rimskom</a:t>
            </a:r>
            <a:r>
              <a:rPr lang="en-US" i="1" dirty="0"/>
              <a:t> </a:t>
            </a:r>
            <a:r>
              <a:rPr lang="en-US" i="1" dirty="0" err="1" smtClean="0"/>
              <a:t>pomo</a:t>
            </a:r>
            <a:r>
              <a:rPr lang="hr-HR" i="1" dirty="0" smtClean="0"/>
              <a:t>ć</a:t>
            </a:r>
            <a:r>
              <a:rPr lang="en-US" i="1" dirty="0" smtClean="0"/>
              <a:t>u </a:t>
            </a:r>
            <a:r>
              <a:rPr lang="en-US" i="1" dirty="0" err="1" smtClean="0"/>
              <a:t>oja</a:t>
            </a:r>
            <a:r>
              <a:rPr lang="hr-HR" i="1" dirty="0" smtClean="0"/>
              <a:t>č</a:t>
            </a:r>
            <a:r>
              <a:rPr lang="en-US" i="1" dirty="0" smtClean="0"/>
              <a:t>ala </a:t>
            </a:r>
            <a:r>
              <a:rPr lang="en-US" i="1" dirty="0"/>
              <a:t>- </a:t>
            </a:r>
            <a:r>
              <a:rPr lang="en-US" i="1" dirty="0" err="1"/>
              <a:t>iznevjeri</a:t>
            </a:r>
            <a:r>
              <a:rPr lang="en-US" i="1" dirty="0"/>
              <a:t> </a:t>
            </a:r>
            <a:r>
              <a:rPr lang="en-US" i="1" dirty="0" err="1"/>
              <a:t>nas</a:t>
            </a:r>
            <a:r>
              <a:rPr lang="en-US" i="1" dirty="0"/>
              <a:t> </a:t>
            </a:r>
            <a:r>
              <a:rPr lang="en-US" i="1" dirty="0" err="1"/>
              <a:t>i</a:t>
            </a:r>
            <a:r>
              <a:rPr lang="en-US" i="1" dirty="0"/>
              <a:t> </a:t>
            </a:r>
            <a:r>
              <a:rPr lang="en-US" i="1" dirty="0" err="1"/>
              <a:t>postade</a:t>
            </a:r>
            <a:r>
              <a:rPr lang="en-US" i="1" dirty="0"/>
              <a:t> </a:t>
            </a:r>
            <a:r>
              <a:rPr lang="en-US" i="1" dirty="0" err="1"/>
              <a:t>nam</a:t>
            </a:r>
            <a:r>
              <a:rPr lang="en-US" i="1" dirty="0"/>
              <a:t> </a:t>
            </a:r>
            <a:r>
              <a:rPr lang="en-US" i="1" dirty="0" err="1"/>
              <a:t>neprijatelj</a:t>
            </a:r>
            <a:r>
              <a:rPr lang="en-US" i="1" dirty="0"/>
              <a:t>. </a:t>
            </a:r>
            <a:r>
              <a:rPr lang="en-US" i="1" dirty="0" err="1" smtClean="0"/>
              <a:t>Poslije</a:t>
            </a:r>
            <a:r>
              <a:rPr lang="hr-HR" i="1" dirty="0" smtClean="0"/>
              <a:t> </a:t>
            </a:r>
            <a:r>
              <a:rPr lang="en-US" i="1" dirty="0" err="1" smtClean="0"/>
              <a:t>svr</a:t>
            </a:r>
            <a:r>
              <a:rPr lang="hr-HR" i="1" dirty="0" smtClean="0"/>
              <a:t>š</a:t>
            </a:r>
            <a:r>
              <a:rPr lang="en-US" i="1" dirty="0" err="1" smtClean="0"/>
              <a:t>etka</a:t>
            </a:r>
            <a:r>
              <a:rPr lang="en-US" i="1" dirty="0" smtClean="0"/>
              <a:t> </a:t>
            </a:r>
            <a:r>
              <a:rPr lang="en-US" i="1" dirty="0"/>
              <a:t>rata, </a:t>
            </a:r>
            <a:r>
              <a:rPr lang="en-US" i="1" dirty="0" err="1"/>
              <a:t>kada</a:t>
            </a:r>
            <a:r>
              <a:rPr lang="en-US" i="1" dirty="0"/>
              <a:t> </a:t>
            </a:r>
            <a:r>
              <a:rPr lang="en-US" i="1" dirty="0" err="1"/>
              <a:t>su</a:t>
            </a:r>
            <a:r>
              <a:rPr lang="en-US" i="1" dirty="0"/>
              <a:t> </a:t>
            </a:r>
            <a:r>
              <a:rPr lang="en-US" i="1" dirty="0" err="1" smtClean="0"/>
              <a:t>na</a:t>
            </a:r>
            <a:r>
              <a:rPr lang="hr-HR" i="1" dirty="0" smtClean="0"/>
              <a:t>š</a:t>
            </a:r>
            <a:r>
              <a:rPr lang="en-US" i="1" dirty="0" err="1" smtClean="0"/>
              <a:t>i</a:t>
            </a:r>
            <a:r>
              <a:rPr lang="en-US" i="1" dirty="0" smtClean="0"/>
              <a:t> pre</a:t>
            </a:r>
            <a:r>
              <a:rPr lang="hr-HR" i="1" dirty="0" smtClean="0"/>
              <a:t>đ</a:t>
            </a:r>
            <a:r>
              <a:rPr lang="en-US" i="1" dirty="0" err="1" smtClean="0"/>
              <a:t>i</a:t>
            </a:r>
            <a:r>
              <a:rPr lang="en-US" i="1" dirty="0" smtClean="0"/>
              <a:t> </a:t>
            </a:r>
            <a:r>
              <a:rPr lang="en-US" i="1" dirty="0" err="1" smtClean="0"/>
              <a:t>vije</a:t>
            </a:r>
            <a:r>
              <a:rPr lang="hr-HR" i="1" dirty="0" smtClean="0"/>
              <a:t>ć</a:t>
            </a:r>
            <a:r>
              <a:rPr lang="en-US" i="1" dirty="0" err="1" smtClean="0"/>
              <a:t>ali</a:t>
            </a:r>
            <a:r>
              <a:rPr lang="en-US" i="1" dirty="0" smtClean="0"/>
              <a:t> </a:t>
            </a:r>
            <a:r>
              <a:rPr lang="en-US" i="1" dirty="0"/>
              <a:t>o tome, </a:t>
            </a:r>
            <a:r>
              <a:rPr lang="en-US" i="1" dirty="0" err="1"/>
              <a:t>nisu</a:t>
            </a:r>
            <a:r>
              <a:rPr lang="en-US" i="1" dirty="0"/>
              <a:t> </a:t>
            </a:r>
            <a:r>
              <a:rPr lang="en-US" i="1" dirty="0" err="1"/>
              <a:t>htjeli</a:t>
            </a:r>
            <a:r>
              <a:rPr lang="en-US" i="1" dirty="0"/>
              <a:t> </a:t>
            </a:r>
            <a:r>
              <a:rPr lang="en-US" i="1" dirty="0" err="1"/>
              <a:t>kazniti</a:t>
            </a:r>
            <a:r>
              <a:rPr lang="en-US" i="1" dirty="0"/>
              <a:t> </a:t>
            </a:r>
            <a:r>
              <a:rPr lang="en-US" i="1" dirty="0" smtClean="0"/>
              <a:t>Ro</a:t>
            </a:r>
            <a:r>
              <a:rPr lang="hr-HR" i="1" dirty="0" smtClean="0"/>
              <a:t>đ</a:t>
            </a:r>
            <a:r>
              <a:rPr lang="en-US" i="1" dirty="0" err="1" smtClean="0"/>
              <a:t>ane</a:t>
            </a:r>
            <a:r>
              <a:rPr lang="en-US" i="1" dirty="0" smtClean="0"/>
              <a:t> </a:t>
            </a:r>
            <a:r>
              <a:rPr lang="en-US" i="1" dirty="0" err="1"/>
              <a:t>kako</a:t>
            </a:r>
            <a:r>
              <a:rPr lang="en-US" i="1" dirty="0"/>
              <a:t> se ne bi </a:t>
            </a:r>
            <a:r>
              <a:rPr lang="en-US" i="1" dirty="0" err="1"/>
              <a:t>reklo</a:t>
            </a:r>
            <a:r>
              <a:rPr lang="en-US" i="1" dirty="0"/>
              <a:t> da </a:t>
            </a:r>
            <a:r>
              <a:rPr lang="en-US" i="1" dirty="0" err="1"/>
              <a:t>su</a:t>
            </a:r>
            <a:r>
              <a:rPr lang="en-US" i="1" dirty="0"/>
              <a:t> s </a:t>
            </a:r>
            <a:r>
              <a:rPr lang="en-US" i="1" dirty="0" err="1"/>
              <a:t>njima</a:t>
            </a:r>
            <a:r>
              <a:rPr lang="en-US" i="1" dirty="0"/>
              <a:t> </a:t>
            </a:r>
            <a:r>
              <a:rPr lang="en-US" i="1" dirty="0" err="1"/>
              <a:t>zametnuli</a:t>
            </a:r>
            <a:r>
              <a:rPr lang="en-US" i="1" dirty="0"/>
              <a:t> rat, ne </a:t>
            </a:r>
            <a:r>
              <a:rPr lang="en-US" i="1" dirty="0" err="1"/>
              <a:t>zbog</a:t>
            </a:r>
            <a:r>
              <a:rPr lang="en-US" i="1" dirty="0"/>
              <a:t> </a:t>
            </a:r>
            <a:r>
              <a:rPr lang="en-US" i="1" dirty="0" err="1"/>
              <a:t>uvrede</a:t>
            </a:r>
            <a:r>
              <a:rPr lang="en-US" i="1" dirty="0"/>
              <a:t> </a:t>
            </a:r>
            <a:r>
              <a:rPr lang="en-US" i="1" dirty="0" err="1"/>
              <a:t>koju</a:t>
            </a:r>
            <a:r>
              <a:rPr lang="en-US" i="1" dirty="0"/>
              <a:t> </a:t>
            </a:r>
            <a:r>
              <a:rPr lang="en-US" i="1" dirty="0" err="1"/>
              <a:t>su</a:t>
            </a:r>
            <a:r>
              <a:rPr lang="en-US" i="1" dirty="0"/>
              <a:t> </a:t>
            </a:r>
            <a:r>
              <a:rPr lang="en-US" i="1" dirty="0" err="1"/>
              <a:t>nam</a:t>
            </a:r>
            <a:r>
              <a:rPr lang="en-US" i="1" dirty="0"/>
              <a:t> </a:t>
            </a:r>
            <a:r>
              <a:rPr lang="en-US" i="1" dirty="0" err="1"/>
              <a:t>nanijeli</a:t>
            </a:r>
            <a:r>
              <a:rPr lang="en-US" i="1" dirty="0"/>
              <a:t>, </a:t>
            </a:r>
            <a:r>
              <a:rPr lang="en-US" i="1" dirty="0" err="1" smtClean="0"/>
              <a:t>ve</a:t>
            </a:r>
            <a:r>
              <a:rPr lang="hr-HR" i="1" dirty="0" smtClean="0"/>
              <a:t>ć</a:t>
            </a:r>
            <a:r>
              <a:rPr lang="en-US" i="1" dirty="0" smtClean="0"/>
              <a:t> </a:t>
            </a:r>
            <a:r>
              <a:rPr lang="en-US" i="1" dirty="0" err="1"/>
              <a:t>prije</a:t>
            </a:r>
            <a:r>
              <a:rPr lang="en-US" i="1" dirty="0"/>
              <a:t> </a:t>
            </a:r>
            <a:r>
              <a:rPr lang="en-US" i="1" dirty="0" err="1"/>
              <a:t>zbog</a:t>
            </a:r>
            <a:r>
              <a:rPr lang="en-US" i="1" dirty="0"/>
              <a:t> </a:t>
            </a:r>
            <a:r>
              <a:rPr lang="en-US" i="1" dirty="0" err="1" smtClean="0"/>
              <a:t>plja</a:t>
            </a:r>
            <a:r>
              <a:rPr lang="hr-HR" i="1" dirty="0" smtClean="0"/>
              <a:t>č</a:t>
            </a:r>
            <a:r>
              <a:rPr lang="en-US" i="1" dirty="0" err="1" smtClean="0"/>
              <a:t>ke</a:t>
            </a:r>
            <a:r>
              <a:rPr lang="en-US" i="1" dirty="0" smtClean="0"/>
              <a:t> </a:t>
            </a:r>
            <a:r>
              <a:rPr lang="en-US" i="1" dirty="0" err="1"/>
              <a:t>njihova</a:t>
            </a:r>
            <a:r>
              <a:rPr lang="en-US" i="1" dirty="0"/>
              <a:t> </a:t>
            </a:r>
            <a:r>
              <a:rPr lang="en-US" i="1" dirty="0" err="1"/>
              <a:t>bogatstva</a:t>
            </a:r>
            <a:r>
              <a:rPr lang="en-US" i="1" dirty="0"/>
              <a:t>. </a:t>
            </a:r>
            <a:r>
              <a:rPr lang="en-US" i="1" dirty="0" err="1"/>
              <a:t>Tijekom</a:t>
            </a:r>
            <a:r>
              <a:rPr lang="en-US" i="1" dirty="0"/>
              <a:t> </a:t>
            </a:r>
            <a:r>
              <a:rPr lang="en-US" i="1" dirty="0" err="1"/>
              <a:t>Punskih</a:t>
            </a:r>
            <a:r>
              <a:rPr lang="en-US" i="1" dirty="0"/>
              <a:t> </a:t>
            </a:r>
            <a:r>
              <a:rPr lang="en-US" i="1" dirty="0" err="1"/>
              <a:t>ratova</a:t>
            </a:r>
            <a:r>
              <a:rPr lang="en-US" i="1" dirty="0"/>
              <a:t>, </a:t>
            </a:r>
            <a:r>
              <a:rPr lang="en-US" i="1" dirty="0" err="1"/>
              <a:t>iako</a:t>
            </a:r>
            <a:r>
              <a:rPr lang="en-US" i="1" dirty="0"/>
              <a:t> </a:t>
            </a:r>
            <a:r>
              <a:rPr lang="en-US" i="1" dirty="0" err="1"/>
              <a:t>su</a:t>
            </a:r>
            <a:r>
              <a:rPr lang="en-US" i="1" dirty="0"/>
              <a:t> </a:t>
            </a:r>
            <a:r>
              <a:rPr lang="en-US" i="1" dirty="0" smtClean="0"/>
              <a:t>Karta</a:t>
            </a:r>
            <a:r>
              <a:rPr lang="hr-HR" i="1" dirty="0" smtClean="0"/>
              <a:t>ž</a:t>
            </a:r>
            <a:r>
              <a:rPr lang="en-US" i="1" dirty="0" err="1" smtClean="0"/>
              <a:t>ani</a:t>
            </a:r>
            <a:r>
              <a:rPr lang="en-US" i="1" dirty="0" smtClean="0"/>
              <a:t> </a:t>
            </a:r>
            <a:r>
              <a:rPr lang="en-US" i="1" dirty="0" err="1"/>
              <a:t>i</a:t>
            </a:r>
            <a:r>
              <a:rPr lang="en-US" i="1" dirty="0"/>
              <a:t> </a:t>
            </a:r>
            <a:r>
              <a:rPr lang="en-US" i="1" dirty="0" err="1"/>
              <a:t>za</a:t>
            </a:r>
            <a:r>
              <a:rPr lang="en-US" i="1" dirty="0"/>
              <a:t> </a:t>
            </a:r>
            <a:r>
              <a:rPr lang="en-US" i="1" dirty="0" err="1"/>
              <a:t>vrijeme</a:t>
            </a:r>
            <a:r>
              <a:rPr lang="en-US" i="1" dirty="0"/>
              <a:t> </a:t>
            </a:r>
            <a:r>
              <a:rPr lang="en-US" i="1" dirty="0" err="1"/>
              <a:t>mira</a:t>
            </a:r>
            <a:r>
              <a:rPr lang="en-US" i="1" dirty="0"/>
              <a:t> </a:t>
            </a:r>
            <a:r>
              <a:rPr lang="en-US" i="1" dirty="0" err="1"/>
              <a:t>i</a:t>
            </a:r>
            <a:r>
              <a:rPr lang="en-US" i="1" dirty="0"/>
              <a:t> </a:t>
            </a:r>
            <a:r>
              <a:rPr lang="en-US" i="1" dirty="0" err="1"/>
              <a:t>za</a:t>
            </a:r>
            <a:r>
              <a:rPr lang="en-US" i="1" dirty="0"/>
              <a:t> </a:t>
            </a:r>
            <a:r>
              <a:rPr lang="en-US" i="1" dirty="0" err="1"/>
              <a:t>vrijeme</a:t>
            </a:r>
            <a:r>
              <a:rPr lang="en-US" i="1" dirty="0"/>
              <a:t> </a:t>
            </a:r>
            <a:r>
              <a:rPr lang="en-US" i="1" dirty="0" err="1"/>
              <a:t>primirja</a:t>
            </a:r>
            <a:r>
              <a:rPr lang="en-US" i="1" dirty="0"/>
              <a:t> </a:t>
            </a:r>
            <a:r>
              <a:rPr lang="hr-HR" i="1" dirty="0" err="1"/>
              <a:t>č</a:t>
            </a:r>
            <a:r>
              <a:rPr lang="en-US" i="1" dirty="0" err="1" smtClean="0"/>
              <a:t>inili</a:t>
            </a:r>
            <a:r>
              <a:rPr lang="en-US" i="1" dirty="0" smtClean="0"/>
              <a:t> </a:t>
            </a:r>
            <a:r>
              <a:rPr lang="en-US" i="1" dirty="0" err="1"/>
              <a:t>mnoga</a:t>
            </a:r>
            <a:r>
              <a:rPr lang="en-US" i="1" dirty="0"/>
              <a:t> </a:t>
            </a:r>
            <a:r>
              <a:rPr lang="en-US" i="1" dirty="0" err="1" smtClean="0"/>
              <a:t>zlodjela</a:t>
            </a:r>
            <a:r>
              <a:rPr lang="en-US" i="1" dirty="0"/>
              <a:t>, </a:t>
            </a:r>
            <a:r>
              <a:rPr lang="en-US" i="1" dirty="0" err="1" smtClean="0"/>
              <a:t>na</a:t>
            </a:r>
            <a:r>
              <a:rPr lang="hr-HR" i="1" dirty="0" smtClean="0"/>
              <a:t>š</a:t>
            </a:r>
            <a:r>
              <a:rPr lang="en-US" i="1" dirty="0" err="1" smtClean="0"/>
              <a:t>i</a:t>
            </a:r>
            <a:r>
              <a:rPr lang="en-US" i="1" dirty="0" smtClean="0"/>
              <a:t> </a:t>
            </a:r>
            <a:r>
              <a:rPr lang="en-US" i="1" dirty="0" err="1"/>
              <a:t>ih</a:t>
            </a:r>
            <a:r>
              <a:rPr lang="en-US" i="1" dirty="0"/>
              <a:t> </a:t>
            </a:r>
            <a:r>
              <a:rPr lang="en-US" i="1" dirty="0" smtClean="0"/>
              <a:t>pre</a:t>
            </a:r>
            <a:r>
              <a:rPr lang="hr-HR" i="1" dirty="0" smtClean="0"/>
              <a:t>đ</a:t>
            </a:r>
            <a:r>
              <a:rPr lang="en-US" i="1" dirty="0" err="1" smtClean="0"/>
              <a:t>i</a:t>
            </a:r>
            <a:r>
              <a:rPr lang="en-US" i="1" dirty="0" smtClean="0"/>
              <a:t> </a:t>
            </a:r>
            <a:r>
              <a:rPr lang="en-US" i="1" dirty="0" err="1"/>
              <a:t>nisu</a:t>
            </a:r>
            <a:r>
              <a:rPr lang="en-US" i="1" dirty="0"/>
              <a:t> </a:t>
            </a:r>
            <a:r>
              <a:rPr lang="hr-HR" i="1" dirty="0" err="1"/>
              <a:t>č</a:t>
            </a:r>
            <a:r>
              <a:rPr lang="en-US" i="1" dirty="0" err="1" smtClean="0"/>
              <a:t>inili</a:t>
            </a:r>
            <a:r>
              <a:rPr lang="en-US" i="1" dirty="0" smtClean="0"/>
              <a:t> </a:t>
            </a:r>
            <a:r>
              <a:rPr lang="en-US" i="1" dirty="0" err="1"/>
              <a:t>ni</a:t>
            </a:r>
            <a:r>
              <a:rPr lang="en-US" i="1" dirty="0"/>
              <a:t> </a:t>
            </a:r>
            <a:r>
              <a:rPr lang="en-US" i="1" dirty="0" err="1"/>
              <a:t>kad</a:t>
            </a:r>
            <a:r>
              <a:rPr lang="en-US" i="1" dirty="0"/>
              <a:t> </a:t>
            </a:r>
            <a:r>
              <a:rPr lang="en-US" i="1" dirty="0" err="1"/>
              <a:t>su</a:t>
            </a:r>
            <a:r>
              <a:rPr lang="en-US" i="1" dirty="0"/>
              <a:t> </a:t>
            </a:r>
            <a:r>
              <a:rPr lang="en-US" i="1" dirty="0" err="1"/>
              <a:t>imali</a:t>
            </a:r>
            <a:r>
              <a:rPr lang="en-US" i="1" dirty="0"/>
              <a:t> </a:t>
            </a:r>
            <a:r>
              <a:rPr lang="en-US" i="1" dirty="0" err="1"/>
              <a:t>priliku</a:t>
            </a:r>
            <a:r>
              <a:rPr lang="en-US" i="1" dirty="0"/>
              <a:t> </a:t>
            </a:r>
            <a:r>
              <a:rPr lang="en-US" i="1" dirty="0" err="1"/>
              <a:t>za</a:t>
            </a:r>
            <a:r>
              <a:rPr lang="en-US" i="1" dirty="0"/>
              <a:t> to, </a:t>
            </a:r>
            <a:r>
              <a:rPr lang="en-US" i="1" dirty="0" err="1"/>
              <a:t>jer</a:t>
            </a:r>
            <a:r>
              <a:rPr lang="en-US" i="1" dirty="0"/>
              <a:t> </a:t>
            </a:r>
            <a:r>
              <a:rPr lang="en-US" i="1" dirty="0" err="1"/>
              <a:t>su</a:t>
            </a:r>
            <a:r>
              <a:rPr lang="en-US" i="1" dirty="0"/>
              <a:t> se </a:t>
            </a:r>
            <a:r>
              <a:rPr lang="en-US" i="1" dirty="0" err="1"/>
              <a:t>pitali</a:t>
            </a:r>
            <a:r>
              <a:rPr lang="en-US" i="1" dirty="0"/>
              <a:t> je li </a:t>
            </a:r>
            <a:r>
              <a:rPr lang="en-US" i="1" dirty="0" err="1"/>
              <a:t>dostojno</a:t>
            </a:r>
            <a:r>
              <a:rPr lang="en-US" i="1" dirty="0"/>
              <a:t> </a:t>
            </a:r>
            <a:r>
              <a:rPr lang="en-US" i="1" dirty="0" err="1"/>
              <a:t>njih</a:t>
            </a:r>
            <a:r>
              <a:rPr lang="en-US" i="1" dirty="0"/>
              <a:t> </a:t>
            </a:r>
            <a:r>
              <a:rPr lang="hr-HR" i="1" dirty="0" err="1"/>
              <a:t>č</a:t>
            </a:r>
            <a:r>
              <a:rPr lang="en-US" i="1" dirty="0" err="1" smtClean="0"/>
              <a:t>initi</a:t>
            </a:r>
            <a:r>
              <a:rPr lang="en-US" i="1" dirty="0" smtClean="0"/>
              <a:t> </a:t>
            </a:r>
            <a:r>
              <a:rPr lang="en-US" i="1" dirty="0" err="1"/>
              <a:t>zlo</a:t>
            </a:r>
            <a:r>
              <a:rPr lang="en-US" i="1" dirty="0"/>
              <a:t>, </a:t>
            </a:r>
            <a:r>
              <a:rPr lang="en-US" i="1" dirty="0" err="1"/>
              <a:t>koje</a:t>
            </a:r>
            <a:r>
              <a:rPr lang="en-US" i="1" dirty="0"/>
              <a:t> bi </a:t>
            </a:r>
            <a:r>
              <a:rPr lang="en-US" i="1" dirty="0" err="1"/>
              <a:t>prema</a:t>
            </a:r>
            <a:r>
              <a:rPr lang="en-US" i="1" dirty="0"/>
              <a:t> </a:t>
            </a:r>
            <a:r>
              <a:rPr lang="en-US" i="1" dirty="0" smtClean="0"/>
              <a:t>Karta</a:t>
            </a:r>
            <a:r>
              <a:rPr lang="hr-HR" i="1" dirty="0" smtClean="0"/>
              <a:t>ž</a:t>
            </a:r>
            <a:r>
              <a:rPr lang="en-US" i="1" dirty="0" smtClean="0"/>
              <a:t>anima </a:t>
            </a:r>
            <a:r>
              <a:rPr lang="en-US" i="1" dirty="0" err="1"/>
              <a:t>bilo</a:t>
            </a:r>
            <a:r>
              <a:rPr lang="en-US" i="1" dirty="0"/>
              <a:t> </a:t>
            </a:r>
            <a:r>
              <a:rPr lang="hr-HR" i="1" dirty="0" err="1"/>
              <a:t>č</a:t>
            </a:r>
            <a:r>
              <a:rPr lang="en-US" i="1" dirty="0" err="1" smtClean="0"/>
              <a:t>ak</a:t>
            </a:r>
            <a:r>
              <a:rPr lang="en-US" i="1" dirty="0" smtClean="0"/>
              <a:t> </a:t>
            </a:r>
            <a:r>
              <a:rPr lang="en-US" i="1" dirty="0" err="1"/>
              <a:t>i</a:t>
            </a:r>
            <a:r>
              <a:rPr lang="en-US" i="1" dirty="0"/>
              <a:t> </a:t>
            </a:r>
            <a:r>
              <a:rPr lang="en-US" i="1" dirty="0" err="1"/>
              <a:t>opravdano</a:t>
            </a:r>
            <a:r>
              <a:rPr lang="en-US" i="1" dirty="0"/>
              <a:t>. </a:t>
            </a:r>
            <a:r>
              <a:rPr lang="en-US" i="1" dirty="0" err="1"/>
              <a:t>Tako</a:t>
            </a:r>
            <a:r>
              <a:rPr lang="en-US" i="1" dirty="0"/>
              <a:t> </a:t>
            </a:r>
            <a:r>
              <a:rPr lang="en-US" i="1" dirty="0" err="1"/>
              <a:t>i</a:t>
            </a:r>
            <a:r>
              <a:rPr lang="en-US" i="1" dirty="0"/>
              <a:t> vi, </a:t>
            </a:r>
            <a:r>
              <a:rPr lang="en-US" i="1" dirty="0" err="1"/>
              <a:t>senatori</a:t>
            </a:r>
            <a:r>
              <a:rPr lang="en-US" i="1" dirty="0"/>
              <a:t>, </a:t>
            </a:r>
            <a:r>
              <a:rPr lang="en-US" i="1" dirty="0" err="1"/>
              <a:t>morate</a:t>
            </a:r>
            <a:r>
              <a:rPr lang="en-US" i="1" dirty="0"/>
              <a:t> </a:t>
            </a:r>
            <a:r>
              <a:rPr lang="en-US" i="1" dirty="0" err="1"/>
              <a:t>voditi</a:t>
            </a:r>
            <a:r>
              <a:rPr lang="en-US" i="1" dirty="0"/>
              <a:t> </a:t>
            </a:r>
            <a:r>
              <a:rPr lang="en-US" i="1" dirty="0" err="1" smtClean="0"/>
              <a:t>ra</a:t>
            </a:r>
            <a:r>
              <a:rPr lang="hr-HR" i="1" dirty="0" smtClean="0"/>
              <a:t>č</a:t>
            </a:r>
            <a:r>
              <a:rPr lang="en-US" i="1" dirty="0" err="1" smtClean="0"/>
              <a:t>una</a:t>
            </a:r>
            <a:r>
              <a:rPr lang="en-US" i="1" dirty="0" smtClean="0"/>
              <a:t> </a:t>
            </a:r>
            <a:r>
              <a:rPr lang="en-US" i="1" dirty="0"/>
              <a:t>da </a:t>
            </a:r>
            <a:r>
              <a:rPr lang="en-US" i="1" dirty="0" err="1" smtClean="0"/>
              <a:t>zlo</a:t>
            </a:r>
            <a:r>
              <a:rPr lang="hr-HR" i="1" dirty="0" err="1" smtClean="0"/>
              <a:t>či</a:t>
            </a:r>
            <a:r>
              <a:rPr lang="en-US" i="1" dirty="0" smtClean="0"/>
              <a:t>nu </a:t>
            </a:r>
            <a:r>
              <a:rPr lang="en-US" i="1" dirty="0" err="1"/>
              <a:t>Publija</a:t>
            </a:r>
            <a:r>
              <a:rPr lang="en-US" i="1" dirty="0"/>
              <a:t> </a:t>
            </a:r>
            <a:r>
              <a:rPr lang="en-US" i="1" dirty="0" err="1"/>
              <a:t>Lentula</a:t>
            </a:r>
            <a:r>
              <a:rPr lang="en-US" i="1" dirty="0"/>
              <a:t> </a:t>
            </a:r>
            <a:r>
              <a:rPr lang="en-US" i="1" dirty="0" err="1"/>
              <a:t>i</a:t>
            </a:r>
            <a:r>
              <a:rPr lang="en-US" i="1" dirty="0"/>
              <a:t> </a:t>
            </a:r>
            <a:r>
              <a:rPr lang="en-US" i="1" dirty="0" err="1"/>
              <a:t>ostalih</a:t>
            </a:r>
            <a:r>
              <a:rPr lang="en-US" i="1" dirty="0"/>
              <a:t> ne </a:t>
            </a:r>
            <a:r>
              <a:rPr lang="en-US" i="1" dirty="0" err="1"/>
              <a:t>pridate</a:t>
            </a:r>
            <a:r>
              <a:rPr lang="en-US" i="1" dirty="0"/>
              <a:t> </a:t>
            </a:r>
            <a:r>
              <a:rPr lang="en-US" i="1" dirty="0" smtClean="0"/>
              <a:t>vi</a:t>
            </a:r>
            <a:r>
              <a:rPr lang="hr-HR" i="1" dirty="0" smtClean="0"/>
              <a:t>š</a:t>
            </a:r>
            <a:r>
              <a:rPr lang="en-US" i="1" dirty="0" smtClean="0"/>
              <a:t>e </a:t>
            </a:r>
            <a:r>
              <a:rPr lang="en-US" i="1" dirty="0" err="1" smtClean="0"/>
              <a:t>va</a:t>
            </a:r>
            <a:r>
              <a:rPr lang="hr-HR" i="1" dirty="0" smtClean="0"/>
              <a:t>ž</a:t>
            </a:r>
            <a:r>
              <a:rPr lang="en-US" i="1" dirty="0" err="1" smtClean="0"/>
              <a:t>nosti</a:t>
            </a:r>
            <a:r>
              <a:rPr lang="en-US" i="1" dirty="0" smtClean="0"/>
              <a:t> </a:t>
            </a:r>
            <a:r>
              <a:rPr lang="en-US" i="1" dirty="0" err="1"/>
              <a:t>nego</a:t>
            </a:r>
            <a:r>
              <a:rPr lang="en-US" i="1" dirty="0"/>
              <a:t> </a:t>
            </a:r>
            <a:r>
              <a:rPr lang="en-US" i="1" dirty="0" err="1"/>
              <a:t>svome</a:t>
            </a:r>
            <a:r>
              <a:rPr lang="en-US" i="1" dirty="0"/>
              <a:t> </a:t>
            </a:r>
            <a:r>
              <a:rPr lang="en-US" i="1" dirty="0" err="1"/>
              <a:t>dostojanstvu</a:t>
            </a:r>
            <a:r>
              <a:rPr lang="en-US" i="1" dirty="0"/>
              <a:t> </a:t>
            </a:r>
            <a:r>
              <a:rPr lang="en-US" i="1" dirty="0" err="1"/>
              <a:t>i</a:t>
            </a:r>
            <a:r>
              <a:rPr lang="en-US" i="1" dirty="0"/>
              <a:t> da se ne </a:t>
            </a:r>
            <a:r>
              <a:rPr lang="en-US" i="1" dirty="0" err="1"/>
              <a:t>povedete</a:t>
            </a:r>
            <a:r>
              <a:rPr lang="en-US" i="1" dirty="0"/>
              <a:t> </a:t>
            </a:r>
            <a:r>
              <a:rPr lang="en-US" i="1" dirty="0" err="1"/>
              <a:t>gnjevom</a:t>
            </a:r>
            <a:r>
              <a:rPr lang="en-US" i="1" dirty="0"/>
              <a:t> </a:t>
            </a:r>
            <a:r>
              <a:rPr lang="en-US" i="1" dirty="0" err="1"/>
              <a:t>prije</a:t>
            </a:r>
            <a:r>
              <a:rPr lang="en-US" i="1" dirty="0"/>
              <a:t> </a:t>
            </a:r>
            <a:r>
              <a:rPr lang="en-US" i="1" dirty="0" err="1"/>
              <a:t>nego</a:t>
            </a:r>
            <a:r>
              <a:rPr lang="en-US" i="1" dirty="0"/>
              <a:t> </a:t>
            </a:r>
            <a:r>
              <a:rPr lang="en-US" i="1" dirty="0" err="1"/>
              <a:t>dobrim</a:t>
            </a:r>
            <a:r>
              <a:rPr lang="en-US" i="1" dirty="0"/>
              <a:t> </a:t>
            </a:r>
            <a:r>
              <a:rPr lang="en-US" i="1" dirty="0" err="1"/>
              <a:t>glasom</a:t>
            </a:r>
            <a:r>
              <a:rPr lang="en-US" i="1" dirty="0"/>
              <a:t> </a:t>
            </a:r>
            <a:r>
              <a:rPr lang="en-US" i="1" dirty="0" err="1"/>
              <a:t>svojim</a:t>
            </a:r>
            <a:r>
              <a:rPr lang="en-US" i="1" dirty="0"/>
              <a:t>. </a:t>
            </a:r>
            <a:r>
              <a:rPr lang="en-US" i="1" dirty="0" err="1"/>
              <a:t>Jer</a:t>
            </a:r>
            <a:r>
              <a:rPr lang="en-US" i="1" dirty="0"/>
              <a:t>, </a:t>
            </a:r>
            <a:r>
              <a:rPr lang="en-US" i="1" dirty="0" err="1"/>
              <a:t>ako</a:t>
            </a:r>
            <a:r>
              <a:rPr lang="en-US" i="1" dirty="0"/>
              <a:t> </a:t>
            </a:r>
            <a:r>
              <a:rPr lang="en-US" i="1" dirty="0" err="1"/>
              <a:t>postoji</a:t>
            </a:r>
            <a:r>
              <a:rPr lang="en-US" i="1" dirty="0"/>
              <a:t> </a:t>
            </a:r>
            <a:r>
              <a:rPr lang="en-US" i="1" dirty="0" err="1"/>
              <a:t>kazna</a:t>
            </a:r>
            <a:r>
              <a:rPr lang="en-US" i="1" dirty="0"/>
              <a:t> </a:t>
            </a:r>
            <a:r>
              <a:rPr lang="en-US" i="1" dirty="0" err="1"/>
              <a:t>dostojna</a:t>
            </a:r>
            <a:r>
              <a:rPr lang="en-US" i="1" dirty="0"/>
              <a:t> </a:t>
            </a:r>
            <a:r>
              <a:rPr lang="en-US" i="1" dirty="0" err="1"/>
              <a:t>njihova</a:t>
            </a:r>
            <a:r>
              <a:rPr lang="en-US" i="1" dirty="0"/>
              <a:t> </a:t>
            </a:r>
            <a:r>
              <a:rPr lang="en-US" i="1" dirty="0" err="1" smtClean="0"/>
              <a:t>zlo</a:t>
            </a:r>
            <a:r>
              <a:rPr lang="hr-HR" i="1" dirty="0" smtClean="0"/>
              <a:t>č</a:t>
            </a:r>
            <a:r>
              <a:rPr lang="en-US" i="1" dirty="0" err="1" smtClean="0"/>
              <a:t>ina</a:t>
            </a:r>
            <a:r>
              <a:rPr lang="en-US" i="1" dirty="0"/>
              <a:t>, ja </a:t>
            </a:r>
            <a:r>
              <a:rPr lang="hr-HR" i="1" dirty="0" smtClean="0"/>
              <a:t>ć</a:t>
            </a:r>
            <a:r>
              <a:rPr lang="en-US" i="1" dirty="0" smtClean="0"/>
              <a:t>u </a:t>
            </a:r>
            <a:r>
              <a:rPr lang="en-US" i="1" dirty="0" err="1"/>
              <a:t>glasati</a:t>
            </a:r>
            <a:r>
              <a:rPr lang="en-US" i="1" dirty="0"/>
              <a:t> </a:t>
            </a:r>
            <a:r>
              <a:rPr lang="en-US" i="1" dirty="0" err="1"/>
              <a:t>za</a:t>
            </a:r>
            <a:r>
              <a:rPr lang="en-US" i="1" dirty="0"/>
              <a:t> </a:t>
            </a:r>
            <a:r>
              <a:rPr lang="en-US" i="1" dirty="0" err="1"/>
              <a:t>prijedlog</a:t>
            </a:r>
            <a:r>
              <a:rPr lang="en-US" i="1" dirty="0"/>
              <a:t>, </a:t>
            </a:r>
            <a:r>
              <a:rPr lang="en-US" i="1" dirty="0" err="1"/>
              <a:t>ali</a:t>
            </a:r>
            <a:r>
              <a:rPr lang="en-US" i="1" dirty="0"/>
              <a:t> </a:t>
            </a:r>
            <a:r>
              <a:rPr lang="en-US" i="1" dirty="0" err="1"/>
              <a:t>ako</a:t>
            </a:r>
            <a:r>
              <a:rPr lang="en-US" i="1" dirty="0"/>
              <a:t> </a:t>
            </a:r>
            <a:r>
              <a:rPr lang="en-US" i="1" dirty="0" err="1" smtClean="0"/>
              <a:t>veli</a:t>
            </a:r>
            <a:r>
              <a:rPr lang="hr-HR" i="1" dirty="0" smtClean="0"/>
              <a:t>č</a:t>
            </a:r>
            <a:r>
              <a:rPr lang="en-US" i="1" dirty="0" err="1" smtClean="0"/>
              <a:t>ina</a:t>
            </a:r>
            <a:r>
              <a:rPr lang="en-US" i="1" dirty="0" smtClean="0"/>
              <a:t> </a:t>
            </a:r>
            <a:r>
              <a:rPr lang="en-US" i="1" dirty="0" err="1" smtClean="0"/>
              <a:t>zlo</a:t>
            </a:r>
            <a:r>
              <a:rPr lang="hr-HR" i="1" dirty="0" smtClean="0"/>
              <a:t>č</a:t>
            </a:r>
            <a:r>
              <a:rPr lang="en-US" i="1" dirty="0" err="1" smtClean="0"/>
              <a:t>ina</a:t>
            </a:r>
            <a:r>
              <a:rPr lang="en-US" i="1" dirty="0" smtClean="0"/>
              <a:t> </a:t>
            </a:r>
            <a:r>
              <a:rPr lang="en-US" i="1" dirty="0" err="1" smtClean="0"/>
              <a:t>nadma</a:t>
            </a:r>
            <a:r>
              <a:rPr lang="hr-HR" i="1" dirty="0" smtClean="0"/>
              <a:t>š</a:t>
            </a:r>
            <a:r>
              <a:rPr lang="en-US" i="1" dirty="0" err="1" smtClean="0"/>
              <a:t>uje</a:t>
            </a:r>
            <a:r>
              <a:rPr lang="en-US" i="1" dirty="0" smtClean="0"/>
              <a:t> </a:t>
            </a:r>
            <a:r>
              <a:rPr lang="en-US" i="1" dirty="0" err="1"/>
              <a:t>sve</a:t>
            </a:r>
            <a:r>
              <a:rPr lang="en-US" i="1" dirty="0"/>
              <a:t> </a:t>
            </a:r>
            <a:r>
              <a:rPr lang="hr-HR" i="1" dirty="0" err="1"/>
              <a:t>š</a:t>
            </a:r>
            <a:r>
              <a:rPr lang="en-US" i="1" dirty="0" smtClean="0"/>
              <a:t>to </a:t>
            </a:r>
            <a:r>
              <a:rPr lang="en-US" i="1" dirty="0"/>
              <a:t>se </a:t>
            </a:r>
            <a:r>
              <a:rPr lang="en-US" i="1" dirty="0" err="1"/>
              <a:t>dade</a:t>
            </a:r>
            <a:r>
              <a:rPr lang="en-US" i="1" dirty="0"/>
              <a:t> </a:t>
            </a:r>
            <a:r>
              <a:rPr lang="en-US" i="1" dirty="0" err="1"/>
              <a:t>zamisliti</a:t>
            </a:r>
            <a:r>
              <a:rPr lang="en-US" i="1" dirty="0"/>
              <a:t>, </a:t>
            </a:r>
            <a:r>
              <a:rPr lang="en-US" i="1" dirty="0" err="1"/>
              <a:t>onda</a:t>
            </a:r>
            <a:r>
              <a:rPr lang="en-US" i="1" dirty="0"/>
              <a:t> </a:t>
            </a:r>
            <a:r>
              <a:rPr lang="en-US" i="1" dirty="0" err="1" smtClean="0"/>
              <a:t>predla</a:t>
            </a:r>
            <a:r>
              <a:rPr lang="hr-HR" i="1" dirty="0" smtClean="0"/>
              <a:t>ž</a:t>
            </a:r>
            <a:r>
              <a:rPr lang="en-US" i="1" dirty="0" err="1" smtClean="0"/>
              <a:t>em</a:t>
            </a:r>
            <a:r>
              <a:rPr lang="en-US" i="1" dirty="0" smtClean="0"/>
              <a:t> </a:t>
            </a:r>
            <a:r>
              <a:rPr lang="en-US" i="1" dirty="0"/>
              <a:t>da se </a:t>
            </a:r>
            <a:r>
              <a:rPr lang="en-US" i="1" dirty="0" smtClean="0"/>
              <a:t>u</a:t>
            </a:r>
            <a:r>
              <a:rPr lang="hr-HR" i="1" dirty="0" smtClean="0"/>
              <a:t>č</a:t>
            </a:r>
            <a:r>
              <a:rPr lang="en-US" i="1" dirty="0" err="1" smtClean="0"/>
              <a:t>ini</a:t>
            </a:r>
            <a:r>
              <a:rPr lang="en-US" i="1" dirty="0" smtClean="0"/>
              <a:t> </a:t>
            </a:r>
            <a:r>
              <a:rPr lang="en-US" i="1" dirty="0"/>
              <a:t>ono </a:t>
            </a:r>
            <a:r>
              <a:rPr lang="hr-HR" i="1" dirty="0" err="1"/>
              <a:t>š</a:t>
            </a:r>
            <a:r>
              <a:rPr lang="en-US" i="1" dirty="0" smtClean="0"/>
              <a:t>to </a:t>
            </a:r>
            <a:r>
              <a:rPr lang="en-US" i="1" dirty="0" err="1"/>
              <a:t>zakoni</a:t>
            </a:r>
            <a:r>
              <a:rPr lang="en-US" i="1" dirty="0"/>
              <a:t> </a:t>
            </a:r>
            <a:r>
              <a:rPr lang="en-US" i="1" dirty="0" err="1" smtClean="0"/>
              <a:t>nala</a:t>
            </a:r>
            <a:r>
              <a:rPr lang="hr-HR" i="1" dirty="0" smtClean="0"/>
              <a:t>ž</a:t>
            </a:r>
            <a:r>
              <a:rPr lang="en-US" i="1" dirty="0" smtClean="0"/>
              <a:t>u</a:t>
            </a:r>
            <a:r>
              <a:rPr lang="hr-HR" i="1" dirty="0" smtClean="0"/>
              <a:t>.</a:t>
            </a:r>
            <a:endParaRPr lang="en-US" i="1" dirty="0"/>
          </a:p>
          <a:p>
            <a:endParaRPr lang="en-US" i="1" dirty="0"/>
          </a:p>
        </p:txBody>
      </p:sp>
    </p:spTree>
    <p:extLst>
      <p:ext uri="{BB962C8B-B14F-4D97-AF65-F5344CB8AC3E}">
        <p14:creationId xmlns:p14="http://schemas.microsoft.com/office/powerpoint/2010/main" val="1348913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hr-HR" dirty="0" smtClean="0"/>
              <a:t>…</a:t>
            </a:r>
            <a:r>
              <a:rPr lang="en-US" i="1" dirty="0"/>
              <a:t>To </a:t>
            </a:r>
            <a:r>
              <a:rPr lang="en-US" i="1" dirty="0" err="1"/>
              <a:t>su</a:t>
            </a:r>
            <a:r>
              <a:rPr lang="en-US" i="1" dirty="0"/>
              <a:t>, </a:t>
            </a:r>
            <a:r>
              <a:rPr lang="en-US" i="1" dirty="0" err="1"/>
              <a:t>senatori</a:t>
            </a:r>
            <a:r>
              <a:rPr lang="en-US" i="1" dirty="0"/>
              <a:t>, </a:t>
            </a:r>
            <a:r>
              <a:rPr lang="en-US" i="1" dirty="0" err="1"/>
              <a:t>razlozi</a:t>
            </a:r>
            <a:r>
              <a:rPr lang="en-US" i="1" dirty="0"/>
              <a:t> </a:t>
            </a:r>
            <a:r>
              <a:rPr lang="en-US" i="1" dirty="0" err="1"/>
              <a:t>zbog</a:t>
            </a:r>
            <a:r>
              <a:rPr lang="en-US" i="1" dirty="0"/>
              <a:t> </a:t>
            </a:r>
            <a:r>
              <a:rPr lang="en-US" i="1" dirty="0" err="1"/>
              <a:t>kojih</a:t>
            </a:r>
            <a:r>
              <a:rPr lang="en-US" i="1" dirty="0"/>
              <a:t> </a:t>
            </a:r>
            <a:r>
              <a:rPr lang="en-US" i="1" dirty="0" err="1"/>
              <a:t>smatram</a:t>
            </a:r>
            <a:r>
              <a:rPr lang="en-US" i="1" dirty="0"/>
              <a:t> </a:t>
            </a:r>
            <a:r>
              <a:rPr lang="en-US" i="1" dirty="0" err="1"/>
              <a:t>opravdanim</a:t>
            </a:r>
            <a:r>
              <a:rPr lang="en-US" i="1" dirty="0"/>
              <a:t> da </a:t>
            </a:r>
            <a:r>
              <a:rPr lang="en-US" i="1" dirty="0" err="1"/>
              <a:t>glasujemo</a:t>
            </a:r>
            <a:r>
              <a:rPr lang="en-US" i="1" dirty="0"/>
              <a:t> </a:t>
            </a:r>
            <a:r>
              <a:rPr lang="en-US" i="1" dirty="0" err="1"/>
              <a:t>protiv</a:t>
            </a:r>
            <a:r>
              <a:rPr lang="en-US" i="1" dirty="0"/>
              <a:t> </a:t>
            </a:r>
            <a:r>
              <a:rPr lang="en-US" i="1" dirty="0" err="1"/>
              <a:t>ovakvog</a:t>
            </a:r>
            <a:r>
              <a:rPr lang="en-US" i="1" dirty="0"/>
              <a:t> </a:t>
            </a:r>
            <a:r>
              <a:rPr lang="en-US" i="1" dirty="0" err="1"/>
              <a:t>prijedloga</a:t>
            </a:r>
            <a:r>
              <a:rPr lang="en-US" i="1" dirty="0"/>
              <a:t>. Oni </a:t>
            </a:r>
            <a:r>
              <a:rPr lang="en-US" i="1" dirty="0" err="1"/>
              <a:t>koji</a:t>
            </a:r>
            <a:r>
              <a:rPr lang="en-US" i="1" dirty="0"/>
              <a:t> </a:t>
            </a:r>
            <a:r>
              <a:rPr lang="en-US" i="1" dirty="0" err="1"/>
              <a:t>su</a:t>
            </a:r>
            <a:r>
              <a:rPr lang="en-US" i="1" dirty="0"/>
              <a:t> s </a:t>
            </a:r>
            <a:r>
              <a:rPr lang="en-US" i="1" dirty="0" err="1"/>
              <a:t>tako</a:t>
            </a:r>
            <a:r>
              <a:rPr lang="en-US" i="1" dirty="0"/>
              <a:t> </a:t>
            </a:r>
            <a:r>
              <a:rPr lang="en-US" i="1" dirty="0" err="1"/>
              <a:t>malo</a:t>
            </a:r>
            <a:r>
              <a:rPr lang="en-US" i="1" dirty="0"/>
              <a:t> </a:t>
            </a:r>
            <a:r>
              <a:rPr lang="en-US" i="1" dirty="0" err="1"/>
              <a:t>sredstava</a:t>
            </a:r>
            <a:r>
              <a:rPr lang="en-US" i="1" dirty="0"/>
              <a:t> </a:t>
            </a:r>
            <a:r>
              <a:rPr lang="en-US" i="1" dirty="0" err="1"/>
              <a:t>stvorili</a:t>
            </a:r>
            <a:r>
              <a:rPr lang="en-US" i="1" dirty="0"/>
              <a:t> </a:t>
            </a:r>
            <a:r>
              <a:rPr lang="en-US" i="1" dirty="0" err="1"/>
              <a:t>ovako</a:t>
            </a:r>
            <a:r>
              <a:rPr lang="en-US" i="1" dirty="0"/>
              <a:t> </a:t>
            </a:r>
            <a:r>
              <a:rPr lang="en-US" i="1" dirty="0" err="1"/>
              <a:t>veliku</a:t>
            </a:r>
            <a:r>
              <a:rPr lang="en-US" i="1" dirty="0"/>
              <a:t> </a:t>
            </a:r>
            <a:r>
              <a:rPr lang="en-US" i="1" dirty="0" err="1" smtClean="0"/>
              <a:t>dr</a:t>
            </a:r>
            <a:r>
              <a:rPr lang="hr-HR" i="1" dirty="0" smtClean="0"/>
              <a:t>ž</a:t>
            </a:r>
            <a:r>
              <a:rPr lang="en-US" i="1" dirty="0" err="1" smtClean="0"/>
              <a:t>avu</a:t>
            </a:r>
            <a:r>
              <a:rPr lang="en-US" i="1" dirty="0" smtClean="0"/>
              <a:t> </a:t>
            </a:r>
            <a:r>
              <a:rPr lang="en-US" i="1" dirty="0" err="1"/>
              <a:t>bili</a:t>
            </a:r>
            <a:r>
              <a:rPr lang="en-US" i="1" dirty="0"/>
              <a:t> </a:t>
            </a:r>
            <a:r>
              <a:rPr lang="en-US" i="1" dirty="0" err="1"/>
              <a:t>su</a:t>
            </a:r>
            <a:r>
              <a:rPr lang="en-US" i="1" dirty="0"/>
              <a:t>, </a:t>
            </a:r>
            <a:r>
              <a:rPr lang="en-US" i="1" dirty="0" err="1"/>
              <a:t>sigurno</a:t>
            </a:r>
            <a:r>
              <a:rPr lang="en-US" i="1" dirty="0"/>
              <a:t>, </a:t>
            </a:r>
            <a:r>
              <a:rPr lang="en-US" i="1" dirty="0" err="1"/>
              <a:t>i</a:t>
            </a:r>
            <a:r>
              <a:rPr lang="en-US" i="1" dirty="0"/>
              <a:t> </a:t>
            </a:r>
            <a:r>
              <a:rPr lang="en-US" i="1" dirty="0" err="1"/>
              <a:t>mudriji</a:t>
            </a:r>
            <a:r>
              <a:rPr lang="en-US" i="1" dirty="0"/>
              <a:t> </a:t>
            </a:r>
            <a:r>
              <a:rPr lang="en-US" i="1" dirty="0" err="1"/>
              <a:t>i</a:t>
            </a:r>
            <a:r>
              <a:rPr lang="en-US" i="1" dirty="0"/>
              <a:t> </a:t>
            </a:r>
            <a:r>
              <a:rPr lang="en-US" i="1" dirty="0" err="1"/>
              <a:t>hrabriji</a:t>
            </a:r>
            <a:r>
              <a:rPr lang="en-US" i="1" dirty="0"/>
              <a:t> od </a:t>
            </a:r>
            <a:r>
              <a:rPr lang="en-US" i="1" dirty="0" err="1"/>
              <a:t>nas</a:t>
            </a:r>
            <a:r>
              <a:rPr lang="en-US" i="1" dirty="0"/>
              <a:t>, </a:t>
            </a:r>
            <a:r>
              <a:rPr lang="en-US" i="1" dirty="0" err="1"/>
              <a:t>koji</a:t>
            </a:r>
            <a:r>
              <a:rPr lang="en-US" i="1" dirty="0"/>
              <a:t> </a:t>
            </a:r>
            <a:r>
              <a:rPr lang="en-US" i="1" dirty="0" err="1"/>
              <a:t>smo</a:t>
            </a:r>
            <a:r>
              <a:rPr lang="en-US" i="1" dirty="0"/>
              <a:t> </a:t>
            </a:r>
            <a:r>
              <a:rPr lang="en-US" i="1" dirty="0" err="1"/>
              <a:t>jedva</a:t>
            </a:r>
            <a:r>
              <a:rPr lang="en-US" i="1" dirty="0"/>
              <a:t> </a:t>
            </a:r>
            <a:r>
              <a:rPr lang="en-US" i="1" dirty="0" err="1"/>
              <a:t>kadri</a:t>
            </a:r>
            <a:r>
              <a:rPr lang="en-US" i="1" dirty="0"/>
              <a:t> </a:t>
            </a:r>
            <a:r>
              <a:rPr lang="en-US" i="1" dirty="0" err="1" smtClean="0"/>
              <a:t>odr</a:t>
            </a:r>
            <a:r>
              <a:rPr lang="hr-HR" i="1" dirty="0" smtClean="0"/>
              <a:t>ž</a:t>
            </a:r>
            <a:r>
              <a:rPr lang="en-US" i="1" dirty="0" err="1" smtClean="0"/>
              <a:t>ati</a:t>
            </a:r>
            <a:r>
              <a:rPr lang="en-US" i="1" dirty="0" smtClean="0"/>
              <a:t> </a:t>
            </a:r>
            <a:r>
              <a:rPr lang="en-US" i="1" dirty="0"/>
              <a:t>ono </a:t>
            </a:r>
            <a:r>
              <a:rPr lang="hr-HR" i="1" dirty="0" err="1"/>
              <a:t>š</a:t>
            </a:r>
            <a:r>
              <a:rPr lang="en-US" i="1" dirty="0" smtClean="0"/>
              <a:t>to </a:t>
            </a:r>
            <a:r>
              <a:rPr lang="en-US" i="1" dirty="0" err="1"/>
              <a:t>su</a:t>
            </a:r>
            <a:r>
              <a:rPr lang="en-US" i="1" dirty="0"/>
              <a:t> </a:t>
            </a:r>
            <a:r>
              <a:rPr lang="en-US" i="1" dirty="0" err="1"/>
              <a:t>oni</a:t>
            </a:r>
            <a:r>
              <a:rPr lang="en-US" i="1" dirty="0"/>
              <a:t> </a:t>
            </a:r>
            <a:r>
              <a:rPr lang="en-US" i="1" dirty="0" err="1"/>
              <a:t>tako</a:t>
            </a:r>
            <a:r>
              <a:rPr lang="en-US" i="1" dirty="0"/>
              <a:t> </a:t>
            </a:r>
            <a:r>
              <a:rPr lang="en-US" i="1" dirty="0" err="1"/>
              <a:t>slavno</a:t>
            </a:r>
            <a:r>
              <a:rPr lang="en-US" i="1" dirty="0"/>
              <a:t> </a:t>
            </a:r>
            <a:r>
              <a:rPr lang="en-US" i="1" dirty="0" err="1"/>
              <a:t>stekli</a:t>
            </a:r>
            <a:r>
              <a:rPr lang="en-US" i="1" dirty="0"/>
              <a:t>. </a:t>
            </a:r>
            <a:r>
              <a:rPr lang="en-US" i="1" dirty="0" err="1"/>
              <a:t>Trebamo</a:t>
            </a:r>
            <a:r>
              <a:rPr lang="en-US" i="1" dirty="0"/>
              <a:t> li, </a:t>
            </a:r>
            <a:r>
              <a:rPr lang="en-US" i="1" dirty="0" err="1"/>
              <a:t>dakle</a:t>
            </a:r>
            <a:r>
              <a:rPr lang="en-US" i="1" dirty="0"/>
              <a:t>, </a:t>
            </a:r>
            <a:r>
              <a:rPr lang="en-US" i="1" dirty="0" err="1"/>
              <a:t>pitate</a:t>
            </a:r>
            <a:r>
              <a:rPr lang="en-US" i="1" dirty="0"/>
              <a:t> se vi, </a:t>
            </a:r>
            <a:r>
              <a:rPr lang="en-US" i="1" dirty="0" err="1"/>
              <a:t>osloboditi</a:t>
            </a:r>
            <a:r>
              <a:rPr lang="en-US" i="1" dirty="0"/>
              <a:t> </a:t>
            </a:r>
            <a:r>
              <a:rPr lang="en-US" i="1" dirty="0" err="1" smtClean="0"/>
              <a:t>optu</a:t>
            </a:r>
            <a:r>
              <a:rPr lang="hr-HR" i="1" dirty="0" smtClean="0"/>
              <a:t>ž</a:t>
            </a:r>
            <a:r>
              <a:rPr lang="en-US" i="1" dirty="0" err="1" smtClean="0"/>
              <a:t>ene</a:t>
            </a:r>
            <a:r>
              <a:rPr lang="en-US" i="1" dirty="0"/>
              <a:t>, </a:t>
            </a:r>
            <a:r>
              <a:rPr lang="en-US" i="1" dirty="0" err="1"/>
              <a:t>te</a:t>
            </a:r>
            <a:r>
              <a:rPr lang="en-US" i="1" dirty="0"/>
              <a:t> time </a:t>
            </a:r>
            <a:r>
              <a:rPr lang="en-US" i="1" dirty="0" smtClean="0"/>
              <a:t>jo</a:t>
            </a:r>
            <a:r>
              <a:rPr lang="hr-HR" i="1" dirty="0" smtClean="0"/>
              <a:t>š</a:t>
            </a:r>
            <a:r>
              <a:rPr lang="en-US" i="1" dirty="0" smtClean="0"/>
              <a:t> </a:t>
            </a:r>
            <a:r>
              <a:rPr lang="en-US" i="1" dirty="0" err="1"/>
              <a:t>i</a:t>
            </a:r>
            <a:r>
              <a:rPr lang="en-US" i="1" dirty="0"/>
              <a:t> </a:t>
            </a:r>
            <a:r>
              <a:rPr lang="en-US" i="1" dirty="0" err="1" smtClean="0"/>
              <a:t>poja</a:t>
            </a:r>
            <a:r>
              <a:rPr lang="hr-HR" i="1" dirty="0" smtClean="0"/>
              <a:t>č</a:t>
            </a:r>
            <a:r>
              <a:rPr lang="en-US" i="1" dirty="0" err="1" smtClean="0"/>
              <a:t>ati</a:t>
            </a:r>
            <a:r>
              <a:rPr lang="en-US" i="1" dirty="0" smtClean="0"/>
              <a:t> </a:t>
            </a:r>
            <a:r>
              <a:rPr lang="en-US" i="1" dirty="0" err="1"/>
              <a:t>Katilininu</a:t>
            </a:r>
            <a:r>
              <a:rPr lang="en-US" i="1" dirty="0"/>
              <a:t> </a:t>
            </a:r>
            <a:r>
              <a:rPr lang="en-US" i="1" dirty="0" err="1"/>
              <a:t>vojsku</a:t>
            </a:r>
            <a:r>
              <a:rPr lang="en-US" i="1" dirty="0"/>
              <a:t>? Ne, </a:t>
            </a:r>
            <a:r>
              <a:rPr lang="en-US" i="1" dirty="0" err="1"/>
              <a:t>nikako</a:t>
            </a:r>
            <a:r>
              <a:rPr lang="en-US" i="1" dirty="0"/>
              <a:t>, </a:t>
            </a:r>
            <a:r>
              <a:rPr lang="en-US" i="1" dirty="0" err="1" smtClean="0"/>
              <a:t>ve</a:t>
            </a:r>
            <a:r>
              <a:rPr lang="hr-HR" i="1" dirty="0"/>
              <a:t>ć</a:t>
            </a:r>
            <a:r>
              <a:rPr lang="en-US" i="1" dirty="0" smtClean="0"/>
              <a:t> </a:t>
            </a:r>
            <a:r>
              <a:rPr lang="en-US" i="1" dirty="0"/>
              <a:t>ja </a:t>
            </a:r>
            <a:r>
              <a:rPr lang="en-US" i="1" dirty="0" err="1" smtClean="0"/>
              <a:t>predla</a:t>
            </a:r>
            <a:r>
              <a:rPr lang="hr-HR" i="1" dirty="0" smtClean="0"/>
              <a:t>ž</a:t>
            </a:r>
            <a:r>
              <a:rPr lang="en-US" i="1" dirty="0" err="1" smtClean="0"/>
              <a:t>em</a:t>
            </a:r>
            <a:r>
              <a:rPr lang="en-US" i="1" dirty="0" smtClean="0"/>
              <a:t> </a:t>
            </a:r>
            <a:r>
              <a:rPr lang="en-US" i="1" dirty="0" err="1"/>
              <a:t>ovo</a:t>
            </a:r>
            <a:r>
              <a:rPr lang="en-US" i="1" dirty="0"/>
              <a:t>: da </a:t>
            </a:r>
            <a:r>
              <a:rPr lang="en-US" i="1" dirty="0" err="1"/>
              <a:t>im</a:t>
            </a:r>
            <a:r>
              <a:rPr lang="en-US" i="1" dirty="0"/>
              <a:t> se </a:t>
            </a:r>
            <a:r>
              <a:rPr lang="en-US" i="1" dirty="0" err="1"/>
              <a:t>imanja</a:t>
            </a:r>
            <a:r>
              <a:rPr lang="en-US" i="1" dirty="0"/>
              <a:t> </a:t>
            </a:r>
            <a:r>
              <a:rPr lang="en-US" i="1" dirty="0" err="1"/>
              <a:t>zaplijene</a:t>
            </a:r>
            <a:r>
              <a:rPr lang="en-US" i="1" dirty="0"/>
              <a:t>, a </a:t>
            </a:r>
            <a:r>
              <a:rPr lang="en-US" i="1" dirty="0" err="1"/>
              <a:t>njih</a:t>
            </a:r>
            <a:r>
              <a:rPr lang="en-US" i="1" dirty="0"/>
              <a:t> da </a:t>
            </a:r>
            <a:r>
              <a:rPr lang="en-US" i="1" dirty="0" err="1" smtClean="0"/>
              <a:t>po</a:t>
            </a:r>
            <a:r>
              <a:rPr lang="hr-HR" i="1" dirty="0" smtClean="0"/>
              <a:t>š</a:t>
            </a:r>
            <a:r>
              <a:rPr lang="en-US" i="1" dirty="0" err="1" smtClean="0"/>
              <a:t>aljemo</a:t>
            </a:r>
            <a:r>
              <a:rPr lang="en-US" i="1" dirty="0" smtClean="0"/>
              <a:t> </a:t>
            </a:r>
            <a:r>
              <a:rPr lang="en-US" i="1" dirty="0"/>
              <a:t>u </a:t>
            </a:r>
            <a:r>
              <a:rPr lang="en-US" i="1" dirty="0" err="1" smtClean="0"/>
              <a:t>zatvore</a:t>
            </a:r>
            <a:r>
              <a:rPr lang="en-US" i="1" dirty="0" smtClean="0"/>
              <a:t> </a:t>
            </a:r>
            <a:r>
              <a:rPr lang="en-US" i="1" dirty="0"/>
              <a:t>u </a:t>
            </a:r>
            <a:r>
              <a:rPr lang="en-US" i="1" dirty="0" err="1" smtClean="0"/>
              <a:t>va</a:t>
            </a:r>
            <a:r>
              <a:rPr lang="hr-HR" i="1" dirty="0" smtClean="0"/>
              <a:t>ž</a:t>
            </a:r>
            <a:r>
              <a:rPr lang="en-US" i="1" dirty="0" err="1" smtClean="0"/>
              <a:t>nije</a:t>
            </a:r>
            <a:r>
              <a:rPr lang="en-US" i="1" dirty="0" smtClean="0"/>
              <a:t> </a:t>
            </a:r>
            <a:r>
              <a:rPr lang="en-US" i="1" dirty="0" err="1"/>
              <a:t>provincijske</a:t>
            </a:r>
            <a:r>
              <a:rPr lang="en-US" i="1" dirty="0"/>
              <a:t> </a:t>
            </a:r>
            <a:r>
              <a:rPr lang="en-US" i="1" dirty="0" err="1"/>
              <a:t>gradove</a:t>
            </a:r>
            <a:r>
              <a:rPr lang="en-US" i="1" dirty="0"/>
              <a:t>. </a:t>
            </a:r>
            <a:r>
              <a:rPr lang="en-US" i="1" dirty="0" err="1"/>
              <a:t>Nitko</a:t>
            </a:r>
            <a:r>
              <a:rPr lang="en-US" i="1" dirty="0"/>
              <a:t> </a:t>
            </a:r>
            <a:r>
              <a:rPr lang="en-US" i="1" dirty="0" err="1"/>
              <a:t>neka</a:t>
            </a:r>
            <a:r>
              <a:rPr lang="en-US" i="1" dirty="0"/>
              <a:t> </a:t>
            </a:r>
            <a:r>
              <a:rPr lang="en-US" i="1" dirty="0" err="1"/>
              <a:t>njih</a:t>
            </a:r>
            <a:r>
              <a:rPr lang="en-US" i="1" dirty="0"/>
              <a:t> </a:t>
            </a:r>
            <a:r>
              <a:rPr lang="en-US" i="1" dirty="0" err="1"/>
              <a:t>radi</a:t>
            </a:r>
            <a:r>
              <a:rPr lang="en-US" i="1" dirty="0"/>
              <a:t> ne </a:t>
            </a:r>
            <a:r>
              <a:rPr lang="en-US" i="1" dirty="0" err="1"/>
              <a:t>podnese</a:t>
            </a:r>
            <a:r>
              <a:rPr lang="en-US" i="1" dirty="0"/>
              <a:t> </a:t>
            </a:r>
            <a:r>
              <a:rPr lang="en-US" i="1" dirty="0" err="1" smtClean="0"/>
              <a:t>prijedloge</a:t>
            </a:r>
            <a:r>
              <a:rPr lang="en-US" i="1" dirty="0" smtClean="0"/>
              <a:t> </a:t>
            </a:r>
            <a:r>
              <a:rPr lang="en-US" i="1" dirty="0" err="1"/>
              <a:t>Senatu</a:t>
            </a:r>
            <a:r>
              <a:rPr lang="en-US" i="1" dirty="0"/>
              <a:t>, </a:t>
            </a:r>
            <a:r>
              <a:rPr lang="en-US" i="1" dirty="0" err="1"/>
              <a:t>ili</a:t>
            </a:r>
            <a:r>
              <a:rPr lang="en-US" i="1" dirty="0"/>
              <a:t> se </a:t>
            </a:r>
            <a:r>
              <a:rPr lang="en-US" i="1" dirty="0" err="1" smtClean="0"/>
              <a:t>obra</a:t>
            </a:r>
            <a:r>
              <a:rPr lang="hr-HR" i="1" dirty="0" smtClean="0"/>
              <a:t>ć</a:t>
            </a:r>
            <a:r>
              <a:rPr lang="en-US" i="1" dirty="0" smtClean="0"/>
              <a:t>a </a:t>
            </a:r>
            <a:r>
              <a:rPr lang="en-US" i="1" dirty="0" err="1"/>
              <a:t>narodu</a:t>
            </a:r>
            <a:r>
              <a:rPr lang="en-US" i="1" dirty="0"/>
              <a:t>. </a:t>
            </a:r>
            <a:r>
              <a:rPr lang="en-US" i="1" dirty="0" err="1"/>
              <a:t>Svakoga</a:t>
            </a:r>
            <a:r>
              <a:rPr lang="en-US" i="1" dirty="0"/>
              <a:t> </a:t>
            </a:r>
            <a:r>
              <a:rPr lang="en-US" i="1" dirty="0" err="1"/>
              <a:t>tko</a:t>
            </a:r>
            <a:r>
              <a:rPr lang="en-US" i="1" dirty="0"/>
              <a:t> </a:t>
            </a:r>
            <a:r>
              <a:rPr lang="en-US" i="1" dirty="0" err="1" smtClean="0"/>
              <a:t>druk</a:t>
            </a:r>
            <a:r>
              <a:rPr lang="hr-HR" i="1" dirty="0" smtClean="0"/>
              <a:t>č</a:t>
            </a:r>
            <a:r>
              <a:rPr lang="en-US" i="1" dirty="0" err="1" smtClean="0"/>
              <a:t>ije</a:t>
            </a:r>
            <a:r>
              <a:rPr lang="en-US" i="1" dirty="0" smtClean="0"/>
              <a:t> </a:t>
            </a:r>
            <a:r>
              <a:rPr lang="en-US" i="1" dirty="0" err="1"/>
              <a:t>postupa</a:t>
            </a:r>
            <a:r>
              <a:rPr lang="en-US" i="1" dirty="0"/>
              <a:t> </a:t>
            </a:r>
            <a:r>
              <a:rPr lang="en-US" i="1" dirty="0" err="1"/>
              <a:t>Senat</a:t>
            </a:r>
            <a:r>
              <a:rPr lang="en-US" i="1" dirty="0"/>
              <a:t> </a:t>
            </a:r>
            <a:r>
              <a:rPr lang="en-US" i="1" dirty="0" err="1"/>
              <a:t>treba</a:t>
            </a:r>
            <a:r>
              <a:rPr lang="en-US" i="1" dirty="0"/>
              <a:t> </a:t>
            </a:r>
            <a:r>
              <a:rPr lang="en-US" i="1" dirty="0" err="1"/>
              <a:t>unaprijed</a:t>
            </a:r>
            <a:r>
              <a:rPr lang="en-US" i="1" dirty="0"/>
              <a:t> </a:t>
            </a:r>
            <a:r>
              <a:rPr lang="en-US" i="1" dirty="0" err="1"/>
              <a:t>proglasiti</a:t>
            </a:r>
            <a:r>
              <a:rPr lang="en-US" i="1" dirty="0"/>
              <a:t> </a:t>
            </a:r>
            <a:r>
              <a:rPr lang="en-US" i="1" dirty="0" err="1"/>
              <a:t>neprijateljem</a:t>
            </a:r>
            <a:r>
              <a:rPr lang="en-US" i="1" dirty="0"/>
              <a:t> </a:t>
            </a:r>
            <a:r>
              <a:rPr lang="en-US" i="1" dirty="0" err="1"/>
              <a:t>domovine</a:t>
            </a:r>
            <a:r>
              <a:rPr lang="en-US" i="1" dirty="0"/>
              <a:t> </a:t>
            </a:r>
            <a:r>
              <a:rPr lang="en-US" i="1" dirty="0" err="1"/>
              <a:t>i</a:t>
            </a:r>
            <a:r>
              <a:rPr lang="en-US" i="1" dirty="0"/>
              <a:t> </a:t>
            </a:r>
            <a:r>
              <a:rPr lang="en-US" i="1" dirty="0" err="1"/>
              <a:t>narodnoga</a:t>
            </a:r>
            <a:r>
              <a:rPr lang="en-US" i="1" dirty="0"/>
              <a:t> </a:t>
            </a:r>
            <a:r>
              <a:rPr lang="en-US" i="1" dirty="0" err="1"/>
              <a:t>blagostanja</a:t>
            </a:r>
            <a:r>
              <a:rPr lang="en-US" i="1" dirty="0" smtClean="0"/>
              <a:t>!</a:t>
            </a:r>
            <a:endParaRPr lang="hr-HR" i="1" dirty="0" smtClean="0"/>
          </a:p>
          <a:p>
            <a:endParaRPr lang="hr-HR" i="1" dirty="0" smtClean="0"/>
          </a:p>
          <a:p>
            <a:r>
              <a:rPr lang="hr-HR" dirty="0" smtClean="0"/>
              <a:t>                                                                      (</a:t>
            </a:r>
            <a:r>
              <a:rPr lang="hr-HR" dirty="0" err="1" smtClean="0"/>
              <a:t>cit</a:t>
            </a:r>
            <a:r>
              <a:rPr lang="hr-HR" dirty="0" smtClean="0"/>
              <a:t>. prema: </a:t>
            </a:r>
            <a:r>
              <a:rPr lang="hr-HR" i="1" dirty="0" smtClean="0"/>
              <a:t>Glasoviti</a:t>
            </a:r>
            <a:r>
              <a:rPr lang="hr-HR" dirty="0" smtClean="0"/>
              <a:t>, str. 34-37)</a:t>
            </a:r>
            <a:endParaRPr lang="en-US" dirty="0"/>
          </a:p>
        </p:txBody>
      </p:sp>
    </p:spTree>
    <p:extLst>
      <p:ext uri="{BB962C8B-B14F-4D97-AF65-F5344CB8AC3E}">
        <p14:creationId xmlns:p14="http://schemas.microsoft.com/office/powerpoint/2010/main" val="3769000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PERIKLO (495.-429.pr.n.e.)</a:t>
            </a:r>
            <a:endParaRPr lang="en-US" sz="4000"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hr-HR" dirty="0" smtClean="0"/>
              <a:t>Atenski državnik i vojskovođa</a:t>
            </a:r>
          </a:p>
          <a:p>
            <a:pPr>
              <a:buFont typeface="Wingdings" panose="05000000000000000000" pitchFamily="2" charset="2"/>
              <a:buChar char="q"/>
            </a:pPr>
            <a:r>
              <a:rPr lang="hr-HR" dirty="0" smtClean="0"/>
              <a:t>Svojim djelovanjem atensku demokraciju doveo do vrhunca pa se razdoblje od završetka Perzijskih ratova do početka Peloponeskog rata naziva Periklovim dobom</a:t>
            </a:r>
          </a:p>
          <a:p>
            <a:pPr>
              <a:buFont typeface="Wingdings" panose="05000000000000000000" pitchFamily="2" charset="2"/>
              <a:buChar char="q"/>
            </a:pPr>
            <a:r>
              <a:rPr lang="hr-HR" dirty="0" smtClean="0"/>
              <a:t>Atena u to doba postala dominantna helenska sila i najsnažnije kulturno središte u kojem djeluju najveći pjesnici povjesničari, dramski pisci, filozofi, a posebice najveći kipari, arhitekti i slikari koji su oblikovali atensku Akropolu</a:t>
            </a:r>
          </a:p>
          <a:p>
            <a:pPr>
              <a:buFont typeface="Wingdings" panose="05000000000000000000" pitchFamily="2" charset="2"/>
              <a:buChar char="q"/>
            </a:pPr>
            <a:r>
              <a:rPr lang="hr-HR" dirty="0" smtClean="0"/>
              <a:t>Sjajan govornik koji je govorima motivirao svoje sunarodnjake, a poznatim nadgrobnim </a:t>
            </a:r>
            <a:r>
              <a:rPr lang="hr-HR" dirty="0"/>
              <a:t>govorom (</a:t>
            </a:r>
            <a:r>
              <a:rPr lang="hr-HR" i="1" dirty="0" err="1"/>
              <a:t>genus</a:t>
            </a:r>
            <a:r>
              <a:rPr lang="hr-HR" i="1" dirty="0"/>
              <a:t> </a:t>
            </a:r>
            <a:r>
              <a:rPr lang="hr-HR" i="1" dirty="0" err="1"/>
              <a:t>demonstrativum</a:t>
            </a:r>
            <a:r>
              <a:rPr lang="hr-HR" i="1" dirty="0"/>
              <a:t> </a:t>
            </a:r>
            <a:r>
              <a:rPr lang="hr-HR" dirty="0"/>
              <a:t>) </a:t>
            </a:r>
            <a:r>
              <a:rPr lang="hr-HR" dirty="0" smtClean="0"/>
              <a:t>održanim 441. pr.n.e.  (vidi dalje) podigao spomenik demokratskim načelima, atenskoj državi i ljudskim postignućima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9945" y="711847"/>
            <a:ext cx="1205184" cy="1763684"/>
          </a:xfrm>
          <a:prstGeom prst="rect">
            <a:avLst/>
          </a:prstGeom>
        </p:spPr>
      </p:pic>
    </p:spTree>
    <p:extLst>
      <p:ext uri="{BB962C8B-B14F-4D97-AF65-F5344CB8AC3E}">
        <p14:creationId xmlns:p14="http://schemas.microsoft.com/office/powerpoint/2010/main" val="23565507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85958"/>
            <a:ext cx="9628632" cy="1102267"/>
          </a:xfrm>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dirty="0" smtClean="0"/>
              <a:t>Periklov nadgrobni govor vojnicima </a:t>
            </a:r>
            <a:r>
              <a:rPr lang="hr-HR" dirty="0" err="1" smtClean="0"/>
              <a:t>palima</a:t>
            </a:r>
            <a:r>
              <a:rPr lang="hr-HR" dirty="0" smtClean="0"/>
              <a:t> za </a:t>
            </a:r>
            <a:r>
              <a:rPr lang="hr-HR" dirty="0" err="1" smtClean="0"/>
              <a:t>atenu</a:t>
            </a:r>
            <a:r>
              <a:rPr lang="hr-HR" dirty="0" smtClean="0"/>
              <a:t> (</a:t>
            </a:r>
            <a:r>
              <a:rPr lang="hr-HR" dirty="0" err="1" smtClean="0"/>
              <a:t>atena</a:t>
            </a:r>
            <a:r>
              <a:rPr lang="hr-HR" dirty="0" smtClean="0"/>
              <a:t>, 441.pr.n.e.)-</a:t>
            </a:r>
            <a:r>
              <a:rPr lang="hr-HR" i="1" dirty="0" err="1" smtClean="0"/>
              <a:t>genus</a:t>
            </a:r>
            <a:r>
              <a:rPr lang="hr-HR" i="1" dirty="0" smtClean="0"/>
              <a:t> </a:t>
            </a:r>
            <a:r>
              <a:rPr lang="hr-HR" i="1" dirty="0" err="1" smtClean="0"/>
              <a:t>demonstrativum</a:t>
            </a:r>
            <a:r>
              <a:rPr lang="hr-HR" i="1" dirty="0" smtClean="0"/>
              <a:t/>
            </a:r>
            <a:br>
              <a:rPr lang="hr-HR" i="1" dirty="0" smtClean="0"/>
            </a:br>
            <a:r>
              <a:rPr lang="hr-HR" i="1" dirty="0"/>
              <a:t/>
            </a:r>
            <a:br>
              <a:rPr lang="hr-HR" i="1" dirty="0"/>
            </a:br>
            <a:endParaRPr lang="en-US" i="1" dirty="0"/>
          </a:p>
        </p:txBody>
      </p:sp>
      <p:sp>
        <p:nvSpPr>
          <p:cNvPr id="3" name="Content Placeholder 2"/>
          <p:cNvSpPr>
            <a:spLocks noGrp="1"/>
          </p:cNvSpPr>
          <p:nvPr>
            <p:ph idx="1"/>
          </p:nvPr>
        </p:nvSpPr>
        <p:spPr>
          <a:xfrm>
            <a:off x="1024128" y="1454727"/>
            <a:ext cx="9720074" cy="4904509"/>
          </a:xfrm>
        </p:spPr>
        <p:txBody>
          <a:bodyPr>
            <a:normAutofit lnSpcReduction="10000"/>
          </a:bodyPr>
          <a:lstStyle/>
          <a:p>
            <a:endParaRPr lang="hr-HR" sz="2400" dirty="0" smtClean="0"/>
          </a:p>
          <a:p>
            <a:endParaRPr lang="hr-HR" sz="2400" dirty="0" smtClean="0"/>
          </a:p>
          <a:p>
            <a:r>
              <a:rPr lang="en-US" sz="2400" i="1" dirty="0" smtClean="0"/>
              <a:t>43</a:t>
            </a:r>
            <a:r>
              <a:rPr lang="en-US" sz="2400" i="1" dirty="0"/>
              <a:t>. </a:t>
            </a:r>
            <a:r>
              <a:rPr lang="hr-HR" sz="2400" i="1" dirty="0" smtClean="0"/>
              <a:t>  </a:t>
            </a:r>
            <a:r>
              <a:rPr lang="en-US" sz="2400" i="1" dirty="0" smtClean="0"/>
              <a:t>I </a:t>
            </a:r>
            <a:r>
              <a:rPr lang="en-US" sz="2400" i="1" dirty="0" err="1"/>
              <a:t>ovi</a:t>
            </a:r>
            <a:r>
              <a:rPr lang="en-US" sz="2400" i="1" dirty="0"/>
              <a:t> </a:t>
            </a:r>
            <a:r>
              <a:rPr lang="en-US" sz="2400" i="1" dirty="0" err="1"/>
              <a:t>su</a:t>
            </a:r>
            <a:r>
              <a:rPr lang="en-US" sz="2400" i="1" dirty="0"/>
              <a:t> </a:t>
            </a:r>
            <a:r>
              <a:rPr lang="en-US" sz="2400" i="1" dirty="0" err="1"/>
              <a:t>dostojno</a:t>
            </a:r>
            <a:r>
              <a:rPr lang="en-US" sz="2400" i="1" dirty="0"/>
              <a:t> </a:t>
            </a:r>
            <a:r>
              <a:rPr lang="en-US" sz="2400" i="1" dirty="0" err="1" smtClean="0"/>
              <a:t>grada</a:t>
            </a:r>
            <a:r>
              <a:rPr lang="hr-HR" sz="2400" i="1" dirty="0" smtClean="0"/>
              <a:t> </a:t>
            </a:r>
            <a:r>
              <a:rPr lang="en-US" sz="2400" i="1" dirty="0" err="1" smtClean="0"/>
              <a:t>bili</a:t>
            </a:r>
            <a:r>
              <a:rPr lang="en-US" sz="2400" i="1" dirty="0" smtClean="0"/>
              <a:t> </a:t>
            </a:r>
            <a:r>
              <a:rPr lang="en-US" sz="2400" i="1" dirty="0" err="1"/>
              <a:t>takvi</a:t>
            </a:r>
            <a:r>
              <a:rPr lang="en-US" sz="2400" i="1" dirty="0"/>
              <a:t>. </a:t>
            </a:r>
            <a:r>
              <a:rPr lang="en-US" sz="2400" i="1" dirty="0" err="1"/>
              <a:t>Treba</a:t>
            </a:r>
            <a:r>
              <a:rPr lang="en-US" sz="2400" i="1" dirty="0"/>
              <a:t> </a:t>
            </a:r>
            <a:r>
              <a:rPr lang="en-US" sz="2400" i="1" dirty="0" err="1"/>
              <a:t>željeti</a:t>
            </a:r>
            <a:r>
              <a:rPr lang="en-US" sz="2400" i="1" dirty="0"/>
              <a:t> da </a:t>
            </a:r>
            <a:r>
              <a:rPr lang="en-US" sz="2400" i="1" dirty="0" err="1"/>
              <a:t>preživjeli</a:t>
            </a:r>
            <a:r>
              <a:rPr lang="en-US" sz="2400" i="1" dirty="0"/>
              <a:t> </a:t>
            </a:r>
            <a:r>
              <a:rPr lang="en-US" sz="2400" i="1" dirty="0" err="1"/>
              <a:t>budu</a:t>
            </a:r>
            <a:r>
              <a:rPr lang="en-US" sz="2400" i="1" dirty="0"/>
              <a:t> </a:t>
            </a:r>
            <a:r>
              <a:rPr lang="en-US" sz="2400" i="1" dirty="0" err="1"/>
              <a:t>pouzdaniji</a:t>
            </a:r>
            <a:r>
              <a:rPr lang="en-US" sz="2400" i="1" dirty="0"/>
              <a:t> u </a:t>
            </a:r>
            <a:r>
              <a:rPr lang="en-US" sz="2400" i="1" dirty="0" err="1"/>
              <a:t>svom</a:t>
            </a:r>
            <a:r>
              <a:rPr lang="en-US" sz="2400" i="1" dirty="0"/>
              <a:t> </a:t>
            </a:r>
            <a:r>
              <a:rPr lang="en-US" sz="2400" i="1" dirty="0" err="1"/>
              <a:t>mišljenju</a:t>
            </a:r>
            <a:r>
              <a:rPr lang="en-US" sz="2400" i="1" dirty="0"/>
              <a:t> o </a:t>
            </a:r>
            <a:r>
              <a:rPr lang="en-US" sz="2400" i="1" dirty="0" err="1"/>
              <a:t>neprijateljima</a:t>
            </a:r>
            <a:r>
              <a:rPr lang="en-US" sz="2400" i="1" dirty="0"/>
              <a:t>, a </a:t>
            </a:r>
            <a:r>
              <a:rPr lang="en-US" sz="2400" i="1" dirty="0" err="1"/>
              <a:t>nipošto</a:t>
            </a:r>
            <a:r>
              <a:rPr lang="en-US" sz="2400" i="1" dirty="0"/>
              <a:t> ne </a:t>
            </a:r>
            <a:r>
              <a:rPr lang="en-US" sz="2400" i="1" dirty="0" err="1"/>
              <a:t>smijemo</a:t>
            </a:r>
            <a:r>
              <a:rPr lang="en-US" sz="2400" i="1" dirty="0"/>
              <a:t> </a:t>
            </a:r>
            <a:r>
              <a:rPr lang="en-US" sz="2400" i="1" dirty="0" err="1"/>
              <a:t>držati</a:t>
            </a:r>
            <a:r>
              <a:rPr lang="en-US" sz="2400" i="1" dirty="0"/>
              <a:t> </a:t>
            </a:r>
            <a:r>
              <a:rPr lang="en-US" sz="2400" i="1" dirty="0" err="1"/>
              <a:t>opravdanim</a:t>
            </a:r>
            <a:r>
              <a:rPr lang="en-US" sz="2400" i="1" dirty="0"/>
              <a:t> da </a:t>
            </a:r>
            <a:r>
              <a:rPr lang="en-US" sz="2400" i="1" dirty="0" err="1"/>
              <a:t>budu</a:t>
            </a:r>
            <a:r>
              <a:rPr lang="en-US" sz="2400" i="1" dirty="0"/>
              <a:t> </a:t>
            </a:r>
            <a:r>
              <a:rPr lang="en-US" sz="2400" i="1" dirty="0" err="1"/>
              <a:t>plašljiviji</a:t>
            </a:r>
            <a:r>
              <a:rPr lang="en-US" sz="2400" i="1" dirty="0"/>
              <a:t> </a:t>
            </a:r>
            <a:r>
              <a:rPr lang="en-US" sz="2400" i="1" dirty="0" err="1"/>
              <a:t>i</a:t>
            </a:r>
            <a:r>
              <a:rPr lang="en-US" sz="2400" i="1" dirty="0"/>
              <a:t> da se </a:t>
            </a:r>
            <a:r>
              <a:rPr lang="en-US" sz="2400" i="1" dirty="0" err="1"/>
              <a:t>obaziru</a:t>
            </a:r>
            <a:r>
              <a:rPr lang="en-US" sz="2400" i="1" dirty="0"/>
              <a:t> </a:t>
            </a:r>
            <a:r>
              <a:rPr lang="en-US" sz="2400" i="1" dirty="0" err="1"/>
              <a:t>na</a:t>
            </a:r>
            <a:r>
              <a:rPr lang="en-US" sz="2400" i="1" dirty="0"/>
              <a:t> </a:t>
            </a:r>
            <a:r>
              <a:rPr lang="en-US" sz="2400" i="1" dirty="0" err="1"/>
              <a:t>državnu</a:t>
            </a:r>
            <a:r>
              <a:rPr lang="en-US" sz="2400" i="1" dirty="0"/>
              <a:t> </a:t>
            </a:r>
            <a:r>
              <a:rPr lang="en-US" sz="2400" i="1" dirty="0" err="1"/>
              <a:t>korist</a:t>
            </a:r>
            <a:r>
              <a:rPr lang="en-US" sz="2400" i="1" dirty="0"/>
              <a:t> </a:t>
            </a:r>
            <a:r>
              <a:rPr lang="en-US" sz="2400" i="1" dirty="0" err="1"/>
              <a:t>samo</a:t>
            </a:r>
            <a:r>
              <a:rPr lang="en-US" sz="2400" i="1" dirty="0"/>
              <a:t> </a:t>
            </a:r>
            <a:r>
              <a:rPr lang="en-US" sz="2400" i="1" dirty="0" err="1"/>
              <a:t>riječju</a:t>
            </a:r>
            <a:r>
              <a:rPr lang="en-US" sz="2400" i="1" dirty="0"/>
              <a:t>. O </a:t>
            </a:r>
            <a:r>
              <a:rPr lang="en-US" sz="2400" i="1" dirty="0" err="1"/>
              <a:t>njoj</a:t>
            </a:r>
            <a:r>
              <a:rPr lang="en-US" sz="2400" i="1" dirty="0"/>
              <a:t> bi </a:t>
            </a:r>
            <a:r>
              <a:rPr lang="en-US" sz="2400" i="1" dirty="0" err="1"/>
              <a:t>netko</a:t>
            </a:r>
            <a:r>
              <a:rPr lang="en-US" sz="2400" i="1" dirty="0"/>
              <a:t> </a:t>
            </a:r>
            <a:r>
              <a:rPr lang="en-US" sz="2400" i="1" dirty="0" err="1"/>
              <a:t>mogao</a:t>
            </a:r>
            <a:r>
              <a:rPr lang="en-US" sz="2400" i="1" dirty="0"/>
              <a:t> </a:t>
            </a:r>
            <a:r>
              <a:rPr lang="en-US" sz="2400" i="1" dirty="0" err="1"/>
              <a:t>opširno</a:t>
            </a:r>
            <a:r>
              <a:rPr lang="en-US" sz="2400" i="1" dirty="0"/>
              <a:t> </a:t>
            </a:r>
            <a:r>
              <a:rPr lang="en-US" sz="2400" i="1" dirty="0" err="1"/>
              <a:t>razlagati</a:t>
            </a:r>
            <a:r>
              <a:rPr lang="en-US" sz="2400" i="1" dirty="0"/>
              <a:t> </a:t>
            </a:r>
            <a:r>
              <a:rPr lang="en-US" sz="2400" i="1" dirty="0" err="1"/>
              <a:t>vama</a:t>
            </a:r>
            <a:r>
              <a:rPr lang="en-US" sz="2400" i="1" dirty="0"/>
              <a:t> </a:t>
            </a:r>
            <a:r>
              <a:rPr lang="en-US" sz="2400" i="1" dirty="0" err="1"/>
              <a:t>koji</a:t>
            </a:r>
            <a:r>
              <a:rPr lang="en-US" sz="2400" i="1" dirty="0"/>
              <a:t> to </a:t>
            </a:r>
            <a:r>
              <a:rPr lang="en-US" sz="2400" i="1" dirty="0" err="1"/>
              <a:t>isto</a:t>
            </a:r>
            <a:r>
              <a:rPr lang="en-US" sz="2400" i="1" dirty="0"/>
              <a:t> </a:t>
            </a:r>
            <a:r>
              <a:rPr lang="en-US" sz="2400" i="1" dirty="0" err="1"/>
              <a:t>tako</a:t>
            </a:r>
            <a:r>
              <a:rPr lang="en-US" sz="2400" i="1" dirty="0"/>
              <a:t> dobro </a:t>
            </a:r>
            <a:r>
              <a:rPr lang="en-US" sz="2400" i="1" dirty="0" err="1"/>
              <a:t>znate</a:t>
            </a:r>
            <a:r>
              <a:rPr lang="en-US" sz="2400" i="1" dirty="0"/>
              <a:t>, </a:t>
            </a:r>
            <a:r>
              <a:rPr lang="en-US" sz="2400" i="1" dirty="0" err="1"/>
              <a:t>govoreći</a:t>
            </a:r>
            <a:r>
              <a:rPr lang="en-US" sz="2400" i="1" dirty="0"/>
              <a:t> </a:t>
            </a:r>
            <a:r>
              <a:rPr lang="en-US" sz="2400" i="1" dirty="0" err="1"/>
              <a:t>vam</a:t>
            </a:r>
            <a:r>
              <a:rPr lang="en-US" sz="2400" i="1" dirty="0"/>
              <a:t> </a:t>
            </a:r>
            <a:r>
              <a:rPr lang="en-US" sz="2400" i="1" dirty="0" err="1"/>
              <a:t>kolika</a:t>
            </a:r>
            <a:r>
              <a:rPr lang="en-US" sz="2400" i="1" dirty="0"/>
              <a:t> dobra </a:t>
            </a:r>
            <a:r>
              <a:rPr lang="en-US" sz="2400" i="1" dirty="0" err="1"/>
              <a:t>ovise</a:t>
            </a:r>
            <a:r>
              <a:rPr lang="en-US" sz="2400" i="1" dirty="0"/>
              <a:t> o </a:t>
            </a:r>
            <a:r>
              <a:rPr lang="en-US" sz="2400" i="1" dirty="0" err="1"/>
              <a:t>obrani</a:t>
            </a:r>
            <a:r>
              <a:rPr lang="en-US" sz="2400" i="1" dirty="0"/>
              <a:t> od </a:t>
            </a:r>
            <a:r>
              <a:rPr lang="en-US" sz="2400" i="1" dirty="0" err="1"/>
              <a:t>neprijatelja</a:t>
            </a:r>
            <a:r>
              <a:rPr lang="en-US" sz="2400" i="1" dirty="0"/>
              <a:t>, </a:t>
            </a:r>
            <a:r>
              <a:rPr lang="en-US" sz="2400" i="1" dirty="0" err="1"/>
              <a:t>koji</a:t>
            </a:r>
            <a:r>
              <a:rPr lang="en-US" sz="2400" i="1" dirty="0"/>
              <a:t>, </a:t>
            </a:r>
            <a:r>
              <a:rPr lang="en-US" sz="2400" i="1" dirty="0" err="1"/>
              <a:t>štoviše</a:t>
            </a:r>
            <a:r>
              <a:rPr lang="en-US" sz="2400" i="1" dirty="0"/>
              <a:t>, </a:t>
            </a:r>
            <a:r>
              <a:rPr lang="en-US" sz="2400" i="1" dirty="0" err="1"/>
              <a:t>državnu</a:t>
            </a:r>
            <a:r>
              <a:rPr lang="en-US" sz="2400" i="1" dirty="0"/>
              <a:t> </a:t>
            </a:r>
            <a:r>
              <a:rPr lang="en-US" sz="2400" i="1" dirty="0" err="1"/>
              <a:t>moć</a:t>
            </a:r>
            <a:r>
              <a:rPr lang="en-US" sz="2400" i="1" dirty="0"/>
              <a:t> </a:t>
            </a:r>
            <a:r>
              <a:rPr lang="en-US" sz="2400" i="1" dirty="0" err="1"/>
              <a:t>danomice</a:t>
            </a:r>
            <a:r>
              <a:rPr lang="en-US" sz="2400" i="1" dirty="0"/>
              <a:t> </a:t>
            </a:r>
            <a:r>
              <a:rPr lang="en-US" sz="2400" i="1" dirty="0" err="1"/>
              <a:t>uistinu</a:t>
            </a:r>
            <a:r>
              <a:rPr lang="en-US" sz="2400" i="1" dirty="0"/>
              <a:t> </a:t>
            </a:r>
            <a:r>
              <a:rPr lang="en-US" sz="2400" i="1" dirty="0" err="1"/>
              <a:t>gledate</a:t>
            </a:r>
            <a:r>
              <a:rPr lang="en-US" sz="2400" i="1" dirty="0"/>
              <a:t> </a:t>
            </a:r>
            <a:r>
              <a:rPr lang="en-US" sz="2400" i="1" dirty="0" err="1"/>
              <a:t>i</a:t>
            </a:r>
            <a:r>
              <a:rPr lang="en-US" sz="2400" i="1" dirty="0"/>
              <a:t> </a:t>
            </a:r>
            <a:r>
              <a:rPr lang="en-US" sz="2400" i="1" dirty="0" err="1"/>
              <a:t>oduševljavate</a:t>
            </a:r>
            <a:r>
              <a:rPr lang="en-US" sz="2400" i="1" dirty="0"/>
              <a:t> se </a:t>
            </a:r>
            <a:r>
              <a:rPr lang="en-US" sz="2400" i="1" dirty="0" err="1"/>
              <a:t>za</a:t>
            </a:r>
            <a:r>
              <a:rPr lang="en-US" sz="2400" i="1" dirty="0"/>
              <a:t> </a:t>
            </a:r>
            <a:r>
              <a:rPr lang="en-US" sz="2400" i="1" dirty="0" err="1"/>
              <a:t>nju</a:t>
            </a:r>
            <a:r>
              <a:rPr lang="en-US" sz="2400" i="1" dirty="0"/>
              <a:t>. A </a:t>
            </a:r>
            <a:r>
              <a:rPr lang="en-US" sz="2400" i="1" dirty="0" err="1"/>
              <a:t>kad</a:t>
            </a:r>
            <a:r>
              <a:rPr lang="en-US" sz="2400" i="1" dirty="0"/>
              <a:t> god </a:t>
            </a:r>
            <a:r>
              <a:rPr lang="en-US" sz="2400" i="1" dirty="0" err="1"/>
              <a:t>vam</a:t>
            </a:r>
            <a:r>
              <a:rPr lang="en-US" sz="2400" i="1" dirty="0"/>
              <a:t> se </a:t>
            </a:r>
            <a:r>
              <a:rPr lang="en-US" sz="2400" i="1" dirty="0" err="1"/>
              <a:t>učini</a:t>
            </a:r>
            <a:r>
              <a:rPr lang="en-US" sz="2400" i="1" dirty="0"/>
              <a:t> da je </a:t>
            </a:r>
            <a:r>
              <a:rPr lang="en-US" sz="2400" i="1" dirty="0" err="1"/>
              <a:t>velika</a:t>
            </a:r>
            <a:r>
              <a:rPr lang="en-US" sz="2400" i="1" dirty="0"/>
              <a:t>, </a:t>
            </a:r>
            <a:r>
              <a:rPr lang="en-US" sz="2400" i="1" dirty="0" err="1"/>
              <a:t>pomišljate</a:t>
            </a:r>
            <a:r>
              <a:rPr lang="en-US" sz="2400" i="1" dirty="0"/>
              <a:t> da </a:t>
            </a:r>
            <a:r>
              <a:rPr lang="en-US" sz="2400" i="1" dirty="0" err="1"/>
              <a:t>su</a:t>
            </a:r>
            <a:r>
              <a:rPr lang="en-US" sz="2400" i="1" dirty="0"/>
              <a:t> to </a:t>
            </a:r>
            <a:r>
              <a:rPr lang="en-US" sz="2400" i="1" dirty="0" err="1"/>
              <a:t>stekli</a:t>
            </a:r>
            <a:r>
              <a:rPr lang="en-US" sz="2400" i="1" dirty="0"/>
              <a:t> </a:t>
            </a:r>
            <a:r>
              <a:rPr lang="en-US" sz="2400" i="1" dirty="0" err="1"/>
              <a:t>odvažni</a:t>
            </a:r>
            <a:r>
              <a:rPr lang="en-US" sz="2400" i="1" dirty="0"/>
              <a:t> </a:t>
            </a:r>
            <a:r>
              <a:rPr lang="en-US" sz="2400" i="1" dirty="0" err="1"/>
              <a:t>ljudi</a:t>
            </a:r>
            <a:r>
              <a:rPr lang="en-US" sz="2400" i="1" dirty="0"/>
              <a:t> </a:t>
            </a:r>
            <a:r>
              <a:rPr lang="en-US" sz="2400" i="1" dirty="0" err="1"/>
              <a:t>koji</a:t>
            </a:r>
            <a:r>
              <a:rPr lang="en-US" sz="2400" i="1" dirty="0"/>
              <a:t> </a:t>
            </a:r>
            <a:r>
              <a:rPr lang="en-US" sz="2400" i="1" dirty="0" err="1"/>
              <a:t>su</a:t>
            </a:r>
            <a:r>
              <a:rPr lang="en-US" sz="2400" i="1" dirty="0"/>
              <a:t> </a:t>
            </a:r>
            <a:r>
              <a:rPr lang="en-US" sz="2400" i="1" dirty="0" err="1"/>
              <a:t>znali</a:t>
            </a:r>
            <a:r>
              <a:rPr lang="en-US" sz="2400" i="1" dirty="0"/>
              <a:t> </a:t>
            </a:r>
            <a:r>
              <a:rPr lang="en-US" sz="2400" i="1" dirty="0" err="1"/>
              <a:t>što</a:t>
            </a:r>
            <a:r>
              <a:rPr lang="en-US" sz="2400" i="1" dirty="0"/>
              <a:t> </a:t>
            </a:r>
            <a:r>
              <a:rPr lang="en-US" sz="2400" i="1" dirty="0" err="1"/>
              <a:t>treba</a:t>
            </a:r>
            <a:r>
              <a:rPr lang="en-US" sz="2400" i="1" dirty="0"/>
              <a:t> </a:t>
            </a:r>
            <a:r>
              <a:rPr lang="en-US" sz="2400" i="1" dirty="0" err="1"/>
              <a:t>i</a:t>
            </a:r>
            <a:r>
              <a:rPr lang="en-US" sz="2400" i="1" dirty="0"/>
              <a:t> </a:t>
            </a:r>
            <a:r>
              <a:rPr lang="en-US" sz="2400" i="1" dirty="0" err="1"/>
              <a:t>pazili</a:t>
            </a:r>
            <a:r>
              <a:rPr lang="en-US" sz="2400" i="1" dirty="0"/>
              <a:t> </a:t>
            </a:r>
            <a:r>
              <a:rPr lang="en-US" sz="2400" i="1" dirty="0" err="1"/>
              <a:t>na</a:t>
            </a:r>
            <a:r>
              <a:rPr lang="en-US" sz="2400" i="1" dirty="0"/>
              <a:t> </a:t>
            </a:r>
            <a:r>
              <a:rPr lang="en-US" sz="2400" i="1" dirty="0" err="1"/>
              <a:t>čast</a:t>
            </a:r>
            <a:r>
              <a:rPr lang="en-US" sz="2400" i="1" dirty="0"/>
              <a:t> u </a:t>
            </a:r>
            <a:r>
              <a:rPr lang="en-US" sz="2400" i="1" dirty="0" err="1"/>
              <a:t>djelima</a:t>
            </a:r>
            <a:r>
              <a:rPr lang="en-US" sz="2400" i="1" dirty="0"/>
              <a:t>, </a:t>
            </a:r>
            <a:r>
              <a:rPr lang="en-US" sz="2400" i="1" dirty="0" err="1"/>
              <a:t>te</a:t>
            </a:r>
            <a:r>
              <a:rPr lang="en-US" sz="2400" i="1" dirty="0"/>
              <a:t> </a:t>
            </a:r>
            <a:r>
              <a:rPr lang="en-US" sz="2400" i="1" dirty="0" err="1"/>
              <a:t>koji</a:t>
            </a:r>
            <a:r>
              <a:rPr lang="en-US" sz="2400" i="1" dirty="0"/>
              <a:t>, </a:t>
            </a:r>
            <a:r>
              <a:rPr lang="en-US" sz="2400" i="1" dirty="0" err="1"/>
              <a:t>kad</a:t>
            </a:r>
            <a:r>
              <a:rPr lang="en-US" sz="2400" i="1" dirty="0"/>
              <a:t> bi se </a:t>
            </a:r>
            <a:r>
              <a:rPr lang="en-US" sz="2400" i="1" dirty="0" err="1"/>
              <a:t>prevarili</a:t>
            </a:r>
            <a:r>
              <a:rPr lang="en-US" sz="2400" i="1" dirty="0"/>
              <a:t> u </a:t>
            </a:r>
            <a:r>
              <a:rPr lang="en-US" sz="2400" i="1" dirty="0" err="1"/>
              <a:t>kojem</a:t>
            </a:r>
            <a:r>
              <a:rPr lang="en-US" sz="2400" i="1" dirty="0"/>
              <a:t> </a:t>
            </a:r>
            <a:r>
              <a:rPr lang="en-US" sz="2400" i="1" dirty="0" err="1"/>
              <a:t>pokušaju</a:t>
            </a:r>
            <a:r>
              <a:rPr lang="en-US" sz="2400" i="1" dirty="0"/>
              <a:t>, </a:t>
            </a:r>
            <a:r>
              <a:rPr lang="en-US" sz="2400" i="1" dirty="0" err="1"/>
              <a:t>nisu</a:t>
            </a:r>
            <a:r>
              <a:rPr lang="en-US" sz="2400" i="1" dirty="0"/>
              <a:t> </a:t>
            </a:r>
            <a:r>
              <a:rPr lang="en-US" sz="2400" i="1" dirty="0" err="1"/>
              <a:t>odmah</a:t>
            </a:r>
            <a:r>
              <a:rPr lang="en-US" sz="2400" i="1" dirty="0"/>
              <a:t> </a:t>
            </a:r>
            <a:r>
              <a:rPr lang="en-US" sz="2400" i="1" dirty="0" err="1"/>
              <a:t>držali</a:t>
            </a:r>
            <a:r>
              <a:rPr lang="en-US" sz="2400" i="1" dirty="0"/>
              <a:t> </a:t>
            </a:r>
            <a:r>
              <a:rPr lang="en-US" sz="2400" i="1" dirty="0" err="1"/>
              <a:t>dostojnim</a:t>
            </a:r>
            <a:r>
              <a:rPr lang="en-US" sz="2400" i="1" dirty="0"/>
              <a:t> da </a:t>
            </a:r>
            <a:r>
              <a:rPr lang="en-US" sz="2400" i="1" dirty="0" err="1"/>
              <a:t>i</a:t>
            </a:r>
            <a:r>
              <a:rPr lang="en-US" sz="2400" i="1" dirty="0"/>
              <a:t> grad </a:t>
            </a:r>
            <a:r>
              <a:rPr lang="en-US" sz="2400" i="1" dirty="0" err="1"/>
              <a:t>liše</a:t>
            </a:r>
            <a:r>
              <a:rPr lang="en-US" sz="2400" i="1" dirty="0"/>
              <a:t> </a:t>
            </a:r>
            <a:r>
              <a:rPr lang="en-US" sz="2400" i="1" dirty="0" err="1"/>
              <a:t>svoga</a:t>
            </a:r>
            <a:r>
              <a:rPr lang="en-US" sz="2400" i="1" dirty="0"/>
              <a:t> </a:t>
            </a:r>
            <a:r>
              <a:rPr lang="en-US" sz="2400" i="1" dirty="0" err="1"/>
              <a:t>junaštva</a:t>
            </a:r>
            <a:r>
              <a:rPr lang="en-US" sz="2400" i="1" dirty="0"/>
              <a:t>, </a:t>
            </a:r>
            <a:r>
              <a:rPr lang="en-US" sz="2400" i="1" dirty="0" err="1"/>
              <a:t>nego</a:t>
            </a:r>
            <a:r>
              <a:rPr lang="en-US" sz="2400" i="1" dirty="0"/>
              <a:t> </a:t>
            </a:r>
            <a:r>
              <a:rPr lang="en-US" sz="2400" i="1" dirty="0" err="1"/>
              <a:t>su</a:t>
            </a:r>
            <a:r>
              <a:rPr lang="en-US" sz="2400" i="1" dirty="0"/>
              <a:t> mu </a:t>
            </a:r>
            <a:r>
              <a:rPr lang="en-US" sz="2400" i="1" dirty="0" err="1"/>
              <a:t>prikazali</a:t>
            </a:r>
            <a:r>
              <a:rPr lang="en-US" sz="2400" i="1" dirty="0"/>
              <a:t> </a:t>
            </a:r>
            <a:r>
              <a:rPr lang="en-US" sz="2400" i="1" dirty="0" err="1"/>
              <a:t>najljepšu</a:t>
            </a:r>
            <a:r>
              <a:rPr lang="en-US" sz="2400" i="1" dirty="0"/>
              <a:t> </a:t>
            </a:r>
            <a:r>
              <a:rPr lang="en-US" sz="2400" i="1" dirty="0" err="1"/>
              <a:t>žrtvu</a:t>
            </a:r>
            <a:r>
              <a:rPr lang="en-US" sz="2400" i="1" dirty="0"/>
              <a:t>. </a:t>
            </a:r>
            <a:r>
              <a:rPr lang="en-US" sz="2400" i="1" dirty="0" err="1"/>
              <a:t>Žrtvujući</a:t>
            </a:r>
            <a:r>
              <a:rPr lang="en-US" sz="2400" i="1" dirty="0"/>
              <a:t> </a:t>
            </a:r>
            <a:r>
              <a:rPr lang="en-US" sz="2400" i="1" dirty="0" err="1"/>
              <a:t>za</a:t>
            </a:r>
            <a:r>
              <a:rPr lang="en-US" sz="2400" i="1" dirty="0"/>
              <a:t> </a:t>
            </a:r>
            <a:r>
              <a:rPr lang="en-US" sz="2400" i="1" dirty="0" err="1"/>
              <a:t>zajednicu</a:t>
            </a:r>
            <a:r>
              <a:rPr lang="en-US" sz="2400" i="1" dirty="0"/>
              <a:t> </a:t>
            </a:r>
            <a:r>
              <a:rPr lang="en-US" sz="2400" i="1" dirty="0" err="1"/>
              <a:t>svoj</a:t>
            </a:r>
            <a:r>
              <a:rPr lang="en-US" sz="2400" i="1" dirty="0"/>
              <a:t> </a:t>
            </a:r>
            <a:r>
              <a:rPr lang="en-US" sz="2400" i="1" dirty="0" err="1"/>
              <a:t>život</a:t>
            </a:r>
            <a:r>
              <a:rPr lang="en-US" sz="2400" i="1" dirty="0"/>
              <a:t> </a:t>
            </a:r>
            <a:r>
              <a:rPr lang="en-US" sz="2400" i="1" dirty="0" err="1"/>
              <a:t>stjecali</a:t>
            </a:r>
            <a:r>
              <a:rPr lang="en-US" sz="2400" i="1" dirty="0"/>
              <a:t> </a:t>
            </a:r>
            <a:r>
              <a:rPr lang="en-US" sz="2400" i="1" dirty="0" err="1"/>
              <a:t>su</a:t>
            </a:r>
            <a:r>
              <a:rPr lang="en-US" sz="2400" i="1" dirty="0"/>
              <a:t> </a:t>
            </a:r>
            <a:r>
              <a:rPr lang="en-US" sz="2400" i="1" dirty="0" err="1"/>
              <a:t>napose</a:t>
            </a:r>
            <a:r>
              <a:rPr lang="en-US" sz="2400" i="1" dirty="0"/>
              <a:t> </a:t>
            </a:r>
            <a:r>
              <a:rPr lang="en-US" sz="2400" i="1" dirty="0" err="1"/>
              <a:t>neprolaznu</a:t>
            </a:r>
            <a:r>
              <a:rPr lang="en-US" sz="2400" i="1" dirty="0"/>
              <a:t> </a:t>
            </a:r>
            <a:r>
              <a:rPr lang="en-US" sz="2400" i="1" dirty="0" err="1"/>
              <a:t>slavu</a:t>
            </a:r>
            <a:r>
              <a:rPr lang="en-US" sz="2400" i="1" dirty="0"/>
              <a:t> </a:t>
            </a:r>
            <a:r>
              <a:rPr lang="en-US" sz="2400" i="1" dirty="0" err="1"/>
              <a:t>i</a:t>
            </a:r>
            <a:r>
              <a:rPr lang="en-US" sz="2400" i="1" dirty="0"/>
              <a:t> </a:t>
            </a:r>
            <a:r>
              <a:rPr lang="en-US" sz="2400" i="1" dirty="0" err="1"/>
              <a:t>najslavniji</a:t>
            </a:r>
            <a:r>
              <a:rPr lang="en-US" sz="2400" i="1" dirty="0"/>
              <a:t> </a:t>
            </a:r>
            <a:r>
              <a:rPr lang="en-US" sz="2400" i="1" dirty="0" err="1"/>
              <a:t>grob</a:t>
            </a:r>
            <a:r>
              <a:rPr lang="en-US" sz="2400" i="1" dirty="0"/>
              <a:t>, ne </a:t>
            </a:r>
            <a:r>
              <a:rPr lang="en-US" sz="2400" i="1" dirty="0" err="1"/>
              <a:t>onaj</a:t>
            </a:r>
            <a:r>
              <a:rPr lang="en-US" sz="2400" i="1" dirty="0"/>
              <a:t> u </a:t>
            </a:r>
            <a:r>
              <a:rPr lang="en-US" sz="2400" i="1" dirty="0" err="1"/>
              <a:t>kojem</a:t>
            </a:r>
            <a:r>
              <a:rPr lang="en-US" sz="2400" i="1" dirty="0"/>
              <a:t> </a:t>
            </a:r>
            <a:r>
              <a:rPr lang="en-US" sz="2400" i="1" dirty="0" err="1"/>
              <a:t>počivaju</a:t>
            </a:r>
            <a:r>
              <a:rPr lang="en-US" sz="2400" i="1" dirty="0"/>
              <a:t>, </a:t>
            </a:r>
            <a:r>
              <a:rPr lang="en-US" sz="2400" i="1" dirty="0" err="1"/>
              <a:t>nego</a:t>
            </a:r>
            <a:r>
              <a:rPr lang="en-US" sz="2400" i="1" dirty="0"/>
              <a:t> </a:t>
            </a:r>
            <a:r>
              <a:rPr lang="en-US" sz="2400" i="1" dirty="0" err="1"/>
              <a:t>onakav</a:t>
            </a:r>
            <a:r>
              <a:rPr lang="en-US" sz="2400" i="1" dirty="0"/>
              <a:t> u </a:t>
            </a:r>
            <a:r>
              <a:rPr lang="en-US" sz="2400" i="1" dirty="0" err="1"/>
              <a:t>kojem</a:t>
            </a:r>
            <a:r>
              <a:rPr lang="en-US" sz="2400" i="1" dirty="0"/>
              <a:t> </a:t>
            </a:r>
            <a:r>
              <a:rPr lang="en-US" sz="2400" i="1" dirty="0" err="1"/>
              <a:t>ostaje</a:t>
            </a:r>
            <a:r>
              <a:rPr lang="en-US" sz="2400" i="1" dirty="0"/>
              <a:t> </a:t>
            </a:r>
            <a:r>
              <a:rPr lang="en-US" sz="2400" i="1" dirty="0" err="1"/>
              <a:t>njihova</a:t>
            </a:r>
            <a:r>
              <a:rPr lang="en-US" sz="2400" i="1" dirty="0"/>
              <a:t> </a:t>
            </a:r>
            <a:r>
              <a:rPr lang="en-US" sz="2400" i="1" dirty="0" err="1"/>
              <a:t>slava</a:t>
            </a:r>
            <a:r>
              <a:rPr lang="en-US" sz="2400" i="1" dirty="0"/>
              <a:t> </a:t>
            </a:r>
            <a:r>
              <a:rPr lang="en-US" sz="2400" i="1" dirty="0" err="1"/>
              <a:t>i</a:t>
            </a:r>
            <a:r>
              <a:rPr lang="en-US" sz="2400" i="1" dirty="0"/>
              <a:t> </a:t>
            </a:r>
            <a:r>
              <a:rPr lang="en-US" sz="2400" i="1" dirty="0" err="1"/>
              <a:t>vječno</a:t>
            </a:r>
            <a:r>
              <a:rPr lang="en-US" sz="2400" i="1" dirty="0"/>
              <a:t> se </a:t>
            </a:r>
            <a:r>
              <a:rPr lang="en-US" sz="2400" i="1" dirty="0" err="1"/>
              <a:t>spominje</a:t>
            </a:r>
            <a:r>
              <a:rPr lang="en-US" sz="2400" i="1" dirty="0"/>
              <a:t> </a:t>
            </a:r>
            <a:r>
              <a:rPr lang="en-US" sz="2400" i="1" dirty="0" err="1"/>
              <a:t>svagda</a:t>
            </a:r>
            <a:r>
              <a:rPr lang="en-US" sz="2400" i="1" dirty="0"/>
              <a:t> </a:t>
            </a:r>
            <a:r>
              <a:rPr lang="en-US" sz="2400" i="1" dirty="0" err="1"/>
              <a:t>kad</a:t>
            </a:r>
            <a:r>
              <a:rPr lang="en-US" sz="2400" i="1" dirty="0"/>
              <a:t> god se </a:t>
            </a:r>
            <a:r>
              <a:rPr lang="en-US" sz="2400" i="1" dirty="0" err="1"/>
              <a:t>pruži</a:t>
            </a:r>
            <a:r>
              <a:rPr lang="en-US" sz="2400" i="1" dirty="0"/>
              <a:t> </a:t>
            </a:r>
            <a:r>
              <a:rPr lang="en-US" sz="2400" i="1" dirty="0" err="1"/>
              <a:t>zgoda</a:t>
            </a:r>
            <a:r>
              <a:rPr lang="en-US" sz="2400" i="1" dirty="0"/>
              <a:t> </a:t>
            </a:r>
            <a:r>
              <a:rPr lang="en-US" sz="2400" i="1" dirty="0" err="1"/>
              <a:t>bilo</a:t>
            </a:r>
            <a:r>
              <a:rPr lang="en-US" sz="2400" i="1" dirty="0"/>
              <a:t> </a:t>
            </a:r>
            <a:r>
              <a:rPr lang="en-US" sz="2400" i="1" dirty="0" err="1"/>
              <a:t>za</a:t>
            </a:r>
            <a:r>
              <a:rPr lang="en-US" sz="2400" i="1" dirty="0"/>
              <a:t> </a:t>
            </a:r>
            <a:r>
              <a:rPr lang="en-US" sz="2400" i="1" dirty="0" err="1"/>
              <a:t>govor</a:t>
            </a:r>
            <a:r>
              <a:rPr lang="en-US" sz="2400" i="1" dirty="0"/>
              <a:t> </a:t>
            </a:r>
            <a:r>
              <a:rPr lang="en-US" sz="2400" i="1" dirty="0" err="1"/>
              <a:t>bilo</a:t>
            </a:r>
            <a:r>
              <a:rPr lang="en-US" sz="2400" i="1" dirty="0"/>
              <a:t> </a:t>
            </a:r>
            <a:r>
              <a:rPr lang="en-US" sz="2400" i="1" dirty="0" err="1"/>
              <a:t>za</a:t>
            </a:r>
            <a:r>
              <a:rPr lang="en-US" sz="2400" i="1" dirty="0"/>
              <a:t> </a:t>
            </a:r>
            <a:r>
              <a:rPr lang="en-US" sz="2400" i="1" dirty="0" err="1"/>
              <a:t>djelo</a:t>
            </a:r>
            <a:r>
              <a:rPr lang="en-US" sz="2400" i="1" dirty="0"/>
              <a:t>. </a:t>
            </a:r>
          </a:p>
        </p:txBody>
      </p:sp>
    </p:spTree>
    <p:extLst>
      <p:ext uri="{BB962C8B-B14F-4D97-AF65-F5344CB8AC3E}">
        <p14:creationId xmlns:p14="http://schemas.microsoft.com/office/powerpoint/2010/main" val="30829468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Periklov</a:t>
            </a:r>
            <a:r>
              <a:rPr lang="en-US" sz="4000" dirty="0"/>
              <a:t> </a:t>
            </a:r>
            <a:r>
              <a:rPr lang="en-US" sz="4000" dirty="0" err="1"/>
              <a:t>nadgrobni</a:t>
            </a:r>
            <a:r>
              <a:rPr lang="en-US" sz="4000" dirty="0"/>
              <a:t> </a:t>
            </a:r>
            <a:r>
              <a:rPr lang="en-US" sz="4000" dirty="0" err="1"/>
              <a:t>govor</a:t>
            </a:r>
            <a:r>
              <a:rPr lang="en-US" sz="4000" dirty="0"/>
              <a:t> </a:t>
            </a:r>
            <a:r>
              <a:rPr lang="en-US" sz="4000" dirty="0" err="1"/>
              <a:t>vojnicima</a:t>
            </a:r>
            <a:r>
              <a:rPr lang="en-US" sz="4000" dirty="0"/>
              <a:t> </a:t>
            </a:r>
            <a:r>
              <a:rPr lang="en-US" sz="4000" dirty="0" err="1"/>
              <a:t>palima</a:t>
            </a:r>
            <a:r>
              <a:rPr lang="en-US" sz="4000" dirty="0"/>
              <a:t> </a:t>
            </a:r>
            <a:r>
              <a:rPr lang="en-US" sz="4000" dirty="0" err="1"/>
              <a:t>za</a:t>
            </a:r>
            <a:r>
              <a:rPr lang="en-US" sz="4000" dirty="0"/>
              <a:t> </a:t>
            </a:r>
            <a:r>
              <a:rPr lang="en-US" sz="4000" dirty="0" err="1"/>
              <a:t>atenu</a:t>
            </a:r>
            <a:r>
              <a:rPr lang="en-US" sz="4000" dirty="0"/>
              <a:t> (441.pr.n.e</a:t>
            </a:r>
            <a:r>
              <a:rPr lang="en-US" sz="4000" dirty="0" smtClean="0"/>
              <a:t>.)</a:t>
            </a:r>
            <a:r>
              <a:rPr lang="hr-HR" sz="4000" dirty="0" smtClean="0"/>
              <a:t>-dio II</a:t>
            </a:r>
            <a:endParaRPr lang="en-US" sz="4000" dirty="0"/>
          </a:p>
        </p:txBody>
      </p:sp>
      <p:sp>
        <p:nvSpPr>
          <p:cNvPr id="3" name="Content Placeholder 2"/>
          <p:cNvSpPr>
            <a:spLocks noGrp="1"/>
          </p:cNvSpPr>
          <p:nvPr>
            <p:ph idx="1"/>
          </p:nvPr>
        </p:nvSpPr>
        <p:spPr/>
        <p:txBody>
          <a:bodyPr>
            <a:normAutofit fontScale="92500" lnSpcReduction="10000"/>
          </a:bodyPr>
          <a:lstStyle/>
          <a:p>
            <a:r>
              <a:rPr lang="en-US" sz="2400" i="1" dirty="0" err="1"/>
              <a:t>Čitava</a:t>
            </a:r>
            <a:r>
              <a:rPr lang="en-US" sz="2400" i="1" dirty="0"/>
              <a:t> je </a:t>
            </a:r>
            <a:r>
              <a:rPr lang="en-US" sz="2400" i="1" dirty="0" err="1"/>
              <a:t>zemlja</a:t>
            </a:r>
            <a:r>
              <a:rPr lang="en-US" sz="2400" i="1" dirty="0"/>
              <a:t> </a:t>
            </a:r>
            <a:r>
              <a:rPr lang="en-US" sz="2400" i="1" dirty="0" err="1"/>
              <a:t>grob</a:t>
            </a:r>
            <a:r>
              <a:rPr lang="en-US" sz="2400" i="1" dirty="0"/>
              <a:t> </a:t>
            </a:r>
            <a:r>
              <a:rPr lang="en-US" sz="2400" i="1" dirty="0" err="1"/>
              <a:t>slavnih</a:t>
            </a:r>
            <a:r>
              <a:rPr lang="en-US" sz="2400" i="1" dirty="0"/>
              <a:t> </a:t>
            </a:r>
            <a:r>
              <a:rPr lang="en-US" sz="2400" i="1" dirty="0" err="1"/>
              <a:t>ljudi</a:t>
            </a:r>
            <a:r>
              <a:rPr lang="en-US" sz="2400" i="1" dirty="0"/>
              <a:t> </a:t>
            </a:r>
            <a:r>
              <a:rPr lang="en-US" sz="2400" i="1" dirty="0" err="1"/>
              <a:t>i</a:t>
            </a:r>
            <a:r>
              <a:rPr lang="en-US" sz="2400" i="1" dirty="0"/>
              <a:t> ne </a:t>
            </a:r>
            <a:r>
              <a:rPr lang="en-US" sz="2400" i="1" dirty="0" err="1"/>
              <a:t>označuje</a:t>
            </a:r>
            <a:r>
              <a:rPr lang="en-US" sz="2400" i="1" dirty="0"/>
              <a:t> to </a:t>
            </a:r>
            <a:r>
              <a:rPr lang="en-US" sz="2400" i="1" dirty="0" err="1"/>
              <a:t>samo</a:t>
            </a:r>
            <a:r>
              <a:rPr lang="en-US" sz="2400" i="1" dirty="0"/>
              <a:t> </a:t>
            </a:r>
            <a:r>
              <a:rPr lang="en-US" sz="2400" i="1" dirty="0" err="1"/>
              <a:t>natpis</a:t>
            </a:r>
            <a:r>
              <a:rPr lang="en-US" sz="2400" i="1" dirty="0"/>
              <a:t> </a:t>
            </a:r>
            <a:r>
              <a:rPr lang="en-US" sz="2400" i="1" dirty="0" err="1"/>
              <a:t>na</a:t>
            </a:r>
            <a:r>
              <a:rPr lang="en-US" sz="2400" i="1" dirty="0"/>
              <a:t> </a:t>
            </a:r>
            <a:r>
              <a:rPr lang="en-US" sz="2400" i="1" dirty="0" err="1"/>
              <a:t>stećcima</a:t>
            </a:r>
            <a:r>
              <a:rPr lang="en-US" sz="2400" i="1" dirty="0"/>
              <a:t> u </a:t>
            </a:r>
            <a:r>
              <a:rPr lang="en-US" sz="2400" i="1" dirty="0" err="1"/>
              <a:t>vlastitoj</a:t>
            </a:r>
            <a:r>
              <a:rPr lang="en-US" sz="2400" i="1" dirty="0"/>
              <a:t> </a:t>
            </a:r>
            <a:r>
              <a:rPr lang="en-US" sz="2400" i="1" dirty="0" err="1"/>
              <a:t>zemlji</a:t>
            </a:r>
            <a:r>
              <a:rPr lang="en-US" sz="2400" i="1" dirty="0"/>
              <a:t>, </a:t>
            </a:r>
            <a:r>
              <a:rPr lang="en-US" sz="2400" i="1" dirty="0" err="1"/>
              <a:t>nego</a:t>
            </a:r>
            <a:r>
              <a:rPr lang="en-US" sz="2400" i="1" dirty="0"/>
              <a:t> </a:t>
            </a:r>
            <a:r>
              <a:rPr lang="en-US" sz="2400" i="1" dirty="0" err="1"/>
              <a:t>i</a:t>
            </a:r>
            <a:r>
              <a:rPr lang="en-US" sz="2400" i="1" dirty="0"/>
              <a:t> u </a:t>
            </a:r>
            <a:r>
              <a:rPr lang="en-US" sz="2400" i="1" dirty="0" err="1"/>
              <a:t>stranoj</a:t>
            </a:r>
            <a:r>
              <a:rPr lang="en-US" sz="2400" i="1" dirty="0"/>
              <a:t> </a:t>
            </a:r>
            <a:r>
              <a:rPr lang="en-US" sz="2400" i="1" dirty="0" err="1"/>
              <a:t>zemlji</a:t>
            </a:r>
            <a:r>
              <a:rPr lang="en-US" sz="2400" i="1" dirty="0"/>
              <a:t> </a:t>
            </a:r>
            <a:r>
              <a:rPr lang="en-US" sz="2400" i="1" dirty="0" err="1"/>
              <a:t>živi</a:t>
            </a:r>
            <a:r>
              <a:rPr lang="en-US" sz="2400" i="1" dirty="0"/>
              <a:t> </a:t>
            </a:r>
            <a:r>
              <a:rPr lang="en-US" sz="2400" i="1" dirty="0" err="1"/>
              <a:t>nepisana</a:t>
            </a:r>
            <a:r>
              <a:rPr lang="en-US" sz="2400" i="1" dirty="0"/>
              <a:t> </a:t>
            </a:r>
            <a:r>
              <a:rPr lang="en-US" sz="2400" i="1" dirty="0" err="1"/>
              <a:t>uspomena</a:t>
            </a:r>
            <a:r>
              <a:rPr lang="en-US" sz="2400" i="1" dirty="0"/>
              <a:t> </a:t>
            </a:r>
            <a:r>
              <a:rPr lang="en-US" sz="2400" i="1" dirty="0" err="1"/>
              <a:t>više</a:t>
            </a:r>
            <a:r>
              <a:rPr lang="en-US" sz="2400" i="1" dirty="0"/>
              <a:t> u </a:t>
            </a:r>
            <a:r>
              <a:rPr lang="en-US" sz="2400" i="1" dirty="0" err="1"/>
              <a:t>pameti</a:t>
            </a:r>
            <a:r>
              <a:rPr lang="en-US" sz="2400" i="1" dirty="0"/>
              <a:t> </a:t>
            </a:r>
            <a:r>
              <a:rPr lang="en-US" sz="2400" i="1" dirty="0" err="1"/>
              <a:t>svakoga</a:t>
            </a:r>
            <a:r>
              <a:rPr lang="en-US" sz="2400" i="1" dirty="0"/>
              <a:t> </a:t>
            </a:r>
            <a:r>
              <a:rPr lang="en-US" sz="2400" i="1" dirty="0" err="1"/>
              <a:t>nego</a:t>
            </a:r>
            <a:r>
              <a:rPr lang="en-US" sz="2400" i="1" dirty="0"/>
              <a:t> </a:t>
            </a:r>
            <a:r>
              <a:rPr lang="en-US" sz="2400" i="1" dirty="0" err="1"/>
              <a:t>na</a:t>
            </a:r>
            <a:r>
              <a:rPr lang="en-US" sz="2400" i="1" dirty="0"/>
              <a:t> </a:t>
            </a:r>
            <a:r>
              <a:rPr lang="en-US" sz="2400" i="1" dirty="0" err="1"/>
              <a:t>spomeniku</a:t>
            </a:r>
            <a:r>
              <a:rPr lang="en-US" sz="2400" i="1" dirty="0"/>
              <a:t>. U </a:t>
            </a:r>
            <a:r>
              <a:rPr lang="en-US" sz="2400" i="1" dirty="0" err="1"/>
              <a:t>njih</a:t>
            </a:r>
            <a:r>
              <a:rPr lang="en-US" sz="2400" i="1" dirty="0"/>
              <a:t> se vi sad </a:t>
            </a:r>
            <a:r>
              <a:rPr lang="en-US" sz="2400" i="1" dirty="0" err="1"/>
              <a:t>ugledajte</a:t>
            </a:r>
            <a:r>
              <a:rPr lang="en-US" sz="2400" i="1" dirty="0"/>
              <a:t> </a:t>
            </a:r>
            <a:r>
              <a:rPr lang="en-US" sz="2400" i="1" dirty="0" err="1"/>
              <a:t>i</a:t>
            </a:r>
            <a:r>
              <a:rPr lang="en-US" sz="2400" i="1" dirty="0"/>
              <a:t>, </a:t>
            </a:r>
            <a:r>
              <a:rPr lang="en-US" sz="2400" i="1" dirty="0" err="1"/>
              <a:t>shvativši</a:t>
            </a:r>
            <a:r>
              <a:rPr lang="en-US" sz="2400" i="1" dirty="0"/>
              <a:t> da je </a:t>
            </a:r>
            <a:r>
              <a:rPr lang="en-US" sz="2400" i="1" dirty="0" err="1"/>
              <a:t>sreća</a:t>
            </a:r>
            <a:r>
              <a:rPr lang="en-US" sz="2400" i="1" dirty="0"/>
              <a:t> u </a:t>
            </a:r>
            <a:r>
              <a:rPr lang="en-US" sz="2400" i="1" dirty="0" err="1"/>
              <a:t>slobodi</a:t>
            </a:r>
            <a:r>
              <a:rPr lang="en-US" sz="2400" i="1" dirty="0"/>
              <a:t>, a </a:t>
            </a:r>
            <a:r>
              <a:rPr lang="en-US" sz="2400" i="1" dirty="0" err="1"/>
              <a:t>sloboda</a:t>
            </a:r>
            <a:r>
              <a:rPr lang="en-US" sz="2400" i="1" dirty="0"/>
              <a:t> u </a:t>
            </a:r>
            <a:r>
              <a:rPr lang="en-US" sz="2400" i="1" dirty="0" err="1"/>
              <a:t>hrabrosti</a:t>
            </a:r>
            <a:r>
              <a:rPr lang="en-US" sz="2400" i="1" dirty="0"/>
              <a:t>, ne </a:t>
            </a:r>
            <a:r>
              <a:rPr lang="en-US" sz="2400" i="1" dirty="0" err="1"/>
              <a:t>plašite</a:t>
            </a:r>
            <a:r>
              <a:rPr lang="en-US" sz="2400" i="1" dirty="0"/>
              <a:t> se </a:t>
            </a:r>
            <a:r>
              <a:rPr lang="en-US" sz="2400" i="1" dirty="0" err="1"/>
              <a:t>ratnih</a:t>
            </a:r>
            <a:r>
              <a:rPr lang="en-US" sz="2400" i="1" dirty="0"/>
              <a:t> </a:t>
            </a:r>
            <a:r>
              <a:rPr lang="en-US" sz="2400" i="1" dirty="0" err="1"/>
              <a:t>pogibli</a:t>
            </a:r>
            <a:r>
              <a:rPr lang="en-US" sz="2400" i="1" dirty="0"/>
              <a:t>! Ne bi, </a:t>
            </a:r>
            <a:r>
              <a:rPr lang="en-US" sz="2400" i="1" dirty="0" err="1"/>
              <a:t>naime</a:t>
            </a:r>
            <a:r>
              <a:rPr lang="en-US" sz="2400" i="1" dirty="0"/>
              <a:t>, </a:t>
            </a:r>
            <a:r>
              <a:rPr lang="en-US" sz="2400" i="1" dirty="0" err="1"/>
              <a:t>oni</a:t>
            </a:r>
            <a:r>
              <a:rPr lang="en-US" sz="2400" i="1" dirty="0"/>
              <a:t> </a:t>
            </a:r>
            <a:r>
              <a:rPr lang="en-US" sz="2400" i="1" dirty="0" err="1"/>
              <a:t>koji</a:t>
            </a:r>
            <a:r>
              <a:rPr lang="en-US" sz="2400" i="1" dirty="0"/>
              <a:t> </a:t>
            </a:r>
            <a:r>
              <a:rPr lang="en-US" sz="2400" i="1" dirty="0" err="1"/>
              <a:t>žive</a:t>
            </a:r>
            <a:r>
              <a:rPr lang="en-US" sz="2400" i="1" dirty="0"/>
              <a:t> u </a:t>
            </a:r>
            <a:r>
              <a:rPr lang="en-US" sz="2400" i="1" dirty="0" err="1"/>
              <a:t>bijedi</a:t>
            </a:r>
            <a:r>
              <a:rPr lang="en-US" sz="2400" i="1" dirty="0"/>
              <a:t> </a:t>
            </a:r>
            <a:r>
              <a:rPr lang="en-US" sz="2400" i="1" dirty="0" err="1"/>
              <a:t>i</a:t>
            </a:r>
            <a:r>
              <a:rPr lang="en-US" sz="2400" i="1" dirty="0"/>
              <a:t> </a:t>
            </a:r>
            <a:r>
              <a:rPr lang="en-US" sz="2400" i="1" dirty="0" err="1"/>
              <a:t>koji</a:t>
            </a:r>
            <a:r>
              <a:rPr lang="en-US" sz="2400" i="1" dirty="0"/>
              <a:t> </a:t>
            </a:r>
            <a:r>
              <a:rPr lang="en-US" sz="2400" i="1" dirty="0" err="1"/>
              <a:t>nemaju</a:t>
            </a:r>
            <a:r>
              <a:rPr lang="en-US" sz="2400" i="1" dirty="0"/>
              <a:t> </a:t>
            </a:r>
            <a:r>
              <a:rPr lang="en-US" sz="2400" i="1" dirty="0" err="1"/>
              <a:t>nade</a:t>
            </a:r>
            <a:r>
              <a:rPr lang="en-US" sz="2400" i="1" dirty="0"/>
              <a:t> u dobro </a:t>
            </a:r>
            <a:r>
              <a:rPr lang="en-US" sz="2400" i="1" dirty="0" err="1"/>
              <a:t>svoj</a:t>
            </a:r>
            <a:r>
              <a:rPr lang="en-US" sz="2400" i="1" dirty="0"/>
              <a:t> </a:t>
            </a:r>
            <a:r>
              <a:rPr lang="en-US" sz="2400" i="1" dirty="0" err="1"/>
              <a:t>život</a:t>
            </a:r>
            <a:r>
              <a:rPr lang="en-US" sz="2400" i="1" dirty="0"/>
              <a:t> </a:t>
            </a:r>
            <a:r>
              <a:rPr lang="en-US" sz="2400" i="1" dirty="0" err="1"/>
              <a:t>žrtvovali</a:t>
            </a:r>
            <a:r>
              <a:rPr lang="en-US" sz="2400" i="1" dirty="0"/>
              <a:t> </a:t>
            </a:r>
            <a:r>
              <a:rPr lang="en-US" sz="2400" i="1" dirty="0" err="1"/>
              <a:t>pravednije</a:t>
            </a:r>
            <a:r>
              <a:rPr lang="en-US" sz="2400" i="1" dirty="0"/>
              <a:t> od </a:t>
            </a:r>
            <a:r>
              <a:rPr lang="en-US" sz="2400" i="1" dirty="0" err="1"/>
              <a:t>onih</a:t>
            </a:r>
            <a:r>
              <a:rPr lang="en-US" sz="2400" i="1" dirty="0"/>
              <a:t> </a:t>
            </a:r>
            <a:r>
              <a:rPr lang="en-US" sz="2400" i="1" dirty="0" err="1"/>
              <a:t>koje</a:t>
            </a:r>
            <a:r>
              <a:rPr lang="en-US" sz="2400" i="1" dirty="0"/>
              <a:t> u </a:t>
            </a:r>
            <a:r>
              <a:rPr lang="en-US" sz="2400" i="1" dirty="0" err="1"/>
              <a:t>životu</a:t>
            </a:r>
            <a:r>
              <a:rPr lang="en-US" sz="2400" i="1" dirty="0"/>
              <a:t> </a:t>
            </a:r>
            <a:r>
              <a:rPr lang="en-US" sz="2400" i="1" dirty="0" err="1"/>
              <a:t>još</a:t>
            </a:r>
            <a:r>
              <a:rPr lang="en-US" sz="2400" i="1" dirty="0"/>
              <a:t> </a:t>
            </a:r>
            <a:r>
              <a:rPr lang="en-US" sz="2400" i="1" dirty="0" err="1"/>
              <a:t>čeka</a:t>
            </a:r>
            <a:r>
              <a:rPr lang="en-US" sz="2400" i="1" dirty="0"/>
              <a:t> </a:t>
            </a:r>
            <a:r>
              <a:rPr lang="en-US" sz="2400" i="1" dirty="0" err="1"/>
              <a:t>protivna</a:t>
            </a:r>
            <a:r>
              <a:rPr lang="en-US" sz="2400" i="1" dirty="0"/>
              <a:t> </a:t>
            </a:r>
            <a:r>
              <a:rPr lang="en-US" sz="2400" i="1" dirty="0" err="1"/>
              <a:t>promjena</a:t>
            </a:r>
            <a:r>
              <a:rPr lang="en-US" sz="2400" i="1" dirty="0"/>
              <a:t> </a:t>
            </a:r>
            <a:r>
              <a:rPr lang="en-US" sz="2400" i="1" dirty="0" err="1"/>
              <a:t>i</a:t>
            </a:r>
            <a:r>
              <a:rPr lang="en-US" sz="2400" i="1" dirty="0"/>
              <a:t> </a:t>
            </a:r>
            <a:r>
              <a:rPr lang="en-US" sz="2400" i="1" dirty="0" err="1"/>
              <a:t>kod</a:t>
            </a:r>
            <a:r>
              <a:rPr lang="en-US" sz="2400" i="1" dirty="0"/>
              <a:t> </a:t>
            </a:r>
            <a:r>
              <a:rPr lang="en-US" sz="2400" i="1" dirty="0" err="1"/>
              <a:t>kojih</a:t>
            </a:r>
            <a:r>
              <a:rPr lang="en-US" sz="2400" i="1" dirty="0"/>
              <a:t> je </a:t>
            </a:r>
            <a:r>
              <a:rPr lang="en-US" sz="2400" i="1" dirty="0" err="1"/>
              <a:t>upravo</a:t>
            </a:r>
            <a:r>
              <a:rPr lang="en-US" sz="2400" i="1" dirty="0"/>
              <a:t> </a:t>
            </a:r>
            <a:r>
              <a:rPr lang="en-US" sz="2400" i="1" dirty="0" err="1"/>
              <a:t>velika</a:t>
            </a:r>
            <a:r>
              <a:rPr lang="en-US" sz="2400" i="1" dirty="0"/>
              <a:t> </a:t>
            </a:r>
            <a:r>
              <a:rPr lang="en-US" sz="2400" i="1" dirty="0" err="1"/>
              <a:t>razlika</a:t>
            </a:r>
            <a:r>
              <a:rPr lang="en-US" sz="2400" i="1" dirty="0"/>
              <a:t> </a:t>
            </a:r>
            <a:r>
              <a:rPr lang="en-US" sz="2400" i="1" dirty="0" err="1"/>
              <a:t>ako</a:t>
            </a:r>
            <a:r>
              <a:rPr lang="en-US" sz="2400" i="1" dirty="0"/>
              <a:t> u </a:t>
            </a:r>
            <a:r>
              <a:rPr lang="en-US" sz="2400" i="1" dirty="0" err="1"/>
              <a:t>čemu</a:t>
            </a:r>
            <a:r>
              <a:rPr lang="en-US" sz="2400" i="1" dirty="0"/>
              <a:t> </a:t>
            </a:r>
            <a:r>
              <a:rPr lang="en-US" sz="2400" i="1" dirty="0" err="1"/>
              <a:t>stradaju</a:t>
            </a:r>
            <a:r>
              <a:rPr lang="en-US" sz="2400" i="1" dirty="0"/>
              <a:t>. </a:t>
            </a:r>
            <a:r>
              <a:rPr lang="en-US" sz="2400" i="1" dirty="0" err="1"/>
              <a:t>Za</a:t>
            </a:r>
            <a:r>
              <a:rPr lang="en-US" sz="2400" i="1" dirty="0"/>
              <a:t> </a:t>
            </a:r>
            <a:r>
              <a:rPr lang="en-US" sz="2400" i="1" dirty="0" err="1"/>
              <a:t>čovjeka</a:t>
            </a:r>
            <a:r>
              <a:rPr lang="en-US" sz="2400" i="1" dirty="0"/>
              <a:t> </a:t>
            </a:r>
            <a:r>
              <a:rPr lang="en-US" sz="2400" i="1" dirty="0" err="1"/>
              <a:t>koji</a:t>
            </a:r>
            <a:r>
              <a:rPr lang="en-US" sz="2400" i="1" dirty="0"/>
              <a:t> </a:t>
            </a:r>
            <a:r>
              <a:rPr lang="en-US" sz="2400" i="1" dirty="0" err="1"/>
              <a:t>ima</a:t>
            </a:r>
            <a:r>
              <a:rPr lang="en-US" sz="2400" i="1" dirty="0"/>
              <a:t> </a:t>
            </a:r>
            <a:r>
              <a:rPr lang="en-US" sz="2400" i="1" dirty="0" err="1"/>
              <a:t>ponosa</a:t>
            </a:r>
            <a:r>
              <a:rPr lang="en-US" sz="2400" i="1" dirty="0"/>
              <a:t> </a:t>
            </a:r>
            <a:r>
              <a:rPr lang="en-US" sz="2400" i="1" dirty="0" err="1"/>
              <a:t>bolnije</a:t>
            </a:r>
            <a:r>
              <a:rPr lang="en-US" sz="2400" i="1" dirty="0"/>
              <a:t> je </a:t>
            </a:r>
            <a:r>
              <a:rPr lang="en-US" sz="2400" i="1" dirty="0" err="1"/>
              <a:t>poniženje</a:t>
            </a:r>
            <a:r>
              <a:rPr lang="en-US" sz="2400" i="1" dirty="0"/>
              <a:t> </a:t>
            </a:r>
            <a:r>
              <a:rPr lang="en-US" sz="2400" i="1" dirty="0" err="1"/>
              <a:t>zbog</a:t>
            </a:r>
            <a:r>
              <a:rPr lang="en-US" sz="2400" i="1" dirty="0"/>
              <a:t> </a:t>
            </a:r>
            <a:r>
              <a:rPr lang="en-US" sz="2400" i="1" dirty="0" err="1"/>
              <a:t>kukavičluka</a:t>
            </a:r>
            <a:r>
              <a:rPr lang="en-US" sz="2400" i="1" dirty="0"/>
              <a:t> </a:t>
            </a:r>
            <a:r>
              <a:rPr lang="en-US" sz="2400" i="1" dirty="0" err="1"/>
              <a:t>nego</a:t>
            </a:r>
            <a:r>
              <a:rPr lang="en-US" sz="2400" i="1" dirty="0"/>
              <a:t> </a:t>
            </a:r>
            <a:r>
              <a:rPr lang="en-US" sz="2400" i="1" dirty="0" err="1"/>
              <a:t>neosjetna</a:t>
            </a:r>
            <a:r>
              <a:rPr lang="en-US" sz="2400" i="1" dirty="0"/>
              <a:t> </a:t>
            </a:r>
            <a:r>
              <a:rPr lang="en-US" sz="2400" i="1" dirty="0" err="1"/>
              <a:t>smrt</a:t>
            </a:r>
            <a:r>
              <a:rPr lang="en-US" sz="2400" i="1" dirty="0"/>
              <a:t> </a:t>
            </a:r>
            <a:r>
              <a:rPr lang="en-US" sz="2400" i="1" dirty="0" err="1"/>
              <a:t>koja</a:t>
            </a:r>
            <a:r>
              <a:rPr lang="en-US" sz="2400" i="1" dirty="0"/>
              <a:t> </a:t>
            </a:r>
            <a:r>
              <a:rPr lang="en-US" sz="2400" i="1" dirty="0" err="1"/>
              <a:t>nastupa</a:t>
            </a:r>
            <a:r>
              <a:rPr lang="en-US" sz="2400" i="1" dirty="0"/>
              <a:t> </a:t>
            </a:r>
            <a:r>
              <a:rPr lang="en-US" sz="2400" i="1" dirty="0" err="1"/>
              <a:t>zajedno</a:t>
            </a:r>
            <a:r>
              <a:rPr lang="en-US" sz="2400" i="1" dirty="0"/>
              <a:t> s </a:t>
            </a:r>
            <a:r>
              <a:rPr lang="en-US" sz="2400" i="1" dirty="0" err="1"/>
              <a:t>hrabrošću</a:t>
            </a:r>
            <a:r>
              <a:rPr lang="en-US" sz="2400" i="1" dirty="0"/>
              <a:t> </a:t>
            </a:r>
            <a:r>
              <a:rPr lang="en-US" sz="2400" i="1" dirty="0" err="1"/>
              <a:t>i</a:t>
            </a:r>
            <a:r>
              <a:rPr lang="en-US" sz="2400" i="1" dirty="0"/>
              <a:t> s </a:t>
            </a:r>
            <a:r>
              <a:rPr lang="en-US" sz="2400" i="1" dirty="0" err="1"/>
              <a:t>nadom</a:t>
            </a:r>
            <a:r>
              <a:rPr lang="en-US" sz="2400" i="1" dirty="0"/>
              <a:t> u </a:t>
            </a:r>
            <a:r>
              <a:rPr lang="en-US" sz="2400" i="1" dirty="0" err="1"/>
              <a:t>opće</a:t>
            </a:r>
            <a:r>
              <a:rPr lang="en-US" sz="2400" i="1" dirty="0"/>
              <a:t> dobro.</a:t>
            </a:r>
            <a:endParaRPr lang="hr-HR" sz="2400" i="1" dirty="0"/>
          </a:p>
          <a:p>
            <a:endParaRPr lang="hr-HR" sz="2400" dirty="0" smtClean="0"/>
          </a:p>
          <a:p>
            <a:r>
              <a:rPr lang="hr-HR" sz="2400" dirty="0" smtClean="0"/>
              <a:t>(</a:t>
            </a:r>
            <a:r>
              <a:rPr lang="hr-HR" sz="2400" dirty="0" err="1"/>
              <a:t>izvor:Tukidid</a:t>
            </a:r>
            <a:r>
              <a:rPr lang="hr-HR" sz="2400" dirty="0"/>
              <a:t>, Povijest Peloponeskog rata, preuzeto s </a:t>
            </a:r>
            <a:r>
              <a:rPr lang="hr-HR" sz="2400" dirty="0">
                <a:hlinkClick r:id="rId2"/>
              </a:rPr>
              <a:t>http://www.matica.hr/media/pdf_knjige/719/Tukidid%2097-133.pdf</a:t>
            </a:r>
            <a:r>
              <a:rPr lang="hr-HR" sz="2400" dirty="0" smtClean="0"/>
              <a:t>), </a:t>
            </a:r>
            <a:r>
              <a:rPr lang="hr-HR" sz="2400" dirty="0" err="1" smtClean="0"/>
              <a:t>pristupljeno</a:t>
            </a:r>
            <a:r>
              <a:rPr lang="hr-HR" sz="2400" dirty="0" smtClean="0"/>
              <a:t> 24.09.2018.</a:t>
            </a:r>
            <a:endParaRPr lang="en-US" sz="2400" dirty="0"/>
          </a:p>
          <a:p>
            <a:pPr marL="1225296" lvl="8" indent="0">
              <a:buNone/>
            </a:pPr>
            <a:endParaRPr lang="en-US" dirty="0"/>
          </a:p>
        </p:txBody>
      </p:sp>
    </p:spTree>
    <p:extLst>
      <p:ext uri="{BB962C8B-B14F-4D97-AF65-F5344CB8AC3E}">
        <p14:creationId xmlns:p14="http://schemas.microsoft.com/office/powerpoint/2010/main" val="20433994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067" y="585216"/>
            <a:ext cx="9720072" cy="1499616"/>
          </a:xfrm>
        </p:spPr>
        <p:txBody>
          <a:bodyPr>
            <a:normAutofit/>
          </a:bodyPr>
          <a:lstStyle/>
          <a:p>
            <a:r>
              <a:rPr lang="hr-HR" sz="4000" dirty="0" err="1" smtClean="0"/>
              <a:t>Lisija</a:t>
            </a:r>
            <a:r>
              <a:rPr lang="hr-HR" sz="4000" dirty="0" smtClean="0"/>
              <a:t> (450.pr.n.e. - ?) </a:t>
            </a:r>
            <a:endParaRPr lang="en-US" sz="4000" dirty="0"/>
          </a:p>
        </p:txBody>
      </p:sp>
      <p:sp>
        <p:nvSpPr>
          <p:cNvPr id="3" name="Content Placeholder 2"/>
          <p:cNvSpPr>
            <a:spLocks noGrp="1"/>
          </p:cNvSpPr>
          <p:nvPr>
            <p:ph idx="1"/>
          </p:nvPr>
        </p:nvSpPr>
        <p:spPr/>
        <p:txBody>
          <a:bodyPr>
            <a:normAutofit lnSpcReduction="10000"/>
          </a:bodyPr>
          <a:lstStyle/>
          <a:p>
            <a:r>
              <a:rPr lang="hr-HR" dirty="0" smtClean="0"/>
              <a:t>- u Ateni djeluje kao </a:t>
            </a:r>
            <a:r>
              <a:rPr lang="hr-HR" dirty="0" err="1" smtClean="0"/>
              <a:t>logograf</a:t>
            </a:r>
            <a:r>
              <a:rPr lang="hr-HR" dirty="0" smtClean="0"/>
              <a:t> i učitelj govorništva</a:t>
            </a:r>
          </a:p>
          <a:p>
            <a:r>
              <a:rPr lang="hr-HR" dirty="0" smtClean="0"/>
              <a:t>- već s 15 godina odlazi na Siciliju gdje ga je, smatra se, retorici podučavao </a:t>
            </a:r>
            <a:r>
              <a:rPr lang="hr-HR" dirty="0" err="1" smtClean="0"/>
              <a:t>Tisija</a:t>
            </a:r>
            <a:endParaRPr lang="hr-HR" dirty="0" smtClean="0"/>
          </a:p>
          <a:p>
            <a:r>
              <a:rPr lang="hr-HR" dirty="0" smtClean="0"/>
              <a:t>- premda su antički autori poznavali 425 njegovih govora, sačuvano ih je samo 35 (neki nepotpuno), a poznati su fragmenti ili naslovi 137 govora </a:t>
            </a:r>
          </a:p>
          <a:p>
            <a:r>
              <a:rPr lang="hr-HR" dirty="0" smtClean="0"/>
              <a:t>- osim dvaju </a:t>
            </a:r>
            <a:r>
              <a:rPr lang="hr-HR" dirty="0" err="1" smtClean="0"/>
              <a:t>epideiktičkih</a:t>
            </a:r>
            <a:r>
              <a:rPr lang="hr-HR" dirty="0" smtClean="0"/>
              <a:t>, njegovi govori pripadaju sudskim govorima u kojima se dotiče brojnih pitanja političkog i privatnog karaktera, a pisani su čistim atičkim dijalektom</a:t>
            </a:r>
          </a:p>
          <a:p>
            <a:r>
              <a:rPr lang="hr-HR" dirty="0" smtClean="0"/>
              <a:t>- njegov doprinos razvoju retorike može se rezimirati u dvije točke: s jedne strane najzaslužniji je (uz </a:t>
            </a:r>
            <a:r>
              <a:rPr lang="hr-HR" dirty="0" err="1" smtClean="0"/>
              <a:t>Izokrata</a:t>
            </a:r>
            <a:r>
              <a:rPr lang="hr-HR" dirty="0" smtClean="0"/>
              <a:t> i </a:t>
            </a:r>
            <a:r>
              <a:rPr lang="hr-HR" dirty="0" err="1"/>
              <a:t>D</a:t>
            </a:r>
            <a:r>
              <a:rPr lang="hr-HR" dirty="0" err="1" smtClean="0"/>
              <a:t>emostena</a:t>
            </a:r>
            <a:r>
              <a:rPr lang="hr-HR" dirty="0" smtClean="0"/>
              <a:t>) za razvoj antičkog odnosno umjerenog i jednostavnog stila (nasuprot kićenom, azijatskom), a s druge strane prvi je razvio pojam </a:t>
            </a:r>
            <a:r>
              <a:rPr lang="hr-HR" i="1" dirty="0" err="1" smtClean="0"/>
              <a:t>ethiopoia</a:t>
            </a:r>
            <a:r>
              <a:rPr lang="hr-HR" dirty="0" smtClean="0"/>
              <a:t> koji je nalagao da se pri sastavljanju govor prilagodi karakteru i drugim osobinama govornika</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7011" y="585217"/>
            <a:ext cx="1803861" cy="1687848"/>
          </a:xfrm>
          <a:prstGeom prst="rect">
            <a:avLst/>
          </a:prstGeom>
        </p:spPr>
      </p:pic>
    </p:spTree>
    <p:extLst>
      <p:ext uri="{BB962C8B-B14F-4D97-AF65-F5344CB8AC3E}">
        <p14:creationId xmlns:p14="http://schemas.microsoft.com/office/powerpoint/2010/main" val="41328739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LISIJIN </a:t>
            </a:r>
            <a:r>
              <a:rPr lang="hr-HR" dirty="0" smtClean="0"/>
              <a:t>sudski GOVOR: </a:t>
            </a:r>
            <a:r>
              <a:rPr lang="hr-HR" i="1" dirty="0" smtClean="0"/>
              <a:t>O </a:t>
            </a:r>
            <a:r>
              <a:rPr lang="hr-HR" i="1" dirty="0"/>
              <a:t>USKRAĆIVANJU NOVČANE POTPORE INVALIDU </a:t>
            </a:r>
            <a:r>
              <a:rPr lang="en-US" dirty="0"/>
              <a:t/>
            </a:r>
            <a:br>
              <a:rPr lang="en-US" dirty="0"/>
            </a:br>
            <a:endParaRPr lang="en-US" i="1" dirty="0"/>
          </a:p>
        </p:txBody>
      </p:sp>
      <p:sp>
        <p:nvSpPr>
          <p:cNvPr id="3" name="Content Placeholder 2"/>
          <p:cNvSpPr>
            <a:spLocks noGrp="1"/>
          </p:cNvSpPr>
          <p:nvPr>
            <p:ph idx="1"/>
          </p:nvPr>
        </p:nvSpPr>
        <p:spPr>
          <a:xfrm>
            <a:off x="1042416" y="1837113"/>
            <a:ext cx="9720073" cy="4023360"/>
          </a:xfrm>
        </p:spPr>
        <p:txBody>
          <a:bodyPr>
            <a:normAutofit/>
          </a:bodyPr>
          <a:lstStyle/>
          <a:p>
            <a:r>
              <a:rPr lang="hr-HR" dirty="0"/>
              <a:t> </a:t>
            </a:r>
            <a:r>
              <a:rPr lang="hr-HR" sz="1800" dirty="0" smtClean="0"/>
              <a:t>Početkom </a:t>
            </a:r>
            <a:r>
              <a:rPr lang="hr-HR" sz="1800" dirty="0"/>
              <a:t>4. </a:t>
            </a:r>
            <a:r>
              <a:rPr lang="hr-HR" sz="1800" dirty="0" err="1" smtClean="0"/>
              <a:t>st.pr.n.e</a:t>
            </a:r>
            <a:r>
              <a:rPr lang="hr-HR" sz="1800" dirty="0" smtClean="0"/>
              <a:t>. u demokratskoj je Ateni svake </a:t>
            </a:r>
            <a:r>
              <a:rPr lang="hr-HR" sz="1800" dirty="0"/>
              <a:t>godine gradsko Vijeće preispitivalo zahtjeve tjelesno nemoćnih osoba </a:t>
            </a:r>
            <a:r>
              <a:rPr lang="hr-HR" sz="1800" dirty="0" smtClean="0"/>
              <a:t>koje su tvrdile </a:t>
            </a:r>
            <a:r>
              <a:rPr lang="hr-HR" sz="1800" dirty="0"/>
              <a:t>da su nesposobne za rad ili da nemaju sredstava za uzdržavanje, </a:t>
            </a:r>
            <a:r>
              <a:rPr lang="hr-HR" sz="1800" dirty="0" smtClean="0"/>
              <a:t>te bi </a:t>
            </a:r>
            <a:r>
              <a:rPr lang="hr-HR" sz="1800" dirty="0"/>
              <a:t>nakon podrobne istrage, koja je uključivala i eventualnu obranu podnositelja zahtjeva od prigovora koje je mogao uputiti bilo koji atenski </a:t>
            </a:r>
            <a:r>
              <a:rPr lang="hr-HR" sz="1800" dirty="0" smtClean="0"/>
              <a:t>građanin, </a:t>
            </a:r>
            <a:r>
              <a:rPr lang="hr-HR" sz="1800" dirty="0"/>
              <a:t>odlučivalo hoće li ili neće pojedini podnositelj zahtjeva ostvariti pravo na državnu novčanu potporu u iznosu od jednoga obola dnevno. </a:t>
            </a:r>
            <a:endParaRPr lang="hr-HR" sz="1800" dirty="0" smtClean="0"/>
          </a:p>
          <a:p>
            <a:r>
              <a:rPr lang="hr-HR" sz="1800" dirty="0" smtClean="0"/>
              <a:t> U nastavku donosimo dijelove kratkog </a:t>
            </a:r>
            <a:r>
              <a:rPr lang="hr-HR" sz="1800" dirty="0" err="1" smtClean="0"/>
              <a:t>Lisijina</a:t>
            </a:r>
            <a:r>
              <a:rPr lang="hr-HR" sz="1800" dirty="0" smtClean="0"/>
              <a:t> govora za </a:t>
            </a:r>
            <a:r>
              <a:rPr lang="hr-HR" sz="1800" dirty="0"/>
              <a:t>čovjeka koji je pred Vijećem grada </a:t>
            </a:r>
            <a:r>
              <a:rPr lang="hr-HR" sz="1800" dirty="0" smtClean="0"/>
              <a:t>Atene </a:t>
            </a:r>
            <a:r>
              <a:rPr lang="hr-HR" sz="1800" dirty="0"/>
              <a:t>(oko 400.g.pr.n.e</a:t>
            </a:r>
            <a:r>
              <a:rPr lang="hr-HR" sz="1800" dirty="0" smtClean="0"/>
              <a:t>.), pobijajući optužbe </a:t>
            </a:r>
            <a:r>
              <a:rPr lang="hr-HR" sz="1800" dirty="0"/>
              <a:t>nekog atenskog </a:t>
            </a:r>
            <a:r>
              <a:rPr lang="hr-HR" sz="1800" dirty="0" smtClean="0"/>
              <a:t>građanina, </a:t>
            </a:r>
            <a:r>
              <a:rPr lang="hr-HR" sz="1800" dirty="0"/>
              <a:t>želio dokazati da kao invalid ima pravo </a:t>
            </a:r>
            <a:r>
              <a:rPr lang="hr-HR" sz="1800" dirty="0" smtClean="0"/>
              <a:t>na takvu potporu:</a:t>
            </a:r>
          </a:p>
          <a:p>
            <a:endParaRPr lang="hr-HR" sz="1800" dirty="0" smtClean="0"/>
          </a:p>
          <a:p>
            <a:pPr marL="128016" lvl="1" indent="0">
              <a:buNone/>
            </a:pPr>
            <a:r>
              <a:rPr lang="hr-HR" i="1" dirty="0" smtClean="0"/>
              <a:t>     Gospodo </a:t>
            </a:r>
            <a:r>
              <a:rPr lang="hr-HR" i="1" dirty="0"/>
              <a:t>vijećnici, gotovo da bih trebao zahvaliti tužitelju što me upleo u ovaj spor. Naime, prije nisam imao izgovor za polaganje računa o svojem životu, sada sam ga njegovom zaslugom dobio. Svojim ću govorom pokušati pokazati da on laže, a da ja do ovog dana živim više dostojno hvale nego zavisti</a:t>
            </a:r>
            <a:r>
              <a:rPr lang="hr-HR" i="1" dirty="0" smtClean="0"/>
              <a:t>. …</a:t>
            </a:r>
            <a:endParaRPr lang="en-US" i="1" dirty="0"/>
          </a:p>
          <a:p>
            <a:endParaRPr lang="en-US" i="1" dirty="0"/>
          </a:p>
        </p:txBody>
      </p:sp>
    </p:spTree>
    <p:extLst>
      <p:ext uri="{BB962C8B-B14F-4D97-AF65-F5344CB8AC3E}">
        <p14:creationId xmlns:p14="http://schemas.microsoft.com/office/powerpoint/2010/main" val="13426166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530" y="315884"/>
            <a:ext cx="9613670" cy="1122218"/>
          </a:xfrm>
        </p:spPr>
        <p:txBody>
          <a:bodyPr/>
          <a:lstStyle/>
          <a:p>
            <a:endParaRPr lang="en-US" dirty="0"/>
          </a:p>
        </p:txBody>
      </p:sp>
      <p:sp>
        <p:nvSpPr>
          <p:cNvPr id="3" name="Content Placeholder 2"/>
          <p:cNvSpPr>
            <a:spLocks noGrp="1"/>
          </p:cNvSpPr>
          <p:nvPr>
            <p:ph idx="1"/>
          </p:nvPr>
        </p:nvSpPr>
        <p:spPr>
          <a:xfrm>
            <a:off x="1130531" y="1770611"/>
            <a:ext cx="9613670" cy="4181303"/>
          </a:xfrm>
        </p:spPr>
        <p:txBody>
          <a:bodyPr>
            <a:noAutofit/>
          </a:bodyPr>
          <a:lstStyle/>
          <a:p>
            <a:r>
              <a:rPr lang="hr-HR" sz="1050" dirty="0"/>
              <a:t>	</a:t>
            </a:r>
            <a:r>
              <a:rPr lang="hr-HR" sz="1600" i="1" dirty="0"/>
              <a:t>O tome od mene toliko. A o onome o čemu mi dolikuje govoriti, govorit ću što kraće budem mogao. Tužitelj kaže da nije pravedno da uzimam novac od države, naime i da sam tijelom moćan i da ne spadam u invalide, i da sam vješt u poslu koji mi omogućuje da živim i bez te potpore. I tvrdi da je dokaz za snagu mojeg tijela to što uzjahujem konje, a za moje uspješno poslovanje to što imam priliku družiti se s ljudima koji raspolažu viškom novca. Mislim da svi vi znate koliko je moje poslovanje uspješno i kakav je moj život općenito. No ipak ću o tome reći par riječi. Otac mi nije ništa ostavio, a majku sam prestao prehranjivati prije dvije godine kad je umrla. Djece koja bi se brinula za mene još nema. Stekao sam posao koji mi neće moći dugo koristiti, koji sam već teško obavljam, dok si zamjenika još ne mogu pribaviti. Nemam drugog dohotka osim ovoga – ako me njega lišite, bio bih u opasnosti da dospijem u izuzetno težak položaj. Nemojte me, dakle, gospodo vijećnici, nepravedno uništiti, kad je moguće pravedno me spasiti. Nemojte me, sada kad sam ostario i oslabio, lišiti onoga što ste mi dali dok sam bio mlađi i jači. Nemojte, kad ste prije pokazivali veliko milosrđe i prema onima koji nisu ni u kakvoj nevolji, sada zbog tužitelja okrutno postupiti prema onima koje i njihovi neprijatelji drže vrijednima žaljenja. Nemojte me nepromišljeno okriviti, jer će tada i drugi koji se nalaze u stanju sličnom mojem klonuti duhom. Naime, gospodo vijećnici, bilo bi nedopustivo da novca, koji sam dobivao onda kad moja nesreća nije bila osobito teška, budem lišen sada kad me snalaze i starost i bolesti i ona zla koja ih prate. Na veličinu mojeg siromaštva mogao bi, čini mi se, najbolje od svih ljudi ukazati moj tužitelj. Naime, da ja budem postavljen za tragičnog </a:t>
            </a:r>
            <a:r>
              <a:rPr lang="hr-HR" sz="1600" i="1" dirty="0" err="1"/>
              <a:t>horega</a:t>
            </a:r>
            <a:r>
              <a:rPr lang="hr-HR" sz="1600" i="1" dirty="0"/>
              <a:t> i da ga tada pozovem na zamjenu imutka, radije bi deset puta izabrao biti </a:t>
            </a:r>
            <a:r>
              <a:rPr lang="hr-HR" sz="1600" i="1" dirty="0" err="1"/>
              <a:t>horeg</a:t>
            </a:r>
            <a:r>
              <a:rPr lang="hr-HR" sz="1600" i="1" dirty="0"/>
              <a:t> nego jednom zamijeniti imutak. Pa kako nije strašno da me sada optužuje za to što se navodno zahvaljujući velikom imutku mogu družiti s najbogatijima kao njima ravan, a sam bi se, da se slučajno ostvari ono što sam rekao, onako ponio? Što je podlije od toga?</a:t>
            </a:r>
            <a:endParaRPr lang="en-US" sz="1600" i="1" dirty="0"/>
          </a:p>
          <a:p>
            <a:r>
              <a:rPr lang="hr-HR" sz="1600" dirty="0"/>
              <a:t>	</a:t>
            </a:r>
            <a:endParaRPr lang="en-US" sz="1600" dirty="0"/>
          </a:p>
          <a:p>
            <a:r>
              <a:rPr lang="hr-HR" sz="1600" dirty="0"/>
              <a:t>	</a:t>
            </a:r>
            <a:endParaRPr lang="en-US" sz="1600" dirty="0"/>
          </a:p>
        </p:txBody>
      </p:sp>
    </p:spTree>
    <p:extLst>
      <p:ext uri="{BB962C8B-B14F-4D97-AF65-F5344CB8AC3E}">
        <p14:creationId xmlns:p14="http://schemas.microsoft.com/office/powerpoint/2010/main" val="16473102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023360"/>
          </a:xfrm>
        </p:spPr>
        <p:txBody>
          <a:bodyPr>
            <a:normAutofit fontScale="70000" lnSpcReduction="20000"/>
          </a:bodyPr>
          <a:lstStyle/>
          <a:p>
            <a:r>
              <a:rPr lang="hr-HR" sz="1600" i="1" dirty="0" smtClean="0"/>
              <a:t>    </a:t>
            </a:r>
          </a:p>
          <a:p>
            <a:r>
              <a:rPr lang="hr-HR" sz="2100" i="1" dirty="0" smtClean="0"/>
              <a:t>   Vezano </a:t>
            </a:r>
            <a:r>
              <a:rPr lang="hr-HR" sz="2100" i="1" dirty="0"/>
              <a:t>za moje postupanje s konjima, što vam se on drznuo spomenuti ne bojeći se sudbine i bez ikakvog srama pred vama, nema tu puno priče. Naime ja, gospodo vijećnici, mislim da svi oni koje pogodi neka nesreća traže načina i domišljaju se kako da što bezbolnije nose patnju koja ih je snašla. Ja sam jedan od njih i udaren takvom nesrećom pronašao sam si takvo olakšanje za duže putove koji su mi nužni. A ovo je, gospodo vijećnici, najveći dokaz da zbog nesreće, a ne zbog obijesti, kako ovaj kaže, uzjahujem konje: da sam naime stekao imetak, jahao bih na osedlanoj mazgi, a ne bih uzjahivao tuđe konje. Ovako, budući da takvo nešto ne mogu steći, prisiljen sam često se koristiti tuđim konjima. Ali, gospodo, nije li ovo neumjesno? Da me vidi da jašem na osedlanoj mazgi, on bi šutio (što bi naime i mogao reći?), a zbog toga što uzjahujem uzajmljene konje, pokušava vas uvjeriti da sam tjelesno moćan. I zbog toga što se koristim dvama štapovima, dok se ostali koriste jednim, ne optužuje me tvrdeći da je i to osobina tjelesno moćnih, ali moje uzjahivanje konja koristi kao dokaz pred vama za to da sam tjelesno moćan. Ja se i jednim i drugim koristim iz istog </a:t>
            </a:r>
            <a:r>
              <a:rPr lang="hr-HR" sz="2100" i="1" dirty="0" smtClean="0"/>
              <a:t>razloga. …</a:t>
            </a:r>
          </a:p>
          <a:p>
            <a:r>
              <a:rPr lang="hr-HR" sz="2100" i="1" dirty="0" smtClean="0"/>
              <a:t>    Kaže </a:t>
            </a:r>
            <a:r>
              <a:rPr lang="hr-HR" sz="2100" i="1" dirty="0"/>
              <a:t>da sam obijestan, nasilan i da se ponašam vrlo raskalašeno, kao da mu je potrebno izražavati se strašnim riječima da kaže istinu, kao da ne bi to mogao učiniti ako sasvim blago govori. Ja, gospodo vijećnici, mislim da morate jasno razlikovati one ljude kojima je moguće biti obijesnima od onih kojima je to uskraćeno. Naime, nije očekivati da obijesni budu siromasi i oni koji žive u velikoj bijedi, nego oni koji posjeduju mnogo više nego što im je potrebno. Niti oni koji su tjelesno nemoćni, nego oni koji se osobito pouzdaju u vlastite snage. Niti oni već poodmakle dobi, nego oni koji su još mladi i mladenačkog duha. Naime, bogati novcem kupuju izlaz iz pogibelji, a siromasi su zbog oskudice koja ih stišće prisiljeni biti umjereni. Mladi, drži se, od starijih zaslužuju dobiti oprost, dok starije, ako pogriješe, jednako kude oba naraštaja. Jakima je dozvoljeno da nekažnjeno budu obijesni prema kome god požele, dok slabima nije dozvoljeno niti braniti se od onih koji su ih napali, kad su žrtve obijesti, niti nadvladati svoje žrtve, kad žele biti obijesni. Tako da mi se čini da tužitelj o mojoj obijesti nije govorio ozbiljno nego u šali, ne s namjerom da vas uvjeri da sam takav, nego da se meni podruguje, čineći kao nešto zgodno</a:t>
            </a:r>
            <a:r>
              <a:rPr lang="hr-HR" sz="2100" i="1" dirty="0" smtClean="0"/>
              <a:t>. …</a:t>
            </a:r>
            <a:endParaRPr lang="en-US" sz="2100" i="1" dirty="0"/>
          </a:p>
          <a:p>
            <a:endParaRPr lang="en-US" sz="1600" i="1" dirty="0"/>
          </a:p>
        </p:txBody>
      </p:sp>
    </p:spTree>
    <p:extLst>
      <p:ext uri="{BB962C8B-B14F-4D97-AF65-F5344CB8AC3E}">
        <p14:creationId xmlns:p14="http://schemas.microsoft.com/office/powerpoint/2010/main" val="3340255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hr-HR" i="1" dirty="0" smtClean="0"/>
              <a:t>     Ali </a:t>
            </a:r>
            <a:r>
              <a:rPr lang="hr-HR" i="1" dirty="0"/>
              <a:t>ne znam zašto vam trebam više dosađivati opširno se opravdavajući za svaku pojedinost koju je rekao. Ako sam naime najbitnije rekao, čemu treba poput njega ozbiljno se baviti sitnicama? Ja vas sve, gospodo vijećnici, molim da o meni zadržite isto mišljenje koje ste imali dosad. Nemojte me zbog ovog čovjeka lišiti jedine stvari u domovini koju mi je sudbina dala da imam. Neka vas ovaj koji je jedan ne uvjeri da mi sad oduzmete ono što ste mi nekoć jednoglasno dali. Naime, gospodo vijećnici, budući da nas je bog lišio najvažnijega, grad nam je izglasao ovaj novac smatrajući da i dobro i zlo svakoga jednako mogu snaći. Stvarno bih bio najveći bijednik ako bi mi, kroz nesreću već lišenom najljepših i najvažnijih stvari, zbog tužitelja bilo oduzeto ono što mi je grad dao brinući se za one u mojem stanju. Nikako, gospodo vijećnici, ne glasujte u tom </a:t>
            </a:r>
            <a:r>
              <a:rPr lang="hr-HR" i="1" dirty="0" err="1"/>
              <a:t>smijeru</a:t>
            </a:r>
            <a:r>
              <a:rPr lang="hr-HR" i="1" dirty="0"/>
              <a:t>. Zašto biste naime i bili takvi prema meni? Da li zato što je zbog mene nekad netko zapleten u parnicu izgubio imetak? Nitko to ne može dokazati. Ili zato što sam zabadalo, drzak i svadljiv? Sredstvima za život kojima raspolažem baš se ne koristim na taj način. Ili zato što sam nasilan i obijestan? Niti on to ne bi rekao, osim ako ne bi želio i to slagati slično ostalom. Ili zato što sam postavši moćan za Tridesetorice činio zlo mnogim građanima? Ali ja sam s vašim narodom prebjegao u </a:t>
            </a:r>
            <a:r>
              <a:rPr lang="hr-HR" i="1" dirty="0" err="1"/>
              <a:t>Halkidu</a:t>
            </a:r>
            <a:r>
              <a:rPr lang="hr-HR" i="1" dirty="0"/>
              <a:t>, i iako mi je bilo moguće s njima sigurno živjeti, odlučio sam otići i s vama dijeliti opasnosti. Nemojte dakle, gospodo vijećnici, sa mnom, iako nisam ništa zgriješio, postupiti isto kao s onima koji su učinili mnoge nepravde, nego o meni glasujte isto kao druga Vijeća, imajući na umu da nisam niti upravljao gradskim novcem pa za njega polažem račun, niti vršio neku službu pa sad za nju odgovaram, nego da govorim samo o jednom obolu. I tako ćete vi svi donijeti pravednu odluku, a ja ću vam za to biti zahvalan, dok će ovaj čovjek naučiti da ubuduće ne pravi spletke slabijima od sebe, nego da nadmudruje one koji su mu jednaki</a:t>
            </a:r>
            <a:r>
              <a:rPr lang="hr-HR" dirty="0"/>
              <a:t>.</a:t>
            </a:r>
            <a:endParaRPr lang="en-US" dirty="0"/>
          </a:p>
          <a:p>
            <a:r>
              <a:rPr lang="hr-HR" dirty="0" smtClean="0"/>
              <a:t>(</a:t>
            </a:r>
            <a:r>
              <a:rPr lang="hr-HR" dirty="0" err="1" smtClean="0"/>
              <a:t>cit</a:t>
            </a:r>
            <a:r>
              <a:rPr lang="hr-HR" dirty="0" smtClean="0"/>
              <a:t>. </a:t>
            </a:r>
            <a:r>
              <a:rPr lang="hr-HR" dirty="0"/>
              <a:t>p</a:t>
            </a:r>
            <a:r>
              <a:rPr lang="hr-HR" dirty="0" smtClean="0"/>
              <a:t>rema: L. Vukušić, </a:t>
            </a:r>
            <a:r>
              <a:rPr lang="hr-HR" i="1" dirty="0" err="1" smtClean="0"/>
              <a:t>Lisijin</a:t>
            </a:r>
            <a:r>
              <a:rPr lang="hr-HR" i="1" dirty="0" smtClean="0"/>
              <a:t> govor O uskraćivanju novčane potpore invalidu</a:t>
            </a:r>
            <a:r>
              <a:rPr lang="hr-HR" dirty="0" smtClean="0"/>
              <a:t>, Riječi, 1/3, 2003, str. 207-9)  </a:t>
            </a:r>
            <a:endParaRPr lang="en-US" dirty="0"/>
          </a:p>
        </p:txBody>
      </p:sp>
    </p:spTree>
    <p:extLst>
      <p:ext uri="{BB962C8B-B14F-4D97-AF65-F5344CB8AC3E}">
        <p14:creationId xmlns:p14="http://schemas.microsoft.com/office/powerpoint/2010/main" val="28960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1" y="274321"/>
            <a:ext cx="9887989" cy="1388225"/>
          </a:xfrm>
        </p:spPr>
        <p:txBody>
          <a:bodyPr>
            <a:normAutofit/>
          </a:bodyPr>
          <a:lstStyle/>
          <a:p>
            <a:r>
              <a:rPr lang="hr-HR" sz="4000" dirty="0" smtClean="0"/>
              <a:t>Rađanje novog pravca u retorici:</a:t>
            </a:r>
            <a:r>
              <a:rPr lang="en-US" sz="4000" dirty="0"/>
              <a:t> </a:t>
            </a:r>
            <a:r>
              <a:rPr lang="en-US" sz="4000" dirty="0" err="1"/>
              <a:t>istina</a:t>
            </a:r>
            <a:r>
              <a:rPr lang="en-US" sz="4000" dirty="0"/>
              <a:t> </a:t>
            </a:r>
            <a:r>
              <a:rPr lang="en-US" sz="4000" dirty="0" err="1"/>
              <a:t>kao</a:t>
            </a:r>
            <a:r>
              <a:rPr lang="en-US" sz="4000" dirty="0"/>
              <a:t> </a:t>
            </a:r>
            <a:r>
              <a:rPr lang="en-US" sz="4000" dirty="0" err="1"/>
              <a:t>glavni</a:t>
            </a:r>
            <a:r>
              <a:rPr lang="en-US" sz="4000" dirty="0"/>
              <a:t> </a:t>
            </a:r>
            <a:r>
              <a:rPr lang="en-US" sz="4000" dirty="0" err="1"/>
              <a:t>cilj</a:t>
            </a:r>
            <a:r>
              <a:rPr lang="en-US" sz="4000" dirty="0"/>
              <a:t> </a:t>
            </a:r>
            <a:r>
              <a:rPr lang="en-US" sz="4000" dirty="0" err="1"/>
              <a:t>i</a:t>
            </a:r>
            <a:r>
              <a:rPr lang="en-US" sz="4000" dirty="0"/>
              <a:t> </a:t>
            </a:r>
            <a:r>
              <a:rPr lang="en-US" sz="4000" dirty="0" smtClean="0"/>
              <a:t>ideal</a:t>
            </a:r>
            <a:endParaRPr lang="en-US" sz="4000" dirty="0"/>
          </a:p>
        </p:txBody>
      </p:sp>
      <p:sp>
        <p:nvSpPr>
          <p:cNvPr id="3" name="Content Placeholder 2"/>
          <p:cNvSpPr>
            <a:spLocks noGrp="1"/>
          </p:cNvSpPr>
          <p:nvPr>
            <p:ph idx="1"/>
          </p:nvPr>
        </p:nvSpPr>
        <p:spPr/>
        <p:txBody>
          <a:bodyPr/>
          <a:lstStyle/>
          <a:p>
            <a:r>
              <a:rPr lang="hr-HR" dirty="0" smtClean="0"/>
              <a:t>Platon (428/7-348/7g.pr.n.e.) i </a:t>
            </a:r>
            <a:r>
              <a:rPr lang="hr-HR" dirty="0" err="1" smtClean="0"/>
              <a:t>Izokrat</a:t>
            </a:r>
            <a:r>
              <a:rPr lang="hr-HR" dirty="0" smtClean="0"/>
              <a:t> (436-338.g.pr.n.e.)</a:t>
            </a:r>
          </a:p>
          <a:p>
            <a:endParaRPr lang="hr-HR" dirty="0" smtClean="0"/>
          </a:p>
          <a:p>
            <a:endParaRPr lang="hr-HR" dirty="0"/>
          </a:p>
          <a:p>
            <a:endParaRPr lang="en-US" dirty="0"/>
          </a:p>
        </p:txBody>
      </p:sp>
      <p:sp>
        <p:nvSpPr>
          <p:cNvPr id="4" name="Rectangle 3"/>
          <p:cNvSpPr/>
          <p:nvPr/>
        </p:nvSpPr>
        <p:spPr>
          <a:xfrm>
            <a:off x="856211" y="1995055"/>
            <a:ext cx="8287789" cy="4247317"/>
          </a:xfrm>
          <a:prstGeom prst="rect">
            <a:avLst/>
          </a:prstGeom>
        </p:spPr>
        <p:txBody>
          <a:bodyPr wrap="square">
            <a:spAutoFit/>
          </a:bodyPr>
          <a:lstStyle/>
          <a:p>
            <a:endParaRPr lang="hr-HR" dirty="0" smtClean="0"/>
          </a:p>
          <a:p>
            <a:endParaRPr lang="hr-HR" dirty="0" smtClean="0"/>
          </a:p>
          <a:p>
            <a:pPr marL="285750" indent="-285750">
              <a:buFontTx/>
              <a:buChar char="-"/>
            </a:pPr>
            <a:endParaRPr lang="hr-HR" dirty="0" smtClean="0"/>
          </a:p>
          <a:p>
            <a:pPr marL="285750" indent="-285750">
              <a:buFontTx/>
              <a:buChar char="-"/>
            </a:pPr>
            <a:r>
              <a:rPr lang="hr-HR" b="1" dirty="0" smtClean="0"/>
              <a:t>P</a:t>
            </a:r>
            <a:r>
              <a:rPr lang="en-US" b="1" dirty="0" err="1" smtClean="0"/>
              <a:t>laton</a:t>
            </a:r>
            <a:r>
              <a:rPr lang="hr-HR" b="1" dirty="0" smtClean="0"/>
              <a:t> </a:t>
            </a:r>
            <a:r>
              <a:rPr lang="hr-HR" dirty="0" smtClean="0"/>
              <a:t>- glasoviti atenski filozof i Sokratov učenik, krajnje kritički se</a:t>
            </a:r>
            <a:r>
              <a:rPr lang="en-US" dirty="0" smtClean="0"/>
              <a:t> </a:t>
            </a:r>
            <a:r>
              <a:rPr lang="en-US" dirty="0" err="1" smtClean="0"/>
              <a:t>odnos</a:t>
            </a:r>
            <a:r>
              <a:rPr lang="hr-HR" dirty="0" smtClean="0"/>
              <a:t>i</a:t>
            </a:r>
            <a:r>
              <a:rPr lang="en-US" dirty="0" smtClean="0"/>
              <a:t> </a:t>
            </a:r>
            <a:r>
              <a:rPr lang="en-US" dirty="0" err="1"/>
              <a:t>prema</a:t>
            </a:r>
            <a:r>
              <a:rPr lang="en-US" dirty="0"/>
              <a:t> </a:t>
            </a:r>
            <a:r>
              <a:rPr lang="en-US" dirty="0" err="1" smtClean="0"/>
              <a:t>dotadašnjem</a:t>
            </a:r>
            <a:r>
              <a:rPr lang="hr-HR" dirty="0" smtClean="0"/>
              <a:t> </a:t>
            </a:r>
            <a:r>
              <a:rPr lang="en-US" dirty="0" err="1" smtClean="0"/>
              <a:t>određenju</a:t>
            </a:r>
            <a:r>
              <a:rPr lang="en-US" dirty="0" smtClean="0"/>
              <a:t> </a:t>
            </a:r>
            <a:r>
              <a:rPr lang="en-US" dirty="0" err="1" smtClean="0"/>
              <a:t>retorike</a:t>
            </a:r>
            <a:r>
              <a:rPr lang="hr-HR" dirty="0" smtClean="0"/>
              <a:t>, a posebice prema s</a:t>
            </a:r>
            <a:r>
              <a:rPr lang="en-US" dirty="0" err="1" smtClean="0"/>
              <a:t>ofističk</a:t>
            </a:r>
            <a:r>
              <a:rPr lang="hr-HR" dirty="0" smtClean="0"/>
              <a:t>oj</a:t>
            </a:r>
            <a:r>
              <a:rPr lang="en-US" dirty="0" smtClean="0"/>
              <a:t> </a:t>
            </a:r>
            <a:r>
              <a:rPr lang="en-US" dirty="0"/>
              <a:t>(</a:t>
            </a:r>
            <a:r>
              <a:rPr lang="en-US" dirty="0" err="1" smtClean="0"/>
              <a:t>erističk</a:t>
            </a:r>
            <a:r>
              <a:rPr lang="hr-HR" dirty="0" smtClean="0"/>
              <a:t>oj)</a:t>
            </a:r>
            <a:r>
              <a:rPr lang="en-US" dirty="0" smtClean="0"/>
              <a:t> </a:t>
            </a:r>
            <a:r>
              <a:rPr lang="en-US" dirty="0" err="1" smtClean="0"/>
              <a:t>govorničk</a:t>
            </a:r>
            <a:r>
              <a:rPr lang="hr-HR" dirty="0" smtClean="0"/>
              <a:t>oj</a:t>
            </a:r>
            <a:r>
              <a:rPr lang="en-US" dirty="0" smtClean="0"/>
              <a:t> </a:t>
            </a:r>
            <a:r>
              <a:rPr lang="en-US" dirty="0" err="1" smtClean="0"/>
              <a:t>praks</a:t>
            </a:r>
            <a:r>
              <a:rPr lang="hr-HR" dirty="0" smtClean="0"/>
              <a:t>i</a:t>
            </a:r>
            <a:r>
              <a:rPr lang="en-US" dirty="0" smtClean="0"/>
              <a:t> </a:t>
            </a:r>
            <a:r>
              <a:rPr lang="en-US" dirty="0" err="1"/>
              <a:t>i</a:t>
            </a:r>
            <a:r>
              <a:rPr lang="en-US" dirty="0"/>
              <a:t> </a:t>
            </a:r>
            <a:r>
              <a:rPr lang="en-US" dirty="0" err="1" smtClean="0"/>
              <a:t>teorij</a:t>
            </a:r>
            <a:r>
              <a:rPr lang="hr-HR" dirty="0" smtClean="0"/>
              <a:t>i</a:t>
            </a:r>
            <a:r>
              <a:rPr lang="en-US" dirty="0" smtClean="0"/>
              <a:t> </a:t>
            </a:r>
            <a:r>
              <a:rPr lang="en-US" dirty="0"/>
              <a:t>(u </a:t>
            </a:r>
            <a:r>
              <a:rPr lang="en-US" dirty="0" err="1"/>
              <a:t>dijalozima</a:t>
            </a:r>
            <a:r>
              <a:rPr lang="en-US" dirty="0"/>
              <a:t> </a:t>
            </a:r>
            <a:r>
              <a:rPr lang="en-US" i="1" dirty="0" err="1"/>
              <a:t>Sofist</a:t>
            </a:r>
            <a:r>
              <a:rPr lang="en-US" dirty="0"/>
              <a:t>, </a:t>
            </a:r>
            <a:r>
              <a:rPr lang="en-US" i="1" dirty="0" err="1"/>
              <a:t>Protagora</a:t>
            </a:r>
            <a:r>
              <a:rPr lang="en-US" dirty="0"/>
              <a:t>, </a:t>
            </a:r>
            <a:r>
              <a:rPr lang="en-US" i="1" dirty="0" err="1"/>
              <a:t>Gorgija</a:t>
            </a:r>
            <a:r>
              <a:rPr lang="en-US" dirty="0"/>
              <a:t> </a:t>
            </a:r>
            <a:r>
              <a:rPr lang="en-US" dirty="0" err="1"/>
              <a:t>i</a:t>
            </a:r>
            <a:r>
              <a:rPr lang="en-US" dirty="0"/>
              <a:t> </a:t>
            </a:r>
            <a:r>
              <a:rPr lang="en-US" i="1" dirty="0" err="1" smtClean="0"/>
              <a:t>Fedar</a:t>
            </a:r>
            <a:r>
              <a:rPr lang="hr-HR" dirty="0" smtClean="0"/>
              <a:t>, a naposljetku i u </a:t>
            </a:r>
            <a:r>
              <a:rPr lang="hr-HR" i="1" dirty="0" err="1" smtClean="0"/>
              <a:t>Teetetu</a:t>
            </a:r>
            <a:r>
              <a:rPr lang="hr-HR" dirty="0" smtClean="0"/>
              <a:t> i </a:t>
            </a:r>
            <a:r>
              <a:rPr lang="hr-HR" i="1" dirty="0" err="1" smtClean="0"/>
              <a:t>Filebu</a:t>
            </a:r>
            <a:r>
              <a:rPr lang="en-US" dirty="0" smtClean="0"/>
              <a:t>)</a:t>
            </a:r>
            <a:r>
              <a:rPr lang="hr-HR" dirty="0" smtClean="0"/>
              <a:t>, te pokušava zasnovati novu retoriku</a:t>
            </a:r>
            <a:r>
              <a:rPr lang="en-US" dirty="0" smtClean="0"/>
              <a:t> </a:t>
            </a:r>
            <a:r>
              <a:rPr lang="hr-HR" dirty="0" smtClean="0"/>
              <a:t>kao znanost istinitog govorenja</a:t>
            </a:r>
          </a:p>
          <a:p>
            <a:pPr marL="285750" indent="-285750">
              <a:buFontTx/>
              <a:buChar char="-"/>
            </a:pPr>
            <a:r>
              <a:rPr lang="hr-HR" dirty="0" smtClean="0"/>
              <a:t>optužujući sofiste da su pridonijeli propast Atene, Platon i retorici pristupa filozofski nudeći dvojno rješenje koje jasno razlikuje stvari i biti, osjetilno i razumom dokučivo, mišljenje i spoznaju te tako počinje oblikovati novo poimanje retorike.</a:t>
            </a:r>
          </a:p>
          <a:p>
            <a:pPr marL="285750" indent="-285750">
              <a:buFontTx/>
              <a:buChar char="-"/>
            </a:pPr>
            <a:r>
              <a:rPr lang="hr-HR" dirty="0" smtClean="0"/>
              <a:t>u dijalogu </a:t>
            </a:r>
            <a:r>
              <a:rPr lang="hr-HR" i="1" dirty="0" err="1" smtClean="0"/>
              <a:t>Protagora</a:t>
            </a:r>
            <a:r>
              <a:rPr lang="hr-HR" i="1" dirty="0" smtClean="0"/>
              <a:t> </a:t>
            </a:r>
            <a:r>
              <a:rPr lang="hr-HR" dirty="0" smtClean="0"/>
              <a:t>Platon nastoji definirati sofista ali, polazeći od tvrdnje da u sofističkoj praksi ne uočava nikakvu vezu sa znanjem, on u sofističkom uvjeravanju vidi tek postupak „pogodan za uvjeravanje neznalica da ono što ne znamo </a:t>
            </a:r>
            <a:r>
              <a:rPr lang="hr-HR" dirty="0" err="1" smtClean="0"/>
              <a:t>znamo</a:t>
            </a:r>
            <a:r>
              <a:rPr lang="hr-HR" dirty="0" smtClean="0"/>
              <a:t> bolje od znalca” (456d)</a:t>
            </a:r>
          </a:p>
          <a:p>
            <a:pPr marL="285750" indent="-285750">
              <a:buFontTx/>
              <a:buChar char="-"/>
            </a:pPr>
            <a:endParaRPr lang="hr-HR"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2748499"/>
            <a:ext cx="815435" cy="1237211"/>
          </a:xfrm>
          <a:prstGeom prst="rect">
            <a:avLst/>
          </a:prstGeom>
        </p:spPr>
      </p:pic>
    </p:spTree>
    <p:extLst>
      <p:ext uri="{BB962C8B-B14F-4D97-AF65-F5344CB8AC3E}">
        <p14:creationId xmlns:p14="http://schemas.microsoft.com/office/powerpoint/2010/main" val="417733425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Marko </a:t>
            </a:r>
            <a:r>
              <a:rPr lang="hr-HR" dirty="0" err="1" smtClean="0"/>
              <a:t>Tulije</a:t>
            </a:r>
            <a:r>
              <a:rPr lang="hr-HR" dirty="0" smtClean="0"/>
              <a:t> Ciceron (106.-43. Pr.n.e.) </a:t>
            </a:r>
            <a:endParaRPr lang="en-US" dirty="0"/>
          </a:p>
        </p:txBody>
      </p:sp>
      <p:sp>
        <p:nvSpPr>
          <p:cNvPr id="3" name="Content Placeholder 2"/>
          <p:cNvSpPr>
            <a:spLocks noGrp="1"/>
          </p:cNvSpPr>
          <p:nvPr>
            <p:ph idx="1"/>
          </p:nvPr>
        </p:nvSpPr>
        <p:spPr/>
        <p:txBody>
          <a:bodyPr/>
          <a:lstStyle/>
          <a:p>
            <a:r>
              <a:rPr lang="hr-HR" dirty="0" smtClean="0"/>
              <a:t>- jedan od vodećih političara, filozofa, pisaca te ponajbolji rimski govornik</a:t>
            </a:r>
          </a:p>
          <a:p>
            <a:r>
              <a:rPr lang="hr-HR" dirty="0" smtClean="0"/>
              <a:t>- kao konzul u Senatu je 63.g. ne samo razotkrio urotu kojom je Lucije Sergije </a:t>
            </a:r>
            <a:r>
              <a:rPr lang="hr-HR" dirty="0" err="1" smtClean="0"/>
              <a:t>Katilina</a:t>
            </a:r>
            <a:r>
              <a:rPr lang="hr-HR" dirty="0" smtClean="0"/>
              <a:t> želio srušiti rimski republikanski sustav te uvesti apsolutizam, već istoga dao pogubiti bez provedbe redovitog sudskog postupka zbog čega je pao u nemilost (posebice moćnog Cezara) te morao otići u progonstvo iz kojega se na poziv Senata vraća 57.g.</a:t>
            </a:r>
          </a:p>
          <a:p>
            <a:r>
              <a:rPr lang="hr-HR" dirty="0" smtClean="0"/>
              <a:t>- Ciceronova su najznačajnija djela Protiv </a:t>
            </a:r>
            <a:r>
              <a:rPr lang="hr-HR" dirty="0" err="1" smtClean="0"/>
              <a:t>Katiline</a:t>
            </a:r>
            <a:r>
              <a:rPr lang="hr-HR" dirty="0" smtClean="0"/>
              <a:t> (I-IV), </a:t>
            </a:r>
            <a:r>
              <a:rPr lang="hr-HR" dirty="0" err="1" smtClean="0"/>
              <a:t>Filipike</a:t>
            </a:r>
            <a:r>
              <a:rPr lang="hr-HR" dirty="0" smtClean="0"/>
              <a:t>, O republici, O zakonima, O starosti, O prijateljstvu, ali svakako su važni i njegovi sudski (uglavnom obrambeni) govori poput </a:t>
            </a:r>
            <a:r>
              <a:rPr lang="hr-HR" i="1" dirty="0" smtClean="0"/>
              <a:t>Pro </a:t>
            </a:r>
            <a:r>
              <a:rPr lang="en-US" i="1" dirty="0"/>
              <a:t>Sex. </a:t>
            </a:r>
            <a:r>
              <a:rPr lang="en-US" i="1" dirty="0" err="1"/>
              <a:t>Roscius</a:t>
            </a:r>
            <a:r>
              <a:rPr lang="hr-HR" i="1" dirty="0" smtClean="0"/>
              <a:t> </a:t>
            </a:r>
            <a:r>
              <a:rPr lang="hr-HR" i="1" dirty="0" err="1" smtClean="0"/>
              <a:t>Amerino</a:t>
            </a:r>
            <a:r>
              <a:rPr lang="hr-HR" dirty="0" smtClean="0"/>
              <a:t>, </a:t>
            </a:r>
            <a:r>
              <a:rPr lang="hr-HR" i="1" dirty="0" smtClean="0"/>
              <a:t>Pro </a:t>
            </a:r>
            <a:r>
              <a:rPr lang="hr-HR" i="1" dirty="0" err="1" smtClean="0"/>
              <a:t>Cluentio</a:t>
            </a:r>
            <a:r>
              <a:rPr lang="hr-HR" dirty="0" smtClean="0"/>
              <a:t>, </a:t>
            </a:r>
            <a:r>
              <a:rPr lang="hr-HR" i="1" dirty="0" smtClean="0"/>
              <a:t>Pro </a:t>
            </a:r>
            <a:r>
              <a:rPr lang="hr-HR" i="1" dirty="0" err="1" smtClean="0"/>
              <a:t>Murena</a:t>
            </a:r>
            <a:r>
              <a:rPr lang="hr-HR" dirty="0" smtClean="0"/>
              <a:t>, </a:t>
            </a:r>
            <a:r>
              <a:rPr lang="hr-HR" i="1" dirty="0" smtClean="0"/>
              <a:t>Pro </a:t>
            </a:r>
            <a:r>
              <a:rPr lang="hr-HR" i="1" dirty="0" err="1" smtClean="0"/>
              <a:t>Plancio</a:t>
            </a:r>
            <a:r>
              <a:rPr lang="hr-HR" dirty="0"/>
              <a:t> </a:t>
            </a:r>
            <a:r>
              <a:rPr lang="hr-HR" dirty="0" smtClean="0"/>
              <a:t>i dr</a:t>
            </a:r>
            <a:r>
              <a:rPr lang="hr-HR" dirty="0"/>
              <a:t>.</a:t>
            </a:r>
            <a:r>
              <a:rPr lang="hr-HR"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87" y="532638"/>
            <a:ext cx="1236796" cy="1824014"/>
          </a:xfrm>
          <a:prstGeom prst="rect">
            <a:avLst/>
          </a:prstGeom>
        </p:spPr>
      </p:pic>
    </p:spTree>
    <p:extLst>
      <p:ext uri="{BB962C8B-B14F-4D97-AF65-F5344CB8AC3E}">
        <p14:creationId xmlns:p14="http://schemas.microsoft.com/office/powerpoint/2010/main" val="1709601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smtClean="0"/>
              <a:t>Ciceronov govor  </a:t>
            </a:r>
            <a:r>
              <a:rPr lang="hr-HR" sz="4000" i="1" dirty="0" smtClean="0"/>
              <a:t>pro  sex. </a:t>
            </a:r>
            <a:r>
              <a:rPr lang="hr-HR" sz="4000" i="1" dirty="0" err="1" smtClean="0"/>
              <a:t>roscius</a:t>
            </a:r>
            <a:r>
              <a:rPr lang="hr-HR" sz="4000" i="1" dirty="0" smtClean="0"/>
              <a:t> </a:t>
            </a:r>
            <a:r>
              <a:rPr lang="hr-HR" sz="4000" i="1" dirty="0" err="1" smtClean="0"/>
              <a:t>amerino</a:t>
            </a:r>
            <a:r>
              <a:rPr lang="hr-HR" sz="4000" dirty="0" smtClean="0"/>
              <a:t> </a:t>
            </a:r>
            <a:br>
              <a:rPr lang="hr-HR" sz="4000" dirty="0" smtClean="0"/>
            </a:br>
            <a:r>
              <a:rPr lang="hr-HR" sz="4000" dirty="0" smtClean="0"/>
              <a:t> (</a:t>
            </a:r>
            <a:r>
              <a:rPr lang="hr-HR" sz="4000" i="1" dirty="0" err="1" smtClean="0"/>
              <a:t>genus</a:t>
            </a:r>
            <a:r>
              <a:rPr lang="hr-HR" sz="4000" i="1" dirty="0" smtClean="0"/>
              <a:t> </a:t>
            </a:r>
            <a:r>
              <a:rPr lang="hr-HR" sz="4000" i="1" dirty="0" err="1" smtClean="0"/>
              <a:t>iudiciale</a:t>
            </a:r>
            <a:r>
              <a:rPr lang="hr-HR" sz="4000" dirty="0" smtClean="0"/>
              <a:t>)</a:t>
            </a:r>
            <a:endParaRPr lang="en-US" sz="4000" dirty="0"/>
          </a:p>
        </p:txBody>
      </p:sp>
      <p:sp>
        <p:nvSpPr>
          <p:cNvPr id="3" name="Content Placeholder 2"/>
          <p:cNvSpPr>
            <a:spLocks noGrp="1"/>
          </p:cNvSpPr>
          <p:nvPr>
            <p:ph idx="1"/>
          </p:nvPr>
        </p:nvSpPr>
        <p:spPr>
          <a:xfrm>
            <a:off x="1205345" y="2019993"/>
            <a:ext cx="9507268" cy="5486399"/>
          </a:xfrm>
        </p:spPr>
        <p:txBody>
          <a:bodyPr>
            <a:normAutofit fontScale="25000" lnSpcReduction="20000"/>
          </a:bodyPr>
          <a:lstStyle/>
          <a:p>
            <a:pPr marL="0" indent="0">
              <a:buNone/>
            </a:pPr>
            <a:r>
              <a:rPr lang="hr-HR" sz="5600" dirty="0"/>
              <a:t> </a:t>
            </a:r>
            <a:r>
              <a:rPr lang="hr-HR" sz="5600" dirty="0" smtClean="0"/>
              <a:t>       Premda su iz cjelokupnog korpusa od 58 sačuvanih Ciceronovih govora najpoznatiji oni vezani uz političku djelatnost (v. dalje), za potrebe prikaza njegovih sudskih govora (od kojih 18 održanih u ulozi branitelja) odabrala sam dijelove </a:t>
            </a:r>
            <a:r>
              <a:rPr lang="hr-HR" sz="5600" dirty="0"/>
              <a:t>govora </a:t>
            </a:r>
            <a:r>
              <a:rPr lang="hr-HR" sz="5600" i="1" dirty="0"/>
              <a:t>Za </a:t>
            </a:r>
            <a:r>
              <a:rPr lang="hr-HR" sz="5600" i="1" dirty="0" err="1"/>
              <a:t>Seksta</a:t>
            </a:r>
            <a:r>
              <a:rPr lang="hr-HR" sz="5600" i="1" dirty="0"/>
              <a:t> </a:t>
            </a:r>
            <a:r>
              <a:rPr lang="hr-HR" sz="5600" i="1" dirty="0" err="1"/>
              <a:t>Roscija</a:t>
            </a:r>
            <a:r>
              <a:rPr lang="hr-HR" sz="5600" i="1" dirty="0"/>
              <a:t> </a:t>
            </a:r>
            <a:r>
              <a:rPr lang="hr-HR" sz="5600" i="1" dirty="0" err="1"/>
              <a:t>Amerinca</a:t>
            </a:r>
            <a:r>
              <a:rPr lang="hr-HR" sz="5600" dirty="0"/>
              <a:t>, </a:t>
            </a:r>
            <a:r>
              <a:rPr lang="hr-HR" sz="5600" dirty="0" smtClean="0"/>
              <a:t>jer je riječ o Ciceronovom prvom cjelovito sačuvanom sudskom govoru a </a:t>
            </a:r>
            <a:r>
              <a:rPr lang="hr-HR" sz="5600" dirty="0"/>
              <a:t>ujedno </a:t>
            </a:r>
            <a:r>
              <a:rPr lang="hr-HR" sz="5600" dirty="0" smtClean="0"/>
              <a:t>i prvo održanom obrambenom govoru. On je, naime, 80.g.pr.n.e. pred Senatom kao mjerodavnim </a:t>
            </a:r>
            <a:r>
              <a:rPr lang="hr-HR" sz="5600" dirty="0"/>
              <a:t>sudom u </a:t>
            </a:r>
            <a:r>
              <a:rPr lang="hr-HR" sz="5600" dirty="0" smtClean="0"/>
              <a:t>svojoj 27</a:t>
            </a:r>
            <a:r>
              <a:rPr lang="hr-HR" sz="5600" dirty="0"/>
              <a:t>. godini </a:t>
            </a:r>
            <a:r>
              <a:rPr lang="hr-HR" sz="5600" dirty="0" smtClean="0"/>
              <a:t>života (i bez ikakvih javnih dužnosti iza sebe) branio mladog S. </a:t>
            </a:r>
            <a:r>
              <a:rPr lang="hr-HR" sz="5600" dirty="0" err="1" smtClean="0"/>
              <a:t>Roscija</a:t>
            </a:r>
            <a:r>
              <a:rPr lang="hr-HR" sz="5600" dirty="0" smtClean="0"/>
              <a:t> iz </a:t>
            </a:r>
            <a:r>
              <a:rPr lang="hr-HR" sz="5600" dirty="0" err="1" smtClean="0"/>
              <a:t>Amerije</a:t>
            </a:r>
            <a:r>
              <a:rPr lang="hr-HR" sz="5600" dirty="0" smtClean="0"/>
              <a:t> optuženog za </a:t>
            </a:r>
            <a:r>
              <a:rPr lang="hr-HR" sz="5600" dirty="0" err="1" smtClean="0"/>
              <a:t>oceubojstvo</a:t>
            </a:r>
            <a:r>
              <a:rPr lang="hr-HR" sz="5600" dirty="0" smtClean="0"/>
              <a:t> (</a:t>
            </a:r>
            <a:r>
              <a:rPr lang="hr-HR" sz="5600" i="1" dirty="0" err="1" smtClean="0"/>
              <a:t>parricidium</a:t>
            </a:r>
            <a:r>
              <a:rPr lang="hr-HR" sz="5600" i="1" dirty="0" smtClean="0"/>
              <a:t> </a:t>
            </a:r>
            <a:r>
              <a:rPr lang="hr-HR" sz="5600" dirty="0" smtClean="0"/>
              <a:t>zaprijećen smrtnom kaznom) te ga raskošnim govorničkim talentom i vještinom, pravničkom sposobnošću ali i osobnom hrabrošću s dozom prepredenosti uspješno oslobodio. </a:t>
            </a:r>
            <a:r>
              <a:rPr lang="hr-HR" sz="5600" dirty="0" err="1" smtClean="0"/>
              <a:t>Sulini</a:t>
            </a:r>
            <a:r>
              <a:rPr lang="hr-HR" sz="5600" dirty="0" smtClean="0"/>
              <a:t> štićenici, predvođeni L. K. </a:t>
            </a:r>
            <a:r>
              <a:rPr lang="hr-HR" sz="5600" dirty="0" err="1" smtClean="0"/>
              <a:t>Hrisogonom</a:t>
            </a:r>
            <a:r>
              <a:rPr lang="hr-HR" sz="5600" dirty="0" smtClean="0"/>
              <a:t>, koji su se prijevarom (tj. </a:t>
            </a:r>
            <a:r>
              <a:rPr lang="hr-HR" sz="5600" dirty="0" err="1"/>
              <a:t>p</a:t>
            </a:r>
            <a:r>
              <a:rPr lang="hr-HR" sz="5600" dirty="0" err="1" smtClean="0"/>
              <a:t>roskripcije</a:t>
            </a:r>
            <a:r>
              <a:rPr lang="hr-HR" sz="5600" dirty="0" smtClean="0"/>
              <a:t>) domogli vrijedne imovine </a:t>
            </a:r>
            <a:r>
              <a:rPr lang="hr-HR" sz="5600" dirty="0" err="1" smtClean="0"/>
              <a:t>Sekstova</a:t>
            </a:r>
            <a:r>
              <a:rPr lang="hr-HR" sz="5600" dirty="0" smtClean="0"/>
              <a:t> oca, lažnom su optužbom (koju na njihov nagovor podiže profesionalni potkazivač </a:t>
            </a:r>
            <a:r>
              <a:rPr lang="hr-HR" sz="5600" dirty="0" err="1" smtClean="0"/>
              <a:t>Erucije</a:t>
            </a:r>
            <a:r>
              <a:rPr lang="hr-HR" sz="5600" dirty="0" smtClean="0"/>
              <a:t>) nastojali uništiti optuženog sina kako bi bezbrižno uživali u ugrabljenom bogatstvu. Mladi Ciceron odvažno se upušta u bezizglednu pravnu bitku protiv štićenika diktatora na vrhuncu moći. Tako već </a:t>
            </a:r>
            <a:r>
              <a:rPr lang="hr-HR" sz="5600" dirty="0"/>
              <a:t>u uvodnom dijelu govora </a:t>
            </a:r>
            <a:r>
              <a:rPr lang="hr-HR" sz="5600" dirty="0" smtClean="0"/>
              <a:t>(§§1-14) rječitom uvjerljivošću vješto pridobiva naklonost slušateljstva </a:t>
            </a:r>
            <a:r>
              <a:rPr lang="hr-HR" sz="5600" dirty="0"/>
              <a:t>(</a:t>
            </a:r>
            <a:r>
              <a:rPr lang="hr-HR" sz="5600" i="1" dirty="0" err="1"/>
              <a:t>captatio</a:t>
            </a:r>
            <a:r>
              <a:rPr lang="hr-HR" sz="5600" i="1" dirty="0"/>
              <a:t> </a:t>
            </a:r>
            <a:r>
              <a:rPr lang="hr-HR" sz="5600" i="1" dirty="0" err="1"/>
              <a:t>benevolentiae</a:t>
            </a:r>
            <a:r>
              <a:rPr lang="hr-HR" sz="5600" dirty="0" smtClean="0"/>
              <a:t>), istodobno ga uvodeći u problematiku slučaja. </a:t>
            </a:r>
          </a:p>
          <a:p>
            <a:r>
              <a:rPr lang="hr-HR" sz="5600" dirty="0" smtClean="0"/>
              <a:t>§§ </a:t>
            </a:r>
            <a:r>
              <a:rPr lang="hr-HR" sz="5600" i="1" dirty="0"/>
              <a:t>1. Ja vjerujem da se vi, suci, čudite što je to, da sam, premda toliki preveliki govornici i </a:t>
            </a:r>
            <a:r>
              <a:rPr lang="hr-HR" sz="5600" i="1" dirty="0" err="1"/>
              <a:t>veleplemeniti</a:t>
            </a:r>
            <a:r>
              <a:rPr lang="hr-HR" sz="5600" i="1" dirty="0"/>
              <a:t> ljudi sjede,  ustao baš ja, koji se ni doblju, ni umom, ni ugledom ne smijem uspoređivati s onima koji sjede. Svi ovi koje vidite da su prisutni u ovom slučaju, smatraju da treba odbiti nepravdu </a:t>
            </a:r>
            <a:r>
              <a:rPr lang="hr-HR" sz="5600" i="1" dirty="0" err="1"/>
              <a:t>zadahnutu</a:t>
            </a:r>
            <a:r>
              <a:rPr lang="hr-HR" sz="5600" i="1" dirty="0"/>
              <a:t> novim zločinom, a sami se zbog neprijaznosti vremena ne usuđuju odbiti. Tako biva da su prisutni zato što slijede dužnost, a da šute zato što izbjegavaju opasnost.</a:t>
            </a:r>
            <a:endParaRPr lang="en-US" sz="5600" i="1" dirty="0"/>
          </a:p>
          <a:p>
            <a:r>
              <a:rPr lang="hr-HR" sz="5600" i="1" dirty="0"/>
              <a:t>2. Što dakle? Jesam li od svih ja najsrčaniji? Nikako. Ili toliko savjesniji nego ostali? Niti sam te hvale tako željan da bih ju drugima želio ugrabiti. Što me dakle, mimo ostalih nagnalo da slučaj </a:t>
            </a:r>
            <a:r>
              <a:rPr lang="hr-HR" sz="5600" i="1" dirty="0" err="1"/>
              <a:t>Seksta</a:t>
            </a:r>
            <a:r>
              <a:rPr lang="hr-HR" sz="5600" i="1" dirty="0"/>
              <a:t> </a:t>
            </a:r>
            <a:r>
              <a:rPr lang="hr-HR" sz="5600" i="1" dirty="0" err="1"/>
              <a:t>Roscija</a:t>
            </a:r>
            <a:r>
              <a:rPr lang="hr-HR" sz="5600" i="1" dirty="0"/>
              <a:t> preuzmem? Jer, da je tko od ovih, koje vidite da su prisutni, u kojima je najveći ugled i veličina, da je tko rekao, da je tko riječ o državi učinio, što se u ovom slučaju mora, smatralo bi se da je rekao mnogo više nego što je rekao.</a:t>
            </a:r>
            <a:endParaRPr lang="en-US" sz="5600" i="1" dirty="0"/>
          </a:p>
          <a:p>
            <a:r>
              <a:rPr lang="en-AU" sz="5600" i="1" dirty="0"/>
              <a:t>3. A </a:t>
            </a:r>
            <a:r>
              <a:rPr lang="en-AU" sz="5600" i="1" dirty="0" err="1"/>
              <a:t>ako</a:t>
            </a:r>
            <a:r>
              <a:rPr lang="en-AU" sz="5600" i="1" dirty="0"/>
              <a:t> </a:t>
            </a:r>
            <a:r>
              <a:rPr lang="en-AU" sz="5600" i="1" dirty="0" err="1"/>
              <a:t>ja</a:t>
            </a:r>
            <a:r>
              <a:rPr lang="en-AU" sz="5600" i="1" dirty="0"/>
              <a:t> </a:t>
            </a:r>
            <a:r>
              <a:rPr lang="en-AU" sz="5600" i="1" dirty="0" err="1"/>
              <a:t>budem</a:t>
            </a:r>
            <a:r>
              <a:rPr lang="en-AU" sz="5600" i="1" dirty="0"/>
              <a:t>, </a:t>
            </a:r>
            <a:r>
              <a:rPr lang="en-AU" sz="5600" i="1" dirty="0" err="1"/>
              <a:t>sve</a:t>
            </a:r>
            <a:r>
              <a:rPr lang="en-AU" sz="5600" i="1" dirty="0"/>
              <a:t> </a:t>
            </a:r>
            <a:r>
              <a:rPr lang="en-AU" sz="5600" i="1" dirty="0" err="1"/>
              <a:t>što</a:t>
            </a:r>
            <a:r>
              <a:rPr lang="en-AU" sz="5600" i="1" dirty="0"/>
              <a:t> </a:t>
            </a:r>
            <a:r>
              <a:rPr lang="en-AU" sz="5600" i="1" dirty="0" err="1"/>
              <a:t>treba</a:t>
            </a:r>
            <a:r>
              <a:rPr lang="en-AU" sz="5600" i="1" dirty="0"/>
              <a:t> </a:t>
            </a:r>
            <a:r>
              <a:rPr lang="en-AU" sz="5600" i="1" dirty="0" err="1"/>
              <a:t>reći</a:t>
            </a:r>
            <a:r>
              <a:rPr lang="en-AU" sz="5600" i="1" dirty="0"/>
              <a:t>, </a:t>
            </a:r>
            <a:r>
              <a:rPr lang="en-AU" sz="5600" i="1" dirty="0" err="1"/>
              <a:t>slobodno</a:t>
            </a:r>
            <a:r>
              <a:rPr lang="en-AU" sz="5600" i="1" dirty="0"/>
              <a:t> </a:t>
            </a:r>
            <a:r>
              <a:rPr lang="en-AU" sz="5600" i="1" dirty="0" err="1"/>
              <a:t>rekao</a:t>
            </a:r>
            <a:r>
              <a:rPr lang="en-AU" sz="5600" i="1" dirty="0"/>
              <a:t>, </a:t>
            </a:r>
            <a:r>
              <a:rPr lang="en-AU" sz="5600" i="1" dirty="0" err="1"/>
              <a:t>ipak</a:t>
            </a:r>
            <a:r>
              <a:rPr lang="en-AU" sz="5600" i="1" dirty="0"/>
              <a:t> </a:t>
            </a:r>
            <a:r>
              <a:rPr lang="en-AU" sz="5600" i="1" dirty="0" err="1"/>
              <a:t>ni</a:t>
            </a:r>
            <a:r>
              <a:rPr lang="en-AU" sz="5600" i="1" dirty="0"/>
              <a:t> </a:t>
            </a:r>
            <a:r>
              <a:rPr lang="en-AU" sz="5600" i="1" dirty="0" err="1"/>
              <a:t>slično</a:t>
            </a:r>
            <a:r>
              <a:rPr lang="en-AU" sz="5600" i="1" dirty="0"/>
              <a:t> </a:t>
            </a:r>
            <a:r>
              <a:rPr lang="en-AU" sz="5600" i="1" dirty="0" err="1"/>
              <a:t>moj</a:t>
            </a:r>
            <a:r>
              <a:rPr lang="en-AU" sz="5600" i="1" dirty="0"/>
              <a:t> </a:t>
            </a:r>
            <a:r>
              <a:rPr lang="en-AU" sz="5600" i="1" dirty="0" err="1"/>
              <a:t>govor</a:t>
            </a:r>
            <a:r>
              <a:rPr lang="en-AU" sz="5600" i="1" dirty="0"/>
              <a:t> </a:t>
            </a:r>
            <a:r>
              <a:rPr lang="en-AU" sz="5600" i="1" dirty="0" err="1"/>
              <a:t>neće</a:t>
            </a:r>
            <a:r>
              <a:rPr lang="en-AU" sz="5600" i="1" dirty="0"/>
              <a:t> </a:t>
            </a:r>
            <a:r>
              <a:rPr lang="en-AU" sz="5600" i="1" dirty="0" err="1"/>
              <a:t>moći</a:t>
            </a:r>
            <a:r>
              <a:rPr lang="en-AU" sz="5600" i="1" dirty="0"/>
              <a:t> </a:t>
            </a:r>
            <a:r>
              <a:rPr lang="en-AU" sz="5600" i="1" dirty="0" err="1"/>
              <a:t>izaći</a:t>
            </a:r>
            <a:r>
              <a:rPr lang="en-AU" sz="5600" i="1" dirty="0"/>
              <a:t> </a:t>
            </a:r>
            <a:r>
              <a:rPr lang="en-AU" sz="5600" i="1" dirty="0" err="1"/>
              <a:t>i</a:t>
            </a:r>
            <a:r>
              <a:rPr lang="en-AU" sz="5600" i="1" dirty="0"/>
              <a:t> </a:t>
            </a:r>
            <a:r>
              <a:rPr lang="en-AU" sz="5600" i="1" dirty="0" err="1"/>
              <a:t>na</a:t>
            </a:r>
            <a:r>
              <a:rPr lang="en-AU" sz="5600" i="1" dirty="0"/>
              <a:t> </a:t>
            </a:r>
            <a:r>
              <a:rPr lang="en-AU" sz="5600" i="1" dirty="0" err="1"/>
              <a:t>svjetinu</a:t>
            </a:r>
            <a:r>
              <a:rPr lang="en-AU" sz="5600" i="1" dirty="0"/>
              <a:t> se </a:t>
            </a:r>
            <a:r>
              <a:rPr lang="en-AU" sz="5600" i="1" dirty="0" err="1"/>
              <a:t>raširiti</a:t>
            </a:r>
            <a:r>
              <a:rPr lang="en-AU" sz="5600" i="1" dirty="0"/>
              <a:t>. </a:t>
            </a:r>
            <a:r>
              <a:rPr lang="en-AU" sz="5600" i="1" dirty="0" err="1"/>
              <a:t>Zatim</a:t>
            </a:r>
            <a:r>
              <a:rPr lang="en-AU" sz="5600" i="1" dirty="0"/>
              <a:t>, </a:t>
            </a:r>
            <a:r>
              <a:rPr lang="en-AU" sz="5600" i="1" dirty="0" err="1"/>
              <a:t>jer</a:t>
            </a:r>
            <a:r>
              <a:rPr lang="en-AU" sz="5600" i="1" dirty="0"/>
              <a:t> </a:t>
            </a:r>
            <a:r>
              <a:rPr lang="en-AU" sz="5600" i="1" dirty="0" err="1"/>
              <a:t>ostalih</a:t>
            </a:r>
            <a:r>
              <a:rPr lang="en-AU" sz="5600" i="1" dirty="0"/>
              <a:t> </a:t>
            </a:r>
            <a:r>
              <a:rPr lang="en-AU" sz="5600" i="1" dirty="0" err="1"/>
              <a:t>niti</a:t>
            </a:r>
            <a:r>
              <a:rPr lang="en-AU" sz="5600" i="1" dirty="0"/>
              <a:t> </a:t>
            </a:r>
            <a:r>
              <a:rPr lang="en-AU" sz="5600" i="1" dirty="0" err="1"/>
              <a:t>izgovoreno</a:t>
            </a:r>
            <a:r>
              <a:rPr lang="en-AU" sz="5600" i="1" dirty="0"/>
              <a:t> ne </a:t>
            </a:r>
            <a:r>
              <a:rPr lang="en-AU" sz="5600" i="1" dirty="0" err="1"/>
              <a:t>može</a:t>
            </a:r>
            <a:r>
              <a:rPr lang="en-AU" sz="5600" i="1" dirty="0"/>
              <a:t> </a:t>
            </a:r>
            <a:r>
              <a:rPr lang="en-AU" sz="5600" i="1" dirty="0" err="1"/>
              <a:t>ostati</a:t>
            </a:r>
            <a:r>
              <a:rPr lang="en-AU" sz="5600" i="1" dirty="0"/>
              <a:t> </a:t>
            </a:r>
            <a:r>
              <a:rPr lang="en-AU" sz="5600" i="1" dirty="0" err="1"/>
              <a:t>sakriveno</a:t>
            </a:r>
            <a:r>
              <a:rPr lang="en-AU" sz="5600" i="1" dirty="0"/>
              <a:t> </a:t>
            </a:r>
            <a:r>
              <a:rPr lang="en-AU" sz="5600" i="1" dirty="0" err="1"/>
              <a:t>zbog</a:t>
            </a:r>
            <a:r>
              <a:rPr lang="en-AU" sz="5600" i="1" dirty="0"/>
              <a:t> </a:t>
            </a:r>
            <a:r>
              <a:rPr lang="en-AU" sz="5600" i="1" dirty="0" err="1"/>
              <a:t>plemenitosti</a:t>
            </a:r>
            <a:r>
              <a:rPr lang="en-AU" sz="5600" i="1" dirty="0"/>
              <a:t> </a:t>
            </a:r>
            <a:r>
              <a:rPr lang="en-AU" sz="5600" i="1" dirty="0" err="1"/>
              <a:t>i</a:t>
            </a:r>
            <a:r>
              <a:rPr lang="en-AU" sz="5600" i="1" dirty="0"/>
              <a:t> </a:t>
            </a:r>
            <a:r>
              <a:rPr lang="en-AU" sz="5600" i="1" dirty="0" err="1"/>
              <a:t>veličine</a:t>
            </a:r>
            <a:r>
              <a:rPr lang="en-AU" sz="5600" i="1" dirty="0"/>
              <a:t>, </a:t>
            </a:r>
            <a:r>
              <a:rPr lang="en-AU" sz="5600" i="1" dirty="0" err="1"/>
              <a:t>niti</a:t>
            </a:r>
            <a:r>
              <a:rPr lang="en-AU" sz="5600" i="1" dirty="0"/>
              <a:t> se </a:t>
            </a:r>
            <a:r>
              <a:rPr lang="en-AU" sz="5600" i="1" dirty="0" err="1"/>
              <a:t>lakoumno</a:t>
            </a:r>
            <a:r>
              <a:rPr lang="en-AU" sz="5600" i="1" dirty="0"/>
              <a:t> </a:t>
            </a:r>
            <a:r>
              <a:rPr lang="en-AU" sz="5600" i="1" dirty="0" err="1"/>
              <a:t>izgovorenom</a:t>
            </a:r>
            <a:r>
              <a:rPr lang="en-AU" sz="5600" i="1" dirty="0"/>
              <a:t> </a:t>
            </a:r>
            <a:r>
              <a:rPr lang="en-AU" sz="5600" i="1" dirty="0" err="1"/>
              <a:t>može</a:t>
            </a:r>
            <a:r>
              <a:rPr lang="en-AU" sz="5600" i="1" dirty="0"/>
              <a:t> </a:t>
            </a:r>
            <a:r>
              <a:rPr lang="en-AU" sz="5600" i="1" dirty="0" err="1"/>
              <a:t>ustupiti</a:t>
            </a:r>
            <a:r>
              <a:rPr lang="en-AU" sz="5600" i="1" dirty="0"/>
              <a:t> </a:t>
            </a:r>
            <a:r>
              <a:rPr lang="en-AU" sz="5600" i="1" dirty="0" err="1"/>
              <a:t>zbog</a:t>
            </a:r>
            <a:r>
              <a:rPr lang="en-AU" sz="5600" i="1" dirty="0"/>
              <a:t> </a:t>
            </a:r>
            <a:r>
              <a:rPr lang="en-AU" sz="5600" i="1" dirty="0" err="1"/>
              <a:t>dobi</a:t>
            </a:r>
            <a:r>
              <a:rPr lang="en-AU" sz="5600" i="1" dirty="0"/>
              <a:t> </a:t>
            </a:r>
            <a:r>
              <a:rPr lang="en-AU" sz="5600" i="1" dirty="0" err="1"/>
              <a:t>i</a:t>
            </a:r>
            <a:r>
              <a:rPr lang="en-AU" sz="5600" i="1" dirty="0"/>
              <a:t> </a:t>
            </a:r>
            <a:r>
              <a:rPr lang="en-AU" sz="5600" i="1" dirty="0" err="1"/>
              <a:t>razboritosti</a:t>
            </a:r>
            <a:r>
              <a:rPr lang="en-AU" sz="5600" i="1" dirty="0"/>
              <a:t>. </a:t>
            </a:r>
            <a:r>
              <a:rPr lang="en-AU" sz="5600" i="1" dirty="0" err="1"/>
              <a:t>Ako</a:t>
            </a:r>
            <a:r>
              <a:rPr lang="en-AU" sz="5600" i="1" dirty="0"/>
              <a:t> </a:t>
            </a:r>
            <a:r>
              <a:rPr lang="en-AU" sz="5600" i="1" dirty="0" err="1"/>
              <a:t>ja</a:t>
            </a:r>
            <a:r>
              <a:rPr lang="en-AU" sz="5600" i="1" dirty="0"/>
              <a:t> </a:t>
            </a:r>
            <a:r>
              <a:rPr lang="en-AU" sz="5600" i="1" dirty="0" err="1"/>
              <a:t>što</a:t>
            </a:r>
            <a:r>
              <a:rPr lang="en-AU" sz="5600" i="1" dirty="0"/>
              <a:t> </a:t>
            </a:r>
            <a:r>
              <a:rPr lang="en-AU" sz="5600" i="1" dirty="0" err="1"/>
              <a:t>slobodnije</a:t>
            </a:r>
            <a:r>
              <a:rPr lang="en-AU" sz="5600" i="1" dirty="0"/>
              <a:t> </a:t>
            </a:r>
            <a:r>
              <a:rPr lang="en-AU" sz="5600" i="1" dirty="0" err="1"/>
              <a:t>budem</a:t>
            </a:r>
            <a:r>
              <a:rPr lang="en-AU" sz="5600" i="1" dirty="0"/>
              <a:t> </a:t>
            </a:r>
            <a:r>
              <a:rPr lang="en-AU" sz="5600" i="1" dirty="0" err="1"/>
              <a:t>rekao</a:t>
            </a:r>
            <a:r>
              <a:rPr lang="en-AU" sz="5600" i="1" dirty="0"/>
              <a:t>, to </a:t>
            </a:r>
            <a:r>
              <a:rPr lang="en-AU" sz="5600" i="1" dirty="0" err="1"/>
              <a:t>će</a:t>
            </a:r>
            <a:r>
              <a:rPr lang="en-AU" sz="5600" i="1" dirty="0"/>
              <a:t> se </a:t>
            </a:r>
            <a:r>
              <a:rPr lang="en-AU" sz="5600" i="1" dirty="0" err="1"/>
              <a:t>moći</a:t>
            </a:r>
            <a:r>
              <a:rPr lang="en-AU" sz="5600" i="1" dirty="0"/>
              <a:t> </a:t>
            </a:r>
            <a:r>
              <a:rPr lang="en-AU" sz="5600" i="1" dirty="0" err="1"/>
              <a:t>ili</a:t>
            </a:r>
            <a:r>
              <a:rPr lang="en-AU" sz="5600" i="1" dirty="0"/>
              <a:t> </a:t>
            </a:r>
            <a:r>
              <a:rPr lang="en-AU" sz="5600" i="1" dirty="0" err="1"/>
              <a:t>zatajiti</a:t>
            </a:r>
            <a:r>
              <a:rPr lang="en-AU" sz="5600" i="1" dirty="0"/>
              <a:t> </a:t>
            </a:r>
            <a:r>
              <a:rPr lang="en-AU" sz="5600" i="1" dirty="0" err="1"/>
              <a:t>zbog</a:t>
            </a:r>
            <a:r>
              <a:rPr lang="en-AU" sz="5600" i="1" dirty="0"/>
              <a:t> toga </a:t>
            </a:r>
            <a:r>
              <a:rPr lang="en-AU" sz="5600" i="1" dirty="0" err="1"/>
              <a:t>što</a:t>
            </a:r>
            <a:r>
              <a:rPr lang="en-AU" sz="5600" i="1" dirty="0"/>
              <a:t> </a:t>
            </a:r>
            <a:r>
              <a:rPr lang="en-AU" sz="5600" i="1" dirty="0" err="1"/>
              <a:t>još</a:t>
            </a:r>
            <a:r>
              <a:rPr lang="en-AU" sz="5600" i="1" dirty="0"/>
              <a:t> </a:t>
            </a:r>
            <a:r>
              <a:rPr lang="en-AU" sz="5600" i="1" dirty="0" err="1"/>
              <a:t>nisam</a:t>
            </a:r>
            <a:r>
              <a:rPr lang="en-AU" sz="5600" i="1" dirty="0"/>
              <a:t> u </a:t>
            </a:r>
            <a:r>
              <a:rPr lang="en-AU" sz="5600" i="1" dirty="0" err="1"/>
              <a:t>državnoj</a:t>
            </a:r>
            <a:r>
              <a:rPr lang="en-AU" sz="5600" i="1" dirty="0"/>
              <a:t> </a:t>
            </a:r>
            <a:r>
              <a:rPr lang="en-AU" sz="5600" i="1" dirty="0" err="1"/>
              <a:t>službi</a:t>
            </a:r>
            <a:r>
              <a:rPr lang="en-AU" sz="5600" i="1" dirty="0"/>
              <a:t>, </a:t>
            </a:r>
            <a:r>
              <a:rPr lang="en-AU" sz="5600" i="1" dirty="0" err="1"/>
              <a:t>ili</a:t>
            </a:r>
            <a:r>
              <a:rPr lang="en-AU" sz="5600" i="1" dirty="0"/>
              <a:t> </a:t>
            </a:r>
            <a:r>
              <a:rPr lang="en-AU" sz="5600" i="1" dirty="0" err="1"/>
              <a:t>oprostiti</a:t>
            </a:r>
            <a:r>
              <a:rPr lang="en-AU" sz="5600" i="1" dirty="0"/>
              <a:t> </a:t>
            </a:r>
            <a:r>
              <a:rPr lang="en-AU" sz="5600" i="1" dirty="0" err="1"/>
              <a:t>mojoj</a:t>
            </a:r>
            <a:r>
              <a:rPr lang="en-AU" sz="5600" i="1" dirty="0"/>
              <a:t> </a:t>
            </a:r>
            <a:r>
              <a:rPr lang="en-AU" sz="5600" i="1" dirty="0" err="1"/>
              <a:t>mladosti</a:t>
            </a:r>
            <a:r>
              <a:rPr lang="en-AU" sz="5600" i="1" dirty="0"/>
              <a:t>; </a:t>
            </a:r>
            <a:r>
              <a:rPr lang="en-AU" sz="5600" i="1" dirty="0" err="1"/>
              <a:t>premda</a:t>
            </a:r>
            <a:r>
              <a:rPr lang="en-AU" sz="5600" i="1" dirty="0"/>
              <a:t> je ne </a:t>
            </a:r>
            <a:r>
              <a:rPr lang="en-AU" sz="5600" i="1" dirty="0" err="1"/>
              <a:t>samo</a:t>
            </a:r>
            <a:r>
              <a:rPr lang="en-AU" sz="5600" i="1" dirty="0"/>
              <a:t> </a:t>
            </a:r>
            <a:r>
              <a:rPr lang="en-AU" sz="5600" i="1" dirty="0" err="1"/>
              <a:t>načelo</a:t>
            </a:r>
            <a:r>
              <a:rPr lang="en-AU" sz="5600" i="1" dirty="0"/>
              <a:t> </a:t>
            </a:r>
            <a:r>
              <a:rPr lang="en-AU" sz="5600" i="1" dirty="0" err="1"/>
              <a:t>opraštanja</a:t>
            </a:r>
            <a:r>
              <a:rPr lang="en-AU" sz="5600" i="1" dirty="0"/>
              <a:t>, </a:t>
            </a:r>
            <a:r>
              <a:rPr lang="en-AU" sz="5600" i="1" dirty="0" err="1"/>
              <a:t>nego</a:t>
            </a:r>
            <a:r>
              <a:rPr lang="en-AU" sz="5600" i="1" dirty="0"/>
              <a:t> </a:t>
            </a:r>
            <a:r>
              <a:rPr lang="en-AU" sz="5600" i="1" dirty="0" err="1"/>
              <a:t>i</a:t>
            </a:r>
            <a:r>
              <a:rPr lang="en-AU" sz="5600" i="1" dirty="0"/>
              <a:t> </a:t>
            </a:r>
            <a:r>
              <a:rPr lang="en-AU" sz="5600" i="1" dirty="0" err="1"/>
              <a:t>običaj</a:t>
            </a:r>
            <a:r>
              <a:rPr lang="en-AU" sz="5600" i="1" dirty="0"/>
              <a:t> </a:t>
            </a:r>
            <a:r>
              <a:rPr lang="en-AU" sz="5600" i="1" dirty="0" err="1"/>
              <a:t>istraživanja</a:t>
            </a:r>
            <a:r>
              <a:rPr lang="en-AU" sz="5600" i="1" dirty="0"/>
              <a:t> </a:t>
            </a:r>
            <a:r>
              <a:rPr lang="en-AU" sz="5600" i="1" dirty="0" err="1"/>
              <a:t>već</a:t>
            </a:r>
            <a:r>
              <a:rPr lang="en-AU" sz="5600" i="1" dirty="0"/>
              <a:t> </a:t>
            </a:r>
            <a:r>
              <a:rPr lang="en-AU" sz="5600" i="1" dirty="0" err="1"/>
              <a:t>iz</a:t>
            </a:r>
            <a:r>
              <a:rPr lang="en-AU" sz="5600" i="1" dirty="0"/>
              <a:t> </a:t>
            </a:r>
            <a:r>
              <a:rPr lang="en-AU" sz="5600" i="1" dirty="0" err="1"/>
              <a:t>države</a:t>
            </a:r>
            <a:r>
              <a:rPr lang="en-AU" sz="5600" i="1" dirty="0"/>
              <a:t> </a:t>
            </a:r>
            <a:r>
              <a:rPr lang="en-AU" sz="5600" i="1" dirty="0" err="1" smtClean="0"/>
              <a:t>udaljen</a:t>
            </a:r>
            <a:r>
              <a:rPr lang="hr-HR" sz="5600" b="1" i="1" dirty="0" smtClean="0"/>
              <a:t>.</a:t>
            </a:r>
          </a:p>
          <a:p>
            <a:r>
              <a:rPr lang="hr-HR" sz="5600" i="1" dirty="0"/>
              <a:t>14.A da lakše možete spoznati, suci, da je ono što je učinjeno nedostojnije nego ovo što govorim, izložit ću vam kako se stvar događala od početka, da lakše i jade ovog nevinog čovjeka, i drskosti onih, i nevolju države, možete spoznati</a:t>
            </a:r>
            <a:r>
              <a:rPr lang="hr-HR" sz="5600" i="1" dirty="0" smtClean="0"/>
              <a:t>.</a:t>
            </a:r>
          </a:p>
          <a:p>
            <a:r>
              <a:rPr lang="hr-HR" sz="5600" i="1" dirty="0"/>
              <a:t> </a:t>
            </a:r>
            <a:r>
              <a:rPr lang="hr-HR" sz="5600" i="1" dirty="0" smtClean="0"/>
              <a:t>                                                                                                                                   </a:t>
            </a:r>
            <a:r>
              <a:rPr lang="hr-HR" sz="5600" i="1" dirty="0"/>
              <a:t>(</a:t>
            </a:r>
            <a:r>
              <a:rPr lang="hr-HR" sz="5600" i="1" dirty="0" err="1"/>
              <a:t>prev</a:t>
            </a:r>
            <a:r>
              <a:rPr lang="hr-HR" sz="5600" i="1" dirty="0"/>
              <a:t>. aut</a:t>
            </a:r>
            <a:r>
              <a:rPr lang="hr-HR" sz="5600" i="1" dirty="0" smtClean="0"/>
              <a:t>.)</a:t>
            </a:r>
            <a:endParaRPr lang="en-US" sz="5600" i="1" dirty="0"/>
          </a:p>
          <a:p>
            <a:pPr marL="0" indent="0">
              <a:buNone/>
            </a:pPr>
            <a:endParaRPr lang="en-US" sz="4800" dirty="0"/>
          </a:p>
        </p:txBody>
      </p:sp>
    </p:spTree>
    <p:extLst>
      <p:ext uri="{BB962C8B-B14F-4D97-AF65-F5344CB8AC3E}">
        <p14:creationId xmlns:p14="http://schemas.microsoft.com/office/powerpoint/2010/main" val="36749166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hr-HR" sz="1400" dirty="0"/>
              <a:t> </a:t>
            </a:r>
            <a:r>
              <a:rPr lang="hr-HR" sz="1400" dirty="0" smtClean="0"/>
              <a:t>    Nakon </a:t>
            </a:r>
            <a:r>
              <a:rPr lang="hr-HR" sz="1400" dirty="0"/>
              <a:t>toga Ciceron, slijedeći retoričkim pravilima određenu strukturu govora (v. dalje), u </a:t>
            </a:r>
            <a:r>
              <a:rPr lang="hr-HR" sz="1400" i="1" dirty="0" err="1"/>
              <a:t>narratio</a:t>
            </a:r>
            <a:r>
              <a:rPr lang="hr-HR" sz="1400" i="1" dirty="0"/>
              <a:t> </a:t>
            </a:r>
            <a:r>
              <a:rPr lang="hr-HR" sz="1400" dirty="0"/>
              <a:t>(§§15-29) na </a:t>
            </a:r>
            <a:r>
              <a:rPr lang="hr-HR" sz="1400" dirty="0" err="1"/>
              <a:t>maestralan</a:t>
            </a:r>
            <a:r>
              <a:rPr lang="hr-HR" sz="1400" dirty="0"/>
              <a:t> način iznosi faktografiju slučaja odnosno opisuje osnovne karakteristike upletenih osoba, počevši sa ubijenim S. </a:t>
            </a:r>
            <a:r>
              <a:rPr lang="hr-HR" sz="1400" dirty="0" err="1"/>
              <a:t>Roscijem</a:t>
            </a:r>
            <a:r>
              <a:rPr lang="hr-HR" sz="1400" dirty="0"/>
              <a:t> starijim, </a:t>
            </a:r>
            <a:r>
              <a:rPr lang="hr-HR" sz="1400" dirty="0" err="1"/>
              <a:t>Hrisogonovim</a:t>
            </a:r>
            <a:r>
              <a:rPr lang="hr-HR" sz="1400" dirty="0"/>
              <a:t> spletkama te tužnom sudbinom mladoga </a:t>
            </a:r>
            <a:r>
              <a:rPr lang="hr-HR" sz="1400" dirty="0" err="1"/>
              <a:t>Roscija</a:t>
            </a:r>
            <a:r>
              <a:rPr lang="hr-HR" sz="1400" dirty="0"/>
              <a:t> u okolnostima svekolikog straha javnosti:</a:t>
            </a:r>
          </a:p>
          <a:p>
            <a:pPr marL="0" indent="0">
              <a:buNone/>
            </a:pPr>
            <a:r>
              <a:rPr lang="hr-HR" sz="1400" i="1" dirty="0"/>
              <a:t>§§ </a:t>
            </a:r>
            <a:r>
              <a:rPr lang="en-AU" sz="1400" i="1" dirty="0"/>
              <a:t>15.</a:t>
            </a:r>
            <a:r>
              <a:rPr lang="hr-HR" sz="1400" i="1" dirty="0"/>
              <a:t> </a:t>
            </a:r>
            <a:r>
              <a:rPr lang="en-AU" sz="1400" i="1" dirty="0" err="1"/>
              <a:t>Sekst</a:t>
            </a:r>
            <a:r>
              <a:rPr lang="en-AU" sz="1400" i="1" dirty="0"/>
              <a:t> je </a:t>
            </a:r>
            <a:r>
              <a:rPr lang="en-AU" sz="1400" i="1" dirty="0" err="1"/>
              <a:t>Roscije</a:t>
            </a:r>
            <a:r>
              <a:rPr lang="en-AU" sz="1400" i="1" dirty="0"/>
              <a:t>, </a:t>
            </a:r>
            <a:r>
              <a:rPr lang="en-AU" sz="1400" i="1" dirty="0" err="1"/>
              <a:t>otac</a:t>
            </a:r>
            <a:r>
              <a:rPr lang="en-AU" sz="1400" i="1" dirty="0"/>
              <a:t> </a:t>
            </a:r>
            <a:r>
              <a:rPr lang="en-AU" sz="1400" i="1" dirty="0" err="1"/>
              <a:t>ovoga</a:t>
            </a:r>
            <a:r>
              <a:rPr lang="en-AU" sz="1400" i="1" dirty="0"/>
              <a:t>, bio </a:t>
            </a:r>
            <a:r>
              <a:rPr lang="en-AU" sz="1400" i="1" dirty="0" err="1"/>
              <a:t>municipljanin</a:t>
            </a:r>
            <a:r>
              <a:rPr lang="en-AU" sz="1400" i="1" dirty="0"/>
              <a:t> </a:t>
            </a:r>
            <a:r>
              <a:rPr lang="en-AU" sz="1400" i="1" dirty="0" err="1"/>
              <a:t>amerijski</a:t>
            </a:r>
            <a:r>
              <a:rPr lang="en-AU" sz="1400" i="1" dirty="0"/>
              <a:t>, </a:t>
            </a:r>
            <a:r>
              <a:rPr lang="en-AU" sz="1400" i="1" dirty="0" err="1"/>
              <a:t>kako</a:t>
            </a:r>
            <a:r>
              <a:rPr lang="en-AU" sz="1400" i="1" dirty="0"/>
              <a:t> </a:t>
            </a:r>
            <a:r>
              <a:rPr lang="en-AU" sz="1400" i="1" dirty="0" err="1"/>
              <a:t>rodom</a:t>
            </a:r>
            <a:r>
              <a:rPr lang="en-AU" sz="1400" i="1" dirty="0"/>
              <a:t>, </a:t>
            </a:r>
            <a:r>
              <a:rPr lang="en-AU" sz="1400" i="1" dirty="0" err="1"/>
              <a:t>i</a:t>
            </a:r>
            <a:r>
              <a:rPr lang="en-AU" sz="1400" i="1" dirty="0"/>
              <a:t> </a:t>
            </a:r>
            <a:r>
              <a:rPr lang="en-AU" sz="1400" i="1" dirty="0" err="1"/>
              <a:t>plemenitošću</a:t>
            </a:r>
            <a:r>
              <a:rPr lang="en-AU" sz="1400" i="1" dirty="0"/>
              <a:t>, </a:t>
            </a:r>
            <a:r>
              <a:rPr lang="en-AU" sz="1400" i="1" dirty="0" err="1"/>
              <a:t>i</a:t>
            </a:r>
            <a:r>
              <a:rPr lang="en-AU" sz="1400" i="1" dirty="0"/>
              <a:t> </a:t>
            </a:r>
            <a:r>
              <a:rPr lang="en-AU" sz="1400" i="1" dirty="0" err="1"/>
              <a:t>imetkom</a:t>
            </a:r>
            <a:r>
              <a:rPr lang="en-AU" sz="1400" i="1" dirty="0"/>
              <a:t> ne </a:t>
            </a:r>
            <a:r>
              <a:rPr lang="en-AU" sz="1400" i="1" dirty="0" err="1"/>
              <a:t>samo</a:t>
            </a:r>
            <a:r>
              <a:rPr lang="en-AU" sz="1400" i="1" dirty="0"/>
              <a:t> </a:t>
            </a:r>
            <a:r>
              <a:rPr lang="en-AU" sz="1400" i="1" dirty="0" err="1"/>
              <a:t>svojeg</a:t>
            </a:r>
            <a:r>
              <a:rPr lang="en-AU" sz="1400" i="1" dirty="0"/>
              <a:t> </a:t>
            </a:r>
            <a:r>
              <a:rPr lang="en-AU" sz="1400" i="1" dirty="0" err="1"/>
              <a:t>municipija</a:t>
            </a:r>
            <a:r>
              <a:rPr lang="en-AU" sz="1400" i="1" dirty="0"/>
              <a:t>, </a:t>
            </a:r>
            <a:r>
              <a:rPr lang="en-AU" sz="1400" i="1" dirty="0" err="1"/>
              <a:t>nego</a:t>
            </a:r>
            <a:r>
              <a:rPr lang="en-AU" sz="1400" i="1" dirty="0"/>
              <a:t> </a:t>
            </a:r>
            <a:r>
              <a:rPr lang="en-AU" sz="1400" i="1" dirty="0" err="1"/>
              <a:t>i</a:t>
            </a:r>
            <a:r>
              <a:rPr lang="en-AU" sz="1400" i="1" dirty="0"/>
              <a:t> </a:t>
            </a:r>
            <a:r>
              <a:rPr lang="en-AU" sz="1400" i="1" dirty="0" err="1"/>
              <a:t>njegova</a:t>
            </a:r>
            <a:r>
              <a:rPr lang="en-AU" sz="1400" i="1" dirty="0"/>
              <a:t> </a:t>
            </a:r>
            <a:r>
              <a:rPr lang="en-AU" sz="1400" i="1" dirty="0" err="1"/>
              <a:t>susjedstva</a:t>
            </a:r>
            <a:r>
              <a:rPr lang="en-AU" sz="1400" i="1" dirty="0"/>
              <a:t> </a:t>
            </a:r>
            <a:r>
              <a:rPr lang="en-AU" sz="1400" i="1" dirty="0" err="1"/>
              <a:t>lako</a:t>
            </a:r>
            <a:r>
              <a:rPr lang="en-AU" sz="1400" i="1" dirty="0"/>
              <a:t> </a:t>
            </a:r>
            <a:r>
              <a:rPr lang="en-AU" sz="1400" i="1" dirty="0" err="1"/>
              <a:t>prvi</a:t>
            </a:r>
            <a:r>
              <a:rPr lang="en-AU" sz="1400" i="1" dirty="0"/>
              <a:t>, </a:t>
            </a:r>
            <a:r>
              <a:rPr lang="en-AU" sz="1400" i="1" dirty="0" err="1"/>
              <a:t>tako</a:t>
            </a:r>
            <a:r>
              <a:rPr lang="en-AU" sz="1400" i="1" dirty="0"/>
              <a:t> </a:t>
            </a:r>
            <a:r>
              <a:rPr lang="en-AU" sz="1400" i="1" dirty="0" err="1"/>
              <a:t>bogat</a:t>
            </a:r>
            <a:r>
              <a:rPr lang="en-AU" sz="1400" i="1" dirty="0"/>
              <a:t> </a:t>
            </a:r>
            <a:r>
              <a:rPr lang="en-AU" sz="1400" i="1" dirty="0" err="1"/>
              <a:t>i</a:t>
            </a:r>
            <a:r>
              <a:rPr lang="en-AU" sz="1400" i="1" dirty="0"/>
              <a:t> </a:t>
            </a:r>
            <a:r>
              <a:rPr lang="en-AU" sz="1400" i="1" dirty="0" err="1"/>
              <a:t>uslužnošću</a:t>
            </a:r>
            <a:r>
              <a:rPr lang="en-AU" sz="1400" i="1" dirty="0"/>
              <a:t> </a:t>
            </a:r>
            <a:r>
              <a:rPr lang="en-AU" sz="1400" i="1" dirty="0" err="1"/>
              <a:t>i</a:t>
            </a:r>
            <a:r>
              <a:rPr lang="en-AU" sz="1400" i="1" dirty="0"/>
              <a:t> </a:t>
            </a:r>
            <a:r>
              <a:rPr lang="en-AU" sz="1400" i="1" dirty="0" err="1"/>
              <a:t>gostinskim</a:t>
            </a:r>
            <a:r>
              <a:rPr lang="en-AU" sz="1400" i="1" dirty="0"/>
              <a:t> </a:t>
            </a:r>
            <a:r>
              <a:rPr lang="en-AU" sz="1400" i="1" dirty="0" err="1"/>
              <a:t>vezama</a:t>
            </a:r>
            <a:r>
              <a:rPr lang="en-AU" sz="1400" i="1" dirty="0"/>
              <a:t> </a:t>
            </a:r>
            <a:r>
              <a:rPr lang="en-AU" sz="1400" i="1" dirty="0" err="1"/>
              <a:t>preplemenitih</a:t>
            </a:r>
            <a:r>
              <a:rPr lang="en-AU" sz="1400" i="1" dirty="0"/>
              <a:t> </a:t>
            </a:r>
            <a:r>
              <a:rPr lang="en-AU" sz="1400" i="1" dirty="0" err="1"/>
              <a:t>ljudi</a:t>
            </a:r>
            <a:r>
              <a:rPr lang="en-AU" sz="1400" i="1" dirty="0"/>
              <a:t>.</a:t>
            </a:r>
            <a:r>
              <a:rPr lang="hr-HR" sz="1400" i="1" dirty="0"/>
              <a:t> ..</a:t>
            </a:r>
            <a:r>
              <a:rPr lang="en-AU" sz="1400" i="1" dirty="0"/>
              <a:t> I </a:t>
            </a:r>
            <a:r>
              <a:rPr lang="en-AU" sz="1400" i="1" dirty="0" err="1"/>
              <a:t>tako</a:t>
            </a:r>
            <a:r>
              <a:rPr lang="en-AU" sz="1400" i="1" dirty="0"/>
              <a:t> je od </a:t>
            </a:r>
            <a:r>
              <a:rPr lang="en-AU" sz="1400" i="1" dirty="0" err="1"/>
              <a:t>svih</a:t>
            </a:r>
            <a:r>
              <a:rPr lang="en-AU" sz="1400" i="1" dirty="0"/>
              <a:t> </a:t>
            </a:r>
            <a:r>
              <a:rPr lang="en-AU" sz="1400" i="1" dirty="0" err="1"/>
              <a:t>svojih</a:t>
            </a:r>
            <a:r>
              <a:rPr lang="en-AU" sz="1400" i="1" dirty="0"/>
              <a:t> </a:t>
            </a:r>
            <a:r>
              <a:rPr lang="en-AU" sz="1400" i="1" dirty="0" err="1"/>
              <a:t>dobitaka</a:t>
            </a:r>
            <a:r>
              <a:rPr lang="en-AU" sz="1400" i="1" dirty="0"/>
              <a:t> </a:t>
            </a:r>
            <a:r>
              <a:rPr lang="en-AU" sz="1400" i="1" dirty="0" err="1"/>
              <a:t>ovaj</a:t>
            </a:r>
            <a:r>
              <a:rPr lang="en-AU" sz="1400" i="1" dirty="0"/>
              <a:t> </a:t>
            </a:r>
            <a:r>
              <a:rPr lang="en-AU" sz="1400" i="1" dirty="0" err="1"/>
              <a:t>jedini</a:t>
            </a:r>
            <a:r>
              <a:rPr lang="en-AU" sz="1400" i="1" dirty="0"/>
              <a:t> </a:t>
            </a:r>
            <a:r>
              <a:rPr lang="en-AU" sz="1400" i="1" dirty="0" err="1"/>
              <a:t>sinu</a:t>
            </a:r>
            <a:r>
              <a:rPr lang="en-AU" sz="1400" i="1" dirty="0"/>
              <a:t> </a:t>
            </a:r>
            <a:r>
              <a:rPr lang="en-AU" sz="1400" i="1" dirty="0" err="1"/>
              <a:t>ostavio</a:t>
            </a:r>
            <a:r>
              <a:rPr lang="en-AU" sz="1400" i="1" dirty="0"/>
              <a:t>. </a:t>
            </a:r>
            <a:r>
              <a:rPr lang="en-AU" sz="1400" i="1" dirty="0" err="1"/>
              <a:t>Naime</a:t>
            </a:r>
            <a:r>
              <a:rPr lang="en-AU" sz="1400" i="1" dirty="0"/>
              <a:t>, </a:t>
            </a:r>
            <a:r>
              <a:rPr lang="en-AU" sz="1400" i="1" dirty="0" err="1"/>
              <a:t>očevinu</a:t>
            </a:r>
            <a:r>
              <a:rPr lang="en-AU" sz="1400" i="1" dirty="0"/>
              <a:t> </a:t>
            </a:r>
            <a:r>
              <a:rPr lang="en-AU" sz="1400" i="1" dirty="0" err="1"/>
              <a:t>silom</a:t>
            </a:r>
            <a:r>
              <a:rPr lang="en-AU" sz="1400" i="1" dirty="0"/>
              <a:t> </a:t>
            </a:r>
            <a:r>
              <a:rPr lang="en-AU" sz="1400" i="1" dirty="0" err="1"/>
              <a:t>otetu</a:t>
            </a:r>
            <a:r>
              <a:rPr lang="en-AU" sz="1400" i="1" dirty="0"/>
              <a:t> </a:t>
            </a:r>
            <a:r>
              <a:rPr lang="en-AU" sz="1400" i="1" dirty="0" err="1"/>
              <a:t>domaći</a:t>
            </a:r>
            <a:r>
              <a:rPr lang="en-AU" sz="1400" i="1" dirty="0"/>
              <a:t> </a:t>
            </a:r>
            <a:r>
              <a:rPr lang="en-AU" sz="1400" i="1" dirty="0" err="1"/>
              <a:t>pljačkaši</a:t>
            </a:r>
            <a:r>
              <a:rPr lang="en-AU" sz="1400" i="1" dirty="0"/>
              <a:t> </a:t>
            </a:r>
            <a:r>
              <a:rPr lang="en-AU" sz="1400" i="1" dirty="0" err="1"/>
              <a:t>posjeduju</a:t>
            </a:r>
            <a:r>
              <a:rPr lang="en-AU" sz="1400" i="1" dirty="0"/>
              <a:t>, </a:t>
            </a:r>
            <a:r>
              <a:rPr lang="en-AU" sz="1400" i="1" dirty="0" err="1"/>
              <a:t>glas</a:t>
            </a:r>
            <a:r>
              <a:rPr lang="en-AU" sz="1400" i="1" dirty="0"/>
              <a:t> </a:t>
            </a:r>
            <a:r>
              <a:rPr lang="en-AU" sz="1400" i="1" dirty="0" err="1"/>
              <a:t>i</a:t>
            </a:r>
            <a:r>
              <a:rPr lang="en-AU" sz="1400" i="1" dirty="0"/>
              <a:t> </a:t>
            </a:r>
            <a:r>
              <a:rPr lang="en-AU" sz="1400" i="1" dirty="0" err="1"/>
              <a:t>život</a:t>
            </a:r>
            <a:r>
              <a:rPr lang="en-AU" sz="1400" i="1" dirty="0"/>
              <a:t> </a:t>
            </a:r>
            <a:r>
              <a:rPr lang="en-AU" sz="1400" i="1" dirty="0" err="1"/>
              <a:t>nevinoga</a:t>
            </a:r>
            <a:r>
              <a:rPr lang="en-AU" sz="1400" i="1" dirty="0"/>
              <a:t> </a:t>
            </a:r>
            <a:r>
              <a:rPr lang="en-AU" sz="1400" i="1" dirty="0" err="1"/>
              <a:t>očevi</a:t>
            </a:r>
            <a:r>
              <a:rPr lang="en-AU" sz="1400" i="1" dirty="0"/>
              <a:t> </a:t>
            </a:r>
            <a:r>
              <a:rPr lang="en-AU" sz="1400" i="1" dirty="0" err="1"/>
              <a:t>gosti</a:t>
            </a:r>
            <a:r>
              <a:rPr lang="en-AU" sz="1400" i="1" dirty="0"/>
              <a:t> </a:t>
            </a:r>
            <a:r>
              <a:rPr lang="en-AU" sz="1400" i="1" dirty="0" err="1"/>
              <a:t>i</a:t>
            </a:r>
            <a:r>
              <a:rPr lang="en-AU" sz="1400" i="1" dirty="0"/>
              <a:t> </a:t>
            </a:r>
            <a:r>
              <a:rPr lang="en-AU" sz="1400" i="1" dirty="0" err="1"/>
              <a:t>prijatelji</a:t>
            </a:r>
            <a:r>
              <a:rPr lang="en-AU" sz="1400" i="1" dirty="0"/>
              <a:t> brane. </a:t>
            </a:r>
            <a:endParaRPr lang="hr-HR" sz="1400" i="1" dirty="0" smtClean="0"/>
          </a:p>
          <a:p>
            <a:r>
              <a:rPr lang="hr-HR" sz="1400" i="1" dirty="0" smtClean="0"/>
              <a:t>17. Imao </a:t>
            </a:r>
            <a:r>
              <a:rPr lang="hr-HR" sz="1400" i="1" dirty="0"/>
              <a:t>je stara neprijateljstva s dvama </a:t>
            </a:r>
            <a:r>
              <a:rPr lang="hr-HR" sz="1400" i="1" dirty="0" err="1"/>
              <a:t>Roscijima</a:t>
            </a:r>
            <a:r>
              <a:rPr lang="hr-HR" sz="1400" i="1" dirty="0"/>
              <a:t> </a:t>
            </a:r>
            <a:r>
              <a:rPr lang="hr-HR" sz="1400" i="1" dirty="0" err="1"/>
              <a:t>Amerincima</a:t>
            </a:r>
            <a:r>
              <a:rPr lang="hr-HR" sz="1400" i="1" dirty="0"/>
              <a:t>, od kojih jednog vidim kako sjedi u klupama tužitelja, a za drugog čujem kako tri imanja ovoga posjeduje. Da se tih neprijateljstava mogao tako čuvati, kako se običavao bojati, živio bi. Nije se, naime, suci, s nepravom bojao. Naime dva su ta Tita </a:t>
            </a:r>
            <a:r>
              <a:rPr lang="hr-HR" sz="1400" i="1" dirty="0" err="1"/>
              <a:t>Roscija</a:t>
            </a:r>
            <a:r>
              <a:rPr lang="hr-HR" sz="1400" i="1" dirty="0"/>
              <a:t>, od kojih je jednom nadimak </a:t>
            </a:r>
            <a:r>
              <a:rPr lang="hr-HR" sz="1400" i="1" dirty="0" err="1"/>
              <a:t>Kapiton</a:t>
            </a:r>
            <a:r>
              <a:rPr lang="hr-HR" sz="1400" i="1" dirty="0"/>
              <a:t>, a ovaj se prisutni zove Magno, ljudi ovakve vrste: jedan se smatra starim i plemenitim gladijatorom s mnogo pobjeda, a ovaj se tek nedavno tom učitelju mačevanja pridružio, i onaj koji je prije ove bitke, što znadem, bio početnik, lako je svojeg učitelja zločinom i drskošću nadvisio.</a:t>
            </a:r>
            <a:endParaRPr lang="en-US" sz="1400" i="1" dirty="0"/>
          </a:p>
          <a:p>
            <a:r>
              <a:rPr lang="hr-HR" sz="1400" i="1" dirty="0" smtClean="0"/>
              <a:t>18. Naime</a:t>
            </a:r>
            <a:r>
              <a:rPr lang="hr-HR" sz="1400" i="1" dirty="0"/>
              <a:t>, kada je ovaj </a:t>
            </a:r>
            <a:r>
              <a:rPr lang="hr-HR" sz="1400" i="1" dirty="0" err="1"/>
              <a:t>Sekst</a:t>
            </a:r>
            <a:r>
              <a:rPr lang="hr-HR" sz="1400" i="1" dirty="0"/>
              <a:t> </a:t>
            </a:r>
            <a:r>
              <a:rPr lang="hr-HR" sz="1400" i="1" dirty="0" err="1"/>
              <a:t>Roscije</a:t>
            </a:r>
            <a:r>
              <a:rPr lang="hr-HR" sz="1400" i="1" dirty="0"/>
              <a:t> bio u </a:t>
            </a:r>
            <a:r>
              <a:rPr lang="hr-HR" sz="1400" i="1" dirty="0" err="1"/>
              <a:t>Ameriji</a:t>
            </a:r>
            <a:r>
              <a:rPr lang="hr-HR" sz="1400" i="1" dirty="0"/>
              <a:t>, a taj </a:t>
            </a:r>
            <a:r>
              <a:rPr lang="hr-HR" sz="1400" i="1" dirty="0" err="1"/>
              <a:t>Tit</a:t>
            </a:r>
            <a:r>
              <a:rPr lang="hr-HR" sz="1400" i="1" dirty="0"/>
              <a:t> </a:t>
            </a:r>
            <a:r>
              <a:rPr lang="hr-HR" sz="1400" i="1" dirty="0" err="1"/>
              <a:t>Roscije</a:t>
            </a:r>
            <a:r>
              <a:rPr lang="hr-HR" sz="1400" i="1" dirty="0"/>
              <a:t> u Rimu, kad je ovaj sin neprestano bio na imanjima, i kad se voljom oca kućanstvu i seljačkom životu predavao, a kad je sam često bivao u Rimu, ubijen je kod Palatinskog kupališta, vračajući se s večere, </a:t>
            </a:r>
            <a:r>
              <a:rPr lang="hr-HR" sz="1400" i="1" dirty="0" err="1"/>
              <a:t>Seksto</a:t>
            </a:r>
            <a:r>
              <a:rPr lang="hr-HR" sz="1400" i="1" dirty="0"/>
              <a:t> </a:t>
            </a:r>
            <a:r>
              <a:rPr lang="hr-HR" sz="1400" i="1" dirty="0" err="1"/>
              <a:t>Roscije</a:t>
            </a:r>
            <a:r>
              <a:rPr lang="hr-HR" sz="1400" i="1" dirty="0"/>
              <a:t>. Nadam se da iz ovog samog nije nejasno na koga se sumnja o zločinstvu proteže; a ako to što je još sumnjivo, jasnim sama stvar ne učini, sudite da je ovaj dionik krivnje</a:t>
            </a:r>
            <a:r>
              <a:rPr lang="hr-HR" sz="1400" i="1" dirty="0" smtClean="0"/>
              <a:t>! …</a:t>
            </a:r>
            <a:endParaRPr lang="en-US" sz="1400" i="1" dirty="0"/>
          </a:p>
          <a:p>
            <a:pPr marL="0" indent="0">
              <a:buNone/>
            </a:pPr>
            <a:r>
              <a:rPr lang="hr-HR" sz="1400" dirty="0" smtClean="0"/>
              <a:t> </a:t>
            </a:r>
            <a:endParaRPr lang="hr-HR" sz="1400" dirty="0"/>
          </a:p>
        </p:txBody>
      </p:sp>
    </p:spTree>
    <p:extLst>
      <p:ext uri="{BB962C8B-B14F-4D97-AF65-F5344CB8AC3E}">
        <p14:creationId xmlns:p14="http://schemas.microsoft.com/office/powerpoint/2010/main" val="37091915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hr-HR" i="1" dirty="0"/>
              <a:t>20. Četiri dana nakon što se to dogodilo, stvar se javlja </a:t>
            </a:r>
            <a:r>
              <a:rPr lang="hr-HR" i="1" dirty="0" err="1"/>
              <a:t>Hrisogonu</a:t>
            </a:r>
            <a:r>
              <a:rPr lang="hr-HR" i="1" dirty="0"/>
              <a:t>, u tabor Lucija </a:t>
            </a:r>
            <a:r>
              <a:rPr lang="hr-HR" i="1" dirty="0" err="1"/>
              <a:t>Sule</a:t>
            </a:r>
            <a:r>
              <a:rPr lang="hr-HR" i="1" dirty="0"/>
              <a:t>, u </a:t>
            </a:r>
            <a:r>
              <a:rPr lang="hr-HR" i="1" dirty="0" err="1"/>
              <a:t>Volatere</a:t>
            </a:r>
            <a:r>
              <a:rPr lang="hr-HR" i="1" dirty="0"/>
              <a:t>. Veličina imutka se navodi, izvrsnost imanja – naime, ostavio je trinaest zemalja koje gotovo sve </a:t>
            </a:r>
            <a:r>
              <a:rPr lang="hr-HR" i="1" dirty="0" err="1"/>
              <a:t>Tiber</a:t>
            </a:r>
            <a:r>
              <a:rPr lang="hr-HR" i="1" dirty="0"/>
              <a:t> dotiču – ovoga se oskudica i osamljenost spominje. Navode da se, kad je otac ovoga, </a:t>
            </a:r>
            <a:r>
              <a:rPr lang="hr-HR" i="1" dirty="0" err="1"/>
              <a:t>Sekst</a:t>
            </a:r>
            <a:r>
              <a:rPr lang="hr-HR" i="1" dirty="0"/>
              <a:t> </a:t>
            </a:r>
            <a:r>
              <a:rPr lang="hr-HR" i="1" dirty="0" err="1"/>
              <a:t>Roscije</a:t>
            </a:r>
            <a:r>
              <a:rPr lang="hr-HR" i="1" dirty="0"/>
              <a:t>, čovjek tako sjajan i uslužan, bez muke ubijen, da se ovaj neoprezan, i seljački, i u Rimu nepoznat čovjek </a:t>
            </a:r>
            <a:r>
              <a:rPr lang="hr-HR" i="1" dirty="0" err="1"/>
              <a:t>prelako</a:t>
            </a:r>
            <a:r>
              <a:rPr lang="hr-HR" i="1" dirty="0"/>
              <a:t> može ukloniti s puta. Za ovu stvar svoj trud obećavaju.</a:t>
            </a:r>
            <a:endParaRPr lang="en-US" i="1" dirty="0"/>
          </a:p>
          <a:p>
            <a:r>
              <a:rPr lang="en-AU" i="1" dirty="0"/>
              <a:t>21.</a:t>
            </a:r>
            <a:r>
              <a:rPr lang="hr-HR" i="1" dirty="0"/>
              <a:t> </a:t>
            </a:r>
            <a:r>
              <a:rPr lang="en-AU" i="1" dirty="0"/>
              <a:t>Da vas </a:t>
            </a:r>
            <a:r>
              <a:rPr lang="en-AU" i="1" dirty="0" err="1"/>
              <a:t>dulje</a:t>
            </a:r>
            <a:r>
              <a:rPr lang="en-AU" i="1" dirty="0"/>
              <a:t> ne </a:t>
            </a:r>
            <a:r>
              <a:rPr lang="en-AU" i="1" dirty="0" err="1"/>
              <a:t>zadržavam</a:t>
            </a:r>
            <a:r>
              <a:rPr lang="en-AU" i="1" dirty="0"/>
              <a:t>, </a:t>
            </a:r>
            <a:r>
              <a:rPr lang="en-AU" i="1" dirty="0" err="1"/>
              <a:t>suci</a:t>
            </a:r>
            <a:r>
              <a:rPr lang="en-AU" i="1" dirty="0"/>
              <a:t>, </a:t>
            </a:r>
            <a:r>
              <a:rPr lang="en-AU" i="1" dirty="0" err="1"/>
              <a:t>savez</a:t>
            </a:r>
            <a:r>
              <a:rPr lang="en-AU" i="1" dirty="0"/>
              <a:t> se </a:t>
            </a:r>
            <a:r>
              <a:rPr lang="en-AU" i="1" dirty="0" err="1"/>
              <a:t>sklapa</a:t>
            </a:r>
            <a:r>
              <a:rPr lang="hr-HR" i="1" dirty="0"/>
              <a:t>…</a:t>
            </a:r>
          </a:p>
          <a:p>
            <a:r>
              <a:rPr lang="en-AU" i="1" dirty="0"/>
              <a:t>23.</a:t>
            </a:r>
            <a:r>
              <a:rPr lang="hr-HR" i="1" dirty="0"/>
              <a:t> </a:t>
            </a:r>
            <a:r>
              <a:rPr lang="en-AU" i="1" dirty="0" err="1"/>
              <a:t>Međutim</a:t>
            </a:r>
            <a:r>
              <a:rPr lang="en-AU" i="1" dirty="0"/>
              <a:t>, </a:t>
            </a:r>
            <a:r>
              <a:rPr lang="en-AU" i="1" dirty="0" err="1"/>
              <a:t>taj</a:t>
            </a:r>
            <a:r>
              <a:rPr lang="en-AU" i="1" dirty="0"/>
              <a:t> Tit </a:t>
            </a:r>
            <a:r>
              <a:rPr lang="en-AU" i="1" dirty="0" err="1"/>
              <a:t>Roscije</a:t>
            </a:r>
            <a:r>
              <a:rPr lang="en-AU" i="1" dirty="0"/>
              <a:t>, </a:t>
            </a:r>
            <a:r>
              <a:rPr lang="en-AU" i="1" dirty="0" err="1"/>
              <a:t>muž</a:t>
            </a:r>
            <a:r>
              <a:rPr lang="en-AU" i="1" dirty="0"/>
              <a:t> </a:t>
            </a:r>
            <a:r>
              <a:rPr lang="en-AU" i="1" dirty="0" err="1"/>
              <a:t>najbolji</a:t>
            </a:r>
            <a:r>
              <a:rPr lang="en-AU" i="1" dirty="0"/>
              <a:t>, </a:t>
            </a:r>
            <a:r>
              <a:rPr lang="en-AU" i="1" dirty="0" err="1"/>
              <a:t>ovlaštenik</a:t>
            </a:r>
            <a:r>
              <a:rPr lang="en-AU" i="1" dirty="0"/>
              <a:t> </a:t>
            </a:r>
            <a:r>
              <a:rPr lang="en-AU" i="1" dirty="0" err="1"/>
              <a:t>Hrisogona</a:t>
            </a:r>
            <a:r>
              <a:rPr lang="en-AU" i="1" dirty="0"/>
              <a:t>, u </a:t>
            </a:r>
            <a:r>
              <a:rPr lang="en-AU" i="1" dirty="0" err="1"/>
              <a:t>Ameriju</a:t>
            </a:r>
            <a:r>
              <a:rPr lang="en-AU" i="1" dirty="0"/>
              <a:t> </a:t>
            </a:r>
            <a:r>
              <a:rPr lang="en-AU" i="1" dirty="0" err="1"/>
              <a:t>dolazi</a:t>
            </a:r>
            <a:r>
              <a:rPr lang="en-AU" i="1" dirty="0"/>
              <a:t>, </a:t>
            </a:r>
            <a:r>
              <a:rPr lang="en-AU" i="1" dirty="0" err="1"/>
              <a:t>na</a:t>
            </a:r>
            <a:r>
              <a:rPr lang="en-AU" i="1" dirty="0"/>
              <a:t> </a:t>
            </a:r>
            <a:r>
              <a:rPr lang="en-AU" i="1" dirty="0" err="1"/>
              <a:t>imanja</a:t>
            </a:r>
            <a:r>
              <a:rPr lang="en-AU" i="1" dirty="0"/>
              <a:t> </a:t>
            </a:r>
            <a:r>
              <a:rPr lang="en-AU" i="1" dirty="0" err="1"/>
              <a:t>ovoga</a:t>
            </a:r>
            <a:r>
              <a:rPr lang="en-AU" i="1" dirty="0"/>
              <a:t> </a:t>
            </a:r>
            <a:r>
              <a:rPr lang="en-AU" i="1" dirty="0" err="1"/>
              <a:t>navaljuje</a:t>
            </a:r>
            <a:r>
              <a:rPr lang="en-AU" i="1" dirty="0"/>
              <a:t>, </a:t>
            </a:r>
            <a:r>
              <a:rPr lang="en-AU" i="1" dirty="0" err="1"/>
              <a:t>ovog</a:t>
            </a:r>
            <a:r>
              <a:rPr lang="en-AU" i="1" dirty="0"/>
              <a:t> </a:t>
            </a:r>
            <a:r>
              <a:rPr lang="en-AU" i="1" dirty="0" err="1"/>
              <a:t>jadnog</a:t>
            </a:r>
            <a:r>
              <a:rPr lang="en-AU" i="1" dirty="0"/>
              <a:t>, </a:t>
            </a:r>
            <a:r>
              <a:rPr lang="en-AU" i="1" dirty="0" err="1"/>
              <a:t>tugom</a:t>
            </a:r>
            <a:r>
              <a:rPr lang="en-AU" i="1" dirty="0"/>
              <a:t> </a:t>
            </a:r>
            <a:r>
              <a:rPr lang="en-AU" i="1" dirty="0" err="1"/>
              <a:t>uništenog</a:t>
            </a:r>
            <a:r>
              <a:rPr lang="en-AU" i="1" dirty="0"/>
              <a:t>, </a:t>
            </a:r>
            <a:r>
              <a:rPr lang="en-AU" i="1" dirty="0" err="1"/>
              <a:t>koji</a:t>
            </a:r>
            <a:r>
              <a:rPr lang="en-AU" i="1" dirty="0"/>
              <a:t> </a:t>
            </a:r>
            <a:r>
              <a:rPr lang="en-AU" i="1" dirty="0" err="1"/>
              <a:t>još</a:t>
            </a:r>
            <a:r>
              <a:rPr lang="en-AU" i="1" dirty="0"/>
              <a:t> </a:t>
            </a:r>
            <a:r>
              <a:rPr lang="en-AU" i="1" dirty="0" err="1"/>
              <a:t>nije</a:t>
            </a:r>
            <a:r>
              <a:rPr lang="en-AU" i="1" dirty="0"/>
              <a:t> bio </a:t>
            </a:r>
            <a:r>
              <a:rPr lang="en-AU" i="1" dirty="0" err="1"/>
              <a:t>ni</a:t>
            </a:r>
            <a:r>
              <a:rPr lang="en-AU" i="1" dirty="0"/>
              <a:t> </a:t>
            </a:r>
            <a:r>
              <a:rPr lang="en-AU" i="1" dirty="0" err="1"/>
              <a:t>sve</a:t>
            </a:r>
            <a:r>
              <a:rPr lang="en-AU" i="1" dirty="0"/>
              <a:t> </a:t>
            </a:r>
            <a:r>
              <a:rPr lang="en-AU" i="1" dirty="0" err="1"/>
              <a:t>pravo</a:t>
            </a:r>
            <a:r>
              <a:rPr lang="en-AU" i="1" dirty="0"/>
              <a:t> </a:t>
            </a:r>
            <a:r>
              <a:rPr lang="en-AU" i="1" dirty="0" err="1"/>
              <a:t>očevom</a:t>
            </a:r>
            <a:r>
              <a:rPr lang="en-AU" i="1" dirty="0"/>
              <a:t> </a:t>
            </a:r>
            <a:r>
              <a:rPr lang="en-AU" i="1" dirty="0" err="1"/>
              <a:t>pogrebu</a:t>
            </a:r>
            <a:r>
              <a:rPr lang="en-AU" i="1" dirty="0"/>
              <a:t> </a:t>
            </a:r>
            <a:r>
              <a:rPr lang="en-AU" i="1" dirty="0" err="1"/>
              <a:t>namirio</a:t>
            </a:r>
            <a:r>
              <a:rPr lang="en-AU" i="1" dirty="0"/>
              <a:t>, </a:t>
            </a:r>
            <a:r>
              <a:rPr lang="en-AU" i="1" dirty="0" err="1"/>
              <a:t>golog</a:t>
            </a:r>
            <a:r>
              <a:rPr lang="en-AU" i="1" dirty="0"/>
              <a:t> </a:t>
            </a:r>
            <a:r>
              <a:rPr lang="en-AU" i="1" dirty="0" err="1"/>
              <a:t>izbacuje</a:t>
            </a:r>
            <a:r>
              <a:rPr lang="en-AU" i="1" dirty="0"/>
              <a:t> </a:t>
            </a:r>
            <a:r>
              <a:rPr lang="en-AU" i="1" dirty="0" err="1"/>
              <a:t>iz</a:t>
            </a:r>
            <a:r>
              <a:rPr lang="en-AU" i="1" dirty="0"/>
              <a:t> </a:t>
            </a:r>
            <a:r>
              <a:rPr lang="en-AU" i="1" dirty="0" err="1"/>
              <a:t>doma</a:t>
            </a:r>
            <a:r>
              <a:rPr lang="en-AU" i="1" dirty="0"/>
              <a:t> </a:t>
            </a:r>
            <a:r>
              <a:rPr lang="en-AU" i="1" dirty="0" err="1"/>
              <a:t>i</a:t>
            </a:r>
            <a:r>
              <a:rPr lang="en-AU" i="1" dirty="0"/>
              <a:t> od </a:t>
            </a:r>
            <a:r>
              <a:rPr lang="en-AU" i="1" dirty="0" err="1"/>
              <a:t>očinskih</a:t>
            </a:r>
            <a:r>
              <a:rPr lang="en-AU" i="1" dirty="0"/>
              <a:t> </a:t>
            </a:r>
            <a:r>
              <a:rPr lang="en-AU" i="1" dirty="0" err="1"/>
              <a:t>ga</a:t>
            </a:r>
            <a:r>
              <a:rPr lang="en-AU" i="1" dirty="0"/>
              <a:t> </a:t>
            </a:r>
            <a:r>
              <a:rPr lang="en-AU" i="1" dirty="0" err="1"/>
              <a:t>ognjišta</a:t>
            </a:r>
            <a:r>
              <a:rPr lang="en-AU" i="1" dirty="0"/>
              <a:t> </a:t>
            </a:r>
            <a:r>
              <a:rPr lang="en-AU" i="1" dirty="0" err="1"/>
              <a:t>i</a:t>
            </a:r>
            <a:r>
              <a:rPr lang="en-AU" i="1" dirty="0"/>
              <a:t> </a:t>
            </a:r>
            <a:r>
              <a:rPr lang="en-AU" i="1" dirty="0" err="1"/>
              <a:t>domaćih</a:t>
            </a:r>
            <a:r>
              <a:rPr lang="en-AU" i="1" dirty="0"/>
              <a:t> </a:t>
            </a:r>
            <a:r>
              <a:rPr lang="en-AU" i="1" dirty="0" err="1"/>
              <a:t>bogova</a:t>
            </a:r>
            <a:r>
              <a:rPr lang="en-AU" i="1" dirty="0"/>
              <a:t>, </a:t>
            </a:r>
            <a:r>
              <a:rPr lang="en-AU" i="1" dirty="0" err="1"/>
              <a:t>suci</a:t>
            </a:r>
            <a:r>
              <a:rPr lang="en-AU" i="1" dirty="0"/>
              <a:t>, </a:t>
            </a:r>
            <a:r>
              <a:rPr lang="en-AU" i="1" dirty="0" err="1"/>
              <a:t>naglavce</a:t>
            </a:r>
            <a:r>
              <a:rPr lang="en-AU" i="1" dirty="0"/>
              <a:t> </a:t>
            </a:r>
            <a:r>
              <a:rPr lang="en-AU" i="1" dirty="0" err="1"/>
              <a:t>istjeruje</a:t>
            </a:r>
            <a:r>
              <a:rPr lang="en-AU" i="1" dirty="0"/>
              <a:t>, a </a:t>
            </a:r>
            <a:r>
              <a:rPr lang="en-AU" i="1" dirty="0" err="1"/>
              <a:t>sam</a:t>
            </a:r>
            <a:r>
              <a:rPr lang="en-AU" i="1" dirty="0"/>
              <a:t> </a:t>
            </a:r>
            <a:r>
              <a:rPr lang="en-AU" i="1" dirty="0" err="1"/>
              <a:t>vrlo</a:t>
            </a:r>
            <a:r>
              <a:rPr lang="en-AU" i="1" dirty="0"/>
              <a:t> </a:t>
            </a:r>
            <a:r>
              <a:rPr lang="en-AU" i="1" dirty="0" err="1"/>
              <a:t>velikog</a:t>
            </a:r>
            <a:r>
              <a:rPr lang="en-AU" i="1" dirty="0"/>
              <a:t> </a:t>
            </a:r>
            <a:r>
              <a:rPr lang="en-AU" i="1" dirty="0" err="1"/>
              <a:t>imanja</a:t>
            </a:r>
            <a:r>
              <a:rPr lang="en-AU" i="1" dirty="0"/>
              <a:t> </a:t>
            </a:r>
            <a:r>
              <a:rPr lang="en-AU" i="1" dirty="0" err="1"/>
              <a:t>postaje</a:t>
            </a:r>
            <a:r>
              <a:rPr lang="en-AU" i="1" dirty="0"/>
              <a:t> </a:t>
            </a:r>
            <a:r>
              <a:rPr lang="en-AU" i="1" dirty="0" err="1"/>
              <a:t>gospodar</a:t>
            </a:r>
            <a:r>
              <a:rPr lang="en-AU" i="1" dirty="0"/>
              <a:t>. </a:t>
            </a:r>
            <a:r>
              <a:rPr lang="hr-HR" i="1" dirty="0"/>
              <a:t>…</a:t>
            </a:r>
          </a:p>
          <a:p>
            <a:endParaRPr lang="hr-HR" i="1" dirty="0" smtClean="0"/>
          </a:p>
          <a:p>
            <a:r>
              <a:rPr lang="hr-HR" i="1" dirty="0" smtClean="0"/>
              <a:t>28</a:t>
            </a:r>
            <a:r>
              <a:rPr lang="hr-HR" i="1" dirty="0"/>
              <a:t>. Naime, nakon što su ti spoznali da se najvećom marljivošću život </a:t>
            </a:r>
            <a:r>
              <a:rPr lang="hr-HR" i="1" dirty="0" err="1"/>
              <a:t>Seksta</a:t>
            </a:r>
            <a:r>
              <a:rPr lang="hr-HR" i="1" dirty="0"/>
              <a:t> </a:t>
            </a:r>
            <a:r>
              <a:rPr lang="hr-HR" i="1" dirty="0" err="1"/>
              <a:t>Roscija</a:t>
            </a:r>
            <a:r>
              <a:rPr lang="hr-HR" i="1" dirty="0"/>
              <a:t> čuva, i da im se ne daje nikakva mogućnost počinjanja ubojstva, prihvatili su osnovu punu zločina i drskosti, da ovoga tuže za ocoubojstvo, da za ovu stvar nekog starog tužitelja pribave, da može nešto reći o ovoj stvari, u kojoj nema nikakve sumnje, napokon da se, budući da se zločinom nisu mogli, samim vremenom bore. Tako su govorili ljudi: Budući da sudovi tako dugo nisu bili, treba da se proglasi krivim on koji se prvi na sud dovede. A ovom će zbog uslužnosti </a:t>
            </a:r>
            <a:r>
              <a:rPr lang="hr-HR" i="1" dirty="0" err="1"/>
              <a:t>Hrisogona</a:t>
            </a:r>
            <a:r>
              <a:rPr lang="hr-HR" i="1" dirty="0"/>
              <a:t> nedostajati branitelji. O prodaji dobara i o tom savezu nitko neće izgovoriti riječ. Samim će se spomenom ocoubojstva i okrutnošću zločina postići da se ovaj bez teškoće ukloni, kad ni od koga ne bude </a:t>
            </a:r>
            <a:r>
              <a:rPr lang="hr-HR" i="1" dirty="0" smtClean="0"/>
              <a:t>branjen.</a:t>
            </a:r>
          </a:p>
          <a:p>
            <a:r>
              <a:rPr lang="hr-HR" i="1" dirty="0" smtClean="0"/>
              <a:t>29</a:t>
            </a:r>
            <a:r>
              <a:rPr lang="hr-HR" i="1" dirty="0"/>
              <a:t>. Ovom osnovom i ovom ludošću tako nagnani, onog su kojeg sami, kad su željeli, nisu mogli ubiti, predali vama da ga zakoljete.</a:t>
            </a:r>
            <a:endParaRPr lang="en-US" i="1" dirty="0"/>
          </a:p>
          <a:p>
            <a:pPr marL="0" indent="0">
              <a:buNone/>
            </a:pPr>
            <a:r>
              <a:rPr lang="hr-HR" dirty="0" smtClean="0"/>
              <a:t>       </a:t>
            </a:r>
            <a:endParaRPr lang="en-US" sz="1500" i="1" dirty="0"/>
          </a:p>
          <a:p>
            <a:endParaRPr lang="hr-HR" sz="1400" i="1" dirty="0"/>
          </a:p>
        </p:txBody>
      </p:sp>
    </p:spTree>
    <p:extLst>
      <p:ext uri="{BB962C8B-B14F-4D97-AF65-F5344CB8AC3E}">
        <p14:creationId xmlns:p14="http://schemas.microsoft.com/office/powerpoint/2010/main" val="3590360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hr-HR" dirty="0" smtClean="0"/>
              <a:t>        </a:t>
            </a:r>
            <a:r>
              <a:rPr lang="hr-HR" sz="1500" dirty="0" smtClean="0"/>
              <a:t>Nakon </a:t>
            </a:r>
            <a:r>
              <a:rPr lang="hr-HR" sz="1500" dirty="0"/>
              <a:t>toga Ciceron iznosi (§§ 29-36) pregled tema koje će biti predmetom dokaznog postupka:</a:t>
            </a:r>
          </a:p>
          <a:p>
            <a:r>
              <a:rPr lang="hr-HR" sz="1500" i="1" dirty="0"/>
              <a:t>Na što da se prvo potužim, ili odakle da najradije, suci, počnem, ili kakvu, ili od koga da pomoć molim? Da li da besmrtnih bogova, da li da rimskog naroda, da li da vašu, koji najveću moć imate u ovom vremenu, vjeru zazivljem?</a:t>
            </a:r>
            <a:endParaRPr lang="en-US" sz="1500" i="1" dirty="0"/>
          </a:p>
          <a:p>
            <a:r>
              <a:rPr lang="en-AU" sz="1500" i="1" dirty="0"/>
              <a:t>30.</a:t>
            </a:r>
            <a:r>
              <a:rPr lang="hr-HR" sz="1500" i="1" dirty="0"/>
              <a:t> </a:t>
            </a:r>
            <a:r>
              <a:rPr lang="en-AU" sz="1500" i="1" dirty="0" err="1"/>
              <a:t>Otac</a:t>
            </a:r>
            <a:r>
              <a:rPr lang="en-AU" sz="1500" i="1" dirty="0"/>
              <a:t> </a:t>
            </a:r>
            <a:r>
              <a:rPr lang="en-AU" sz="1500" i="1" dirty="0" err="1"/>
              <a:t>ubijen</a:t>
            </a:r>
            <a:r>
              <a:rPr lang="en-AU" sz="1500" i="1" dirty="0"/>
              <a:t> </a:t>
            </a:r>
            <a:r>
              <a:rPr lang="en-AU" sz="1500" i="1" dirty="0" err="1"/>
              <a:t>bezbožno</a:t>
            </a:r>
            <a:r>
              <a:rPr lang="en-AU" sz="1500" i="1" dirty="0"/>
              <a:t>, </a:t>
            </a:r>
            <a:r>
              <a:rPr lang="en-AU" sz="1500" i="1" dirty="0" err="1"/>
              <a:t>dom</a:t>
            </a:r>
            <a:r>
              <a:rPr lang="en-AU" sz="1500" i="1" dirty="0"/>
              <a:t> </a:t>
            </a:r>
            <a:r>
              <a:rPr lang="en-AU" sz="1500" i="1" dirty="0" err="1"/>
              <a:t>opsjednut</a:t>
            </a:r>
            <a:r>
              <a:rPr lang="en-AU" sz="1500" i="1" dirty="0"/>
              <a:t> od </a:t>
            </a:r>
            <a:r>
              <a:rPr lang="en-AU" sz="1500" i="1" dirty="0" err="1"/>
              <a:t>neprijatelja</a:t>
            </a:r>
            <a:r>
              <a:rPr lang="en-AU" sz="1500" i="1" dirty="0"/>
              <a:t>, dobra </a:t>
            </a:r>
            <a:r>
              <a:rPr lang="en-AU" sz="1500" i="1" dirty="0" err="1"/>
              <a:t>oduzeta</a:t>
            </a:r>
            <a:r>
              <a:rPr lang="en-AU" sz="1500" i="1" dirty="0"/>
              <a:t>, </a:t>
            </a:r>
            <a:r>
              <a:rPr lang="en-AU" sz="1500" i="1" dirty="0" err="1"/>
              <a:t>posvojena</a:t>
            </a:r>
            <a:r>
              <a:rPr lang="en-AU" sz="1500" i="1" dirty="0"/>
              <a:t>, </a:t>
            </a:r>
            <a:r>
              <a:rPr lang="en-AU" sz="1500" i="1" dirty="0" err="1"/>
              <a:t>razgrabljena</a:t>
            </a:r>
            <a:r>
              <a:rPr lang="en-AU" sz="1500" i="1" dirty="0"/>
              <a:t>, </a:t>
            </a:r>
            <a:r>
              <a:rPr lang="en-AU" sz="1500" i="1" dirty="0" err="1"/>
              <a:t>život</a:t>
            </a:r>
            <a:r>
              <a:rPr lang="en-AU" sz="1500" i="1" dirty="0"/>
              <a:t> </a:t>
            </a:r>
            <a:r>
              <a:rPr lang="en-AU" sz="1500" i="1" dirty="0" err="1"/>
              <a:t>sina</a:t>
            </a:r>
            <a:r>
              <a:rPr lang="en-AU" sz="1500" i="1" dirty="0"/>
              <a:t> </a:t>
            </a:r>
            <a:r>
              <a:rPr lang="en-AU" sz="1500" i="1" dirty="0" err="1"/>
              <a:t>pogibeljan</a:t>
            </a:r>
            <a:r>
              <a:rPr lang="en-AU" sz="1500" i="1" dirty="0"/>
              <a:t>, </a:t>
            </a:r>
            <a:r>
              <a:rPr lang="en-AU" sz="1500" i="1" dirty="0" err="1"/>
              <a:t>često</a:t>
            </a:r>
            <a:r>
              <a:rPr lang="en-AU" sz="1500" i="1" dirty="0"/>
              <a:t> </a:t>
            </a:r>
            <a:r>
              <a:rPr lang="en-AU" sz="1500" i="1" dirty="0" err="1"/>
              <a:t>oružjem</a:t>
            </a:r>
            <a:r>
              <a:rPr lang="en-AU" sz="1500" i="1" dirty="0"/>
              <a:t> </a:t>
            </a:r>
            <a:r>
              <a:rPr lang="en-AU" sz="1500" i="1" dirty="0" err="1"/>
              <a:t>i</a:t>
            </a:r>
            <a:r>
              <a:rPr lang="en-AU" sz="1500" i="1" dirty="0"/>
              <a:t> </a:t>
            </a:r>
            <a:r>
              <a:rPr lang="en-AU" sz="1500" i="1" dirty="0" err="1"/>
              <a:t>zasjedom</a:t>
            </a:r>
            <a:r>
              <a:rPr lang="en-AU" sz="1500" i="1" dirty="0"/>
              <a:t> </a:t>
            </a:r>
            <a:r>
              <a:rPr lang="en-AU" sz="1500" i="1" dirty="0" err="1"/>
              <a:t>tražen</a:t>
            </a:r>
            <a:r>
              <a:rPr lang="en-AU" sz="1500" i="1" dirty="0"/>
              <a:t>. </a:t>
            </a:r>
            <a:r>
              <a:rPr lang="en-AU" sz="1500" i="1" dirty="0" err="1"/>
              <a:t>Za</a:t>
            </a:r>
            <a:r>
              <a:rPr lang="en-AU" sz="1500" i="1" dirty="0"/>
              <a:t> </a:t>
            </a:r>
            <a:r>
              <a:rPr lang="en-AU" sz="1500" i="1" dirty="0" err="1"/>
              <a:t>koji</a:t>
            </a:r>
            <a:r>
              <a:rPr lang="en-AU" sz="1500" i="1" dirty="0"/>
              <a:t> se </a:t>
            </a:r>
            <a:r>
              <a:rPr lang="en-AU" sz="1500" i="1" dirty="0" err="1"/>
              <a:t>zločin</a:t>
            </a:r>
            <a:r>
              <a:rPr lang="en-AU" sz="1500" i="1" dirty="0"/>
              <a:t> </a:t>
            </a:r>
            <a:r>
              <a:rPr lang="en-AU" sz="1500" i="1" dirty="0" err="1"/>
              <a:t>čini</a:t>
            </a:r>
            <a:r>
              <a:rPr lang="en-AU" sz="1500" i="1" dirty="0"/>
              <a:t> da </a:t>
            </a:r>
            <a:r>
              <a:rPr lang="en-AU" sz="1500" i="1" dirty="0" err="1"/>
              <a:t>nedostaje</a:t>
            </a:r>
            <a:r>
              <a:rPr lang="en-AU" sz="1500" i="1" dirty="0"/>
              <a:t> </a:t>
            </a:r>
            <a:r>
              <a:rPr lang="en-AU" sz="1500" i="1" dirty="0" err="1"/>
              <a:t>kod</a:t>
            </a:r>
            <a:r>
              <a:rPr lang="en-AU" sz="1500" i="1" dirty="0"/>
              <a:t> </a:t>
            </a:r>
            <a:r>
              <a:rPr lang="en-AU" sz="1500" i="1" dirty="0" err="1"/>
              <a:t>ovih</a:t>
            </a:r>
            <a:r>
              <a:rPr lang="en-AU" sz="1500" i="1" dirty="0"/>
              <a:t> </a:t>
            </a:r>
            <a:r>
              <a:rPr lang="en-AU" sz="1500" i="1" dirty="0" err="1"/>
              <a:t>tolikih</a:t>
            </a:r>
            <a:r>
              <a:rPr lang="en-AU" sz="1500" i="1" dirty="0"/>
              <a:t> </a:t>
            </a:r>
            <a:r>
              <a:rPr lang="en-AU" sz="1500" i="1" dirty="0" err="1"/>
              <a:t>zločinstava</a:t>
            </a:r>
            <a:r>
              <a:rPr lang="en-AU" sz="1500" i="1" dirty="0"/>
              <a:t>? </a:t>
            </a:r>
            <a:r>
              <a:rPr lang="hr-HR" sz="1500" i="1" dirty="0"/>
              <a:t>…</a:t>
            </a:r>
          </a:p>
          <a:p>
            <a:r>
              <a:rPr lang="hr-HR" sz="1500" i="1" dirty="0"/>
              <a:t>35. Tri su stvari, koliko ja mogu shvatiti, koje smetaju </a:t>
            </a:r>
            <a:r>
              <a:rPr lang="hr-HR" sz="1500" i="1" dirty="0" err="1"/>
              <a:t>Sekstu</a:t>
            </a:r>
            <a:r>
              <a:rPr lang="hr-HR" sz="1500" i="1" dirty="0"/>
              <a:t> </a:t>
            </a:r>
            <a:r>
              <a:rPr lang="hr-HR" sz="1500" i="1" dirty="0" err="1"/>
              <a:t>Rosciju</a:t>
            </a:r>
            <a:r>
              <a:rPr lang="hr-HR" sz="1500" i="1" dirty="0"/>
              <a:t>, zločin protivnika, i drskost, i moć. Izmišljanja se zločina tužitelj </a:t>
            </a:r>
            <a:r>
              <a:rPr lang="hr-HR" sz="1500" i="1" dirty="0" err="1"/>
              <a:t>Erucije</a:t>
            </a:r>
            <a:r>
              <a:rPr lang="hr-HR" sz="1500" i="1" dirty="0"/>
              <a:t> prihvatio, uloge su drskosti </a:t>
            </a:r>
            <a:r>
              <a:rPr lang="hr-HR" sz="1500" i="1" dirty="0" err="1"/>
              <a:t>Rosciji</a:t>
            </a:r>
            <a:r>
              <a:rPr lang="hr-HR" sz="1500" i="1" dirty="0"/>
              <a:t> sebi izmolili, a </a:t>
            </a:r>
            <a:r>
              <a:rPr lang="hr-HR" sz="1500" i="1" dirty="0" err="1"/>
              <a:t>Hrisogon</a:t>
            </a:r>
            <a:r>
              <a:rPr lang="hr-HR" sz="1500" i="1" dirty="0"/>
              <a:t>, on koji najviše može, moću ratuje. Uviđam da trebam govoriti o svim ovim stvarima. </a:t>
            </a:r>
          </a:p>
          <a:p>
            <a:r>
              <a:rPr lang="hr-HR" sz="1500" i="1" dirty="0"/>
              <a:t>36. Što je dakle? Ne isto o svima, zato što se ona prva stvar moje dužnosti dotiče, a ostale je dvije vama rimski narod nametnuo. Ja treba da zločin uklonim, vi morate, i drskosti se oduprijeti, i ljudi onakve vrste pogubnu i nesnošljivu moć što prije uništiti i zatrti</a:t>
            </a:r>
            <a:r>
              <a:rPr lang="hr-HR" sz="1500" i="1" dirty="0" smtClean="0"/>
              <a:t>.</a:t>
            </a:r>
          </a:p>
          <a:p>
            <a:r>
              <a:rPr lang="hr-HR" sz="1600" dirty="0"/>
              <a:t>U okviru opsežnog dijela govora koji se bavi iznošenjem dokaza tj. </a:t>
            </a:r>
            <a:r>
              <a:rPr lang="hr-HR" sz="1600" i="1" dirty="0" err="1"/>
              <a:t>probatio</a:t>
            </a:r>
            <a:r>
              <a:rPr lang="hr-HR" sz="1600" i="1" dirty="0"/>
              <a:t> </a:t>
            </a:r>
            <a:r>
              <a:rPr lang="hr-HR" sz="1600" dirty="0"/>
              <a:t>ili</a:t>
            </a:r>
            <a:r>
              <a:rPr lang="hr-HR" sz="1600" i="1" dirty="0"/>
              <a:t> </a:t>
            </a:r>
            <a:r>
              <a:rPr lang="hr-HR" sz="1600" i="1" dirty="0" err="1"/>
              <a:t>argumentatio</a:t>
            </a:r>
            <a:r>
              <a:rPr lang="hr-HR" sz="1600" dirty="0"/>
              <a:t> (§§ 37-142), moglo bi se reći da Ciceronov oblikuje tri stupnja: prvi, koji se odnosi na pobijanje </a:t>
            </a:r>
            <a:r>
              <a:rPr lang="hr-HR" sz="1600" dirty="0" err="1"/>
              <a:t>Erucijeve</a:t>
            </a:r>
            <a:r>
              <a:rPr lang="hr-HR" sz="1600" dirty="0"/>
              <a:t> optužbe (§§ 37-82); drugi, koji se odnosi na okrivljavanje dvaju </a:t>
            </a:r>
            <a:r>
              <a:rPr lang="hr-HR" sz="1600" dirty="0" err="1"/>
              <a:t>Roscijevih</a:t>
            </a:r>
            <a:r>
              <a:rPr lang="hr-HR" sz="1600" dirty="0"/>
              <a:t> rođaka za čin koji se optužnicom stavlja na teret mladom </a:t>
            </a:r>
            <a:r>
              <a:rPr lang="hr-HR" sz="1600" dirty="0" err="1"/>
              <a:t>Sekstu</a:t>
            </a:r>
            <a:r>
              <a:rPr lang="hr-HR" sz="1600" dirty="0"/>
              <a:t> (§§ 83-123) i treći, koji predstavlja raskrinkavanje </a:t>
            </a:r>
            <a:r>
              <a:rPr lang="hr-HR" sz="1600" dirty="0" err="1"/>
              <a:t>Hrisogona</a:t>
            </a:r>
            <a:r>
              <a:rPr lang="hr-HR" sz="1600" dirty="0"/>
              <a:t> kao pokrovitelja cjelokupne afere (§§124-142). Tako Ciceron pobijajući </a:t>
            </a:r>
            <a:r>
              <a:rPr lang="hr-HR" sz="1600" dirty="0" err="1"/>
              <a:t>Erucijeve</a:t>
            </a:r>
            <a:r>
              <a:rPr lang="hr-HR" sz="1600" dirty="0"/>
              <a:t> optužbe za </a:t>
            </a:r>
            <a:r>
              <a:rPr lang="hr-HR" sz="1600" dirty="0" err="1"/>
              <a:t>Sekstovo</a:t>
            </a:r>
            <a:r>
              <a:rPr lang="hr-HR" sz="1600" dirty="0"/>
              <a:t> </a:t>
            </a:r>
            <a:r>
              <a:rPr lang="hr-HR" sz="1600" dirty="0" err="1"/>
              <a:t>oceubojstvo</a:t>
            </a:r>
            <a:r>
              <a:rPr lang="hr-HR" sz="1600" dirty="0"/>
              <a:t>, između ostalog, kaže:</a:t>
            </a:r>
          </a:p>
          <a:p>
            <a:r>
              <a:rPr lang="hr-HR" sz="1600" i="1" dirty="0"/>
              <a:t>37. Krivi se </a:t>
            </a:r>
            <a:r>
              <a:rPr lang="hr-HR" sz="1600" i="1" dirty="0" err="1"/>
              <a:t>Sekst</a:t>
            </a:r>
            <a:r>
              <a:rPr lang="hr-HR" sz="1600" i="1" dirty="0"/>
              <a:t> </a:t>
            </a:r>
            <a:r>
              <a:rPr lang="hr-HR" sz="1600" i="1" dirty="0" err="1"/>
              <a:t>Roscije</a:t>
            </a:r>
            <a:r>
              <a:rPr lang="hr-HR" sz="1600" i="1" dirty="0"/>
              <a:t> da je ubio oca. Opako, besmrtni bogovi! I bezbožan čin, i one vrste kad se čini da su u jednom zločinu sva zločinstva upletena! …</a:t>
            </a:r>
            <a:endParaRPr lang="en-US" sz="1600" i="1" dirty="0"/>
          </a:p>
          <a:p>
            <a:endParaRPr lang="en-US" sz="1500" i="1" dirty="0"/>
          </a:p>
          <a:p>
            <a:endParaRPr lang="en-US" dirty="0"/>
          </a:p>
        </p:txBody>
      </p:sp>
    </p:spTree>
    <p:extLst>
      <p:ext uri="{BB962C8B-B14F-4D97-AF65-F5344CB8AC3E}">
        <p14:creationId xmlns:p14="http://schemas.microsoft.com/office/powerpoint/2010/main" val="27538000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hr-HR" sz="5600" i="1" dirty="0" smtClean="0"/>
              <a:t>38. U </a:t>
            </a:r>
            <a:r>
              <a:rPr lang="hr-HR" sz="5600" i="1" dirty="0"/>
              <a:t>ovom tolikom, tako okrutnom, tako osobitom zločinu, koji se tako rijetko događa da, ako se kada za nj čuje, sličnim se čudovištu i znamenju drži, kojim, napokon, ti, Gaju </a:t>
            </a:r>
            <a:r>
              <a:rPr lang="hr-HR" sz="5600" i="1" dirty="0" err="1"/>
              <a:t>Erucije</a:t>
            </a:r>
            <a:r>
              <a:rPr lang="hr-HR" sz="5600" i="1" dirty="0"/>
              <a:t>, dokazima smatraš da bi se tužitelj trebao koristiti? Ne bi li i osobitu drskost onoga koji se za zločin optužuje trebalo ukazati, i divlju ćud, i groznu prirodu, i život predan svim manama i sramotama, napokon, sve na propast razbijeno i uništeno? Od toga ti nisi ništa protiv </a:t>
            </a:r>
            <a:r>
              <a:rPr lang="hr-HR" sz="5600" i="1" dirty="0" err="1"/>
              <a:t>Seksta</a:t>
            </a:r>
            <a:r>
              <a:rPr lang="hr-HR" sz="5600" i="1" dirty="0"/>
              <a:t> </a:t>
            </a:r>
            <a:r>
              <a:rPr lang="hr-HR" sz="5600" i="1" dirty="0" err="1"/>
              <a:t>Roscija</a:t>
            </a:r>
            <a:r>
              <a:rPr lang="hr-HR" sz="5600" i="1" dirty="0"/>
              <a:t>, ni radi prigovaranja, iznio. </a:t>
            </a:r>
            <a:endParaRPr lang="en-US" sz="5600" i="1" dirty="0"/>
          </a:p>
          <a:p>
            <a:r>
              <a:rPr lang="hr-HR" sz="5600" i="1" dirty="0"/>
              <a:t> </a:t>
            </a:r>
            <a:r>
              <a:rPr lang="hr-HR" sz="5600" i="1" dirty="0" smtClean="0"/>
              <a:t>39. Oca </a:t>
            </a:r>
            <a:r>
              <a:rPr lang="hr-HR" sz="5600" i="1" dirty="0"/>
              <a:t>je ubio </a:t>
            </a:r>
            <a:r>
              <a:rPr lang="hr-HR" sz="5600" i="1" dirty="0" err="1"/>
              <a:t>Sekst</a:t>
            </a:r>
            <a:r>
              <a:rPr lang="hr-HR" sz="5600" i="1" dirty="0"/>
              <a:t> </a:t>
            </a:r>
            <a:r>
              <a:rPr lang="hr-HR" sz="5600" i="1" dirty="0" err="1"/>
              <a:t>Roscije</a:t>
            </a:r>
            <a:r>
              <a:rPr lang="hr-HR" sz="5600" i="1" dirty="0"/>
              <a:t>. Kakav čovjek? </a:t>
            </a:r>
            <a:r>
              <a:rPr lang="hr-HR" sz="5600" i="1" dirty="0" smtClean="0"/>
              <a:t>…. </a:t>
            </a:r>
            <a:r>
              <a:rPr lang="hr-HR" sz="5600" i="1" dirty="0"/>
              <a:t>Koje strasti, nadalje, mogu biti u onome koji je, kako je sam tužitelj predbacio, uvijek obitavao na selu, i u obrađivanju polja živio? Taj je život krajnje nepovezan sa strašću i s dužnošću je povezan.</a:t>
            </a:r>
            <a:endParaRPr lang="en-US" sz="5600" i="1" dirty="0"/>
          </a:p>
          <a:p>
            <a:r>
              <a:rPr lang="hr-HR" sz="5600" i="1" dirty="0"/>
              <a:t>40</a:t>
            </a:r>
            <a:r>
              <a:rPr lang="hr-HR" sz="5600" i="1" dirty="0" smtClean="0"/>
              <a:t>. Koja </a:t>
            </a:r>
            <a:r>
              <a:rPr lang="hr-HR" sz="5600" i="1" dirty="0"/>
              <a:t>je stvar, dakle, taj toliki bijes </a:t>
            </a:r>
            <a:r>
              <a:rPr lang="hr-HR" sz="5600" i="1" dirty="0" err="1"/>
              <a:t>Sekstu</a:t>
            </a:r>
            <a:r>
              <a:rPr lang="hr-HR" sz="5600" i="1" dirty="0"/>
              <a:t> </a:t>
            </a:r>
            <a:r>
              <a:rPr lang="hr-HR" sz="5600" i="1" dirty="0" err="1"/>
              <a:t>Rosciju</a:t>
            </a:r>
            <a:r>
              <a:rPr lang="hr-HR" sz="5600" i="1" dirty="0"/>
              <a:t> predbacila? Kaže: Ocu se nije dopadao. Ocu se nije dopadao? Zbog kojeg razloga? Potrebno je, naime, da je on bio i pravedan, i velik, i jasan. Naime, kako je ono nevjerojatno, da je smrt nanesena ocu od sina bez vrlo mnogih i vrlo velikih razloga, tako ovo nije vjerojatno, da je otac mrzio sina bez mnogih, i velikih, i </a:t>
            </a:r>
            <a:r>
              <a:rPr lang="hr-HR" sz="5600" i="1" dirty="0" err="1"/>
              <a:t>neuklonivih</a:t>
            </a:r>
            <a:r>
              <a:rPr lang="hr-HR" sz="5600" i="1" dirty="0"/>
              <a:t> razloga.</a:t>
            </a:r>
            <a:endParaRPr lang="en-US" sz="5600" i="1" dirty="0"/>
          </a:p>
          <a:p>
            <a:r>
              <a:rPr lang="hr-HR" sz="5600" i="1" dirty="0"/>
              <a:t>41</a:t>
            </a:r>
            <a:r>
              <a:rPr lang="hr-HR" sz="5600" i="1" dirty="0" smtClean="0"/>
              <a:t>. … Dakle</a:t>
            </a:r>
            <a:r>
              <a:rPr lang="hr-HR" sz="5600" i="1" dirty="0"/>
              <a:t>, ono je već zacijelo jasno da, ako ni otac nije bio bezuman, ni sin opak, nije bilo razloga mržnji ocu, ni zločinstva sinu</a:t>
            </a:r>
            <a:r>
              <a:rPr lang="hr-HR" sz="5600" i="1" dirty="0" smtClean="0"/>
              <a:t>.</a:t>
            </a:r>
            <a:endParaRPr lang="en-US" sz="5600" i="1" dirty="0"/>
          </a:p>
          <a:p>
            <a:r>
              <a:rPr lang="hr-HR" sz="5600" i="1" dirty="0"/>
              <a:t>42</a:t>
            </a:r>
            <a:r>
              <a:rPr lang="hr-HR" sz="5600" i="1" dirty="0" smtClean="0"/>
              <a:t>. Kaže</a:t>
            </a:r>
            <a:r>
              <a:rPr lang="hr-HR" sz="5600" i="1" dirty="0"/>
              <a:t>: Ne znam koji je razlog mržnji bio. Da je bila mržnja uviđam, jer je prije, kad je dva sina imao, želio da onaj drugi, koji je mrtav, s njim u svako vrijeme bude, a ovog je na seljačka imanja poslao. Što se </a:t>
            </a:r>
            <a:r>
              <a:rPr lang="hr-HR" sz="5600" i="1" dirty="0" err="1"/>
              <a:t>Eruciju</a:t>
            </a:r>
            <a:r>
              <a:rPr lang="hr-HR" sz="5600" i="1" dirty="0"/>
              <a:t> dogodilo u zloj i tričavoj optužbi, to se isto meni događa u najboljem slučaju. Onaj nije nalazio kako da izmišljen zločin potvrdi, ja ne mogu pronaći čime da tako neznatne stvari oslabim i uklonim</a:t>
            </a:r>
            <a:r>
              <a:rPr lang="hr-HR" sz="5600" i="1" dirty="0" smtClean="0"/>
              <a:t>.</a:t>
            </a:r>
          </a:p>
          <a:p>
            <a:r>
              <a:rPr lang="hr-HR" sz="5600" dirty="0" smtClean="0"/>
              <a:t>45. …</a:t>
            </a:r>
            <a:r>
              <a:rPr lang="hr-HR" sz="5600" dirty="0"/>
              <a:t>I naime, premda je dva sina imao, jednog od sebe nije puštao, a drugom je dopustio da bude na selu. Molim te, </a:t>
            </a:r>
            <a:r>
              <a:rPr lang="hr-HR" sz="5600" dirty="0" err="1"/>
              <a:t>Erucije</a:t>
            </a:r>
            <a:r>
              <a:rPr lang="hr-HR" sz="5600" dirty="0"/>
              <a:t>, da ovo bez uvrede prihvatiš! Neću, naime, radi predbacivanja, već poradi opominjanja reći. </a:t>
            </a:r>
            <a:endParaRPr lang="hr-HR" sz="5600" dirty="0" smtClean="0"/>
          </a:p>
          <a:p>
            <a:r>
              <a:rPr lang="hr-HR" sz="6000" i="1" dirty="0"/>
              <a:t>51. I ja ovo ne iznosim zato što bi se to s ovim o čemu sad istražujemo trebalo usporediti, nego da se uvidi da, budući da su kod naših predaka najviši muževi i najslavniji ljudi koji su u svako vrijeme trebali sjediti za kormilom države, ipak i u obrađivanju zemlje nešto truda i vremena trošili, da se uvidi da zato treba oprostiti čovjeku koji priznaje da je seljak jer je na selu neprestano živio, a osobito jer nije bilo ničega što je, ili ocu draže, ili sebi ugodnije, ili u stvari časnije, mogao učiniti.</a:t>
            </a:r>
            <a:endParaRPr lang="en-US" sz="6000" i="1" dirty="0"/>
          </a:p>
          <a:p>
            <a:endParaRPr lang="en-US" sz="5600" dirty="0"/>
          </a:p>
          <a:p>
            <a:endParaRPr lang="en-US" i="1" dirty="0"/>
          </a:p>
          <a:p>
            <a:endParaRPr lang="en-US" sz="1400" i="1" dirty="0"/>
          </a:p>
        </p:txBody>
      </p:sp>
    </p:spTree>
    <p:extLst>
      <p:ext uri="{BB962C8B-B14F-4D97-AF65-F5344CB8AC3E}">
        <p14:creationId xmlns:p14="http://schemas.microsoft.com/office/powerpoint/2010/main" val="13776356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r-HR" sz="1400" i="1" dirty="0" smtClean="0"/>
              <a:t>52. Dakle</a:t>
            </a:r>
            <a:r>
              <a:rPr lang="hr-HR" sz="1400" i="1" dirty="0"/>
              <a:t>, vrlo se oštra mržnja oca prema sinu iz ovoga, mislim, pokazuje, </a:t>
            </a:r>
            <a:r>
              <a:rPr lang="hr-HR" sz="1400" i="1" dirty="0" err="1"/>
              <a:t>Erucije</a:t>
            </a:r>
            <a:r>
              <a:rPr lang="hr-HR" sz="1400" i="1" dirty="0"/>
              <a:t>, što je dopustio da ovaj bude na selu. Ima li čeg drugog? Kaže: Dakako. Naime, mislio ga je razbaštiniti. Slušam; sad govoriš nešto što se dotiče stvari. Naime, mislim, i ti dopuštaš da je neznatno i nespretno ono: Na gozbe nije s ocem dolazio. Dakako, kad ni u grad, osim vrlo rijetko, nije išao. U svoj ga dom gotovo nitko nije zvao. Nije čudo, kad nije živio u gradu, i kad ne bi mogao uzvratiti poziv.</a:t>
            </a:r>
            <a:endParaRPr lang="en-US" sz="1400" i="1" dirty="0"/>
          </a:p>
          <a:p>
            <a:r>
              <a:rPr lang="hr-HR" sz="1400" i="1" dirty="0" smtClean="0"/>
              <a:t>53. A </a:t>
            </a:r>
            <a:r>
              <a:rPr lang="hr-HR" sz="1400" i="1" dirty="0"/>
              <a:t>i ti uviđaš da je ovo tričavo. Ono što smo počeli, pogledajmo, onaj dokaz mržnje od kojeg se </a:t>
            </a:r>
            <a:r>
              <a:rPr lang="hr-HR" sz="1400" i="1" dirty="0" err="1"/>
              <a:t>određeniji</a:t>
            </a:r>
            <a:r>
              <a:rPr lang="hr-HR" sz="1400" i="1" dirty="0"/>
              <a:t> nikako ne može naći. Otac je sina mislio razbaštiniti. Pitam iz kojeg razloga. Pitam kako znaš, premda je trebalo da kažeš i izbrojiš sve razloge, i bila je dužnost sigurnog tužitelja, koji za toliki zločin krivi, izložiti sve mane i grijehe sina, kojima se napaljen otac mogao navesti da pobijedi samu prirodu, da onu ljubav, duboko usađenu, izbaci iz duha, da, napokon, zaboravi da je otac. Mislim da se to bez velikih grijeha ovoga nije moglo dogoditi.</a:t>
            </a:r>
            <a:endParaRPr lang="en-US" sz="1400" i="1" dirty="0"/>
          </a:p>
          <a:p>
            <a:r>
              <a:rPr lang="hr-HR" sz="1400" i="1" dirty="0"/>
              <a:t>54</a:t>
            </a:r>
            <a:r>
              <a:rPr lang="hr-HR" sz="1400" i="1" dirty="0" smtClean="0"/>
              <a:t>. … Što </a:t>
            </a:r>
            <a:r>
              <a:rPr lang="hr-HR" sz="1400" i="1" dirty="0"/>
              <a:t>je drugo sud, zakone, i veličanstvo vaše zloupotrebljavati za dobitak i za samovolju, ako ne ovako optuživati i predbacivati ono što, ne samo ne možeš pojasniti, nego što nisi ni pokušao pojasniti? </a:t>
            </a:r>
            <a:endParaRPr lang="en-US" sz="1400" i="1" dirty="0"/>
          </a:p>
          <a:p>
            <a:r>
              <a:rPr lang="hr-HR" sz="1400" i="1" dirty="0"/>
              <a:t>55</a:t>
            </a:r>
            <a:r>
              <a:rPr lang="hr-HR" sz="1400" i="1" dirty="0" smtClean="0"/>
              <a:t>. Nema </a:t>
            </a:r>
            <a:r>
              <a:rPr lang="hr-HR" sz="1400" i="1" dirty="0"/>
              <a:t>nikoga među nama, </a:t>
            </a:r>
            <a:r>
              <a:rPr lang="hr-HR" sz="1400" i="1" dirty="0" err="1"/>
              <a:t>Erucije</a:t>
            </a:r>
            <a:r>
              <a:rPr lang="hr-HR" sz="1400" i="1" dirty="0"/>
              <a:t>, tko ne zna da sa </a:t>
            </a:r>
            <a:r>
              <a:rPr lang="hr-HR" sz="1400" i="1" dirty="0" err="1"/>
              <a:t>Sekstom</a:t>
            </a:r>
            <a:r>
              <a:rPr lang="hr-HR" sz="1400" i="1" dirty="0"/>
              <a:t> </a:t>
            </a:r>
            <a:r>
              <a:rPr lang="hr-HR" sz="1400" i="1" dirty="0" err="1"/>
              <a:t>Roscijem</a:t>
            </a:r>
            <a:r>
              <a:rPr lang="hr-HR" sz="1400" i="1" dirty="0"/>
              <a:t> nemaš nikakvih neprijateljstava. Svi vide iz kojeg razloga ovome kao neprijatelj dolaziš. Znaju da si novcem ovoga naveden. Što dakle? Ipak je trebalo da si dobitka željan tako, da smatraš da mišljenje ovih i </a:t>
            </a:r>
            <a:r>
              <a:rPr lang="hr-HR" sz="1400" i="1" dirty="0" err="1"/>
              <a:t>Remijev</a:t>
            </a:r>
            <a:r>
              <a:rPr lang="hr-HR" sz="1400" i="1" dirty="0"/>
              <a:t> zakon nešto vrijede</a:t>
            </a:r>
            <a:r>
              <a:rPr lang="hr-HR" sz="1400" i="1" dirty="0" smtClean="0"/>
              <a:t>.</a:t>
            </a:r>
          </a:p>
          <a:p>
            <a:r>
              <a:rPr lang="hr-HR" sz="1400" i="1" dirty="0"/>
              <a:t>57. … A ako budete radili tako da nekoga krivite da je ubio oca, a da ne možete reći zašto ili kako, i ako samo bez sumnje budete lajali, neće vam nitko polomiti noge, već će vam, ako ja ove dobro poznajem, ono slovo kojem ste vi takvi neprijatelji da i sve </a:t>
            </a:r>
            <a:r>
              <a:rPr lang="hr-HR" sz="1400" i="1" dirty="0" err="1"/>
              <a:t>kalende</a:t>
            </a:r>
            <a:r>
              <a:rPr lang="hr-HR" sz="1400" i="1" dirty="0"/>
              <a:t> mrzite, tako silno na glavu zabiti da poslije nećete moći optuživati nikog drugog, osim svoje sudbine.   </a:t>
            </a:r>
            <a:endParaRPr lang="en-US" sz="1400" dirty="0"/>
          </a:p>
          <a:p>
            <a:endParaRPr lang="en-US" sz="1400" i="1" dirty="0"/>
          </a:p>
          <a:p>
            <a:endParaRPr lang="en-US" sz="1400" dirty="0"/>
          </a:p>
        </p:txBody>
      </p:sp>
    </p:spTree>
    <p:extLst>
      <p:ext uri="{BB962C8B-B14F-4D97-AF65-F5344CB8AC3E}">
        <p14:creationId xmlns:p14="http://schemas.microsoft.com/office/powerpoint/2010/main" val="26431533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rmAutofit/>
          </a:bodyPr>
          <a:lstStyle/>
          <a:p>
            <a:r>
              <a:rPr lang="hr-HR" sz="1400" i="1" dirty="0" smtClean="0"/>
              <a:t>58</a:t>
            </a:r>
            <a:r>
              <a:rPr lang="hr-HR" sz="1400" i="1" dirty="0"/>
              <a:t>. </a:t>
            </a:r>
            <a:r>
              <a:rPr lang="hr-HR" sz="1400" i="1" dirty="0" smtClean="0"/>
              <a:t>… Kad </a:t>
            </a:r>
            <a:r>
              <a:rPr lang="hr-HR" sz="1400" i="1" dirty="0"/>
              <a:t>ovako optužuješ, </a:t>
            </a:r>
            <a:r>
              <a:rPr lang="hr-HR" sz="1400" i="1" dirty="0" err="1"/>
              <a:t>Erucije</a:t>
            </a:r>
            <a:r>
              <a:rPr lang="hr-HR" sz="1400" i="1" dirty="0"/>
              <a:t>, zar ne govoriš jasno: Što sam dobio znam, što da govorim, ne znam. Očekivao sam ono što je </a:t>
            </a:r>
            <a:r>
              <a:rPr lang="hr-HR" sz="1400" i="1" dirty="0" err="1"/>
              <a:t>Hrisogon</a:t>
            </a:r>
            <a:r>
              <a:rPr lang="hr-HR" sz="1400" i="1" dirty="0"/>
              <a:t> govorio: da taj neće imati nijednog odvjetnika; da neće biti nikoga tko bi se u ovo vrijeme usudio riječ prozboriti o kupnji dobara i o onom savezu? Ovo te krivo mišljenje na tu prijevaru nagnalo. </a:t>
            </a:r>
            <a:r>
              <a:rPr lang="hr-HR" sz="1400" i="1" dirty="0" err="1"/>
              <a:t>Herkula</a:t>
            </a:r>
            <a:r>
              <a:rPr lang="hr-HR" sz="1400" i="1" dirty="0"/>
              <a:t> mi, riječ ne bi prozborio, da si mislio da će ti netko odgovoriti!</a:t>
            </a:r>
            <a:endParaRPr lang="en-US" sz="1400" i="1" dirty="0"/>
          </a:p>
          <a:p>
            <a:r>
              <a:rPr lang="hr-HR" sz="1400" i="1" dirty="0" smtClean="0"/>
              <a:t>61…. </a:t>
            </a:r>
            <a:r>
              <a:rPr lang="hr-HR" sz="1400" i="1" dirty="0"/>
              <a:t>priznaj da si ovamo došao nadajući se da će ovdje biti razbojnički sastanak, a ne sud</a:t>
            </a:r>
            <a:r>
              <a:rPr lang="hr-HR" sz="1400" i="1" dirty="0" smtClean="0"/>
              <a:t>.</a:t>
            </a:r>
            <a:endParaRPr lang="hr-HR" sz="1400" i="1" dirty="0"/>
          </a:p>
          <a:p>
            <a:r>
              <a:rPr lang="hr-HR" sz="1400" i="1" dirty="0"/>
              <a:t> </a:t>
            </a:r>
            <a:r>
              <a:rPr lang="hr-HR" sz="1400" i="1" dirty="0" smtClean="0"/>
              <a:t>                                            </a:t>
            </a:r>
            <a:r>
              <a:rPr lang="hr-HR" sz="1400" dirty="0" smtClean="0"/>
              <a:t> </a:t>
            </a:r>
            <a:r>
              <a:rPr lang="hr-HR" sz="1400" dirty="0"/>
              <a:t>O ocoubojstvu se vodi slučaj. Od tužitelja nije naveden razlog zbog kojeg je sin ubio oca</a:t>
            </a:r>
            <a:r>
              <a:rPr lang="hr-HR" sz="1400" dirty="0" smtClean="0"/>
              <a:t>.</a:t>
            </a:r>
          </a:p>
          <a:p>
            <a:r>
              <a:rPr lang="en-AU" sz="1400" i="1" dirty="0"/>
              <a:t>82</a:t>
            </a:r>
            <a:r>
              <a:rPr lang="en-AU" sz="1400" i="1" dirty="0" smtClean="0"/>
              <a:t>.</a:t>
            </a:r>
            <a:r>
              <a:rPr lang="hr-HR" sz="1400" i="1" dirty="0" smtClean="0"/>
              <a:t> </a:t>
            </a:r>
            <a:r>
              <a:rPr lang="en-AU" sz="1400" i="1" dirty="0" err="1" smtClean="0"/>
              <a:t>Bojim</a:t>
            </a:r>
            <a:r>
              <a:rPr lang="en-AU" sz="1400" i="1" dirty="0" smtClean="0"/>
              <a:t> </a:t>
            </a:r>
            <a:r>
              <a:rPr lang="en-AU" sz="1400" i="1" dirty="0"/>
              <a:t>se da </a:t>
            </a:r>
            <a:r>
              <a:rPr lang="en-AU" sz="1400" i="1" dirty="0" err="1"/>
              <a:t>vam</a:t>
            </a:r>
            <a:r>
              <a:rPr lang="en-AU" sz="1400" i="1" dirty="0"/>
              <a:t> ne </a:t>
            </a:r>
            <a:r>
              <a:rPr lang="en-AU" sz="1400" i="1" dirty="0" err="1"/>
              <a:t>dosadim</a:t>
            </a:r>
            <a:r>
              <a:rPr lang="en-AU" sz="1400" i="1" dirty="0"/>
              <a:t>, </a:t>
            </a:r>
            <a:r>
              <a:rPr lang="en-AU" sz="1400" i="1" dirty="0" err="1"/>
              <a:t>suci</a:t>
            </a:r>
            <a:r>
              <a:rPr lang="en-AU" sz="1400" i="1" dirty="0"/>
              <a:t>, </a:t>
            </a:r>
            <a:r>
              <a:rPr lang="en-AU" sz="1400" i="1" dirty="0" err="1"/>
              <a:t>ili</a:t>
            </a:r>
            <a:r>
              <a:rPr lang="en-AU" sz="1400" i="1" dirty="0"/>
              <a:t> da se ne </a:t>
            </a:r>
            <a:r>
              <a:rPr lang="en-AU" sz="1400" i="1" dirty="0" err="1"/>
              <a:t>učini</a:t>
            </a:r>
            <a:r>
              <a:rPr lang="en-AU" sz="1400" i="1" dirty="0"/>
              <a:t> da se ne </a:t>
            </a:r>
            <a:r>
              <a:rPr lang="en-AU" sz="1400" i="1" dirty="0" err="1"/>
              <a:t>uzdam</a:t>
            </a:r>
            <a:r>
              <a:rPr lang="en-AU" sz="1400" i="1" dirty="0"/>
              <a:t> u </a:t>
            </a:r>
            <a:r>
              <a:rPr lang="en-AU" sz="1400" i="1" dirty="0" err="1"/>
              <a:t>vaše</a:t>
            </a:r>
            <a:r>
              <a:rPr lang="en-AU" sz="1400" i="1" dirty="0"/>
              <a:t> </a:t>
            </a:r>
            <a:r>
              <a:rPr lang="en-AU" sz="1400" i="1" dirty="0" err="1"/>
              <a:t>oštroumlje</a:t>
            </a:r>
            <a:r>
              <a:rPr lang="en-AU" sz="1400" i="1" dirty="0"/>
              <a:t>, </a:t>
            </a:r>
            <a:r>
              <a:rPr lang="en-AU" sz="1400" i="1" dirty="0" err="1"/>
              <a:t>ako</a:t>
            </a:r>
            <a:r>
              <a:rPr lang="en-AU" sz="1400" i="1" dirty="0"/>
              <a:t> </a:t>
            </a:r>
            <a:r>
              <a:rPr lang="en-AU" sz="1400" i="1" dirty="0" err="1"/>
              <a:t>budem</a:t>
            </a:r>
            <a:r>
              <a:rPr lang="en-AU" sz="1400" i="1" dirty="0"/>
              <a:t> o </a:t>
            </a:r>
            <a:r>
              <a:rPr lang="en-AU" sz="1400" i="1" dirty="0" err="1"/>
              <a:t>tako</a:t>
            </a:r>
            <a:r>
              <a:rPr lang="en-AU" sz="1400" i="1" dirty="0"/>
              <a:t> </a:t>
            </a:r>
            <a:r>
              <a:rPr lang="en-AU" sz="1400" i="1" dirty="0" err="1"/>
              <a:t>očitim</a:t>
            </a:r>
            <a:r>
              <a:rPr lang="en-AU" sz="1400" i="1" dirty="0"/>
              <a:t> </a:t>
            </a:r>
            <a:r>
              <a:rPr lang="en-AU" sz="1400" i="1" dirty="0" err="1"/>
              <a:t>stvarima</a:t>
            </a:r>
            <a:r>
              <a:rPr lang="en-AU" sz="1400" i="1" dirty="0"/>
              <a:t> </a:t>
            </a:r>
            <a:r>
              <a:rPr lang="en-AU" sz="1400" i="1" dirty="0" err="1"/>
              <a:t>dulje</a:t>
            </a:r>
            <a:r>
              <a:rPr lang="en-AU" sz="1400" i="1" dirty="0"/>
              <a:t> </a:t>
            </a:r>
            <a:r>
              <a:rPr lang="en-AU" sz="1400" i="1" dirty="0" err="1"/>
              <a:t>raspravljao</a:t>
            </a:r>
            <a:r>
              <a:rPr lang="en-AU" sz="1400" i="1" dirty="0"/>
              <a:t>. </a:t>
            </a:r>
            <a:r>
              <a:rPr lang="en-AU" sz="1400" i="1" dirty="0" err="1"/>
              <a:t>Čitava</a:t>
            </a:r>
            <a:r>
              <a:rPr lang="en-AU" sz="1400" i="1" dirty="0"/>
              <a:t> je </a:t>
            </a:r>
            <a:r>
              <a:rPr lang="en-AU" sz="1400" i="1" dirty="0" err="1"/>
              <a:t>Erucijeva</a:t>
            </a:r>
            <a:r>
              <a:rPr lang="en-AU" sz="1400" i="1" dirty="0"/>
              <a:t> </a:t>
            </a:r>
            <a:r>
              <a:rPr lang="en-AU" sz="1400" i="1" dirty="0" err="1"/>
              <a:t>optužba</a:t>
            </a:r>
            <a:r>
              <a:rPr lang="en-AU" sz="1400" i="1" dirty="0"/>
              <a:t>, </a:t>
            </a:r>
            <a:r>
              <a:rPr lang="en-AU" sz="1400" i="1" dirty="0" err="1"/>
              <a:t>kako</a:t>
            </a:r>
            <a:r>
              <a:rPr lang="en-AU" sz="1400" i="1" dirty="0"/>
              <a:t> </a:t>
            </a:r>
            <a:r>
              <a:rPr lang="en-AU" sz="1400" i="1" dirty="0" err="1"/>
              <a:t>sudim</a:t>
            </a:r>
            <a:r>
              <a:rPr lang="en-AU" sz="1400" i="1" dirty="0"/>
              <a:t>, </a:t>
            </a:r>
            <a:r>
              <a:rPr lang="en-AU" sz="1400" i="1" dirty="0" err="1"/>
              <a:t>pobijena</a:t>
            </a:r>
            <a:r>
              <a:rPr lang="en-AU" sz="1400" i="1" dirty="0"/>
              <a:t>; </a:t>
            </a:r>
            <a:r>
              <a:rPr lang="en-AU" sz="1400" i="1" dirty="0" err="1"/>
              <a:t>osim</a:t>
            </a:r>
            <a:r>
              <a:rPr lang="en-AU" sz="1400" i="1" dirty="0"/>
              <a:t> </a:t>
            </a:r>
            <a:r>
              <a:rPr lang="en-AU" sz="1400" i="1" dirty="0" err="1"/>
              <a:t>ako</a:t>
            </a:r>
            <a:r>
              <a:rPr lang="en-AU" sz="1400" i="1" dirty="0"/>
              <a:t> </a:t>
            </a:r>
            <a:r>
              <a:rPr lang="en-AU" sz="1400" i="1" dirty="0" err="1"/>
              <a:t>možda</a:t>
            </a:r>
            <a:r>
              <a:rPr lang="en-AU" sz="1400" i="1" dirty="0"/>
              <a:t> ne </a:t>
            </a:r>
            <a:r>
              <a:rPr lang="en-AU" sz="1400" i="1" dirty="0" err="1"/>
              <a:t>očekujete</a:t>
            </a:r>
            <a:r>
              <a:rPr lang="en-AU" sz="1400" i="1" dirty="0"/>
              <a:t> da </a:t>
            </a:r>
            <a:r>
              <a:rPr lang="en-AU" sz="1400" i="1" dirty="0" err="1"/>
              <a:t>pobijem</a:t>
            </a:r>
            <a:r>
              <a:rPr lang="en-AU" sz="1400" i="1" dirty="0"/>
              <a:t> ono </a:t>
            </a:r>
            <a:r>
              <a:rPr lang="en-AU" sz="1400" i="1" dirty="0" err="1"/>
              <a:t>što</a:t>
            </a:r>
            <a:r>
              <a:rPr lang="en-AU" sz="1400" i="1" dirty="0"/>
              <a:t> je, novo </a:t>
            </a:r>
            <a:r>
              <a:rPr lang="en-AU" sz="1400" i="1" dirty="0" err="1"/>
              <a:t>i</a:t>
            </a:r>
            <a:r>
              <a:rPr lang="en-AU" sz="1400" i="1" dirty="0"/>
              <a:t> </a:t>
            </a:r>
            <a:r>
              <a:rPr lang="en-AU" sz="1400" i="1" dirty="0" err="1"/>
              <a:t>meni</a:t>
            </a:r>
            <a:r>
              <a:rPr lang="en-AU" sz="1400" i="1" dirty="0"/>
              <a:t> </a:t>
            </a:r>
            <a:r>
              <a:rPr lang="en-AU" sz="1400" i="1" dirty="0" err="1"/>
              <a:t>prije</a:t>
            </a:r>
            <a:r>
              <a:rPr lang="en-AU" sz="1400" i="1" dirty="0"/>
              <a:t> </a:t>
            </a:r>
            <a:r>
              <a:rPr lang="en-AU" sz="1400" i="1" dirty="0" err="1"/>
              <a:t>ovog</a:t>
            </a:r>
            <a:r>
              <a:rPr lang="en-AU" sz="1400" i="1" dirty="0"/>
              <a:t> </a:t>
            </a:r>
            <a:r>
              <a:rPr lang="en-AU" sz="1400" i="1" dirty="0" err="1"/>
              <a:t>vremena</a:t>
            </a:r>
            <a:r>
              <a:rPr lang="en-AU" sz="1400" i="1" dirty="0"/>
              <a:t> </a:t>
            </a:r>
            <a:r>
              <a:rPr lang="en-AU" sz="1400" i="1" dirty="0" err="1"/>
              <a:t>nepoznato</a:t>
            </a:r>
            <a:r>
              <a:rPr lang="en-AU" sz="1400" i="1" dirty="0"/>
              <a:t>, </a:t>
            </a:r>
            <a:r>
              <a:rPr lang="en-AU" sz="1400" i="1" dirty="0" err="1"/>
              <a:t>predbacio</a:t>
            </a:r>
            <a:r>
              <a:rPr lang="en-AU" sz="1400" i="1" dirty="0"/>
              <a:t> o </a:t>
            </a:r>
            <a:r>
              <a:rPr lang="en-AU" sz="1400" i="1" dirty="0" err="1"/>
              <a:t>pronevjeri</a:t>
            </a:r>
            <a:r>
              <a:rPr lang="en-AU" sz="1400" i="1" dirty="0"/>
              <a:t> </a:t>
            </a:r>
            <a:r>
              <a:rPr lang="en-AU" sz="1400" i="1" dirty="0" err="1"/>
              <a:t>i</a:t>
            </a:r>
            <a:r>
              <a:rPr lang="en-AU" sz="1400" i="1" dirty="0"/>
              <a:t> o </a:t>
            </a:r>
            <a:r>
              <a:rPr lang="en-AU" sz="1400" i="1" dirty="0" err="1"/>
              <a:t>te</a:t>
            </a:r>
            <a:r>
              <a:rPr lang="en-AU" sz="1400" i="1" dirty="0"/>
              <a:t> </a:t>
            </a:r>
            <a:r>
              <a:rPr lang="en-AU" sz="1400" i="1" dirty="0" err="1"/>
              <a:t>vrste</a:t>
            </a:r>
            <a:r>
              <a:rPr lang="en-AU" sz="1400" i="1" dirty="0"/>
              <a:t> </a:t>
            </a:r>
            <a:r>
              <a:rPr lang="en-AU" sz="1400" i="1" dirty="0" err="1"/>
              <a:t>izmišljenim</a:t>
            </a:r>
            <a:r>
              <a:rPr lang="en-AU" sz="1400" i="1" dirty="0"/>
              <a:t> </a:t>
            </a:r>
            <a:r>
              <a:rPr lang="en-AU" sz="1400" i="1" dirty="0" err="1"/>
              <a:t>stvarima</a:t>
            </a:r>
            <a:r>
              <a:rPr lang="en-AU" sz="1400" i="1" dirty="0"/>
              <a:t>. </a:t>
            </a:r>
            <a:r>
              <a:rPr lang="en-AU" sz="1400" i="1" dirty="0" err="1"/>
              <a:t>Meni</a:t>
            </a:r>
            <a:r>
              <a:rPr lang="en-AU" sz="1400" i="1" dirty="0"/>
              <a:t> se </a:t>
            </a:r>
            <a:r>
              <a:rPr lang="en-AU" sz="1400" i="1" dirty="0" err="1"/>
              <a:t>učinilo</a:t>
            </a:r>
            <a:r>
              <a:rPr lang="en-AU" sz="1400" i="1" dirty="0"/>
              <a:t> da je to </a:t>
            </a:r>
            <a:r>
              <a:rPr lang="en-AU" sz="1400" i="1" dirty="0" err="1"/>
              <a:t>deklamirao</a:t>
            </a:r>
            <a:r>
              <a:rPr lang="en-AU" sz="1400" i="1" dirty="0"/>
              <a:t> </a:t>
            </a:r>
            <a:r>
              <a:rPr lang="en-AU" sz="1400" i="1" dirty="0" err="1"/>
              <a:t>iz</a:t>
            </a:r>
            <a:r>
              <a:rPr lang="en-AU" sz="1400" i="1" dirty="0"/>
              <a:t> </a:t>
            </a:r>
            <a:r>
              <a:rPr lang="en-AU" sz="1400" i="1" dirty="0" err="1"/>
              <a:t>drugog</a:t>
            </a:r>
            <a:r>
              <a:rPr lang="en-AU" sz="1400" i="1" dirty="0"/>
              <a:t> </a:t>
            </a:r>
            <a:r>
              <a:rPr lang="en-AU" sz="1400" i="1" dirty="0" err="1"/>
              <a:t>govora</a:t>
            </a:r>
            <a:r>
              <a:rPr lang="en-AU" sz="1400" i="1" dirty="0"/>
              <a:t>, </a:t>
            </a:r>
            <a:r>
              <a:rPr lang="en-AU" sz="1400" i="1" dirty="0" err="1"/>
              <a:t>kojeg</a:t>
            </a:r>
            <a:r>
              <a:rPr lang="en-AU" sz="1400" i="1" dirty="0"/>
              <a:t> je </a:t>
            </a:r>
            <a:r>
              <a:rPr lang="en-AU" sz="1400" i="1" dirty="0" err="1"/>
              <a:t>sastavio</a:t>
            </a:r>
            <a:r>
              <a:rPr lang="en-AU" sz="1400" i="1" dirty="0"/>
              <a:t> </a:t>
            </a:r>
            <a:r>
              <a:rPr lang="en-AU" sz="1400" i="1" dirty="0" err="1"/>
              <a:t>protiv</a:t>
            </a:r>
            <a:r>
              <a:rPr lang="en-AU" sz="1400" i="1" dirty="0"/>
              <a:t> </a:t>
            </a:r>
            <a:r>
              <a:rPr lang="en-AU" sz="1400" i="1" dirty="0" err="1"/>
              <a:t>drugog</a:t>
            </a:r>
            <a:r>
              <a:rPr lang="en-AU" sz="1400" i="1" dirty="0"/>
              <a:t> </a:t>
            </a:r>
            <a:r>
              <a:rPr lang="en-AU" sz="1400" i="1" dirty="0" err="1"/>
              <a:t>optuženika</a:t>
            </a:r>
            <a:r>
              <a:rPr lang="en-AU" sz="1400" i="1" dirty="0"/>
              <a:t>; </a:t>
            </a:r>
            <a:r>
              <a:rPr lang="en-AU" sz="1400" i="1" dirty="0" err="1"/>
              <a:t>tako</a:t>
            </a:r>
            <a:r>
              <a:rPr lang="en-AU" sz="1400" i="1" dirty="0"/>
              <a:t> se ne </a:t>
            </a:r>
            <a:r>
              <a:rPr lang="en-AU" sz="1400" i="1" dirty="0" err="1"/>
              <a:t>tiče</a:t>
            </a:r>
            <a:r>
              <a:rPr lang="en-AU" sz="1400" i="1" dirty="0"/>
              <a:t> </a:t>
            </a:r>
            <a:r>
              <a:rPr lang="en-AU" sz="1400" i="1" dirty="0" err="1"/>
              <a:t>ni</a:t>
            </a:r>
            <a:r>
              <a:rPr lang="en-AU" sz="1400" i="1" dirty="0"/>
              <a:t> </a:t>
            </a:r>
            <a:r>
              <a:rPr lang="en-AU" sz="1400" i="1" dirty="0" err="1"/>
              <a:t>zločina</a:t>
            </a:r>
            <a:r>
              <a:rPr lang="en-AU" sz="1400" i="1" dirty="0"/>
              <a:t> </a:t>
            </a:r>
            <a:r>
              <a:rPr lang="en-AU" sz="1400" i="1" dirty="0" err="1"/>
              <a:t>ocoubojstva</a:t>
            </a:r>
            <a:r>
              <a:rPr lang="en-AU" sz="1400" i="1" dirty="0"/>
              <a:t>, </a:t>
            </a:r>
            <a:r>
              <a:rPr lang="en-AU" sz="1400" i="1" dirty="0" err="1"/>
              <a:t>ni</a:t>
            </a:r>
            <a:r>
              <a:rPr lang="en-AU" sz="1400" i="1" dirty="0"/>
              <a:t> </a:t>
            </a:r>
            <a:r>
              <a:rPr lang="en-AU" sz="1400" i="1" dirty="0" err="1"/>
              <a:t>onoga</a:t>
            </a:r>
            <a:r>
              <a:rPr lang="en-AU" sz="1400" i="1" dirty="0"/>
              <a:t> </a:t>
            </a:r>
            <a:r>
              <a:rPr lang="en-AU" sz="1400" i="1" dirty="0" err="1"/>
              <a:t>koji</a:t>
            </a:r>
            <a:r>
              <a:rPr lang="en-AU" sz="1400" i="1" dirty="0"/>
              <a:t> se </a:t>
            </a:r>
            <a:r>
              <a:rPr lang="en-AU" sz="1400" i="1" dirty="0" err="1"/>
              <a:t>brani</a:t>
            </a:r>
            <a:r>
              <a:rPr lang="en-AU" sz="1400" i="1" dirty="0"/>
              <a:t>. </a:t>
            </a:r>
            <a:r>
              <a:rPr lang="en-AU" sz="1400" i="1" dirty="0" err="1"/>
              <a:t>Budući</a:t>
            </a:r>
            <a:r>
              <a:rPr lang="en-AU" sz="1400" i="1" dirty="0"/>
              <a:t> da </a:t>
            </a:r>
            <a:r>
              <a:rPr lang="en-AU" sz="1400" i="1" dirty="0" err="1"/>
              <a:t>ga</a:t>
            </a:r>
            <a:r>
              <a:rPr lang="en-AU" sz="1400" i="1" dirty="0"/>
              <a:t> on </a:t>
            </a:r>
            <a:r>
              <a:rPr lang="en-AU" sz="1400" i="1" dirty="0" err="1"/>
              <a:t>za</a:t>
            </a:r>
            <a:r>
              <a:rPr lang="en-AU" sz="1400" i="1" dirty="0"/>
              <a:t> to </a:t>
            </a:r>
            <a:r>
              <a:rPr lang="en-AU" sz="1400" i="1" dirty="0" err="1"/>
              <a:t>riječju</a:t>
            </a:r>
            <a:r>
              <a:rPr lang="en-AU" sz="1400" i="1" dirty="0"/>
              <a:t> </a:t>
            </a:r>
            <a:r>
              <a:rPr lang="en-AU" sz="1400" i="1" dirty="0" err="1"/>
              <a:t>krivi</a:t>
            </a:r>
            <a:r>
              <a:rPr lang="en-AU" sz="1400" i="1" dirty="0"/>
              <a:t>, </a:t>
            </a:r>
            <a:r>
              <a:rPr lang="en-AU" sz="1400" i="1" dirty="0" err="1"/>
              <a:t>dovoljno</a:t>
            </a:r>
            <a:r>
              <a:rPr lang="en-AU" sz="1400" i="1" dirty="0"/>
              <a:t> je </a:t>
            </a:r>
            <a:r>
              <a:rPr lang="en-AU" sz="1400" i="1" dirty="0" err="1"/>
              <a:t>riječju</a:t>
            </a:r>
            <a:r>
              <a:rPr lang="en-AU" sz="1400" i="1" dirty="0"/>
              <a:t> </a:t>
            </a:r>
            <a:r>
              <a:rPr lang="en-AU" sz="1400" i="1" dirty="0" err="1"/>
              <a:t>zanijekati</a:t>
            </a:r>
            <a:r>
              <a:rPr lang="en-AU" sz="1400" i="1" dirty="0"/>
              <a:t>. </a:t>
            </a:r>
            <a:r>
              <a:rPr lang="en-AU" sz="1400" i="1" dirty="0" err="1"/>
              <a:t>Ako</a:t>
            </a:r>
            <a:r>
              <a:rPr lang="en-AU" sz="1400" i="1" dirty="0"/>
              <a:t> </a:t>
            </a:r>
            <a:r>
              <a:rPr lang="en-AU" sz="1400" i="1" dirty="0" err="1"/>
              <a:t>što</a:t>
            </a:r>
            <a:r>
              <a:rPr lang="en-AU" sz="1400" i="1" dirty="0"/>
              <a:t> </a:t>
            </a:r>
            <a:r>
              <a:rPr lang="en-AU" sz="1400" i="1" dirty="0" err="1"/>
              <a:t>čuva</a:t>
            </a:r>
            <a:r>
              <a:rPr lang="en-AU" sz="1400" i="1" dirty="0"/>
              <a:t> </a:t>
            </a:r>
            <a:r>
              <a:rPr lang="en-AU" sz="1400" i="1" dirty="0" err="1"/>
              <a:t>za</a:t>
            </a:r>
            <a:r>
              <a:rPr lang="en-AU" sz="1400" i="1" dirty="0"/>
              <a:t> </a:t>
            </a:r>
            <a:r>
              <a:rPr lang="en-AU" sz="1400" i="1" dirty="0" err="1"/>
              <a:t>svjedoke</a:t>
            </a:r>
            <a:r>
              <a:rPr lang="en-AU" sz="1400" i="1" dirty="0"/>
              <a:t>, </a:t>
            </a:r>
            <a:r>
              <a:rPr lang="en-AU" sz="1400" i="1" dirty="0" err="1"/>
              <a:t>i</a:t>
            </a:r>
            <a:r>
              <a:rPr lang="en-AU" sz="1400" i="1" dirty="0"/>
              <a:t> </a:t>
            </a:r>
            <a:r>
              <a:rPr lang="en-AU" sz="1400" i="1" dirty="0" err="1"/>
              <a:t>ondje</a:t>
            </a:r>
            <a:r>
              <a:rPr lang="en-AU" sz="1400" i="1" dirty="0"/>
              <a:t> </a:t>
            </a:r>
            <a:r>
              <a:rPr lang="en-AU" sz="1400" i="1" dirty="0" err="1"/>
              <a:t>će</a:t>
            </a:r>
            <a:r>
              <a:rPr lang="en-AU" sz="1400" i="1" dirty="0"/>
              <a:t> me, </a:t>
            </a:r>
            <a:r>
              <a:rPr lang="en-AU" sz="1400" i="1" dirty="0" err="1"/>
              <a:t>kao</a:t>
            </a:r>
            <a:r>
              <a:rPr lang="en-AU" sz="1400" i="1" dirty="0"/>
              <a:t> </a:t>
            </a:r>
            <a:r>
              <a:rPr lang="en-AU" sz="1400" i="1" dirty="0" err="1"/>
              <a:t>i</a:t>
            </a:r>
            <a:r>
              <a:rPr lang="en-AU" sz="1400" i="1" dirty="0"/>
              <a:t> u </a:t>
            </a:r>
            <a:r>
              <a:rPr lang="en-AU" sz="1400" i="1" dirty="0" err="1"/>
              <a:t>samom</a:t>
            </a:r>
            <a:r>
              <a:rPr lang="en-AU" sz="1400" i="1" dirty="0"/>
              <a:t> </a:t>
            </a:r>
            <a:r>
              <a:rPr lang="en-AU" sz="1400" i="1" dirty="0" err="1"/>
              <a:t>slučaju</a:t>
            </a:r>
            <a:r>
              <a:rPr lang="en-AU" sz="1400" i="1" dirty="0"/>
              <a:t>, </a:t>
            </a:r>
            <a:r>
              <a:rPr lang="en-AU" sz="1400" i="1" dirty="0" err="1"/>
              <a:t>naći</a:t>
            </a:r>
            <a:r>
              <a:rPr lang="en-AU" sz="1400" i="1" dirty="0"/>
              <a:t> </a:t>
            </a:r>
            <a:r>
              <a:rPr lang="en-AU" sz="1400" i="1" dirty="0" err="1"/>
              <a:t>pripravnijeg</a:t>
            </a:r>
            <a:r>
              <a:rPr lang="en-AU" sz="1400" i="1" dirty="0"/>
              <a:t> </a:t>
            </a:r>
            <a:r>
              <a:rPr lang="en-AU" sz="1400" i="1" dirty="0" err="1"/>
              <a:t>nego</a:t>
            </a:r>
            <a:r>
              <a:rPr lang="en-AU" sz="1400" i="1" dirty="0"/>
              <a:t> je </a:t>
            </a:r>
            <a:r>
              <a:rPr lang="en-AU" sz="1400" i="1" dirty="0" err="1"/>
              <a:t>mislio</a:t>
            </a:r>
            <a:r>
              <a:rPr lang="en-AU" sz="1400" i="1" dirty="0" smtClean="0"/>
              <a:t>.</a:t>
            </a:r>
            <a:endParaRPr lang="hr-HR" sz="1400" i="1" dirty="0" smtClean="0"/>
          </a:p>
          <a:p>
            <a:r>
              <a:rPr lang="hr-HR" sz="1400" i="1" dirty="0" smtClean="0"/>
              <a:t>                                                                                                                     </a:t>
            </a:r>
            <a:r>
              <a:rPr lang="hr-HR" sz="1400" i="1" dirty="0"/>
              <a:t>(</a:t>
            </a:r>
            <a:r>
              <a:rPr lang="hr-HR" sz="1400" i="1" dirty="0" err="1"/>
              <a:t>prev</a:t>
            </a:r>
            <a:r>
              <a:rPr lang="hr-HR" sz="1400" i="1" dirty="0"/>
              <a:t>. aut.)</a:t>
            </a:r>
            <a:endParaRPr lang="en-US" sz="1400" i="1" dirty="0"/>
          </a:p>
          <a:p>
            <a:r>
              <a:rPr lang="hr-HR" sz="1400" dirty="0"/>
              <a:t>Za razliku od izloženog prvog stupnja </a:t>
            </a:r>
            <a:r>
              <a:rPr lang="hr-HR" sz="1400" i="1" dirty="0" err="1"/>
              <a:t>argumentatio</a:t>
            </a:r>
            <a:r>
              <a:rPr lang="hr-HR" sz="1400" i="1" dirty="0"/>
              <a:t> </a:t>
            </a:r>
            <a:r>
              <a:rPr lang="hr-HR" sz="1400" dirty="0"/>
              <a:t>koji u pravom smislu predstavlja retoričko pobijanje (</a:t>
            </a:r>
            <a:r>
              <a:rPr lang="hr-HR" sz="1400" dirty="0" err="1"/>
              <a:t>r</a:t>
            </a:r>
            <a:r>
              <a:rPr lang="hr-HR" sz="1400" i="1" dirty="0" err="1"/>
              <a:t>efutatio</a:t>
            </a:r>
            <a:r>
              <a:rPr lang="hr-HR" sz="1400" i="1" dirty="0"/>
              <a:t>/</a:t>
            </a:r>
            <a:r>
              <a:rPr lang="hr-HR" sz="1400" i="1" dirty="0" err="1"/>
              <a:t>confutatio</a:t>
            </a:r>
            <a:r>
              <a:rPr lang="hr-HR" sz="1400" i="1" dirty="0"/>
              <a:t>)</a:t>
            </a:r>
            <a:r>
              <a:rPr lang="hr-HR" sz="1400" dirty="0"/>
              <a:t>optužbe, Ciceron je oblikujući njezin drugi stupanj prešao na iznošenje dokaza (posebice motiva) kojima odgovornost za ubojstvo prebacuju na dvoje </a:t>
            </a:r>
            <a:r>
              <a:rPr lang="hr-HR" sz="1400" dirty="0" err="1"/>
              <a:t>Roscijevih</a:t>
            </a:r>
            <a:r>
              <a:rPr lang="hr-HR" sz="1400" dirty="0"/>
              <a:t> rođaka, Tita i </a:t>
            </a:r>
            <a:r>
              <a:rPr lang="hr-HR" sz="1400" dirty="0" err="1"/>
              <a:t>Kapitona</a:t>
            </a:r>
            <a:r>
              <a:rPr lang="hr-HR" sz="1400" dirty="0"/>
              <a:t>. Pritom se Ciceron, radi uvjerljivosti dokaza i opravdanja logičkih obrata, koristio nizom retoričkih pitanja od kojih je inzistirao posebice na pitanju </a:t>
            </a:r>
            <a:r>
              <a:rPr lang="hr-HR" sz="1400" i="1" dirty="0" err="1"/>
              <a:t>Cui</a:t>
            </a:r>
            <a:r>
              <a:rPr lang="hr-HR" sz="1400" i="1" dirty="0"/>
              <a:t> </a:t>
            </a:r>
            <a:r>
              <a:rPr lang="hr-HR" sz="1400" i="1" dirty="0" err="1"/>
              <a:t>bono</a:t>
            </a:r>
            <a:r>
              <a:rPr lang="hr-HR" sz="1400" i="1" dirty="0"/>
              <a:t>? – Za čije dobro/korist? </a:t>
            </a:r>
            <a:r>
              <a:rPr lang="hr-HR" sz="1400" dirty="0"/>
              <a:t>Tim pitanjem je nastojao jasno pokazati da su upravo </a:t>
            </a:r>
            <a:r>
              <a:rPr lang="hr-HR" sz="1400" dirty="0" err="1"/>
              <a:t>Tit</a:t>
            </a:r>
            <a:r>
              <a:rPr lang="hr-HR" sz="1400" dirty="0"/>
              <a:t> i </a:t>
            </a:r>
            <a:r>
              <a:rPr lang="hr-HR" sz="1400" dirty="0" err="1"/>
              <a:t>Kapiton</a:t>
            </a:r>
            <a:r>
              <a:rPr lang="hr-HR" sz="1400" dirty="0"/>
              <a:t> bili motivirane ubojice:</a:t>
            </a:r>
          </a:p>
          <a:p>
            <a:endParaRPr lang="en-US" sz="1500" i="1" dirty="0"/>
          </a:p>
          <a:p>
            <a:endParaRPr lang="en-US" sz="1400" i="1" dirty="0"/>
          </a:p>
        </p:txBody>
      </p:sp>
    </p:spTree>
    <p:extLst>
      <p:ext uri="{BB962C8B-B14F-4D97-AF65-F5344CB8AC3E}">
        <p14:creationId xmlns:p14="http://schemas.microsoft.com/office/powerpoint/2010/main" val="101355566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en-AU" sz="1400" i="1" dirty="0" smtClean="0"/>
              <a:t>83.</a:t>
            </a:r>
            <a:r>
              <a:rPr lang="hr-HR" sz="1400" i="1" dirty="0" smtClean="0"/>
              <a:t> </a:t>
            </a:r>
            <a:r>
              <a:rPr lang="en-AU" sz="1400" i="1" dirty="0" err="1" smtClean="0"/>
              <a:t>Dolazim</a:t>
            </a:r>
            <a:r>
              <a:rPr lang="en-AU" sz="1400" i="1" dirty="0" smtClean="0"/>
              <a:t> </a:t>
            </a:r>
            <a:r>
              <a:rPr lang="en-AU" sz="1400" i="1" dirty="0"/>
              <a:t>sad </a:t>
            </a:r>
            <a:r>
              <a:rPr lang="en-AU" sz="1400" i="1" dirty="0" err="1"/>
              <a:t>onamo</a:t>
            </a:r>
            <a:r>
              <a:rPr lang="en-AU" sz="1400" i="1" dirty="0"/>
              <a:t> </a:t>
            </a:r>
            <a:r>
              <a:rPr lang="en-AU" sz="1400" i="1" dirty="0" err="1"/>
              <a:t>kamo</a:t>
            </a:r>
            <a:r>
              <a:rPr lang="en-AU" sz="1400" i="1" dirty="0"/>
              <a:t> me ne </a:t>
            </a:r>
            <a:r>
              <a:rPr lang="en-AU" sz="1400" i="1" dirty="0" err="1"/>
              <a:t>vodi</a:t>
            </a:r>
            <a:r>
              <a:rPr lang="en-AU" sz="1400" i="1" dirty="0"/>
              <a:t> </a:t>
            </a:r>
            <a:r>
              <a:rPr lang="en-AU" sz="1400" i="1" dirty="0" err="1"/>
              <a:t>strast</a:t>
            </a:r>
            <a:r>
              <a:rPr lang="en-AU" sz="1400" i="1" dirty="0"/>
              <a:t>, </a:t>
            </a:r>
            <a:r>
              <a:rPr lang="en-AU" sz="1400" i="1" dirty="0" err="1"/>
              <a:t>nego</a:t>
            </a:r>
            <a:r>
              <a:rPr lang="en-AU" sz="1400" i="1" dirty="0"/>
              <a:t> </a:t>
            </a:r>
            <a:r>
              <a:rPr lang="hr-HR" sz="1400" i="1" dirty="0" smtClean="0"/>
              <a:t>dužnost</a:t>
            </a:r>
            <a:r>
              <a:rPr lang="en-AU" sz="1400" i="1" dirty="0" smtClean="0"/>
              <a:t>. </a:t>
            </a:r>
            <a:r>
              <a:rPr lang="en-AU" sz="1400" i="1" dirty="0" err="1"/>
              <a:t>Naime</a:t>
            </a:r>
            <a:r>
              <a:rPr lang="en-AU" sz="1400" i="1" dirty="0"/>
              <a:t>, </a:t>
            </a:r>
            <a:r>
              <a:rPr lang="en-AU" sz="1400" i="1" dirty="0" err="1"/>
              <a:t>kad</a:t>
            </a:r>
            <a:r>
              <a:rPr lang="en-AU" sz="1400" i="1" dirty="0"/>
              <a:t> </a:t>
            </a:r>
            <a:r>
              <a:rPr lang="en-AU" sz="1400" i="1" dirty="0" err="1"/>
              <a:t>bih</a:t>
            </a:r>
            <a:r>
              <a:rPr lang="en-AU" sz="1400" i="1" dirty="0"/>
              <a:t> </a:t>
            </a:r>
            <a:r>
              <a:rPr lang="en-AU" sz="1400" i="1" dirty="0" err="1"/>
              <a:t>htio</a:t>
            </a:r>
            <a:r>
              <a:rPr lang="en-AU" sz="1400" i="1" dirty="0"/>
              <a:t> </a:t>
            </a:r>
            <a:r>
              <a:rPr lang="en-AU" sz="1400" i="1" dirty="0" err="1"/>
              <a:t>tužiti</a:t>
            </a:r>
            <a:r>
              <a:rPr lang="en-AU" sz="1400" i="1" dirty="0"/>
              <a:t>, </a:t>
            </a:r>
            <a:r>
              <a:rPr lang="en-AU" sz="1400" i="1" dirty="0" err="1"/>
              <a:t>radije</a:t>
            </a:r>
            <a:r>
              <a:rPr lang="en-AU" sz="1400" i="1" dirty="0"/>
              <a:t> </a:t>
            </a:r>
            <a:r>
              <a:rPr lang="en-AU" sz="1400" i="1" dirty="0" err="1"/>
              <a:t>bih</a:t>
            </a:r>
            <a:r>
              <a:rPr lang="en-AU" sz="1400" i="1" dirty="0"/>
              <a:t> </a:t>
            </a:r>
            <a:r>
              <a:rPr lang="en-AU" sz="1400" i="1" dirty="0" err="1"/>
              <a:t>tužio</a:t>
            </a:r>
            <a:r>
              <a:rPr lang="en-AU" sz="1400" i="1" dirty="0"/>
              <a:t> </a:t>
            </a:r>
            <a:r>
              <a:rPr lang="en-AU" sz="1400" i="1" dirty="0" err="1"/>
              <a:t>druge</a:t>
            </a:r>
            <a:r>
              <a:rPr lang="en-AU" sz="1400" i="1" dirty="0"/>
              <a:t> </a:t>
            </a:r>
            <a:r>
              <a:rPr lang="en-AU" sz="1400" i="1" dirty="0" err="1"/>
              <a:t>po</a:t>
            </a:r>
            <a:r>
              <a:rPr lang="en-AU" sz="1400" i="1" dirty="0"/>
              <a:t> </a:t>
            </a:r>
            <a:r>
              <a:rPr lang="en-AU" sz="1400" i="1" dirty="0" err="1"/>
              <a:t>kojima</a:t>
            </a:r>
            <a:r>
              <a:rPr lang="en-AU" sz="1400" i="1" dirty="0"/>
              <a:t> </a:t>
            </a:r>
            <a:r>
              <a:rPr lang="en-AU" sz="1400" i="1" dirty="0" err="1"/>
              <a:t>bih</a:t>
            </a:r>
            <a:r>
              <a:rPr lang="en-AU" sz="1400" i="1" dirty="0"/>
              <a:t> se </a:t>
            </a:r>
            <a:r>
              <a:rPr lang="en-AU" sz="1400" i="1" dirty="0" err="1"/>
              <a:t>mogao</a:t>
            </a:r>
            <a:r>
              <a:rPr lang="en-AU" sz="1400" i="1" dirty="0"/>
              <a:t> </a:t>
            </a:r>
            <a:r>
              <a:rPr lang="en-AU" sz="1400" i="1" dirty="0" err="1"/>
              <a:t>uzdići</a:t>
            </a:r>
            <a:r>
              <a:rPr lang="en-AU" sz="1400" i="1" dirty="0"/>
              <a:t>. </a:t>
            </a:r>
            <a:r>
              <a:rPr lang="en-AU" sz="1400" i="1" dirty="0" err="1"/>
              <a:t>Sigurno</a:t>
            </a:r>
            <a:r>
              <a:rPr lang="en-AU" sz="1400" i="1" dirty="0"/>
              <a:t> je da to </a:t>
            </a:r>
            <a:r>
              <a:rPr lang="en-AU" sz="1400" i="1" dirty="0" err="1"/>
              <a:t>neću</a:t>
            </a:r>
            <a:r>
              <a:rPr lang="en-AU" sz="1400" i="1" dirty="0"/>
              <a:t> </a:t>
            </a:r>
            <a:r>
              <a:rPr lang="en-AU" sz="1400" i="1" dirty="0" err="1"/>
              <a:t>činiti</a:t>
            </a:r>
            <a:r>
              <a:rPr lang="en-AU" sz="1400" i="1" dirty="0"/>
              <a:t> </a:t>
            </a:r>
            <a:r>
              <a:rPr lang="en-AU" sz="1400" i="1" dirty="0" err="1"/>
              <a:t>dok</a:t>
            </a:r>
            <a:r>
              <a:rPr lang="en-AU" sz="1400" i="1" dirty="0"/>
              <a:t> </a:t>
            </a:r>
            <a:r>
              <a:rPr lang="en-AU" sz="1400" i="1" dirty="0" err="1"/>
              <a:t>budem</a:t>
            </a:r>
            <a:r>
              <a:rPr lang="en-AU" sz="1400" i="1" dirty="0"/>
              <a:t> </a:t>
            </a:r>
            <a:r>
              <a:rPr lang="en-AU" sz="1400" i="1" dirty="0" err="1"/>
              <a:t>mogao</a:t>
            </a:r>
            <a:r>
              <a:rPr lang="en-AU" sz="1400" i="1" dirty="0"/>
              <a:t> </a:t>
            </a:r>
            <a:r>
              <a:rPr lang="en-AU" sz="1400" i="1" dirty="0" err="1"/>
              <a:t>činiti</a:t>
            </a:r>
            <a:r>
              <a:rPr lang="en-AU" sz="1400" i="1" dirty="0"/>
              <a:t> </a:t>
            </a:r>
            <a:r>
              <a:rPr lang="en-AU" sz="1400" i="1" dirty="0" err="1"/>
              <a:t>i</a:t>
            </a:r>
            <a:r>
              <a:rPr lang="en-AU" sz="1400" i="1" dirty="0"/>
              <a:t> </a:t>
            </a:r>
            <a:r>
              <a:rPr lang="en-AU" sz="1400" i="1" dirty="0" err="1"/>
              <a:t>jedno</a:t>
            </a:r>
            <a:r>
              <a:rPr lang="en-AU" sz="1400" i="1" dirty="0"/>
              <a:t>, </a:t>
            </a:r>
            <a:r>
              <a:rPr lang="en-AU" sz="1400" i="1" dirty="0" err="1"/>
              <a:t>i</a:t>
            </a:r>
            <a:r>
              <a:rPr lang="en-AU" sz="1400" i="1" dirty="0"/>
              <a:t> </a:t>
            </a:r>
            <a:r>
              <a:rPr lang="en-AU" sz="1400" i="1" dirty="0" err="1"/>
              <a:t>drugo</a:t>
            </a:r>
            <a:r>
              <a:rPr lang="en-AU" sz="1400" i="1" dirty="0"/>
              <a:t>. </a:t>
            </a:r>
            <a:r>
              <a:rPr lang="en-AU" sz="1400" i="1" dirty="0" err="1"/>
              <a:t>Naime</a:t>
            </a:r>
            <a:r>
              <a:rPr lang="en-AU" sz="1400" i="1" dirty="0"/>
              <a:t>, </a:t>
            </a:r>
            <a:r>
              <a:rPr lang="en-AU" sz="1400" i="1" dirty="0" err="1"/>
              <a:t>najveći</a:t>
            </a:r>
            <a:r>
              <a:rPr lang="en-AU" sz="1400" i="1" dirty="0"/>
              <a:t> mi se </a:t>
            </a:r>
            <a:r>
              <a:rPr lang="en-AU" sz="1400" i="1" dirty="0" err="1"/>
              <a:t>čini</a:t>
            </a:r>
            <a:r>
              <a:rPr lang="en-AU" sz="1400" i="1" dirty="0"/>
              <a:t> </a:t>
            </a:r>
            <a:r>
              <a:rPr lang="en-AU" sz="1400" i="1" dirty="0" err="1"/>
              <a:t>onaj</a:t>
            </a:r>
            <a:r>
              <a:rPr lang="en-AU" sz="1400" i="1" dirty="0"/>
              <a:t> </a:t>
            </a:r>
            <a:r>
              <a:rPr lang="en-AU" sz="1400" i="1" dirty="0" err="1"/>
              <a:t>koji</a:t>
            </a:r>
            <a:r>
              <a:rPr lang="en-AU" sz="1400" i="1" dirty="0"/>
              <a:t> </a:t>
            </a:r>
            <a:r>
              <a:rPr lang="en-AU" sz="1400" i="1" dirty="0" err="1"/>
              <a:t>na</a:t>
            </a:r>
            <a:r>
              <a:rPr lang="en-AU" sz="1400" i="1" dirty="0"/>
              <a:t> </a:t>
            </a:r>
            <a:r>
              <a:rPr lang="en-AU" sz="1400" i="1" dirty="0" err="1"/>
              <a:t>više</a:t>
            </a:r>
            <a:r>
              <a:rPr lang="en-AU" sz="1400" i="1" dirty="0"/>
              <a:t> </a:t>
            </a:r>
            <a:r>
              <a:rPr lang="en-AU" sz="1400" i="1" dirty="0" err="1"/>
              <a:t>mjesto</a:t>
            </a:r>
            <a:r>
              <a:rPr lang="en-AU" sz="1400" i="1" dirty="0"/>
              <a:t> </a:t>
            </a:r>
            <a:r>
              <a:rPr lang="en-AU" sz="1400" i="1" dirty="0" err="1"/>
              <a:t>dospije</a:t>
            </a:r>
            <a:r>
              <a:rPr lang="en-AU" sz="1400" i="1" dirty="0"/>
              <a:t> </a:t>
            </a:r>
            <a:r>
              <a:rPr lang="en-AU" sz="1400" i="1" dirty="0" err="1"/>
              <a:t>po</a:t>
            </a:r>
            <a:r>
              <a:rPr lang="en-AU" sz="1400" i="1" dirty="0"/>
              <a:t> </a:t>
            </a:r>
            <a:r>
              <a:rPr lang="en-AU" sz="1400" i="1" dirty="0" err="1"/>
              <a:t>svojoj</a:t>
            </a:r>
            <a:r>
              <a:rPr lang="en-AU" sz="1400" i="1" dirty="0"/>
              <a:t> </a:t>
            </a:r>
            <a:r>
              <a:rPr lang="en-AU" sz="1400" i="1" dirty="0" err="1"/>
              <a:t>vrlini</a:t>
            </a:r>
            <a:r>
              <a:rPr lang="en-AU" sz="1400" i="1" dirty="0"/>
              <a:t>, a ne </a:t>
            </a:r>
            <a:r>
              <a:rPr lang="en-AU" sz="1400" i="1" dirty="0" err="1"/>
              <a:t>onaj</a:t>
            </a:r>
            <a:r>
              <a:rPr lang="en-AU" sz="1400" i="1" dirty="0"/>
              <a:t> </a:t>
            </a:r>
            <a:r>
              <a:rPr lang="en-AU" sz="1400" i="1" dirty="0" err="1"/>
              <a:t>koji</a:t>
            </a:r>
            <a:r>
              <a:rPr lang="en-AU" sz="1400" i="1" dirty="0"/>
              <a:t> se </a:t>
            </a:r>
            <a:r>
              <a:rPr lang="en-AU" sz="1400" i="1" dirty="0" err="1"/>
              <a:t>uspinje</a:t>
            </a:r>
            <a:r>
              <a:rPr lang="en-AU" sz="1400" i="1" dirty="0"/>
              <a:t> </a:t>
            </a:r>
            <a:r>
              <a:rPr lang="en-AU" sz="1400" i="1" dirty="0" err="1"/>
              <a:t>preko</a:t>
            </a:r>
            <a:r>
              <a:rPr lang="en-AU" sz="1400" i="1" dirty="0"/>
              <a:t> </a:t>
            </a:r>
            <a:r>
              <a:rPr lang="en-AU" sz="1400" i="1" dirty="0" err="1"/>
              <a:t>štete</a:t>
            </a:r>
            <a:r>
              <a:rPr lang="en-AU" sz="1400" i="1" dirty="0"/>
              <a:t> </a:t>
            </a:r>
            <a:r>
              <a:rPr lang="en-AU" sz="1400" i="1" dirty="0" err="1"/>
              <a:t>i</a:t>
            </a:r>
            <a:r>
              <a:rPr lang="en-AU" sz="1400" i="1" dirty="0"/>
              <a:t> </a:t>
            </a:r>
            <a:r>
              <a:rPr lang="en-AU" sz="1400" i="1" dirty="0" err="1"/>
              <a:t>nevolje</a:t>
            </a:r>
            <a:r>
              <a:rPr lang="en-AU" sz="1400" i="1" dirty="0"/>
              <a:t> </a:t>
            </a:r>
            <a:r>
              <a:rPr lang="en-AU" sz="1400" i="1" dirty="0" err="1"/>
              <a:t>drugog</a:t>
            </a:r>
            <a:r>
              <a:rPr lang="en-AU" sz="1400" i="1" dirty="0"/>
              <a:t>. </a:t>
            </a:r>
            <a:r>
              <a:rPr lang="en-AU" sz="1400" i="1" dirty="0" err="1"/>
              <a:t>Prestanimo</a:t>
            </a:r>
            <a:r>
              <a:rPr lang="en-AU" sz="1400" i="1" dirty="0"/>
              <a:t> </a:t>
            </a:r>
            <a:r>
              <a:rPr lang="en-AU" sz="1400" i="1" dirty="0" err="1"/>
              <a:t>jednom</a:t>
            </a:r>
            <a:r>
              <a:rPr lang="en-AU" sz="1400" i="1" dirty="0"/>
              <a:t> </a:t>
            </a:r>
            <a:r>
              <a:rPr lang="en-AU" sz="1400" i="1" dirty="0" err="1"/>
              <a:t>ispitivati</a:t>
            </a:r>
            <a:r>
              <a:rPr lang="en-AU" sz="1400" i="1" dirty="0"/>
              <a:t> ono </a:t>
            </a:r>
            <a:r>
              <a:rPr lang="en-AU" sz="1400" i="1" dirty="0" err="1"/>
              <a:t>što</a:t>
            </a:r>
            <a:r>
              <a:rPr lang="en-AU" sz="1400" i="1" dirty="0"/>
              <a:t> je </a:t>
            </a:r>
            <a:r>
              <a:rPr lang="en-AU" sz="1400" i="1" dirty="0" err="1"/>
              <a:t>ništetno</a:t>
            </a:r>
            <a:r>
              <a:rPr lang="en-AU" sz="1400" i="1" dirty="0"/>
              <a:t>; </a:t>
            </a:r>
            <a:r>
              <a:rPr lang="en-AU" sz="1400" i="1" dirty="0" err="1"/>
              <a:t>istražimo</a:t>
            </a:r>
            <a:r>
              <a:rPr lang="en-AU" sz="1400" i="1" dirty="0"/>
              <a:t> </a:t>
            </a:r>
            <a:r>
              <a:rPr lang="en-AU" sz="1400" i="1" dirty="0" err="1"/>
              <a:t>zločin</a:t>
            </a:r>
            <a:r>
              <a:rPr lang="en-AU" sz="1400" i="1" dirty="0"/>
              <a:t> </a:t>
            </a:r>
            <a:r>
              <a:rPr lang="en-AU" sz="1400" i="1" dirty="0" err="1"/>
              <a:t>ondje</a:t>
            </a:r>
            <a:r>
              <a:rPr lang="en-AU" sz="1400" i="1" dirty="0"/>
              <a:t> </a:t>
            </a:r>
            <a:r>
              <a:rPr lang="en-AU" sz="1400" i="1" dirty="0" err="1"/>
              <a:t>gdje</a:t>
            </a:r>
            <a:r>
              <a:rPr lang="en-AU" sz="1400" i="1" dirty="0"/>
              <a:t> je, </a:t>
            </a:r>
            <a:r>
              <a:rPr lang="en-AU" sz="1400" i="1" dirty="0" err="1"/>
              <a:t>i</a:t>
            </a:r>
            <a:r>
              <a:rPr lang="en-AU" sz="1400" i="1" dirty="0"/>
              <a:t> </a:t>
            </a:r>
            <a:r>
              <a:rPr lang="en-AU" sz="1400" i="1" dirty="0" err="1"/>
              <a:t>gdje</a:t>
            </a:r>
            <a:r>
              <a:rPr lang="en-AU" sz="1400" i="1" dirty="0"/>
              <a:t> se </a:t>
            </a:r>
            <a:r>
              <a:rPr lang="en-AU" sz="1400" i="1" dirty="0" err="1"/>
              <a:t>može</a:t>
            </a:r>
            <a:r>
              <a:rPr lang="en-AU" sz="1400" i="1" dirty="0"/>
              <a:t> </a:t>
            </a:r>
            <a:r>
              <a:rPr lang="en-AU" sz="1400" i="1" dirty="0" err="1"/>
              <a:t>pronaći</a:t>
            </a:r>
            <a:r>
              <a:rPr lang="en-AU" sz="1400" i="1" dirty="0"/>
              <a:t>! </a:t>
            </a:r>
            <a:r>
              <a:rPr lang="en-AU" sz="1400" i="1" dirty="0" err="1"/>
              <a:t>Već</a:t>
            </a:r>
            <a:r>
              <a:rPr lang="en-AU" sz="1400" i="1" dirty="0"/>
              <a:t> </a:t>
            </a:r>
            <a:r>
              <a:rPr lang="en-AU" sz="1400" i="1" dirty="0" err="1"/>
              <a:t>ćeš</a:t>
            </a:r>
            <a:r>
              <a:rPr lang="en-AU" sz="1400" i="1" dirty="0"/>
              <a:t> </a:t>
            </a:r>
            <a:r>
              <a:rPr lang="en-AU" sz="1400" i="1" dirty="0" err="1"/>
              <a:t>uvidjeti</a:t>
            </a:r>
            <a:r>
              <a:rPr lang="en-AU" sz="1400" i="1" dirty="0"/>
              <a:t>, </a:t>
            </a:r>
            <a:r>
              <a:rPr lang="en-AU" sz="1400" i="1" dirty="0" err="1"/>
              <a:t>Erucije</a:t>
            </a:r>
            <a:r>
              <a:rPr lang="en-AU" sz="1400" i="1" dirty="0"/>
              <a:t>, </a:t>
            </a:r>
            <a:r>
              <a:rPr lang="en-AU" sz="1400" i="1" dirty="0" err="1"/>
              <a:t>kako</a:t>
            </a:r>
            <a:r>
              <a:rPr lang="en-AU" sz="1400" i="1" dirty="0"/>
              <a:t> se </a:t>
            </a:r>
            <a:r>
              <a:rPr lang="en-AU" sz="1400" i="1" dirty="0" err="1"/>
              <a:t>mnogim</a:t>
            </a:r>
            <a:r>
              <a:rPr lang="en-AU" sz="1400" i="1" dirty="0"/>
              <a:t> </a:t>
            </a:r>
            <a:r>
              <a:rPr lang="en-AU" sz="1400" i="1" dirty="0" err="1"/>
              <a:t>sumnjičenjima</a:t>
            </a:r>
            <a:r>
              <a:rPr lang="en-AU" sz="1400" i="1" dirty="0"/>
              <a:t> </a:t>
            </a:r>
            <a:r>
              <a:rPr lang="en-AU" sz="1400" i="1" dirty="0" err="1"/>
              <a:t>krivi</a:t>
            </a:r>
            <a:r>
              <a:rPr lang="en-AU" sz="1400" i="1" dirty="0"/>
              <a:t> </a:t>
            </a:r>
            <a:r>
              <a:rPr lang="en-AU" sz="1400" i="1" dirty="0" err="1"/>
              <a:t>određen</a:t>
            </a:r>
            <a:r>
              <a:rPr lang="en-AU" sz="1400" i="1" dirty="0"/>
              <a:t> </a:t>
            </a:r>
            <a:r>
              <a:rPr lang="en-AU" sz="1400" i="1" dirty="0" err="1"/>
              <a:t>zločin</a:t>
            </a:r>
            <a:r>
              <a:rPr lang="en-AU" sz="1400" i="1" dirty="0"/>
              <a:t>, </a:t>
            </a:r>
            <a:r>
              <a:rPr lang="en-AU" sz="1400" i="1" dirty="0" err="1"/>
              <a:t>premda</a:t>
            </a:r>
            <a:r>
              <a:rPr lang="en-AU" sz="1400" i="1" dirty="0"/>
              <a:t> </a:t>
            </a:r>
            <a:r>
              <a:rPr lang="en-AU" sz="1400" i="1" dirty="0" err="1"/>
              <a:t>neću</a:t>
            </a:r>
            <a:r>
              <a:rPr lang="en-AU" sz="1400" i="1" dirty="0"/>
              <a:t> </a:t>
            </a:r>
            <a:r>
              <a:rPr lang="en-AU" sz="1400" i="1" dirty="0" err="1"/>
              <a:t>sve</a:t>
            </a:r>
            <a:r>
              <a:rPr lang="en-AU" sz="1400" i="1" dirty="0"/>
              <a:t> </a:t>
            </a:r>
            <a:r>
              <a:rPr lang="en-AU" sz="1400" i="1" dirty="0" err="1"/>
              <a:t>reći</a:t>
            </a:r>
            <a:r>
              <a:rPr lang="en-AU" sz="1400" i="1" dirty="0"/>
              <a:t>, </a:t>
            </a:r>
            <a:r>
              <a:rPr lang="en-AU" sz="1400" i="1" dirty="0" err="1"/>
              <a:t>nego</a:t>
            </a:r>
            <a:r>
              <a:rPr lang="en-AU" sz="1400" i="1" dirty="0"/>
              <a:t> </a:t>
            </a:r>
            <a:r>
              <a:rPr lang="en-AU" sz="1400" i="1" dirty="0" err="1"/>
              <a:t>ću</a:t>
            </a:r>
            <a:r>
              <a:rPr lang="en-AU" sz="1400" i="1" dirty="0"/>
              <a:t> se </a:t>
            </a:r>
            <a:r>
              <a:rPr lang="en-AU" sz="1400" i="1" dirty="0" err="1"/>
              <a:t>lagano</a:t>
            </a:r>
            <a:r>
              <a:rPr lang="en-AU" sz="1400" i="1" dirty="0"/>
              <a:t> </a:t>
            </a:r>
            <a:r>
              <a:rPr lang="en-AU" sz="1400" i="1" dirty="0" err="1"/>
              <a:t>dotaći</a:t>
            </a:r>
            <a:r>
              <a:rPr lang="en-AU" sz="1400" i="1" dirty="0"/>
              <a:t> </a:t>
            </a:r>
            <a:r>
              <a:rPr lang="en-AU" sz="1400" i="1" dirty="0" err="1"/>
              <a:t>svake</a:t>
            </a:r>
            <a:r>
              <a:rPr lang="en-AU" sz="1400" i="1" dirty="0"/>
              <a:t> </a:t>
            </a:r>
            <a:r>
              <a:rPr lang="en-AU" sz="1400" i="1" dirty="0" err="1"/>
              <a:t>pojedinosti</a:t>
            </a:r>
            <a:r>
              <a:rPr lang="en-AU" sz="1400" i="1" dirty="0"/>
              <a:t>. </a:t>
            </a:r>
            <a:r>
              <a:rPr lang="en-AU" sz="1400" i="1" dirty="0" err="1"/>
              <a:t>Naime</a:t>
            </a:r>
            <a:r>
              <a:rPr lang="en-AU" sz="1400" i="1" dirty="0"/>
              <a:t>, ne </a:t>
            </a:r>
            <a:r>
              <a:rPr lang="en-AU" sz="1400" i="1" dirty="0" err="1"/>
              <a:t>bih</a:t>
            </a:r>
            <a:r>
              <a:rPr lang="en-AU" sz="1400" i="1" dirty="0"/>
              <a:t> to </a:t>
            </a:r>
            <a:r>
              <a:rPr lang="en-AU" sz="1400" i="1" dirty="0" err="1"/>
              <a:t>činio</a:t>
            </a:r>
            <a:r>
              <a:rPr lang="en-AU" sz="1400" i="1" dirty="0"/>
              <a:t>, da </a:t>
            </a:r>
            <a:r>
              <a:rPr lang="en-AU" sz="1400" i="1" dirty="0" err="1"/>
              <a:t>nije</a:t>
            </a:r>
            <a:r>
              <a:rPr lang="en-AU" sz="1400" i="1" dirty="0"/>
              <a:t> </a:t>
            </a:r>
            <a:r>
              <a:rPr lang="en-AU" sz="1400" i="1" dirty="0" err="1"/>
              <a:t>potrebno</a:t>
            </a:r>
            <a:r>
              <a:rPr lang="en-AU" sz="1400" i="1" dirty="0"/>
              <a:t>, </a:t>
            </a:r>
            <a:r>
              <a:rPr lang="en-AU" sz="1400" i="1" dirty="0" err="1"/>
              <a:t>i</a:t>
            </a:r>
            <a:r>
              <a:rPr lang="en-AU" sz="1400" i="1" dirty="0"/>
              <a:t> da </a:t>
            </a:r>
            <a:r>
              <a:rPr lang="en-AU" sz="1400" i="1" dirty="0" err="1"/>
              <a:t>činim</a:t>
            </a:r>
            <a:r>
              <a:rPr lang="en-AU" sz="1400" i="1" dirty="0"/>
              <a:t> </a:t>
            </a:r>
            <a:r>
              <a:rPr lang="en-AU" sz="1400" i="1" dirty="0" err="1"/>
              <a:t>nerado</a:t>
            </a:r>
            <a:r>
              <a:rPr lang="en-AU" sz="1400" i="1" dirty="0"/>
              <a:t> bit </a:t>
            </a:r>
            <a:r>
              <a:rPr lang="en-AU" sz="1400" i="1" dirty="0" err="1"/>
              <a:t>će</a:t>
            </a:r>
            <a:r>
              <a:rPr lang="en-AU" sz="1400" i="1" dirty="0"/>
              <a:t> </a:t>
            </a:r>
            <a:r>
              <a:rPr lang="en-AU" sz="1400" i="1" dirty="0" err="1"/>
              <a:t>znak</a:t>
            </a:r>
            <a:r>
              <a:rPr lang="en-AU" sz="1400" i="1" dirty="0"/>
              <a:t> to </a:t>
            </a:r>
            <a:r>
              <a:rPr lang="en-AU" sz="1400" i="1" dirty="0" err="1"/>
              <a:t>što</a:t>
            </a:r>
            <a:r>
              <a:rPr lang="en-AU" sz="1400" i="1" dirty="0"/>
              <a:t> </a:t>
            </a:r>
            <a:r>
              <a:rPr lang="en-AU" sz="1400" i="1" dirty="0" err="1"/>
              <a:t>neću</a:t>
            </a:r>
            <a:r>
              <a:rPr lang="en-AU" sz="1400" i="1" dirty="0"/>
              <a:t> </a:t>
            </a:r>
            <a:r>
              <a:rPr lang="en-AU" sz="1400" i="1" dirty="0" err="1"/>
              <a:t>tjerati</a:t>
            </a:r>
            <a:r>
              <a:rPr lang="en-AU" sz="1400" i="1" dirty="0"/>
              <a:t> </a:t>
            </a:r>
            <a:r>
              <a:rPr lang="en-AU" sz="1400" i="1" dirty="0" err="1"/>
              <a:t>dulje</a:t>
            </a:r>
            <a:r>
              <a:rPr lang="en-AU" sz="1400" i="1" dirty="0"/>
              <a:t> </a:t>
            </a:r>
            <a:r>
              <a:rPr lang="en-AU" sz="1400" i="1" dirty="0" err="1"/>
              <a:t>nego</a:t>
            </a:r>
            <a:r>
              <a:rPr lang="en-AU" sz="1400" i="1" dirty="0"/>
              <a:t> </a:t>
            </a:r>
            <a:r>
              <a:rPr lang="en-AU" sz="1400" i="1" dirty="0" err="1"/>
              <a:t>što</a:t>
            </a:r>
            <a:r>
              <a:rPr lang="en-AU" sz="1400" i="1" dirty="0"/>
              <a:t> </a:t>
            </a:r>
            <a:r>
              <a:rPr lang="en-AU" sz="1400" i="1" dirty="0" err="1"/>
              <a:t>će</a:t>
            </a:r>
            <a:r>
              <a:rPr lang="en-AU" sz="1400" i="1" dirty="0"/>
              <a:t> </a:t>
            </a:r>
            <a:r>
              <a:rPr lang="en-AU" sz="1400" i="1" dirty="0" err="1"/>
              <a:t>zahtijevati</a:t>
            </a:r>
            <a:r>
              <a:rPr lang="en-AU" sz="1400" i="1" dirty="0"/>
              <a:t> spas </a:t>
            </a:r>
            <a:r>
              <a:rPr lang="en-AU" sz="1400" i="1" dirty="0" err="1"/>
              <a:t>ovoga</a:t>
            </a:r>
            <a:r>
              <a:rPr lang="en-AU" sz="1400" i="1" dirty="0"/>
              <a:t> </a:t>
            </a:r>
            <a:r>
              <a:rPr lang="en-AU" sz="1400" i="1" dirty="0" err="1"/>
              <a:t>i</a:t>
            </a:r>
            <a:r>
              <a:rPr lang="en-AU" sz="1400" i="1" dirty="0"/>
              <a:t> </a:t>
            </a:r>
            <a:r>
              <a:rPr lang="en-AU" sz="1400" i="1" dirty="0" err="1"/>
              <a:t>moja</a:t>
            </a:r>
            <a:r>
              <a:rPr lang="en-AU" sz="1400" i="1" dirty="0"/>
              <a:t> </a:t>
            </a:r>
            <a:r>
              <a:rPr lang="hr-HR" sz="1400" i="1" dirty="0" smtClean="0"/>
              <a:t>dužnost</a:t>
            </a:r>
            <a:r>
              <a:rPr lang="en-AU" sz="1400" i="1" dirty="0" smtClean="0"/>
              <a:t>.</a:t>
            </a:r>
            <a:endParaRPr lang="en-US" sz="1400" i="1" dirty="0"/>
          </a:p>
          <a:p>
            <a:r>
              <a:rPr lang="en-AU" sz="1400" i="1" dirty="0" smtClean="0"/>
              <a:t>84.</a:t>
            </a:r>
            <a:r>
              <a:rPr lang="hr-HR" sz="1400" i="1" dirty="0" smtClean="0"/>
              <a:t> </a:t>
            </a:r>
            <a:r>
              <a:rPr lang="en-AU" sz="1400" i="1" dirty="0" err="1" smtClean="0"/>
              <a:t>Nikakav</a:t>
            </a:r>
            <a:r>
              <a:rPr lang="en-AU" sz="1400" i="1" dirty="0" smtClean="0"/>
              <a:t> </a:t>
            </a:r>
            <a:r>
              <a:rPr lang="en-AU" sz="1400" i="1" dirty="0" err="1"/>
              <a:t>ti</a:t>
            </a:r>
            <a:r>
              <a:rPr lang="en-AU" sz="1400" i="1" dirty="0"/>
              <a:t> </a:t>
            </a:r>
            <a:r>
              <a:rPr lang="en-AU" sz="1400" i="1" dirty="0" err="1"/>
              <a:t>uzrok</a:t>
            </a:r>
            <a:r>
              <a:rPr lang="en-AU" sz="1400" i="1" dirty="0"/>
              <a:t> nisi </a:t>
            </a:r>
            <a:r>
              <a:rPr lang="en-AU" sz="1400" i="1" dirty="0" err="1"/>
              <a:t>nalazio</a:t>
            </a:r>
            <a:r>
              <a:rPr lang="en-AU" sz="1400" i="1" dirty="0"/>
              <a:t> u </a:t>
            </a:r>
            <a:r>
              <a:rPr lang="en-AU" sz="1400" i="1" dirty="0" err="1"/>
              <a:t>Seksta</a:t>
            </a:r>
            <a:r>
              <a:rPr lang="en-AU" sz="1400" i="1" dirty="0"/>
              <a:t> </a:t>
            </a:r>
            <a:r>
              <a:rPr lang="en-AU" sz="1400" i="1" dirty="0" err="1"/>
              <a:t>Roscija</a:t>
            </a:r>
            <a:r>
              <a:rPr lang="en-AU" sz="1400" i="1" dirty="0"/>
              <a:t>; a </a:t>
            </a:r>
            <a:r>
              <a:rPr lang="en-AU" sz="1400" i="1" dirty="0" err="1"/>
              <a:t>ja</a:t>
            </a:r>
            <a:r>
              <a:rPr lang="en-AU" sz="1400" i="1" dirty="0"/>
              <a:t> </a:t>
            </a:r>
            <a:r>
              <a:rPr lang="en-AU" sz="1400" i="1" dirty="0" err="1"/>
              <a:t>ga</a:t>
            </a:r>
            <a:r>
              <a:rPr lang="en-AU" sz="1400" i="1" dirty="0"/>
              <a:t> </a:t>
            </a:r>
            <a:r>
              <a:rPr lang="en-AU" sz="1400" i="1" dirty="0" err="1"/>
              <a:t>nalazim</a:t>
            </a:r>
            <a:r>
              <a:rPr lang="en-AU" sz="1400" i="1" dirty="0"/>
              <a:t> u </a:t>
            </a:r>
            <a:r>
              <a:rPr lang="en-AU" sz="1400" i="1" dirty="0" err="1"/>
              <a:t>Tita</a:t>
            </a:r>
            <a:r>
              <a:rPr lang="en-AU" sz="1400" i="1" dirty="0"/>
              <a:t> </a:t>
            </a:r>
            <a:r>
              <a:rPr lang="en-AU" sz="1400" i="1" dirty="0" err="1"/>
              <a:t>Roscija</a:t>
            </a:r>
            <a:r>
              <a:rPr lang="en-AU" sz="1400" i="1" dirty="0"/>
              <a:t>. </a:t>
            </a:r>
            <a:r>
              <a:rPr lang="en-AU" sz="1400" i="1" dirty="0" err="1"/>
              <a:t>Naime</a:t>
            </a:r>
            <a:r>
              <a:rPr lang="en-AU" sz="1400" i="1" dirty="0"/>
              <a:t>, s </a:t>
            </a:r>
            <a:r>
              <a:rPr lang="en-AU" sz="1400" i="1" dirty="0" err="1"/>
              <a:t>tobom</a:t>
            </a:r>
            <a:r>
              <a:rPr lang="en-AU" sz="1400" i="1" dirty="0"/>
              <a:t>, </a:t>
            </a:r>
            <a:r>
              <a:rPr lang="en-AU" sz="1400" i="1" dirty="0" err="1"/>
              <a:t>Tite</a:t>
            </a:r>
            <a:r>
              <a:rPr lang="en-AU" sz="1400" i="1" dirty="0"/>
              <a:t> </a:t>
            </a:r>
            <a:r>
              <a:rPr lang="en-AU" sz="1400" i="1" dirty="0" err="1"/>
              <a:t>Roscije</a:t>
            </a:r>
            <a:r>
              <a:rPr lang="en-AU" sz="1400" i="1" dirty="0"/>
              <a:t>, imam </a:t>
            </a:r>
            <a:r>
              <a:rPr lang="en-AU" sz="1400" i="1" dirty="0" err="1"/>
              <a:t>posla</a:t>
            </a:r>
            <a:r>
              <a:rPr lang="en-AU" sz="1400" i="1" dirty="0"/>
              <a:t>, </a:t>
            </a:r>
            <a:r>
              <a:rPr lang="en-AU" sz="1400" i="1" dirty="0" err="1"/>
              <a:t>kad</a:t>
            </a:r>
            <a:r>
              <a:rPr lang="en-AU" sz="1400" i="1" dirty="0"/>
              <a:t> </a:t>
            </a:r>
            <a:r>
              <a:rPr lang="en-AU" sz="1400" i="1" dirty="0" err="1"/>
              <a:t>već</a:t>
            </a:r>
            <a:r>
              <a:rPr lang="en-AU" sz="1400" i="1" dirty="0"/>
              <a:t> </a:t>
            </a:r>
            <a:r>
              <a:rPr lang="en-AU" sz="1400" i="1" dirty="0" err="1"/>
              <a:t>tu</a:t>
            </a:r>
            <a:r>
              <a:rPr lang="en-AU" sz="1400" i="1" dirty="0"/>
              <a:t> </a:t>
            </a:r>
            <a:r>
              <a:rPr lang="en-AU" sz="1400" i="1" dirty="0" err="1"/>
              <a:t>sjediš</a:t>
            </a:r>
            <a:r>
              <a:rPr lang="en-AU" sz="1400" i="1" dirty="0"/>
              <a:t> </a:t>
            </a:r>
            <a:r>
              <a:rPr lang="en-AU" sz="1400" i="1" dirty="0" err="1"/>
              <a:t>i</a:t>
            </a:r>
            <a:r>
              <a:rPr lang="en-AU" sz="1400" i="1" dirty="0"/>
              <a:t> </a:t>
            </a:r>
            <a:r>
              <a:rPr lang="en-AU" sz="1400" i="1" dirty="0" err="1"/>
              <a:t>javno</a:t>
            </a:r>
            <a:r>
              <a:rPr lang="en-AU" sz="1400" i="1" dirty="0"/>
              <a:t> </a:t>
            </a:r>
            <a:r>
              <a:rPr lang="en-AU" sz="1400" i="1" dirty="0" err="1"/>
              <a:t>priznaješ</a:t>
            </a:r>
            <a:r>
              <a:rPr lang="en-AU" sz="1400" i="1" dirty="0"/>
              <a:t> da </a:t>
            </a:r>
            <a:r>
              <a:rPr lang="en-AU" sz="1400" i="1" dirty="0" err="1"/>
              <a:t>si</a:t>
            </a:r>
            <a:r>
              <a:rPr lang="en-AU" sz="1400" i="1" dirty="0"/>
              <a:t> </a:t>
            </a:r>
            <a:r>
              <a:rPr lang="en-AU" sz="1400" i="1" dirty="0" err="1"/>
              <a:t>protivnik</a:t>
            </a:r>
            <a:r>
              <a:rPr lang="en-AU" sz="1400" i="1" dirty="0"/>
              <a:t>. O </a:t>
            </a:r>
            <a:r>
              <a:rPr lang="en-AU" sz="1400" i="1" dirty="0" err="1"/>
              <a:t>Kapitonu</a:t>
            </a:r>
            <a:r>
              <a:rPr lang="en-AU" sz="1400" i="1" dirty="0"/>
              <a:t> </a:t>
            </a:r>
            <a:r>
              <a:rPr lang="en-AU" sz="1400" i="1" dirty="0" err="1"/>
              <a:t>ću</a:t>
            </a:r>
            <a:r>
              <a:rPr lang="en-AU" sz="1400" i="1" dirty="0"/>
              <a:t> </a:t>
            </a:r>
            <a:r>
              <a:rPr lang="en-AU" sz="1400" i="1" dirty="0" err="1"/>
              <a:t>vidjeti</a:t>
            </a:r>
            <a:r>
              <a:rPr lang="en-AU" sz="1400" i="1" dirty="0"/>
              <a:t> </a:t>
            </a:r>
            <a:r>
              <a:rPr lang="en-AU" sz="1400" i="1" dirty="0" err="1"/>
              <a:t>poslije</a:t>
            </a:r>
            <a:r>
              <a:rPr lang="en-AU" sz="1400" i="1" dirty="0"/>
              <a:t>, </a:t>
            </a:r>
            <a:r>
              <a:rPr lang="en-AU" sz="1400" i="1" dirty="0" err="1"/>
              <a:t>ako</a:t>
            </a:r>
            <a:r>
              <a:rPr lang="en-AU" sz="1400" i="1" dirty="0"/>
              <a:t> </a:t>
            </a:r>
            <a:r>
              <a:rPr lang="en-AU" sz="1400" i="1" dirty="0" err="1"/>
              <a:t>bude</a:t>
            </a:r>
            <a:r>
              <a:rPr lang="en-AU" sz="1400" i="1" dirty="0"/>
              <a:t> </a:t>
            </a:r>
            <a:r>
              <a:rPr lang="en-AU" sz="1400" i="1" dirty="0" err="1"/>
              <a:t>izašao</a:t>
            </a:r>
            <a:r>
              <a:rPr lang="en-AU" sz="1400" i="1" dirty="0"/>
              <a:t> </a:t>
            </a:r>
            <a:r>
              <a:rPr lang="en-AU" sz="1400" i="1" dirty="0" err="1"/>
              <a:t>kao</a:t>
            </a:r>
            <a:r>
              <a:rPr lang="en-AU" sz="1400" i="1" dirty="0"/>
              <a:t> </a:t>
            </a:r>
            <a:r>
              <a:rPr lang="en-AU" sz="1400" i="1" dirty="0" err="1"/>
              <a:t>svjedok</a:t>
            </a:r>
            <a:r>
              <a:rPr lang="en-AU" sz="1400" i="1" dirty="0"/>
              <a:t>, </a:t>
            </a:r>
            <a:r>
              <a:rPr lang="en-AU" sz="1400" i="1" dirty="0" err="1"/>
              <a:t>na</a:t>
            </a:r>
            <a:r>
              <a:rPr lang="en-AU" sz="1400" i="1" dirty="0"/>
              <a:t> </a:t>
            </a:r>
            <a:r>
              <a:rPr lang="en-AU" sz="1400" i="1" dirty="0" err="1"/>
              <a:t>što</a:t>
            </a:r>
            <a:r>
              <a:rPr lang="en-AU" sz="1400" i="1" dirty="0"/>
              <a:t> se, </a:t>
            </a:r>
            <a:r>
              <a:rPr lang="en-AU" sz="1400" i="1" dirty="0" err="1"/>
              <a:t>čujem</a:t>
            </a:r>
            <a:r>
              <a:rPr lang="en-AU" sz="1400" i="1" dirty="0"/>
              <a:t>, </a:t>
            </a:r>
            <a:r>
              <a:rPr lang="en-AU" sz="1400" i="1" dirty="0" err="1"/>
              <a:t>spremio</a:t>
            </a:r>
            <a:r>
              <a:rPr lang="en-AU" sz="1400" i="1" dirty="0"/>
              <a:t>. Tad </a:t>
            </a:r>
            <a:r>
              <a:rPr lang="en-AU" sz="1400" i="1" dirty="0" err="1"/>
              <a:t>će</a:t>
            </a:r>
            <a:r>
              <a:rPr lang="en-AU" sz="1400" i="1" dirty="0"/>
              <a:t> </a:t>
            </a:r>
            <a:r>
              <a:rPr lang="en-AU" sz="1400" i="1" dirty="0" err="1"/>
              <a:t>upoznati</a:t>
            </a:r>
            <a:r>
              <a:rPr lang="en-AU" sz="1400" i="1" dirty="0"/>
              <a:t> </a:t>
            </a:r>
            <a:r>
              <a:rPr lang="en-AU" sz="1400" i="1" dirty="0" err="1"/>
              <a:t>i</a:t>
            </a:r>
            <a:r>
              <a:rPr lang="en-AU" sz="1400" i="1" dirty="0"/>
              <a:t> </a:t>
            </a:r>
            <a:r>
              <a:rPr lang="en-AU" sz="1400" i="1" dirty="0" err="1"/>
              <a:t>ostala</a:t>
            </a:r>
            <a:r>
              <a:rPr lang="en-AU" sz="1400" i="1" dirty="0"/>
              <a:t> </a:t>
            </a:r>
            <a:r>
              <a:rPr lang="en-AU" sz="1400" i="1" dirty="0" err="1"/>
              <a:t>svoja</a:t>
            </a:r>
            <a:r>
              <a:rPr lang="en-AU" sz="1400" i="1" dirty="0"/>
              <a:t> </a:t>
            </a:r>
            <a:r>
              <a:rPr lang="en-AU" sz="1400" i="1" dirty="0" err="1"/>
              <a:t>junaštva</a:t>
            </a:r>
            <a:r>
              <a:rPr lang="en-AU" sz="1400" i="1" dirty="0"/>
              <a:t> </a:t>
            </a:r>
            <a:r>
              <a:rPr lang="en-AU" sz="1400" i="1" dirty="0" err="1"/>
              <a:t>za</a:t>
            </a:r>
            <a:r>
              <a:rPr lang="en-AU" sz="1400" i="1" dirty="0"/>
              <a:t> </a:t>
            </a:r>
            <a:r>
              <a:rPr lang="en-AU" sz="1400" i="1" dirty="0" err="1"/>
              <a:t>koja</a:t>
            </a:r>
            <a:r>
              <a:rPr lang="en-AU" sz="1400" i="1" dirty="0"/>
              <a:t> </a:t>
            </a:r>
            <a:r>
              <a:rPr lang="en-AU" sz="1400" i="1" dirty="0" err="1"/>
              <a:t>ni</a:t>
            </a:r>
            <a:r>
              <a:rPr lang="en-AU" sz="1400" i="1" dirty="0"/>
              <a:t> ne </a:t>
            </a:r>
            <a:r>
              <a:rPr lang="en-AU" sz="1400" i="1" dirty="0" err="1"/>
              <a:t>sluti</a:t>
            </a:r>
            <a:r>
              <a:rPr lang="en-AU" sz="1400" i="1" dirty="0"/>
              <a:t> da </a:t>
            </a:r>
            <a:r>
              <a:rPr lang="en-AU" sz="1400" i="1" dirty="0" err="1"/>
              <a:t>sam</a:t>
            </a:r>
            <a:r>
              <a:rPr lang="en-AU" sz="1400" i="1" dirty="0"/>
              <a:t> </a:t>
            </a:r>
            <a:r>
              <a:rPr lang="en-AU" sz="1400" i="1" dirty="0" err="1"/>
              <a:t>za</a:t>
            </a:r>
            <a:r>
              <a:rPr lang="en-AU" sz="1400" i="1" dirty="0"/>
              <a:t> </a:t>
            </a:r>
            <a:r>
              <a:rPr lang="en-AU" sz="1400" i="1" dirty="0" err="1"/>
              <a:t>njih</a:t>
            </a:r>
            <a:r>
              <a:rPr lang="en-AU" sz="1400" i="1" dirty="0"/>
              <a:t> </a:t>
            </a:r>
            <a:r>
              <a:rPr lang="en-AU" sz="1400" i="1" dirty="0" err="1"/>
              <a:t>čuo</a:t>
            </a:r>
            <a:r>
              <a:rPr lang="en-AU" sz="1400" i="1" dirty="0"/>
              <a:t>. </a:t>
            </a:r>
            <a:r>
              <a:rPr lang="en-AU" sz="1400" i="1" dirty="0" err="1"/>
              <a:t>Onaj</a:t>
            </a:r>
            <a:r>
              <a:rPr lang="en-AU" sz="1400" i="1" dirty="0"/>
              <a:t> je </a:t>
            </a:r>
            <a:r>
              <a:rPr lang="en-AU" sz="1400" i="1" dirty="0" err="1"/>
              <a:t>Lucije</a:t>
            </a:r>
            <a:r>
              <a:rPr lang="en-AU" sz="1400" i="1" dirty="0"/>
              <a:t> </a:t>
            </a:r>
            <a:r>
              <a:rPr lang="en-AU" sz="1400" i="1" dirty="0" err="1"/>
              <a:t>Kasije</a:t>
            </a:r>
            <a:r>
              <a:rPr lang="en-AU" sz="1400" i="1" dirty="0"/>
              <a:t>, </a:t>
            </a:r>
            <a:r>
              <a:rPr lang="en-AU" sz="1400" i="1" dirty="0" err="1"/>
              <a:t>kojeg</a:t>
            </a:r>
            <a:r>
              <a:rPr lang="en-AU" sz="1400" i="1" dirty="0"/>
              <a:t> je </a:t>
            </a:r>
            <a:r>
              <a:rPr lang="en-AU" sz="1400" i="1" dirty="0" err="1"/>
              <a:t>rimski</a:t>
            </a:r>
            <a:r>
              <a:rPr lang="en-AU" sz="1400" i="1" dirty="0"/>
              <a:t> </a:t>
            </a:r>
            <a:r>
              <a:rPr lang="en-AU" sz="1400" i="1" dirty="0" err="1"/>
              <a:t>narod</a:t>
            </a:r>
            <a:r>
              <a:rPr lang="en-AU" sz="1400" i="1" dirty="0"/>
              <a:t> </a:t>
            </a:r>
            <a:r>
              <a:rPr lang="en-AU" sz="1400" i="1" dirty="0" err="1"/>
              <a:t>smatrao</a:t>
            </a:r>
            <a:r>
              <a:rPr lang="en-AU" sz="1400" i="1" dirty="0"/>
              <a:t> </a:t>
            </a:r>
            <a:r>
              <a:rPr lang="en-AU" sz="1400" i="1" dirty="0" err="1"/>
              <a:t>najpravednijim</a:t>
            </a:r>
            <a:r>
              <a:rPr lang="en-AU" sz="1400" i="1" dirty="0"/>
              <a:t> </a:t>
            </a:r>
            <a:r>
              <a:rPr lang="en-AU" sz="1400" i="1" dirty="0" err="1"/>
              <a:t>i</a:t>
            </a:r>
            <a:r>
              <a:rPr lang="en-AU" sz="1400" i="1" dirty="0"/>
              <a:t> </a:t>
            </a:r>
            <a:r>
              <a:rPr lang="en-AU" sz="1400" i="1" dirty="0" err="1"/>
              <a:t>najmudrijim</a:t>
            </a:r>
            <a:r>
              <a:rPr lang="en-AU" sz="1400" i="1" dirty="0"/>
              <a:t> </a:t>
            </a:r>
            <a:r>
              <a:rPr lang="en-AU" sz="1400" i="1" dirty="0" err="1"/>
              <a:t>sucem</a:t>
            </a:r>
            <a:r>
              <a:rPr lang="en-AU" sz="1400" i="1" dirty="0"/>
              <a:t>, </a:t>
            </a:r>
            <a:r>
              <a:rPr lang="en-AU" sz="1400" i="1" dirty="0" err="1"/>
              <a:t>više</a:t>
            </a:r>
            <a:r>
              <a:rPr lang="en-AU" sz="1400" i="1" dirty="0"/>
              <a:t> puta u </a:t>
            </a:r>
            <a:r>
              <a:rPr lang="en-AU" sz="1400" i="1" dirty="0" err="1"/>
              <a:t>slučajevima</a:t>
            </a:r>
            <a:r>
              <a:rPr lang="en-AU" sz="1400" i="1" dirty="0"/>
              <a:t> </a:t>
            </a:r>
            <a:r>
              <a:rPr lang="en-AU" sz="1400" i="1" dirty="0" err="1"/>
              <a:t>običavao</a:t>
            </a:r>
            <a:r>
              <a:rPr lang="en-AU" sz="1400" i="1" dirty="0"/>
              <a:t> </a:t>
            </a:r>
            <a:r>
              <a:rPr lang="en-AU" sz="1400" i="1" dirty="0" err="1"/>
              <a:t>pitati</a:t>
            </a:r>
            <a:r>
              <a:rPr lang="en-AU" sz="1400" i="1" dirty="0"/>
              <a:t> </a:t>
            </a:r>
            <a:r>
              <a:rPr lang="en-AU" sz="1400" b="1" i="1" dirty="0" err="1"/>
              <a:t>za</a:t>
            </a:r>
            <a:r>
              <a:rPr lang="en-AU" sz="1400" b="1" i="1" dirty="0"/>
              <a:t> </a:t>
            </a:r>
            <a:r>
              <a:rPr lang="en-AU" sz="1400" b="1" i="1" dirty="0" err="1"/>
              <a:t>čije</a:t>
            </a:r>
            <a:r>
              <a:rPr lang="en-AU" sz="1400" b="1" i="1" dirty="0"/>
              <a:t> je dobro </a:t>
            </a:r>
            <a:r>
              <a:rPr lang="en-AU" sz="1400" b="1" i="1" dirty="0" err="1"/>
              <a:t>nešto</a:t>
            </a:r>
            <a:r>
              <a:rPr lang="en-AU" sz="1400" b="1" i="1" dirty="0"/>
              <a:t> </a:t>
            </a:r>
            <a:r>
              <a:rPr lang="en-AU" sz="1400" b="1" i="1" dirty="0" err="1"/>
              <a:t>bilo</a:t>
            </a:r>
            <a:r>
              <a:rPr lang="en-AU" sz="1400" i="1" dirty="0"/>
              <a:t>. </a:t>
            </a:r>
            <a:r>
              <a:rPr lang="en-AU" sz="1400" i="1" dirty="0" err="1"/>
              <a:t>Takav</a:t>
            </a:r>
            <a:r>
              <a:rPr lang="en-AU" sz="1400" i="1" dirty="0"/>
              <a:t> je </a:t>
            </a:r>
            <a:r>
              <a:rPr lang="en-AU" sz="1400" i="1" dirty="0" err="1"/>
              <a:t>život</a:t>
            </a:r>
            <a:r>
              <a:rPr lang="en-AU" sz="1400" i="1" dirty="0"/>
              <a:t> </a:t>
            </a:r>
            <a:r>
              <a:rPr lang="en-AU" sz="1400" i="1" dirty="0" err="1"/>
              <a:t>ljudi</a:t>
            </a:r>
            <a:r>
              <a:rPr lang="en-AU" sz="1400" i="1" dirty="0"/>
              <a:t> da </a:t>
            </a:r>
            <a:r>
              <a:rPr lang="en-AU" sz="1400" i="1" dirty="0" err="1"/>
              <a:t>zločinu</a:t>
            </a:r>
            <a:r>
              <a:rPr lang="en-AU" sz="1400" i="1" dirty="0"/>
              <a:t> </a:t>
            </a:r>
            <a:r>
              <a:rPr lang="en-AU" sz="1400" i="1" dirty="0" err="1"/>
              <a:t>nitko</a:t>
            </a:r>
            <a:r>
              <a:rPr lang="en-AU" sz="1400" i="1" dirty="0"/>
              <a:t> ne </a:t>
            </a:r>
            <a:r>
              <a:rPr lang="en-AU" sz="1400" i="1" dirty="0" err="1"/>
              <a:t>pokušava</a:t>
            </a:r>
            <a:r>
              <a:rPr lang="en-AU" sz="1400" i="1" dirty="0"/>
              <a:t> </a:t>
            </a:r>
            <a:r>
              <a:rPr lang="en-AU" sz="1400" i="1" dirty="0" err="1"/>
              <a:t>pristupiti</a:t>
            </a:r>
            <a:r>
              <a:rPr lang="en-AU" sz="1400" i="1" dirty="0"/>
              <a:t> bez </a:t>
            </a:r>
            <a:r>
              <a:rPr lang="en-AU" sz="1400" i="1" dirty="0" err="1"/>
              <a:t>nade</a:t>
            </a:r>
            <a:r>
              <a:rPr lang="en-AU" sz="1400" i="1" dirty="0"/>
              <a:t> </a:t>
            </a:r>
            <a:r>
              <a:rPr lang="en-AU" sz="1400" i="1" dirty="0" err="1"/>
              <a:t>i</a:t>
            </a:r>
            <a:r>
              <a:rPr lang="en-AU" sz="1400" i="1" dirty="0"/>
              <a:t> </a:t>
            </a:r>
            <a:r>
              <a:rPr lang="en-AU" sz="1400" i="1" dirty="0" err="1" smtClean="0"/>
              <a:t>koristi</a:t>
            </a:r>
            <a:r>
              <a:rPr lang="en-AU" sz="1400" i="1" dirty="0" smtClean="0"/>
              <a:t>…</a:t>
            </a:r>
            <a:r>
              <a:rPr lang="hr-HR" sz="1400" i="1" dirty="0" smtClean="0"/>
              <a:t>.</a:t>
            </a:r>
          </a:p>
          <a:p>
            <a:r>
              <a:rPr lang="en-AU" sz="1400" i="1" dirty="0"/>
              <a:t>86</a:t>
            </a:r>
            <a:r>
              <a:rPr lang="en-AU" sz="1400" i="1" dirty="0" smtClean="0"/>
              <a:t>.</a:t>
            </a:r>
            <a:r>
              <a:rPr lang="hr-HR" sz="1400" i="1" dirty="0" smtClean="0"/>
              <a:t> </a:t>
            </a:r>
            <a:r>
              <a:rPr lang="en-AU" sz="1400" i="1" dirty="0" err="1" smtClean="0"/>
              <a:t>Naime</a:t>
            </a:r>
            <a:r>
              <a:rPr lang="en-AU" sz="1400" i="1" dirty="0"/>
              <a:t>, </a:t>
            </a:r>
            <a:r>
              <a:rPr lang="en-AU" sz="1400" i="1" dirty="0" err="1"/>
              <a:t>kad</a:t>
            </a:r>
            <a:r>
              <a:rPr lang="en-AU" sz="1400" i="1" dirty="0"/>
              <a:t> bi u </a:t>
            </a:r>
            <a:r>
              <a:rPr lang="en-AU" sz="1400" i="1" dirty="0" err="1"/>
              <a:t>ovom</a:t>
            </a:r>
            <a:r>
              <a:rPr lang="en-AU" sz="1400" i="1" dirty="0"/>
              <a:t> </a:t>
            </a:r>
            <a:r>
              <a:rPr lang="en-AU" sz="1400" i="1" dirty="0" err="1"/>
              <a:t>slučaju</a:t>
            </a:r>
            <a:r>
              <a:rPr lang="en-AU" sz="1400" i="1" dirty="0"/>
              <a:t> </a:t>
            </a:r>
            <a:r>
              <a:rPr lang="en-AU" sz="1400" i="1" dirty="0" err="1"/>
              <a:t>vidjeli</a:t>
            </a:r>
            <a:r>
              <a:rPr lang="en-AU" sz="1400" i="1" dirty="0"/>
              <a:t> da </a:t>
            </a:r>
            <a:r>
              <a:rPr lang="en-AU" sz="1400" i="1" dirty="0" err="1"/>
              <a:t>oni</a:t>
            </a:r>
            <a:r>
              <a:rPr lang="en-AU" sz="1400" i="1" dirty="0"/>
              <a:t> </a:t>
            </a:r>
            <a:r>
              <a:rPr lang="en-AU" sz="1400" i="1" dirty="0" err="1"/>
              <a:t>posjeduju</a:t>
            </a:r>
            <a:r>
              <a:rPr lang="en-AU" sz="1400" i="1" dirty="0"/>
              <a:t> </a:t>
            </a:r>
            <a:r>
              <a:rPr lang="en-AU" sz="1400" i="1" dirty="0" err="1"/>
              <a:t>najveći</a:t>
            </a:r>
            <a:r>
              <a:rPr lang="en-AU" sz="1400" i="1" dirty="0"/>
              <a:t> </a:t>
            </a:r>
            <a:r>
              <a:rPr lang="en-AU" sz="1400" i="1" dirty="0" err="1"/>
              <a:t>imutak</a:t>
            </a:r>
            <a:r>
              <a:rPr lang="en-AU" sz="1400" i="1" dirty="0"/>
              <a:t>, a da je </a:t>
            </a:r>
            <a:r>
              <a:rPr lang="en-AU" sz="1400" i="1" dirty="0" err="1"/>
              <a:t>ovaj</a:t>
            </a:r>
            <a:r>
              <a:rPr lang="en-AU" sz="1400" i="1" dirty="0"/>
              <a:t> u </a:t>
            </a:r>
            <a:r>
              <a:rPr lang="en-AU" sz="1400" i="1" dirty="0" err="1"/>
              <a:t>najvećem</a:t>
            </a:r>
            <a:r>
              <a:rPr lang="en-AU" sz="1400" i="1" dirty="0"/>
              <a:t> </a:t>
            </a:r>
            <a:r>
              <a:rPr lang="en-AU" sz="1400" i="1" dirty="0" err="1"/>
              <a:t>prosjaštvu</a:t>
            </a:r>
            <a:r>
              <a:rPr lang="en-AU" sz="1400" i="1" dirty="0"/>
              <a:t>, ne bi </a:t>
            </a:r>
            <a:r>
              <a:rPr lang="en-AU" sz="1400" i="1" dirty="0" err="1"/>
              <a:t>pitali</a:t>
            </a:r>
            <a:r>
              <a:rPr lang="en-AU" sz="1400" i="1" dirty="0"/>
              <a:t> </a:t>
            </a:r>
            <a:r>
              <a:rPr lang="en-AU" sz="1400" b="1" i="1" dirty="0" err="1"/>
              <a:t>za</a:t>
            </a:r>
            <a:r>
              <a:rPr lang="en-AU" sz="1400" b="1" i="1" dirty="0"/>
              <a:t> </a:t>
            </a:r>
            <a:r>
              <a:rPr lang="en-AU" sz="1400" b="1" i="1" dirty="0" err="1"/>
              <a:t>čije</a:t>
            </a:r>
            <a:r>
              <a:rPr lang="en-AU" sz="1400" b="1" i="1" dirty="0"/>
              <a:t> je dobro </a:t>
            </a:r>
            <a:r>
              <a:rPr lang="en-AU" sz="1400" b="1" i="1" dirty="0" err="1"/>
              <a:t>bilo</a:t>
            </a:r>
            <a:r>
              <a:rPr lang="en-AU" sz="1400" i="1" dirty="0"/>
              <a:t>, </a:t>
            </a:r>
            <a:r>
              <a:rPr lang="en-AU" sz="1400" i="1" dirty="0" err="1"/>
              <a:t>već</a:t>
            </a:r>
            <a:r>
              <a:rPr lang="en-AU" sz="1400" i="1" dirty="0"/>
              <a:t> bi, </a:t>
            </a:r>
            <a:r>
              <a:rPr lang="en-AU" sz="1400" i="1" dirty="0" err="1"/>
              <a:t>budući</a:t>
            </a:r>
            <a:r>
              <a:rPr lang="en-AU" sz="1400" i="1" dirty="0"/>
              <a:t> je </a:t>
            </a:r>
            <a:r>
              <a:rPr lang="en-AU" sz="1400" i="1" dirty="0" err="1"/>
              <a:t>ovo</a:t>
            </a:r>
            <a:r>
              <a:rPr lang="en-AU" sz="1400" i="1" dirty="0"/>
              <a:t> </a:t>
            </a:r>
            <a:r>
              <a:rPr lang="en-AU" sz="1400" i="1" dirty="0" err="1"/>
              <a:t>očito</a:t>
            </a:r>
            <a:r>
              <a:rPr lang="en-AU" sz="1400" i="1" dirty="0"/>
              <a:t>, </a:t>
            </a:r>
            <a:r>
              <a:rPr lang="en-AU" sz="1400" i="1" dirty="0" err="1"/>
              <a:t>optužbu</a:t>
            </a:r>
            <a:r>
              <a:rPr lang="en-AU" sz="1400" i="1" dirty="0"/>
              <a:t> </a:t>
            </a:r>
            <a:r>
              <a:rPr lang="en-AU" sz="1400" i="1" dirty="0" err="1"/>
              <a:t>i</a:t>
            </a:r>
            <a:r>
              <a:rPr lang="en-AU" sz="1400" i="1" dirty="0"/>
              <a:t> </a:t>
            </a:r>
            <a:r>
              <a:rPr lang="en-AU" sz="1400" i="1" dirty="0" err="1"/>
              <a:t>sumnju</a:t>
            </a:r>
            <a:r>
              <a:rPr lang="en-AU" sz="1400" i="1" dirty="0"/>
              <a:t> </a:t>
            </a:r>
            <a:r>
              <a:rPr lang="en-AU" sz="1400" i="1" dirty="0" err="1"/>
              <a:t>radije</a:t>
            </a:r>
            <a:r>
              <a:rPr lang="en-AU" sz="1400" i="1" dirty="0"/>
              <a:t> </a:t>
            </a:r>
            <a:r>
              <a:rPr lang="en-AU" sz="1400" i="1" dirty="0" err="1"/>
              <a:t>povezivali</a:t>
            </a:r>
            <a:r>
              <a:rPr lang="en-AU" sz="1400" i="1" dirty="0"/>
              <a:t> s </a:t>
            </a:r>
            <a:r>
              <a:rPr lang="en-AU" sz="1400" i="1" dirty="0" err="1"/>
              <a:t>plijenom</a:t>
            </a:r>
            <a:r>
              <a:rPr lang="en-AU" sz="1400" i="1" dirty="0"/>
              <a:t>, </a:t>
            </a:r>
            <a:r>
              <a:rPr lang="en-AU" sz="1400" i="1" dirty="0" err="1"/>
              <a:t>nego</a:t>
            </a:r>
            <a:r>
              <a:rPr lang="en-AU" sz="1400" i="1" dirty="0"/>
              <a:t> s </a:t>
            </a:r>
            <a:r>
              <a:rPr lang="en-AU" sz="1400" i="1" dirty="0" err="1"/>
              <a:t>oskudicom</a:t>
            </a:r>
            <a:r>
              <a:rPr lang="en-AU" sz="1400" i="1" dirty="0"/>
              <a:t>. </a:t>
            </a:r>
            <a:r>
              <a:rPr lang="en-AU" sz="1400" i="1" dirty="0" err="1"/>
              <a:t>Što</a:t>
            </a:r>
            <a:r>
              <a:rPr lang="en-AU" sz="1400" i="1" dirty="0"/>
              <a:t> </a:t>
            </a:r>
            <a:r>
              <a:rPr lang="en-AU" sz="1400" i="1" dirty="0" err="1"/>
              <a:t>ako</a:t>
            </a:r>
            <a:r>
              <a:rPr lang="en-AU" sz="1400" i="1" dirty="0"/>
              <a:t> </a:t>
            </a:r>
            <a:r>
              <a:rPr lang="en-AU" sz="1400" i="1" dirty="0" err="1"/>
              <a:t>ovamo</a:t>
            </a:r>
            <a:r>
              <a:rPr lang="en-AU" sz="1400" i="1" dirty="0"/>
              <a:t> </a:t>
            </a:r>
            <a:r>
              <a:rPr lang="en-AU" sz="1400" i="1" dirty="0" err="1"/>
              <a:t>pristupa</a:t>
            </a:r>
            <a:r>
              <a:rPr lang="en-AU" sz="1400" i="1" dirty="0"/>
              <a:t> to da </a:t>
            </a:r>
            <a:r>
              <a:rPr lang="en-AU" sz="1400" i="1" dirty="0" err="1"/>
              <a:t>si</a:t>
            </a:r>
            <a:r>
              <a:rPr lang="en-AU" sz="1400" i="1" dirty="0"/>
              <a:t> </a:t>
            </a:r>
            <a:r>
              <a:rPr lang="en-AU" sz="1400" i="1" dirty="0" err="1"/>
              <a:t>prije</a:t>
            </a:r>
            <a:r>
              <a:rPr lang="en-AU" sz="1400" i="1" dirty="0"/>
              <a:t> bio </a:t>
            </a:r>
            <a:r>
              <a:rPr lang="en-AU" sz="1400" i="1" dirty="0" err="1"/>
              <a:t>siromašan</a:t>
            </a:r>
            <a:r>
              <a:rPr lang="en-AU" sz="1400" i="1" dirty="0"/>
              <a:t>? </a:t>
            </a:r>
            <a:r>
              <a:rPr lang="en-AU" sz="1400" i="1" dirty="0" err="1"/>
              <a:t>Što</a:t>
            </a:r>
            <a:r>
              <a:rPr lang="en-AU" sz="1400" i="1" dirty="0"/>
              <a:t> </a:t>
            </a:r>
            <a:r>
              <a:rPr lang="en-AU" sz="1400" i="1" dirty="0" err="1"/>
              <a:t>ako</a:t>
            </a:r>
            <a:r>
              <a:rPr lang="en-AU" sz="1400" i="1" dirty="0"/>
              <a:t> to da </a:t>
            </a:r>
            <a:r>
              <a:rPr lang="en-AU" sz="1400" i="1" dirty="0" err="1"/>
              <a:t>si</a:t>
            </a:r>
            <a:r>
              <a:rPr lang="en-AU" sz="1400" i="1" dirty="0"/>
              <a:t> bio </a:t>
            </a:r>
            <a:r>
              <a:rPr lang="en-AU" sz="1400" i="1" dirty="0" err="1"/>
              <a:t>pohlepan</a:t>
            </a:r>
            <a:r>
              <a:rPr lang="en-AU" sz="1400" i="1" dirty="0"/>
              <a:t>? </a:t>
            </a:r>
            <a:r>
              <a:rPr lang="en-AU" sz="1400" i="1" dirty="0" err="1"/>
              <a:t>Što</a:t>
            </a:r>
            <a:r>
              <a:rPr lang="en-AU" sz="1400" i="1" dirty="0"/>
              <a:t> </a:t>
            </a:r>
            <a:r>
              <a:rPr lang="en-AU" sz="1400" i="1" dirty="0" err="1"/>
              <a:t>ako</a:t>
            </a:r>
            <a:r>
              <a:rPr lang="en-AU" sz="1400" i="1" dirty="0"/>
              <a:t> to da </a:t>
            </a:r>
            <a:r>
              <a:rPr lang="en-AU" sz="1400" i="1" dirty="0" err="1"/>
              <a:t>si</a:t>
            </a:r>
            <a:r>
              <a:rPr lang="en-AU" sz="1400" i="1" dirty="0"/>
              <a:t> bio </a:t>
            </a:r>
            <a:r>
              <a:rPr lang="en-AU" sz="1400" i="1" dirty="0" err="1"/>
              <a:t>drzak</a:t>
            </a:r>
            <a:r>
              <a:rPr lang="en-AU" sz="1400" i="1" dirty="0"/>
              <a:t>? </a:t>
            </a:r>
            <a:r>
              <a:rPr lang="en-AU" sz="1400" i="1" dirty="0" err="1"/>
              <a:t>Što</a:t>
            </a:r>
            <a:r>
              <a:rPr lang="en-AU" sz="1400" i="1" dirty="0"/>
              <a:t> </a:t>
            </a:r>
            <a:r>
              <a:rPr lang="en-AU" sz="1400" i="1" dirty="0" err="1"/>
              <a:t>ako</a:t>
            </a:r>
            <a:r>
              <a:rPr lang="en-AU" sz="1400" i="1" dirty="0"/>
              <a:t> to da </a:t>
            </a:r>
            <a:r>
              <a:rPr lang="en-AU" sz="1400" i="1" dirty="0" err="1"/>
              <a:t>si</a:t>
            </a:r>
            <a:r>
              <a:rPr lang="en-AU" sz="1400" i="1" dirty="0"/>
              <a:t> </a:t>
            </a:r>
            <a:r>
              <a:rPr lang="en-AU" sz="1400" i="1" dirty="0" err="1"/>
              <a:t>veliki</a:t>
            </a:r>
            <a:r>
              <a:rPr lang="en-AU" sz="1400" i="1" dirty="0"/>
              <a:t> </a:t>
            </a:r>
            <a:r>
              <a:rPr lang="en-AU" sz="1400" i="1" dirty="0" err="1"/>
              <a:t>neprijatelj</a:t>
            </a:r>
            <a:r>
              <a:rPr lang="en-AU" sz="1400" i="1" dirty="0"/>
              <a:t> </a:t>
            </a:r>
            <a:r>
              <a:rPr lang="en-AU" sz="1400" i="1" dirty="0" err="1"/>
              <a:t>onoga</a:t>
            </a:r>
            <a:r>
              <a:rPr lang="en-AU" sz="1400" i="1" dirty="0"/>
              <a:t> </a:t>
            </a:r>
            <a:r>
              <a:rPr lang="en-AU" sz="1400" i="1" dirty="0" err="1"/>
              <a:t>koji</a:t>
            </a:r>
            <a:r>
              <a:rPr lang="en-AU" sz="1400" i="1" dirty="0"/>
              <a:t> je </a:t>
            </a:r>
            <a:r>
              <a:rPr lang="en-AU" sz="1400" i="1" dirty="0" err="1"/>
              <a:t>ubijen</a:t>
            </a:r>
            <a:r>
              <a:rPr lang="en-AU" sz="1400" i="1" dirty="0"/>
              <a:t>? </a:t>
            </a:r>
            <a:r>
              <a:rPr lang="en-AU" sz="1400" i="1" dirty="0" err="1"/>
              <a:t>Treba</a:t>
            </a:r>
            <a:r>
              <a:rPr lang="en-AU" sz="1400" i="1" dirty="0"/>
              <a:t> </a:t>
            </a:r>
            <a:r>
              <a:rPr lang="en-AU" sz="1400" i="1" dirty="0" smtClean="0"/>
              <a:t>li</a:t>
            </a:r>
            <a:r>
              <a:rPr lang="hr-HR" sz="1400" i="1" dirty="0" smtClean="0"/>
              <a:t> </a:t>
            </a:r>
            <a:r>
              <a:rPr lang="en-AU" sz="1400" i="1" dirty="0" err="1" smtClean="0"/>
              <a:t>pitati</a:t>
            </a:r>
            <a:r>
              <a:rPr lang="en-AU" sz="1400" i="1" dirty="0" smtClean="0"/>
              <a:t> </a:t>
            </a:r>
            <a:r>
              <a:rPr lang="en-AU" sz="1400" i="1" dirty="0" err="1"/>
              <a:t>za</a:t>
            </a:r>
            <a:r>
              <a:rPr lang="en-AU" sz="1400" i="1" dirty="0"/>
              <a:t> </a:t>
            </a:r>
            <a:r>
              <a:rPr lang="en-AU" sz="1400" i="1" dirty="0" err="1"/>
              <a:t>uzrok</a:t>
            </a:r>
            <a:r>
              <a:rPr lang="en-AU" sz="1400" i="1" dirty="0"/>
              <a:t> </a:t>
            </a:r>
            <a:r>
              <a:rPr lang="en-AU" sz="1400" i="1" dirty="0" err="1"/>
              <a:t>koji</a:t>
            </a:r>
            <a:r>
              <a:rPr lang="en-AU" sz="1400" i="1" dirty="0"/>
              <a:t> </a:t>
            </a:r>
            <a:r>
              <a:rPr lang="en-AU" sz="1400" i="1" dirty="0" err="1"/>
              <a:t>te</a:t>
            </a:r>
            <a:r>
              <a:rPr lang="en-AU" sz="1400" i="1" dirty="0"/>
              <a:t> </a:t>
            </a:r>
            <a:r>
              <a:rPr lang="en-AU" sz="1400" i="1" dirty="0" err="1"/>
              <a:t>naveo</a:t>
            </a:r>
            <a:r>
              <a:rPr lang="en-AU" sz="1400" i="1" dirty="0"/>
              <a:t> </a:t>
            </a:r>
            <a:r>
              <a:rPr lang="en-AU" sz="1400" i="1" dirty="0" err="1"/>
              <a:t>na</a:t>
            </a:r>
            <a:r>
              <a:rPr lang="en-AU" sz="1400" i="1" dirty="0"/>
              <a:t> </a:t>
            </a:r>
            <a:r>
              <a:rPr lang="en-AU" sz="1400" i="1" dirty="0" err="1"/>
              <a:t>toliki</a:t>
            </a:r>
            <a:r>
              <a:rPr lang="en-AU" sz="1400" i="1" dirty="0"/>
              <a:t> </a:t>
            </a:r>
            <a:r>
              <a:rPr lang="en-AU" sz="1400" i="1" dirty="0" err="1"/>
              <a:t>zločin</a:t>
            </a:r>
            <a:r>
              <a:rPr lang="en-AU" sz="1400" i="1" dirty="0"/>
              <a:t>? </a:t>
            </a:r>
            <a:r>
              <a:rPr lang="en-AU" sz="1400" i="1" dirty="0" err="1"/>
              <a:t>Što</a:t>
            </a:r>
            <a:r>
              <a:rPr lang="en-AU" sz="1400" i="1" dirty="0"/>
              <a:t> se, </a:t>
            </a:r>
            <a:r>
              <a:rPr lang="en-AU" sz="1400" i="1" dirty="0" err="1"/>
              <a:t>dakle</a:t>
            </a:r>
            <a:r>
              <a:rPr lang="en-AU" sz="1400" i="1" dirty="0"/>
              <a:t>, od </a:t>
            </a:r>
            <a:r>
              <a:rPr lang="en-AU" sz="1400" i="1" dirty="0" err="1"/>
              <a:t>ovog</a:t>
            </a:r>
            <a:r>
              <a:rPr lang="en-AU" sz="1400" i="1" dirty="0"/>
              <a:t> </a:t>
            </a:r>
            <a:r>
              <a:rPr lang="en-AU" sz="1400" i="1" dirty="0" err="1"/>
              <a:t>može</a:t>
            </a:r>
            <a:r>
              <a:rPr lang="en-AU" sz="1400" i="1" dirty="0"/>
              <a:t> </a:t>
            </a:r>
            <a:r>
              <a:rPr lang="en-AU" sz="1400" i="1" dirty="0" err="1"/>
              <a:t>zanijekati</a:t>
            </a:r>
            <a:r>
              <a:rPr lang="en-AU" sz="1400" i="1" dirty="0"/>
              <a:t>? </a:t>
            </a:r>
            <a:r>
              <a:rPr lang="en-AU" sz="1400" i="1" dirty="0" err="1"/>
              <a:t>Siromaštvo</a:t>
            </a:r>
            <a:r>
              <a:rPr lang="en-AU" sz="1400" i="1" dirty="0"/>
              <a:t> </a:t>
            </a:r>
            <a:r>
              <a:rPr lang="en-AU" sz="1400" i="1" dirty="0" err="1"/>
              <a:t>čovjeka</a:t>
            </a:r>
            <a:r>
              <a:rPr lang="en-AU" sz="1400" i="1" dirty="0"/>
              <a:t> je </a:t>
            </a:r>
            <a:r>
              <a:rPr lang="en-AU" sz="1400" i="1" dirty="0" err="1"/>
              <a:t>takve</a:t>
            </a:r>
            <a:r>
              <a:rPr lang="en-AU" sz="1400" i="1" dirty="0"/>
              <a:t> </a:t>
            </a:r>
            <a:r>
              <a:rPr lang="en-AU" sz="1400" i="1" dirty="0" err="1"/>
              <a:t>vrste</a:t>
            </a:r>
            <a:r>
              <a:rPr lang="en-AU" sz="1400" i="1" dirty="0"/>
              <a:t> da se ne </a:t>
            </a:r>
            <a:r>
              <a:rPr lang="en-AU" sz="1400" i="1" dirty="0" err="1"/>
              <a:t>može</a:t>
            </a:r>
            <a:r>
              <a:rPr lang="en-AU" sz="1400" i="1" dirty="0"/>
              <a:t> </a:t>
            </a:r>
            <a:r>
              <a:rPr lang="en-AU" sz="1400" i="1" dirty="0" err="1"/>
              <a:t>sakriti</a:t>
            </a:r>
            <a:r>
              <a:rPr lang="en-AU" sz="1400" i="1" dirty="0"/>
              <a:t>, </a:t>
            </a:r>
            <a:r>
              <a:rPr lang="en-AU" sz="1400" i="1" dirty="0" err="1"/>
              <a:t>i</a:t>
            </a:r>
            <a:r>
              <a:rPr lang="en-AU" sz="1400" i="1" dirty="0"/>
              <a:t> </a:t>
            </a:r>
            <a:r>
              <a:rPr lang="en-AU" sz="1400" i="1" dirty="0" err="1"/>
              <a:t>što</a:t>
            </a:r>
            <a:r>
              <a:rPr lang="en-AU" sz="1400" i="1" dirty="0"/>
              <a:t> se </a:t>
            </a:r>
            <a:r>
              <a:rPr lang="en-AU" sz="1400" i="1" dirty="0" err="1"/>
              <a:t>više</a:t>
            </a:r>
            <a:r>
              <a:rPr lang="en-AU" sz="1400" i="1" dirty="0"/>
              <a:t> </a:t>
            </a:r>
            <a:r>
              <a:rPr lang="en-AU" sz="1400" i="1" dirty="0" err="1"/>
              <a:t>taji</a:t>
            </a:r>
            <a:r>
              <a:rPr lang="en-AU" sz="1400" i="1" dirty="0"/>
              <a:t>, to se </a:t>
            </a:r>
            <a:r>
              <a:rPr lang="en-AU" sz="1400" i="1" dirty="0" err="1"/>
              <a:t>više</a:t>
            </a:r>
            <a:r>
              <a:rPr lang="en-AU" sz="1400" i="1" dirty="0"/>
              <a:t> </a:t>
            </a:r>
            <a:r>
              <a:rPr lang="en-AU" sz="1400" i="1" dirty="0" err="1"/>
              <a:t>pokazuje</a:t>
            </a:r>
            <a:r>
              <a:rPr lang="en-AU" sz="1400" i="1" dirty="0"/>
              <a:t>.</a:t>
            </a:r>
            <a:endParaRPr lang="hr-HR" sz="1400" i="1" dirty="0"/>
          </a:p>
          <a:p>
            <a:r>
              <a:rPr lang="en-AU" sz="1400" i="1" dirty="0"/>
              <a:t>87.</a:t>
            </a:r>
            <a:r>
              <a:rPr lang="hr-HR" sz="1400" i="1" dirty="0"/>
              <a:t> </a:t>
            </a:r>
            <a:r>
              <a:rPr lang="en-AU" sz="1400" i="1" dirty="0" err="1"/>
              <a:t>Pohlepnost</a:t>
            </a:r>
            <a:r>
              <a:rPr lang="en-AU" sz="1400" i="1" dirty="0"/>
              <a:t> </a:t>
            </a:r>
            <a:r>
              <a:rPr lang="en-AU" sz="1400" i="1" dirty="0" err="1"/>
              <a:t>očituješ</a:t>
            </a:r>
            <a:r>
              <a:rPr lang="en-AU" sz="1400" i="1" dirty="0"/>
              <a:t> time </a:t>
            </a:r>
            <a:r>
              <a:rPr lang="en-AU" sz="1400" i="1" dirty="0" err="1"/>
              <a:t>što</a:t>
            </a:r>
            <a:r>
              <a:rPr lang="en-AU" sz="1400" i="1" dirty="0"/>
              <a:t> </a:t>
            </a:r>
            <a:r>
              <a:rPr lang="en-AU" sz="1400" i="1" dirty="0" err="1"/>
              <a:t>si</a:t>
            </a:r>
            <a:r>
              <a:rPr lang="en-AU" sz="1400" i="1" dirty="0"/>
              <a:t> </a:t>
            </a:r>
            <a:r>
              <a:rPr lang="en-AU" sz="1400" i="1" dirty="0" err="1"/>
              <a:t>sa</a:t>
            </a:r>
            <a:r>
              <a:rPr lang="en-AU" sz="1400" i="1" dirty="0"/>
              <a:t> </a:t>
            </a:r>
            <a:r>
              <a:rPr lang="en-AU" sz="1400" i="1" dirty="0" err="1"/>
              <a:t>strancem</a:t>
            </a:r>
            <a:r>
              <a:rPr lang="en-AU" sz="1400" i="1" dirty="0"/>
              <a:t> </a:t>
            </a:r>
            <a:r>
              <a:rPr lang="en-AU" sz="1400" i="1" dirty="0" err="1"/>
              <a:t>sklopio</a:t>
            </a:r>
            <a:r>
              <a:rPr lang="en-AU" sz="1400" i="1" dirty="0"/>
              <a:t> </a:t>
            </a:r>
            <a:r>
              <a:rPr lang="en-AU" sz="1400" i="1" dirty="0" err="1"/>
              <a:t>ortaštvo</a:t>
            </a:r>
            <a:r>
              <a:rPr lang="en-AU" sz="1400" i="1" dirty="0"/>
              <a:t> </a:t>
            </a:r>
            <a:r>
              <a:rPr lang="en-AU" sz="1400" i="1" dirty="0" err="1"/>
              <a:t>zbog</a:t>
            </a:r>
            <a:r>
              <a:rPr lang="en-AU" sz="1400" i="1" dirty="0"/>
              <a:t> </a:t>
            </a:r>
            <a:r>
              <a:rPr lang="en-AU" sz="1400" i="1" dirty="0" err="1"/>
              <a:t>dobara</a:t>
            </a:r>
            <a:r>
              <a:rPr lang="en-AU" sz="1400" i="1" dirty="0"/>
              <a:t> </a:t>
            </a:r>
            <a:r>
              <a:rPr lang="en-AU" sz="1400" i="1" dirty="0" err="1"/>
              <a:t>sugrađanina</a:t>
            </a:r>
            <a:r>
              <a:rPr lang="en-AU" sz="1400" i="1" dirty="0"/>
              <a:t> </a:t>
            </a:r>
            <a:r>
              <a:rPr lang="en-AU" sz="1400" i="1" dirty="0" err="1"/>
              <a:t>i</a:t>
            </a:r>
            <a:r>
              <a:rPr lang="en-AU" sz="1400" i="1" dirty="0"/>
              <a:t> </a:t>
            </a:r>
            <a:r>
              <a:rPr lang="en-AU" sz="1400" i="1" dirty="0" err="1"/>
              <a:t>rođaka</a:t>
            </a:r>
            <a:r>
              <a:rPr lang="hr-HR" sz="1400" i="1" dirty="0"/>
              <a:t>…</a:t>
            </a:r>
            <a:endParaRPr lang="en-US" sz="1400" i="1" dirty="0"/>
          </a:p>
          <a:p>
            <a:endParaRPr lang="en-US" sz="1400" i="1" dirty="0"/>
          </a:p>
        </p:txBody>
      </p:sp>
    </p:spTree>
    <p:extLst>
      <p:ext uri="{BB962C8B-B14F-4D97-AF65-F5344CB8AC3E}">
        <p14:creationId xmlns:p14="http://schemas.microsoft.com/office/powerpoint/2010/main" val="33614422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AU" sz="1500" i="1" dirty="0" smtClean="0"/>
              <a:t>88.</a:t>
            </a:r>
            <a:r>
              <a:rPr lang="hr-HR" sz="1500" i="1" dirty="0" smtClean="0"/>
              <a:t> </a:t>
            </a:r>
            <a:r>
              <a:rPr lang="en-AU" sz="1500" i="1" dirty="0" err="1" smtClean="0"/>
              <a:t>Preostaje</a:t>
            </a:r>
            <a:r>
              <a:rPr lang="en-AU" sz="1500" i="1" dirty="0"/>
              <a:t>, </a:t>
            </a:r>
            <a:r>
              <a:rPr lang="en-AU" sz="1500" i="1" dirty="0" err="1"/>
              <a:t>suci</a:t>
            </a:r>
            <a:r>
              <a:rPr lang="en-AU" sz="1500" i="1" dirty="0"/>
              <a:t>, da </a:t>
            </a:r>
            <a:r>
              <a:rPr lang="en-AU" sz="1500" i="1" dirty="0" err="1"/>
              <a:t>razmotrimo</a:t>
            </a:r>
            <a:r>
              <a:rPr lang="en-AU" sz="1500" i="1" dirty="0"/>
              <a:t> </a:t>
            </a:r>
            <a:r>
              <a:rPr lang="en-AU" sz="1500" i="1" dirty="0" err="1"/>
              <a:t>tko</a:t>
            </a:r>
            <a:r>
              <a:rPr lang="en-AU" sz="1500" i="1" dirty="0"/>
              <a:t> je </a:t>
            </a:r>
            <a:r>
              <a:rPr lang="en-AU" sz="1500" i="1" dirty="0" err="1"/>
              <a:t>prije</a:t>
            </a:r>
            <a:r>
              <a:rPr lang="en-AU" sz="1500" i="1" dirty="0"/>
              <a:t> </a:t>
            </a:r>
            <a:r>
              <a:rPr lang="en-AU" sz="1500" i="1" dirty="0" err="1"/>
              <a:t>ubio</a:t>
            </a:r>
            <a:r>
              <a:rPr lang="en-AU" sz="1500" i="1" dirty="0"/>
              <a:t> </a:t>
            </a:r>
            <a:r>
              <a:rPr lang="en-AU" sz="1500" i="1" dirty="0" err="1"/>
              <a:t>Seksta</a:t>
            </a:r>
            <a:r>
              <a:rPr lang="en-AU" sz="1500" i="1" dirty="0"/>
              <a:t> </a:t>
            </a:r>
            <a:r>
              <a:rPr lang="en-AU" sz="1500" i="1" dirty="0" err="1"/>
              <a:t>Roscija</a:t>
            </a:r>
            <a:r>
              <a:rPr lang="en-AU" sz="1500" i="1" dirty="0"/>
              <a:t>: </a:t>
            </a:r>
            <a:r>
              <a:rPr lang="en-AU" sz="1500" i="1" dirty="0" err="1"/>
              <a:t>onaj</a:t>
            </a:r>
            <a:r>
              <a:rPr lang="en-AU" sz="1500" i="1" dirty="0"/>
              <a:t> </a:t>
            </a:r>
            <a:r>
              <a:rPr lang="en-AU" sz="1500" i="1" dirty="0" err="1"/>
              <a:t>kojeg</a:t>
            </a:r>
            <a:r>
              <a:rPr lang="en-AU" sz="1500" i="1" dirty="0"/>
              <a:t> </a:t>
            </a:r>
            <a:r>
              <a:rPr lang="en-AU" sz="1500" i="1" dirty="0" err="1"/>
              <a:t>su</a:t>
            </a:r>
            <a:r>
              <a:rPr lang="en-AU" sz="1500" i="1" dirty="0"/>
              <a:t> </a:t>
            </a:r>
            <a:r>
              <a:rPr lang="en-AU" sz="1500" i="1" dirty="0" err="1"/>
              <a:t>njegovom</a:t>
            </a:r>
            <a:r>
              <a:rPr lang="en-AU" sz="1500" i="1" dirty="0"/>
              <a:t> </a:t>
            </a:r>
            <a:r>
              <a:rPr lang="en-AU" sz="1500" i="1" dirty="0" err="1"/>
              <a:t>smrću</a:t>
            </a:r>
            <a:r>
              <a:rPr lang="en-AU" sz="1500" i="1" dirty="0"/>
              <a:t> </a:t>
            </a:r>
            <a:r>
              <a:rPr lang="en-AU" sz="1500" i="1" dirty="0" err="1"/>
              <a:t>zapala</a:t>
            </a:r>
            <a:r>
              <a:rPr lang="en-AU" sz="1500" i="1" dirty="0"/>
              <a:t> </a:t>
            </a:r>
            <a:r>
              <a:rPr lang="en-AU" sz="1500" i="1" dirty="0" err="1"/>
              <a:t>bogatstva</a:t>
            </a:r>
            <a:r>
              <a:rPr lang="en-AU" sz="1500" i="1" dirty="0"/>
              <a:t>, </a:t>
            </a:r>
            <a:r>
              <a:rPr lang="en-AU" sz="1500" i="1" dirty="0" err="1"/>
              <a:t>ili</a:t>
            </a:r>
            <a:r>
              <a:rPr lang="en-AU" sz="1500" i="1" dirty="0"/>
              <a:t> </a:t>
            </a:r>
            <a:r>
              <a:rPr lang="en-AU" sz="1500" i="1" dirty="0" err="1"/>
              <a:t>onaj</a:t>
            </a:r>
            <a:r>
              <a:rPr lang="en-AU" sz="1500" i="1" dirty="0"/>
              <a:t> </a:t>
            </a:r>
            <a:r>
              <a:rPr lang="en-AU" sz="1500" i="1" dirty="0" err="1"/>
              <a:t>kojeg</a:t>
            </a:r>
            <a:r>
              <a:rPr lang="en-AU" sz="1500" i="1" dirty="0"/>
              <a:t> je </a:t>
            </a:r>
            <a:r>
              <a:rPr lang="en-AU" sz="1500" i="1" dirty="0" err="1"/>
              <a:t>stiglo</a:t>
            </a:r>
            <a:r>
              <a:rPr lang="en-AU" sz="1500" i="1" dirty="0"/>
              <a:t> </a:t>
            </a:r>
            <a:r>
              <a:rPr lang="en-AU" sz="1500" i="1" dirty="0" err="1"/>
              <a:t>prosjaštvo</a:t>
            </a:r>
            <a:r>
              <a:rPr lang="en-AU" sz="1500" i="1" dirty="0"/>
              <a:t>; </a:t>
            </a:r>
            <a:r>
              <a:rPr lang="en-AU" sz="1500" i="1" dirty="0" err="1"/>
              <a:t>onaj</a:t>
            </a:r>
            <a:r>
              <a:rPr lang="en-AU" sz="1500" i="1" dirty="0"/>
              <a:t> </a:t>
            </a:r>
            <a:r>
              <a:rPr lang="en-AU" sz="1500" i="1" dirty="0" err="1"/>
              <a:t>koji</a:t>
            </a:r>
            <a:r>
              <a:rPr lang="en-AU" sz="1500" i="1" dirty="0"/>
              <a:t> je </a:t>
            </a:r>
            <a:r>
              <a:rPr lang="en-AU" sz="1500" i="1" dirty="0" err="1"/>
              <a:t>prije</a:t>
            </a:r>
            <a:r>
              <a:rPr lang="en-AU" sz="1500" i="1" dirty="0"/>
              <a:t> bio </a:t>
            </a:r>
            <a:r>
              <a:rPr lang="en-AU" sz="1500" i="1" dirty="0" err="1"/>
              <a:t>siromašan</a:t>
            </a:r>
            <a:r>
              <a:rPr lang="en-AU" sz="1500" i="1" dirty="0"/>
              <a:t>, </a:t>
            </a:r>
            <a:r>
              <a:rPr lang="en-AU" sz="1500" i="1" dirty="0" err="1"/>
              <a:t>ili</a:t>
            </a:r>
            <a:r>
              <a:rPr lang="en-AU" sz="1500" i="1" dirty="0"/>
              <a:t> </a:t>
            </a:r>
            <a:r>
              <a:rPr lang="en-AU" sz="1500" i="1" dirty="0" err="1"/>
              <a:t>onaj</a:t>
            </a:r>
            <a:r>
              <a:rPr lang="en-AU" sz="1500" i="1" dirty="0"/>
              <a:t> </a:t>
            </a:r>
            <a:r>
              <a:rPr lang="en-AU" sz="1500" i="1" dirty="0" err="1"/>
              <a:t>koje</a:t>
            </a:r>
            <a:r>
              <a:rPr lang="en-AU" sz="1500" i="1" dirty="0"/>
              <a:t> je </a:t>
            </a:r>
            <a:r>
              <a:rPr lang="en-AU" sz="1500" i="1" dirty="0" err="1"/>
              <a:t>poslije</a:t>
            </a:r>
            <a:r>
              <a:rPr lang="en-AU" sz="1500" i="1" dirty="0"/>
              <a:t> </a:t>
            </a:r>
            <a:r>
              <a:rPr lang="en-AU" sz="1500" i="1" dirty="0" err="1"/>
              <a:t>učinjen</a:t>
            </a:r>
            <a:r>
              <a:rPr lang="en-AU" sz="1500" i="1" dirty="0"/>
              <a:t> </a:t>
            </a:r>
            <a:r>
              <a:rPr lang="en-AU" sz="1500" i="1" dirty="0" err="1"/>
              <a:t>vrlo</a:t>
            </a:r>
            <a:r>
              <a:rPr lang="en-AU" sz="1500" i="1" dirty="0"/>
              <a:t> </a:t>
            </a:r>
            <a:r>
              <a:rPr lang="en-AU" sz="1500" i="1" dirty="0" err="1"/>
              <a:t>oskudijevajućim</a:t>
            </a:r>
            <a:r>
              <a:rPr lang="en-AU" sz="1500" i="1" dirty="0"/>
              <a:t>; </a:t>
            </a:r>
            <a:r>
              <a:rPr lang="en-AU" sz="1500" i="1" dirty="0" err="1"/>
              <a:t>onaj</a:t>
            </a:r>
            <a:r>
              <a:rPr lang="en-AU" sz="1500" i="1" dirty="0"/>
              <a:t> </a:t>
            </a:r>
            <a:r>
              <a:rPr lang="en-AU" sz="1500" i="1" dirty="0" err="1"/>
              <a:t>koji</a:t>
            </a:r>
            <a:r>
              <a:rPr lang="en-AU" sz="1500" i="1" dirty="0"/>
              <a:t> je </a:t>
            </a:r>
            <a:r>
              <a:rPr lang="en-AU" sz="1500" i="1" dirty="0" err="1"/>
              <a:t>goreći</a:t>
            </a:r>
            <a:r>
              <a:rPr lang="en-AU" sz="1500" i="1" dirty="0"/>
              <a:t> od </a:t>
            </a:r>
            <a:r>
              <a:rPr lang="en-AU" sz="1500" i="1" dirty="0" err="1"/>
              <a:t>drskosti</a:t>
            </a:r>
            <a:r>
              <a:rPr lang="en-AU" sz="1500" i="1" dirty="0"/>
              <a:t> </a:t>
            </a:r>
            <a:r>
              <a:rPr lang="en-AU" sz="1500" i="1" dirty="0" err="1"/>
              <a:t>neprijateljski</a:t>
            </a:r>
            <a:r>
              <a:rPr lang="en-AU" sz="1500" i="1" dirty="0"/>
              <a:t> </a:t>
            </a:r>
            <a:r>
              <a:rPr lang="en-AU" sz="1500" i="1" dirty="0" err="1"/>
              <a:t>bjesnio</a:t>
            </a:r>
            <a:r>
              <a:rPr lang="en-AU" sz="1500" i="1" dirty="0"/>
              <a:t> </a:t>
            </a:r>
            <a:r>
              <a:rPr lang="en-AU" sz="1500" i="1" dirty="0" err="1"/>
              <a:t>protiv</a:t>
            </a:r>
            <a:r>
              <a:rPr lang="en-AU" sz="1500" i="1" dirty="0"/>
              <a:t> </a:t>
            </a:r>
            <a:r>
              <a:rPr lang="en-AU" sz="1500" i="1" dirty="0" err="1"/>
              <a:t>svojih</a:t>
            </a:r>
            <a:r>
              <a:rPr lang="en-AU" sz="1500" i="1" dirty="0"/>
              <a:t>, </a:t>
            </a:r>
            <a:r>
              <a:rPr lang="en-AU" sz="1500" i="1" dirty="0" err="1"/>
              <a:t>ili</a:t>
            </a:r>
            <a:r>
              <a:rPr lang="en-AU" sz="1500" i="1" dirty="0"/>
              <a:t> </a:t>
            </a:r>
            <a:r>
              <a:rPr lang="en-AU" sz="1500" i="1" dirty="0" err="1"/>
              <a:t>onaj</a:t>
            </a:r>
            <a:r>
              <a:rPr lang="en-AU" sz="1500" i="1" dirty="0"/>
              <a:t> </a:t>
            </a:r>
            <a:r>
              <a:rPr lang="en-AU" sz="1500" i="1" dirty="0" err="1"/>
              <a:t>koji</a:t>
            </a:r>
            <a:r>
              <a:rPr lang="en-AU" sz="1500" i="1" dirty="0"/>
              <a:t> je </a:t>
            </a:r>
            <a:r>
              <a:rPr lang="en-AU" sz="1500" i="1" dirty="0" err="1"/>
              <a:t>uvijek</a:t>
            </a:r>
            <a:r>
              <a:rPr lang="en-AU" sz="1500" i="1" dirty="0"/>
              <a:t> </a:t>
            </a:r>
            <a:r>
              <a:rPr lang="en-AU" sz="1500" i="1" dirty="0" err="1"/>
              <a:t>živio</a:t>
            </a:r>
            <a:r>
              <a:rPr lang="en-AU" sz="1500" i="1" dirty="0"/>
              <a:t> </a:t>
            </a:r>
            <a:r>
              <a:rPr lang="en-AU" sz="1500" i="1" dirty="0" err="1"/>
              <a:t>tako</a:t>
            </a:r>
            <a:r>
              <a:rPr lang="en-AU" sz="1500" i="1" dirty="0"/>
              <a:t> da </a:t>
            </a:r>
            <a:r>
              <a:rPr lang="en-AU" sz="1500" i="1" dirty="0" err="1"/>
              <a:t>nije</a:t>
            </a:r>
            <a:r>
              <a:rPr lang="en-AU" sz="1500" i="1" dirty="0"/>
              <a:t> </a:t>
            </a:r>
            <a:r>
              <a:rPr lang="en-AU" sz="1500" i="1" dirty="0" err="1"/>
              <a:t>upoznao</a:t>
            </a:r>
            <a:r>
              <a:rPr lang="en-AU" sz="1500" i="1" dirty="0"/>
              <a:t> </a:t>
            </a:r>
            <a:r>
              <a:rPr lang="en-AU" sz="1500" i="1" dirty="0" err="1"/>
              <a:t>nikakav</a:t>
            </a:r>
            <a:r>
              <a:rPr lang="en-AU" sz="1500" i="1" dirty="0"/>
              <a:t> </a:t>
            </a:r>
            <a:r>
              <a:rPr lang="en-AU" sz="1500" i="1" dirty="0" err="1"/>
              <a:t>dobitak</a:t>
            </a:r>
            <a:r>
              <a:rPr lang="en-AU" sz="1500" i="1" dirty="0"/>
              <a:t>, </a:t>
            </a:r>
            <a:r>
              <a:rPr lang="en-AU" sz="1500" i="1" dirty="0" err="1"/>
              <a:t>osim</a:t>
            </a:r>
            <a:r>
              <a:rPr lang="en-AU" sz="1500" i="1" dirty="0"/>
              <a:t> </a:t>
            </a:r>
            <a:r>
              <a:rPr lang="en-AU" sz="1500" i="1" dirty="0" err="1"/>
              <a:t>onog</a:t>
            </a:r>
            <a:r>
              <a:rPr lang="en-AU" sz="1500" i="1" dirty="0"/>
              <a:t> </a:t>
            </a:r>
            <a:r>
              <a:rPr lang="en-AU" sz="1500" i="1" dirty="0" err="1"/>
              <a:t>ploda</a:t>
            </a:r>
            <a:r>
              <a:rPr lang="en-AU" sz="1500" i="1" dirty="0"/>
              <a:t> </a:t>
            </a:r>
            <a:r>
              <a:rPr lang="en-AU" sz="1500" i="1" dirty="0" err="1"/>
              <a:t>kojeg</a:t>
            </a:r>
            <a:r>
              <a:rPr lang="en-AU" sz="1500" i="1" dirty="0"/>
              <a:t> je </a:t>
            </a:r>
            <a:r>
              <a:rPr lang="en-AU" sz="1500" i="1" dirty="0" err="1"/>
              <a:t>radom</a:t>
            </a:r>
            <a:r>
              <a:rPr lang="en-AU" sz="1500" i="1" dirty="0"/>
              <a:t> </a:t>
            </a:r>
            <a:r>
              <a:rPr lang="en-AU" sz="1500" i="1" dirty="0" err="1"/>
              <a:t>stjecao</a:t>
            </a:r>
            <a:r>
              <a:rPr lang="en-AU" sz="1500" i="1" dirty="0"/>
              <a:t>; </a:t>
            </a:r>
            <a:r>
              <a:rPr lang="en-AU" sz="1500" i="1" dirty="0" err="1"/>
              <a:t>onaj</a:t>
            </a:r>
            <a:r>
              <a:rPr lang="en-AU" sz="1500" i="1" dirty="0"/>
              <a:t> </a:t>
            </a:r>
            <a:r>
              <a:rPr lang="en-AU" sz="1500" i="1" dirty="0" err="1"/>
              <a:t>koji</a:t>
            </a:r>
            <a:r>
              <a:rPr lang="en-AU" sz="1500" i="1" dirty="0"/>
              <a:t> je od </a:t>
            </a:r>
            <a:r>
              <a:rPr lang="en-AU" sz="1500" i="1" dirty="0" err="1"/>
              <a:t>svih</a:t>
            </a:r>
            <a:r>
              <a:rPr lang="en-AU" sz="1500" i="1" dirty="0"/>
              <a:t> </a:t>
            </a:r>
            <a:r>
              <a:rPr lang="en-AU" sz="1500" i="1" dirty="0" err="1"/>
              <a:t>preprodavača</a:t>
            </a:r>
            <a:r>
              <a:rPr lang="en-AU" sz="1500" i="1" dirty="0"/>
              <a:t> </a:t>
            </a:r>
            <a:r>
              <a:rPr lang="en-AU" sz="1500" i="1" dirty="0" err="1"/>
              <a:t>najdrskiji</a:t>
            </a:r>
            <a:r>
              <a:rPr lang="en-AU" sz="1500" i="1" dirty="0"/>
              <a:t>, </a:t>
            </a:r>
            <a:r>
              <a:rPr lang="en-AU" sz="1500" i="1" dirty="0" err="1"/>
              <a:t>ili</a:t>
            </a:r>
            <a:r>
              <a:rPr lang="en-AU" sz="1500" i="1" dirty="0"/>
              <a:t> </a:t>
            </a:r>
            <a:r>
              <a:rPr lang="en-AU" sz="1500" i="1" dirty="0" err="1"/>
              <a:t>onaj</a:t>
            </a:r>
            <a:r>
              <a:rPr lang="en-AU" sz="1500" i="1" dirty="0"/>
              <a:t> </a:t>
            </a:r>
            <a:r>
              <a:rPr lang="en-AU" sz="1500" i="1" dirty="0" err="1"/>
              <a:t>koji</a:t>
            </a:r>
            <a:r>
              <a:rPr lang="en-AU" sz="1500" i="1" dirty="0"/>
              <a:t> se </a:t>
            </a:r>
            <a:r>
              <a:rPr lang="en-AU" sz="1500" i="1" dirty="0" err="1"/>
              <a:t>zbog</a:t>
            </a:r>
            <a:r>
              <a:rPr lang="en-AU" sz="1500" i="1" dirty="0"/>
              <a:t> </a:t>
            </a:r>
            <a:r>
              <a:rPr lang="en-AU" sz="1500" i="1" dirty="0" err="1"/>
              <a:t>nenaviknutosti</a:t>
            </a:r>
            <a:r>
              <a:rPr lang="en-AU" sz="1500" i="1" dirty="0"/>
              <a:t> </a:t>
            </a:r>
            <a:r>
              <a:rPr lang="en-AU" sz="1500" i="1" dirty="0" err="1"/>
              <a:t>na</a:t>
            </a:r>
            <a:r>
              <a:rPr lang="en-AU" sz="1500" i="1" dirty="0"/>
              <a:t> </a:t>
            </a:r>
            <a:r>
              <a:rPr lang="en-AU" sz="1500" i="1" dirty="0" err="1"/>
              <a:t>trg</a:t>
            </a:r>
            <a:r>
              <a:rPr lang="en-AU" sz="1500" i="1" dirty="0"/>
              <a:t> </a:t>
            </a:r>
            <a:r>
              <a:rPr lang="en-AU" sz="1500" i="1" dirty="0" err="1"/>
              <a:t>i</a:t>
            </a:r>
            <a:r>
              <a:rPr lang="en-AU" sz="1500" i="1" dirty="0"/>
              <a:t> </a:t>
            </a:r>
            <a:r>
              <a:rPr lang="en-AU" sz="1500" i="1" dirty="0" err="1"/>
              <a:t>sudove</a:t>
            </a:r>
            <a:r>
              <a:rPr lang="en-AU" sz="1500" i="1" dirty="0"/>
              <a:t> </a:t>
            </a:r>
            <a:r>
              <a:rPr lang="en-AU" sz="1500" i="1" dirty="0" err="1"/>
              <a:t>plaši</a:t>
            </a:r>
            <a:r>
              <a:rPr lang="en-AU" sz="1500" i="1" dirty="0"/>
              <a:t> ne </a:t>
            </a:r>
            <a:r>
              <a:rPr lang="en-AU" sz="1500" i="1" dirty="0" err="1"/>
              <a:t>samo</a:t>
            </a:r>
            <a:r>
              <a:rPr lang="en-AU" sz="1500" i="1" dirty="0"/>
              <a:t> </a:t>
            </a:r>
            <a:r>
              <a:rPr lang="en-AU" sz="1500" i="1" dirty="0" err="1"/>
              <a:t>klupa</a:t>
            </a:r>
            <a:r>
              <a:rPr lang="en-AU" sz="1500" i="1" dirty="0"/>
              <a:t>, </a:t>
            </a:r>
            <a:r>
              <a:rPr lang="en-AU" sz="1500" i="1" dirty="0" err="1"/>
              <a:t>već</a:t>
            </a:r>
            <a:r>
              <a:rPr lang="en-AU" sz="1500" i="1" dirty="0"/>
              <a:t> </a:t>
            </a:r>
            <a:r>
              <a:rPr lang="en-AU" sz="1500" i="1" dirty="0" err="1"/>
              <a:t>i</a:t>
            </a:r>
            <a:r>
              <a:rPr lang="en-AU" sz="1500" i="1" dirty="0"/>
              <a:t> </a:t>
            </a:r>
            <a:r>
              <a:rPr lang="en-AU" sz="1500" i="1" dirty="0" err="1"/>
              <a:t>samoga</a:t>
            </a:r>
            <a:r>
              <a:rPr lang="en-AU" sz="1500" i="1" dirty="0"/>
              <a:t> </a:t>
            </a:r>
            <a:r>
              <a:rPr lang="en-AU" sz="1500" i="1" dirty="0" err="1"/>
              <a:t>grada</a:t>
            </a:r>
            <a:r>
              <a:rPr lang="en-AU" sz="1500" i="1" dirty="0"/>
              <a:t>; </a:t>
            </a:r>
            <a:r>
              <a:rPr lang="en-AU" sz="1500" i="1" dirty="0" err="1"/>
              <a:t>napokon</a:t>
            </a:r>
            <a:r>
              <a:rPr lang="en-AU" sz="1500" i="1" dirty="0"/>
              <a:t>, </a:t>
            </a:r>
            <a:r>
              <a:rPr lang="en-AU" sz="1500" i="1" dirty="0" err="1"/>
              <a:t>suci</a:t>
            </a:r>
            <a:r>
              <a:rPr lang="en-AU" sz="1500" i="1" dirty="0"/>
              <a:t>, to </a:t>
            </a:r>
            <a:r>
              <a:rPr lang="en-AU" sz="1500" i="1" dirty="0" err="1"/>
              <a:t>što</a:t>
            </a:r>
            <a:r>
              <a:rPr lang="en-AU" sz="1500" i="1" dirty="0"/>
              <a:t> se </a:t>
            </a:r>
            <a:r>
              <a:rPr lang="en-AU" sz="1500" i="1" dirty="0" err="1"/>
              <a:t>stvari</a:t>
            </a:r>
            <a:r>
              <a:rPr lang="en-AU" sz="1500" i="1" dirty="0"/>
              <a:t> </a:t>
            </a:r>
            <a:r>
              <a:rPr lang="en-AU" sz="1500" i="1" dirty="0" err="1"/>
              <a:t>po</a:t>
            </a:r>
            <a:r>
              <a:rPr lang="en-AU" sz="1500" i="1" dirty="0"/>
              <a:t> mom </a:t>
            </a:r>
            <a:r>
              <a:rPr lang="en-AU" sz="1500" i="1" dirty="0" err="1"/>
              <a:t>mišljenju</a:t>
            </a:r>
            <a:r>
              <a:rPr lang="en-AU" sz="1500" i="1" dirty="0"/>
              <a:t> </a:t>
            </a:r>
            <a:r>
              <a:rPr lang="en-AU" sz="1500" i="1" dirty="0" err="1"/>
              <a:t>najviše</a:t>
            </a:r>
            <a:r>
              <a:rPr lang="en-AU" sz="1500" i="1" dirty="0"/>
              <a:t> </a:t>
            </a:r>
            <a:r>
              <a:rPr lang="en-AU" sz="1500" i="1" dirty="0" err="1"/>
              <a:t>tiče</a:t>
            </a:r>
            <a:r>
              <a:rPr lang="en-AU" sz="1500" i="1" dirty="0"/>
              <a:t>: je li </a:t>
            </a:r>
            <a:r>
              <a:rPr lang="en-AU" sz="1500" i="1" dirty="0" err="1"/>
              <a:t>ga</a:t>
            </a:r>
            <a:r>
              <a:rPr lang="en-AU" sz="1500" i="1" dirty="0"/>
              <a:t> </a:t>
            </a:r>
            <a:r>
              <a:rPr lang="en-AU" sz="1500" i="1" dirty="0" err="1"/>
              <a:t>prije</a:t>
            </a:r>
            <a:r>
              <a:rPr lang="en-AU" sz="1500" i="1" dirty="0"/>
              <a:t> </a:t>
            </a:r>
            <a:r>
              <a:rPr lang="en-AU" sz="1500" i="1" dirty="0" err="1"/>
              <a:t>ubio</a:t>
            </a:r>
            <a:r>
              <a:rPr lang="en-AU" sz="1500" i="1" dirty="0"/>
              <a:t> </a:t>
            </a:r>
            <a:r>
              <a:rPr lang="en-AU" sz="1500" i="1" dirty="0" err="1"/>
              <a:t>neprijatelj</a:t>
            </a:r>
            <a:r>
              <a:rPr lang="en-AU" sz="1500" i="1" dirty="0"/>
              <a:t> </a:t>
            </a:r>
            <a:r>
              <a:rPr lang="en-AU" sz="1500" i="1" dirty="0" err="1"/>
              <a:t>ili</a:t>
            </a:r>
            <a:r>
              <a:rPr lang="en-AU" sz="1500" i="1" dirty="0"/>
              <a:t> </a:t>
            </a:r>
            <a:r>
              <a:rPr lang="en-AU" sz="1500" i="1" dirty="0" smtClean="0"/>
              <a:t>sin…</a:t>
            </a:r>
            <a:r>
              <a:rPr lang="hr-HR" sz="1500" i="1" dirty="0" smtClean="0"/>
              <a:t>.</a:t>
            </a:r>
          </a:p>
          <a:p>
            <a:r>
              <a:rPr lang="en-AU" sz="1500" i="1" dirty="0"/>
              <a:t>92</a:t>
            </a:r>
            <a:r>
              <a:rPr lang="en-AU" sz="1500" i="1" dirty="0" smtClean="0"/>
              <a:t>.</a:t>
            </a:r>
            <a:r>
              <a:rPr lang="hr-HR" sz="1500" i="1" dirty="0" smtClean="0"/>
              <a:t> </a:t>
            </a:r>
            <a:r>
              <a:rPr lang="en-AU" sz="1500" i="1" dirty="0" err="1" smtClean="0"/>
              <a:t>Dakle</a:t>
            </a:r>
            <a:r>
              <a:rPr lang="en-AU" sz="1500" i="1" dirty="0"/>
              <a:t>, </a:t>
            </a:r>
            <a:r>
              <a:rPr lang="en-AU" sz="1500" i="1" dirty="0" err="1"/>
              <a:t>vidim</a:t>
            </a:r>
            <a:r>
              <a:rPr lang="en-AU" sz="1500" i="1" dirty="0"/>
              <a:t> da </a:t>
            </a:r>
            <a:r>
              <a:rPr lang="en-AU" sz="1500" i="1" dirty="0" err="1"/>
              <a:t>su</a:t>
            </a:r>
            <a:r>
              <a:rPr lang="en-AU" sz="1500" i="1" dirty="0"/>
              <a:t> </a:t>
            </a:r>
            <a:r>
              <a:rPr lang="en-AU" sz="1500" i="1" dirty="0" err="1"/>
              <a:t>premnogi</a:t>
            </a:r>
            <a:r>
              <a:rPr lang="en-AU" sz="1500" i="1" dirty="0"/>
              <a:t> </a:t>
            </a:r>
            <a:r>
              <a:rPr lang="en-AU" sz="1500" i="1" dirty="0" err="1"/>
              <a:t>razlozi</a:t>
            </a:r>
            <a:r>
              <a:rPr lang="en-AU" sz="1500" i="1" dirty="0"/>
              <a:t> </a:t>
            </a:r>
            <a:r>
              <a:rPr lang="en-AU" sz="1500" i="1" dirty="0" err="1"/>
              <a:t>koji</a:t>
            </a:r>
            <a:r>
              <a:rPr lang="en-AU" sz="1500" i="1" dirty="0"/>
              <a:t> </a:t>
            </a:r>
            <a:r>
              <a:rPr lang="en-AU" sz="1500" i="1" dirty="0" err="1"/>
              <a:t>su</a:t>
            </a:r>
            <a:r>
              <a:rPr lang="en-AU" sz="1500" i="1" dirty="0"/>
              <a:t> </a:t>
            </a:r>
            <a:r>
              <a:rPr lang="en-AU" sz="1500" i="1" dirty="0" err="1"/>
              <a:t>ga</a:t>
            </a:r>
            <a:r>
              <a:rPr lang="en-AU" sz="1500" i="1" dirty="0"/>
              <a:t> </a:t>
            </a:r>
            <a:r>
              <a:rPr lang="en-AU" sz="1500" i="1" dirty="0" err="1"/>
              <a:t>mogli</a:t>
            </a:r>
            <a:r>
              <a:rPr lang="en-AU" sz="1500" i="1" dirty="0"/>
              <a:t> </a:t>
            </a:r>
            <a:r>
              <a:rPr lang="en-AU" sz="1500" i="1" dirty="0" err="1"/>
              <a:t>nagnati</a:t>
            </a:r>
            <a:r>
              <a:rPr lang="en-AU" sz="1500" i="1" dirty="0"/>
              <a:t>. </a:t>
            </a:r>
            <a:r>
              <a:rPr lang="en-AU" sz="1500" i="1" dirty="0" err="1"/>
              <a:t>Pogledajmo</a:t>
            </a:r>
            <a:r>
              <a:rPr lang="en-AU" sz="1500" i="1" dirty="0"/>
              <a:t> sad je li </a:t>
            </a:r>
            <a:r>
              <a:rPr lang="en-AU" sz="1500" i="1" dirty="0" err="1"/>
              <a:t>bila</a:t>
            </a:r>
            <a:r>
              <a:rPr lang="en-AU" sz="1500" i="1" dirty="0"/>
              <a:t> </a:t>
            </a:r>
            <a:r>
              <a:rPr lang="en-AU" sz="1500" i="1" dirty="0" err="1"/>
              <a:t>koja</a:t>
            </a:r>
            <a:r>
              <a:rPr lang="en-AU" sz="1500" i="1" dirty="0"/>
              <a:t> </a:t>
            </a:r>
            <a:r>
              <a:rPr lang="en-AU" sz="1500" i="1" dirty="0" err="1"/>
              <a:t>prilika</a:t>
            </a:r>
            <a:r>
              <a:rPr lang="en-AU" sz="1500" i="1" dirty="0"/>
              <a:t> da se </a:t>
            </a:r>
            <a:r>
              <a:rPr lang="en-AU" sz="1500" i="1" dirty="0" err="1"/>
              <a:t>prihvati</a:t>
            </a:r>
            <a:r>
              <a:rPr lang="en-AU" sz="1500" i="1" dirty="0"/>
              <a:t> </a:t>
            </a:r>
            <a:r>
              <a:rPr lang="en-AU" sz="1500" i="1" dirty="0" err="1"/>
              <a:t>zločina</a:t>
            </a:r>
            <a:r>
              <a:rPr lang="en-AU" sz="1500" i="1" dirty="0"/>
              <a:t>! </a:t>
            </a:r>
            <a:r>
              <a:rPr lang="en-AU" sz="1500" i="1" dirty="0" err="1"/>
              <a:t>Gdje</a:t>
            </a:r>
            <a:r>
              <a:rPr lang="en-AU" sz="1500" i="1" dirty="0"/>
              <a:t> je </a:t>
            </a:r>
            <a:r>
              <a:rPr lang="en-AU" sz="1500" i="1" dirty="0" err="1"/>
              <a:t>ubijen</a:t>
            </a:r>
            <a:r>
              <a:rPr lang="en-AU" sz="1500" i="1" dirty="0"/>
              <a:t> </a:t>
            </a:r>
            <a:r>
              <a:rPr lang="en-AU" sz="1500" i="1" dirty="0" err="1"/>
              <a:t>Sekst</a:t>
            </a:r>
            <a:r>
              <a:rPr lang="en-AU" sz="1500" i="1" dirty="0"/>
              <a:t> </a:t>
            </a:r>
            <a:r>
              <a:rPr lang="en-AU" sz="1500" i="1" dirty="0" err="1"/>
              <a:t>Roscije</a:t>
            </a:r>
            <a:r>
              <a:rPr lang="en-AU" sz="1500" i="1" dirty="0"/>
              <a:t>? – U Rimu. – </a:t>
            </a:r>
            <a:r>
              <a:rPr lang="en-AU" sz="1500" i="1" dirty="0" err="1"/>
              <a:t>Što</a:t>
            </a:r>
            <a:r>
              <a:rPr lang="en-AU" sz="1500" i="1" dirty="0"/>
              <a:t>? </a:t>
            </a:r>
            <a:r>
              <a:rPr lang="en-AU" sz="1500" i="1" dirty="0" err="1"/>
              <a:t>Gdje</a:t>
            </a:r>
            <a:r>
              <a:rPr lang="en-AU" sz="1500" i="1" dirty="0"/>
              <a:t> </a:t>
            </a:r>
            <a:r>
              <a:rPr lang="en-AU" sz="1500" i="1" dirty="0" err="1"/>
              <a:t>si</a:t>
            </a:r>
            <a:r>
              <a:rPr lang="en-AU" sz="1500" i="1" dirty="0"/>
              <a:t> </a:t>
            </a:r>
            <a:r>
              <a:rPr lang="en-AU" sz="1500" i="1" dirty="0" err="1"/>
              <a:t>ti</a:t>
            </a:r>
            <a:r>
              <a:rPr lang="en-AU" sz="1500" i="1" dirty="0"/>
              <a:t>, </a:t>
            </a:r>
            <a:r>
              <a:rPr lang="en-AU" sz="1500" i="1" dirty="0" err="1"/>
              <a:t>Tite</a:t>
            </a:r>
            <a:r>
              <a:rPr lang="en-AU" sz="1500" i="1" dirty="0"/>
              <a:t> </a:t>
            </a:r>
            <a:r>
              <a:rPr lang="en-AU" sz="1500" i="1" dirty="0" err="1"/>
              <a:t>Rosciju</a:t>
            </a:r>
            <a:r>
              <a:rPr lang="en-AU" sz="1500" i="1" dirty="0"/>
              <a:t>, </a:t>
            </a:r>
            <a:r>
              <a:rPr lang="en-AU" sz="1500" i="1" dirty="0" err="1"/>
              <a:t>tada</a:t>
            </a:r>
            <a:r>
              <a:rPr lang="en-AU" sz="1500" i="1" dirty="0"/>
              <a:t> bio? – U Rimu. Pa </a:t>
            </a:r>
            <a:r>
              <a:rPr lang="en-AU" sz="1500" i="1" dirty="0" err="1"/>
              <a:t>što</a:t>
            </a:r>
            <a:r>
              <a:rPr lang="en-AU" sz="1500" i="1" dirty="0"/>
              <a:t> </a:t>
            </a:r>
            <a:r>
              <a:rPr lang="en-AU" sz="1500" i="1" dirty="0" err="1"/>
              <a:t>onda</a:t>
            </a:r>
            <a:r>
              <a:rPr lang="en-AU" sz="1500" i="1" dirty="0"/>
              <a:t>? Bili </a:t>
            </a:r>
            <a:r>
              <a:rPr lang="en-AU" sz="1500" i="1" dirty="0" err="1"/>
              <a:t>su</a:t>
            </a:r>
            <a:r>
              <a:rPr lang="en-AU" sz="1500" i="1" dirty="0"/>
              <a:t> </a:t>
            </a:r>
            <a:r>
              <a:rPr lang="en-AU" sz="1500" i="1" dirty="0" err="1"/>
              <a:t>i</a:t>
            </a:r>
            <a:r>
              <a:rPr lang="en-AU" sz="1500" i="1" dirty="0"/>
              <a:t> </a:t>
            </a:r>
            <a:r>
              <a:rPr lang="en-AU" sz="1500" i="1" dirty="0" err="1"/>
              <a:t>mnogi</a:t>
            </a:r>
            <a:r>
              <a:rPr lang="en-AU" sz="1500" i="1" dirty="0"/>
              <a:t> </a:t>
            </a:r>
            <a:r>
              <a:rPr lang="en-AU" sz="1500" i="1" dirty="0" err="1"/>
              <a:t>drugi</a:t>
            </a:r>
            <a:r>
              <a:rPr lang="en-AU" sz="1500" i="1" dirty="0"/>
              <a:t>. </a:t>
            </a:r>
            <a:r>
              <a:rPr lang="hr-HR" sz="1500" i="1" dirty="0" smtClean="0"/>
              <a:t>…</a:t>
            </a:r>
            <a:r>
              <a:rPr lang="en-AU" sz="1500" i="1" dirty="0"/>
              <a:t>	</a:t>
            </a:r>
            <a:endParaRPr lang="hr-HR" sz="1500" i="1" dirty="0" smtClean="0"/>
          </a:p>
          <a:p>
            <a:r>
              <a:rPr lang="en-AU" sz="1500" i="1" dirty="0" smtClean="0"/>
              <a:t>94.</a:t>
            </a:r>
            <a:r>
              <a:rPr lang="hr-HR" sz="1500" i="1" dirty="0" smtClean="0"/>
              <a:t> </a:t>
            </a:r>
            <a:r>
              <a:rPr lang="en-AU" sz="1500" i="1" dirty="0" err="1" smtClean="0"/>
              <a:t>Reći</a:t>
            </a:r>
            <a:r>
              <a:rPr lang="en-AU" sz="1500" i="1" dirty="0" smtClean="0"/>
              <a:t> </a:t>
            </a:r>
            <a:r>
              <a:rPr lang="en-AU" sz="1500" i="1" dirty="0" err="1"/>
              <a:t>ćeš</a:t>
            </a:r>
            <a:r>
              <a:rPr lang="en-AU" sz="1500" i="1" dirty="0"/>
              <a:t>: </a:t>
            </a:r>
            <a:r>
              <a:rPr lang="en-AU" sz="1500" i="1" dirty="0" err="1"/>
              <a:t>Što</a:t>
            </a:r>
            <a:r>
              <a:rPr lang="en-AU" sz="1500" i="1" dirty="0"/>
              <a:t> </a:t>
            </a:r>
            <a:r>
              <a:rPr lang="en-AU" sz="1500" i="1" dirty="0" err="1"/>
              <a:t>onda</a:t>
            </a:r>
            <a:r>
              <a:rPr lang="en-AU" sz="1500" i="1" dirty="0"/>
              <a:t>, </a:t>
            </a:r>
            <a:r>
              <a:rPr lang="en-AU" sz="1500" i="1" dirty="0" err="1"/>
              <a:t>ako</a:t>
            </a:r>
            <a:r>
              <a:rPr lang="en-AU" sz="1500" i="1" dirty="0"/>
              <a:t> </a:t>
            </a:r>
            <a:r>
              <a:rPr lang="en-AU" sz="1500" i="1" dirty="0" err="1"/>
              <a:t>sam</a:t>
            </a:r>
            <a:r>
              <a:rPr lang="en-AU" sz="1500" i="1" dirty="0"/>
              <a:t> </a:t>
            </a:r>
            <a:r>
              <a:rPr lang="en-AU" sz="1500" i="1" dirty="0" err="1"/>
              <a:t>neprestano</a:t>
            </a:r>
            <a:r>
              <a:rPr lang="en-AU" sz="1500" i="1" dirty="0"/>
              <a:t> bio u Rimu? </a:t>
            </a:r>
            <a:r>
              <a:rPr lang="en-AU" sz="1500" i="1" dirty="0" err="1"/>
              <a:t>Odgovorit</a:t>
            </a:r>
            <a:r>
              <a:rPr lang="en-AU" sz="1500" i="1" dirty="0"/>
              <a:t> </a:t>
            </a:r>
            <a:r>
              <a:rPr lang="en-AU" sz="1500" i="1" dirty="0" err="1"/>
              <a:t>ću</a:t>
            </a:r>
            <a:r>
              <a:rPr lang="en-AU" sz="1500" i="1" dirty="0"/>
              <a:t>: A </a:t>
            </a:r>
            <a:r>
              <a:rPr lang="en-AU" sz="1500" i="1" dirty="0" err="1"/>
              <a:t>ja</a:t>
            </a:r>
            <a:r>
              <a:rPr lang="en-AU" sz="1500" i="1" dirty="0"/>
              <a:t> </a:t>
            </a:r>
            <a:r>
              <a:rPr lang="en-AU" sz="1500" i="1" dirty="0" err="1"/>
              <a:t>uopće</a:t>
            </a:r>
            <a:r>
              <a:rPr lang="en-AU" sz="1500" i="1" dirty="0"/>
              <a:t> </a:t>
            </a:r>
            <a:r>
              <a:rPr lang="en-AU" sz="1500" i="1" dirty="0" err="1"/>
              <a:t>nisam</a:t>
            </a:r>
            <a:r>
              <a:rPr lang="en-AU" sz="1500" i="1" dirty="0"/>
              <a:t> bio. – </a:t>
            </a:r>
            <a:r>
              <a:rPr lang="en-AU" sz="1500" i="1" dirty="0" err="1"/>
              <a:t>Priznajem</a:t>
            </a:r>
            <a:r>
              <a:rPr lang="en-AU" sz="1500" i="1" dirty="0"/>
              <a:t> da </a:t>
            </a:r>
            <a:r>
              <a:rPr lang="en-AU" sz="1500" i="1" dirty="0" err="1"/>
              <a:t>sam</a:t>
            </a:r>
            <a:r>
              <a:rPr lang="en-AU" sz="1500" i="1" dirty="0"/>
              <a:t> </a:t>
            </a:r>
            <a:r>
              <a:rPr lang="en-AU" sz="1500" i="1" dirty="0" err="1"/>
              <a:t>preprodavač</a:t>
            </a:r>
            <a:r>
              <a:rPr lang="en-AU" sz="1500" i="1" dirty="0"/>
              <a:t>, </a:t>
            </a:r>
            <a:r>
              <a:rPr lang="en-AU" sz="1500" i="1" dirty="0" err="1"/>
              <a:t>ali</a:t>
            </a:r>
            <a:r>
              <a:rPr lang="en-AU" sz="1500" i="1" dirty="0"/>
              <a:t> </a:t>
            </a:r>
            <a:r>
              <a:rPr lang="en-AU" sz="1500" i="1" dirty="0" err="1"/>
              <a:t>su</a:t>
            </a:r>
            <a:r>
              <a:rPr lang="en-AU" sz="1500" i="1" dirty="0"/>
              <a:t> </a:t>
            </a:r>
            <a:r>
              <a:rPr lang="en-AU" sz="1500" i="1" dirty="0" err="1"/>
              <a:t>i</a:t>
            </a:r>
            <a:r>
              <a:rPr lang="en-AU" sz="1500" i="1" dirty="0"/>
              <a:t> </a:t>
            </a:r>
            <a:r>
              <a:rPr lang="en-AU" sz="1500" i="1" dirty="0" err="1"/>
              <a:t>mnogi</a:t>
            </a:r>
            <a:r>
              <a:rPr lang="en-AU" sz="1500" i="1" dirty="0"/>
              <a:t> </a:t>
            </a:r>
            <a:r>
              <a:rPr lang="en-AU" sz="1500" i="1" dirty="0" err="1"/>
              <a:t>drugi</a:t>
            </a:r>
            <a:r>
              <a:rPr lang="en-AU" sz="1500" i="1" dirty="0"/>
              <a:t>. – A </a:t>
            </a:r>
            <a:r>
              <a:rPr lang="en-AU" sz="1500" i="1" dirty="0" err="1"/>
              <a:t>ja</a:t>
            </a:r>
            <a:r>
              <a:rPr lang="en-AU" sz="1500" i="1" dirty="0"/>
              <a:t> </a:t>
            </a:r>
            <a:r>
              <a:rPr lang="en-AU" sz="1500" i="1" dirty="0" err="1"/>
              <a:t>sam</a:t>
            </a:r>
            <a:r>
              <a:rPr lang="en-AU" sz="1500" i="1" dirty="0"/>
              <a:t>, </a:t>
            </a:r>
            <a:r>
              <a:rPr lang="en-AU" sz="1500" i="1" dirty="0" err="1"/>
              <a:t>kako</a:t>
            </a:r>
            <a:r>
              <a:rPr lang="en-AU" sz="1500" i="1" dirty="0"/>
              <a:t> me </a:t>
            </a:r>
            <a:r>
              <a:rPr lang="en-AU" sz="1500" i="1" dirty="0" err="1"/>
              <a:t>ti</a:t>
            </a:r>
            <a:r>
              <a:rPr lang="en-AU" sz="1500" i="1" dirty="0"/>
              <a:t> </a:t>
            </a:r>
            <a:r>
              <a:rPr lang="en-AU" sz="1500" i="1" dirty="0" err="1"/>
              <a:t>kriviš</a:t>
            </a:r>
            <a:r>
              <a:rPr lang="en-AU" sz="1500" i="1" dirty="0"/>
              <a:t>, </a:t>
            </a:r>
            <a:r>
              <a:rPr lang="en-AU" sz="1500" i="1" dirty="0" err="1"/>
              <a:t>zemljoradnik</a:t>
            </a:r>
            <a:r>
              <a:rPr lang="en-AU" sz="1500" i="1" dirty="0"/>
              <a:t> </a:t>
            </a:r>
            <a:r>
              <a:rPr lang="en-AU" sz="1500" i="1" dirty="0" err="1"/>
              <a:t>i</a:t>
            </a:r>
            <a:r>
              <a:rPr lang="en-AU" sz="1500" i="1" dirty="0"/>
              <a:t> </a:t>
            </a:r>
            <a:r>
              <a:rPr lang="en-AU" sz="1500" i="1" dirty="0" err="1"/>
              <a:t>seljanin</a:t>
            </a:r>
            <a:r>
              <a:rPr lang="en-AU" sz="1500" i="1" dirty="0"/>
              <a:t>. – </a:t>
            </a:r>
            <a:r>
              <a:rPr lang="en-AU" sz="1500" i="1" dirty="0" err="1"/>
              <a:t>Ako</a:t>
            </a:r>
            <a:r>
              <a:rPr lang="en-AU" sz="1500" i="1" dirty="0"/>
              <a:t> </a:t>
            </a:r>
            <a:r>
              <a:rPr lang="en-AU" sz="1500" i="1" dirty="0" err="1"/>
              <a:t>sam</a:t>
            </a:r>
            <a:r>
              <a:rPr lang="en-AU" sz="1500" i="1" dirty="0"/>
              <a:t> se </a:t>
            </a:r>
            <a:r>
              <a:rPr lang="en-AU" sz="1500" i="1" dirty="0" err="1"/>
              <a:t>pridružio</a:t>
            </a:r>
            <a:r>
              <a:rPr lang="en-AU" sz="1500" i="1" dirty="0"/>
              <a:t> </a:t>
            </a:r>
            <a:r>
              <a:rPr lang="en-AU" sz="1500" i="1" dirty="0" err="1"/>
              <a:t>čoporu</a:t>
            </a:r>
            <a:r>
              <a:rPr lang="en-AU" sz="1500" i="1" dirty="0"/>
              <a:t> </a:t>
            </a:r>
            <a:r>
              <a:rPr lang="en-AU" sz="1500" i="1" dirty="0" err="1"/>
              <a:t>razbojnika</a:t>
            </a:r>
            <a:r>
              <a:rPr lang="en-AU" sz="1500" i="1" dirty="0"/>
              <a:t>, </a:t>
            </a:r>
            <a:r>
              <a:rPr lang="en-AU" sz="1500" i="1" dirty="0" err="1"/>
              <a:t>nisam</a:t>
            </a:r>
            <a:r>
              <a:rPr lang="en-AU" sz="1500" i="1" dirty="0"/>
              <a:t> </a:t>
            </a:r>
            <a:r>
              <a:rPr lang="en-AU" sz="1500" i="1" dirty="0" err="1"/>
              <a:t>odmah</a:t>
            </a:r>
            <a:r>
              <a:rPr lang="en-AU" sz="1500" i="1" dirty="0"/>
              <a:t> </a:t>
            </a:r>
            <a:r>
              <a:rPr lang="en-AU" sz="1500" i="1" dirty="0" err="1"/>
              <a:t>razbojnik</a:t>
            </a:r>
            <a:r>
              <a:rPr lang="en-AU" sz="1500" i="1" dirty="0"/>
              <a:t>. – A </a:t>
            </a:r>
            <a:r>
              <a:rPr lang="en-AU" sz="1500" i="1" dirty="0" err="1"/>
              <a:t>ja</a:t>
            </a:r>
            <a:r>
              <a:rPr lang="en-AU" sz="1500" i="1" dirty="0"/>
              <a:t> </a:t>
            </a:r>
            <a:r>
              <a:rPr lang="en-AU" sz="1500" i="1" dirty="0" err="1"/>
              <a:t>sam</a:t>
            </a:r>
            <a:r>
              <a:rPr lang="en-AU" sz="1500" i="1" dirty="0"/>
              <a:t>, </a:t>
            </a:r>
            <a:r>
              <a:rPr lang="en-AU" sz="1500" i="1" dirty="0" err="1"/>
              <a:t>koji</a:t>
            </a:r>
            <a:r>
              <a:rPr lang="en-AU" sz="1500" i="1" dirty="0"/>
              <a:t> ne </a:t>
            </a:r>
            <a:r>
              <a:rPr lang="en-AU" sz="1500" i="1" dirty="0" err="1"/>
              <a:t>znam</a:t>
            </a:r>
            <a:r>
              <a:rPr lang="en-AU" sz="1500" i="1" dirty="0"/>
              <a:t> </a:t>
            </a:r>
            <a:r>
              <a:rPr lang="en-AU" sz="1500" i="1" dirty="0" err="1"/>
              <a:t>nijednog</a:t>
            </a:r>
            <a:r>
              <a:rPr lang="en-AU" sz="1500" i="1" dirty="0"/>
              <a:t> </a:t>
            </a:r>
            <a:r>
              <a:rPr lang="en-AU" sz="1500" i="1" dirty="0" err="1"/>
              <a:t>razbojnika</a:t>
            </a:r>
            <a:r>
              <a:rPr lang="en-AU" sz="1500" i="1" dirty="0"/>
              <a:t>, </a:t>
            </a:r>
            <a:r>
              <a:rPr lang="en-AU" sz="1500" i="1" dirty="0" err="1"/>
              <a:t>zaista</a:t>
            </a:r>
            <a:r>
              <a:rPr lang="en-AU" sz="1500" i="1" dirty="0"/>
              <a:t> </a:t>
            </a:r>
            <a:r>
              <a:rPr lang="en-AU" sz="1500" i="1" dirty="0" err="1"/>
              <a:t>daleko</a:t>
            </a:r>
            <a:r>
              <a:rPr lang="en-AU" sz="1500" i="1" dirty="0"/>
              <a:t> od </a:t>
            </a:r>
            <a:r>
              <a:rPr lang="en-AU" sz="1500" i="1" dirty="0" err="1"/>
              <a:t>optužbe</a:t>
            </a:r>
            <a:r>
              <a:rPr lang="en-AU" sz="1500" i="1" dirty="0"/>
              <a:t> </a:t>
            </a:r>
            <a:r>
              <a:rPr lang="en-AU" sz="1500" i="1" dirty="0" err="1"/>
              <a:t>te</a:t>
            </a:r>
            <a:r>
              <a:rPr lang="en-AU" sz="1500" i="1" dirty="0"/>
              <a:t> </a:t>
            </a:r>
            <a:r>
              <a:rPr lang="en-AU" sz="1500" i="1" dirty="0" err="1"/>
              <a:t>vrste</a:t>
            </a:r>
            <a:r>
              <a:rPr lang="en-AU" sz="1500" i="1" dirty="0"/>
              <a:t>. </a:t>
            </a:r>
            <a:r>
              <a:rPr lang="en-AU" sz="1500" i="1" dirty="0" err="1"/>
              <a:t>Može</a:t>
            </a:r>
            <a:r>
              <a:rPr lang="en-AU" sz="1500" i="1" dirty="0"/>
              <a:t> se </a:t>
            </a:r>
            <a:r>
              <a:rPr lang="en-AU" sz="1500" i="1" dirty="0" err="1"/>
              <a:t>reći</a:t>
            </a:r>
            <a:r>
              <a:rPr lang="en-AU" sz="1500" i="1" dirty="0"/>
              <a:t> </a:t>
            </a:r>
            <a:r>
              <a:rPr lang="en-AU" sz="1500" i="1" dirty="0" err="1"/>
              <a:t>mnogo</a:t>
            </a:r>
            <a:r>
              <a:rPr lang="en-AU" sz="1500" i="1" dirty="0"/>
              <a:t> toga </a:t>
            </a:r>
            <a:r>
              <a:rPr lang="en-AU" sz="1500" i="1" dirty="0" err="1"/>
              <a:t>iz</a:t>
            </a:r>
            <a:r>
              <a:rPr lang="en-AU" sz="1500" i="1" dirty="0"/>
              <a:t> </a:t>
            </a:r>
            <a:r>
              <a:rPr lang="en-AU" sz="1500" i="1" dirty="0" err="1"/>
              <a:t>čega</a:t>
            </a:r>
            <a:r>
              <a:rPr lang="en-AU" sz="1500" i="1" dirty="0"/>
              <a:t> bi se </a:t>
            </a:r>
            <a:r>
              <a:rPr lang="en-AU" sz="1500" i="1" dirty="0" err="1"/>
              <a:t>uvidjelo</a:t>
            </a:r>
            <a:r>
              <a:rPr lang="en-AU" sz="1500" i="1" dirty="0"/>
              <a:t> da </a:t>
            </a:r>
            <a:r>
              <a:rPr lang="en-AU" sz="1500" i="1" dirty="0" err="1"/>
              <a:t>si</a:t>
            </a:r>
            <a:r>
              <a:rPr lang="en-AU" sz="1500" i="1" dirty="0"/>
              <a:t> </a:t>
            </a:r>
            <a:r>
              <a:rPr lang="en-AU" sz="1500" i="1" dirty="0" err="1"/>
              <a:t>imao</a:t>
            </a:r>
            <a:r>
              <a:rPr lang="en-AU" sz="1500" i="1" dirty="0"/>
              <a:t> </a:t>
            </a:r>
            <a:r>
              <a:rPr lang="en-AU" sz="1500" i="1" dirty="0" err="1"/>
              <a:t>vrlo</a:t>
            </a:r>
            <a:r>
              <a:rPr lang="en-AU" sz="1500" i="1" dirty="0"/>
              <a:t> </a:t>
            </a:r>
            <a:r>
              <a:rPr lang="en-AU" sz="1500" i="1" dirty="0" err="1"/>
              <a:t>veliku</a:t>
            </a:r>
            <a:r>
              <a:rPr lang="en-AU" sz="1500" i="1" dirty="0"/>
              <a:t> </a:t>
            </a:r>
            <a:r>
              <a:rPr lang="en-AU" sz="1500" i="1" dirty="0" err="1"/>
              <a:t>priliku</a:t>
            </a:r>
            <a:r>
              <a:rPr lang="en-AU" sz="1500" i="1" dirty="0"/>
              <a:t> </a:t>
            </a:r>
            <a:r>
              <a:rPr lang="en-AU" sz="1500" i="1" dirty="0" err="1"/>
              <a:t>pothvatiti</a:t>
            </a:r>
            <a:r>
              <a:rPr lang="en-AU" sz="1500" i="1" dirty="0"/>
              <a:t> se </a:t>
            </a:r>
            <a:r>
              <a:rPr lang="en-AU" sz="1500" i="1" dirty="0" err="1"/>
              <a:t>zločina</a:t>
            </a:r>
            <a:r>
              <a:rPr lang="en-AU" sz="1500" i="1" dirty="0"/>
              <a:t>. To </a:t>
            </a:r>
            <a:r>
              <a:rPr lang="en-AU" sz="1500" i="1" dirty="0" err="1"/>
              <a:t>mimoilazim</a:t>
            </a:r>
            <a:r>
              <a:rPr lang="en-AU" sz="1500" i="1" dirty="0"/>
              <a:t> ne </a:t>
            </a:r>
            <a:r>
              <a:rPr lang="en-AU" sz="1500" i="1" dirty="0" err="1"/>
              <a:t>samo</a:t>
            </a:r>
            <a:r>
              <a:rPr lang="en-AU" sz="1500" i="1" dirty="0"/>
              <a:t> </a:t>
            </a:r>
            <a:r>
              <a:rPr lang="en-AU" sz="1500" i="1" dirty="0" err="1"/>
              <a:t>zato</a:t>
            </a:r>
            <a:r>
              <a:rPr lang="en-AU" sz="1500" i="1" dirty="0"/>
              <a:t> </a:t>
            </a:r>
            <a:r>
              <a:rPr lang="en-AU" sz="1500" i="1" dirty="0" err="1"/>
              <a:t>što</a:t>
            </a:r>
            <a:r>
              <a:rPr lang="en-AU" sz="1500" i="1" dirty="0"/>
              <a:t> </a:t>
            </a:r>
            <a:r>
              <a:rPr lang="en-AU" sz="1500" i="1" dirty="0" err="1"/>
              <a:t>te</a:t>
            </a:r>
            <a:r>
              <a:rPr lang="en-AU" sz="1500" i="1" dirty="0"/>
              <a:t> </a:t>
            </a:r>
            <a:r>
              <a:rPr lang="en-AU" sz="1500" i="1" dirty="0" err="1"/>
              <a:t>vrlo</a:t>
            </a:r>
            <a:r>
              <a:rPr lang="en-AU" sz="1500" i="1" dirty="0"/>
              <a:t> </a:t>
            </a:r>
            <a:r>
              <a:rPr lang="en-AU" sz="1500" i="1" dirty="0" err="1"/>
              <a:t>nerado</a:t>
            </a:r>
            <a:r>
              <a:rPr lang="en-AU" sz="1500" i="1" dirty="0"/>
              <a:t> </a:t>
            </a:r>
            <a:r>
              <a:rPr lang="en-AU" sz="1500" i="1" dirty="0" err="1"/>
              <a:t>tužim</a:t>
            </a:r>
            <a:r>
              <a:rPr lang="en-AU" sz="1500" i="1" dirty="0"/>
              <a:t>, </a:t>
            </a:r>
            <a:r>
              <a:rPr lang="en-AU" sz="1500" i="1" dirty="0" err="1"/>
              <a:t>nego</a:t>
            </a:r>
            <a:r>
              <a:rPr lang="en-AU" sz="1500" i="1" dirty="0"/>
              <a:t> </a:t>
            </a:r>
            <a:r>
              <a:rPr lang="en-AU" sz="1500" i="1" dirty="0" err="1"/>
              <a:t>više</a:t>
            </a:r>
            <a:r>
              <a:rPr lang="en-AU" sz="1500" i="1" dirty="0"/>
              <a:t> </a:t>
            </a:r>
            <a:r>
              <a:rPr lang="en-AU" sz="1500" i="1" dirty="0" err="1"/>
              <a:t>zbog</a:t>
            </a:r>
            <a:r>
              <a:rPr lang="en-AU" sz="1500" i="1" dirty="0"/>
              <a:t> toga </a:t>
            </a:r>
            <a:r>
              <a:rPr lang="en-AU" sz="1500" i="1" dirty="0" err="1"/>
              <a:t>što</a:t>
            </a:r>
            <a:r>
              <a:rPr lang="en-AU" sz="1500" i="1" dirty="0"/>
              <a:t> se </a:t>
            </a:r>
            <a:r>
              <a:rPr lang="en-AU" sz="1500" i="1" dirty="0" err="1"/>
              <a:t>bojim</a:t>
            </a:r>
            <a:r>
              <a:rPr lang="en-AU" sz="1500" i="1" dirty="0"/>
              <a:t> da se ne bi </a:t>
            </a:r>
            <a:r>
              <a:rPr lang="en-AU" sz="1500" i="1" dirty="0" err="1"/>
              <a:t>činilo</a:t>
            </a:r>
            <a:r>
              <a:rPr lang="en-AU" sz="1500" i="1" dirty="0"/>
              <a:t> da se </a:t>
            </a:r>
            <a:r>
              <a:rPr lang="en-AU" sz="1500" i="1" dirty="0" err="1"/>
              <a:t>moj</a:t>
            </a:r>
            <a:r>
              <a:rPr lang="en-AU" sz="1500" i="1" dirty="0"/>
              <a:t> </a:t>
            </a:r>
            <a:r>
              <a:rPr lang="en-AU" sz="1500" i="1" dirty="0" err="1"/>
              <a:t>govor</a:t>
            </a:r>
            <a:r>
              <a:rPr lang="en-AU" sz="1500" i="1" dirty="0"/>
              <a:t> </a:t>
            </a:r>
            <a:r>
              <a:rPr lang="en-AU" sz="1500" i="1" dirty="0" err="1"/>
              <a:t>tiče</a:t>
            </a:r>
            <a:r>
              <a:rPr lang="en-AU" sz="1500" i="1" dirty="0"/>
              <a:t> </a:t>
            </a:r>
            <a:r>
              <a:rPr lang="en-AU" sz="1500" i="1" dirty="0" err="1"/>
              <a:t>više</a:t>
            </a:r>
            <a:r>
              <a:rPr lang="en-AU" sz="1500" i="1" dirty="0"/>
              <a:t> </a:t>
            </a:r>
            <a:r>
              <a:rPr lang="en-AU" sz="1500" i="1" dirty="0" err="1"/>
              <a:t>njih</a:t>
            </a:r>
            <a:r>
              <a:rPr lang="en-AU" sz="1500" i="1" dirty="0"/>
              <a:t>, </a:t>
            </a:r>
            <a:r>
              <a:rPr lang="en-AU" sz="1500" i="1" dirty="0" err="1"/>
              <a:t>ako</a:t>
            </a:r>
            <a:r>
              <a:rPr lang="en-AU" sz="1500" i="1" dirty="0"/>
              <a:t> </a:t>
            </a:r>
            <a:r>
              <a:rPr lang="en-AU" sz="1500" i="1" dirty="0" err="1"/>
              <a:t>bih</a:t>
            </a:r>
            <a:r>
              <a:rPr lang="en-AU" sz="1500" i="1" dirty="0"/>
              <a:t> se </a:t>
            </a:r>
            <a:r>
              <a:rPr lang="en-AU" sz="1500" i="1" dirty="0" err="1"/>
              <a:t>spominjao</a:t>
            </a:r>
            <a:r>
              <a:rPr lang="en-AU" sz="1500" i="1" dirty="0"/>
              <a:t> </a:t>
            </a:r>
            <a:r>
              <a:rPr lang="en-AU" sz="1500" i="1" dirty="0" err="1"/>
              <a:t>onih</a:t>
            </a:r>
            <a:r>
              <a:rPr lang="en-AU" sz="1500" i="1" dirty="0"/>
              <a:t> </a:t>
            </a:r>
            <a:r>
              <a:rPr lang="en-AU" sz="1500" i="1" dirty="0" err="1"/>
              <a:t>ubojstava</a:t>
            </a:r>
            <a:r>
              <a:rPr lang="en-AU" sz="1500" i="1" dirty="0"/>
              <a:t> </a:t>
            </a:r>
            <a:r>
              <a:rPr lang="en-AU" sz="1500" i="1" dirty="0" err="1"/>
              <a:t>koja</a:t>
            </a:r>
            <a:r>
              <a:rPr lang="en-AU" sz="1500" i="1" dirty="0"/>
              <a:t> </a:t>
            </a:r>
            <a:r>
              <a:rPr lang="en-AU" sz="1500" i="1" dirty="0" err="1"/>
              <a:t>su</a:t>
            </a:r>
            <a:r>
              <a:rPr lang="en-AU" sz="1500" i="1" dirty="0"/>
              <a:t> </a:t>
            </a:r>
            <a:r>
              <a:rPr lang="en-AU" sz="1500" i="1" dirty="0" err="1"/>
              <a:t>tada</a:t>
            </a:r>
            <a:r>
              <a:rPr lang="en-AU" sz="1500" i="1" dirty="0"/>
              <a:t> </a:t>
            </a:r>
            <a:r>
              <a:rPr lang="en-AU" sz="1500" i="1" dirty="0" err="1"/>
              <a:t>počinjena</a:t>
            </a:r>
            <a:r>
              <a:rPr lang="en-AU" sz="1500" i="1" dirty="0"/>
              <a:t> s </a:t>
            </a:r>
            <a:r>
              <a:rPr lang="en-AU" sz="1500" i="1" dirty="0" err="1"/>
              <a:t>istim</a:t>
            </a:r>
            <a:r>
              <a:rPr lang="en-AU" sz="1500" i="1" dirty="0"/>
              <a:t> </a:t>
            </a:r>
            <a:r>
              <a:rPr lang="en-AU" sz="1500" i="1" dirty="0" err="1"/>
              <a:t>razlogom</a:t>
            </a:r>
            <a:r>
              <a:rPr lang="en-AU" sz="1500" i="1" dirty="0"/>
              <a:t> </a:t>
            </a:r>
            <a:r>
              <a:rPr lang="en-AU" sz="1500" i="1" dirty="0" err="1"/>
              <a:t>zbog</a:t>
            </a:r>
            <a:r>
              <a:rPr lang="en-AU" sz="1500" i="1" dirty="0"/>
              <a:t> </a:t>
            </a:r>
            <a:r>
              <a:rPr lang="en-AU" sz="1500" i="1" dirty="0" err="1"/>
              <a:t>kojeg</a:t>
            </a:r>
            <a:r>
              <a:rPr lang="en-AU" sz="1500" i="1" dirty="0"/>
              <a:t> je </a:t>
            </a:r>
            <a:r>
              <a:rPr lang="en-AU" sz="1500" i="1" dirty="0" err="1"/>
              <a:t>ubijen</a:t>
            </a:r>
            <a:r>
              <a:rPr lang="en-AU" sz="1500" i="1" dirty="0"/>
              <a:t> </a:t>
            </a:r>
            <a:r>
              <a:rPr lang="en-AU" sz="1500" i="1" dirty="0" err="1"/>
              <a:t>Sekst</a:t>
            </a:r>
            <a:r>
              <a:rPr lang="en-AU" sz="1500" i="1" dirty="0"/>
              <a:t> </a:t>
            </a:r>
            <a:r>
              <a:rPr lang="en-AU" sz="1500" i="1" dirty="0" err="1"/>
              <a:t>Roscije</a:t>
            </a:r>
            <a:r>
              <a:rPr lang="en-AU" sz="1500" i="1" dirty="0"/>
              <a:t>.</a:t>
            </a:r>
            <a:endParaRPr lang="en-US" sz="1500" i="1" dirty="0"/>
          </a:p>
          <a:p>
            <a:endParaRPr lang="en-US" sz="1500" i="1" dirty="0"/>
          </a:p>
          <a:p>
            <a:endParaRPr lang="en-US" sz="1400" i="1" dirty="0"/>
          </a:p>
        </p:txBody>
      </p:sp>
    </p:spTree>
    <p:extLst>
      <p:ext uri="{BB962C8B-B14F-4D97-AF65-F5344CB8AC3E}">
        <p14:creationId xmlns:p14="http://schemas.microsoft.com/office/powerpoint/2010/main" val="2966601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285750" indent="-285750">
              <a:buFontTx/>
              <a:buChar char="-"/>
            </a:pPr>
            <a:r>
              <a:rPr lang="hr-HR" dirty="0"/>
              <a:t>u dijalogu </a:t>
            </a:r>
            <a:r>
              <a:rPr lang="hr-HR" i="1" dirty="0" err="1"/>
              <a:t>Gorgija</a:t>
            </a:r>
            <a:r>
              <a:rPr lang="hr-HR" dirty="0"/>
              <a:t> ide korak dalje te retorici odriče ne samo status znanosti (</a:t>
            </a:r>
            <a:r>
              <a:rPr lang="en-US" i="1" dirty="0"/>
              <a:t>episteme</a:t>
            </a:r>
            <a:r>
              <a:rPr lang="hr-HR" i="1" dirty="0"/>
              <a:t>) nego i </a:t>
            </a:r>
            <a:r>
              <a:rPr lang="hr-HR" dirty="0"/>
              <a:t>umijeća (</a:t>
            </a:r>
            <a:r>
              <a:rPr lang="hr-HR" i="1" dirty="0" err="1"/>
              <a:t>techne</a:t>
            </a:r>
            <a:r>
              <a:rPr lang="hr-HR" dirty="0"/>
              <a:t>), definirajući je kao praktičnu vještinu potpuno određenu i usmjeravanu iskustvom (465a), pri čemu uvodi dijalektiku (shvaćenu kao umijeće raspravljanja u kojemu forma sudjeluje jednako koliko i sadržaj) kao nijansu razlike između retorike i sofistike pod čijim utjecajem predmet govora postaje važniji te se retorika nadovezuje na upravljanje sudstva i vlade ali se još uvijek oslanja na laskanje odnosno </a:t>
            </a:r>
            <a:r>
              <a:rPr lang="hr-HR" i="1" dirty="0" err="1"/>
              <a:t>kolakeju</a:t>
            </a:r>
            <a:r>
              <a:rPr lang="hr-HR" dirty="0"/>
              <a:t> „nimalo ne mareći za dobro, neprekidno mameći ljudsku glupost užitkom i hvatajući nas tkao vješto u svoje zamke da na kraju prolazi </a:t>
            </a:r>
            <a:r>
              <a:rPr lang="hr-HR" dirty="0" err="1"/>
              <a:t>koa</a:t>
            </a:r>
            <a:r>
              <a:rPr lang="hr-HR" dirty="0"/>
              <a:t> </a:t>
            </a:r>
            <a:r>
              <a:rPr lang="hr-HR" dirty="0" err="1"/>
              <a:t>najvrednije</a:t>
            </a:r>
            <a:r>
              <a:rPr lang="hr-HR" dirty="0"/>
              <a:t> umijeće” (464e).</a:t>
            </a:r>
            <a:endParaRPr lang="hr-HR" i="1" dirty="0"/>
          </a:p>
          <a:p>
            <a:pPr marL="285750" indent="-285750">
              <a:buFontTx/>
              <a:buChar char="-"/>
            </a:pPr>
            <a:r>
              <a:rPr lang="hr-HR" dirty="0"/>
              <a:t>Platonovu p</a:t>
            </a:r>
            <a:r>
              <a:rPr lang="en-US" dirty="0" err="1"/>
              <a:t>okušaj</a:t>
            </a:r>
            <a:r>
              <a:rPr lang="hr-HR" dirty="0"/>
              <a:t>u</a:t>
            </a:r>
            <a:r>
              <a:rPr lang="en-US" dirty="0"/>
              <a:t> </a:t>
            </a:r>
            <a:r>
              <a:rPr lang="en-US" dirty="0" err="1"/>
              <a:t>zasnivanja</a:t>
            </a:r>
            <a:r>
              <a:rPr lang="en-US" dirty="0"/>
              <a:t> </a:t>
            </a:r>
            <a:r>
              <a:rPr lang="en-US" dirty="0" err="1"/>
              <a:t>nove</a:t>
            </a:r>
            <a:r>
              <a:rPr lang="en-US" dirty="0"/>
              <a:t> </a:t>
            </a:r>
            <a:r>
              <a:rPr lang="en-US" dirty="0" err="1"/>
              <a:t>retorike</a:t>
            </a:r>
            <a:r>
              <a:rPr lang="en-US" dirty="0"/>
              <a:t> </a:t>
            </a:r>
            <a:r>
              <a:rPr lang="en-US" dirty="0" err="1"/>
              <a:t>kao</a:t>
            </a:r>
            <a:r>
              <a:rPr lang="en-US" dirty="0"/>
              <a:t> </a:t>
            </a:r>
            <a:r>
              <a:rPr lang="en-US" dirty="0" err="1"/>
              <a:t>znanosti</a:t>
            </a:r>
            <a:r>
              <a:rPr lang="en-US" dirty="0"/>
              <a:t> </a:t>
            </a:r>
            <a:r>
              <a:rPr lang="hr-HR" dirty="0"/>
              <a:t>(podređene </a:t>
            </a:r>
            <a:r>
              <a:rPr lang="hr-HR" dirty="0" smtClean="0"/>
              <a:t>filozofiji) </a:t>
            </a:r>
            <a:r>
              <a:rPr lang="en-US" dirty="0" err="1" smtClean="0"/>
              <a:t>istinitog</a:t>
            </a:r>
            <a:r>
              <a:rPr lang="en-US" dirty="0" smtClean="0"/>
              <a:t> </a:t>
            </a:r>
            <a:r>
              <a:rPr lang="en-US" dirty="0" err="1"/>
              <a:t>govorenja</a:t>
            </a:r>
            <a:r>
              <a:rPr lang="en-US" dirty="0"/>
              <a:t> </a:t>
            </a:r>
            <a:r>
              <a:rPr lang="en-US" dirty="0" err="1"/>
              <a:t>odnosno</a:t>
            </a:r>
            <a:r>
              <a:rPr lang="en-US" dirty="0"/>
              <a:t> </a:t>
            </a:r>
            <a:r>
              <a:rPr lang="en-US" i="1" dirty="0" smtClean="0"/>
              <a:t>episteme</a:t>
            </a:r>
            <a:r>
              <a:rPr lang="hr-HR" i="1" dirty="0" smtClean="0"/>
              <a:t>, </a:t>
            </a:r>
            <a:r>
              <a:rPr lang="hr-HR" dirty="0" smtClean="0"/>
              <a:t>novu </a:t>
            </a:r>
            <a:r>
              <a:rPr lang="hr-HR" dirty="0"/>
              <a:t>nijansu daje podjela retorike na pravu odnosno dijalektičku (koja </a:t>
            </a:r>
            <a:r>
              <a:rPr lang="hr-HR" i="1" dirty="0"/>
              <a:t>de facto </a:t>
            </a:r>
            <a:r>
              <a:rPr lang="hr-HR" dirty="0"/>
              <a:t>poznaje ono što pokazuje) i lažnu odnosno sofističku (koja pokazuje znanje koje ne posjeduje) iznesena </a:t>
            </a:r>
            <a:r>
              <a:rPr lang="en-US" dirty="0"/>
              <a:t>u </a:t>
            </a:r>
            <a:r>
              <a:rPr lang="en-US" dirty="0" err="1"/>
              <a:t>dijalogu</a:t>
            </a:r>
            <a:r>
              <a:rPr lang="en-US" dirty="0"/>
              <a:t> </a:t>
            </a:r>
            <a:r>
              <a:rPr lang="en-US" i="1" dirty="0" err="1"/>
              <a:t>Fedar</a:t>
            </a:r>
            <a:r>
              <a:rPr lang="hr-HR" i="1" dirty="0"/>
              <a:t> </a:t>
            </a:r>
            <a:r>
              <a:rPr lang="hr-HR" dirty="0"/>
              <a:t>(259e-260c): naime, primjenom tog jedinstvenog kriterija autentičnosti Platon smatra da retorika gubi svaku mogućnost samostalnosti te da se kreće između sofističkog poretka </a:t>
            </a:r>
            <a:r>
              <a:rPr lang="hr-HR" i="1" dirty="0"/>
              <a:t>učinkovitosti</a:t>
            </a:r>
            <a:r>
              <a:rPr lang="hr-HR" dirty="0"/>
              <a:t> i dijalektičkog poretka </a:t>
            </a:r>
            <a:r>
              <a:rPr lang="hr-HR" i="1" dirty="0"/>
              <a:t>utemeljenosti</a:t>
            </a:r>
            <a:r>
              <a:rPr lang="hr-HR" dirty="0"/>
              <a:t> koji ju, međutim, može (dvostrukim postupkom indukcije i diobe, analize i sinteze) uputiti na valjanu metodu (276-277).  </a:t>
            </a:r>
            <a:r>
              <a:rPr lang="en-US" dirty="0"/>
              <a:t> </a:t>
            </a:r>
            <a:endParaRPr lang="hr-HR" dirty="0"/>
          </a:p>
          <a:p>
            <a:endParaRPr lang="en-US" dirty="0"/>
          </a:p>
        </p:txBody>
      </p:sp>
    </p:spTree>
    <p:extLst>
      <p:ext uri="{BB962C8B-B14F-4D97-AF65-F5344CB8AC3E}">
        <p14:creationId xmlns:p14="http://schemas.microsoft.com/office/powerpoint/2010/main" val="33084237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AU" sz="1400" i="1" dirty="0"/>
              <a:t>99</a:t>
            </a:r>
            <a:r>
              <a:rPr lang="en-AU" sz="1400" i="1" dirty="0" smtClean="0"/>
              <a:t>.</a:t>
            </a:r>
            <a:r>
              <a:rPr lang="hr-HR" sz="1400" i="1" dirty="0" smtClean="0"/>
              <a:t> </a:t>
            </a:r>
            <a:r>
              <a:rPr lang="en-AU" sz="1400" i="1" dirty="0" err="1" smtClean="0"/>
              <a:t>Zašto</a:t>
            </a:r>
            <a:r>
              <a:rPr lang="en-AU" sz="1400" i="1" dirty="0" smtClean="0"/>
              <a:t> </a:t>
            </a:r>
            <a:r>
              <a:rPr lang="en-AU" sz="1400" i="1" dirty="0"/>
              <a:t>bi </a:t>
            </a:r>
            <a:r>
              <a:rPr lang="en-AU" sz="1400" i="1" dirty="0" err="1"/>
              <a:t>želio</a:t>
            </a:r>
            <a:r>
              <a:rPr lang="en-AU" sz="1400" i="1" dirty="0"/>
              <a:t> da </a:t>
            </a:r>
            <a:r>
              <a:rPr lang="en-AU" sz="1400" i="1" dirty="0" err="1"/>
              <a:t>Kapiton</a:t>
            </a:r>
            <a:r>
              <a:rPr lang="en-AU" sz="1400" i="1" dirty="0"/>
              <a:t> </a:t>
            </a:r>
            <a:r>
              <a:rPr lang="en-AU" sz="1400" i="1" dirty="0" err="1"/>
              <a:t>prvi</a:t>
            </a:r>
            <a:r>
              <a:rPr lang="en-AU" sz="1400" i="1" dirty="0"/>
              <a:t> </a:t>
            </a:r>
            <a:r>
              <a:rPr lang="en-AU" sz="1400" i="1" dirty="0" err="1"/>
              <a:t>dozna</a:t>
            </a:r>
            <a:r>
              <a:rPr lang="en-AU" sz="1400" i="1" dirty="0"/>
              <a:t>? Ne </a:t>
            </a:r>
            <a:r>
              <a:rPr lang="en-AU" sz="1400" i="1" dirty="0" err="1"/>
              <a:t>znam</a:t>
            </a:r>
            <a:r>
              <a:rPr lang="en-AU" sz="1400" i="1" dirty="0"/>
              <a:t>, </a:t>
            </a:r>
            <a:r>
              <a:rPr lang="en-AU" sz="1400" i="1" dirty="0" err="1"/>
              <a:t>ali</a:t>
            </a:r>
            <a:r>
              <a:rPr lang="en-AU" sz="1400" i="1" dirty="0"/>
              <a:t> </a:t>
            </a:r>
            <a:r>
              <a:rPr lang="en-AU" sz="1400" i="1" dirty="0" err="1"/>
              <a:t>vidim</a:t>
            </a:r>
            <a:r>
              <a:rPr lang="en-AU" sz="1400" i="1" dirty="0"/>
              <a:t> da je </a:t>
            </a:r>
            <a:r>
              <a:rPr lang="en-AU" sz="1400" i="1" dirty="0" err="1"/>
              <a:t>Kapiton</a:t>
            </a:r>
            <a:r>
              <a:rPr lang="en-AU" sz="1400" i="1" dirty="0"/>
              <a:t> </a:t>
            </a:r>
            <a:r>
              <a:rPr lang="en-AU" sz="1400" i="1" dirty="0" err="1"/>
              <a:t>dionik</a:t>
            </a:r>
            <a:r>
              <a:rPr lang="en-AU" sz="1400" i="1" dirty="0"/>
              <a:t> u </a:t>
            </a:r>
            <a:r>
              <a:rPr lang="en-AU" sz="1400" i="1" dirty="0" err="1"/>
              <a:t>ovim</a:t>
            </a:r>
            <a:r>
              <a:rPr lang="en-AU" sz="1400" i="1" dirty="0"/>
              <a:t> </a:t>
            </a:r>
            <a:r>
              <a:rPr lang="en-AU" sz="1400" i="1" dirty="0" err="1"/>
              <a:t>dobrima</a:t>
            </a:r>
            <a:r>
              <a:rPr lang="en-AU" sz="1400" i="1" dirty="0"/>
              <a:t>. </a:t>
            </a:r>
            <a:r>
              <a:rPr lang="en-AU" sz="1400" i="1" dirty="0" err="1"/>
              <a:t>Vidim</a:t>
            </a:r>
            <a:r>
              <a:rPr lang="en-AU" sz="1400" i="1" dirty="0"/>
              <a:t> da od </a:t>
            </a:r>
            <a:r>
              <a:rPr lang="en-AU" sz="1400" i="1" dirty="0" err="1"/>
              <a:t>trinaest</a:t>
            </a:r>
            <a:r>
              <a:rPr lang="en-AU" sz="1400" i="1" dirty="0"/>
              <a:t> </a:t>
            </a:r>
            <a:r>
              <a:rPr lang="en-AU" sz="1400" i="1" dirty="0" err="1"/>
              <a:t>imanja</a:t>
            </a:r>
            <a:r>
              <a:rPr lang="en-AU" sz="1400" i="1" dirty="0"/>
              <a:t> tri </a:t>
            </a:r>
            <a:r>
              <a:rPr lang="en-AU" sz="1400" i="1" dirty="0" err="1"/>
              <a:t>najizvrsnija</a:t>
            </a:r>
            <a:r>
              <a:rPr lang="en-AU" sz="1400" i="1" dirty="0"/>
              <a:t> on </a:t>
            </a:r>
            <a:r>
              <a:rPr lang="en-AU" sz="1400" i="1" dirty="0" err="1"/>
              <a:t>posjeduje</a:t>
            </a:r>
            <a:r>
              <a:rPr lang="en-AU" sz="1400" i="1" dirty="0"/>
              <a:t>.</a:t>
            </a:r>
            <a:endParaRPr lang="en-US" sz="1400" i="1" dirty="0"/>
          </a:p>
          <a:p>
            <a:r>
              <a:rPr lang="en-AU" sz="1400" i="1" dirty="0" smtClean="0"/>
              <a:t>100.</a:t>
            </a:r>
            <a:r>
              <a:rPr lang="hr-HR" sz="1400" i="1" dirty="0" smtClean="0"/>
              <a:t> </a:t>
            </a:r>
            <a:r>
              <a:rPr lang="en-AU" sz="1400" i="1" dirty="0" err="1" smtClean="0"/>
              <a:t>Osim</a:t>
            </a:r>
            <a:r>
              <a:rPr lang="en-AU" sz="1400" i="1" dirty="0" smtClean="0"/>
              <a:t> </a:t>
            </a:r>
            <a:r>
              <a:rPr lang="en-AU" sz="1400" i="1" dirty="0"/>
              <a:t>toga </a:t>
            </a:r>
            <a:r>
              <a:rPr lang="en-AU" sz="1400" i="1" dirty="0" err="1"/>
              <a:t>čujem</a:t>
            </a:r>
            <a:r>
              <a:rPr lang="en-AU" sz="1400" i="1" dirty="0"/>
              <a:t> da ova </a:t>
            </a:r>
            <a:r>
              <a:rPr lang="en-AU" sz="1400" i="1" dirty="0" err="1"/>
              <a:t>sumnja</a:t>
            </a:r>
            <a:r>
              <a:rPr lang="en-AU" sz="1400" i="1" dirty="0"/>
              <a:t> ne </a:t>
            </a:r>
            <a:r>
              <a:rPr lang="en-AU" sz="1400" i="1" dirty="0" err="1"/>
              <a:t>pada</a:t>
            </a:r>
            <a:r>
              <a:rPr lang="en-AU" sz="1400" i="1" dirty="0"/>
              <a:t> sad </a:t>
            </a:r>
            <a:r>
              <a:rPr lang="en-AU" sz="1400" i="1" dirty="0" err="1"/>
              <a:t>prvi</a:t>
            </a:r>
            <a:r>
              <a:rPr lang="en-AU" sz="1400" i="1" dirty="0"/>
              <a:t> put </a:t>
            </a:r>
            <a:r>
              <a:rPr lang="en-AU" sz="1400" i="1" dirty="0" err="1"/>
              <a:t>na</a:t>
            </a:r>
            <a:r>
              <a:rPr lang="en-AU" sz="1400" i="1" dirty="0"/>
              <a:t> </a:t>
            </a:r>
            <a:r>
              <a:rPr lang="en-AU" sz="1400" i="1" dirty="0" err="1"/>
              <a:t>Kapitona</a:t>
            </a:r>
            <a:r>
              <a:rPr lang="en-AU" sz="1400" i="1" dirty="0"/>
              <a:t>; da </a:t>
            </a:r>
            <a:r>
              <a:rPr lang="en-AU" sz="1400" i="1" dirty="0" err="1"/>
              <a:t>ima</a:t>
            </a:r>
            <a:r>
              <a:rPr lang="en-AU" sz="1400" i="1" dirty="0"/>
              <a:t> </a:t>
            </a:r>
            <a:r>
              <a:rPr lang="en-AU" sz="1400" i="1" dirty="0" err="1"/>
              <a:t>mnogo</a:t>
            </a:r>
            <a:r>
              <a:rPr lang="en-AU" sz="1400" i="1" dirty="0"/>
              <a:t> </a:t>
            </a:r>
            <a:r>
              <a:rPr lang="en-AU" sz="1400" i="1" dirty="0" err="1"/>
              <a:t>ozloglašenih</a:t>
            </a:r>
            <a:r>
              <a:rPr lang="en-AU" sz="1400" i="1" dirty="0"/>
              <a:t> </a:t>
            </a:r>
            <a:r>
              <a:rPr lang="en-AU" sz="1400" i="1" dirty="0" err="1"/>
              <a:t>njegovih</a:t>
            </a:r>
            <a:r>
              <a:rPr lang="en-AU" sz="1400" i="1" dirty="0"/>
              <a:t> </a:t>
            </a:r>
            <a:r>
              <a:rPr lang="en-AU" sz="1400" i="1" dirty="0" err="1"/>
              <a:t>vijenaca</a:t>
            </a:r>
            <a:r>
              <a:rPr lang="en-AU" sz="1400" i="1" dirty="0"/>
              <a:t>, </a:t>
            </a:r>
            <a:r>
              <a:rPr lang="en-AU" sz="1400" i="1" dirty="0" err="1"/>
              <a:t>ali</a:t>
            </a:r>
            <a:r>
              <a:rPr lang="en-AU" sz="1400" i="1" dirty="0"/>
              <a:t> da je </a:t>
            </a:r>
            <a:r>
              <a:rPr lang="en-AU" sz="1400" i="1" dirty="0" err="1"/>
              <a:t>ovaj</a:t>
            </a:r>
            <a:r>
              <a:rPr lang="en-AU" sz="1400" i="1" dirty="0"/>
              <a:t> </a:t>
            </a:r>
            <a:r>
              <a:rPr lang="en-AU" sz="1400" i="1" dirty="0" err="1"/>
              <a:t>ipak</a:t>
            </a:r>
            <a:r>
              <a:rPr lang="en-AU" sz="1400" i="1" dirty="0"/>
              <a:t> </a:t>
            </a:r>
            <a:r>
              <a:rPr lang="en-AU" sz="1400" i="1" dirty="0" err="1"/>
              <a:t>prvi</a:t>
            </a:r>
            <a:r>
              <a:rPr lang="en-AU" sz="1400" i="1" dirty="0"/>
              <a:t> </a:t>
            </a:r>
            <a:r>
              <a:rPr lang="en-AU" sz="1400" i="1" dirty="0" err="1"/>
              <a:t>nakićen</a:t>
            </a:r>
            <a:r>
              <a:rPr lang="en-AU" sz="1400" i="1" dirty="0"/>
              <a:t> </a:t>
            </a:r>
            <a:r>
              <a:rPr lang="en-AU" sz="1400" i="1" dirty="0" err="1"/>
              <a:t>vrpcama</a:t>
            </a:r>
            <a:r>
              <a:rPr lang="en-AU" sz="1400" i="1" dirty="0"/>
              <a:t> </a:t>
            </a:r>
            <a:r>
              <a:rPr lang="en-AU" sz="1400" i="1" dirty="0" err="1"/>
              <a:t>koje</a:t>
            </a:r>
            <a:r>
              <a:rPr lang="en-AU" sz="1400" i="1" dirty="0"/>
              <a:t> je u Rimu </a:t>
            </a:r>
            <a:r>
              <a:rPr lang="en-AU" sz="1400" i="1" dirty="0" err="1"/>
              <a:t>zadobio</a:t>
            </a:r>
            <a:r>
              <a:rPr lang="en-AU" sz="1400" i="1" dirty="0"/>
              <a:t>; da </a:t>
            </a:r>
            <a:r>
              <a:rPr lang="en-AU" sz="1400" i="1" dirty="0" err="1"/>
              <a:t>nema</a:t>
            </a:r>
            <a:r>
              <a:rPr lang="en-AU" sz="1400" i="1" dirty="0"/>
              <a:t> </a:t>
            </a:r>
            <a:r>
              <a:rPr lang="en-AU" sz="1400" i="1" dirty="0" err="1"/>
              <a:t>nijednog</a:t>
            </a:r>
            <a:r>
              <a:rPr lang="en-AU" sz="1400" i="1" dirty="0"/>
              <a:t> </a:t>
            </a:r>
            <a:r>
              <a:rPr lang="en-AU" sz="1400" i="1" dirty="0" err="1"/>
              <a:t>načina</a:t>
            </a:r>
            <a:r>
              <a:rPr lang="en-AU" sz="1400" i="1" dirty="0"/>
              <a:t> </a:t>
            </a:r>
            <a:r>
              <a:rPr lang="en-AU" sz="1400" i="1" dirty="0" err="1"/>
              <a:t>ubijanja</a:t>
            </a:r>
            <a:r>
              <a:rPr lang="en-AU" sz="1400" i="1" dirty="0"/>
              <a:t> </a:t>
            </a:r>
            <a:r>
              <a:rPr lang="en-AU" sz="1400" i="1" dirty="0" err="1"/>
              <a:t>čovjeka</a:t>
            </a:r>
            <a:r>
              <a:rPr lang="en-AU" sz="1400" i="1" dirty="0"/>
              <a:t> </a:t>
            </a:r>
            <a:r>
              <a:rPr lang="en-AU" sz="1400" i="1" dirty="0" err="1"/>
              <a:t>kojim</a:t>
            </a:r>
            <a:r>
              <a:rPr lang="en-AU" sz="1400" i="1" dirty="0"/>
              <a:t> on </a:t>
            </a:r>
            <a:r>
              <a:rPr lang="en-AU" sz="1400" i="1" dirty="0" err="1"/>
              <a:t>nije</a:t>
            </a:r>
            <a:r>
              <a:rPr lang="en-AU" sz="1400" i="1" dirty="0"/>
              <a:t> </a:t>
            </a:r>
            <a:r>
              <a:rPr lang="en-AU" sz="1400" i="1" dirty="0" err="1"/>
              <a:t>nekolicinu</a:t>
            </a:r>
            <a:r>
              <a:rPr lang="en-AU" sz="1400" i="1" dirty="0"/>
              <a:t> </a:t>
            </a:r>
            <a:r>
              <a:rPr lang="en-AU" sz="1400" i="1" dirty="0" err="1"/>
              <a:t>ubio</a:t>
            </a:r>
            <a:r>
              <a:rPr lang="en-AU" sz="1400" i="1" dirty="0"/>
              <a:t>, </a:t>
            </a:r>
            <a:r>
              <a:rPr lang="en-AU" sz="1400" i="1" dirty="0" err="1"/>
              <a:t>mnoge</a:t>
            </a:r>
            <a:r>
              <a:rPr lang="en-AU" sz="1400" i="1" dirty="0"/>
              <a:t> </a:t>
            </a:r>
            <a:r>
              <a:rPr lang="en-AU" sz="1400" i="1" dirty="0" err="1"/>
              <a:t>oružjem</a:t>
            </a:r>
            <a:r>
              <a:rPr lang="en-AU" sz="1400" i="1" dirty="0"/>
              <a:t>, </a:t>
            </a:r>
            <a:r>
              <a:rPr lang="en-AU" sz="1400" i="1" dirty="0" err="1"/>
              <a:t>mnoge</a:t>
            </a:r>
            <a:r>
              <a:rPr lang="en-AU" sz="1400" i="1" dirty="0"/>
              <a:t> </a:t>
            </a:r>
            <a:r>
              <a:rPr lang="en-AU" sz="1400" i="1" dirty="0" err="1"/>
              <a:t>otrovom</a:t>
            </a:r>
            <a:r>
              <a:rPr lang="en-AU" sz="1400" i="1" dirty="0"/>
              <a:t>. </a:t>
            </a:r>
            <a:r>
              <a:rPr lang="en-AU" sz="1400" i="1" dirty="0" err="1"/>
              <a:t>Mogu</a:t>
            </a:r>
            <a:r>
              <a:rPr lang="en-AU" sz="1400" i="1" dirty="0"/>
              <a:t> </a:t>
            </a:r>
            <a:r>
              <a:rPr lang="en-AU" sz="1400" i="1" dirty="0" err="1"/>
              <a:t>reći</a:t>
            </a:r>
            <a:r>
              <a:rPr lang="en-AU" sz="1400" i="1" dirty="0"/>
              <a:t> </a:t>
            </a:r>
            <a:r>
              <a:rPr lang="en-AU" sz="1400" i="1" dirty="0" err="1"/>
              <a:t>i</a:t>
            </a:r>
            <a:r>
              <a:rPr lang="en-AU" sz="1400" i="1" dirty="0"/>
              <a:t> </a:t>
            </a:r>
            <a:r>
              <a:rPr lang="en-AU" sz="1400" i="1" dirty="0" err="1"/>
              <a:t>koga</a:t>
            </a:r>
            <a:r>
              <a:rPr lang="en-AU" sz="1400" i="1" dirty="0"/>
              <a:t> je </a:t>
            </a:r>
            <a:r>
              <a:rPr lang="en-AU" sz="1400" i="1" dirty="0" err="1"/>
              <a:t>protiv</a:t>
            </a:r>
            <a:r>
              <a:rPr lang="en-AU" sz="1400" i="1" dirty="0"/>
              <a:t> </a:t>
            </a:r>
            <a:r>
              <a:rPr lang="en-AU" sz="1400" i="1" dirty="0" err="1"/>
              <a:t>običaja</a:t>
            </a:r>
            <a:r>
              <a:rPr lang="en-AU" sz="1400" i="1" dirty="0"/>
              <a:t> </a:t>
            </a:r>
            <a:r>
              <a:rPr lang="en-AU" sz="1400" i="1" dirty="0" err="1"/>
              <a:t>predaka</a:t>
            </a:r>
            <a:r>
              <a:rPr lang="en-AU" sz="1400" i="1" dirty="0"/>
              <a:t>, </a:t>
            </a:r>
            <a:r>
              <a:rPr lang="en-AU" sz="1400" i="1" dirty="0" err="1"/>
              <a:t>mlađeg</a:t>
            </a:r>
            <a:r>
              <a:rPr lang="en-AU" sz="1400" i="1" dirty="0"/>
              <a:t> od </a:t>
            </a:r>
            <a:r>
              <a:rPr lang="en-AU" sz="1400" i="1" dirty="0" err="1"/>
              <a:t>šezdeset</a:t>
            </a:r>
            <a:r>
              <a:rPr lang="en-AU" sz="1400" i="1" dirty="0"/>
              <a:t> </a:t>
            </a:r>
            <a:r>
              <a:rPr lang="en-AU" sz="1400" i="1" dirty="0" err="1"/>
              <a:t>godina</a:t>
            </a:r>
            <a:r>
              <a:rPr lang="en-AU" sz="1400" i="1" dirty="0"/>
              <a:t>, s </a:t>
            </a:r>
            <a:r>
              <a:rPr lang="en-AU" sz="1400" i="1" dirty="0" err="1"/>
              <a:t>mosta</a:t>
            </a:r>
            <a:r>
              <a:rPr lang="en-AU" sz="1400" i="1" dirty="0"/>
              <a:t> </a:t>
            </a:r>
            <a:r>
              <a:rPr lang="en-AU" sz="1400" i="1" dirty="0" err="1"/>
              <a:t>bacio</a:t>
            </a:r>
            <a:r>
              <a:rPr lang="en-AU" sz="1400" i="1" dirty="0"/>
              <a:t> u Tiber. To </a:t>
            </a:r>
            <a:r>
              <a:rPr lang="en-AU" sz="1400" i="1" dirty="0" err="1"/>
              <a:t>će</a:t>
            </a:r>
            <a:r>
              <a:rPr lang="en-AU" sz="1400" i="1" dirty="0"/>
              <a:t> </a:t>
            </a:r>
            <a:r>
              <a:rPr lang="en-AU" sz="1400" i="1" dirty="0" err="1"/>
              <a:t>čuti</a:t>
            </a:r>
            <a:r>
              <a:rPr lang="en-AU" sz="1400" i="1" dirty="0"/>
              <a:t> </a:t>
            </a:r>
            <a:r>
              <a:rPr lang="en-AU" sz="1400" i="1" dirty="0" err="1"/>
              <a:t>ako</a:t>
            </a:r>
            <a:r>
              <a:rPr lang="en-AU" sz="1400" i="1" dirty="0"/>
              <a:t> </a:t>
            </a:r>
            <a:r>
              <a:rPr lang="en-AU" sz="1400" i="1" dirty="0" err="1"/>
              <a:t>bude</a:t>
            </a:r>
            <a:r>
              <a:rPr lang="en-AU" sz="1400" i="1" dirty="0"/>
              <a:t> </a:t>
            </a:r>
            <a:r>
              <a:rPr lang="en-AU" sz="1400" i="1" dirty="0" err="1"/>
              <a:t>istupio</a:t>
            </a:r>
            <a:r>
              <a:rPr lang="en-AU" sz="1400" i="1" dirty="0"/>
              <a:t> </a:t>
            </a:r>
            <a:r>
              <a:rPr lang="en-AU" sz="1400" i="1" dirty="0" err="1"/>
              <a:t>svjedočiti</a:t>
            </a:r>
            <a:r>
              <a:rPr lang="en-AU" sz="1400" i="1" dirty="0"/>
              <a:t>, </a:t>
            </a:r>
            <a:r>
              <a:rPr lang="en-AU" sz="1400" i="1" dirty="0" err="1"/>
              <a:t>upravo</a:t>
            </a:r>
            <a:r>
              <a:rPr lang="en-AU" sz="1400" i="1" dirty="0"/>
              <a:t> </a:t>
            </a:r>
            <a:r>
              <a:rPr lang="en-AU" sz="1400" i="1" dirty="0" err="1"/>
              <a:t>kad</a:t>
            </a:r>
            <a:r>
              <a:rPr lang="en-AU" sz="1400" i="1" dirty="0"/>
              <a:t> </a:t>
            </a:r>
            <a:r>
              <a:rPr lang="en-AU" sz="1400" i="1" dirty="0" err="1"/>
              <a:t>bude</a:t>
            </a:r>
            <a:r>
              <a:rPr lang="en-AU" sz="1400" i="1" dirty="0"/>
              <a:t> </a:t>
            </a:r>
            <a:r>
              <a:rPr lang="en-AU" sz="1400" i="1" dirty="0" err="1"/>
              <a:t>istupio</a:t>
            </a:r>
            <a:r>
              <a:rPr lang="en-AU" sz="1400" i="1" dirty="0"/>
              <a:t> – </a:t>
            </a:r>
            <a:r>
              <a:rPr lang="en-AU" sz="1400" i="1" dirty="0" err="1"/>
              <a:t>naime</a:t>
            </a:r>
            <a:r>
              <a:rPr lang="en-AU" sz="1400" i="1" dirty="0"/>
              <a:t>, </a:t>
            </a:r>
            <a:r>
              <a:rPr lang="en-AU" sz="1400" i="1" dirty="0" err="1"/>
              <a:t>znam</a:t>
            </a:r>
            <a:r>
              <a:rPr lang="en-AU" sz="1400" i="1" dirty="0"/>
              <a:t> da </a:t>
            </a:r>
            <a:r>
              <a:rPr lang="en-AU" sz="1400" i="1" dirty="0" err="1"/>
              <a:t>će</a:t>
            </a:r>
            <a:r>
              <a:rPr lang="en-AU" sz="1400" i="1" dirty="0"/>
              <a:t> </a:t>
            </a:r>
            <a:r>
              <a:rPr lang="en-AU" sz="1400" i="1" dirty="0" err="1"/>
              <a:t>istupiti</a:t>
            </a:r>
            <a:r>
              <a:rPr lang="en-AU" sz="1400" i="1" dirty="0"/>
              <a:t>.</a:t>
            </a:r>
            <a:endParaRPr lang="en-US" sz="1400" i="1" dirty="0"/>
          </a:p>
          <a:p>
            <a:r>
              <a:rPr lang="en-AU" sz="1400" i="1" dirty="0" smtClean="0"/>
              <a:t>102.</a:t>
            </a:r>
            <a:r>
              <a:rPr lang="hr-HR" sz="1400" i="1" dirty="0" smtClean="0"/>
              <a:t> </a:t>
            </a:r>
            <a:r>
              <a:rPr lang="en-AU" sz="1400" i="1" dirty="0" err="1" smtClean="0"/>
              <a:t>Jedan</a:t>
            </a:r>
            <a:r>
              <a:rPr lang="en-AU" sz="1400" i="1" dirty="0" smtClean="0"/>
              <a:t> </a:t>
            </a:r>
            <a:r>
              <a:rPr lang="en-AU" sz="1400" i="1" dirty="0"/>
              <a:t>je, od </a:t>
            </a:r>
            <a:r>
              <a:rPr lang="en-AU" sz="1400" i="1" dirty="0" err="1"/>
              <a:t>samog</a:t>
            </a:r>
            <a:r>
              <a:rPr lang="en-AU" sz="1400" i="1" dirty="0"/>
              <a:t> </a:t>
            </a:r>
            <a:r>
              <a:rPr lang="en-AU" sz="1400" i="1" dirty="0" err="1"/>
              <a:t>umorstva</a:t>
            </a:r>
            <a:r>
              <a:rPr lang="en-AU" sz="1400" i="1" dirty="0"/>
              <a:t>, </a:t>
            </a:r>
            <a:r>
              <a:rPr lang="en-AU" sz="1400" i="1" dirty="0" err="1"/>
              <a:t>poslao</a:t>
            </a:r>
            <a:r>
              <a:rPr lang="en-AU" sz="1400" i="1" dirty="0"/>
              <a:t> </a:t>
            </a:r>
            <a:r>
              <a:rPr lang="en-AU" sz="1400" i="1" dirty="0" err="1"/>
              <a:t>krilatog</a:t>
            </a:r>
            <a:r>
              <a:rPr lang="en-AU" sz="1400" i="1" dirty="0"/>
              <a:t> </a:t>
            </a:r>
            <a:r>
              <a:rPr lang="en-AU" sz="1400" i="1" dirty="0" err="1"/>
              <a:t>glasnika</a:t>
            </a:r>
            <a:r>
              <a:rPr lang="en-AU" sz="1400" i="1" dirty="0"/>
              <a:t> </a:t>
            </a:r>
            <a:r>
              <a:rPr lang="en-AU" sz="1400" i="1" dirty="0" err="1"/>
              <a:t>svome</a:t>
            </a:r>
            <a:r>
              <a:rPr lang="en-AU" sz="1400" i="1" dirty="0"/>
              <a:t> </a:t>
            </a:r>
            <a:r>
              <a:rPr lang="en-AU" sz="1400" i="1" dirty="0" err="1"/>
              <a:t>ortaku</a:t>
            </a:r>
            <a:r>
              <a:rPr lang="en-AU" sz="1400" i="1" dirty="0"/>
              <a:t> </a:t>
            </a:r>
            <a:r>
              <a:rPr lang="en-AU" sz="1400" i="1" dirty="0" err="1"/>
              <a:t>i</a:t>
            </a:r>
            <a:r>
              <a:rPr lang="en-AU" sz="1400" i="1" dirty="0"/>
              <a:t> </a:t>
            </a:r>
            <a:r>
              <a:rPr lang="en-AU" sz="1400" i="1" dirty="0" err="1"/>
              <a:t>vođi</a:t>
            </a:r>
            <a:r>
              <a:rPr lang="en-AU" sz="1400" i="1" dirty="0"/>
              <a:t>, da, </a:t>
            </a:r>
            <a:r>
              <a:rPr lang="en-AU" sz="1400" i="1" dirty="0" err="1"/>
              <a:t>sve</a:t>
            </a:r>
            <a:r>
              <a:rPr lang="en-AU" sz="1400" i="1" dirty="0"/>
              <a:t> da </a:t>
            </a:r>
            <a:r>
              <a:rPr lang="en-AU" sz="1400" i="1" dirty="0" err="1"/>
              <a:t>su</a:t>
            </a:r>
            <a:r>
              <a:rPr lang="en-AU" sz="1400" i="1" dirty="0"/>
              <a:t> </a:t>
            </a:r>
            <a:r>
              <a:rPr lang="en-AU" sz="1400" i="1" dirty="0" err="1"/>
              <a:t>svi</a:t>
            </a:r>
            <a:r>
              <a:rPr lang="en-AU" sz="1400" i="1" dirty="0"/>
              <a:t> </a:t>
            </a:r>
            <a:r>
              <a:rPr lang="en-AU" sz="1400" i="1" dirty="0" err="1"/>
              <a:t>željeli</a:t>
            </a:r>
            <a:r>
              <a:rPr lang="en-AU" sz="1400" i="1" dirty="0"/>
              <a:t> </a:t>
            </a:r>
            <a:r>
              <a:rPr lang="en-AU" sz="1400" i="1" dirty="0" err="1"/>
              <a:t>hiniti</a:t>
            </a:r>
            <a:r>
              <a:rPr lang="en-AU" sz="1400" i="1" dirty="0"/>
              <a:t> da </a:t>
            </a:r>
            <a:r>
              <a:rPr lang="en-AU" sz="1400" i="1" dirty="0" err="1"/>
              <a:t>znaju</a:t>
            </a:r>
            <a:r>
              <a:rPr lang="en-AU" sz="1400" i="1" dirty="0"/>
              <a:t> </a:t>
            </a:r>
            <a:r>
              <a:rPr lang="en-AU" sz="1400" i="1" dirty="0" err="1"/>
              <a:t>koga</a:t>
            </a:r>
            <a:r>
              <a:rPr lang="en-AU" sz="1400" i="1" dirty="0"/>
              <a:t> se </a:t>
            </a:r>
            <a:r>
              <a:rPr lang="en-AU" sz="1400" i="1" dirty="0" err="1"/>
              <a:t>zločin</a:t>
            </a:r>
            <a:r>
              <a:rPr lang="en-AU" sz="1400" i="1" dirty="0"/>
              <a:t> </a:t>
            </a:r>
            <a:r>
              <a:rPr lang="en-AU" sz="1400" i="1" dirty="0" err="1"/>
              <a:t>tiče</a:t>
            </a:r>
            <a:r>
              <a:rPr lang="en-AU" sz="1400" i="1" dirty="0"/>
              <a:t>, </a:t>
            </a:r>
            <a:r>
              <a:rPr lang="en-AU" sz="1400" i="1" dirty="0" err="1"/>
              <a:t>ipak</a:t>
            </a:r>
            <a:r>
              <a:rPr lang="en-AU" sz="1400" i="1" dirty="0"/>
              <a:t> </a:t>
            </a:r>
            <a:r>
              <a:rPr lang="en-AU" sz="1400" i="1" dirty="0" err="1"/>
              <a:t>sam</a:t>
            </a:r>
            <a:r>
              <a:rPr lang="en-AU" sz="1400" i="1" dirty="0"/>
              <a:t> </a:t>
            </a:r>
            <a:r>
              <a:rPr lang="en-AU" sz="1400" i="1" dirty="0" err="1"/>
              <a:t>svoj</a:t>
            </a:r>
            <a:r>
              <a:rPr lang="en-AU" sz="1400" i="1" dirty="0"/>
              <a:t> </a:t>
            </a:r>
            <a:r>
              <a:rPr lang="en-AU" sz="1400" i="1" dirty="0" err="1"/>
              <a:t>jasni</a:t>
            </a:r>
            <a:r>
              <a:rPr lang="en-AU" sz="1400" i="1" dirty="0"/>
              <a:t> </a:t>
            </a:r>
            <a:r>
              <a:rPr lang="en-AU" sz="1400" i="1" dirty="0" err="1"/>
              <a:t>zločin</a:t>
            </a:r>
            <a:r>
              <a:rPr lang="en-AU" sz="1400" i="1" dirty="0"/>
              <a:t> </a:t>
            </a:r>
            <a:r>
              <a:rPr lang="en-AU" sz="1400" i="1" dirty="0" err="1"/>
              <a:t>postavi</a:t>
            </a:r>
            <a:r>
              <a:rPr lang="en-AU" sz="1400" i="1" dirty="0"/>
              <a:t> </a:t>
            </a:r>
            <a:r>
              <a:rPr lang="en-AU" sz="1400" i="1" dirty="0" err="1"/>
              <a:t>svima</a:t>
            </a:r>
            <a:r>
              <a:rPr lang="en-AU" sz="1400" i="1" dirty="0"/>
              <a:t> </a:t>
            </a:r>
            <a:r>
              <a:rPr lang="en-AU" sz="1400" i="1" dirty="0" err="1"/>
              <a:t>pred</a:t>
            </a:r>
            <a:r>
              <a:rPr lang="en-AU" sz="1400" i="1" dirty="0"/>
              <a:t> </a:t>
            </a:r>
            <a:r>
              <a:rPr lang="en-AU" sz="1400" i="1" dirty="0" err="1"/>
              <a:t>oči</a:t>
            </a:r>
            <a:r>
              <a:rPr lang="en-AU" sz="1400" i="1" dirty="0"/>
              <a:t>. </a:t>
            </a:r>
            <a:r>
              <a:rPr lang="en-AU" sz="1400" i="1" dirty="0" err="1"/>
              <a:t>Drugi</a:t>
            </a:r>
            <a:r>
              <a:rPr lang="en-AU" sz="1400" i="1" dirty="0"/>
              <a:t>, </a:t>
            </a:r>
            <a:r>
              <a:rPr lang="en-AU" sz="1400" i="1" dirty="0" err="1"/>
              <a:t>ako</a:t>
            </a:r>
            <a:r>
              <a:rPr lang="en-AU" sz="1400" i="1" dirty="0"/>
              <a:t> se </a:t>
            </a:r>
            <a:r>
              <a:rPr lang="en-AU" sz="1400" i="1" dirty="0" err="1"/>
              <a:t>besmrtnim</a:t>
            </a:r>
            <a:r>
              <a:rPr lang="en-AU" sz="1400" i="1" dirty="0"/>
              <a:t> </a:t>
            </a:r>
            <a:r>
              <a:rPr lang="en-AU" sz="1400" i="1" dirty="0" err="1"/>
              <a:t>bogovima</a:t>
            </a:r>
            <a:r>
              <a:rPr lang="en-AU" sz="1400" i="1" dirty="0"/>
              <a:t> </a:t>
            </a:r>
            <a:r>
              <a:rPr lang="en-AU" sz="1400" i="1" dirty="0" err="1"/>
              <a:t>sviđa</a:t>
            </a:r>
            <a:r>
              <a:rPr lang="en-AU" sz="1400" i="1" dirty="0"/>
              <a:t>, </a:t>
            </a:r>
            <a:r>
              <a:rPr lang="en-AU" sz="1400" i="1" dirty="0" err="1"/>
              <a:t>namjerava</a:t>
            </a:r>
            <a:r>
              <a:rPr lang="en-AU" sz="1400" i="1" dirty="0"/>
              <a:t> </a:t>
            </a:r>
            <a:r>
              <a:rPr lang="en-AU" sz="1400" i="1" dirty="0" err="1"/>
              <a:t>i</a:t>
            </a:r>
            <a:r>
              <a:rPr lang="en-AU" sz="1400" i="1" dirty="0"/>
              <a:t> </a:t>
            </a:r>
            <a:r>
              <a:rPr lang="en-AU" sz="1400" i="1" dirty="0" err="1"/>
              <a:t>svjedočiti</a:t>
            </a:r>
            <a:r>
              <a:rPr lang="en-AU" sz="1400" i="1" dirty="0"/>
              <a:t> </a:t>
            </a:r>
            <a:r>
              <a:rPr lang="en-AU" sz="1400" i="1" dirty="0" err="1"/>
              <a:t>protiv</a:t>
            </a:r>
            <a:r>
              <a:rPr lang="en-AU" sz="1400" i="1" dirty="0"/>
              <a:t> </a:t>
            </a:r>
            <a:r>
              <a:rPr lang="en-AU" sz="1400" i="1" dirty="0" err="1"/>
              <a:t>Seksta</a:t>
            </a:r>
            <a:r>
              <a:rPr lang="en-AU" sz="1400" i="1" dirty="0"/>
              <a:t> </a:t>
            </a:r>
            <a:r>
              <a:rPr lang="en-AU" sz="1400" i="1" dirty="0" err="1"/>
              <a:t>Roscija</a:t>
            </a:r>
            <a:r>
              <a:rPr lang="en-AU" sz="1400" i="1" dirty="0"/>
              <a:t>; a </a:t>
            </a:r>
            <a:r>
              <a:rPr lang="en-AU" sz="1400" i="1" dirty="0" err="1"/>
              <a:t>kao</a:t>
            </a:r>
            <a:r>
              <a:rPr lang="en-AU" sz="1400" i="1" dirty="0"/>
              <a:t> da se sad </a:t>
            </a:r>
            <a:r>
              <a:rPr lang="en-AU" sz="1400" i="1" dirty="0" err="1"/>
              <a:t>radi</a:t>
            </a:r>
            <a:r>
              <a:rPr lang="en-AU" sz="1400" i="1" dirty="0"/>
              <a:t> o tome, </a:t>
            </a:r>
            <a:r>
              <a:rPr lang="en-AU" sz="1400" i="1" dirty="0" err="1"/>
              <a:t>treba</a:t>
            </a:r>
            <a:r>
              <a:rPr lang="en-AU" sz="1400" i="1" dirty="0"/>
              <a:t> li </a:t>
            </a:r>
            <a:r>
              <a:rPr lang="en-AU" sz="1400" i="1" dirty="0" err="1"/>
              <a:t>vjerovati</a:t>
            </a:r>
            <a:r>
              <a:rPr lang="en-AU" sz="1400" i="1" dirty="0"/>
              <a:t> u ono </a:t>
            </a:r>
            <a:r>
              <a:rPr lang="en-AU" sz="1400" i="1" dirty="0" err="1"/>
              <a:t>što</a:t>
            </a:r>
            <a:r>
              <a:rPr lang="en-AU" sz="1400" i="1" dirty="0"/>
              <a:t> </a:t>
            </a:r>
            <a:r>
              <a:rPr lang="en-AU" sz="1400" i="1" dirty="0" err="1"/>
              <a:t>bude</a:t>
            </a:r>
            <a:r>
              <a:rPr lang="en-AU" sz="1400" i="1" dirty="0"/>
              <a:t> </a:t>
            </a:r>
            <a:r>
              <a:rPr lang="en-AU" sz="1400" i="1" dirty="0" err="1"/>
              <a:t>rekao</a:t>
            </a:r>
            <a:r>
              <a:rPr lang="en-AU" sz="1400" i="1" dirty="0"/>
              <a:t>, a ne o tome </a:t>
            </a:r>
            <a:r>
              <a:rPr lang="en-AU" sz="1400" i="1" dirty="0" err="1"/>
              <a:t>treba</a:t>
            </a:r>
            <a:r>
              <a:rPr lang="en-AU" sz="1400" i="1" dirty="0"/>
              <a:t> li </a:t>
            </a:r>
            <a:r>
              <a:rPr lang="en-AU" sz="1400" i="1" dirty="0" err="1"/>
              <a:t>kazniti</a:t>
            </a:r>
            <a:r>
              <a:rPr lang="en-AU" sz="1400" i="1" dirty="0"/>
              <a:t> ono </a:t>
            </a:r>
            <a:r>
              <a:rPr lang="en-AU" sz="1400" i="1" dirty="0" err="1"/>
              <a:t>što</a:t>
            </a:r>
            <a:r>
              <a:rPr lang="en-AU" sz="1400" i="1" dirty="0"/>
              <a:t> je </a:t>
            </a:r>
            <a:r>
              <a:rPr lang="en-AU" sz="1400" i="1" dirty="0" err="1"/>
              <a:t>učinio</a:t>
            </a:r>
            <a:r>
              <a:rPr lang="en-AU" sz="1400" i="1" dirty="0"/>
              <a:t>. </a:t>
            </a:r>
            <a:r>
              <a:rPr lang="en-AU" sz="1400" i="1" dirty="0" err="1"/>
              <a:t>Stoga</a:t>
            </a:r>
            <a:r>
              <a:rPr lang="en-AU" sz="1400" i="1" dirty="0"/>
              <a:t> je </a:t>
            </a:r>
            <a:r>
              <a:rPr lang="en-AU" sz="1400" i="1" dirty="0" err="1"/>
              <a:t>po</a:t>
            </a:r>
            <a:r>
              <a:rPr lang="en-AU" sz="1400" i="1" dirty="0"/>
              <a:t> </a:t>
            </a:r>
            <a:r>
              <a:rPr lang="en-AU" sz="1400" i="1" dirty="0" err="1"/>
              <a:t>običaju</a:t>
            </a:r>
            <a:r>
              <a:rPr lang="en-AU" sz="1400" i="1" dirty="0"/>
              <a:t> </a:t>
            </a:r>
            <a:r>
              <a:rPr lang="en-AU" sz="1400" i="1" dirty="0" err="1"/>
              <a:t>predaka</a:t>
            </a:r>
            <a:r>
              <a:rPr lang="en-AU" sz="1400" i="1" dirty="0"/>
              <a:t> </a:t>
            </a:r>
            <a:r>
              <a:rPr lang="en-AU" sz="1400" i="1" dirty="0" err="1"/>
              <a:t>određeno</a:t>
            </a:r>
            <a:r>
              <a:rPr lang="en-AU" sz="1400" i="1" dirty="0"/>
              <a:t> da </a:t>
            </a:r>
            <a:r>
              <a:rPr lang="en-AU" sz="1400" i="1" dirty="0" err="1"/>
              <a:t>ni</a:t>
            </a:r>
            <a:r>
              <a:rPr lang="en-AU" sz="1400" i="1" dirty="0"/>
              <a:t> u </a:t>
            </a:r>
            <a:r>
              <a:rPr lang="en-AU" sz="1400" i="1" dirty="0" err="1"/>
              <a:t>najneznatijim</a:t>
            </a:r>
            <a:r>
              <a:rPr lang="en-AU" sz="1400" i="1" dirty="0"/>
              <a:t> </a:t>
            </a:r>
            <a:r>
              <a:rPr lang="en-AU" sz="1400" i="1" dirty="0" err="1"/>
              <a:t>parnicama</a:t>
            </a:r>
            <a:r>
              <a:rPr lang="en-AU" sz="1400" i="1" dirty="0"/>
              <a:t> </a:t>
            </a:r>
            <a:r>
              <a:rPr lang="en-AU" sz="1400" i="1" dirty="0" err="1"/>
              <a:t>najugledniji</a:t>
            </a:r>
            <a:r>
              <a:rPr lang="en-AU" sz="1400" i="1" dirty="0"/>
              <a:t> </a:t>
            </a:r>
            <a:r>
              <a:rPr lang="en-AU" sz="1400" i="1" dirty="0" err="1"/>
              <a:t>ljudi</a:t>
            </a:r>
            <a:r>
              <a:rPr lang="en-AU" sz="1400" i="1" dirty="0"/>
              <a:t> o </a:t>
            </a:r>
            <a:r>
              <a:rPr lang="en-AU" sz="1400" i="1" dirty="0" err="1"/>
              <a:t>svojoj</a:t>
            </a:r>
            <a:r>
              <a:rPr lang="en-AU" sz="1400" i="1" dirty="0"/>
              <a:t> </a:t>
            </a:r>
            <a:r>
              <a:rPr lang="en-AU" sz="1400" i="1" dirty="0" err="1"/>
              <a:t>stvari</a:t>
            </a:r>
            <a:r>
              <a:rPr lang="en-AU" sz="1400" i="1" dirty="0"/>
              <a:t> ne </a:t>
            </a:r>
            <a:r>
              <a:rPr lang="en-AU" sz="1400" i="1" dirty="0" err="1"/>
              <a:t>svjedoče</a:t>
            </a:r>
            <a:r>
              <a:rPr lang="en-AU" sz="1400" dirty="0" smtClean="0"/>
              <a:t>.</a:t>
            </a:r>
            <a:endParaRPr lang="hr-HR" sz="1400" dirty="0" smtClean="0"/>
          </a:p>
          <a:p>
            <a:r>
              <a:rPr lang="hr-HR" sz="1400" dirty="0"/>
              <a:t> </a:t>
            </a:r>
            <a:r>
              <a:rPr lang="hr-HR" sz="1400" dirty="0" smtClean="0"/>
              <a:t>                                                                                                                                 </a:t>
            </a:r>
            <a:r>
              <a:rPr lang="hr-HR" sz="1400" i="1" dirty="0"/>
              <a:t>(</a:t>
            </a:r>
            <a:r>
              <a:rPr lang="hr-HR" sz="1400" i="1" dirty="0" err="1"/>
              <a:t>prev</a:t>
            </a:r>
            <a:r>
              <a:rPr lang="hr-HR" sz="1400" i="1" dirty="0"/>
              <a:t>. aut</a:t>
            </a:r>
            <a:r>
              <a:rPr lang="hr-HR" sz="1400" i="1" dirty="0" smtClean="0"/>
              <a:t>.)</a:t>
            </a:r>
            <a:endParaRPr lang="en-US" sz="1400" dirty="0"/>
          </a:p>
          <a:p>
            <a:r>
              <a:rPr lang="hr-HR" sz="1400" dirty="0" smtClean="0"/>
              <a:t>       Treći kulminirajući stupanj </a:t>
            </a:r>
            <a:r>
              <a:rPr lang="hr-HR" sz="1400" i="1" dirty="0" err="1" smtClean="0"/>
              <a:t>argumentatio</a:t>
            </a:r>
            <a:r>
              <a:rPr lang="hr-HR" sz="1400" dirty="0" smtClean="0"/>
              <a:t> (§§ 124-142) Ciceron je temeljio na detaljnom raskrinkavanju </a:t>
            </a:r>
            <a:r>
              <a:rPr lang="hr-HR" sz="1400" dirty="0" err="1" smtClean="0"/>
              <a:t>Hrisogona</a:t>
            </a:r>
            <a:r>
              <a:rPr lang="hr-HR" sz="1400" dirty="0" smtClean="0"/>
              <a:t> kao motiviranog pokrovitelja odnosno naručitelja ubojstva starijeg </a:t>
            </a:r>
            <a:r>
              <a:rPr lang="hr-HR" sz="1400" dirty="0" err="1" smtClean="0"/>
              <a:t>Seksta</a:t>
            </a:r>
            <a:r>
              <a:rPr lang="hr-HR" sz="1400" dirty="0" smtClean="0"/>
              <a:t> </a:t>
            </a:r>
            <a:r>
              <a:rPr lang="hr-HR" sz="1400" dirty="0" err="1" smtClean="0"/>
              <a:t>Roscija</a:t>
            </a:r>
            <a:r>
              <a:rPr lang="hr-HR" sz="1400" dirty="0" smtClean="0"/>
              <a:t>, a time i na ocrtavanju kriminalnih aktivnosti koje su ležale u pozadini samog ubojstva (posebice malverzacije povezane sa </a:t>
            </a:r>
            <a:r>
              <a:rPr lang="hr-HR" sz="1400" dirty="0" err="1" smtClean="0"/>
              <a:t>Sulinim</a:t>
            </a:r>
            <a:r>
              <a:rPr lang="hr-HR" sz="1400" dirty="0" smtClean="0"/>
              <a:t> </a:t>
            </a:r>
            <a:r>
              <a:rPr lang="hr-HR" sz="1400" dirty="0" err="1" smtClean="0"/>
              <a:t>proskripcijama</a:t>
            </a:r>
            <a:r>
              <a:rPr lang="hr-HR" sz="1400" dirty="0" smtClean="0"/>
              <a:t>):</a:t>
            </a:r>
          </a:p>
          <a:p>
            <a:r>
              <a:rPr lang="en-AU" sz="1400" i="1" dirty="0"/>
              <a:t>124.</a:t>
            </a:r>
            <a:r>
              <a:rPr lang="hr-HR" sz="1400" i="1" dirty="0"/>
              <a:t> </a:t>
            </a:r>
            <a:r>
              <a:rPr lang="en-AU" sz="1400" i="1" dirty="0" err="1"/>
              <a:t>Dolazim</a:t>
            </a:r>
            <a:r>
              <a:rPr lang="en-AU" sz="1400" i="1" dirty="0"/>
              <a:t> sad </a:t>
            </a:r>
            <a:r>
              <a:rPr lang="en-AU" sz="1400" i="1" dirty="0" err="1"/>
              <a:t>na</a:t>
            </a:r>
            <a:r>
              <a:rPr lang="en-AU" sz="1400" i="1" dirty="0"/>
              <a:t> ono </a:t>
            </a:r>
            <a:r>
              <a:rPr lang="en-AU" sz="1400" i="1" dirty="0" err="1"/>
              <a:t>zlatno</a:t>
            </a:r>
            <a:r>
              <a:rPr lang="en-AU" sz="1400" i="1" dirty="0"/>
              <a:t> </a:t>
            </a:r>
            <a:r>
              <a:rPr lang="en-AU" sz="1400" i="1" dirty="0" err="1"/>
              <a:t>ime</a:t>
            </a:r>
            <a:r>
              <a:rPr lang="en-AU" sz="1400" i="1" dirty="0"/>
              <a:t> </a:t>
            </a:r>
            <a:r>
              <a:rPr lang="en-AU" sz="1400" i="1" dirty="0" err="1"/>
              <a:t>Hrisogona</a:t>
            </a:r>
            <a:r>
              <a:rPr lang="en-AU" sz="1400" i="1" dirty="0"/>
              <a:t> pod </a:t>
            </a:r>
            <a:r>
              <a:rPr lang="en-AU" sz="1400" i="1" dirty="0" err="1"/>
              <a:t>kojim</a:t>
            </a:r>
            <a:r>
              <a:rPr lang="en-AU" sz="1400" i="1" dirty="0"/>
              <a:t> se </a:t>
            </a:r>
            <a:r>
              <a:rPr lang="en-AU" sz="1400" i="1" dirty="0" err="1"/>
              <a:t>sakrilo</a:t>
            </a:r>
            <a:r>
              <a:rPr lang="en-AU" sz="1400" i="1" dirty="0"/>
              <a:t> </a:t>
            </a:r>
            <a:r>
              <a:rPr lang="en-AU" sz="1400" i="1" dirty="0" err="1"/>
              <a:t>čitavo</a:t>
            </a:r>
            <a:r>
              <a:rPr lang="en-AU" sz="1400" i="1" dirty="0"/>
              <a:t> </a:t>
            </a:r>
            <a:r>
              <a:rPr lang="en-AU" sz="1400" i="1" dirty="0" err="1"/>
              <a:t>društvo</a:t>
            </a:r>
            <a:r>
              <a:rPr lang="en-AU" sz="1400" i="1" dirty="0"/>
              <a:t>. O </a:t>
            </a:r>
            <a:r>
              <a:rPr lang="en-AU" sz="1400" i="1" dirty="0" err="1"/>
              <a:t>njemu</a:t>
            </a:r>
            <a:r>
              <a:rPr lang="en-AU" sz="1400" i="1" dirty="0"/>
              <a:t>, </a:t>
            </a:r>
            <a:r>
              <a:rPr lang="en-AU" sz="1400" i="1" dirty="0" err="1"/>
              <a:t>suci</a:t>
            </a:r>
            <a:r>
              <a:rPr lang="en-AU" sz="1400" i="1" dirty="0"/>
              <a:t>, </a:t>
            </a:r>
            <a:r>
              <a:rPr lang="en-AU" sz="1400" i="1" dirty="0" err="1"/>
              <a:t>niti</a:t>
            </a:r>
            <a:r>
              <a:rPr lang="en-AU" sz="1400" i="1" dirty="0"/>
              <a:t> </a:t>
            </a:r>
            <a:r>
              <a:rPr lang="en-AU" sz="1400" i="1" dirty="0" err="1"/>
              <a:t>mogu</a:t>
            </a:r>
            <a:r>
              <a:rPr lang="en-AU" sz="1400" i="1" dirty="0"/>
              <a:t> </a:t>
            </a:r>
            <a:r>
              <a:rPr lang="en-AU" sz="1400" i="1" dirty="0" err="1"/>
              <a:t>pronaći</a:t>
            </a:r>
            <a:r>
              <a:rPr lang="en-AU" sz="1400" i="1" dirty="0"/>
              <a:t> </a:t>
            </a:r>
            <a:r>
              <a:rPr lang="en-AU" sz="1400" i="1" dirty="0" err="1"/>
              <a:t>kako</a:t>
            </a:r>
            <a:r>
              <a:rPr lang="en-AU" sz="1400" i="1" dirty="0"/>
              <a:t> da </a:t>
            </a:r>
            <a:r>
              <a:rPr lang="en-AU" sz="1400" i="1" dirty="0" err="1"/>
              <a:t>govorim</a:t>
            </a:r>
            <a:r>
              <a:rPr lang="en-AU" sz="1400" i="1" dirty="0"/>
              <a:t>, </a:t>
            </a:r>
            <a:r>
              <a:rPr lang="en-AU" sz="1400" i="1" dirty="0" err="1"/>
              <a:t>niti</a:t>
            </a:r>
            <a:r>
              <a:rPr lang="en-AU" sz="1400" i="1" dirty="0"/>
              <a:t> </a:t>
            </a:r>
            <a:r>
              <a:rPr lang="en-AU" sz="1400" i="1" dirty="0" err="1"/>
              <a:t>kako</a:t>
            </a:r>
            <a:r>
              <a:rPr lang="en-AU" sz="1400" i="1" dirty="0"/>
              <a:t> da </a:t>
            </a:r>
            <a:r>
              <a:rPr lang="en-AU" sz="1400" i="1" dirty="0" err="1"/>
              <a:t>šutim</a:t>
            </a:r>
            <a:r>
              <a:rPr lang="en-AU" sz="1400" i="1" dirty="0"/>
              <a:t>. </a:t>
            </a:r>
            <a:r>
              <a:rPr lang="hr-HR" sz="1400" i="1" dirty="0"/>
              <a:t>…</a:t>
            </a:r>
            <a:r>
              <a:rPr lang="en-AU" sz="1400" i="1" dirty="0"/>
              <a:t> </a:t>
            </a:r>
            <a:r>
              <a:rPr lang="en-AU" sz="1400" i="1" dirty="0" err="1"/>
              <a:t>Naime</a:t>
            </a:r>
            <a:r>
              <a:rPr lang="en-AU" sz="1400" i="1" dirty="0"/>
              <a:t>, </a:t>
            </a:r>
            <a:r>
              <a:rPr lang="en-AU" sz="1400" i="1" dirty="0" err="1"/>
              <a:t>ovaj</a:t>
            </a:r>
            <a:r>
              <a:rPr lang="en-AU" sz="1400" i="1" dirty="0"/>
              <a:t> je </a:t>
            </a:r>
            <a:r>
              <a:rPr lang="en-AU" sz="1400" i="1" dirty="0" err="1"/>
              <a:t>slučaj</a:t>
            </a:r>
            <a:r>
              <a:rPr lang="en-AU" sz="1400" i="1" dirty="0"/>
              <a:t> </a:t>
            </a:r>
            <a:r>
              <a:rPr lang="en-AU" sz="1400" i="1" dirty="0" err="1"/>
              <a:t>zaista</a:t>
            </a:r>
            <a:r>
              <a:rPr lang="en-AU" sz="1400" i="1" dirty="0"/>
              <a:t> </a:t>
            </a:r>
            <a:r>
              <a:rPr lang="en-AU" sz="1400" i="1" dirty="0" err="1"/>
              <a:t>nov</a:t>
            </a:r>
            <a:r>
              <a:rPr lang="en-AU" sz="1400" i="1" dirty="0"/>
              <a:t> </a:t>
            </a:r>
            <a:r>
              <a:rPr lang="en-AU" sz="1400" i="1" dirty="0" err="1"/>
              <a:t>i</a:t>
            </a:r>
            <a:r>
              <a:rPr lang="en-AU" sz="1400" i="1" dirty="0"/>
              <a:t> </a:t>
            </a:r>
            <a:r>
              <a:rPr lang="en-AU" sz="1400" i="1" dirty="0" err="1"/>
              <a:t>osobit</a:t>
            </a:r>
            <a:r>
              <a:rPr lang="en-AU" sz="1400" i="1" dirty="0"/>
              <a:t>.</a:t>
            </a:r>
            <a:endParaRPr lang="en-US" sz="1400" i="1" dirty="0"/>
          </a:p>
          <a:p>
            <a:endParaRPr lang="hr-HR" sz="1400" i="1" dirty="0" smtClean="0"/>
          </a:p>
        </p:txBody>
      </p:sp>
    </p:spTree>
    <p:extLst>
      <p:ext uri="{BB962C8B-B14F-4D97-AF65-F5344CB8AC3E}">
        <p14:creationId xmlns:p14="http://schemas.microsoft.com/office/powerpoint/2010/main" val="34670457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AU" sz="1600" i="1" dirty="0" smtClean="0"/>
              <a:t>125.</a:t>
            </a:r>
            <a:r>
              <a:rPr lang="hr-HR" sz="1600" i="1" dirty="0" smtClean="0"/>
              <a:t> </a:t>
            </a:r>
            <a:r>
              <a:rPr lang="en-AU" sz="1600" i="1" dirty="0" err="1" smtClean="0"/>
              <a:t>Hrisogon</a:t>
            </a:r>
            <a:r>
              <a:rPr lang="en-AU" sz="1600" i="1" dirty="0" smtClean="0"/>
              <a:t> </a:t>
            </a:r>
            <a:r>
              <a:rPr lang="en-AU" sz="1600" i="1" dirty="0"/>
              <a:t>je </a:t>
            </a:r>
            <a:r>
              <a:rPr lang="en-AU" sz="1600" i="1" dirty="0" err="1"/>
              <a:t>kupac</a:t>
            </a:r>
            <a:r>
              <a:rPr lang="en-AU" sz="1600" i="1" dirty="0"/>
              <a:t> </a:t>
            </a:r>
            <a:r>
              <a:rPr lang="en-AU" sz="1600" i="1" dirty="0" err="1"/>
              <a:t>dobara</a:t>
            </a:r>
            <a:r>
              <a:rPr lang="en-AU" sz="1600" i="1" dirty="0"/>
              <a:t> </a:t>
            </a:r>
            <a:r>
              <a:rPr lang="en-AU" sz="1600" i="1" dirty="0" err="1"/>
              <a:t>Seksta</a:t>
            </a:r>
            <a:r>
              <a:rPr lang="en-AU" sz="1600" i="1" dirty="0"/>
              <a:t> </a:t>
            </a:r>
            <a:r>
              <a:rPr lang="en-AU" sz="1600" i="1" dirty="0" err="1"/>
              <a:t>Roscija</a:t>
            </a:r>
            <a:r>
              <a:rPr lang="en-AU" sz="1600" i="1" dirty="0"/>
              <a:t>. </a:t>
            </a:r>
            <a:r>
              <a:rPr lang="en-AU" sz="1600" i="1" dirty="0" err="1"/>
              <a:t>Prvo</a:t>
            </a:r>
            <a:r>
              <a:rPr lang="en-AU" sz="1600" i="1" dirty="0"/>
              <a:t> </a:t>
            </a:r>
            <a:r>
              <a:rPr lang="en-AU" sz="1600" i="1" dirty="0" err="1"/>
              <a:t>pogledajmo</a:t>
            </a:r>
            <a:r>
              <a:rPr lang="en-AU" sz="1600" i="1" dirty="0"/>
              <a:t> </a:t>
            </a:r>
            <a:r>
              <a:rPr lang="en-AU" sz="1600" i="1" dirty="0" err="1"/>
              <a:t>ovo</a:t>
            </a:r>
            <a:r>
              <a:rPr lang="en-AU" sz="1600" i="1" dirty="0"/>
              <a:t>: </a:t>
            </a:r>
            <a:r>
              <a:rPr lang="en-AU" sz="1600" i="1" dirty="0" err="1"/>
              <a:t>zašto</a:t>
            </a:r>
            <a:r>
              <a:rPr lang="en-AU" sz="1600" i="1" dirty="0"/>
              <a:t> </a:t>
            </a:r>
            <a:r>
              <a:rPr lang="en-AU" sz="1600" i="1" dirty="0" err="1"/>
              <a:t>su</a:t>
            </a:r>
            <a:r>
              <a:rPr lang="en-AU" sz="1600" i="1" dirty="0"/>
              <a:t> se </a:t>
            </a:r>
            <a:r>
              <a:rPr lang="en-AU" sz="1600" i="1" dirty="0" err="1"/>
              <a:t>prodala</a:t>
            </a:r>
            <a:r>
              <a:rPr lang="en-AU" sz="1600" i="1" dirty="0"/>
              <a:t> dobra </a:t>
            </a:r>
            <a:r>
              <a:rPr lang="en-AU" sz="1600" i="1" dirty="0" err="1"/>
              <a:t>ovog</a:t>
            </a:r>
            <a:r>
              <a:rPr lang="en-AU" sz="1600" i="1" dirty="0"/>
              <a:t> </a:t>
            </a:r>
            <a:r>
              <a:rPr lang="en-AU" sz="1600" i="1" dirty="0" err="1"/>
              <a:t>čovjeka</a:t>
            </a:r>
            <a:r>
              <a:rPr lang="en-AU" sz="1600" i="1" dirty="0"/>
              <a:t> </a:t>
            </a:r>
            <a:r>
              <a:rPr lang="en-AU" sz="1600" i="1" dirty="0" err="1"/>
              <a:t>i</a:t>
            </a:r>
            <a:r>
              <a:rPr lang="en-AU" sz="1600" i="1" dirty="0"/>
              <a:t> </a:t>
            </a:r>
            <a:r>
              <a:rPr lang="en-AU" sz="1600" i="1" dirty="0" err="1"/>
              <a:t>kako</a:t>
            </a:r>
            <a:r>
              <a:rPr lang="en-AU" sz="1600" i="1" dirty="0"/>
              <a:t> </a:t>
            </a:r>
            <a:r>
              <a:rPr lang="en-AU" sz="1600" i="1" dirty="0" err="1"/>
              <a:t>su</a:t>
            </a:r>
            <a:r>
              <a:rPr lang="en-AU" sz="1600" i="1" dirty="0"/>
              <a:t> se </a:t>
            </a:r>
            <a:r>
              <a:rPr lang="en-AU" sz="1600" i="1" dirty="0" err="1"/>
              <a:t>mogla</a:t>
            </a:r>
            <a:r>
              <a:rPr lang="en-AU" sz="1600" i="1" dirty="0"/>
              <a:t> </a:t>
            </a:r>
            <a:r>
              <a:rPr lang="en-AU" sz="1600" i="1" dirty="0" err="1"/>
              <a:t>prodati</a:t>
            </a:r>
            <a:r>
              <a:rPr lang="en-AU" sz="1600" i="1" dirty="0"/>
              <a:t>! A </a:t>
            </a:r>
            <a:r>
              <a:rPr lang="en-AU" sz="1600" i="1" dirty="0" err="1"/>
              <a:t>ovo</a:t>
            </a:r>
            <a:r>
              <a:rPr lang="en-AU" sz="1600" i="1" dirty="0"/>
              <a:t>, </a:t>
            </a:r>
            <a:r>
              <a:rPr lang="en-AU" sz="1600" i="1" dirty="0" err="1"/>
              <a:t>suci</a:t>
            </a:r>
            <a:r>
              <a:rPr lang="en-AU" sz="1600" i="1" dirty="0"/>
              <a:t>, </a:t>
            </a:r>
            <a:r>
              <a:rPr lang="en-AU" sz="1600" i="1" dirty="0" err="1"/>
              <a:t>neću</a:t>
            </a:r>
            <a:r>
              <a:rPr lang="en-AU" sz="1600" i="1" dirty="0"/>
              <a:t> </a:t>
            </a:r>
            <a:r>
              <a:rPr lang="en-AU" sz="1600" i="1" dirty="0" err="1"/>
              <a:t>istraživati</a:t>
            </a:r>
            <a:r>
              <a:rPr lang="en-AU" sz="1600" i="1" dirty="0"/>
              <a:t> </a:t>
            </a:r>
            <a:r>
              <a:rPr lang="en-AU" sz="1600" i="1" dirty="0" err="1"/>
              <a:t>tako</a:t>
            </a:r>
            <a:r>
              <a:rPr lang="en-AU" sz="1600" i="1" dirty="0"/>
              <a:t> da </a:t>
            </a:r>
            <a:r>
              <a:rPr lang="en-AU" sz="1600" i="1" dirty="0" err="1"/>
              <a:t>kažem</a:t>
            </a:r>
            <a:r>
              <a:rPr lang="en-AU" sz="1600" i="1" dirty="0"/>
              <a:t> da je </a:t>
            </a:r>
            <a:r>
              <a:rPr lang="en-AU" sz="1600" i="1" dirty="0" err="1"/>
              <a:t>nedostojno</a:t>
            </a:r>
            <a:r>
              <a:rPr lang="en-AU" sz="1600" i="1" dirty="0"/>
              <a:t> </a:t>
            </a:r>
            <a:r>
              <a:rPr lang="en-AU" sz="1600" i="1" dirty="0" err="1"/>
              <a:t>prodavati</a:t>
            </a:r>
            <a:r>
              <a:rPr lang="en-AU" sz="1600" i="1" dirty="0"/>
              <a:t> dobra </a:t>
            </a:r>
            <a:r>
              <a:rPr lang="en-AU" sz="1600" i="1" dirty="0" err="1"/>
              <a:t>nevina</a:t>
            </a:r>
            <a:r>
              <a:rPr lang="en-AU" sz="1600" i="1" dirty="0"/>
              <a:t> </a:t>
            </a:r>
            <a:r>
              <a:rPr lang="en-AU" sz="1600" i="1" dirty="0" err="1"/>
              <a:t>čovjeka</a:t>
            </a:r>
            <a:r>
              <a:rPr lang="en-AU" sz="1600" i="1" dirty="0"/>
              <a:t> – </a:t>
            </a:r>
            <a:r>
              <a:rPr lang="en-AU" sz="1600" i="1" dirty="0" err="1"/>
              <a:t>naime</a:t>
            </a:r>
            <a:r>
              <a:rPr lang="en-AU" sz="1600" i="1" dirty="0"/>
              <a:t>, </a:t>
            </a:r>
            <a:r>
              <a:rPr lang="en-AU" sz="1600" i="1" dirty="0" err="1"/>
              <a:t>ako</a:t>
            </a:r>
            <a:r>
              <a:rPr lang="en-AU" sz="1600" i="1" dirty="0"/>
              <a:t> </a:t>
            </a:r>
            <a:r>
              <a:rPr lang="en-AU" sz="1600" i="1" dirty="0" err="1"/>
              <a:t>će</a:t>
            </a:r>
            <a:r>
              <a:rPr lang="en-AU" sz="1600" i="1" dirty="0"/>
              <a:t> se </a:t>
            </a:r>
            <a:r>
              <a:rPr lang="en-AU" sz="1600" i="1" dirty="0" err="1"/>
              <a:t>ovo</a:t>
            </a:r>
            <a:r>
              <a:rPr lang="en-AU" sz="1600" i="1" dirty="0"/>
              <a:t> </a:t>
            </a:r>
            <a:r>
              <a:rPr lang="en-AU" sz="1600" i="1" dirty="0" err="1"/>
              <a:t>slušati</a:t>
            </a:r>
            <a:r>
              <a:rPr lang="en-AU" sz="1600" i="1" dirty="0"/>
              <a:t> </a:t>
            </a:r>
            <a:r>
              <a:rPr lang="en-AU" sz="1600" i="1" dirty="0" err="1"/>
              <a:t>i</a:t>
            </a:r>
            <a:r>
              <a:rPr lang="en-AU" sz="1600" i="1" dirty="0"/>
              <a:t> </a:t>
            </a:r>
            <a:r>
              <a:rPr lang="en-AU" sz="1600" i="1" dirty="0" err="1"/>
              <a:t>slobodno</a:t>
            </a:r>
            <a:r>
              <a:rPr lang="en-AU" sz="1600" i="1" dirty="0"/>
              <a:t> </a:t>
            </a:r>
            <a:r>
              <a:rPr lang="en-AU" sz="1600" i="1" dirty="0" err="1"/>
              <a:t>govoriti</a:t>
            </a:r>
            <a:r>
              <a:rPr lang="en-AU" sz="1600" i="1" dirty="0"/>
              <a:t>, </a:t>
            </a:r>
            <a:r>
              <a:rPr lang="en-AU" sz="1600" i="1" dirty="0" err="1"/>
              <a:t>nije</a:t>
            </a:r>
            <a:r>
              <a:rPr lang="en-AU" sz="1600" i="1" dirty="0"/>
              <a:t> </a:t>
            </a:r>
            <a:r>
              <a:rPr lang="en-AU" sz="1600" i="1" dirty="0" err="1"/>
              <a:t>Sekst</a:t>
            </a:r>
            <a:r>
              <a:rPr lang="en-AU" sz="1600" i="1" dirty="0"/>
              <a:t> </a:t>
            </a:r>
            <a:r>
              <a:rPr lang="en-AU" sz="1600" i="1" dirty="0" err="1"/>
              <a:t>Roscije</a:t>
            </a:r>
            <a:r>
              <a:rPr lang="en-AU" sz="1600" i="1" dirty="0"/>
              <a:t> bio u </a:t>
            </a:r>
            <a:r>
              <a:rPr lang="en-AU" sz="1600" i="1" dirty="0" err="1"/>
              <a:t>državi</a:t>
            </a:r>
            <a:r>
              <a:rPr lang="en-AU" sz="1600" i="1" dirty="0"/>
              <a:t> </a:t>
            </a:r>
            <a:r>
              <a:rPr lang="en-AU" sz="1600" i="1" dirty="0" err="1"/>
              <a:t>takav</a:t>
            </a:r>
            <a:r>
              <a:rPr lang="en-AU" sz="1600" i="1" dirty="0"/>
              <a:t> </a:t>
            </a:r>
            <a:r>
              <a:rPr lang="en-AU" sz="1600" i="1" dirty="0" err="1"/>
              <a:t>čovjek</a:t>
            </a:r>
            <a:r>
              <a:rPr lang="en-AU" sz="1600" i="1" dirty="0"/>
              <a:t> da se </a:t>
            </a:r>
            <a:r>
              <a:rPr lang="en-AU" sz="1600" i="1" dirty="0" err="1"/>
              <a:t>baš</a:t>
            </a:r>
            <a:r>
              <a:rPr lang="en-AU" sz="1600" i="1" dirty="0"/>
              <a:t> </a:t>
            </a:r>
            <a:r>
              <a:rPr lang="en-AU" sz="1600" i="1" dirty="0" err="1"/>
              <a:t>za</a:t>
            </a:r>
            <a:r>
              <a:rPr lang="en-AU" sz="1600" i="1" dirty="0"/>
              <a:t> </a:t>
            </a:r>
            <a:r>
              <a:rPr lang="en-AU" sz="1600" i="1" dirty="0" err="1"/>
              <a:t>njega</a:t>
            </a:r>
            <a:r>
              <a:rPr lang="en-AU" sz="1600" i="1" dirty="0"/>
              <a:t> </a:t>
            </a:r>
            <a:r>
              <a:rPr lang="en-AU" sz="1600" i="1" dirty="0" err="1"/>
              <a:t>tužimo</a:t>
            </a:r>
            <a:r>
              <a:rPr lang="en-AU" sz="1600" i="1" dirty="0"/>
              <a:t> – </a:t>
            </a:r>
            <a:r>
              <a:rPr lang="en-AU" sz="1600" i="1" dirty="0" err="1"/>
              <a:t>već</a:t>
            </a:r>
            <a:r>
              <a:rPr lang="en-AU" sz="1600" i="1" dirty="0"/>
              <a:t> </a:t>
            </a:r>
            <a:r>
              <a:rPr lang="en-AU" sz="1600" i="1" dirty="0" err="1"/>
              <a:t>ja</a:t>
            </a:r>
            <a:r>
              <a:rPr lang="en-AU" sz="1600" i="1" dirty="0"/>
              <a:t> </a:t>
            </a:r>
            <a:r>
              <a:rPr lang="en-AU" sz="1600" i="1" dirty="0" err="1"/>
              <a:t>pitam</a:t>
            </a:r>
            <a:r>
              <a:rPr lang="en-AU" sz="1600" i="1" dirty="0"/>
              <a:t> </a:t>
            </a:r>
            <a:r>
              <a:rPr lang="en-AU" sz="1600" i="1" dirty="0" err="1"/>
              <a:t>ovo</a:t>
            </a:r>
            <a:r>
              <a:rPr lang="en-AU" sz="1600" i="1" dirty="0"/>
              <a:t>: </a:t>
            </a:r>
            <a:r>
              <a:rPr lang="en-AU" sz="1600" i="1" dirty="0" err="1"/>
              <a:t>tko</a:t>
            </a:r>
            <a:r>
              <a:rPr lang="en-AU" sz="1600" i="1" dirty="0"/>
              <a:t> je </a:t>
            </a:r>
            <a:r>
              <a:rPr lang="en-AU" sz="1600" i="1" dirty="0" err="1"/>
              <a:t>mogao</a:t>
            </a:r>
            <a:r>
              <a:rPr lang="en-AU" sz="1600" i="1" dirty="0"/>
              <a:t> pod </a:t>
            </a:r>
            <a:r>
              <a:rPr lang="en-AU" sz="1600" i="1" dirty="0" err="1"/>
              <a:t>samim</a:t>
            </a:r>
            <a:r>
              <a:rPr lang="en-AU" sz="1600" i="1" dirty="0"/>
              <a:t> </a:t>
            </a:r>
            <a:r>
              <a:rPr lang="en-AU" sz="1600" i="1" dirty="0" err="1"/>
              <a:t>zakonom</a:t>
            </a:r>
            <a:r>
              <a:rPr lang="en-AU" sz="1600" i="1" dirty="0"/>
              <a:t> o </a:t>
            </a:r>
            <a:r>
              <a:rPr lang="en-AU" sz="1600" i="1" dirty="0" err="1"/>
              <a:t>proskribiranju</a:t>
            </a:r>
            <a:r>
              <a:rPr lang="en-AU" sz="1600" i="1" dirty="0"/>
              <a:t>, bio on </a:t>
            </a:r>
            <a:r>
              <a:rPr lang="en-AU" sz="1600" i="1" dirty="0" err="1"/>
              <a:t>Valerijev</a:t>
            </a:r>
            <a:r>
              <a:rPr lang="en-AU" sz="1600" i="1" dirty="0"/>
              <a:t> </a:t>
            </a:r>
            <a:r>
              <a:rPr lang="en-AU" sz="1600" i="1" dirty="0" err="1"/>
              <a:t>ili</a:t>
            </a:r>
            <a:r>
              <a:rPr lang="en-AU" sz="1600" i="1" dirty="0"/>
              <a:t> </a:t>
            </a:r>
            <a:r>
              <a:rPr lang="en-AU" sz="1600" i="1" dirty="0" err="1"/>
              <a:t>Kornelijev</a:t>
            </a:r>
            <a:r>
              <a:rPr lang="en-AU" sz="1600" i="1" dirty="0"/>
              <a:t> – </a:t>
            </a:r>
            <a:r>
              <a:rPr lang="en-AU" sz="1600" i="1" dirty="0" err="1"/>
              <a:t>naime</a:t>
            </a:r>
            <a:r>
              <a:rPr lang="en-AU" sz="1600" i="1" dirty="0"/>
              <a:t>, to </a:t>
            </a:r>
            <a:r>
              <a:rPr lang="en-AU" sz="1600" i="1" dirty="0" err="1"/>
              <a:t>niti</a:t>
            </a:r>
            <a:r>
              <a:rPr lang="en-AU" sz="1600" i="1" dirty="0"/>
              <a:t> </a:t>
            </a:r>
            <a:r>
              <a:rPr lang="en-AU" sz="1600" i="1" dirty="0" err="1"/>
              <a:t>poznajem</a:t>
            </a:r>
            <a:r>
              <a:rPr lang="en-AU" sz="1600" i="1" dirty="0"/>
              <a:t>, </a:t>
            </a:r>
            <a:r>
              <a:rPr lang="en-AU" sz="1600" i="1" dirty="0" err="1"/>
              <a:t>niti</a:t>
            </a:r>
            <a:r>
              <a:rPr lang="en-AU" sz="1600" i="1" dirty="0"/>
              <a:t> </a:t>
            </a:r>
            <a:r>
              <a:rPr lang="en-AU" sz="1600" i="1" dirty="0" err="1"/>
              <a:t>znam</a:t>
            </a:r>
            <a:r>
              <a:rPr lang="en-AU" sz="1600" i="1" dirty="0"/>
              <a:t> – </a:t>
            </a:r>
            <a:r>
              <a:rPr lang="en-AU" sz="1600" i="1" dirty="0" err="1"/>
              <a:t>tko</a:t>
            </a:r>
            <a:r>
              <a:rPr lang="en-AU" sz="1600" i="1" dirty="0"/>
              <a:t> je </a:t>
            </a:r>
            <a:r>
              <a:rPr lang="en-AU" sz="1600" i="1" dirty="0" err="1"/>
              <a:t>mogao</a:t>
            </a:r>
            <a:r>
              <a:rPr lang="en-AU" sz="1600" i="1" dirty="0"/>
              <a:t> pod </a:t>
            </a:r>
            <a:r>
              <a:rPr lang="en-AU" sz="1600" i="1" dirty="0" err="1"/>
              <a:t>samim</a:t>
            </a:r>
            <a:r>
              <a:rPr lang="en-AU" sz="1600" i="1" dirty="0"/>
              <a:t> </a:t>
            </a:r>
            <a:r>
              <a:rPr lang="en-AU" sz="1600" i="1" dirty="0" err="1"/>
              <a:t>tim</a:t>
            </a:r>
            <a:r>
              <a:rPr lang="en-AU" sz="1600" i="1" dirty="0"/>
              <a:t> </a:t>
            </a:r>
            <a:r>
              <a:rPr lang="en-AU" sz="1600" i="1" dirty="0" err="1"/>
              <a:t>zakonom</a:t>
            </a:r>
            <a:r>
              <a:rPr lang="en-AU" sz="1600" i="1" dirty="0"/>
              <a:t> </a:t>
            </a:r>
            <a:r>
              <a:rPr lang="en-AU" sz="1600" i="1" dirty="0" err="1"/>
              <a:t>prodati</a:t>
            </a:r>
            <a:r>
              <a:rPr lang="en-AU" sz="1600" i="1" dirty="0"/>
              <a:t> dobra </a:t>
            </a:r>
            <a:r>
              <a:rPr lang="en-AU" sz="1600" i="1" dirty="0" err="1"/>
              <a:t>Seksta</a:t>
            </a:r>
            <a:r>
              <a:rPr lang="en-AU" sz="1600" i="1" dirty="0"/>
              <a:t> </a:t>
            </a:r>
            <a:r>
              <a:rPr lang="en-AU" sz="1600" i="1" dirty="0" err="1"/>
              <a:t>Roscija</a:t>
            </a:r>
            <a:r>
              <a:rPr lang="en-AU" sz="1600" i="1" dirty="0"/>
              <a:t>?</a:t>
            </a:r>
            <a:endParaRPr lang="en-US" sz="1600" i="1" dirty="0"/>
          </a:p>
          <a:p>
            <a:r>
              <a:rPr lang="en-AU" sz="1600" i="1" dirty="0"/>
              <a:t>126</a:t>
            </a:r>
            <a:r>
              <a:rPr lang="en-AU" sz="1600" i="1" dirty="0" smtClean="0"/>
              <a:t>.</a:t>
            </a:r>
            <a:r>
              <a:rPr lang="hr-HR" sz="1600" i="1" dirty="0" smtClean="0"/>
              <a:t> </a:t>
            </a:r>
            <a:r>
              <a:rPr lang="en-AU" sz="1600" i="1" dirty="0" err="1" smtClean="0"/>
              <a:t>Naime</a:t>
            </a:r>
            <a:r>
              <a:rPr lang="en-AU" sz="1600" i="1" dirty="0"/>
              <a:t>, </a:t>
            </a:r>
            <a:r>
              <a:rPr lang="en-AU" sz="1600" i="1" dirty="0" err="1"/>
              <a:t>kažu</a:t>
            </a:r>
            <a:r>
              <a:rPr lang="en-AU" sz="1600" i="1" dirty="0"/>
              <a:t> da je u </a:t>
            </a:r>
            <a:r>
              <a:rPr lang="en-AU" sz="1600" i="1" dirty="0" err="1"/>
              <a:t>njemu</a:t>
            </a:r>
            <a:r>
              <a:rPr lang="en-AU" sz="1600" i="1" dirty="0"/>
              <a:t> </a:t>
            </a:r>
            <a:r>
              <a:rPr lang="en-AU" sz="1600" i="1" dirty="0" err="1"/>
              <a:t>napisano</a:t>
            </a:r>
            <a:r>
              <a:rPr lang="en-AU" sz="1600" i="1" dirty="0"/>
              <a:t> </a:t>
            </a:r>
            <a:r>
              <a:rPr lang="en-AU" sz="1600" i="1" dirty="0" err="1"/>
              <a:t>ovako</a:t>
            </a:r>
            <a:r>
              <a:rPr lang="en-AU" sz="1600" i="1" dirty="0"/>
              <a:t>: </a:t>
            </a:r>
            <a:r>
              <a:rPr lang="en-AU" sz="1600" i="1" dirty="0" err="1"/>
              <a:t>Neka</a:t>
            </a:r>
            <a:r>
              <a:rPr lang="en-AU" sz="1600" i="1" dirty="0"/>
              <a:t> se </a:t>
            </a:r>
            <a:r>
              <a:rPr lang="en-AU" sz="1600" i="1" dirty="0" err="1"/>
              <a:t>prodaju</a:t>
            </a:r>
            <a:r>
              <a:rPr lang="en-AU" sz="1600" i="1" dirty="0"/>
              <a:t> dobra </a:t>
            </a:r>
            <a:r>
              <a:rPr lang="en-AU" sz="1600" i="1" dirty="0" err="1"/>
              <a:t>onih</a:t>
            </a:r>
            <a:r>
              <a:rPr lang="en-AU" sz="1600" i="1" dirty="0"/>
              <a:t> </a:t>
            </a:r>
            <a:r>
              <a:rPr lang="en-AU" sz="1600" i="1" dirty="0" err="1"/>
              <a:t>koji</a:t>
            </a:r>
            <a:r>
              <a:rPr lang="en-AU" sz="1600" i="1" dirty="0"/>
              <a:t> </a:t>
            </a:r>
            <a:r>
              <a:rPr lang="en-AU" sz="1600" i="1" dirty="0" err="1"/>
              <a:t>su</a:t>
            </a:r>
            <a:r>
              <a:rPr lang="en-AU" sz="1600" i="1" dirty="0"/>
              <a:t> </a:t>
            </a:r>
            <a:r>
              <a:rPr lang="en-AU" sz="1600" i="1" dirty="0" err="1"/>
              <a:t>proskribirani</a:t>
            </a:r>
            <a:r>
              <a:rPr lang="en-AU" sz="1600" i="1" dirty="0"/>
              <a:t>...- </a:t>
            </a:r>
            <a:r>
              <a:rPr lang="en-AU" sz="1600" i="1" dirty="0" err="1"/>
              <a:t>Sekst</a:t>
            </a:r>
            <a:r>
              <a:rPr lang="en-AU" sz="1600" i="1" dirty="0"/>
              <a:t> </a:t>
            </a:r>
            <a:r>
              <a:rPr lang="en-AU" sz="1600" i="1" dirty="0" err="1"/>
              <a:t>Roscije</a:t>
            </a:r>
            <a:r>
              <a:rPr lang="en-AU" sz="1600" i="1" dirty="0"/>
              <a:t> </a:t>
            </a:r>
            <a:r>
              <a:rPr lang="en-AU" sz="1600" i="1" dirty="0" err="1"/>
              <a:t>nije</a:t>
            </a:r>
            <a:r>
              <a:rPr lang="en-AU" sz="1600" i="1" dirty="0"/>
              <a:t> </a:t>
            </a:r>
            <a:r>
              <a:rPr lang="en-AU" sz="1600" i="1" dirty="0" err="1"/>
              <a:t>među</a:t>
            </a:r>
            <a:r>
              <a:rPr lang="en-AU" sz="1600" i="1" dirty="0"/>
              <a:t> </a:t>
            </a:r>
            <a:r>
              <a:rPr lang="en-AU" sz="1600" i="1" dirty="0" err="1"/>
              <a:t>njima</a:t>
            </a:r>
            <a:r>
              <a:rPr lang="en-AU" sz="1600" i="1" dirty="0"/>
              <a:t>: </a:t>
            </a:r>
            <a:r>
              <a:rPr lang="en-AU" sz="1600" i="1" dirty="0" err="1"/>
              <a:t>i</a:t>
            </a:r>
            <a:r>
              <a:rPr lang="en-AU" sz="1600" i="1" dirty="0"/>
              <a:t> </a:t>
            </a:r>
            <a:r>
              <a:rPr lang="en-AU" sz="1600" i="1" dirty="0" err="1"/>
              <a:t>onih</a:t>
            </a:r>
            <a:r>
              <a:rPr lang="en-AU" sz="1600" i="1" dirty="0"/>
              <a:t> </a:t>
            </a:r>
            <a:r>
              <a:rPr lang="en-AU" sz="1600" i="1" dirty="0" err="1"/>
              <a:t>koji</a:t>
            </a:r>
            <a:r>
              <a:rPr lang="en-AU" sz="1600" i="1" dirty="0"/>
              <a:t> </a:t>
            </a:r>
            <a:r>
              <a:rPr lang="en-AU" sz="1600" i="1" dirty="0" err="1"/>
              <a:t>su</a:t>
            </a:r>
            <a:r>
              <a:rPr lang="en-AU" sz="1600" i="1" dirty="0"/>
              <a:t> </a:t>
            </a:r>
            <a:r>
              <a:rPr lang="en-AU" sz="1600" i="1" dirty="0" err="1"/>
              <a:t>ubijeni</a:t>
            </a:r>
            <a:r>
              <a:rPr lang="en-AU" sz="1600" i="1" dirty="0"/>
              <a:t> u </a:t>
            </a:r>
            <a:r>
              <a:rPr lang="en-AU" sz="1600" i="1" dirty="0" err="1"/>
              <a:t>redovima</a:t>
            </a:r>
            <a:r>
              <a:rPr lang="en-AU" sz="1600" i="1" dirty="0"/>
              <a:t> </a:t>
            </a:r>
            <a:r>
              <a:rPr lang="en-AU" sz="1600" i="1" dirty="0" err="1"/>
              <a:t>neprijatelja</a:t>
            </a:r>
            <a:r>
              <a:rPr lang="en-AU" sz="1600" i="1" dirty="0"/>
              <a:t>. </a:t>
            </a:r>
            <a:r>
              <a:rPr lang="en-AU" sz="1600" i="1" dirty="0" err="1"/>
              <a:t>Dok</a:t>
            </a:r>
            <a:r>
              <a:rPr lang="en-AU" sz="1600" i="1" dirty="0"/>
              <a:t> je </a:t>
            </a:r>
            <a:r>
              <a:rPr lang="en-AU" sz="1600" i="1" dirty="0" err="1"/>
              <a:t>bilo</a:t>
            </a:r>
            <a:r>
              <a:rPr lang="en-AU" sz="1600" i="1" dirty="0"/>
              <a:t> </a:t>
            </a:r>
            <a:r>
              <a:rPr lang="en-AU" sz="1600" i="1" dirty="0" err="1"/>
              <a:t>redova</a:t>
            </a:r>
            <a:r>
              <a:rPr lang="en-AU" sz="1600" i="1" dirty="0"/>
              <a:t>, bio je u </a:t>
            </a:r>
            <a:r>
              <a:rPr lang="en-AU" sz="1600" i="1" dirty="0" err="1"/>
              <a:t>Sulinim</a:t>
            </a:r>
            <a:r>
              <a:rPr lang="en-AU" sz="1600" i="1" dirty="0"/>
              <a:t>. </a:t>
            </a:r>
            <a:r>
              <a:rPr lang="en-AU" sz="1600" i="1" dirty="0" err="1"/>
              <a:t>Nakon</a:t>
            </a:r>
            <a:r>
              <a:rPr lang="en-AU" sz="1600" i="1" dirty="0"/>
              <a:t> </a:t>
            </a:r>
            <a:r>
              <a:rPr lang="en-AU" sz="1600" i="1" dirty="0" err="1"/>
              <a:t>što</a:t>
            </a:r>
            <a:r>
              <a:rPr lang="en-AU" sz="1600" i="1" dirty="0"/>
              <a:t> </a:t>
            </a:r>
            <a:r>
              <a:rPr lang="en-AU" sz="1600" i="1" dirty="0" err="1"/>
              <a:t>su</a:t>
            </a:r>
            <a:r>
              <a:rPr lang="en-AU" sz="1600" i="1" dirty="0"/>
              <a:t> od </a:t>
            </a:r>
            <a:r>
              <a:rPr lang="en-AU" sz="1600" i="1" dirty="0" err="1"/>
              <a:t>oružja</a:t>
            </a:r>
            <a:r>
              <a:rPr lang="en-AU" sz="1600" i="1" dirty="0"/>
              <a:t> </a:t>
            </a:r>
            <a:r>
              <a:rPr lang="en-AU" sz="1600" i="1" dirty="0" err="1"/>
              <a:t>svi</a:t>
            </a:r>
            <a:r>
              <a:rPr lang="en-AU" sz="1600" i="1" dirty="0"/>
              <a:t> </a:t>
            </a:r>
            <a:r>
              <a:rPr lang="en-AU" sz="1600" i="1" dirty="0" err="1"/>
              <a:t>odstupili</a:t>
            </a:r>
            <a:r>
              <a:rPr lang="en-AU" sz="1600" i="1" dirty="0"/>
              <a:t>, u </a:t>
            </a:r>
            <a:r>
              <a:rPr lang="en-AU" sz="1600" i="1" dirty="0" err="1"/>
              <a:t>najvećem</a:t>
            </a:r>
            <a:r>
              <a:rPr lang="en-AU" sz="1600" i="1" dirty="0"/>
              <a:t> je </a:t>
            </a:r>
            <a:r>
              <a:rPr lang="en-AU" sz="1600" i="1" dirty="0" err="1"/>
              <a:t>miru</a:t>
            </a:r>
            <a:r>
              <a:rPr lang="en-AU" sz="1600" i="1" dirty="0"/>
              <a:t>, </a:t>
            </a:r>
            <a:r>
              <a:rPr lang="en-AU" sz="1600" i="1" dirty="0" err="1"/>
              <a:t>dok</a:t>
            </a:r>
            <a:r>
              <a:rPr lang="en-AU" sz="1600" i="1" dirty="0"/>
              <a:t> se </a:t>
            </a:r>
            <a:r>
              <a:rPr lang="en-AU" sz="1600" i="1" dirty="0" err="1"/>
              <a:t>vraćao</a:t>
            </a:r>
            <a:r>
              <a:rPr lang="en-AU" sz="1600" i="1" dirty="0"/>
              <a:t> s </a:t>
            </a:r>
            <a:r>
              <a:rPr lang="en-AU" sz="1600" i="1" dirty="0" err="1"/>
              <a:t>večere</a:t>
            </a:r>
            <a:r>
              <a:rPr lang="en-AU" sz="1600" i="1" dirty="0"/>
              <a:t>, u Rimu </a:t>
            </a:r>
            <a:r>
              <a:rPr lang="en-AU" sz="1600" i="1" dirty="0" err="1"/>
              <a:t>ubijen</a:t>
            </a:r>
            <a:r>
              <a:rPr lang="en-AU" sz="1600" i="1" dirty="0"/>
              <a:t>. </a:t>
            </a:r>
            <a:r>
              <a:rPr lang="en-AU" sz="1600" i="1" dirty="0" err="1"/>
              <a:t>Ako</a:t>
            </a:r>
            <a:r>
              <a:rPr lang="en-AU" sz="1600" i="1" dirty="0"/>
              <a:t> je </a:t>
            </a:r>
            <a:r>
              <a:rPr lang="en-AU" sz="1600" i="1" dirty="0" err="1"/>
              <a:t>ubijen</a:t>
            </a:r>
            <a:r>
              <a:rPr lang="en-AU" sz="1600" i="1" dirty="0"/>
              <a:t> </a:t>
            </a:r>
            <a:r>
              <a:rPr lang="en-AU" sz="1600" i="1" dirty="0" err="1"/>
              <a:t>po</a:t>
            </a:r>
            <a:r>
              <a:rPr lang="en-AU" sz="1600" i="1" dirty="0"/>
              <a:t> </a:t>
            </a:r>
            <a:r>
              <a:rPr lang="en-AU" sz="1600" i="1" dirty="0" err="1"/>
              <a:t>zakonu</a:t>
            </a:r>
            <a:r>
              <a:rPr lang="en-AU" sz="1600" i="1" dirty="0"/>
              <a:t>, </a:t>
            </a:r>
            <a:r>
              <a:rPr lang="en-AU" sz="1600" i="1" dirty="0" err="1"/>
              <a:t>priznajem</a:t>
            </a:r>
            <a:r>
              <a:rPr lang="en-AU" sz="1600" i="1" dirty="0"/>
              <a:t> da </a:t>
            </a:r>
            <a:r>
              <a:rPr lang="en-AU" sz="1600" i="1" dirty="0" err="1"/>
              <a:t>su</a:t>
            </a:r>
            <a:r>
              <a:rPr lang="en-AU" sz="1600" i="1" dirty="0"/>
              <a:t> </a:t>
            </a:r>
            <a:r>
              <a:rPr lang="en-AU" sz="1600" i="1" dirty="0" err="1"/>
              <a:t>i</a:t>
            </a:r>
            <a:r>
              <a:rPr lang="en-AU" sz="1600" i="1" dirty="0"/>
              <a:t> dobra </a:t>
            </a:r>
            <a:r>
              <a:rPr lang="en-AU" sz="1600" i="1" dirty="0" err="1"/>
              <a:t>prodana</a:t>
            </a:r>
            <a:r>
              <a:rPr lang="en-AU" sz="1600" i="1" dirty="0"/>
              <a:t> </a:t>
            </a:r>
            <a:r>
              <a:rPr lang="en-AU" sz="1600" i="1" dirty="0" err="1"/>
              <a:t>po</a:t>
            </a:r>
            <a:r>
              <a:rPr lang="en-AU" sz="1600" i="1" dirty="0"/>
              <a:t> </a:t>
            </a:r>
            <a:r>
              <a:rPr lang="en-AU" sz="1600" i="1" dirty="0" err="1"/>
              <a:t>zakonu</a:t>
            </a:r>
            <a:r>
              <a:rPr lang="en-AU" sz="1600" i="1" dirty="0"/>
              <a:t>. A </a:t>
            </a:r>
            <a:r>
              <a:rPr lang="en-AU" sz="1600" i="1" dirty="0" err="1"/>
              <a:t>ako</a:t>
            </a:r>
            <a:r>
              <a:rPr lang="en-AU" sz="1600" i="1" dirty="0"/>
              <a:t> je </a:t>
            </a:r>
            <a:r>
              <a:rPr lang="en-AU" sz="1600" i="1" dirty="0" err="1"/>
              <a:t>pouzdano</a:t>
            </a:r>
            <a:r>
              <a:rPr lang="en-AU" sz="1600" i="1" dirty="0"/>
              <a:t> da je </a:t>
            </a:r>
            <a:r>
              <a:rPr lang="en-AU" sz="1600" i="1" dirty="0" err="1"/>
              <a:t>ubijen</a:t>
            </a:r>
            <a:r>
              <a:rPr lang="en-AU" sz="1600" i="1" dirty="0"/>
              <a:t> ne </a:t>
            </a:r>
            <a:r>
              <a:rPr lang="en-AU" sz="1600" i="1" dirty="0" err="1"/>
              <a:t>samo</a:t>
            </a:r>
            <a:r>
              <a:rPr lang="en-AU" sz="1600" i="1" dirty="0"/>
              <a:t> </a:t>
            </a:r>
            <a:r>
              <a:rPr lang="en-AU" sz="1600" i="1" dirty="0" err="1"/>
              <a:t>protiv</a:t>
            </a:r>
            <a:r>
              <a:rPr lang="en-AU" sz="1600" i="1" dirty="0"/>
              <a:t> </a:t>
            </a:r>
            <a:r>
              <a:rPr lang="en-AU" sz="1600" i="1" dirty="0" err="1"/>
              <a:t>svih</a:t>
            </a:r>
            <a:r>
              <a:rPr lang="en-AU" sz="1600" i="1" dirty="0"/>
              <a:t> </a:t>
            </a:r>
            <a:r>
              <a:rPr lang="en-AU" sz="1600" i="1" dirty="0" err="1"/>
              <a:t>starih</a:t>
            </a:r>
            <a:r>
              <a:rPr lang="en-AU" sz="1600" i="1" dirty="0"/>
              <a:t> </a:t>
            </a:r>
            <a:r>
              <a:rPr lang="en-AU" sz="1600" i="1" dirty="0" err="1"/>
              <a:t>zakona</a:t>
            </a:r>
            <a:r>
              <a:rPr lang="en-AU" sz="1600" i="1" dirty="0"/>
              <a:t>, </a:t>
            </a:r>
            <a:r>
              <a:rPr lang="en-AU" sz="1600" i="1" dirty="0" err="1"/>
              <a:t>nego</a:t>
            </a:r>
            <a:r>
              <a:rPr lang="en-AU" sz="1600" i="1" dirty="0"/>
              <a:t> </a:t>
            </a:r>
            <a:r>
              <a:rPr lang="en-AU" sz="1600" i="1" dirty="0" err="1"/>
              <a:t>i</a:t>
            </a:r>
            <a:r>
              <a:rPr lang="en-AU" sz="1600" i="1" dirty="0"/>
              <a:t> </a:t>
            </a:r>
            <a:r>
              <a:rPr lang="en-AU" sz="1600" i="1" dirty="0" err="1"/>
              <a:t>novih</a:t>
            </a:r>
            <a:r>
              <a:rPr lang="en-AU" sz="1600" i="1" dirty="0"/>
              <a:t>, </a:t>
            </a:r>
            <a:r>
              <a:rPr lang="en-AU" sz="1600" i="1" dirty="0" err="1"/>
              <a:t>pitam</a:t>
            </a:r>
            <a:r>
              <a:rPr lang="en-AU" sz="1600" i="1" dirty="0"/>
              <a:t> </a:t>
            </a:r>
            <a:r>
              <a:rPr lang="en-AU" sz="1600" i="1" dirty="0" err="1"/>
              <a:t>kojim</a:t>
            </a:r>
            <a:r>
              <a:rPr lang="en-AU" sz="1600" i="1" dirty="0"/>
              <a:t> </a:t>
            </a:r>
            <a:r>
              <a:rPr lang="en-AU" sz="1600" i="1" dirty="0" err="1"/>
              <a:t>su</a:t>
            </a:r>
            <a:r>
              <a:rPr lang="en-AU" sz="1600" i="1" dirty="0"/>
              <a:t> </a:t>
            </a:r>
            <a:r>
              <a:rPr lang="en-AU" sz="1600" i="1" dirty="0" err="1"/>
              <a:t>pravom</a:t>
            </a:r>
            <a:r>
              <a:rPr lang="en-AU" sz="1600" i="1" dirty="0"/>
              <a:t>, </a:t>
            </a:r>
            <a:r>
              <a:rPr lang="en-AU" sz="1600" i="1" dirty="0" err="1"/>
              <a:t>kojim</a:t>
            </a:r>
            <a:r>
              <a:rPr lang="en-AU" sz="1600" i="1" dirty="0"/>
              <a:t> </a:t>
            </a:r>
            <a:r>
              <a:rPr lang="en-AU" sz="1600" i="1" dirty="0" err="1"/>
              <a:t>načinom</a:t>
            </a:r>
            <a:r>
              <a:rPr lang="en-AU" sz="1600" i="1" dirty="0"/>
              <a:t>, </a:t>
            </a:r>
            <a:r>
              <a:rPr lang="en-AU" sz="1600" i="1" dirty="0" err="1"/>
              <a:t>kojim</a:t>
            </a:r>
            <a:r>
              <a:rPr lang="en-AU" sz="1600" i="1" dirty="0"/>
              <a:t> </a:t>
            </a:r>
            <a:r>
              <a:rPr lang="en-AU" sz="1600" i="1" dirty="0" err="1"/>
              <a:t>zakonom</a:t>
            </a:r>
            <a:r>
              <a:rPr lang="en-AU" sz="1600" i="1" dirty="0"/>
              <a:t> </a:t>
            </a:r>
            <a:r>
              <a:rPr lang="en-AU" sz="1600" i="1" dirty="0" err="1"/>
              <a:t>prodana</a:t>
            </a:r>
            <a:r>
              <a:rPr lang="en-AU" sz="1600" i="1" dirty="0"/>
              <a:t> dobra. </a:t>
            </a:r>
            <a:endParaRPr lang="en-US" sz="1600" i="1" dirty="0"/>
          </a:p>
          <a:p>
            <a:r>
              <a:rPr lang="en-AU" sz="1600" i="1" dirty="0"/>
              <a:t>127</a:t>
            </a:r>
            <a:r>
              <a:rPr lang="en-AU" sz="1600" i="1" dirty="0" smtClean="0"/>
              <a:t>.</a:t>
            </a:r>
            <a:r>
              <a:rPr lang="hr-HR" sz="1600" i="1" dirty="0" smtClean="0"/>
              <a:t> </a:t>
            </a:r>
            <a:r>
              <a:rPr lang="en-AU" sz="1600" i="1" dirty="0" err="1" smtClean="0"/>
              <a:t>Pitaš</a:t>
            </a:r>
            <a:r>
              <a:rPr lang="en-AU" sz="1600" i="1" dirty="0"/>
              <a:t>, </a:t>
            </a:r>
            <a:r>
              <a:rPr lang="en-AU" sz="1600" i="1" dirty="0" err="1"/>
              <a:t>Erucije</a:t>
            </a:r>
            <a:r>
              <a:rPr lang="en-AU" sz="1600" i="1" dirty="0"/>
              <a:t>, </a:t>
            </a:r>
            <a:r>
              <a:rPr lang="en-AU" sz="1600" i="1" dirty="0" err="1"/>
              <a:t>protiv</a:t>
            </a:r>
            <a:r>
              <a:rPr lang="en-AU" sz="1600" i="1" dirty="0"/>
              <a:t> </a:t>
            </a:r>
            <a:r>
              <a:rPr lang="en-AU" sz="1600" i="1" dirty="0" err="1"/>
              <a:t>koga</a:t>
            </a:r>
            <a:r>
              <a:rPr lang="en-AU" sz="1600" i="1" dirty="0"/>
              <a:t> to </a:t>
            </a:r>
            <a:r>
              <a:rPr lang="en-AU" sz="1600" i="1" dirty="0" err="1"/>
              <a:t>govorim</a:t>
            </a:r>
            <a:r>
              <a:rPr lang="en-AU" sz="1600" i="1" dirty="0"/>
              <a:t>? Ne </a:t>
            </a:r>
            <a:r>
              <a:rPr lang="en-AU" sz="1600" i="1" dirty="0" err="1"/>
              <a:t>protiv</a:t>
            </a:r>
            <a:r>
              <a:rPr lang="en-AU" sz="1600" i="1" dirty="0"/>
              <a:t> </a:t>
            </a:r>
            <a:r>
              <a:rPr lang="en-AU" sz="1600" i="1" dirty="0" err="1"/>
              <a:t>onoga</a:t>
            </a:r>
            <a:r>
              <a:rPr lang="en-AU" sz="1600" i="1" dirty="0"/>
              <a:t> </a:t>
            </a:r>
            <a:r>
              <a:rPr lang="en-AU" sz="1600" i="1" dirty="0" err="1"/>
              <a:t>protiv</a:t>
            </a:r>
            <a:r>
              <a:rPr lang="en-AU" sz="1600" i="1" dirty="0"/>
              <a:t> </a:t>
            </a:r>
            <a:r>
              <a:rPr lang="en-AU" sz="1600" i="1" dirty="0" err="1"/>
              <a:t>kojeg</a:t>
            </a:r>
            <a:r>
              <a:rPr lang="en-AU" sz="1600" i="1" dirty="0"/>
              <a:t> </a:t>
            </a:r>
            <a:r>
              <a:rPr lang="en-AU" sz="1600" i="1" dirty="0" err="1"/>
              <a:t>ti</a:t>
            </a:r>
            <a:r>
              <a:rPr lang="en-AU" sz="1600" i="1" dirty="0"/>
              <a:t> </a:t>
            </a:r>
            <a:r>
              <a:rPr lang="en-AU" sz="1600" i="1" dirty="0" err="1"/>
              <a:t>želiš</a:t>
            </a:r>
            <a:r>
              <a:rPr lang="en-AU" sz="1600" i="1" dirty="0"/>
              <a:t> </a:t>
            </a:r>
            <a:r>
              <a:rPr lang="en-AU" sz="1600" i="1" dirty="0" err="1"/>
              <a:t>i</a:t>
            </a:r>
            <a:r>
              <a:rPr lang="en-AU" sz="1600" i="1" dirty="0"/>
              <a:t> </a:t>
            </a:r>
            <a:r>
              <a:rPr lang="en-AU" sz="1600" i="1" dirty="0" err="1"/>
              <a:t>misliš</a:t>
            </a:r>
            <a:r>
              <a:rPr lang="en-AU" sz="1600" i="1" dirty="0"/>
              <a:t>. </a:t>
            </a:r>
            <a:r>
              <a:rPr lang="en-AU" sz="1600" i="1" dirty="0" err="1"/>
              <a:t>Naime</a:t>
            </a:r>
            <a:r>
              <a:rPr lang="en-AU" sz="1600" i="1" dirty="0"/>
              <a:t>, Sulu je, </a:t>
            </a:r>
            <a:r>
              <a:rPr lang="en-AU" sz="1600" i="1" dirty="0" err="1"/>
              <a:t>i</a:t>
            </a:r>
            <a:r>
              <a:rPr lang="en-AU" sz="1600" i="1" dirty="0"/>
              <a:t> </a:t>
            </a:r>
            <a:r>
              <a:rPr lang="en-AU" sz="1600" i="1" dirty="0" err="1"/>
              <a:t>moj</a:t>
            </a:r>
            <a:r>
              <a:rPr lang="en-AU" sz="1600" i="1" dirty="0"/>
              <a:t> </a:t>
            </a:r>
            <a:r>
              <a:rPr lang="en-AU" sz="1600" i="1" dirty="0" err="1"/>
              <a:t>govor</a:t>
            </a:r>
            <a:r>
              <a:rPr lang="en-AU" sz="1600" i="1" dirty="0"/>
              <a:t> od </a:t>
            </a:r>
            <a:r>
              <a:rPr lang="en-AU" sz="1600" i="1" dirty="0" err="1"/>
              <a:t>početka</a:t>
            </a:r>
            <a:r>
              <a:rPr lang="en-AU" sz="1600" i="1" dirty="0"/>
              <a:t>, </a:t>
            </a:r>
            <a:r>
              <a:rPr lang="en-AU" sz="1600" i="1" dirty="0" err="1"/>
              <a:t>i</a:t>
            </a:r>
            <a:r>
              <a:rPr lang="en-AU" sz="1600" i="1" dirty="0"/>
              <a:t> </a:t>
            </a:r>
            <a:r>
              <a:rPr lang="en-AU" sz="1600" i="1" dirty="0" err="1"/>
              <a:t>njegova</a:t>
            </a:r>
            <a:r>
              <a:rPr lang="en-AU" sz="1600" i="1" dirty="0"/>
              <a:t> </a:t>
            </a:r>
            <a:r>
              <a:rPr lang="en-AU" sz="1600" i="1" dirty="0" err="1"/>
              <a:t>izuzetna</a:t>
            </a:r>
            <a:r>
              <a:rPr lang="en-AU" sz="1600" i="1" dirty="0"/>
              <a:t> </a:t>
            </a:r>
            <a:r>
              <a:rPr lang="en-AU" sz="1600" i="1" dirty="0" err="1"/>
              <a:t>vrlina</a:t>
            </a:r>
            <a:r>
              <a:rPr lang="en-AU" sz="1600" i="1" dirty="0"/>
              <a:t> u </a:t>
            </a:r>
            <a:r>
              <a:rPr lang="en-AU" sz="1600" i="1" dirty="0" err="1"/>
              <a:t>svako</a:t>
            </a:r>
            <a:r>
              <a:rPr lang="en-AU" sz="1600" i="1" dirty="0"/>
              <a:t> </a:t>
            </a:r>
            <a:r>
              <a:rPr lang="en-AU" sz="1600" i="1" dirty="0" err="1"/>
              <a:t>vrijeme</a:t>
            </a:r>
            <a:r>
              <a:rPr lang="en-AU" sz="1600" i="1" dirty="0"/>
              <a:t>, </a:t>
            </a:r>
            <a:r>
              <a:rPr lang="en-AU" sz="1600" i="1" dirty="0" err="1"/>
              <a:t>čistila</a:t>
            </a:r>
            <a:r>
              <a:rPr lang="en-AU" sz="1600" i="1" dirty="0"/>
              <a:t>. </a:t>
            </a:r>
            <a:r>
              <a:rPr lang="en-AU" sz="1600" i="1" dirty="0" err="1"/>
              <a:t>Ja</a:t>
            </a:r>
            <a:r>
              <a:rPr lang="en-AU" sz="1600" i="1" dirty="0"/>
              <a:t> </a:t>
            </a:r>
            <a:r>
              <a:rPr lang="en-AU" sz="1600" i="1" dirty="0" err="1"/>
              <a:t>kažem</a:t>
            </a:r>
            <a:r>
              <a:rPr lang="en-AU" sz="1600" i="1" dirty="0"/>
              <a:t> da je </a:t>
            </a:r>
            <a:r>
              <a:rPr lang="en-AU" sz="1600" i="1" dirty="0" err="1"/>
              <a:t>sve</a:t>
            </a:r>
            <a:r>
              <a:rPr lang="en-AU" sz="1600" i="1" dirty="0"/>
              <a:t> to </a:t>
            </a:r>
            <a:r>
              <a:rPr lang="en-AU" sz="1600" i="1" dirty="0" err="1"/>
              <a:t>učinio</a:t>
            </a:r>
            <a:r>
              <a:rPr lang="en-AU" sz="1600" i="1" dirty="0"/>
              <a:t> </a:t>
            </a:r>
            <a:r>
              <a:rPr lang="en-AU" sz="1600" i="1" dirty="0" err="1"/>
              <a:t>Hrisogon</a:t>
            </a:r>
            <a:r>
              <a:rPr lang="en-AU" sz="1600" i="1" dirty="0"/>
              <a:t>, da je </a:t>
            </a:r>
            <a:r>
              <a:rPr lang="en-AU" sz="1600" i="1" dirty="0" err="1"/>
              <a:t>lagao</a:t>
            </a:r>
            <a:r>
              <a:rPr lang="en-AU" sz="1600" i="1" dirty="0"/>
              <a:t>, da je </a:t>
            </a:r>
            <a:r>
              <a:rPr lang="en-AU" sz="1600" i="1" dirty="0" err="1"/>
              <a:t>izmišljao</a:t>
            </a:r>
            <a:r>
              <a:rPr lang="en-AU" sz="1600" i="1" dirty="0"/>
              <a:t> </a:t>
            </a:r>
            <a:r>
              <a:rPr lang="en-AU" sz="1600" i="1" dirty="0" err="1"/>
              <a:t>kako</a:t>
            </a:r>
            <a:r>
              <a:rPr lang="en-AU" sz="1600" i="1" dirty="0"/>
              <a:t> je </a:t>
            </a:r>
            <a:r>
              <a:rPr lang="en-AU" sz="1600" i="1" dirty="0" err="1"/>
              <a:t>Sekst</a:t>
            </a:r>
            <a:r>
              <a:rPr lang="en-AU" sz="1600" i="1" dirty="0"/>
              <a:t> </a:t>
            </a:r>
            <a:r>
              <a:rPr lang="en-AU" sz="1600" i="1" dirty="0" err="1"/>
              <a:t>Roscije</a:t>
            </a:r>
            <a:r>
              <a:rPr lang="en-AU" sz="1600" i="1" dirty="0"/>
              <a:t> bio </a:t>
            </a:r>
            <a:r>
              <a:rPr lang="en-AU" sz="1600" i="1" dirty="0" err="1"/>
              <a:t>loš</a:t>
            </a:r>
            <a:r>
              <a:rPr lang="en-AU" sz="1600" i="1" dirty="0"/>
              <a:t> </a:t>
            </a:r>
            <a:r>
              <a:rPr lang="en-AU" sz="1600" i="1" dirty="0" err="1"/>
              <a:t>građanin</a:t>
            </a:r>
            <a:r>
              <a:rPr lang="en-AU" sz="1600" i="1" dirty="0"/>
              <a:t>, da je </a:t>
            </a:r>
            <a:r>
              <a:rPr lang="en-AU" sz="1600" i="1" dirty="0" err="1"/>
              <a:t>govorio</a:t>
            </a:r>
            <a:r>
              <a:rPr lang="en-AU" sz="1600" i="1" dirty="0"/>
              <a:t> da je </a:t>
            </a:r>
            <a:r>
              <a:rPr lang="en-AU" sz="1600" i="1" dirty="0" err="1"/>
              <a:t>ubijen</a:t>
            </a:r>
            <a:r>
              <a:rPr lang="en-AU" sz="1600" i="1" dirty="0"/>
              <a:t> </a:t>
            </a:r>
            <a:r>
              <a:rPr lang="en-AU" sz="1600" i="1" dirty="0" err="1"/>
              <a:t>kod</a:t>
            </a:r>
            <a:r>
              <a:rPr lang="en-AU" sz="1600" i="1" dirty="0"/>
              <a:t> </a:t>
            </a:r>
            <a:r>
              <a:rPr lang="en-AU" sz="1600" i="1" dirty="0" err="1"/>
              <a:t>neprijatelja</a:t>
            </a:r>
            <a:r>
              <a:rPr lang="en-AU" sz="1600" i="1" dirty="0"/>
              <a:t>, da </a:t>
            </a:r>
            <a:r>
              <a:rPr lang="en-AU" sz="1600" i="1" dirty="0" err="1"/>
              <a:t>nije</a:t>
            </a:r>
            <a:r>
              <a:rPr lang="en-AU" sz="1600" i="1" dirty="0"/>
              <a:t> </a:t>
            </a:r>
            <a:r>
              <a:rPr lang="en-AU" sz="1600" i="1" dirty="0" err="1"/>
              <a:t>dopustio</a:t>
            </a:r>
            <a:r>
              <a:rPr lang="en-AU" sz="1600" i="1" dirty="0"/>
              <a:t> da </a:t>
            </a:r>
            <a:r>
              <a:rPr lang="en-AU" sz="1600" i="1" dirty="0" err="1"/>
              <a:t>poslanici</a:t>
            </a:r>
            <a:r>
              <a:rPr lang="en-AU" sz="1600" i="1" dirty="0"/>
              <a:t> </a:t>
            </a:r>
            <a:r>
              <a:rPr lang="en-AU" sz="1600" i="1" dirty="0" err="1"/>
              <a:t>Amerinaca</a:t>
            </a:r>
            <a:r>
              <a:rPr lang="en-AU" sz="1600" i="1" dirty="0"/>
              <a:t> o tome </a:t>
            </a:r>
            <a:r>
              <a:rPr lang="en-AU" sz="1600" i="1" dirty="0" err="1"/>
              <a:t>pouče</a:t>
            </a:r>
            <a:r>
              <a:rPr lang="en-AU" sz="1600" i="1" dirty="0"/>
              <a:t> Lucija Sulu. </a:t>
            </a:r>
            <a:r>
              <a:rPr lang="en-AU" sz="1600" i="1" dirty="0" err="1"/>
              <a:t>Napokon</a:t>
            </a:r>
            <a:r>
              <a:rPr lang="en-AU" sz="1600" i="1" dirty="0"/>
              <a:t>, </a:t>
            </a:r>
            <a:r>
              <a:rPr lang="en-AU" sz="1600" i="1" dirty="0" err="1"/>
              <a:t>i</a:t>
            </a:r>
            <a:r>
              <a:rPr lang="en-AU" sz="1600" i="1" dirty="0"/>
              <a:t> </a:t>
            </a:r>
            <a:r>
              <a:rPr lang="en-AU" sz="1600" i="1" dirty="0" err="1"/>
              <a:t>na</a:t>
            </a:r>
            <a:r>
              <a:rPr lang="en-AU" sz="1600" i="1" dirty="0"/>
              <a:t> to </a:t>
            </a:r>
            <a:r>
              <a:rPr lang="en-AU" sz="1600" i="1" dirty="0" err="1"/>
              <a:t>sumnjam</a:t>
            </a:r>
            <a:r>
              <a:rPr lang="en-AU" sz="1600" i="1" dirty="0"/>
              <a:t>, da ta dobra </a:t>
            </a:r>
            <a:r>
              <a:rPr lang="en-AU" sz="1600" i="1" dirty="0" err="1"/>
              <a:t>uopće</a:t>
            </a:r>
            <a:r>
              <a:rPr lang="en-AU" sz="1600" i="1" dirty="0"/>
              <a:t> </a:t>
            </a:r>
            <a:r>
              <a:rPr lang="en-AU" sz="1600" i="1" dirty="0" err="1"/>
              <a:t>nisu</a:t>
            </a:r>
            <a:r>
              <a:rPr lang="en-AU" sz="1600" i="1" dirty="0"/>
              <a:t> </a:t>
            </a:r>
            <a:r>
              <a:rPr lang="en-AU" sz="1600" i="1" dirty="0" err="1"/>
              <a:t>prodana</a:t>
            </a:r>
            <a:r>
              <a:rPr lang="en-AU" sz="1600" i="1" dirty="0"/>
              <a:t>, a to </a:t>
            </a:r>
            <a:r>
              <a:rPr lang="en-AU" sz="1600" i="1" dirty="0" err="1"/>
              <a:t>će</a:t>
            </a:r>
            <a:r>
              <a:rPr lang="en-AU" sz="1600" i="1" dirty="0"/>
              <a:t> se, </a:t>
            </a:r>
            <a:r>
              <a:rPr lang="en-AU" sz="1600" i="1" dirty="0" err="1"/>
              <a:t>suci</a:t>
            </a:r>
            <a:r>
              <a:rPr lang="en-AU" sz="1600" i="1" dirty="0"/>
              <a:t>, </a:t>
            </a:r>
            <a:r>
              <a:rPr lang="en-AU" sz="1600" i="1" dirty="0" err="1"/>
              <a:t>ako</a:t>
            </a:r>
            <a:r>
              <a:rPr lang="en-AU" sz="1600" i="1" dirty="0"/>
              <a:t> vi </a:t>
            </a:r>
            <a:r>
              <a:rPr lang="en-AU" sz="1600" i="1" dirty="0" err="1"/>
              <a:t>budete</a:t>
            </a:r>
            <a:r>
              <a:rPr lang="en-AU" sz="1600" i="1" dirty="0"/>
              <a:t> </a:t>
            </a:r>
            <a:r>
              <a:rPr lang="en-AU" sz="1600" i="1" dirty="0" err="1"/>
              <a:t>dopustili</a:t>
            </a:r>
            <a:r>
              <a:rPr lang="en-AU" sz="1600" i="1" dirty="0"/>
              <a:t>, </a:t>
            </a:r>
            <a:r>
              <a:rPr lang="en-AU" sz="1600" i="1" dirty="0" err="1"/>
              <a:t>poslije</a:t>
            </a:r>
            <a:r>
              <a:rPr lang="en-AU" sz="1600" i="1" dirty="0"/>
              <a:t> </a:t>
            </a:r>
            <a:r>
              <a:rPr lang="en-AU" sz="1600" i="1" dirty="0" err="1"/>
              <a:t>pokazati</a:t>
            </a:r>
            <a:r>
              <a:rPr lang="en-AU" sz="1600" i="1" dirty="0"/>
              <a:t>. </a:t>
            </a:r>
            <a:endParaRPr lang="en-US" sz="1600" i="1" dirty="0"/>
          </a:p>
          <a:p>
            <a:r>
              <a:rPr lang="hr-HR" sz="1600" i="1" dirty="0"/>
              <a:t>130. Ja ovo </a:t>
            </a:r>
            <a:r>
              <a:rPr lang="hr-HR" sz="1600" i="1" dirty="0" err="1"/>
              <a:t>Hrisogona</a:t>
            </a:r>
            <a:r>
              <a:rPr lang="hr-HR" sz="1600" i="1" dirty="0"/>
              <a:t> pitam svojevoljno, bez </a:t>
            </a:r>
            <a:r>
              <a:rPr lang="hr-HR" sz="1600" i="1" dirty="0" err="1"/>
              <a:t>Seksta</a:t>
            </a:r>
            <a:r>
              <a:rPr lang="hr-HR" sz="1600" i="1" dirty="0"/>
              <a:t> </a:t>
            </a:r>
            <a:r>
              <a:rPr lang="hr-HR" sz="1600" i="1" dirty="0" err="1"/>
              <a:t>Roscija</a:t>
            </a:r>
            <a:r>
              <a:rPr lang="hr-HR" sz="1600" i="1" dirty="0"/>
              <a:t>: prvo, zašto su prodana dobra vrlo dobra građanina; zatim, zašto su prodana dobra čovjeka koji nije bio ni proskribiran, ni ubijen kod neprijatelja, budući da se samo na ove odnosi pisani zakon; zatim, zašto su prodana mnogo poslije onog roka koji je u zakonu određen; zatim, zašto su prodana u bescjenje. Ako bi sve to, kao što običavaju činiti nevaljali i nepošteni oslobođenici, želio prenijeti na svog zaštitnika, ništa ne bi uradio. Naime, svatko zna da su zbog veličine stvari mnogi mnoga nedjela počinili, dijelom bez odobravanja, dijelom bez znanja Lucija </a:t>
            </a:r>
            <a:r>
              <a:rPr lang="hr-HR" sz="1600" i="1" dirty="0" err="1"/>
              <a:t>Sule</a:t>
            </a:r>
            <a:r>
              <a:rPr lang="hr-HR" sz="1600" i="1" dirty="0"/>
              <a:t>. </a:t>
            </a:r>
            <a:endParaRPr lang="en-US" sz="1600" i="1" dirty="0"/>
          </a:p>
          <a:p>
            <a:endParaRPr lang="en-US" dirty="0"/>
          </a:p>
        </p:txBody>
      </p:sp>
    </p:spTree>
    <p:extLst>
      <p:ext uri="{BB962C8B-B14F-4D97-AF65-F5344CB8AC3E}">
        <p14:creationId xmlns:p14="http://schemas.microsoft.com/office/powerpoint/2010/main" val="123837983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hr-HR" sz="1600" i="1" dirty="0" smtClean="0"/>
              <a:t>132. Ali </a:t>
            </a:r>
            <a:r>
              <a:rPr lang="hr-HR" sz="1600" i="1" dirty="0"/>
              <a:t>da propustim to što je već učinjeno, ne može li tko mu drago uvidjeti iz onog što baš sad biva da je jedini graditelj i strojar svega </a:t>
            </a:r>
            <a:r>
              <a:rPr lang="hr-HR" sz="1600" i="1" dirty="0" err="1"/>
              <a:t>Hrisogon</a:t>
            </a:r>
            <a:r>
              <a:rPr lang="hr-HR" sz="1600" i="1" dirty="0"/>
              <a:t>? On se pobrinuo da se optuži ime </a:t>
            </a:r>
            <a:r>
              <a:rPr lang="hr-HR" sz="1600" i="1" dirty="0" err="1"/>
              <a:t>Seksta</a:t>
            </a:r>
            <a:r>
              <a:rPr lang="hr-HR" sz="1600" i="1" dirty="0"/>
              <a:t> </a:t>
            </a:r>
            <a:r>
              <a:rPr lang="hr-HR" sz="1600" i="1" dirty="0" err="1"/>
              <a:t>Roscija</a:t>
            </a:r>
            <a:r>
              <a:rPr lang="hr-HR" sz="1600" i="1" dirty="0"/>
              <a:t>, radi njegove je časti </a:t>
            </a:r>
            <a:r>
              <a:rPr lang="hr-HR" sz="1600" i="1" dirty="0" err="1"/>
              <a:t>Erucije</a:t>
            </a:r>
            <a:r>
              <a:rPr lang="hr-HR" sz="1600" i="1" dirty="0"/>
              <a:t> rekao da on sam tuži</a:t>
            </a:r>
            <a:r>
              <a:rPr lang="hr-HR" sz="1600" i="1" dirty="0" smtClean="0"/>
              <a:t>...</a:t>
            </a:r>
          </a:p>
          <a:p>
            <a:r>
              <a:rPr lang="hr-HR" sz="1600" i="1" dirty="0"/>
              <a:t> </a:t>
            </a:r>
            <a:r>
              <a:rPr lang="hr-HR" sz="1600" i="1" dirty="0" smtClean="0"/>
              <a:t>                                                                                                                                           (</a:t>
            </a:r>
            <a:r>
              <a:rPr lang="hr-HR" sz="1600" i="1" dirty="0" err="1" smtClean="0"/>
              <a:t>prev</a:t>
            </a:r>
            <a:r>
              <a:rPr lang="hr-HR" sz="1600" i="1" dirty="0" smtClean="0"/>
              <a:t>. </a:t>
            </a:r>
            <a:r>
              <a:rPr lang="hr-HR" sz="1600" i="1" dirty="0"/>
              <a:t>a</a:t>
            </a:r>
            <a:r>
              <a:rPr lang="hr-HR" sz="1600" i="1" dirty="0" smtClean="0"/>
              <a:t>ut.)</a:t>
            </a:r>
            <a:endParaRPr lang="en-US" sz="1600" i="1" dirty="0"/>
          </a:p>
          <a:p>
            <a:r>
              <a:rPr lang="hr-HR" sz="1600" dirty="0" smtClean="0"/>
              <a:t>       Ciceronov završni (§§ 143-154) dio govora (</a:t>
            </a:r>
            <a:r>
              <a:rPr lang="hr-HR" sz="1600" i="1" dirty="0" err="1" smtClean="0"/>
              <a:t>peroratio</a:t>
            </a:r>
            <a:r>
              <a:rPr lang="hr-HR" sz="1600" dirty="0" smtClean="0"/>
              <a:t>) oslanja se na zazivanje osjećaja - početno isticanje optuženikove skromnosti prerasta u </a:t>
            </a:r>
            <a:r>
              <a:rPr lang="hr-HR" sz="1600" dirty="0" err="1" smtClean="0"/>
              <a:t>zahtjevanje</a:t>
            </a:r>
            <a:r>
              <a:rPr lang="hr-HR" sz="1600" dirty="0" smtClean="0"/>
              <a:t> milosrđa kako od </a:t>
            </a:r>
            <a:r>
              <a:rPr lang="hr-HR" sz="1600" dirty="0" err="1" smtClean="0"/>
              <a:t>Hrisogona</a:t>
            </a:r>
            <a:r>
              <a:rPr lang="hr-HR" sz="1600" dirty="0" smtClean="0"/>
              <a:t> tako i od samih sudaca - koje kulminira zahtjevom za spas Rimske </a:t>
            </a:r>
            <a:r>
              <a:rPr lang="hr-HR" sz="1600" dirty="0"/>
              <a:t>R</a:t>
            </a:r>
            <a:r>
              <a:rPr lang="hr-HR" sz="1600" dirty="0" smtClean="0"/>
              <a:t>epublike – govornik, naime, upozorava suce da svojom osudom ne bi stvorili novi oblik </a:t>
            </a:r>
            <a:r>
              <a:rPr lang="hr-HR" sz="1600" dirty="0" err="1" smtClean="0"/>
              <a:t>proskripcije</a:t>
            </a:r>
            <a:r>
              <a:rPr lang="hr-HR" sz="1600" dirty="0" smtClean="0"/>
              <a:t> i tako </a:t>
            </a:r>
            <a:r>
              <a:rPr lang="hr-HR" sz="1600" dirty="0"/>
              <a:t>vlastitom odlukom uništili </a:t>
            </a:r>
            <a:r>
              <a:rPr lang="hr-HR" sz="1600" dirty="0" smtClean="0"/>
              <a:t>republikanske vrijednosti : </a:t>
            </a:r>
          </a:p>
          <a:p>
            <a:r>
              <a:rPr lang="hr-HR" sz="1600" i="1" dirty="0"/>
              <a:t>143</a:t>
            </a:r>
            <a:r>
              <a:rPr lang="hr-HR" sz="1600" i="1" dirty="0" smtClean="0"/>
              <a:t>. Ali </a:t>
            </a:r>
            <a:r>
              <a:rPr lang="hr-HR" sz="1600" i="1" dirty="0"/>
              <a:t>sav je ovaj govor, kao što sam već prije rekao, moj. Država me, moja žalost i nepravda onih prisiljavaju da se njime koristim. </a:t>
            </a:r>
            <a:r>
              <a:rPr lang="hr-HR" sz="1600" i="1" dirty="0" err="1"/>
              <a:t>Sekst</a:t>
            </a:r>
            <a:r>
              <a:rPr lang="hr-HR" sz="1600" i="1" dirty="0"/>
              <a:t> </a:t>
            </a:r>
            <a:r>
              <a:rPr lang="hr-HR" sz="1600" i="1" dirty="0" err="1"/>
              <a:t>Roscije</a:t>
            </a:r>
            <a:r>
              <a:rPr lang="hr-HR" sz="1600" i="1" dirty="0"/>
              <a:t> ništa od toga ne smatra nedostojnim, nikoga ne optužuje, ništa ne žali za svojom očevinom. Čovjek nevješt običajima, zemljoradnik i seljanin, misli da je sve to, za što vi kažete da je vođeno preko </a:t>
            </a:r>
            <a:r>
              <a:rPr lang="hr-HR" sz="1600" i="1" dirty="0" err="1"/>
              <a:t>Sule</a:t>
            </a:r>
            <a:r>
              <a:rPr lang="hr-HR" sz="1600" i="1" dirty="0"/>
              <a:t>, učinjeno po običaju, zakonu i pravu naroda. Želi otići od vas oslobođen krivnje i odriješen bezbožne optužbe</a:t>
            </a:r>
            <a:r>
              <a:rPr lang="hr-HR" sz="1600" i="1" dirty="0" smtClean="0"/>
              <a:t>. …</a:t>
            </a:r>
          </a:p>
          <a:p>
            <a:r>
              <a:rPr lang="hr-HR" sz="1600" i="1" dirty="0"/>
              <a:t>152</a:t>
            </a:r>
            <a:r>
              <a:rPr lang="hr-HR" sz="1600" i="1" dirty="0" smtClean="0"/>
              <a:t>. Ili</a:t>
            </a:r>
            <a:r>
              <a:rPr lang="hr-HR" sz="1600" i="1" dirty="0"/>
              <a:t>, suci, ne uviđate li vi da se ovdje ne radi ni o čemu drugom doli da se djeca proskribiranih zbog kakvog god razloga uklone, i ne uviđate li da se početak toga traži u vašoj zakletvi i opasnosti </a:t>
            </a:r>
            <a:r>
              <a:rPr lang="hr-HR" sz="1600" i="1" dirty="0" err="1"/>
              <a:t>Seksta</a:t>
            </a:r>
            <a:r>
              <a:rPr lang="hr-HR" sz="1600" i="1" dirty="0"/>
              <a:t> </a:t>
            </a:r>
            <a:r>
              <a:rPr lang="hr-HR" sz="1600" i="1" dirty="0" err="1"/>
              <a:t>Roscija</a:t>
            </a:r>
            <a:r>
              <a:rPr lang="hr-HR" sz="1600" i="1" dirty="0"/>
              <a:t>? Je li dvojbeno na koga se odnosi zločin, kad s jedne strane vidite preprodavača, neprijatelja, razbojnika i ujedno u ovaj čas tužitelja, a s druge strane siromaha, od svojih hvaljena sina, u kojem, ne samo da ne može biti nikakve krivnje, već ni sumnjičenja? Vidite li da ovdje što drugo smeta </a:t>
            </a:r>
            <a:r>
              <a:rPr lang="hr-HR" sz="1600" i="1" dirty="0" err="1"/>
              <a:t>Rosciju</a:t>
            </a:r>
            <a:r>
              <a:rPr lang="hr-HR" sz="1600" i="1" dirty="0"/>
              <a:t>, osim što su prodana dobra njegova oca?</a:t>
            </a:r>
            <a:endParaRPr lang="en-US" sz="1600" i="1" dirty="0"/>
          </a:p>
          <a:p>
            <a:endParaRPr lang="en-US" sz="1400" dirty="0"/>
          </a:p>
        </p:txBody>
      </p:sp>
    </p:spTree>
    <p:extLst>
      <p:ext uri="{BB962C8B-B14F-4D97-AF65-F5344CB8AC3E}">
        <p14:creationId xmlns:p14="http://schemas.microsoft.com/office/powerpoint/2010/main" val="9049486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hr-HR" sz="1400" i="1" dirty="0"/>
              <a:t>153. Ako se vi toga </a:t>
            </a:r>
            <a:r>
              <a:rPr lang="hr-HR" sz="1400" i="1" dirty="0" err="1"/>
              <a:t>pothvaćate</a:t>
            </a:r>
            <a:r>
              <a:rPr lang="hr-HR" sz="1400" i="1" dirty="0"/>
              <a:t> i svoj trud obećavate za tu stvar, ako sjedite zato da se k vama dovode djeca onih čija su dobra prodana, pazite, suci, tako vam besmrtnih bogova, da se ne čini kako ste uveli novo i mnogo okrutnije proskribiranje! Za ono prvo, koje je uvedeno protiv onih koji su mogli uzeti oružje, senat ipak nije želio uzeti odgovornost da se ne bi činilo da je javno vijeće postupalo oštrije nego što je određeno po običaju starih, a ako ovo, koje se odnosi na njihovu djecu i kolijevku nijemih beba, ovom osudom od sebe ne odbacite i prezrivo odbijete, gledajte, tako vam besmrtnih bogova, kamo mislite da će dospjeti država!</a:t>
            </a:r>
            <a:endParaRPr lang="en-US" sz="1400" i="1" dirty="0"/>
          </a:p>
          <a:p>
            <a:r>
              <a:rPr lang="hr-HR" sz="1400" i="1" dirty="0"/>
              <a:t>154. Mudrim ljudima, obdarenima takvim ugledom i moću kao vi, najviše dolikuje liječiti državu onih stvari kojima se ona najviše muči. Nema nikog od vas da ne uviđa da se rimski narod, koji se nekoć smatrao najblažim prema neprijatelju, u ovo vrijeme muči domaćom okrutnošću. Uklonite ju iz države, suci, i nemojte trpjeti da se ona u ovoj državi više kreće! Ona, ne samo da na sebi ima to zlo što je tolike građane vrlo grozno uklonila, nego je i vrlo blagim ljudima oduzela milosrđe navikavanjem na nevolje. Naime, kad svakog sata vidimo ili čujemo da se događa nešto grozno, i mi koji smo po prirodi vrlo meki, zbog neprekidnosti tegoba iz duša gubimo svaki osjećaj čovječnosti.  </a:t>
            </a:r>
            <a:endParaRPr lang="en-US" sz="1400" i="1" dirty="0"/>
          </a:p>
          <a:p>
            <a:r>
              <a:rPr lang="hr-HR" sz="1400" i="1" dirty="0" smtClean="0"/>
              <a:t>                                                                             (</a:t>
            </a:r>
            <a:r>
              <a:rPr lang="hr-HR" sz="1400" i="1" dirty="0" err="1" smtClean="0"/>
              <a:t>prev</a:t>
            </a:r>
            <a:r>
              <a:rPr lang="hr-HR" sz="1400" i="1" dirty="0" smtClean="0"/>
              <a:t>. aut.)</a:t>
            </a:r>
          </a:p>
          <a:p>
            <a:endParaRPr lang="hr-HR" sz="1400" i="1" dirty="0"/>
          </a:p>
          <a:p>
            <a:r>
              <a:rPr lang="hr-HR" sz="1400" dirty="0" smtClean="0"/>
              <a:t>      Upravo je oslobađajuća presuda u prikazanom kaznenom postupku mladom Ciceronu </a:t>
            </a:r>
            <a:r>
              <a:rPr lang="hr-HR" sz="1400" dirty="0"/>
              <a:t>otvorila vrata </a:t>
            </a:r>
            <a:r>
              <a:rPr lang="hr-HR" sz="1400" dirty="0" smtClean="0"/>
              <a:t>buduće govorničke slave odnosno profesionalnog uspjeha. </a:t>
            </a:r>
            <a:endParaRPr lang="en-US" sz="1400" dirty="0"/>
          </a:p>
        </p:txBody>
      </p:sp>
    </p:spTree>
    <p:extLst>
      <p:ext uri="{BB962C8B-B14F-4D97-AF65-F5344CB8AC3E}">
        <p14:creationId xmlns:p14="http://schemas.microsoft.com/office/powerpoint/2010/main" val="29057238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3) </a:t>
            </a:r>
            <a:r>
              <a:rPr lang="en-US" sz="4000" dirty="0" err="1"/>
              <a:t>Dijelovi</a:t>
            </a:r>
            <a:r>
              <a:rPr lang="en-US" sz="4000" dirty="0"/>
              <a:t> </a:t>
            </a:r>
            <a:r>
              <a:rPr lang="en-US" sz="4000" dirty="0" err="1"/>
              <a:t>govora</a:t>
            </a:r>
            <a:r>
              <a:rPr lang="en-US" sz="4000" dirty="0"/>
              <a:t> (</a:t>
            </a:r>
            <a:r>
              <a:rPr lang="en-US" sz="4000" i="1" dirty="0" err="1"/>
              <a:t>partes</a:t>
            </a:r>
            <a:r>
              <a:rPr lang="en-US" sz="4000" i="1" dirty="0"/>
              <a:t> </a:t>
            </a:r>
            <a:r>
              <a:rPr lang="en-US" sz="4000" i="1" dirty="0" err="1"/>
              <a:t>orationis</a:t>
            </a:r>
            <a:r>
              <a:rPr lang="en-US" sz="4000" dirty="0" smtClean="0"/>
              <a:t>) </a:t>
            </a:r>
            <a:r>
              <a:rPr lang="hr-HR" sz="4000" dirty="0"/>
              <a:t/>
            </a:r>
            <a:br>
              <a:rPr lang="hr-HR" sz="4000" dirty="0"/>
            </a:br>
            <a:endParaRPr lang="en-US" sz="4000" dirty="0"/>
          </a:p>
        </p:txBody>
      </p:sp>
      <p:sp>
        <p:nvSpPr>
          <p:cNvPr id="3" name="Content Placeholder 2"/>
          <p:cNvSpPr>
            <a:spLocks noGrp="1"/>
          </p:cNvSpPr>
          <p:nvPr>
            <p:ph idx="1"/>
          </p:nvPr>
        </p:nvSpPr>
        <p:spPr>
          <a:xfrm>
            <a:off x="1024128" y="1853738"/>
            <a:ext cx="9720073" cy="4023360"/>
          </a:xfrm>
        </p:spPr>
        <p:txBody>
          <a:bodyPr>
            <a:normAutofit fontScale="85000" lnSpcReduction="20000"/>
          </a:bodyPr>
          <a:lstStyle/>
          <a:p>
            <a:endParaRPr lang="hr-HR" dirty="0" smtClean="0"/>
          </a:p>
          <a:p>
            <a:r>
              <a:rPr lang="hr-HR" dirty="0" smtClean="0"/>
              <a:t>1. </a:t>
            </a:r>
            <a:r>
              <a:rPr lang="en-US" b="1" i="1" dirty="0" smtClean="0"/>
              <a:t>exordium</a:t>
            </a:r>
            <a:r>
              <a:rPr lang="en-US" dirty="0" smtClean="0"/>
              <a:t> </a:t>
            </a:r>
            <a:r>
              <a:rPr lang="en-US" dirty="0"/>
              <a:t>(</a:t>
            </a:r>
            <a:r>
              <a:rPr lang="en-US" i="1" dirty="0" err="1"/>
              <a:t>proemium</a:t>
            </a:r>
            <a:r>
              <a:rPr lang="en-US" dirty="0"/>
              <a:t> </a:t>
            </a:r>
            <a:r>
              <a:rPr lang="en-US" dirty="0" err="1"/>
              <a:t>ili</a:t>
            </a:r>
            <a:r>
              <a:rPr lang="en-US" dirty="0"/>
              <a:t> </a:t>
            </a:r>
            <a:r>
              <a:rPr lang="en-US" i="1" dirty="0"/>
              <a:t>principium</a:t>
            </a:r>
            <a:r>
              <a:rPr lang="en-US" dirty="0"/>
              <a:t>; </a:t>
            </a:r>
            <a:r>
              <a:rPr lang="en-US" i="1" dirty="0" err="1"/>
              <a:t>insinuatio</a:t>
            </a:r>
            <a:r>
              <a:rPr lang="en-US" dirty="0"/>
              <a:t>) </a:t>
            </a:r>
            <a:r>
              <a:rPr lang="hr-HR" dirty="0" smtClean="0"/>
              <a:t>odnosno uvod, najčešće koncipiran kao obraćanje sudu odnosno sucima s raznovrsnim dodatnim elementima (npr. Ciceronovo često pridobivanje naklonosti slušateljstva tj. </a:t>
            </a:r>
            <a:r>
              <a:rPr lang="hr-HR" i="1" dirty="0" err="1"/>
              <a:t>c</a:t>
            </a:r>
            <a:r>
              <a:rPr lang="hr-HR" i="1" dirty="0" err="1" smtClean="0"/>
              <a:t>aptatio</a:t>
            </a:r>
            <a:r>
              <a:rPr lang="hr-HR" i="1" dirty="0" smtClean="0"/>
              <a:t> </a:t>
            </a:r>
            <a:r>
              <a:rPr lang="hr-HR" i="1" dirty="0" err="1" smtClean="0"/>
              <a:t>benevolentia</a:t>
            </a:r>
            <a:r>
              <a:rPr lang="hr-HR" i="1" dirty="0"/>
              <a:t> </a:t>
            </a:r>
            <a:r>
              <a:rPr lang="hr-HR" dirty="0"/>
              <a:t>/</a:t>
            </a:r>
            <a:r>
              <a:rPr lang="hr-HR" i="1" dirty="0" smtClean="0"/>
              <a:t>De orat. </a:t>
            </a:r>
            <a:r>
              <a:rPr lang="hr-HR" dirty="0" smtClean="0"/>
              <a:t>II,19,80/, v. dalje) </a:t>
            </a:r>
          </a:p>
          <a:p>
            <a:r>
              <a:rPr lang="hr-HR" dirty="0" smtClean="0"/>
              <a:t>2. </a:t>
            </a:r>
            <a:r>
              <a:rPr lang="en-US" b="1" i="1" dirty="0" err="1" smtClean="0"/>
              <a:t>narratio</a:t>
            </a:r>
            <a:r>
              <a:rPr lang="en-US" dirty="0" smtClean="0"/>
              <a:t> </a:t>
            </a:r>
            <a:r>
              <a:rPr lang="en-US" dirty="0"/>
              <a:t>(</a:t>
            </a:r>
            <a:r>
              <a:rPr lang="en-US" i="1" dirty="0" err="1"/>
              <a:t>propositio</a:t>
            </a:r>
            <a:r>
              <a:rPr lang="en-US" dirty="0"/>
              <a:t>; </a:t>
            </a:r>
            <a:r>
              <a:rPr lang="en-US" i="1" dirty="0" err="1"/>
              <a:t>digressio</a:t>
            </a:r>
            <a:r>
              <a:rPr lang="en-US" dirty="0"/>
              <a:t>) </a:t>
            </a:r>
            <a:r>
              <a:rPr lang="hr-HR" dirty="0" smtClean="0"/>
              <a:t>odnosno izlaganje ili iznošenje činjenica, najčešće opis okolnosti konkretnog događaja odnosno slučaja, i to tako da bude vjerojatno, jasno i  kratko (Cic. </a:t>
            </a:r>
            <a:r>
              <a:rPr lang="hr-HR" i="1" dirty="0" smtClean="0"/>
              <a:t>De orat. </a:t>
            </a:r>
            <a:r>
              <a:rPr lang="hr-HR" dirty="0" smtClean="0"/>
              <a:t>II,19,80)</a:t>
            </a:r>
          </a:p>
          <a:p>
            <a:r>
              <a:rPr lang="hr-HR" dirty="0"/>
              <a:t>3</a:t>
            </a:r>
            <a:r>
              <a:rPr lang="hr-HR" dirty="0" smtClean="0"/>
              <a:t>. </a:t>
            </a:r>
            <a:r>
              <a:rPr lang="en-US" b="1" i="1" dirty="0" err="1" smtClean="0"/>
              <a:t>probatio</a:t>
            </a:r>
            <a:r>
              <a:rPr lang="en-US" dirty="0" smtClean="0"/>
              <a:t> </a:t>
            </a:r>
            <a:r>
              <a:rPr lang="en-US" dirty="0"/>
              <a:t>(</a:t>
            </a:r>
            <a:r>
              <a:rPr lang="en-US" dirty="0" err="1"/>
              <a:t>ili</a:t>
            </a:r>
            <a:r>
              <a:rPr lang="en-US" dirty="0"/>
              <a:t> </a:t>
            </a:r>
            <a:r>
              <a:rPr lang="en-US" i="1" dirty="0" err="1"/>
              <a:t>argumentatio</a:t>
            </a:r>
            <a:r>
              <a:rPr lang="en-US" dirty="0" smtClean="0"/>
              <a:t>)</a:t>
            </a:r>
            <a:r>
              <a:rPr lang="hr-HR" dirty="0" smtClean="0"/>
              <a:t> odnosno dokazivanje koje može biti koncipirano bilo kao </a:t>
            </a:r>
            <a:r>
              <a:rPr lang="en-US" i="1" dirty="0" err="1" smtClean="0"/>
              <a:t>confirmatio</a:t>
            </a:r>
            <a:r>
              <a:rPr lang="hr-HR" dirty="0" smtClean="0"/>
              <a:t> </a:t>
            </a:r>
            <a:r>
              <a:rPr lang="hr-HR" dirty="0"/>
              <a:t>odnosno </a:t>
            </a:r>
            <a:r>
              <a:rPr lang="hr-HR" dirty="0" smtClean="0"/>
              <a:t>iznošenje vlastitih argumenata</a:t>
            </a:r>
            <a:r>
              <a:rPr lang="en-US" dirty="0" smtClean="0"/>
              <a:t> </a:t>
            </a:r>
            <a:r>
              <a:rPr lang="hr-HR" dirty="0" smtClean="0"/>
              <a:t>b</a:t>
            </a:r>
            <a:r>
              <a:rPr lang="en-US" dirty="0" err="1" smtClean="0"/>
              <a:t>i</a:t>
            </a:r>
            <a:r>
              <a:rPr lang="hr-HR" dirty="0" err="1" smtClean="0"/>
              <a:t>lo</a:t>
            </a:r>
            <a:r>
              <a:rPr lang="hr-HR" dirty="0" smtClean="0"/>
              <a:t> kao</a:t>
            </a:r>
            <a:r>
              <a:rPr lang="en-US" dirty="0" smtClean="0"/>
              <a:t> </a:t>
            </a:r>
            <a:r>
              <a:rPr lang="en-US" i="1" dirty="0" err="1"/>
              <a:t>confutatio</a:t>
            </a:r>
            <a:r>
              <a:rPr lang="en-US" dirty="0"/>
              <a:t> </a:t>
            </a:r>
            <a:r>
              <a:rPr lang="hr-HR" dirty="0" smtClean="0"/>
              <a:t>odnosno pobijanje protivnikovih argumenata bilo kao njihova kombinacija ovisno o odabranoj govornikovoj taktici obrane</a:t>
            </a:r>
            <a:endParaRPr lang="hr-HR" dirty="0"/>
          </a:p>
          <a:p>
            <a:r>
              <a:rPr lang="hr-HR" dirty="0"/>
              <a:t>4</a:t>
            </a:r>
            <a:r>
              <a:rPr lang="hr-HR" dirty="0" smtClean="0"/>
              <a:t>. </a:t>
            </a:r>
            <a:r>
              <a:rPr lang="en-US" b="1" i="1" dirty="0" err="1" smtClean="0"/>
              <a:t>peroratio</a:t>
            </a:r>
            <a:r>
              <a:rPr lang="en-US" dirty="0" smtClean="0"/>
              <a:t> (</a:t>
            </a:r>
            <a:r>
              <a:rPr lang="hr-HR" dirty="0" smtClean="0"/>
              <a:t>ili </a:t>
            </a:r>
            <a:r>
              <a:rPr lang="hr-HR" i="1" dirty="0" err="1" smtClean="0"/>
              <a:t>conclusio</a:t>
            </a:r>
            <a:r>
              <a:rPr lang="hr-HR" dirty="0" smtClean="0"/>
              <a:t>)</a:t>
            </a:r>
            <a:r>
              <a:rPr lang="hr-HR" i="1" dirty="0" smtClean="0"/>
              <a:t> </a:t>
            </a:r>
            <a:r>
              <a:rPr lang="hr-HR" dirty="0"/>
              <a:t>odnosno zaključak </a:t>
            </a:r>
            <a:r>
              <a:rPr lang="hr-HR" dirty="0" smtClean="0"/>
              <a:t>govora koji može biti koncipiran kao rekapitulacija rečenog (</a:t>
            </a:r>
            <a:r>
              <a:rPr lang="en-US" i="1" dirty="0" err="1" smtClean="0"/>
              <a:t>enumeratio</a:t>
            </a:r>
            <a:r>
              <a:rPr lang="hr-HR" i="1" dirty="0" smtClean="0"/>
              <a:t>) </a:t>
            </a:r>
            <a:r>
              <a:rPr lang="hr-HR" dirty="0" smtClean="0"/>
              <a:t>s</a:t>
            </a:r>
            <a:r>
              <a:rPr lang="en-US" dirty="0" smtClean="0"/>
              <a:t> </a:t>
            </a:r>
            <a:r>
              <a:rPr lang="hr-HR" dirty="0" smtClean="0"/>
              <a:t>ciljem da se slušateljstvu ugodi ili ga zabavi (</a:t>
            </a:r>
            <a:r>
              <a:rPr lang="en-US" i="1" dirty="0" err="1" smtClean="0"/>
              <a:t>delectare</a:t>
            </a:r>
            <a:r>
              <a:rPr lang="hr-HR" dirty="0" smtClean="0"/>
              <a:t>) ili da ga se prodrma odnosno potakne (</a:t>
            </a:r>
            <a:r>
              <a:rPr lang="en-US" i="1" dirty="0" err="1" smtClean="0"/>
              <a:t>movere</a:t>
            </a:r>
            <a:r>
              <a:rPr lang="en-US" dirty="0" smtClean="0"/>
              <a:t>)</a:t>
            </a:r>
            <a:r>
              <a:rPr lang="hr-HR" dirty="0" smtClean="0"/>
              <a:t> na odlučivanje ili drugu ciljanu aktivnost</a:t>
            </a:r>
            <a:r>
              <a:rPr lang="en-US" dirty="0"/>
              <a:t/>
            </a:r>
            <a:br>
              <a:rPr lang="en-US" dirty="0"/>
            </a:br>
            <a:endParaRPr lang="en-US" dirty="0"/>
          </a:p>
        </p:txBody>
      </p:sp>
    </p:spTree>
    <p:extLst>
      <p:ext uri="{BB962C8B-B14F-4D97-AF65-F5344CB8AC3E}">
        <p14:creationId xmlns:p14="http://schemas.microsoft.com/office/powerpoint/2010/main" val="3552615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1228"/>
            <a:ext cx="9921240" cy="563603"/>
          </a:xfrm>
        </p:spPr>
        <p:txBody>
          <a:bodyPr>
            <a:normAutofit fontScale="90000"/>
          </a:bodyPr>
          <a:lstStyle/>
          <a:p>
            <a:r>
              <a:rPr lang="hr-HR" dirty="0" smtClean="0"/>
              <a:t> 1. Primjer: plan I. </a:t>
            </a:r>
            <a:r>
              <a:rPr lang="hr-HR" dirty="0" err="1" smtClean="0"/>
              <a:t>ciceronovog</a:t>
            </a:r>
            <a:r>
              <a:rPr lang="hr-HR" dirty="0" smtClean="0"/>
              <a:t> govora protiv </a:t>
            </a:r>
            <a:r>
              <a:rPr lang="hr-HR" dirty="0" err="1" smtClean="0"/>
              <a:t>katiline</a:t>
            </a:r>
            <a:r>
              <a:rPr lang="hr-HR" dirty="0" smtClean="0"/>
              <a:t> (održan senatorima 8.11.63.pr.n.e) – dijelovi političkog govora(</a:t>
            </a:r>
            <a:r>
              <a:rPr lang="en-US" i="1" dirty="0"/>
              <a:t>genus </a:t>
            </a:r>
            <a:r>
              <a:rPr lang="en-US" i="1" dirty="0" err="1" smtClean="0"/>
              <a:t>deliberativum</a:t>
            </a:r>
            <a:r>
              <a:rPr lang="hr-HR" dirty="0" smtClean="0"/>
              <a:t>)</a:t>
            </a:r>
            <a:br>
              <a:rPr lang="hr-HR" dirty="0" smtClean="0"/>
            </a:br>
            <a:endParaRPr lang="en-US" dirty="0"/>
          </a:p>
        </p:txBody>
      </p:sp>
      <p:sp>
        <p:nvSpPr>
          <p:cNvPr id="3" name="Content Placeholder 2"/>
          <p:cNvSpPr>
            <a:spLocks noGrp="1"/>
          </p:cNvSpPr>
          <p:nvPr>
            <p:ph idx="1"/>
          </p:nvPr>
        </p:nvSpPr>
        <p:spPr>
          <a:xfrm>
            <a:off x="914401" y="2651760"/>
            <a:ext cx="9829800" cy="3898669"/>
          </a:xfrm>
        </p:spPr>
        <p:txBody>
          <a:bodyPr>
            <a:normAutofit fontScale="25000" lnSpcReduction="20000"/>
          </a:bodyPr>
          <a:lstStyle/>
          <a:p>
            <a:pPr>
              <a:lnSpc>
                <a:spcPct val="120000"/>
              </a:lnSpc>
            </a:pPr>
            <a:r>
              <a:rPr lang="hr-HR" sz="8000" i="1" dirty="0" err="1" smtClean="0"/>
              <a:t>Exordium</a:t>
            </a:r>
            <a:r>
              <a:rPr lang="hr-HR" sz="8000" dirty="0" smtClean="0"/>
              <a:t> (1-2): Budući da se </a:t>
            </a:r>
            <a:r>
              <a:rPr lang="hr-HR" sz="8000" dirty="0" err="1" smtClean="0"/>
              <a:t>Katilina</a:t>
            </a:r>
            <a:r>
              <a:rPr lang="hr-HR" sz="8000" dirty="0" smtClean="0"/>
              <a:t> pojavio na sjednici Senata unatoč općepoznatoj činjenici da planira državni prevrat, Ciceron mu se izravno obratio a senatore podsjetio da je protiv njega 21.10. donesen </a:t>
            </a:r>
            <a:r>
              <a:rPr lang="hr-HR" sz="8000" i="1" dirty="0" err="1" smtClean="0"/>
              <a:t>sc</a:t>
            </a:r>
            <a:r>
              <a:rPr lang="hr-HR" sz="8000" i="1" dirty="0" smtClean="0"/>
              <a:t> </a:t>
            </a:r>
            <a:r>
              <a:rPr lang="hr-HR" sz="8000" i="1" dirty="0" err="1" smtClean="0"/>
              <a:t>ultimum</a:t>
            </a:r>
            <a:r>
              <a:rPr lang="hr-HR" sz="8000" dirty="0" smtClean="0"/>
              <a:t> tj. senatska odluka kojom su konzuli dobili ovlast da protiv </a:t>
            </a:r>
            <a:r>
              <a:rPr lang="hr-HR" sz="8000" dirty="0" err="1" smtClean="0"/>
              <a:t>Katiline</a:t>
            </a:r>
            <a:r>
              <a:rPr lang="hr-HR" sz="8000" dirty="0" smtClean="0"/>
              <a:t> mogu postupati kao prema državnom neprijatelju. Nakon navođenja povijesnih primjera najstrožeg kažnjavanja protiv uglednika i za manje prijestupe, Ciceron kaže da će pričekati trenutak kada i  posljednji građanin shvati o kakvom je zločincu riječ.  </a:t>
            </a:r>
          </a:p>
          <a:p>
            <a:endParaRPr lang="hr-HR" sz="6400" dirty="0" smtClean="0"/>
          </a:p>
          <a:p>
            <a:pPr>
              <a:lnSpc>
                <a:spcPct val="120000"/>
              </a:lnSpc>
            </a:pPr>
            <a:r>
              <a:rPr lang="hr-HR" sz="8000" i="1" dirty="0" err="1" smtClean="0"/>
              <a:t>Narratio</a:t>
            </a:r>
            <a:r>
              <a:rPr lang="hr-HR" sz="8000" i="1" dirty="0" smtClean="0"/>
              <a:t> </a:t>
            </a:r>
            <a:r>
              <a:rPr lang="hr-HR" sz="8000" dirty="0" smtClean="0"/>
              <a:t>(3-5): Ciceron senatorima iznosi svoja saznanja o </a:t>
            </a:r>
            <a:r>
              <a:rPr lang="hr-HR" sz="8000" dirty="0" err="1" smtClean="0"/>
              <a:t>Katilininim</a:t>
            </a:r>
            <a:r>
              <a:rPr lang="hr-HR" sz="8000" dirty="0" smtClean="0"/>
              <a:t> prevratničkim radnjama (npr. tajnom sastanku u kući Marka Leke gdje je detaljno isplanirao zločin), a na kraju potiče </a:t>
            </a:r>
            <a:r>
              <a:rPr lang="hr-HR" sz="8000" dirty="0" err="1" smtClean="0"/>
              <a:t>Katilinu</a:t>
            </a:r>
            <a:r>
              <a:rPr lang="hr-HR" sz="8000" dirty="0" smtClean="0"/>
              <a:t> da napusti grad te se zajedno sa svojim istomišljenicima pridruži </a:t>
            </a:r>
            <a:r>
              <a:rPr lang="hr-HR" sz="8000" dirty="0" err="1" smtClean="0"/>
              <a:t>Manliju</a:t>
            </a:r>
            <a:r>
              <a:rPr lang="hr-HR" sz="8000" dirty="0" smtClean="0"/>
              <a:t> koji u Etruriji za njega već prikuplja vojsku.</a:t>
            </a:r>
          </a:p>
          <a:p>
            <a:pPr marL="0" indent="0">
              <a:buNone/>
            </a:pPr>
            <a:r>
              <a:rPr lang="hr-HR" sz="8000" dirty="0" smtClean="0"/>
              <a:t>       </a:t>
            </a:r>
            <a:endParaRPr lang="en-US" sz="8000" i="1" dirty="0"/>
          </a:p>
        </p:txBody>
      </p:sp>
    </p:spTree>
    <p:extLst>
      <p:ext uri="{BB962C8B-B14F-4D97-AF65-F5344CB8AC3E}">
        <p14:creationId xmlns:p14="http://schemas.microsoft.com/office/powerpoint/2010/main" val="21962119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15885"/>
            <a:ext cx="9720073" cy="939338"/>
          </a:xfrm>
        </p:spPr>
        <p:txBody>
          <a:bodyPr/>
          <a:lstStyle/>
          <a:p>
            <a:endParaRPr lang="en-US" dirty="0"/>
          </a:p>
        </p:txBody>
      </p:sp>
      <p:sp>
        <p:nvSpPr>
          <p:cNvPr id="3" name="Content Placeholder 2"/>
          <p:cNvSpPr>
            <a:spLocks noGrp="1"/>
          </p:cNvSpPr>
          <p:nvPr>
            <p:ph idx="1"/>
          </p:nvPr>
        </p:nvSpPr>
        <p:spPr>
          <a:xfrm>
            <a:off x="1024128" y="1537855"/>
            <a:ext cx="9720073" cy="5095701"/>
          </a:xfrm>
        </p:spPr>
        <p:txBody>
          <a:bodyPr>
            <a:normAutofit lnSpcReduction="10000"/>
          </a:bodyPr>
          <a:lstStyle/>
          <a:p>
            <a:r>
              <a:rPr lang="hr-HR" i="1" dirty="0"/>
              <a:t>Argumentatio </a:t>
            </a:r>
            <a:r>
              <a:rPr lang="hr-HR" dirty="0"/>
              <a:t>(6-12): Obrazlažući svoje mišljenje da </a:t>
            </a:r>
            <a:r>
              <a:rPr lang="hr-HR" dirty="0" err="1"/>
              <a:t>Katilina</a:t>
            </a:r>
            <a:r>
              <a:rPr lang="hr-HR" dirty="0"/>
              <a:t> mora napustiti grad, Ciceron iznosi argumente o njegovim dosadašnjim dokazanim zlodjelima, a svekoliku odbojnost građana prema njemu argumentira kako činjenicom da ga senatori nisu pozdravili prilikom dolaska niti je itko htio sjesti pored njega tako i činjenicom da su ga mnogi odbili prihvatiti u kućni pritvor a senatori šutnjom podržali prijedlog da ode u progonstvo. Naglašavajući da se </a:t>
            </a:r>
            <a:r>
              <a:rPr lang="hr-HR" dirty="0" err="1"/>
              <a:t>Katilina</a:t>
            </a:r>
            <a:r>
              <a:rPr lang="hr-HR" dirty="0"/>
              <a:t> odmetnuo od republike i tako stavio izvan zakona odnosno izgubio pravo rimskog građanstva, Ciceron zaključuje da se ni on ne treba bojati predložiti pogubljenje zločinca koji je smišljao pobiti građane i zapaliti Rim</a:t>
            </a:r>
            <a:r>
              <a:rPr lang="hr-HR" dirty="0" smtClean="0"/>
              <a:t>.</a:t>
            </a:r>
            <a:r>
              <a:rPr lang="hr-HR" i="1" dirty="0"/>
              <a:t> </a:t>
            </a:r>
            <a:endParaRPr lang="hr-HR" i="1" dirty="0" smtClean="0"/>
          </a:p>
          <a:p>
            <a:r>
              <a:rPr lang="hr-HR" i="1" dirty="0" err="1" smtClean="0"/>
              <a:t>Peroratio</a:t>
            </a:r>
            <a:r>
              <a:rPr lang="hr-HR" dirty="0" smtClean="0"/>
              <a:t> </a:t>
            </a:r>
            <a:r>
              <a:rPr lang="hr-HR" dirty="0"/>
              <a:t>(13): Završnim pozivom - prožetim određenim patosom i zazivanjem Jupitera - da se zločince osudi i kazni, Ciceron nastoji snažno djelovati na emocije i razum senatora kako bi u njima probudio patriotizam te ih pridobio na svoju stranu.</a:t>
            </a:r>
          </a:p>
          <a:p>
            <a:r>
              <a:rPr lang="hr-HR" dirty="0"/>
              <a:t>  </a:t>
            </a:r>
            <a:endParaRPr lang="hr-HR" dirty="0" smtClean="0"/>
          </a:p>
          <a:p>
            <a:r>
              <a:rPr lang="hr-HR" sz="2000" dirty="0" smtClean="0"/>
              <a:t>Slična </a:t>
            </a:r>
            <a:r>
              <a:rPr lang="hr-HR" sz="2000" dirty="0"/>
              <a:t>je struktura i ostalih triju Ciceronovih govora protiv </a:t>
            </a:r>
            <a:r>
              <a:rPr lang="hr-HR" sz="2000" dirty="0" err="1"/>
              <a:t>Katiline</a:t>
            </a:r>
            <a:r>
              <a:rPr lang="hr-HR" sz="2000" dirty="0"/>
              <a:t>, v. Ciceron: govori protiv </a:t>
            </a:r>
            <a:r>
              <a:rPr lang="hr-HR" sz="2000" dirty="0" err="1"/>
              <a:t>Katiline</a:t>
            </a:r>
            <a:r>
              <a:rPr lang="hr-HR" sz="2000" dirty="0"/>
              <a:t>, Latina </a:t>
            </a:r>
            <a:r>
              <a:rPr lang="hr-HR" sz="2000" dirty="0" err="1"/>
              <a:t>et</a:t>
            </a:r>
            <a:r>
              <a:rPr lang="hr-HR" sz="2000" dirty="0"/>
              <a:t> </a:t>
            </a:r>
            <a:r>
              <a:rPr lang="hr-HR" sz="2000" dirty="0" err="1"/>
              <a:t>Gaeca</a:t>
            </a:r>
            <a:r>
              <a:rPr lang="hr-HR" sz="2000" dirty="0"/>
              <a:t>, Zagreb, 2016</a:t>
            </a:r>
          </a:p>
          <a:p>
            <a:endParaRPr lang="en-US" sz="2000" dirty="0"/>
          </a:p>
        </p:txBody>
      </p:sp>
    </p:spTree>
    <p:extLst>
      <p:ext uri="{BB962C8B-B14F-4D97-AF65-F5344CB8AC3E}">
        <p14:creationId xmlns:p14="http://schemas.microsoft.com/office/powerpoint/2010/main" val="236230335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2. </a:t>
            </a:r>
            <a:r>
              <a:rPr lang="hr-HR" dirty="0"/>
              <a:t>Primjer: plan </a:t>
            </a:r>
            <a:r>
              <a:rPr lang="hr-HR" dirty="0" err="1" smtClean="0"/>
              <a:t>ciceronovog</a:t>
            </a:r>
            <a:r>
              <a:rPr lang="hr-HR" dirty="0" smtClean="0"/>
              <a:t> govora </a:t>
            </a:r>
            <a:r>
              <a:rPr lang="hr-HR" i="1" dirty="0" smtClean="0"/>
              <a:t>pro </a:t>
            </a:r>
            <a:r>
              <a:rPr lang="hr-HR" i="1" dirty="0" err="1" smtClean="0"/>
              <a:t>Murena</a:t>
            </a:r>
            <a:r>
              <a:rPr lang="hr-HR" dirty="0" smtClean="0"/>
              <a:t> (održanog krajem 63.pr.n.e.) – </a:t>
            </a:r>
            <a:r>
              <a:rPr lang="hr-HR" i="1" dirty="0" err="1" smtClean="0"/>
              <a:t>genus</a:t>
            </a:r>
            <a:r>
              <a:rPr lang="hr-HR" i="1" dirty="0" smtClean="0"/>
              <a:t> </a:t>
            </a:r>
            <a:r>
              <a:rPr lang="hr-HR" i="1" dirty="0" err="1" smtClean="0"/>
              <a:t>iudiciale</a:t>
            </a:r>
            <a:endParaRPr lang="en-US" i="1" dirty="0"/>
          </a:p>
        </p:txBody>
      </p:sp>
      <p:sp>
        <p:nvSpPr>
          <p:cNvPr id="3" name="Content Placeholder 2"/>
          <p:cNvSpPr>
            <a:spLocks noGrp="1"/>
          </p:cNvSpPr>
          <p:nvPr>
            <p:ph idx="1"/>
          </p:nvPr>
        </p:nvSpPr>
        <p:spPr>
          <a:xfrm>
            <a:off x="1024128" y="2084832"/>
            <a:ext cx="9720073" cy="4023360"/>
          </a:xfrm>
        </p:spPr>
        <p:txBody>
          <a:bodyPr>
            <a:noAutofit/>
          </a:bodyPr>
          <a:lstStyle/>
          <a:p>
            <a:r>
              <a:rPr lang="hr-HR" sz="1600" dirty="0" smtClean="0"/>
              <a:t>Uvodni dio govora (</a:t>
            </a:r>
            <a:r>
              <a:rPr lang="hr-HR" sz="1600" i="1" dirty="0" err="1" smtClean="0"/>
              <a:t>exordium</a:t>
            </a:r>
            <a:r>
              <a:rPr lang="hr-HR" sz="1600" i="1" dirty="0" smtClean="0"/>
              <a:t> </a:t>
            </a:r>
            <a:r>
              <a:rPr lang="hr-HR" sz="1600" dirty="0" smtClean="0"/>
              <a:t>ili </a:t>
            </a:r>
            <a:r>
              <a:rPr lang="hr-HR" sz="1600" i="1" dirty="0" err="1" smtClean="0"/>
              <a:t>proemium</a:t>
            </a:r>
            <a:r>
              <a:rPr lang="hr-HR" sz="1600" dirty="0" smtClean="0"/>
              <a:t>) obuhvaća odsječke od 1 do 10, a moglo bi se reći da je podijeljen na dva dijela od </a:t>
            </a:r>
            <a:r>
              <a:rPr lang="hr-HR" sz="1600" dirty="0"/>
              <a:t>kojih se prvi i kraći odnosi na gotovo religijski apel koji Ciceron kao govornik ali i djelatni konzul upućuje sucima s ciljem postizavanja njihove dobre volje (§§ l-2a), a drugi i znatno duži odnosi se na njegovo opravdanje odnosno odgovor povodom prigovora - kako  </a:t>
            </a:r>
            <a:r>
              <a:rPr lang="hr-HR" sz="1600" dirty="0" err="1"/>
              <a:t>Katonovih</a:t>
            </a:r>
            <a:r>
              <a:rPr lang="hr-HR" sz="1600" dirty="0"/>
              <a:t> (§§ 2b-6) tako i </a:t>
            </a:r>
            <a:r>
              <a:rPr lang="hr-HR" sz="1600" dirty="0" err="1"/>
              <a:t>Sulpicijevih</a:t>
            </a:r>
            <a:r>
              <a:rPr lang="hr-HR" sz="1600" dirty="0"/>
              <a:t> (§§ 7-10) - zbog preuzimanja obrane L. </a:t>
            </a:r>
            <a:r>
              <a:rPr lang="hr-HR" sz="1600" dirty="0" err="1"/>
              <a:t>Licinija</a:t>
            </a:r>
            <a:r>
              <a:rPr lang="hr-HR" sz="1600" dirty="0"/>
              <a:t> </a:t>
            </a:r>
            <a:r>
              <a:rPr lang="hr-HR" sz="1600" dirty="0" err="1"/>
              <a:t>Murene</a:t>
            </a:r>
            <a:r>
              <a:rPr lang="hr-HR" sz="1600" dirty="0"/>
              <a:t>. </a:t>
            </a:r>
            <a:endParaRPr lang="hr-HR" sz="1600" dirty="0" smtClean="0"/>
          </a:p>
          <a:p>
            <a:r>
              <a:rPr lang="hr-HR" sz="1600" dirty="0" smtClean="0"/>
              <a:t>Drugi uobičajeni dio govora – </a:t>
            </a:r>
            <a:r>
              <a:rPr lang="hr-HR" sz="1600" i="1" dirty="0" err="1" smtClean="0"/>
              <a:t>narratio</a:t>
            </a:r>
            <a:r>
              <a:rPr lang="hr-HR" sz="1600" dirty="0" smtClean="0"/>
              <a:t> – u promatranom Ciceronovom govoru izostaje, a pretpostavlja se da </a:t>
            </a:r>
            <a:r>
              <a:rPr lang="hr-HR" sz="1600" dirty="0"/>
              <a:t>je </a:t>
            </a:r>
            <a:r>
              <a:rPr lang="hr-HR" sz="1600" dirty="0" err="1"/>
              <a:t>Hortenzije</a:t>
            </a:r>
            <a:r>
              <a:rPr lang="hr-HR" sz="1600" dirty="0"/>
              <a:t> kao jedan od </a:t>
            </a:r>
            <a:r>
              <a:rPr lang="hr-HR" sz="1600" dirty="0" smtClean="0"/>
              <a:t>branitelja u tom sudskom postupku, </a:t>
            </a:r>
            <a:r>
              <a:rPr lang="hr-HR" sz="1600" dirty="0"/>
              <a:t>a ujedno i </a:t>
            </a:r>
            <a:r>
              <a:rPr lang="hr-HR" sz="1600" dirty="0" smtClean="0"/>
              <a:t>jedan od najvećih </a:t>
            </a:r>
            <a:r>
              <a:rPr lang="hr-HR" sz="1600" dirty="0" err="1"/>
              <a:t>onovremnih</a:t>
            </a:r>
            <a:r>
              <a:rPr lang="hr-HR" sz="1600" dirty="0"/>
              <a:t> govornika, iznio </a:t>
            </a:r>
            <a:r>
              <a:rPr lang="hr-HR" sz="1600" i="1" dirty="0" err="1"/>
              <a:t>narratio</a:t>
            </a:r>
            <a:r>
              <a:rPr lang="hr-HR" sz="1600" dirty="0"/>
              <a:t> prilikom </a:t>
            </a:r>
            <a:r>
              <a:rPr lang="hr-HR" sz="1600" dirty="0" smtClean="0"/>
              <a:t>svog (dan ranije održanog) obrambenog govora (koji nam nažalost nije sačuvan), </a:t>
            </a:r>
            <a:r>
              <a:rPr lang="hr-HR" sz="1600" dirty="0"/>
              <a:t>dok će se Ciceron dotaknuti nekih njezinih elemenata (posebice </a:t>
            </a:r>
            <a:r>
              <a:rPr lang="hr-HR" sz="1600" i="1" dirty="0"/>
              <a:t>vita </a:t>
            </a:r>
            <a:r>
              <a:rPr lang="hr-HR" sz="1600" i="1" dirty="0" err="1"/>
              <a:t>ante</a:t>
            </a:r>
            <a:r>
              <a:rPr lang="hr-HR" sz="1600" i="1" dirty="0"/>
              <a:t> acta</a:t>
            </a:r>
            <a:r>
              <a:rPr lang="hr-HR" sz="1600" dirty="0"/>
              <a:t>, </a:t>
            </a:r>
            <a:r>
              <a:rPr lang="hr-HR" sz="1600" i="1" dirty="0" err="1"/>
              <a:t>contentio</a:t>
            </a:r>
            <a:r>
              <a:rPr lang="hr-HR" sz="1600" i="1" dirty="0"/>
              <a:t> </a:t>
            </a:r>
            <a:r>
              <a:rPr lang="hr-HR" sz="1600" i="1" dirty="0" err="1"/>
              <a:t>dignitatis</a:t>
            </a:r>
            <a:r>
              <a:rPr lang="hr-HR" sz="1600" dirty="0"/>
              <a:t>) u svojoj </a:t>
            </a:r>
            <a:r>
              <a:rPr lang="hr-HR" sz="1600" i="1" dirty="0" err="1"/>
              <a:t>argumentatio</a:t>
            </a:r>
            <a:r>
              <a:rPr lang="hr-HR" sz="1600" dirty="0"/>
              <a:t> koja slijedi. </a:t>
            </a:r>
            <a:endParaRPr lang="hr-HR" sz="1600" dirty="0" smtClean="0"/>
          </a:p>
          <a:p>
            <a:r>
              <a:rPr lang="hr-HR" sz="1600" dirty="0" smtClean="0"/>
              <a:t>Glavni dio govora (</a:t>
            </a:r>
            <a:r>
              <a:rPr lang="en-US" sz="1600" i="1" dirty="0" err="1"/>
              <a:t>probatio</a:t>
            </a:r>
            <a:r>
              <a:rPr lang="en-US" sz="1600" dirty="0"/>
              <a:t> </a:t>
            </a:r>
            <a:r>
              <a:rPr lang="en-US" sz="1600" dirty="0" err="1" smtClean="0"/>
              <a:t>ili</a:t>
            </a:r>
            <a:r>
              <a:rPr lang="en-US" sz="1600" dirty="0" smtClean="0"/>
              <a:t> </a:t>
            </a:r>
            <a:r>
              <a:rPr lang="en-US" sz="1600" i="1" dirty="0" err="1"/>
              <a:t>argumentatio</a:t>
            </a:r>
            <a:r>
              <a:rPr lang="en-US" sz="1600" dirty="0"/>
              <a:t>)</a:t>
            </a:r>
            <a:r>
              <a:rPr lang="hr-HR" sz="1600" dirty="0"/>
              <a:t> obuhvaća odsječke od 11 do 83a, a </a:t>
            </a:r>
            <a:r>
              <a:rPr lang="hr-HR" sz="1600" dirty="0" smtClean="0"/>
              <a:t>koncipiran je kao </a:t>
            </a:r>
            <a:r>
              <a:rPr lang="hr-HR" sz="1600" i="1" dirty="0" err="1" smtClean="0"/>
              <a:t>confutatio</a:t>
            </a:r>
            <a:r>
              <a:rPr lang="hr-HR" sz="1600" i="1" dirty="0" smtClean="0"/>
              <a:t> </a:t>
            </a:r>
            <a:r>
              <a:rPr lang="hr-HR" sz="1600" dirty="0" smtClean="0"/>
              <a:t>( ili </a:t>
            </a:r>
            <a:r>
              <a:rPr lang="hr-HR" sz="1600" i="1" dirty="0" err="1" smtClean="0"/>
              <a:t>refutatio</a:t>
            </a:r>
            <a:r>
              <a:rPr lang="hr-HR" sz="1600" dirty="0" smtClean="0"/>
              <a:t>) odnosno pobijanje optužnih točaka te se</a:t>
            </a:r>
            <a:r>
              <a:rPr lang="hr-HR" sz="1600" i="1" dirty="0" smtClean="0"/>
              <a:t> </a:t>
            </a:r>
            <a:r>
              <a:rPr lang="hr-HR" sz="1600" dirty="0" smtClean="0"/>
              <a:t>sastoji od </a:t>
            </a:r>
            <a:r>
              <a:rPr lang="hr-HR" sz="1600" dirty="0"/>
              <a:t>tri dijela </a:t>
            </a:r>
            <a:r>
              <a:rPr lang="hr-HR" sz="1600" dirty="0" smtClean="0"/>
              <a:t>koja slijede </a:t>
            </a:r>
            <a:r>
              <a:rPr lang="hr-HR" sz="1600" dirty="0"/>
              <a:t>dispoziciju optužbe </a:t>
            </a:r>
            <a:r>
              <a:rPr lang="hr-HR" sz="1600" dirty="0" smtClean="0"/>
              <a:t>(inače nesačuvane) </a:t>
            </a:r>
            <a:r>
              <a:rPr lang="hr-HR" sz="1600" dirty="0" err="1" smtClean="0"/>
              <a:t>podijeljenje</a:t>
            </a:r>
            <a:r>
              <a:rPr lang="hr-HR" sz="1600" dirty="0" smtClean="0"/>
              <a:t> </a:t>
            </a:r>
            <a:r>
              <a:rPr lang="hr-HR" sz="1600" dirty="0"/>
              <a:t>najvjerojatnije </a:t>
            </a:r>
            <a:r>
              <a:rPr lang="hr-HR" sz="1600" dirty="0" smtClean="0"/>
              <a:t>u </a:t>
            </a:r>
            <a:r>
              <a:rPr lang="hr-HR" sz="1600" dirty="0"/>
              <a:t>tri </a:t>
            </a:r>
            <a:r>
              <a:rPr lang="hr-HR" sz="1600" dirty="0" smtClean="0"/>
              <a:t>dijela. Prvi i  kratki dio (§§ 11b-14) odnosi se na pobijanje optužbi protiv </a:t>
            </a:r>
            <a:r>
              <a:rPr lang="hr-HR" sz="1600" dirty="0" err="1" smtClean="0"/>
              <a:t>Murenina</a:t>
            </a:r>
            <a:r>
              <a:rPr lang="hr-HR" sz="1600" dirty="0" smtClean="0"/>
              <a:t> načina života (</a:t>
            </a:r>
            <a:r>
              <a:rPr lang="hr-HR" sz="1600" i="1" dirty="0" err="1" smtClean="0"/>
              <a:t>reprehensio</a:t>
            </a:r>
            <a:r>
              <a:rPr lang="hr-HR" sz="1600" i="1" dirty="0" smtClean="0"/>
              <a:t> </a:t>
            </a:r>
            <a:r>
              <a:rPr lang="hr-HR" sz="1600" i="1" dirty="0" err="1" smtClean="0"/>
              <a:t>vitae</a:t>
            </a:r>
            <a:r>
              <a:rPr lang="hr-HR" sz="1600" dirty="0" smtClean="0"/>
              <a:t>). Drugi dio koji </a:t>
            </a:r>
            <a:r>
              <a:rPr lang="hr-HR" sz="1600" dirty="0"/>
              <a:t>obuhvaća polovicu </a:t>
            </a:r>
            <a:r>
              <a:rPr lang="en-US" sz="1600" i="1" dirty="0" err="1"/>
              <a:t>probatio</a:t>
            </a:r>
            <a:r>
              <a:rPr lang="en-US" sz="1600" i="1" dirty="0"/>
              <a:t> </a:t>
            </a:r>
            <a:r>
              <a:rPr lang="hr-HR" sz="1600" dirty="0" smtClean="0"/>
              <a:t>odnosno </a:t>
            </a:r>
            <a:r>
              <a:rPr lang="hr-HR" sz="1600" i="1" dirty="0" err="1" smtClean="0"/>
              <a:t>refutatio</a:t>
            </a:r>
            <a:r>
              <a:rPr lang="hr-HR" sz="1600" dirty="0" smtClean="0"/>
              <a:t> </a:t>
            </a:r>
            <a:r>
              <a:rPr lang="hr-HR" sz="1600" dirty="0"/>
              <a:t>i samim tim veliki dio cjelokupnog </a:t>
            </a:r>
            <a:r>
              <a:rPr lang="hr-HR" sz="1600" dirty="0" smtClean="0"/>
              <a:t>govora </a:t>
            </a:r>
            <a:r>
              <a:rPr lang="hr-HR" sz="1600" dirty="0"/>
              <a:t>(§§ 15-53</a:t>
            </a:r>
            <a:r>
              <a:rPr lang="hr-HR" sz="1600" dirty="0" smtClean="0"/>
              <a:t>), </a:t>
            </a:r>
            <a:r>
              <a:rPr lang="hr-HR" sz="1600" dirty="0"/>
              <a:t>sadrži </a:t>
            </a:r>
            <a:r>
              <a:rPr lang="hr-HR" sz="1600" i="1" dirty="0" err="1"/>
              <a:t>contentio</a:t>
            </a:r>
            <a:r>
              <a:rPr lang="hr-HR" sz="1600" i="1" dirty="0"/>
              <a:t> </a:t>
            </a:r>
            <a:r>
              <a:rPr lang="hr-HR" sz="1600" i="1" dirty="0" err="1"/>
              <a:t>dignitatis</a:t>
            </a:r>
            <a:r>
              <a:rPr lang="hr-HR" sz="1600" dirty="0"/>
              <a:t> odnosno donosi kronološki sačinjenu usporedbu časti dvojice - </a:t>
            </a:r>
            <a:r>
              <a:rPr lang="hr-HR" sz="1600" dirty="0" err="1"/>
              <a:t>Murene</a:t>
            </a:r>
            <a:r>
              <a:rPr lang="hr-HR" sz="1600" dirty="0"/>
              <a:t> i </a:t>
            </a:r>
            <a:r>
              <a:rPr lang="hr-HR" sz="1600" dirty="0" err="1"/>
              <a:t>Sulpicija</a:t>
            </a:r>
            <a:r>
              <a:rPr lang="hr-HR" sz="1600" dirty="0"/>
              <a:t> - kandidata za konzulsku dužnost. Braneći </a:t>
            </a:r>
            <a:r>
              <a:rPr lang="hr-HR" sz="1600" dirty="0" err="1"/>
              <a:t>Murenine</a:t>
            </a:r>
            <a:r>
              <a:rPr lang="hr-HR" sz="1600" dirty="0"/>
              <a:t> zasluge u odnosu na </a:t>
            </a:r>
            <a:r>
              <a:rPr lang="hr-HR" sz="1600" dirty="0" err="1"/>
              <a:t>Sulpicijeve</a:t>
            </a:r>
            <a:r>
              <a:rPr lang="hr-HR" sz="1600" dirty="0"/>
              <a:t>, Ciceron se najprije bavi njihovim društvenim porijeklom (§§ 15-17), zatim prelazi na izlaganje o </a:t>
            </a:r>
            <a:r>
              <a:rPr lang="hr-HR" sz="1600" dirty="0" smtClean="0"/>
              <a:t>njihovoj</a:t>
            </a:r>
            <a:endParaRPr lang="en-US" sz="1600" dirty="0"/>
          </a:p>
        </p:txBody>
      </p:sp>
    </p:spTree>
    <p:extLst>
      <p:ext uri="{BB962C8B-B14F-4D97-AF65-F5344CB8AC3E}">
        <p14:creationId xmlns:p14="http://schemas.microsoft.com/office/powerpoint/2010/main" val="15819636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600" dirty="0" err="1"/>
              <a:t>kvesturi</a:t>
            </a:r>
            <a:r>
              <a:rPr lang="hr-HR" sz="1600" dirty="0"/>
              <a:t> (§ 18), potom o njihovim djelatnostima u razdoblju od </a:t>
            </a:r>
            <a:r>
              <a:rPr lang="hr-HR" sz="1600" dirty="0" err="1"/>
              <a:t>kvesture</a:t>
            </a:r>
            <a:r>
              <a:rPr lang="hr-HR" sz="1600" dirty="0"/>
              <a:t> do preture (§§ 19-34) te od preture do </a:t>
            </a:r>
            <a:r>
              <a:rPr lang="hr-HR" sz="1600" dirty="0" err="1"/>
              <a:t>propreture</a:t>
            </a:r>
            <a:r>
              <a:rPr lang="hr-HR" sz="1600" dirty="0"/>
              <a:t> (§§ 35-42), da bi na kraju analizirao razloge ishoda konzulskih izbora odnosno </a:t>
            </a:r>
            <a:r>
              <a:rPr lang="hr-HR" sz="1600" dirty="0" err="1"/>
              <a:t>Murenine</a:t>
            </a:r>
            <a:r>
              <a:rPr lang="hr-HR" sz="1600" dirty="0"/>
              <a:t> pobjede (§§ 43-53). U trećem dijelu </a:t>
            </a:r>
            <a:r>
              <a:rPr lang="hr-HR" sz="1600" i="1" dirty="0" err="1"/>
              <a:t>refutatio</a:t>
            </a:r>
            <a:r>
              <a:rPr lang="hr-HR" sz="1600" dirty="0"/>
              <a:t> (§§ 54-83), Ciceron napokon dolazi do aktualnih optužbi </a:t>
            </a:r>
            <a:r>
              <a:rPr lang="hr-HR" sz="1600" dirty="0" smtClean="0"/>
              <a:t>za izbornu </a:t>
            </a:r>
            <a:r>
              <a:rPr lang="hr-HR" sz="1600" dirty="0"/>
              <a:t>korupciju (</a:t>
            </a:r>
            <a:r>
              <a:rPr lang="hr-HR" sz="1600" i="1" dirty="0"/>
              <a:t>de </a:t>
            </a:r>
            <a:r>
              <a:rPr lang="hr-HR" sz="1600" i="1" dirty="0" err="1"/>
              <a:t>ambitus</a:t>
            </a:r>
            <a:r>
              <a:rPr lang="hr-HR" sz="1600" i="1" dirty="0"/>
              <a:t> </a:t>
            </a:r>
            <a:r>
              <a:rPr lang="hr-HR" sz="1600" i="1" dirty="0" err="1"/>
              <a:t>criminibus</a:t>
            </a:r>
            <a:r>
              <a:rPr lang="hr-HR" sz="1600" i="1" dirty="0"/>
              <a:t>),</a:t>
            </a:r>
            <a:r>
              <a:rPr lang="hr-HR" sz="1600" dirty="0"/>
              <a:t> pri čemu već na samom početku najavljuje program svoje obrane: naime, da će najprije odgovoriti na optužbe Gaja </a:t>
            </a:r>
            <a:r>
              <a:rPr lang="hr-HR" sz="1600" dirty="0" err="1"/>
              <a:t>Postuma</a:t>
            </a:r>
            <a:r>
              <a:rPr lang="hr-HR" sz="1600" dirty="0"/>
              <a:t> glede </a:t>
            </a:r>
            <a:r>
              <a:rPr lang="hr-HR" sz="1600" i="1" dirty="0" err="1"/>
              <a:t>divisores</a:t>
            </a:r>
            <a:r>
              <a:rPr lang="hr-HR" sz="1600" dirty="0"/>
              <a:t> i uzetog novca, zatim na optužbe </a:t>
            </a:r>
            <a:r>
              <a:rPr lang="hr-HR" sz="1600" dirty="0" err="1"/>
              <a:t>Servija</a:t>
            </a:r>
            <a:r>
              <a:rPr lang="hr-HR" sz="1600" dirty="0"/>
              <a:t> </a:t>
            </a:r>
            <a:r>
              <a:rPr lang="hr-HR" sz="1600" dirty="0" err="1"/>
              <a:t>Sulpicija</a:t>
            </a:r>
            <a:r>
              <a:rPr lang="hr-HR" sz="1600" dirty="0"/>
              <a:t> mlađeg glede viteških centurija, a na kraju na optužbe samog Marka Porcija </a:t>
            </a:r>
            <a:r>
              <a:rPr lang="hr-HR" sz="1600" dirty="0" err="1"/>
              <a:t>Katona</a:t>
            </a:r>
            <a:r>
              <a:rPr lang="hr-HR" sz="1600" dirty="0"/>
              <a:t>, uključujući raspravljanje o mjerodavnoj senatskoj odluci kao i o stanju </a:t>
            </a:r>
            <a:r>
              <a:rPr lang="hr-HR" sz="1600" dirty="0" smtClean="0"/>
              <a:t>republike. </a:t>
            </a:r>
            <a:r>
              <a:rPr lang="hr-HR" sz="1600" dirty="0"/>
              <a:t>U trećem </a:t>
            </a:r>
            <a:r>
              <a:rPr lang="hr-HR" sz="1600" dirty="0" smtClean="0"/>
              <a:t>dijelu</a:t>
            </a:r>
            <a:r>
              <a:rPr lang="en-US" sz="1600" i="1" dirty="0"/>
              <a:t> </a:t>
            </a:r>
            <a:r>
              <a:rPr lang="en-US" sz="1600" i="1" dirty="0" err="1"/>
              <a:t>probatio</a:t>
            </a:r>
            <a:r>
              <a:rPr lang="en-US" sz="1600" i="1" dirty="0"/>
              <a:t> </a:t>
            </a:r>
            <a:r>
              <a:rPr lang="hr-HR" sz="1600" dirty="0"/>
              <a:t>odnosno</a:t>
            </a:r>
            <a:r>
              <a:rPr lang="hr-HR" sz="1600" dirty="0" smtClean="0"/>
              <a:t> </a:t>
            </a:r>
            <a:r>
              <a:rPr lang="hr-HR" sz="1600" i="1" dirty="0" err="1"/>
              <a:t>refutatio</a:t>
            </a:r>
            <a:r>
              <a:rPr lang="hr-HR" sz="1600" dirty="0"/>
              <a:t> (§§ 54-83), Ciceron napokon dolazi do aktualnih optužbi </a:t>
            </a:r>
            <a:r>
              <a:rPr lang="hr-HR" sz="1600" dirty="0" smtClean="0"/>
              <a:t>za izbornu </a:t>
            </a:r>
            <a:r>
              <a:rPr lang="hr-HR" sz="1600" dirty="0"/>
              <a:t>korupciju (</a:t>
            </a:r>
            <a:r>
              <a:rPr lang="hr-HR" sz="1600" i="1" dirty="0"/>
              <a:t>de </a:t>
            </a:r>
            <a:r>
              <a:rPr lang="hr-HR" sz="1600" i="1" dirty="0" err="1"/>
              <a:t>ambitus</a:t>
            </a:r>
            <a:r>
              <a:rPr lang="hr-HR" sz="1600" i="1" dirty="0"/>
              <a:t> </a:t>
            </a:r>
            <a:r>
              <a:rPr lang="hr-HR" sz="1600" i="1" dirty="0" err="1"/>
              <a:t>criminibus</a:t>
            </a:r>
            <a:r>
              <a:rPr lang="hr-HR" sz="1600" i="1" dirty="0"/>
              <a:t>),</a:t>
            </a:r>
            <a:r>
              <a:rPr lang="hr-HR" sz="1600" dirty="0"/>
              <a:t> pri čemu već na samom početku najavljuje program svoje obrane: naime, da će najprije odgovoriti na optužbe Gaja </a:t>
            </a:r>
            <a:r>
              <a:rPr lang="hr-HR" sz="1600" dirty="0" err="1"/>
              <a:t>Postuma</a:t>
            </a:r>
            <a:r>
              <a:rPr lang="hr-HR" sz="1600" dirty="0"/>
              <a:t> glede </a:t>
            </a:r>
            <a:r>
              <a:rPr lang="hr-HR" sz="1600" i="1" dirty="0" err="1"/>
              <a:t>divisores</a:t>
            </a:r>
            <a:r>
              <a:rPr lang="hr-HR" sz="1600" dirty="0"/>
              <a:t> i uzetog novca, zatim na optužbe </a:t>
            </a:r>
            <a:r>
              <a:rPr lang="hr-HR" sz="1600" dirty="0" err="1"/>
              <a:t>Servija</a:t>
            </a:r>
            <a:r>
              <a:rPr lang="hr-HR" sz="1600" dirty="0"/>
              <a:t> </a:t>
            </a:r>
            <a:r>
              <a:rPr lang="hr-HR" sz="1600" dirty="0" err="1"/>
              <a:t>Sulpicija</a:t>
            </a:r>
            <a:r>
              <a:rPr lang="hr-HR" sz="1600" dirty="0"/>
              <a:t> mlađeg glede viteških centurija, a na kraju na optužbe samog Marka Porcija </a:t>
            </a:r>
            <a:r>
              <a:rPr lang="hr-HR" sz="1600" dirty="0" err="1"/>
              <a:t>Katona</a:t>
            </a:r>
            <a:r>
              <a:rPr lang="hr-HR" sz="1600" dirty="0"/>
              <a:t>, uključujući raspravljanje o mjerodavnoj senatskoj odluci kao i o stanju </a:t>
            </a:r>
            <a:r>
              <a:rPr lang="hr-HR" sz="1600" dirty="0" smtClean="0"/>
              <a:t>republike. Premda je dio govora koji se odnosi na Ciceronovo pobijanje </a:t>
            </a:r>
            <a:r>
              <a:rPr lang="hr-HR" sz="1600" dirty="0" err="1" smtClean="0"/>
              <a:t>Katonovih</a:t>
            </a:r>
            <a:r>
              <a:rPr lang="hr-HR" sz="1600" dirty="0" smtClean="0"/>
              <a:t> optužbi protiv </a:t>
            </a:r>
            <a:r>
              <a:rPr lang="hr-HR" sz="1600" dirty="0" err="1" smtClean="0"/>
              <a:t>Murene</a:t>
            </a:r>
            <a:r>
              <a:rPr lang="hr-HR" sz="1600" dirty="0" smtClean="0"/>
              <a:t> izrazito dug (§§ 58-83), on vrlo kratko odgovara na četiri specifične optužne točke Tako glede prve, optužbe zbog unajmljivanja ljudi kako bi glumili podršku konzulskom kandidatu prilikom povratka iz provincije kaže:</a:t>
            </a:r>
          </a:p>
          <a:p>
            <a:r>
              <a:rPr lang="hr-HR" sz="1600" dirty="0" smtClean="0"/>
              <a:t>  </a:t>
            </a:r>
            <a:r>
              <a:rPr lang="hr-HR" sz="1600" b="1" i="1" dirty="0" smtClean="0"/>
              <a:t>[XXXII]</a:t>
            </a:r>
            <a:r>
              <a:rPr lang="hr-HR" sz="1600" i="1" dirty="0" smtClean="0"/>
              <a:t> [67] Stoga</a:t>
            </a:r>
            <a:r>
              <a:rPr lang="hr-HR" sz="1600" i="1" dirty="0"/>
              <a:t>, da se vratim na ono što sam započeo, ukloni mi iz slučaja </a:t>
            </a:r>
            <a:r>
              <a:rPr lang="hr-HR" sz="1600" i="1" dirty="0" err="1"/>
              <a:t>Katonovo</a:t>
            </a:r>
            <a:r>
              <a:rPr lang="hr-HR" sz="1600" i="1" dirty="0"/>
              <a:t> ime, makni moć, mimoiđi ugled, koji na sudovima trebaju ili ne vrijediti ništa ili služiti spašavanju, i ogledaj se sa mnom samim optužbama. Što tužiš, </a:t>
            </a:r>
            <a:r>
              <a:rPr lang="hr-HR" sz="1600" i="1" dirty="0" err="1"/>
              <a:t>Katone</a:t>
            </a:r>
            <a:r>
              <a:rPr lang="hr-HR" sz="1600" i="1" dirty="0"/>
              <a:t>, što nosiš na sud, što koriš? Podmićivanje tužiš – ne branim ga. Mene koriš jer da branim isto ono za što sam zakonom odredio kaznu. Odredio sam kaznu za podmićivanje, ne za nevinost; a podmićivanje ću, ako želiš, i tužiti </a:t>
            </a:r>
          </a:p>
          <a:p>
            <a:endParaRPr lang="en-US" sz="1600" dirty="0"/>
          </a:p>
        </p:txBody>
      </p:sp>
    </p:spTree>
    <p:extLst>
      <p:ext uri="{BB962C8B-B14F-4D97-AF65-F5344CB8AC3E}">
        <p14:creationId xmlns:p14="http://schemas.microsoft.com/office/powerpoint/2010/main" val="26679595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600" i="1" dirty="0" smtClean="0"/>
              <a:t>zajedno </a:t>
            </a:r>
            <a:r>
              <a:rPr lang="hr-HR" sz="1600" i="1" dirty="0"/>
              <a:t>s tobom. Rekao si da je na moj prijedlog donesena senatska odluka da se drži da je </a:t>
            </a:r>
            <a:r>
              <a:rPr lang="hr-HR" sz="1600" i="1" dirty="0" err="1"/>
              <a:t>Kalpurnijev</a:t>
            </a:r>
            <a:r>
              <a:rPr lang="hr-HR" sz="1600" i="1" dirty="0"/>
              <a:t> zakon povrijeđen ako podmićeni ljudi pođu ususret natjecateljima, ako im plaćenici budu u pratnji, ako se na </a:t>
            </a:r>
            <a:r>
              <a:rPr lang="hr-HR" sz="1600" i="1" dirty="0" err="1"/>
              <a:t>gladijatorskim</a:t>
            </a:r>
            <a:r>
              <a:rPr lang="hr-HR" sz="1600" i="1" dirty="0"/>
              <a:t> igrama svjetini dade mjesto po </a:t>
            </a:r>
            <a:r>
              <a:rPr lang="hr-HR" sz="1600" i="1" dirty="0" err="1"/>
              <a:t>tribusima</a:t>
            </a:r>
            <a:r>
              <a:rPr lang="hr-HR" sz="1600" i="1" dirty="0"/>
              <a:t> i, isto tako, ako se svjetini dadu gozbe. Dakle, senat sudi da se to ima smatrati protuzakonitim, ako je učinjeno. Odlučuje o onome za čim nema potrebe, dok natjecateljima ugađa. Naime silno se pita je li učinjeno ili ne. Ako je učinjeno, nitko ne može dvojiti da je protuzakonito. </a:t>
            </a:r>
            <a:endParaRPr lang="en-US" sz="1600" i="1" dirty="0"/>
          </a:p>
          <a:p>
            <a:r>
              <a:rPr lang="hr-HR" sz="1600" i="1" dirty="0"/>
              <a:t>[68] Smiješno je, dakle, da se ono što je dvojbeno ostavlja neriješenim, a sudi o onome što nikome ne može biti dvojbeno. A to se odlučuje na zahtjev svih natjecatelja, tako da se iz senatske odluke ne može uvidjeti niti komu je to važno, niti protiv koga je upereno. Stoga dokaži da je Lucije </a:t>
            </a:r>
            <a:r>
              <a:rPr lang="hr-HR" sz="1600" i="1" dirty="0" err="1"/>
              <a:t>Murena</a:t>
            </a:r>
            <a:r>
              <a:rPr lang="hr-HR" sz="1600" i="1" dirty="0"/>
              <a:t> to počinio; tada ću ti ja dopustiti da je počinjeno protuzakonito</a:t>
            </a:r>
            <a:r>
              <a:rPr lang="hr-HR" sz="1600" i="1" dirty="0" smtClean="0"/>
              <a:t>.</a:t>
            </a:r>
            <a:endParaRPr lang="hr-HR" sz="1600" b="1" i="1" dirty="0" smtClean="0"/>
          </a:p>
          <a:p>
            <a:r>
              <a:rPr lang="hr-HR" sz="1600" b="1" i="1" dirty="0" smtClean="0"/>
              <a:t>[</a:t>
            </a:r>
            <a:r>
              <a:rPr lang="hr-HR" sz="1600" b="1" i="1" dirty="0"/>
              <a:t>XXXIII]</a:t>
            </a:r>
            <a:r>
              <a:rPr lang="hr-HR" sz="1600" i="1" dirty="0"/>
              <a:t> „Mnogi su mu izišli ususret kad se vraćao iz pokrajine.“ Onomu koji se natječe za konzulat to se običava događati. A kome se, kad se vraća, ne izlazi ususret? „Kakvo je bilo to mnoštvo?“ Prvo, kad ti i ne bih mogao dati račun o tome, što je čudno da su mnogi izišli ususret takvom mužu, natjecatelju za konzulat, kad se vraćao? Čini se da bi se više trebalo čuditi da se to nije dogodilo. A što [69] ako bih dodao i ono što nije neobično, naime da su mnogi zamoljeni? Zar je prijekorno ili čudno da su ljudi, osobito kad su bili zamoljeni uime takvog muža, u tri sata vrlo rado izišli na </a:t>
            </a:r>
            <a:r>
              <a:rPr lang="hr-HR" sz="1600" i="1" dirty="0" err="1"/>
              <a:t>Marsovo</a:t>
            </a:r>
            <a:r>
              <a:rPr lang="hr-HR" sz="1600" i="1" dirty="0"/>
              <a:t> polje u onoj državi u kojoj, ako smo zamoljeni, običavamo poći otpratiti sinove i najneznatnijih ljudi, gotovo po noći, često i iz najudaljenijeg dijela grada? Što ako su došla sva društva zakupnika poreza, od kojih mnogi ovdje sjede kao suci? Što ako su došli mnogi vrlo časni ljudi našega staleža? Što ako je došla čitava ona vrlo uslužna skupina natjecatelja </a:t>
            </a:r>
            <a:endParaRPr lang="en-US" sz="1600" i="1" dirty="0"/>
          </a:p>
        </p:txBody>
      </p:sp>
    </p:spTree>
    <p:extLst>
      <p:ext uri="{BB962C8B-B14F-4D97-AF65-F5344CB8AC3E}">
        <p14:creationId xmlns:p14="http://schemas.microsoft.com/office/powerpoint/2010/main" val="77055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hr-HR" dirty="0"/>
              <a:t>Premda Platon retoriku, zbog </a:t>
            </a:r>
            <a:r>
              <a:rPr lang="hr-HR" dirty="0" smtClean="0"/>
              <a:t>njezine </a:t>
            </a:r>
            <a:r>
              <a:rPr lang="hr-HR" dirty="0"/>
              <a:t>sofističke zloupotrebe, </a:t>
            </a:r>
            <a:r>
              <a:rPr lang="hr-HR" dirty="0" smtClean="0"/>
              <a:t>drži </a:t>
            </a:r>
            <a:r>
              <a:rPr lang="hr-HR" dirty="0"/>
              <a:t>vještinom </a:t>
            </a:r>
            <a:r>
              <a:rPr lang="hr-HR" dirty="0" smtClean="0"/>
              <a:t>varanja ili zavođenja te štetnom djelatnošću samo kao nekom vrstom iskustva (ne i znanja koje transcendira zajednicu,  poput </a:t>
            </a:r>
            <a:r>
              <a:rPr lang="hr-HR" dirty="0" err="1" smtClean="0"/>
              <a:t>filofozije</a:t>
            </a:r>
            <a:r>
              <a:rPr lang="hr-HR" dirty="0" smtClean="0"/>
              <a:t>), </a:t>
            </a:r>
            <a:r>
              <a:rPr lang="hr-HR" dirty="0"/>
              <a:t>on smatra </a:t>
            </a:r>
            <a:r>
              <a:rPr lang="hr-HR" dirty="0" smtClean="0"/>
              <a:t>da može postojati i </a:t>
            </a:r>
            <a:r>
              <a:rPr lang="hr-HR" i="1" dirty="0" smtClean="0"/>
              <a:t>dobra, lijepa</a:t>
            </a:r>
            <a:r>
              <a:rPr lang="hr-HR" dirty="0" smtClean="0"/>
              <a:t> </a:t>
            </a:r>
            <a:r>
              <a:rPr lang="hr-HR" i="1" dirty="0" smtClean="0"/>
              <a:t>retorika</a:t>
            </a:r>
            <a:r>
              <a:rPr lang="hr-HR" dirty="0" smtClean="0"/>
              <a:t> koja će biti prava vještina (kao </a:t>
            </a:r>
            <a:r>
              <a:rPr lang="hr-HR" i="1" dirty="0" err="1" smtClean="0"/>
              <a:t>psihagogija</a:t>
            </a:r>
            <a:r>
              <a:rPr lang="hr-HR" i="1" dirty="0" smtClean="0"/>
              <a:t> – </a:t>
            </a:r>
            <a:r>
              <a:rPr lang="hr-HR" dirty="0" smtClean="0"/>
              <a:t>„vještina vođenja duše riječima, i to ka vrlinama, pravednom i istini”  </a:t>
            </a:r>
            <a:r>
              <a:rPr lang="hr-HR" i="1" dirty="0" err="1" smtClean="0"/>
              <a:t>Fedar</a:t>
            </a:r>
            <a:r>
              <a:rPr lang="hr-HR" dirty="0" smtClean="0"/>
              <a:t>, 261a) i umjetnost, ali samo ako se zasniva na istini s ciljem da uvjeri slušateljstvo u ono što je pravedno i moralno, služeći se pritom logikom i racionalnim argumentima. </a:t>
            </a:r>
            <a:endParaRPr lang="en-US" dirty="0"/>
          </a:p>
          <a:p>
            <a:r>
              <a:rPr lang="hr-HR" dirty="0" smtClean="0"/>
              <a:t>Tako je Platon u retoriku uveo etičku komponentu kako zahtijevajući zadovoljenje etičkih i moralnih svojstava (poštenje, iskrenost, hrabrost, opće obrazovanje) u osobi govornika (</a:t>
            </a:r>
            <a:r>
              <a:rPr lang="hr-HR" i="1" dirty="0" err="1" smtClean="0"/>
              <a:t>ethos</a:t>
            </a:r>
            <a:r>
              <a:rPr lang="hr-HR" dirty="0" smtClean="0"/>
              <a:t>) tako i zahtijevajući etičku zasnovanost samog govora odnosno podređujući retoriku otkrivanju ili pronalaženju istine, pri čemu je polazeći od Sokratove </a:t>
            </a:r>
            <a:r>
              <a:rPr lang="hr-HR" dirty="0" err="1" smtClean="0"/>
              <a:t>majeutičke</a:t>
            </a:r>
            <a:r>
              <a:rPr lang="hr-HR" dirty="0" smtClean="0"/>
              <a:t>  metode (dijalogom odnosno pitanjima i odgovorima doći do istine) </a:t>
            </a:r>
            <a:r>
              <a:rPr lang="hr-HR" dirty="0"/>
              <a:t>snažno afirmirao </a:t>
            </a:r>
            <a:r>
              <a:rPr lang="hr-HR" dirty="0" smtClean="0"/>
              <a:t>retoričko pitanje.</a:t>
            </a:r>
            <a:endParaRPr lang="en-US" dirty="0"/>
          </a:p>
        </p:txBody>
      </p:sp>
    </p:spTree>
    <p:extLst>
      <p:ext uri="{BB962C8B-B14F-4D97-AF65-F5344CB8AC3E}">
        <p14:creationId xmlns:p14="http://schemas.microsoft.com/office/powerpoint/2010/main" val="32637870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endParaRPr lang="hr-HR" sz="1600" dirty="0" smtClean="0"/>
          </a:p>
          <a:p>
            <a:r>
              <a:rPr lang="hr-HR" sz="6400" i="1" dirty="0" smtClean="0"/>
              <a:t>koja </a:t>
            </a:r>
            <a:r>
              <a:rPr lang="hr-HR" sz="6400" i="1" dirty="0"/>
              <a:t>nikome ne dopušta bez časti ulaziti u grad? Što ako mu je, napokon, sam naš tužitelj </a:t>
            </a:r>
            <a:r>
              <a:rPr lang="hr-HR" sz="6400" i="1" dirty="0" err="1"/>
              <a:t>Postumije</a:t>
            </a:r>
            <a:r>
              <a:rPr lang="hr-HR" sz="6400" i="1" dirty="0"/>
              <a:t> sa svojom prilično velikom četom izišao ususret? Što je čudno na tom mnoštvu? Ne spominjem štićenike, susjede, suplemenike, čitavu </a:t>
            </a:r>
            <a:r>
              <a:rPr lang="hr-HR" sz="6400" i="1" dirty="0" err="1"/>
              <a:t>Lukulovu</a:t>
            </a:r>
            <a:r>
              <a:rPr lang="hr-HR" sz="6400" i="1" dirty="0"/>
              <a:t> vojsku koja je u one dane bila došla na trijumf. Kažem samo da mnogobrojna besplatna pratnja nikad nije nedostajala ne samo ničijem dostojanstvu, nego ni ničijoj želji. Pratili su ga mnogi</a:t>
            </a:r>
            <a:r>
              <a:rPr lang="hr-HR" sz="6400" i="1" dirty="0" smtClean="0"/>
              <a:t>.</a:t>
            </a:r>
          </a:p>
          <a:p>
            <a:r>
              <a:rPr lang="hr-HR" sz="6400" dirty="0"/>
              <a:t> </a:t>
            </a:r>
            <a:r>
              <a:rPr lang="hr-HR" sz="6400" dirty="0" smtClean="0"/>
              <a:t>                                               (</a:t>
            </a:r>
            <a:r>
              <a:rPr lang="hr-HR" sz="6400" dirty="0" err="1" smtClean="0"/>
              <a:t>cit</a:t>
            </a:r>
            <a:r>
              <a:rPr lang="hr-HR" sz="6400" dirty="0" smtClean="0"/>
              <a:t>. prema: I. </a:t>
            </a:r>
            <a:r>
              <a:rPr lang="hr-HR" sz="6400" dirty="0"/>
              <a:t>Jaramaz </a:t>
            </a:r>
            <a:r>
              <a:rPr lang="hr-HR" sz="6400" dirty="0" smtClean="0"/>
              <a:t>Reskušić, </a:t>
            </a:r>
            <a:r>
              <a:rPr lang="hr-HR" sz="6400" i="1" dirty="0"/>
              <a:t>Izbori i izborna korupcija u Rimskoj </a:t>
            </a:r>
            <a:r>
              <a:rPr lang="hr-HR" sz="6400" i="1" dirty="0" smtClean="0"/>
              <a:t>Republici</a:t>
            </a:r>
            <a:r>
              <a:rPr lang="hr-HR" sz="6400" dirty="0" smtClean="0"/>
              <a:t>, u tisku)</a:t>
            </a:r>
            <a:endParaRPr lang="en-US" sz="6400" i="1" dirty="0"/>
          </a:p>
          <a:p>
            <a:r>
              <a:rPr lang="hr-HR" sz="6400" dirty="0" smtClean="0"/>
              <a:t>Nadalje, glede druge </a:t>
            </a:r>
            <a:r>
              <a:rPr lang="hr-HR" sz="6400" dirty="0" err="1" smtClean="0"/>
              <a:t>Katonove</a:t>
            </a:r>
            <a:r>
              <a:rPr lang="hr-HR" sz="6400" dirty="0" smtClean="0"/>
              <a:t> optužne točke zbog unajmljivanja brojnih pratitelja (</a:t>
            </a:r>
            <a:r>
              <a:rPr lang="hr-HR" sz="6400" i="1" dirty="0" err="1" smtClean="0"/>
              <a:t>sectatores</a:t>
            </a:r>
            <a:r>
              <a:rPr lang="hr-HR" sz="6400" dirty="0" smtClean="0"/>
              <a:t>), Ciceron poziva optužitelja da dokaže da su oni bili plaćeni jer samo to čini biće kaznenog djela izborne korupcije (</a:t>
            </a:r>
            <a:r>
              <a:rPr lang="hr-HR" sz="6400" i="1" dirty="0" err="1" smtClean="0"/>
              <a:t>ambitus</a:t>
            </a:r>
            <a:r>
              <a:rPr lang="hr-HR" sz="6400" dirty="0" smtClean="0"/>
              <a:t>) te se na taj način - retoričkim rječnikom govoreći - drži </a:t>
            </a:r>
            <a:r>
              <a:rPr lang="hr-HR" sz="6400" i="1" dirty="0" smtClean="0"/>
              <a:t>status </a:t>
            </a:r>
            <a:r>
              <a:rPr lang="hr-HR" sz="6400" i="1" dirty="0" err="1" smtClean="0"/>
              <a:t>coniecturalis</a:t>
            </a:r>
            <a:r>
              <a:rPr lang="hr-HR" sz="6400" dirty="0" smtClean="0"/>
              <a:t>:</a:t>
            </a:r>
          </a:p>
          <a:p>
            <a:r>
              <a:rPr lang="hr-HR" sz="6400" b="1" i="1" dirty="0"/>
              <a:t>[XXXIV]</a:t>
            </a:r>
            <a:r>
              <a:rPr lang="hr-HR" sz="6400" i="1" dirty="0"/>
              <a:t> [70] Dokaži da su ga pratili za plaću, pa ću dopustiti da se radi o zločinu! No ako je takva mogućnost uklonjena, što koriš? Kaže: „Zašto treba pratitelja?“ Ti me pitaš zašto treba ono čime smo se uvijek koristili? Priprosti ljudi imaju samu jednu priliku za stjecanje ljubavi našeg staleža ili za iskazivanje ljubavi prema njemu – ulaganje truda oko pratnje kod naših natjecanja. Naime niti je moguće niti se smije zahtijevati da mi ili rimski vitezovi po čitave dane pratimo svoje pouzdane prijatelje natjecatelje. Ako oni naš dom pohode u velikom broju, ako nas kadšto otprate na Forum, ako nas počaste svojom pratnjom samo kroz jedan trijem, čini nam se da nam revno iskazuju pažnju i poštovanje. Ta je neprestana prisutnost osobina priprostih i besposlenih prijatelja, kojih dobri i dobrotvorni muževi obično uvijek imaju napretek.</a:t>
            </a:r>
            <a:endParaRPr lang="en-US" sz="6400" i="1" dirty="0"/>
          </a:p>
          <a:p>
            <a:r>
              <a:rPr lang="hr-HR" sz="6400" i="1" dirty="0"/>
              <a:t>[71] Nemoj dakle, </a:t>
            </a:r>
            <a:r>
              <a:rPr lang="hr-HR" sz="6400" i="1" dirty="0" err="1"/>
              <a:t>Katone</a:t>
            </a:r>
            <a:r>
              <a:rPr lang="hr-HR" sz="6400" i="1" dirty="0"/>
              <a:t>, nižoj vrsti ljudi oduzimati užitak vršenja te dužnosti! Dopusti da oni koji u nas polažu sve nade i sami imaju nešto što nam mogu udijeliti! Ne bude li to ništa drugo nego njihov glas, bit će to neznatno; makar </a:t>
            </a:r>
            <a:r>
              <a:rPr lang="hr-HR" sz="6400" i="1" dirty="0" smtClean="0"/>
              <a:t>i</a:t>
            </a:r>
            <a:endParaRPr lang="hr-HR" sz="6400" i="1" dirty="0"/>
          </a:p>
        </p:txBody>
      </p:sp>
    </p:spTree>
    <p:extLst>
      <p:ext uri="{BB962C8B-B14F-4D97-AF65-F5344CB8AC3E}">
        <p14:creationId xmlns:p14="http://schemas.microsoft.com/office/powerpoint/2010/main" val="37475508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600" i="1" dirty="0"/>
              <a:t>glasovali, njihov </a:t>
            </a:r>
            <a:r>
              <a:rPr lang="hr-HR" sz="1600" i="1" dirty="0" smtClean="0"/>
              <a:t>upliv </a:t>
            </a:r>
            <a:r>
              <a:rPr lang="hr-HR" sz="1600" i="1" dirty="0"/>
              <a:t>ništa ne vrijedi. Napokon, onako kako se običavaju izražavati, oni za nas ne mogu govoriti, ne mogu za nas jamčiti, ne mogu nas pozivati u svoj dom. A sve to od nas zahtijevaju, i misle da nam ničim drugim osim svojom uslugom ne mogu uzvratiti za ono što od nas dobivaju. Zato su se usprotivili i </a:t>
            </a:r>
            <a:r>
              <a:rPr lang="hr-HR" sz="1600" i="1" dirty="0" err="1"/>
              <a:t>Fabijevu</a:t>
            </a:r>
            <a:r>
              <a:rPr lang="hr-HR" sz="1600" i="1" dirty="0"/>
              <a:t> zakonu koji se odnosi na broj pratitelja, i senatskoj odluci koja je donesena za konzulata Lucija Cezara. Naime nema kazne koja bi mogla poštovanje priprostih odvratiti od ovog starog običaja uslužnosti</a:t>
            </a:r>
            <a:r>
              <a:rPr lang="hr-HR" sz="1600" i="1" dirty="0" smtClean="0"/>
              <a:t>.</a:t>
            </a:r>
          </a:p>
          <a:p>
            <a:r>
              <a:rPr lang="hr-HR" sz="1600" i="1" dirty="0" smtClean="0"/>
              <a:t>                                                                                             </a:t>
            </a:r>
            <a:r>
              <a:rPr lang="hr-HR" sz="1600" dirty="0" smtClean="0"/>
              <a:t>(</a:t>
            </a:r>
            <a:r>
              <a:rPr lang="hr-HR" sz="1600" dirty="0" err="1" smtClean="0"/>
              <a:t>cit</a:t>
            </a:r>
            <a:r>
              <a:rPr lang="hr-HR" sz="1600" dirty="0" smtClean="0"/>
              <a:t>. prema: Jaramaz </a:t>
            </a:r>
            <a:r>
              <a:rPr lang="hr-HR" sz="1600" dirty="0"/>
              <a:t>Reskušić, </a:t>
            </a:r>
            <a:r>
              <a:rPr lang="hr-HR" sz="1600" i="1" dirty="0" smtClean="0"/>
              <a:t>Izbori</a:t>
            </a:r>
            <a:r>
              <a:rPr lang="hr-HR" sz="1600" dirty="0" smtClean="0"/>
              <a:t>, </a:t>
            </a:r>
            <a:r>
              <a:rPr lang="hr-HR" sz="1600" dirty="0"/>
              <a:t>u tisku)</a:t>
            </a:r>
            <a:endParaRPr lang="en-US" sz="1600" i="1" dirty="0"/>
          </a:p>
          <a:p>
            <a:endParaRPr lang="hr-HR" sz="1600" dirty="0" smtClean="0"/>
          </a:p>
          <a:p>
            <a:r>
              <a:rPr lang="hr-HR" sz="1600" dirty="0" smtClean="0"/>
              <a:t>Što </a:t>
            </a:r>
            <a:r>
              <a:rPr lang="hr-HR" sz="1600" dirty="0"/>
              <a:t>se tiče treće optužne točke – raspodjele članovima plemena slobodnih mjesta na </a:t>
            </a:r>
            <a:r>
              <a:rPr lang="hr-HR" sz="1600" dirty="0" err="1"/>
              <a:t>gladijatorskim</a:t>
            </a:r>
            <a:r>
              <a:rPr lang="hr-HR" sz="1600" dirty="0"/>
              <a:t> igrama, kao i četvrte – </a:t>
            </a:r>
            <a:r>
              <a:rPr lang="hr-HR" sz="1600" dirty="0" err="1"/>
              <a:t>organizirnaja</a:t>
            </a:r>
            <a:r>
              <a:rPr lang="hr-HR" sz="1600" dirty="0"/>
              <a:t> svečanih večera za velike skupine ljudi, Ciceron se povlači na drugu crtu obrane pa se drži </a:t>
            </a:r>
            <a:r>
              <a:rPr lang="hr-HR" sz="1600" i="1" dirty="0"/>
              <a:t>status </a:t>
            </a:r>
            <a:r>
              <a:rPr lang="hr-HR" sz="1600" i="1" dirty="0" err="1"/>
              <a:t>definitionis</a:t>
            </a:r>
            <a:r>
              <a:rPr lang="hr-HR" sz="1600" i="1" dirty="0"/>
              <a:t> </a:t>
            </a:r>
            <a:r>
              <a:rPr lang="hr-HR" sz="1600" dirty="0"/>
              <a:t>i tvrdi sljedeće:</a:t>
            </a:r>
          </a:p>
          <a:p>
            <a:r>
              <a:rPr lang="hr-HR" sz="1600" i="1" dirty="0" smtClean="0"/>
              <a:t>[72</a:t>
            </a:r>
            <a:r>
              <a:rPr lang="hr-HR" sz="1600" i="1" dirty="0"/>
              <a:t>] Ali gledališna su mjesta porazdijeljena po </a:t>
            </a:r>
            <a:r>
              <a:rPr lang="hr-HR" sz="1600" i="1" dirty="0" err="1"/>
              <a:t>tribusima</a:t>
            </a:r>
            <a:r>
              <a:rPr lang="hr-HR" sz="1600" i="1" dirty="0"/>
              <a:t> i na gozbu su javno pozvani. Premda </a:t>
            </a:r>
            <a:r>
              <a:rPr lang="hr-HR" sz="1600" i="1" dirty="0" err="1"/>
              <a:t>Murena</a:t>
            </a:r>
            <a:r>
              <a:rPr lang="hr-HR" sz="1600" i="1" dirty="0"/>
              <a:t> to uopće nije činio, suci, a njegovi su prijatelji to činili po običaju i umjereno, ipak me, </a:t>
            </a:r>
            <a:r>
              <a:rPr lang="hr-HR" sz="1600" i="1" dirty="0" err="1"/>
              <a:t>Servije</a:t>
            </a:r>
            <a:r>
              <a:rPr lang="hr-HR" sz="1600" i="1" dirty="0"/>
              <a:t>, sama ta stvar opominje da se prisjetim koliko su nam glasova oduzele žalbe na to u senatu. U koje naime vrijeme, i po našem sjećanju i po sjećanju naših očeva, nije bilo toga, svejedno nazvali mi to podmićivanjem ili darežljivošću, da se mjesto kako u </a:t>
            </a:r>
            <a:r>
              <a:rPr lang="hr-HR" sz="1600" i="1" dirty="0" err="1"/>
              <a:t>cirku</a:t>
            </a:r>
            <a:r>
              <a:rPr lang="hr-HR" sz="1600" i="1" dirty="0"/>
              <a:t> tako i na Forumu udjeljuje prijateljima i suplemenicima? Te su ugodne darove priprosti ljudi od svojih suplemenika dobivali po starom običaju</a:t>
            </a:r>
            <a:r>
              <a:rPr lang="hr-HR" sz="1600" i="1" dirty="0" smtClean="0"/>
              <a:t>...</a:t>
            </a:r>
            <a:endParaRPr lang="en-US" sz="1600" i="1" dirty="0"/>
          </a:p>
        </p:txBody>
      </p:sp>
    </p:spTree>
    <p:extLst>
      <p:ext uri="{BB962C8B-B14F-4D97-AF65-F5344CB8AC3E}">
        <p14:creationId xmlns:p14="http://schemas.microsoft.com/office/powerpoint/2010/main" val="15074171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hr-HR" sz="1900" b="1" i="1" dirty="0"/>
              <a:t>[XXXV]</a:t>
            </a:r>
            <a:r>
              <a:rPr lang="hr-HR" sz="1900" i="1" dirty="0"/>
              <a:t> [73] ...da je kao načelnik majstora jedanput razdijelio mjesta svojim suplemenicima, što će odrediti protiv muževa prvaka koji su za svoje suplemenike u </a:t>
            </a:r>
            <a:r>
              <a:rPr lang="hr-HR" sz="1900" i="1" dirty="0" err="1"/>
              <a:t>cirku</a:t>
            </a:r>
            <a:r>
              <a:rPr lang="hr-HR" sz="1900" i="1" dirty="0"/>
              <a:t> dali izgraditi čitave redove sjedala? Sve je te optužbe za pratitelje, za gledališna mjesta, kao i za gozbe, </a:t>
            </a:r>
            <a:r>
              <a:rPr lang="hr-HR" sz="1900" i="1" dirty="0" err="1"/>
              <a:t>Servije</a:t>
            </a:r>
            <a:r>
              <a:rPr lang="hr-HR" sz="1900" i="1" dirty="0"/>
              <a:t>, mnoštvo povezalo s tvojom prevelikom revnošću! Ipak, od tih optužbi </a:t>
            </a:r>
            <a:r>
              <a:rPr lang="hr-HR" sz="1900" i="1" dirty="0" err="1"/>
              <a:t>Murenu</a:t>
            </a:r>
            <a:r>
              <a:rPr lang="hr-HR" sz="1900" i="1" dirty="0"/>
              <a:t> brani ugled senata. Što naime? Misli li senat da je zločin izlaziti ususret? Ne, nego izlaziti ususret za plaću. Dokaži to! Misli li da je zločin ako mnogi prate? Ne, nego ako prate plaćenici. Dokaži to! Misli li da je zločin udjeljivati mjesto za gledanje ili pozivati na gozbu? Nipošto, nego pozivati javno, posvuda. Što znači „pozivati javno“? Pozivati sve. Dakle, ako je Lucije Nata, mladić vrlo visoka roda, za kojeg vidimo i kako sad razmišlja i kakav će muž biti, kod viteških centurija želio postati omiljen i za slučaj te rodbinske usluge i za ubuduće, neće to </a:t>
            </a:r>
            <a:r>
              <a:rPr lang="hr-HR" sz="1900" i="1" dirty="0" smtClean="0"/>
              <a:t>njegovu očuhu biti na štetu i ukor; isto tako, ako je djevica vestalka, </a:t>
            </a:r>
            <a:r>
              <a:rPr lang="hr-HR" sz="1900" i="1" dirty="0" err="1" smtClean="0"/>
              <a:t>Murenina</a:t>
            </a:r>
            <a:r>
              <a:rPr lang="hr-HR" sz="1900" i="1" dirty="0" smtClean="0"/>
              <a:t> bliža rođakinja, njemu ustupila svoje mjesto na </a:t>
            </a:r>
            <a:r>
              <a:rPr lang="hr-HR" sz="1900" i="1" dirty="0" err="1" smtClean="0"/>
              <a:t>gladijatorskim</a:t>
            </a:r>
            <a:r>
              <a:rPr lang="hr-HR" sz="1900" i="1" dirty="0" smtClean="0"/>
              <a:t> igrama, postupila je u skladu sa svojom dužnošću, kao što je i </a:t>
            </a:r>
            <a:r>
              <a:rPr lang="hr-HR" sz="1900" i="1" dirty="0" err="1" smtClean="0"/>
              <a:t>Murena</a:t>
            </a:r>
            <a:r>
              <a:rPr lang="hr-HR" sz="1900" i="1" dirty="0" smtClean="0"/>
              <a:t> daleko od svake krivnje. Sve su to usluge pouzdanih prijatelja, povlastice priprostih, službene dužnosti natjecatelja.</a:t>
            </a:r>
          </a:p>
          <a:p>
            <a:r>
              <a:rPr lang="hr-HR" sz="1900" i="1" dirty="0"/>
              <a:t> </a:t>
            </a:r>
            <a:r>
              <a:rPr lang="hr-HR" sz="1900" i="1" dirty="0" smtClean="0"/>
              <a:t>                                                                                                 </a:t>
            </a:r>
            <a:r>
              <a:rPr lang="hr-HR" sz="1900" dirty="0" smtClean="0"/>
              <a:t>(</a:t>
            </a:r>
            <a:r>
              <a:rPr lang="hr-HR" sz="1900" dirty="0" err="1" smtClean="0"/>
              <a:t>cit</a:t>
            </a:r>
            <a:r>
              <a:rPr lang="hr-HR" sz="1900" dirty="0" smtClean="0"/>
              <a:t>. </a:t>
            </a:r>
            <a:r>
              <a:rPr lang="hr-HR" sz="1900" dirty="0"/>
              <a:t>p</a:t>
            </a:r>
            <a:r>
              <a:rPr lang="hr-HR" sz="1900" dirty="0" smtClean="0"/>
              <a:t>rema: Jaramaz </a:t>
            </a:r>
            <a:r>
              <a:rPr lang="hr-HR" sz="1900" dirty="0"/>
              <a:t>Reskušić, </a:t>
            </a:r>
            <a:r>
              <a:rPr lang="hr-HR" sz="1900" i="1" dirty="0" smtClean="0"/>
              <a:t>Izbori</a:t>
            </a:r>
            <a:r>
              <a:rPr lang="hr-HR" sz="1900" dirty="0" smtClean="0"/>
              <a:t>, </a:t>
            </a:r>
            <a:r>
              <a:rPr lang="hr-HR" sz="1900" dirty="0"/>
              <a:t>u tisku</a:t>
            </a:r>
            <a:r>
              <a:rPr lang="hr-HR" sz="1900" dirty="0" smtClean="0"/>
              <a:t>)</a:t>
            </a:r>
            <a:endParaRPr lang="hr-HR" sz="1900" i="1" dirty="0" smtClean="0"/>
          </a:p>
          <a:p>
            <a:r>
              <a:rPr lang="hr-HR" sz="1900" dirty="0"/>
              <a:t>U posljednjem dijelu govora, zaključku (</a:t>
            </a:r>
            <a:r>
              <a:rPr lang="hr-HR" sz="1900" i="1" dirty="0" err="1"/>
              <a:t>peroratio</a:t>
            </a:r>
            <a:r>
              <a:rPr lang="hr-HR" sz="1900" dirty="0"/>
              <a:t>) koji obuhvaća odsječke od  83 do 90, Ciceron - govoreći prvenstveno kao konzul - poziva suce da, poput političke skupštine koja donosi odluke za budućnost, obrate pažnju na svoje (sudske) odluke, jer donoseći ih trebaju imati u vidu ponajvećma javni interes, ne zanemarujući pritom ni sigurnost samog </a:t>
            </a:r>
            <a:r>
              <a:rPr lang="hr-HR" sz="1900" dirty="0" err="1"/>
              <a:t>Murene</a:t>
            </a:r>
            <a:r>
              <a:rPr lang="hr-HR" sz="1900" dirty="0"/>
              <a:t>, njegove obitelji i doma. Tako se govor iz </a:t>
            </a:r>
            <a:r>
              <a:rPr lang="hr-HR" sz="1900" i="1" dirty="0" err="1"/>
              <a:t>genus</a:t>
            </a:r>
            <a:r>
              <a:rPr lang="hr-HR" sz="1900" i="1" dirty="0"/>
              <a:t> </a:t>
            </a:r>
            <a:r>
              <a:rPr lang="hr-HR" sz="1900" i="1" dirty="0" err="1"/>
              <a:t>iudiciale</a:t>
            </a:r>
            <a:r>
              <a:rPr lang="hr-HR" sz="1900" dirty="0"/>
              <a:t> premetnuo u </a:t>
            </a:r>
            <a:r>
              <a:rPr lang="hr-HR" sz="1900" i="1" dirty="0" err="1"/>
              <a:t>genus</a:t>
            </a:r>
            <a:r>
              <a:rPr lang="hr-HR" sz="1900" i="1" dirty="0"/>
              <a:t> </a:t>
            </a:r>
            <a:r>
              <a:rPr lang="hr-HR" sz="1900" i="1" dirty="0" err="1"/>
              <a:t>deliberativum</a:t>
            </a:r>
            <a:r>
              <a:rPr lang="hr-HR" sz="1900" dirty="0"/>
              <a:t>, a Ciceron takvom manipulacijom glede </a:t>
            </a:r>
            <a:r>
              <a:rPr lang="hr-HR" sz="1900" i="1" dirty="0" err="1"/>
              <a:t>genus</a:t>
            </a:r>
            <a:r>
              <a:rPr lang="hr-HR" sz="1900" i="1" dirty="0"/>
              <a:t> </a:t>
            </a:r>
            <a:r>
              <a:rPr lang="hr-HR" sz="1900" i="1" dirty="0" err="1"/>
              <a:t>causae</a:t>
            </a:r>
            <a:r>
              <a:rPr lang="hr-HR" sz="1900" i="1" dirty="0"/>
              <a:t> </a:t>
            </a:r>
            <a:r>
              <a:rPr lang="hr-HR" sz="1900" dirty="0"/>
              <a:t>izveo najjači argument te pobjedonosno ostvario najveći stupanj vještine uvjeravanja</a:t>
            </a:r>
            <a:r>
              <a:rPr lang="hr-HR" sz="1700" dirty="0"/>
              <a:t>.</a:t>
            </a:r>
            <a:endParaRPr lang="en-US" sz="1700" dirty="0"/>
          </a:p>
          <a:p>
            <a:endParaRPr lang="en-US" dirty="0"/>
          </a:p>
        </p:txBody>
      </p:sp>
    </p:spTree>
    <p:extLst>
      <p:ext uri="{BB962C8B-B14F-4D97-AF65-F5344CB8AC3E}">
        <p14:creationId xmlns:p14="http://schemas.microsoft.com/office/powerpoint/2010/main" val="11011812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48640"/>
            <a:ext cx="9720072" cy="1047404"/>
          </a:xfrm>
        </p:spPr>
        <p:txBody>
          <a:bodyPr>
            <a:normAutofit fontScale="90000"/>
          </a:bodyPr>
          <a:lstStyle/>
          <a:p>
            <a:r>
              <a:rPr lang="en-US" sz="4000" dirty="0"/>
              <a:t>4) </a:t>
            </a:r>
            <a:r>
              <a:rPr lang="en-US" sz="4000" dirty="0" err="1"/>
              <a:t>Vrste</a:t>
            </a:r>
            <a:r>
              <a:rPr lang="en-US" sz="4000" dirty="0"/>
              <a:t> </a:t>
            </a:r>
            <a:r>
              <a:rPr lang="en-US" sz="4000" dirty="0" err="1" smtClean="0"/>
              <a:t>dokaza</a:t>
            </a:r>
            <a:r>
              <a:rPr lang="hr-HR" sz="4000" dirty="0" smtClean="0"/>
              <a:t> i njihova</a:t>
            </a:r>
            <a:r>
              <a:rPr lang="en-US" sz="4000" dirty="0" smtClean="0"/>
              <a:t> </a:t>
            </a:r>
            <a:r>
              <a:rPr lang="en-US" sz="4000" dirty="0" err="1" smtClean="0"/>
              <a:t>Nalazišta</a:t>
            </a:r>
            <a:r>
              <a:rPr lang="hr-HR" sz="4000" dirty="0"/>
              <a:t/>
            </a:r>
            <a:br>
              <a:rPr lang="hr-HR" sz="4000" dirty="0"/>
            </a:br>
            <a:endParaRPr lang="en-US" sz="4000" dirty="0"/>
          </a:p>
        </p:txBody>
      </p:sp>
      <p:sp>
        <p:nvSpPr>
          <p:cNvPr id="3" name="Content Placeholder 2"/>
          <p:cNvSpPr>
            <a:spLocks noGrp="1"/>
          </p:cNvSpPr>
          <p:nvPr>
            <p:ph idx="1"/>
          </p:nvPr>
        </p:nvSpPr>
        <p:spPr>
          <a:xfrm>
            <a:off x="1024128" y="1770611"/>
            <a:ext cx="9720073" cy="4538749"/>
          </a:xfrm>
        </p:spPr>
        <p:txBody>
          <a:bodyPr>
            <a:noAutofit/>
          </a:bodyPr>
          <a:lstStyle/>
          <a:p>
            <a:pPr marL="0" indent="0">
              <a:buNone/>
            </a:pPr>
            <a:r>
              <a:rPr lang="en-US" sz="2000" dirty="0" smtClean="0"/>
              <a:t> </a:t>
            </a:r>
            <a:r>
              <a:rPr lang="hr-HR" sz="1800" dirty="0" smtClean="0"/>
              <a:t>1.) </a:t>
            </a:r>
            <a:r>
              <a:rPr lang="hr-HR" sz="1800" b="1" dirty="0" smtClean="0"/>
              <a:t>tehnički ili unutrašnji </a:t>
            </a:r>
            <a:r>
              <a:rPr lang="hr-HR" sz="1800" dirty="0" smtClean="0"/>
              <a:t>(prema </a:t>
            </a:r>
            <a:r>
              <a:rPr lang="hr-HR" sz="1800" dirty="0" err="1" smtClean="0"/>
              <a:t>Kvintilijanovoj</a:t>
            </a:r>
            <a:r>
              <a:rPr lang="hr-HR" sz="1800" dirty="0" smtClean="0"/>
              <a:t> verziji - </a:t>
            </a:r>
            <a:r>
              <a:rPr lang="en-US" sz="1800" i="1" dirty="0" err="1" smtClean="0"/>
              <a:t>probationes</a:t>
            </a:r>
            <a:r>
              <a:rPr lang="en-US" sz="1800" i="1" dirty="0" smtClean="0"/>
              <a:t> </a:t>
            </a:r>
            <a:r>
              <a:rPr lang="en-US" sz="1800" i="1" dirty="0" err="1" smtClean="0"/>
              <a:t>artificiales</a:t>
            </a:r>
            <a:r>
              <a:rPr lang="hr-HR" sz="1800" dirty="0" smtClean="0"/>
              <a:t>) odnosno specifično retorički dokazi:</a:t>
            </a:r>
            <a:endParaRPr lang="hr-HR" sz="1800" i="1" dirty="0" smtClean="0"/>
          </a:p>
          <a:p>
            <a:r>
              <a:rPr lang="hr-HR" sz="1800" dirty="0" smtClean="0"/>
              <a:t>   Prema </a:t>
            </a:r>
            <a:r>
              <a:rPr lang="hr-HR" sz="1800" b="1" dirty="0" smtClean="0"/>
              <a:t>Aristotelovom</a:t>
            </a:r>
            <a:r>
              <a:rPr lang="hr-HR" sz="1800" dirty="0" smtClean="0"/>
              <a:t> poimanju to su sredstva uvjeravanja koja se nalaze u samoj stvari o kojoj se govori, a govornik ih sam stvara odnosno pronalazi, koristeći se svojim sposobnostima i stečenim teoretskim (retoričkim) obrazovanjem odnosno pripremom, a dijeli ih na tri vrste: </a:t>
            </a:r>
          </a:p>
          <a:p>
            <a:r>
              <a:rPr lang="hr-HR" sz="1800" i="1" dirty="0" smtClean="0"/>
              <a:t>a) </a:t>
            </a:r>
            <a:r>
              <a:rPr lang="hr-HR" sz="1800" b="1" dirty="0" smtClean="0"/>
              <a:t>logički</a:t>
            </a:r>
            <a:r>
              <a:rPr lang="hr-HR" sz="1800" i="1" dirty="0" smtClean="0"/>
              <a:t> </a:t>
            </a:r>
            <a:r>
              <a:rPr lang="hr-HR" sz="1800" dirty="0" smtClean="0"/>
              <a:t>(</a:t>
            </a:r>
            <a:r>
              <a:rPr lang="hr-HR" sz="1800" i="1" dirty="0" err="1" smtClean="0"/>
              <a:t>logos</a:t>
            </a:r>
            <a:r>
              <a:rPr lang="hr-HR" sz="1800" i="1" dirty="0" smtClean="0"/>
              <a:t>):</a:t>
            </a:r>
          </a:p>
          <a:p>
            <a:r>
              <a:rPr lang="hr-HR" sz="1800" i="1" dirty="0" smtClean="0"/>
              <a:t> 1. </a:t>
            </a:r>
            <a:r>
              <a:rPr lang="hr-HR" sz="1800" i="1" dirty="0" err="1" smtClean="0"/>
              <a:t>enthymema</a:t>
            </a:r>
            <a:r>
              <a:rPr lang="hr-HR" sz="1800" dirty="0" smtClean="0"/>
              <a:t> tj. retorički skraćeni silogizam: dedukcije zasnovane na vjerojatnostima ili znakovima, koje pribjegavaju posebnim ili općim mjestima (stvarno-nestvarno; više-manje; moguće-nemoguće), a pritom se zaključak izvodi tako da se jedna premisa – kao općepoznata – ispušta odnosno prešućuje </a:t>
            </a:r>
            <a:endParaRPr lang="hr-HR" sz="1800" i="1" dirty="0"/>
          </a:p>
          <a:p>
            <a:r>
              <a:rPr lang="hr-HR" sz="1800" i="1" dirty="0" smtClean="0"/>
              <a:t>2. </a:t>
            </a:r>
            <a:r>
              <a:rPr lang="hr-HR" sz="1800" i="1" dirty="0" err="1" smtClean="0"/>
              <a:t>paradeigma</a:t>
            </a:r>
            <a:r>
              <a:rPr lang="hr-HR" sz="1800" i="1" dirty="0" smtClean="0"/>
              <a:t> </a:t>
            </a:r>
            <a:r>
              <a:rPr lang="hr-HR" sz="1800" dirty="0" smtClean="0"/>
              <a:t>tj. primjer:</a:t>
            </a:r>
            <a:r>
              <a:rPr lang="hr-HR" sz="1800" i="1" dirty="0" smtClean="0"/>
              <a:t> </a:t>
            </a:r>
            <a:r>
              <a:rPr lang="hr-HR" sz="1800" dirty="0" smtClean="0"/>
              <a:t>retorička </a:t>
            </a:r>
            <a:r>
              <a:rPr lang="hr-HR" sz="1800" dirty="0"/>
              <a:t>indukcija </a:t>
            </a:r>
            <a:r>
              <a:rPr lang="hr-HR" sz="1800" dirty="0" smtClean="0"/>
              <a:t>zasnovana </a:t>
            </a:r>
            <a:r>
              <a:rPr lang="hr-HR" sz="1800" dirty="0"/>
              <a:t>na povijesnim ili izmišljenim činjenicama odnosno </a:t>
            </a:r>
            <a:r>
              <a:rPr lang="hr-HR" sz="1800" dirty="0" smtClean="0"/>
              <a:t>izvođenje od posebnog (poznatijeg) prema posebnom (manje poznatom), a ne od posebnog (pojedinačnog) prema općenitom</a:t>
            </a:r>
            <a:endParaRPr lang="hr-HR" sz="1800" i="1" dirty="0"/>
          </a:p>
          <a:p>
            <a:endParaRPr lang="hr-HR" sz="2000" dirty="0" smtClean="0"/>
          </a:p>
          <a:p>
            <a:r>
              <a:rPr lang="en-US" sz="2000" dirty="0"/>
              <a:t/>
            </a:r>
            <a:br>
              <a:rPr lang="en-US" sz="2000" dirty="0"/>
            </a:br>
            <a:endParaRPr lang="en-US" sz="2000" dirty="0"/>
          </a:p>
        </p:txBody>
      </p:sp>
    </p:spTree>
    <p:extLst>
      <p:ext uri="{BB962C8B-B14F-4D97-AF65-F5344CB8AC3E}">
        <p14:creationId xmlns:p14="http://schemas.microsoft.com/office/powerpoint/2010/main" val="355298129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10037619" cy="4322618"/>
          </a:xfrm>
        </p:spPr>
        <p:txBody>
          <a:bodyPr>
            <a:normAutofit fontScale="25000" lnSpcReduction="20000"/>
          </a:bodyPr>
          <a:lstStyle/>
          <a:p>
            <a:pPr marL="0" indent="0">
              <a:buNone/>
            </a:pPr>
            <a:r>
              <a:rPr lang="hr-HR" sz="7200" dirty="0" smtClean="0"/>
              <a:t>b) </a:t>
            </a:r>
            <a:r>
              <a:rPr lang="hr-HR" sz="7200" b="1" dirty="0" smtClean="0"/>
              <a:t>psihološki</a:t>
            </a:r>
            <a:r>
              <a:rPr lang="hr-HR" sz="7200" dirty="0" smtClean="0"/>
              <a:t> (</a:t>
            </a:r>
            <a:r>
              <a:rPr lang="hr-HR" sz="7200" i="1" dirty="0" err="1" smtClean="0"/>
              <a:t>pathos</a:t>
            </a:r>
            <a:r>
              <a:rPr lang="hr-HR" sz="7200" dirty="0" smtClean="0"/>
              <a:t>) – sva ona govorna sredstva koja bi mogla u slušateljstvu, tj. </a:t>
            </a:r>
            <a:r>
              <a:rPr lang="hr-HR" sz="7200" dirty="0"/>
              <a:t>n</a:t>
            </a:r>
            <a:r>
              <a:rPr lang="hr-HR" sz="7200" dirty="0" smtClean="0"/>
              <a:t>arodu u skupštini ili </a:t>
            </a:r>
            <a:r>
              <a:rPr lang="hr-HR" sz="7200" dirty="0"/>
              <a:t>sucima </a:t>
            </a:r>
            <a:r>
              <a:rPr lang="hr-HR" sz="7200" dirty="0" smtClean="0"/>
              <a:t>na sudu ili okupljenima na pogrebu ili svečanosti, izazvati određene emocije (ljutnju, samilost, sumnju i sl.) u prilog govornikovim tvrdnjama i time utjecati na sadržaj određenog skupštinskog savjeta, određene sudske odluke itd.</a:t>
            </a:r>
          </a:p>
          <a:p>
            <a:pPr marL="0" indent="0">
              <a:buNone/>
            </a:pPr>
            <a:r>
              <a:rPr lang="hr-HR" sz="7200" dirty="0" smtClean="0"/>
              <a:t>c) </a:t>
            </a:r>
            <a:r>
              <a:rPr lang="hr-HR" sz="7200" b="1" dirty="0" smtClean="0"/>
              <a:t>etičko-psihološki</a:t>
            </a:r>
            <a:r>
              <a:rPr lang="hr-HR" sz="7200" dirty="0" smtClean="0"/>
              <a:t> (</a:t>
            </a:r>
            <a:r>
              <a:rPr lang="hr-HR" sz="7200" i="1" dirty="0" err="1" smtClean="0"/>
              <a:t>ethos</a:t>
            </a:r>
            <a:r>
              <a:rPr lang="hr-HR" sz="7200" dirty="0" smtClean="0"/>
              <a:t>) – sredstva kojima se postizava pouzdanost slušateljstva (članova skupštine, sudaca, okupljenih u javnosti) u karakterne i moralne osobine govornika, a time posredno i u uvjerljivost sadržaja samog govora</a:t>
            </a:r>
          </a:p>
          <a:p>
            <a:pPr marL="0" indent="0">
              <a:buNone/>
            </a:pPr>
            <a:r>
              <a:rPr lang="hr-HR" sz="7200" dirty="0" smtClean="0"/>
              <a:t>   Što se tiče </a:t>
            </a:r>
            <a:r>
              <a:rPr lang="hr-HR" sz="7200" b="1" dirty="0" smtClean="0"/>
              <a:t>Ciceronova</a:t>
            </a:r>
            <a:r>
              <a:rPr lang="hr-HR" sz="7200" dirty="0" smtClean="0"/>
              <a:t> poimanja i diobe dokaza, on ih za razliku od Aristotela, tretira isključivo kao sredstava uvjeravanja logičke (dijalektičke) prirode, izostavljajući pak ona psihološke i etičko-psihološke prirode; a konstruirajući pritom </a:t>
            </a:r>
            <a:r>
              <a:rPr lang="hr-HR" sz="7200" i="1" dirty="0" err="1" smtClean="0"/>
              <a:t>argumentum</a:t>
            </a:r>
            <a:r>
              <a:rPr lang="hr-HR" sz="7200" i="1" dirty="0" smtClean="0"/>
              <a:t> </a:t>
            </a:r>
            <a:r>
              <a:rPr lang="hr-HR" sz="7200" dirty="0" smtClean="0"/>
              <a:t>kao viši pojam - tj. razlog koji dvojbeni stav čini vjerojatnim - razlikuje dvije kategorije </a:t>
            </a:r>
            <a:r>
              <a:rPr lang="hr-HR" sz="7200" dirty="0" err="1" smtClean="0"/>
              <a:t>argumentativnih</a:t>
            </a:r>
            <a:r>
              <a:rPr lang="hr-HR" sz="7200" dirty="0" smtClean="0"/>
              <a:t> mjesta (</a:t>
            </a:r>
            <a:r>
              <a:rPr lang="hr-HR" sz="7200" i="1" dirty="0" err="1" smtClean="0"/>
              <a:t>loci</a:t>
            </a:r>
            <a:r>
              <a:rPr lang="hr-HR" sz="7200" dirty="0" smtClean="0"/>
              <a:t>) kao svojevrsnih spremišta u kojima se prema potrebi mogu tražiti i pronaći željeni argumenti, a parafrazirajući </a:t>
            </a:r>
            <a:r>
              <a:rPr lang="hr-HR" sz="7200" dirty="0"/>
              <a:t>Aristotelovo određenje </a:t>
            </a:r>
            <a:r>
              <a:rPr lang="hr-HR" sz="7200" i="1" dirty="0"/>
              <a:t>tehničkih</a:t>
            </a:r>
            <a:r>
              <a:rPr lang="hr-HR" sz="7200" dirty="0"/>
              <a:t> i </a:t>
            </a:r>
            <a:r>
              <a:rPr lang="hr-HR" sz="7200" i="1" dirty="0" err="1"/>
              <a:t>atehničkih</a:t>
            </a:r>
            <a:r>
              <a:rPr lang="hr-HR" sz="7200" dirty="0"/>
              <a:t> dokaza </a:t>
            </a:r>
            <a:r>
              <a:rPr lang="hr-HR" sz="7200" dirty="0" smtClean="0"/>
              <a:t>naziva ih: </a:t>
            </a:r>
            <a:r>
              <a:rPr lang="hr-HR" sz="7200" i="1" dirty="0" smtClean="0"/>
              <a:t>unutarnja mjesta </a:t>
            </a:r>
            <a:r>
              <a:rPr lang="hr-HR" sz="7200" dirty="0" smtClean="0"/>
              <a:t>i </a:t>
            </a:r>
            <a:r>
              <a:rPr lang="hr-HR" sz="7200" i="1" dirty="0" smtClean="0"/>
              <a:t>vanjska mjesta</a:t>
            </a:r>
            <a:r>
              <a:rPr lang="hr-HR" sz="7200" dirty="0" smtClean="0"/>
              <a:t>.</a:t>
            </a:r>
          </a:p>
          <a:p>
            <a:pPr marL="0" indent="0">
              <a:buNone/>
            </a:pPr>
            <a:r>
              <a:rPr lang="hr-HR" sz="7200" dirty="0" smtClean="0"/>
              <a:t>   Tako </a:t>
            </a:r>
            <a:r>
              <a:rPr lang="hr-HR" sz="7200" b="1" dirty="0" smtClean="0"/>
              <a:t>unutarnja mjesta </a:t>
            </a:r>
            <a:r>
              <a:rPr lang="hr-HR" sz="7200" dirty="0" smtClean="0"/>
              <a:t>(kao pandan aristotelovskim tehničkim dokazima) koja su inherentna samoj spornoj stvari dijeli na četiri skupine</a:t>
            </a:r>
            <a:r>
              <a:rPr lang="hr-HR" sz="7200" dirty="0"/>
              <a:t>: </a:t>
            </a:r>
            <a:endParaRPr lang="hr-HR" sz="7200" dirty="0" smtClean="0"/>
          </a:p>
          <a:p>
            <a:pPr marL="0" indent="0">
              <a:buNone/>
            </a:pPr>
            <a:r>
              <a:rPr lang="hr-HR" sz="7200" dirty="0" smtClean="0"/>
              <a:t>1. skupina mjesta koja potječu </a:t>
            </a:r>
            <a:r>
              <a:rPr lang="hr-HR" sz="7200" dirty="0"/>
              <a:t>iz same </a:t>
            </a:r>
            <a:r>
              <a:rPr lang="hr-HR" sz="7200" dirty="0" smtClean="0"/>
              <a:t>sporne stvari </a:t>
            </a:r>
            <a:r>
              <a:rPr lang="hr-HR" sz="7200" dirty="0"/>
              <a:t>kao </a:t>
            </a:r>
            <a:r>
              <a:rPr lang="hr-HR" sz="7200" dirty="0" smtClean="0"/>
              <a:t>cjeline odnosno iz njezinog pojmovnog određenja tj. definicije (</a:t>
            </a:r>
            <a:r>
              <a:rPr lang="hr-HR" sz="7200" i="1" dirty="0" err="1"/>
              <a:t>loci</a:t>
            </a:r>
            <a:r>
              <a:rPr lang="hr-HR" sz="7200" i="1" dirty="0"/>
              <a:t> ex </a:t>
            </a:r>
            <a:r>
              <a:rPr lang="hr-HR" sz="7200" i="1" dirty="0" err="1" smtClean="0"/>
              <a:t>toto</a:t>
            </a:r>
            <a:r>
              <a:rPr lang="hr-HR" sz="7200" i="1" dirty="0" smtClean="0"/>
              <a:t> </a:t>
            </a:r>
            <a:r>
              <a:rPr lang="hr-HR" sz="7200" dirty="0" smtClean="0"/>
              <a:t>odnosno </a:t>
            </a:r>
            <a:r>
              <a:rPr lang="hr-HR" sz="7200" i="1" dirty="0" smtClean="0"/>
              <a:t>a </a:t>
            </a:r>
            <a:r>
              <a:rPr lang="hr-HR" sz="7200" i="1" dirty="0" err="1" smtClean="0"/>
              <a:t>definitione</a:t>
            </a:r>
            <a:r>
              <a:rPr lang="hr-HR" sz="7200" dirty="0" smtClean="0"/>
              <a:t>), s tim da je definicija logička operacija (pa i kao govor) kojom se o spornoj stvari otkriva ono što je u njoj skriveno odnosno njezina bit; a pritom Ciceron definicije dijeli kako </a:t>
            </a:r>
            <a:endParaRPr lang="en-US" sz="6400" dirty="0"/>
          </a:p>
          <a:p>
            <a:pPr marL="0" indent="0">
              <a:buNone/>
            </a:pPr>
            <a:r>
              <a:rPr lang="hr-HR" sz="1800" dirty="0" smtClean="0"/>
              <a:t> </a:t>
            </a:r>
            <a:endParaRPr lang="hr-HR" sz="1800" dirty="0"/>
          </a:p>
        </p:txBody>
      </p:sp>
    </p:spTree>
    <p:extLst>
      <p:ext uri="{BB962C8B-B14F-4D97-AF65-F5344CB8AC3E}">
        <p14:creationId xmlns:p14="http://schemas.microsoft.com/office/powerpoint/2010/main" val="421111724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hr-HR" sz="1900" dirty="0" smtClean="0"/>
              <a:t>s obzirom </a:t>
            </a:r>
            <a:r>
              <a:rPr lang="hr-HR" sz="1900" dirty="0"/>
              <a:t>na predmet – na one koje se odnose na postojeće stvari i one koje se odnose na zamišljene stvari, tako i s obzirom na logički postupak njezina ostvarenja – na definicije koje s ostvaruju raščlanjivanjem (</a:t>
            </a:r>
            <a:r>
              <a:rPr lang="hr-HR" sz="1900" i="1" dirty="0" err="1"/>
              <a:t>definitio</a:t>
            </a:r>
            <a:r>
              <a:rPr lang="hr-HR" sz="1900" i="1" dirty="0"/>
              <a:t> </a:t>
            </a:r>
            <a:r>
              <a:rPr lang="hr-HR" sz="1900" i="1" dirty="0" err="1"/>
              <a:t>per</a:t>
            </a:r>
            <a:r>
              <a:rPr lang="hr-HR" sz="1900" i="1" dirty="0"/>
              <a:t> </a:t>
            </a:r>
            <a:r>
              <a:rPr lang="hr-HR" sz="1900" i="1" dirty="0" err="1"/>
              <a:t>partitionem</a:t>
            </a:r>
            <a:r>
              <a:rPr lang="hr-HR" sz="1900" dirty="0"/>
              <a:t>) sporne stvari na najmanje dijelove (</a:t>
            </a:r>
            <a:r>
              <a:rPr lang="hr-HR" sz="1900" i="1" dirty="0" err="1"/>
              <a:t>membra</a:t>
            </a:r>
            <a:r>
              <a:rPr lang="hr-HR" sz="1900" dirty="0"/>
              <a:t>) i na one (</a:t>
            </a:r>
            <a:r>
              <a:rPr lang="hr-HR" sz="1900" i="1" dirty="0" err="1"/>
              <a:t>definitio</a:t>
            </a:r>
            <a:r>
              <a:rPr lang="hr-HR" sz="1900" i="1" dirty="0"/>
              <a:t> </a:t>
            </a:r>
            <a:r>
              <a:rPr lang="hr-HR" sz="1900" i="1" dirty="0" err="1"/>
              <a:t>per</a:t>
            </a:r>
            <a:r>
              <a:rPr lang="hr-HR" sz="1900" i="1" dirty="0"/>
              <a:t> </a:t>
            </a:r>
            <a:r>
              <a:rPr lang="hr-HR" sz="1900" i="1" dirty="0" err="1"/>
              <a:t>divisionem</a:t>
            </a:r>
            <a:r>
              <a:rPr lang="hr-HR" sz="1900" dirty="0"/>
              <a:t>) koje se ostvaruju sabiranjem doslovno svih vrsta (</a:t>
            </a:r>
            <a:r>
              <a:rPr lang="hr-HR" sz="1900" i="1" dirty="0"/>
              <a:t>forma/</a:t>
            </a:r>
            <a:r>
              <a:rPr lang="hr-HR" sz="1900" i="1" dirty="0" err="1"/>
              <a:t>species</a:t>
            </a:r>
            <a:r>
              <a:rPr lang="hr-HR" sz="1900" i="1" dirty="0"/>
              <a:t>) </a:t>
            </a:r>
            <a:r>
              <a:rPr lang="hr-HR" sz="1900" dirty="0"/>
              <a:t>istog roda (</a:t>
            </a:r>
            <a:r>
              <a:rPr lang="hr-HR" sz="1900" i="1" dirty="0" err="1"/>
              <a:t>genus</a:t>
            </a:r>
            <a:r>
              <a:rPr lang="hr-HR" sz="1900" dirty="0"/>
              <a:t>)</a:t>
            </a:r>
          </a:p>
          <a:p>
            <a:pPr marL="0" indent="0">
              <a:buNone/>
            </a:pPr>
            <a:r>
              <a:rPr lang="hr-HR" sz="1900" dirty="0"/>
              <a:t>2. skupina mjesta koja potječu iz dijelova (</a:t>
            </a:r>
            <a:r>
              <a:rPr lang="hr-HR" sz="1900" i="1" dirty="0" err="1"/>
              <a:t>pars</a:t>
            </a:r>
            <a:r>
              <a:rPr lang="hr-HR" sz="1900" dirty="0"/>
              <a:t>)</a:t>
            </a:r>
            <a:r>
              <a:rPr lang="hr-HR" sz="1900" i="1" dirty="0"/>
              <a:t> </a:t>
            </a:r>
            <a:r>
              <a:rPr lang="hr-HR" sz="1900" dirty="0"/>
              <a:t>sporne stvari (</a:t>
            </a:r>
            <a:r>
              <a:rPr lang="hr-HR" sz="1900" i="1" dirty="0" err="1"/>
              <a:t>loci</a:t>
            </a:r>
            <a:r>
              <a:rPr lang="hr-HR" sz="1900" i="1" dirty="0"/>
              <a:t> ex </a:t>
            </a:r>
            <a:r>
              <a:rPr lang="hr-HR" sz="1900" i="1" dirty="0" err="1"/>
              <a:t>partibus</a:t>
            </a:r>
            <a:r>
              <a:rPr lang="hr-HR" sz="1900" i="1" dirty="0"/>
              <a:t> </a:t>
            </a:r>
            <a:r>
              <a:rPr lang="hr-HR" sz="1900" i="1" dirty="0" err="1"/>
              <a:t>eius</a:t>
            </a:r>
            <a:r>
              <a:rPr lang="hr-HR" sz="1900" dirty="0"/>
              <a:t>) od kojih se neki (u slučaju njihova neograničenog broja) mogu izostaviti kako bi se spoznala cjelina odnosno sporna stvar, </a:t>
            </a:r>
          </a:p>
          <a:p>
            <a:pPr marL="0" indent="0">
              <a:buNone/>
            </a:pPr>
            <a:r>
              <a:rPr lang="hr-HR" sz="1900" dirty="0"/>
              <a:t>3. skupina mjesta koja potječu iz oznake (</a:t>
            </a:r>
            <a:r>
              <a:rPr lang="hr-HR" sz="1900" i="1" dirty="0" err="1"/>
              <a:t>notatio</a:t>
            </a:r>
            <a:r>
              <a:rPr lang="hr-HR" sz="1900" dirty="0"/>
              <a:t>)</a:t>
            </a:r>
            <a:r>
              <a:rPr lang="hr-HR" sz="1900" i="1" dirty="0"/>
              <a:t> </a:t>
            </a:r>
            <a:r>
              <a:rPr lang="hr-HR" sz="1900" dirty="0"/>
              <a:t>same sporne stvari kao cjeline (</a:t>
            </a:r>
            <a:r>
              <a:rPr lang="hr-HR" sz="1900" i="1" dirty="0" err="1"/>
              <a:t>loci</a:t>
            </a:r>
            <a:r>
              <a:rPr lang="hr-HR" sz="1900" i="1" dirty="0"/>
              <a:t> ex nota</a:t>
            </a:r>
            <a:r>
              <a:rPr lang="hr-HR" sz="1900" dirty="0"/>
              <a:t>), a to su mjesta kod kojih se argumenti izvode iz značenja riječi odnosno iz značenja imena sporne stvari, oslanjajući se na jezik kao prirodni fenomen koji otkriva istinu o stvarima koje označava odnosno njihovu bit</a:t>
            </a:r>
          </a:p>
          <a:p>
            <a:pPr marL="0" indent="0">
              <a:buNone/>
            </a:pPr>
            <a:r>
              <a:rPr lang="hr-HR" sz="1900" dirty="0"/>
              <a:t>- ovdje treba naglasiti da navedene tri skupine čine mjesta koja su determinirana isključivo unutrašnjim stranama same sporne stvari odnosno suštinskom relacijom s njom</a:t>
            </a:r>
          </a:p>
          <a:p>
            <a:endParaRPr lang="en-US" dirty="0"/>
          </a:p>
        </p:txBody>
      </p:sp>
    </p:spTree>
    <p:extLst>
      <p:ext uri="{BB962C8B-B14F-4D97-AF65-F5344CB8AC3E}">
        <p14:creationId xmlns:p14="http://schemas.microsoft.com/office/powerpoint/2010/main" val="4301992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24128" y="1986742"/>
            <a:ext cx="9612008" cy="3541220"/>
          </a:xfrm>
        </p:spPr>
        <p:txBody>
          <a:bodyPr>
            <a:noAutofit/>
          </a:bodyPr>
          <a:lstStyle/>
          <a:p>
            <a:pPr marL="0" indent="0">
              <a:buNone/>
            </a:pPr>
            <a:r>
              <a:rPr lang="hr-HR" sz="1800" dirty="0" smtClean="0"/>
              <a:t>4. skupina mjesta koja potječu iz elemenata odnosno činjenica koje su na neki način povezane sa samom spornom stvari (</a:t>
            </a:r>
            <a:r>
              <a:rPr lang="hr-HR" sz="1800" i="1" dirty="0" err="1" smtClean="0"/>
              <a:t>loci</a:t>
            </a:r>
            <a:r>
              <a:rPr lang="hr-HR" sz="1800" i="1" dirty="0" smtClean="0"/>
              <a:t> ex </a:t>
            </a:r>
            <a:r>
              <a:rPr lang="hr-HR" sz="1800" i="1" dirty="0" err="1" smtClean="0"/>
              <a:t>his</a:t>
            </a:r>
            <a:r>
              <a:rPr lang="hr-HR" sz="1800" i="1" dirty="0" smtClean="0"/>
              <a:t> rebus, </a:t>
            </a:r>
            <a:r>
              <a:rPr lang="hr-HR" sz="1800" i="1" dirty="0" err="1" smtClean="0"/>
              <a:t>quae</a:t>
            </a:r>
            <a:r>
              <a:rPr lang="hr-HR" sz="1800" i="1" dirty="0" smtClean="0"/>
              <a:t> </a:t>
            </a:r>
            <a:r>
              <a:rPr lang="hr-HR" sz="1800" i="1" dirty="0" err="1" smtClean="0"/>
              <a:t>quodammodo</a:t>
            </a:r>
            <a:r>
              <a:rPr lang="hr-HR" sz="1800" i="1" dirty="0" smtClean="0"/>
              <a:t> </a:t>
            </a:r>
            <a:r>
              <a:rPr lang="hr-HR" sz="1800" i="1" dirty="0" err="1" smtClean="0"/>
              <a:t>adfectae</a:t>
            </a:r>
            <a:r>
              <a:rPr lang="hr-HR" sz="1800" i="1" dirty="0" smtClean="0"/>
              <a:t> </a:t>
            </a:r>
            <a:r>
              <a:rPr lang="hr-HR" sz="1800" i="1" dirty="0" err="1" smtClean="0"/>
              <a:t>sunt</a:t>
            </a:r>
            <a:r>
              <a:rPr lang="hr-HR" sz="1800" i="1" dirty="0" smtClean="0"/>
              <a:t> ad </a:t>
            </a:r>
            <a:r>
              <a:rPr lang="hr-HR" sz="1800" i="1" dirty="0" err="1" smtClean="0"/>
              <a:t>id</a:t>
            </a:r>
            <a:r>
              <a:rPr lang="hr-HR" sz="1800" i="1" dirty="0" smtClean="0"/>
              <a:t>, de quo </a:t>
            </a:r>
            <a:r>
              <a:rPr lang="hr-HR" sz="1800" i="1" dirty="0" err="1" smtClean="0"/>
              <a:t>agitur</a:t>
            </a:r>
            <a:r>
              <a:rPr lang="hr-HR" sz="1800" i="1" dirty="0" smtClean="0"/>
              <a:t>)</a:t>
            </a:r>
            <a:r>
              <a:rPr lang="hr-HR" sz="1800" dirty="0" smtClean="0"/>
              <a:t>, a koja su determinirana akcidentalnim relacijama između sporne stvari i elemenata/činjenica koji su joj izvanjski ali o njoj uvijek bitno ovisni, te ih razlože prikazujući trinaest takvih mjesta koja su upravo zbog takvih relacija određeni (za razliku od </a:t>
            </a:r>
            <a:r>
              <a:rPr lang="hr-HR" sz="1800" i="1" dirty="0" smtClean="0"/>
              <a:t>vanjskih mjesta</a:t>
            </a:r>
            <a:r>
              <a:rPr lang="hr-HR" sz="1800" dirty="0" smtClean="0"/>
              <a:t>) u svojoj </a:t>
            </a:r>
            <a:r>
              <a:rPr lang="hr-HR" sz="1800" dirty="0" err="1" smtClean="0"/>
              <a:t>topičkoj</a:t>
            </a:r>
            <a:r>
              <a:rPr lang="hr-HR" sz="1800" dirty="0" smtClean="0"/>
              <a:t> prirodi:</a:t>
            </a:r>
          </a:p>
          <a:p>
            <a:pPr marL="0" indent="0">
              <a:buNone/>
            </a:pPr>
            <a:r>
              <a:rPr lang="hr-HR" sz="1800" dirty="0" smtClean="0"/>
              <a:t> - mjesto iz spajanja </a:t>
            </a:r>
            <a:r>
              <a:rPr lang="hr-HR" sz="1800" i="1" dirty="0" smtClean="0"/>
              <a:t>(</a:t>
            </a:r>
            <a:r>
              <a:rPr lang="hr-HR" sz="1800" i="1" dirty="0" err="1" smtClean="0"/>
              <a:t>locus</a:t>
            </a:r>
            <a:r>
              <a:rPr lang="hr-HR" sz="1800" i="1" dirty="0" smtClean="0"/>
              <a:t> ex /a/ </a:t>
            </a:r>
            <a:r>
              <a:rPr lang="hr-HR" sz="1800" i="1" dirty="0" err="1" smtClean="0"/>
              <a:t>coniugatis</a:t>
            </a:r>
            <a:r>
              <a:rPr lang="hr-HR" sz="1800" dirty="0" smtClean="0"/>
              <a:t>) </a:t>
            </a:r>
            <a:r>
              <a:rPr lang="hr-HR" sz="1800" dirty="0"/>
              <a:t>je ono mjesto iz kojega se izvode </a:t>
            </a:r>
            <a:r>
              <a:rPr lang="hr-HR" sz="1800" dirty="0" smtClean="0"/>
              <a:t>argumenti spajanjem riječi istog roda odnosno korijena (npr. </a:t>
            </a:r>
            <a:r>
              <a:rPr lang="hr-HR" sz="1800" i="1" dirty="0" smtClean="0"/>
              <a:t>sapiens</a:t>
            </a:r>
            <a:r>
              <a:rPr lang="hr-HR" sz="1800" dirty="0" smtClean="0"/>
              <a:t>, </a:t>
            </a:r>
            <a:r>
              <a:rPr lang="hr-HR" sz="1800" i="1" dirty="0" err="1" smtClean="0"/>
              <a:t>sapienter</a:t>
            </a:r>
            <a:r>
              <a:rPr lang="hr-HR" sz="1800" dirty="0" smtClean="0"/>
              <a:t>, </a:t>
            </a:r>
            <a:r>
              <a:rPr lang="hr-HR" sz="1800" i="1" dirty="0" err="1" smtClean="0"/>
              <a:t>sapientia</a:t>
            </a:r>
            <a:r>
              <a:rPr lang="hr-HR" sz="1800" dirty="0" smtClean="0"/>
              <a:t>)</a:t>
            </a:r>
            <a:endParaRPr lang="hr-HR" sz="1800" i="1" dirty="0" smtClean="0"/>
          </a:p>
          <a:p>
            <a:pPr marL="0" indent="0">
              <a:buNone/>
            </a:pPr>
            <a:r>
              <a:rPr lang="hr-HR" sz="1800" dirty="0" smtClean="0"/>
              <a:t> - mjesto iz roda </a:t>
            </a:r>
            <a:r>
              <a:rPr lang="hr-HR" sz="1800" i="1" dirty="0" smtClean="0"/>
              <a:t>(</a:t>
            </a:r>
            <a:r>
              <a:rPr lang="hr-HR" sz="1800" i="1" dirty="0" err="1" smtClean="0"/>
              <a:t>locus</a:t>
            </a:r>
            <a:r>
              <a:rPr lang="hr-HR" sz="1800" i="1" dirty="0" smtClean="0"/>
              <a:t> ex </a:t>
            </a:r>
            <a:r>
              <a:rPr lang="hr-HR" sz="1800" i="1" dirty="0" err="1" smtClean="0"/>
              <a:t>genera</a:t>
            </a:r>
            <a:r>
              <a:rPr lang="hr-HR" sz="1800" dirty="0" smtClean="0"/>
              <a:t>) </a:t>
            </a:r>
            <a:r>
              <a:rPr lang="hr-HR" sz="1800" dirty="0"/>
              <a:t>je ono mjesto iz kojega se </a:t>
            </a:r>
            <a:r>
              <a:rPr lang="hr-HR" sz="1800" dirty="0" smtClean="0"/>
              <a:t>argumenti izvode iz činjenice što sporna stvar pripada određenom rodu kao neposredno mu podređena  </a:t>
            </a:r>
            <a:endParaRPr lang="hr-HR" sz="1800" i="1" dirty="0" smtClean="0"/>
          </a:p>
          <a:p>
            <a:pPr marL="0" indent="0">
              <a:buNone/>
            </a:pPr>
            <a:r>
              <a:rPr lang="hr-HR" sz="1800" dirty="0" smtClean="0"/>
              <a:t> </a:t>
            </a:r>
            <a:r>
              <a:rPr lang="hr-HR" sz="1800" dirty="0"/>
              <a:t>- mjesto iz vrste </a:t>
            </a:r>
            <a:r>
              <a:rPr lang="hr-HR" sz="1800" i="1" dirty="0"/>
              <a:t>(</a:t>
            </a:r>
            <a:r>
              <a:rPr lang="hr-HR" sz="1800" i="1" dirty="0" err="1"/>
              <a:t>locus</a:t>
            </a:r>
            <a:r>
              <a:rPr lang="hr-HR" sz="1800" i="1" dirty="0"/>
              <a:t> ex forma</a:t>
            </a:r>
            <a:r>
              <a:rPr lang="hr-HR" sz="1800" dirty="0"/>
              <a:t> /tj. </a:t>
            </a:r>
            <a:r>
              <a:rPr lang="hr-HR" sz="1800" i="1" dirty="0" err="1"/>
              <a:t>species</a:t>
            </a:r>
            <a:r>
              <a:rPr lang="hr-HR" sz="1800" dirty="0"/>
              <a:t>/) je ono kojim se svojstva sporne stvari argumentiraju zaključivanjem na temelju poznatih svojstava te stvari kao vrste određenog roda – stoga, ono što odgovara rodu mora odgovarati vrsti, i obrnuto</a:t>
            </a:r>
            <a:endParaRPr lang="hr-HR" sz="1800" i="1" dirty="0"/>
          </a:p>
          <a:p>
            <a:pPr marL="0" indent="0">
              <a:buNone/>
            </a:pPr>
            <a:endParaRPr lang="en-US" sz="1600" dirty="0"/>
          </a:p>
        </p:txBody>
      </p:sp>
    </p:spTree>
    <p:extLst>
      <p:ext uri="{BB962C8B-B14F-4D97-AF65-F5344CB8AC3E}">
        <p14:creationId xmlns:p14="http://schemas.microsoft.com/office/powerpoint/2010/main" val="214883936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09164" y="2084832"/>
            <a:ext cx="9720073" cy="4023360"/>
          </a:xfrm>
        </p:spPr>
        <p:txBody>
          <a:bodyPr>
            <a:normAutofit/>
          </a:bodyPr>
          <a:lstStyle/>
          <a:p>
            <a:pPr marL="0" indent="0">
              <a:buNone/>
            </a:pPr>
            <a:r>
              <a:rPr lang="hr-HR" sz="1800" dirty="0" smtClean="0"/>
              <a:t>- </a:t>
            </a:r>
            <a:r>
              <a:rPr lang="hr-HR" sz="1800" dirty="0"/>
              <a:t>mjesto iz sličnosti </a:t>
            </a:r>
            <a:r>
              <a:rPr lang="hr-HR" sz="1800" i="1" dirty="0"/>
              <a:t>(</a:t>
            </a:r>
            <a:r>
              <a:rPr lang="hr-HR" sz="1800" i="1" dirty="0" err="1"/>
              <a:t>locus</a:t>
            </a:r>
            <a:r>
              <a:rPr lang="hr-HR" sz="1800" i="1" dirty="0"/>
              <a:t> ex </a:t>
            </a:r>
            <a:r>
              <a:rPr lang="hr-HR" sz="1800" i="1" dirty="0" err="1"/>
              <a:t>similitudine</a:t>
            </a:r>
            <a:r>
              <a:rPr lang="hr-HR" sz="1800" dirty="0"/>
              <a:t>) je ono koje Ciceron definira indirektno i to razlikovanjem </a:t>
            </a:r>
            <a:r>
              <a:rPr lang="hr-HR" sz="1800" dirty="0" smtClean="0"/>
              <a:t>dviju vrsti </a:t>
            </a:r>
            <a:r>
              <a:rPr lang="hr-HR" sz="1800" dirty="0"/>
              <a:t>sličnosti: sličnosti koja se izvlači iz višestrukog uspoređivanja (</a:t>
            </a:r>
            <a:r>
              <a:rPr lang="hr-HR" sz="1800" i="1" dirty="0" err="1"/>
              <a:t>inductio</a:t>
            </a:r>
            <a:r>
              <a:rPr lang="hr-HR" sz="1800" dirty="0"/>
              <a:t>) i sličnosti koja se postiže usporedbom jednakog s jednakim (komparacija odnosno konvergencija, </a:t>
            </a:r>
            <a:r>
              <a:rPr lang="hr-HR" sz="1800" i="1" dirty="0"/>
              <a:t>par pari</a:t>
            </a:r>
            <a:r>
              <a:rPr lang="hr-HR" sz="1800" dirty="0"/>
              <a:t>), pridajući pritom </a:t>
            </a:r>
            <a:r>
              <a:rPr lang="hr-HR" sz="1800" i="1" dirty="0"/>
              <a:t>primjeru</a:t>
            </a:r>
            <a:r>
              <a:rPr lang="hr-HR" sz="1800" dirty="0"/>
              <a:t> kojega uvrštava u ovu drugu vrstu sličnosti isključivo retoričku odnosno pravnu funkciju</a:t>
            </a:r>
          </a:p>
          <a:p>
            <a:pPr>
              <a:buFontTx/>
              <a:buChar char="-"/>
            </a:pPr>
            <a:r>
              <a:rPr lang="hr-HR" sz="1800" dirty="0" smtClean="0"/>
              <a:t>mjesto </a:t>
            </a:r>
            <a:r>
              <a:rPr lang="hr-HR" sz="1800" dirty="0"/>
              <a:t>iz </a:t>
            </a:r>
            <a:r>
              <a:rPr lang="hr-HR" sz="1800" dirty="0" smtClean="0"/>
              <a:t>razlike </a:t>
            </a:r>
            <a:r>
              <a:rPr lang="hr-HR" sz="1800" i="1" dirty="0" smtClean="0"/>
              <a:t>(</a:t>
            </a:r>
            <a:r>
              <a:rPr lang="hr-HR" sz="1800" i="1" dirty="0" err="1" smtClean="0"/>
              <a:t>locus</a:t>
            </a:r>
            <a:r>
              <a:rPr lang="hr-HR" sz="1800" i="1" dirty="0" smtClean="0"/>
              <a:t> ex </a:t>
            </a:r>
            <a:r>
              <a:rPr lang="hr-HR" sz="1800" i="1" dirty="0" err="1" smtClean="0"/>
              <a:t>differentia</a:t>
            </a:r>
            <a:r>
              <a:rPr lang="hr-HR" sz="1800" dirty="0" smtClean="0"/>
              <a:t>) je ono mjesto koje je prema Ciceronovim riječima krajnje </a:t>
            </a:r>
            <a:r>
              <a:rPr lang="hr-HR" sz="1800" dirty="0" err="1" smtClean="0"/>
              <a:t>kontrarno</a:t>
            </a:r>
            <a:r>
              <a:rPr lang="hr-HR" sz="1800" dirty="0" smtClean="0"/>
              <a:t> </a:t>
            </a:r>
            <a:r>
              <a:rPr lang="hr-HR" sz="1800" i="1" dirty="0" smtClean="0"/>
              <a:t>mjestu iz sličnosti </a:t>
            </a:r>
            <a:r>
              <a:rPr lang="hr-HR" sz="1800" dirty="0" smtClean="0"/>
              <a:t>te se taj </a:t>
            </a:r>
            <a:r>
              <a:rPr lang="hr-HR" sz="1800" i="1" dirty="0" err="1" smtClean="0"/>
              <a:t>locus</a:t>
            </a:r>
            <a:r>
              <a:rPr lang="hr-HR" sz="1800" dirty="0" smtClean="0"/>
              <a:t> podudara s pronalaženjem specifične razlike</a:t>
            </a:r>
          </a:p>
          <a:p>
            <a:pPr marL="0" indent="0">
              <a:buNone/>
            </a:pPr>
            <a:r>
              <a:rPr lang="hr-HR" sz="1800" dirty="0" smtClean="0"/>
              <a:t>- mjesto </a:t>
            </a:r>
            <a:r>
              <a:rPr lang="hr-HR" sz="1800" dirty="0"/>
              <a:t>iz </a:t>
            </a:r>
            <a:r>
              <a:rPr lang="hr-HR" sz="1800" dirty="0" smtClean="0"/>
              <a:t>oprečnog (</a:t>
            </a:r>
            <a:r>
              <a:rPr lang="hr-HR" sz="1800" i="1" dirty="0" err="1" smtClean="0"/>
              <a:t>locus</a:t>
            </a:r>
            <a:r>
              <a:rPr lang="hr-HR" sz="1800" i="1" dirty="0" smtClean="0"/>
              <a:t> ex </a:t>
            </a:r>
            <a:r>
              <a:rPr lang="hr-HR" sz="1800" i="1" dirty="0" err="1" smtClean="0"/>
              <a:t>contrario</a:t>
            </a:r>
            <a:r>
              <a:rPr lang="hr-HR" sz="1800" dirty="0" smtClean="0"/>
              <a:t>) je </a:t>
            </a:r>
            <a:r>
              <a:rPr lang="hr-HR" sz="1800" dirty="0"/>
              <a:t>ono mjesto traženja argumenata </a:t>
            </a:r>
            <a:r>
              <a:rPr lang="hr-HR" sz="1800" dirty="0" smtClean="0"/>
              <a:t>u okviru kojega Ciceron, slijedom </a:t>
            </a:r>
            <a:r>
              <a:rPr lang="hr-HR" sz="1800" dirty="0"/>
              <a:t>A</a:t>
            </a:r>
            <a:r>
              <a:rPr lang="hr-HR" sz="1800" dirty="0" smtClean="0"/>
              <a:t>ristotelova učenja (posebice onom izloženom u njegovim </a:t>
            </a:r>
            <a:r>
              <a:rPr lang="hr-HR" sz="1800" i="1" dirty="0" smtClean="0"/>
              <a:t>Kategorijama, </a:t>
            </a:r>
            <a:r>
              <a:rPr lang="hr-HR" sz="1800" dirty="0" smtClean="0"/>
              <a:t>c.10</a:t>
            </a:r>
            <a:r>
              <a:rPr lang="hr-HR" sz="1800" i="1" dirty="0" smtClean="0"/>
              <a:t>)</a:t>
            </a:r>
            <a:r>
              <a:rPr lang="hr-HR" sz="1800" dirty="0" smtClean="0"/>
              <a:t>, razlikuje četiri vrste suprotnosti </a:t>
            </a:r>
            <a:r>
              <a:rPr lang="hr-HR" sz="1800" i="1" dirty="0" smtClean="0"/>
              <a:t>(</a:t>
            </a:r>
            <a:r>
              <a:rPr lang="hr-HR" sz="1800" i="1" dirty="0" err="1" smtClean="0"/>
              <a:t>contraria</a:t>
            </a:r>
            <a:r>
              <a:rPr lang="hr-HR" sz="1800" dirty="0" smtClean="0"/>
              <a:t>)</a:t>
            </a:r>
            <a:r>
              <a:rPr lang="hr-HR" sz="1800" i="1" dirty="0" smtClean="0"/>
              <a:t>:</a:t>
            </a:r>
            <a:r>
              <a:rPr lang="hr-HR" sz="1800" dirty="0" smtClean="0"/>
              <a:t> one koje se izrazito razlikuju unutar istog roda te se međusobno sukobljavaju (</a:t>
            </a:r>
            <a:r>
              <a:rPr lang="hr-HR" sz="1800" i="1" dirty="0" err="1" smtClean="0"/>
              <a:t>adversa</a:t>
            </a:r>
            <a:r>
              <a:rPr lang="hr-HR" sz="1800" dirty="0" smtClean="0"/>
              <a:t>, npr. </a:t>
            </a:r>
            <a:r>
              <a:rPr lang="hr-HR" sz="1800" dirty="0"/>
              <a:t>b</a:t>
            </a:r>
            <a:r>
              <a:rPr lang="hr-HR" sz="1800" dirty="0" smtClean="0"/>
              <a:t>rzina-sporost); one kod kojih prepozicija </a:t>
            </a:r>
            <a:r>
              <a:rPr lang="hr-HR" sz="1800" i="1" dirty="0" err="1" smtClean="0"/>
              <a:t>in</a:t>
            </a:r>
            <a:r>
              <a:rPr lang="hr-HR" sz="1800" i="1" dirty="0" smtClean="0"/>
              <a:t> </a:t>
            </a:r>
            <a:r>
              <a:rPr lang="hr-HR" sz="1800" dirty="0" smtClean="0"/>
              <a:t>u potpunosti mijenja značenje iste riječi bez te prepozicije (</a:t>
            </a:r>
            <a:r>
              <a:rPr lang="hr-HR" sz="1800" i="1" dirty="0" err="1" smtClean="0"/>
              <a:t>privatia</a:t>
            </a:r>
            <a:r>
              <a:rPr lang="hr-HR" sz="1800" dirty="0" smtClean="0"/>
              <a:t>, npr. </a:t>
            </a:r>
            <a:r>
              <a:rPr lang="hr-HR" sz="1800" i="1" dirty="0" err="1" smtClean="0"/>
              <a:t>humanitas-inhumanitas</a:t>
            </a:r>
            <a:r>
              <a:rPr lang="hr-HR" sz="1800" dirty="0" smtClean="0"/>
              <a:t>); one koje proizlaze iz usporedbe (ne imenuje ih, npr. </a:t>
            </a:r>
            <a:r>
              <a:rPr lang="hr-HR" sz="1800" dirty="0"/>
              <a:t>m</a:t>
            </a:r>
            <a:r>
              <a:rPr lang="hr-HR" sz="1800" dirty="0" smtClean="0"/>
              <a:t>nogo-malo); i one vrlo jake koje imaju značenje kontradiktornih tvrdnji (</a:t>
            </a:r>
            <a:r>
              <a:rPr lang="hr-HR" sz="1800" i="1" dirty="0" err="1" smtClean="0"/>
              <a:t>negantia</a:t>
            </a:r>
            <a:r>
              <a:rPr lang="hr-HR" sz="1800" dirty="0" smtClean="0"/>
              <a:t>, npr. ako ovo jest, onda ono nije) te se pri traženju argumenata takve suprotnosti ni u kojem slučaju ne mogu jedna s drugom pomiriti</a:t>
            </a:r>
            <a:endParaRPr lang="hr-HR" sz="1800" dirty="0"/>
          </a:p>
          <a:p>
            <a:endParaRPr lang="en-US" dirty="0"/>
          </a:p>
          <a:p>
            <a:endParaRPr lang="en-US" dirty="0"/>
          </a:p>
        </p:txBody>
      </p:sp>
    </p:spTree>
    <p:extLst>
      <p:ext uri="{BB962C8B-B14F-4D97-AF65-F5344CB8AC3E}">
        <p14:creationId xmlns:p14="http://schemas.microsoft.com/office/powerpoint/2010/main" val="102168502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hr-HR" sz="1800" dirty="0" smtClean="0"/>
              <a:t>- mjesto </a:t>
            </a:r>
            <a:r>
              <a:rPr lang="hr-HR" sz="1800" dirty="0"/>
              <a:t>iz popratnih </a:t>
            </a:r>
            <a:r>
              <a:rPr lang="hr-HR" sz="1800" dirty="0" smtClean="0"/>
              <a:t>okolnosti (</a:t>
            </a:r>
            <a:r>
              <a:rPr lang="hr-HR" sz="1800" i="1" dirty="0" err="1" smtClean="0"/>
              <a:t>locus</a:t>
            </a:r>
            <a:r>
              <a:rPr lang="hr-HR" sz="1800" i="1" dirty="0" smtClean="0"/>
              <a:t> ex </a:t>
            </a:r>
            <a:r>
              <a:rPr lang="hr-HR" sz="1800" i="1" dirty="0" err="1" smtClean="0"/>
              <a:t>adiunctis</a:t>
            </a:r>
            <a:r>
              <a:rPr lang="hr-HR" sz="1800" dirty="0" smtClean="0"/>
              <a:t>) je ono mjesto koje prilikom traženja argumenata obvezuje na ispitivanje svih okolnosti koje su povezane s glavnim predmetom spora, točnije onoga što se dogodilo prije stvari ili spora (</a:t>
            </a:r>
            <a:r>
              <a:rPr lang="hr-HR" sz="1800" i="1" dirty="0" err="1" smtClean="0"/>
              <a:t>ante</a:t>
            </a:r>
            <a:r>
              <a:rPr lang="hr-HR" sz="1800" i="1" dirty="0" smtClean="0"/>
              <a:t> </a:t>
            </a:r>
            <a:r>
              <a:rPr lang="hr-HR" sz="1800" i="1" dirty="0" err="1" smtClean="0"/>
              <a:t>rem</a:t>
            </a:r>
            <a:r>
              <a:rPr lang="hr-HR" sz="1800" dirty="0" smtClean="0"/>
              <a:t>) ako i ono što se događa istovremeno (</a:t>
            </a:r>
            <a:r>
              <a:rPr lang="hr-HR" sz="1800" i="1" dirty="0" err="1" smtClean="0"/>
              <a:t>cum</a:t>
            </a:r>
            <a:r>
              <a:rPr lang="hr-HR" sz="1800" i="1" dirty="0" smtClean="0"/>
              <a:t> </a:t>
            </a:r>
            <a:r>
              <a:rPr lang="hr-HR" sz="1800" i="1" dirty="0" err="1" smtClean="0"/>
              <a:t>re</a:t>
            </a:r>
            <a:r>
              <a:rPr lang="hr-HR" sz="1800" dirty="0" smtClean="0"/>
              <a:t>) te ono što se događa nakon stvari ili spora (</a:t>
            </a:r>
            <a:r>
              <a:rPr lang="hr-HR" sz="1800" i="1" dirty="0" smtClean="0"/>
              <a:t>post </a:t>
            </a:r>
            <a:r>
              <a:rPr lang="hr-HR" sz="1800" i="1" dirty="0" err="1" smtClean="0"/>
              <a:t>rem</a:t>
            </a:r>
            <a:r>
              <a:rPr lang="hr-HR" sz="1800" dirty="0" smtClean="0"/>
              <a:t>), pri čemu Ciceron argumentima koji se izvode iz tih okolnosti ne </a:t>
            </a:r>
            <a:r>
              <a:rPr lang="hr-HR" sz="1800" dirty="0"/>
              <a:t>pridaje </a:t>
            </a:r>
            <a:r>
              <a:rPr lang="hr-HR" sz="1800" dirty="0" smtClean="0"/>
              <a:t>uzročno-posljedično već značenje indicija</a:t>
            </a:r>
          </a:p>
          <a:p>
            <a:pPr marL="0" indent="0">
              <a:buNone/>
            </a:pPr>
            <a:r>
              <a:rPr lang="hr-HR" sz="1800" dirty="0" smtClean="0"/>
              <a:t>- mjesto </a:t>
            </a:r>
            <a:r>
              <a:rPr lang="hr-HR" sz="1800" dirty="0"/>
              <a:t>iz onoga što </a:t>
            </a:r>
            <a:r>
              <a:rPr lang="hr-HR" sz="1800" dirty="0" smtClean="0"/>
              <a:t>prethodi (</a:t>
            </a:r>
            <a:r>
              <a:rPr lang="hr-HR" sz="1800" i="1" dirty="0" err="1" smtClean="0"/>
              <a:t>locus</a:t>
            </a:r>
            <a:r>
              <a:rPr lang="hr-HR" sz="1800" i="1" dirty="0" smtClean="0"/>
              <a:t> ex </a:t>
            </a:r>
            <a:r>
              <a:rPr lang="hr-HR" sz="1800" i="1" dirty="0" err="1" smtClean="0"/>
              <a:t>antecedentibus</a:t>
            </a:r>
            <a:r>
              <a:rPr lang="hr-HR" sz="1800" dirty="0" smtClean="0"/>
              <a:t>) je ono mjesto koje, zajedno sa sljedeća dva mjesta (v. dalje), čini jedinstveno </a:t>
            </a:r>
            <a:r>
              <a:rPr lang="hr-HR" sz="1800" dirty="0" err="1" smtClean="0"/>
              <a:t>argumentativno</a:t>
            </a:r>
            <a:r>
              <a:rPr lang="hr-HR" sz="1800" dirty="0" smtClean="0"/>
              <a:t> mjesto jasno naglašenog uzročno-posljedičnog karaktera te pogodno za dijalektičare </a:t>
            </a:r>
            <a:r>
              <a:rPr lang="hr-HR" sz="1800" i="1" dirty="0" smtClean="0"/>
              <a:t>(</a:t>
            </a:r>
            <a:r>
              <a:rPr lang="hr-HR" sz="1800" i="1" dirty="0" err="1" smtClean="0"/>
              <a:t>locus</a:t>
            </a:r>
            <a:r>
              <a:rPr lang="hr-HR" sz="1800" i="1" dirty="0" smtClean="0"/>
              <a:t> </a:t>
            </a:r>
            <a:r>
              <a:rPr lang="hr-HR" sz="1800" i="1" dirty="0" err="1" smtClean="0"/>
              <a:t>dialectorum</a:t>
            </a:r>
            <a:r>
              <a:rPr lang="hr-HR" sz="1800" i="1" dirty="0" smtClean="0"/>
              <a:t> </a:t>
            </a:r>
            <a:r>
              <a:rPr lang="hr-HR" sz="1800" i="1" dirty="0" err="1" smtClean="0"/>
              <a:t>proprius</a:t>
            </a:r>
            <a:r>
              <a:rPr lang="hr-HR" sz="1800" dirty="0" smtClean="0"/>
              <a:t>), a promatrana samostalno </a:t>
            </a:r>
            <a:r>
              <a:rPr lang="hr-HR" sz="1800" i="1" dirty="0" err="1" smtClean="0"/>
              <a:t>antecedentia</a:t>
            </a:r>
            <a:r>
              <a:rPr lang="hr-HR" sz="1800" i="1" dirty="0" smtClean="0"/>
              <a:t> </a:t>
            </a:r>
            <a:r>
              <a:rPr lang="hr-HR" sz="1800" dirty="0" smtClean="0"/>
              <a:t>čini samo jedan od tri logička načina izvođenja argumenata tj. </a:t>
            </a:r>
            <a:r>
              <a:rPr lang="hr-HR" sz="1800" dirty="0"/>
              <a:t>o</a:t>
            </a:r>
            <a:r>
              <a:rPr lang="hr-HR" sz="1800" dirty="0" smtClean="0"/>
              <a:t>ne stvari (okolnosti ili činjenice) koje nužno prethode spornoj stvari i s njom su nužno koherentne </a:t>
            </a:r>
            <a:r>
              <a:rPr lang="hr-HR" sz="1800" i="1" dirty="0" smtClean="0"/>
              <a:t> </a:t>
            </a:r>
            <a:endParaRPr lang="hr-HR" sz="1800" dirty="0"/>
          </a:p>
          <a:p>
            <a:pPr marL="0" indent="0">
              <a:buNone/>
            </a:pPr>
            <a:r>
              <a:rPr lang="hr-HR" sz="1800" dirty="0" smtClean="0"/>
              <a:t>- mjesto </a:t>
            </a:r>
            <a:r>
              <a:rPr lang="hr-HR" sz="1800" dirty="0"/>
              <a:t>iz onoga što </a:t>
            </a:r>
            <a:r>
              <a:rPr lang="hr-HR" sz="1800" dirty="0" smtClean="0"/>
              <a:t>slijedi </a:t>
            </a:r>
            <a:r>
              <a:rPr lang="hr-HR" sz="1800" i="1" dirty="0"/>
              <a:t>(</a:t>
            </a:r>
            <a:r>
              <a:rPr lang="hr-HR" sz="1800" i="1" dirty="0" err="1"/>
              <a:t>locus</a:t>
            </a:r>
            <a:r>
              <a:rPr lang="hr-HR" sz="1800" i="1" dirty="0"/>
              <a:t> </a:t>
            </a:r>
            <a:r>
              <a:rPr lang="hr-HR" sz="1800" i="1" dirty="0" smtClean="0"/>
              <a:t>ex </a:t>
            </a:r>
            <a:r>
              <a:rPr lang="hr-HR" sz="1800" i="1" dirty="0" err="1" smtClean="0"/>
              <a:t>consequentibus</a:t>
            </a:r>
            <a:r>
              <a:rPr lang="hr-HR" sz="1800" dirty="0" smtClean="0"/>
              <a:t>) </a:t>
            </a:r>
            <a:r>
              <a:rPr lang="hr-HR" sz="1800" dirty="0"/>
              <a:t>je ono mjesto </a:t>
            </a:r>
            <a:r>
              <a:rPr lang="hr-HR" sz="1800" dirty="0" smtClean="0"/>
              <a:t>iz kojeg se, sukladno prethodnom mjestu, izvode argumenti tj. one stvari </a:t>
            </a:r>
            <a:r>
              <a:rPr lang="hr-HR" sz="1800" dirty="0"/>
              <a:t>(okolnosti ili činjenice) koje nužno</a:t>
            </a:r>
            <a:r>
              <a:rPr lang="hr-HR" sz="1800" dirty="0" smtClean="0"/>
              <a:t> slijede spornu stvar</a:t>
            </a:r>
            <a:endParaRPr lang="hr-HR" sz="1800" dirty="0"/>
          </a:p>
          <a:p>
            <a:pPr marL="0" indent="0">
              <a:buNone/>
            </a:pPr>
            <a:r>
              <a:rPr lang="hr-HR" sz="1800" dirty="0" smtClean="0"/>
              <a:t>- mjesto </a:t>
            </a:r>
            <a:r>
              <a:rPr lang="hr-HR" sz="1800" dirty="0"/>
              <a:t>iz onoga što </a:t>
            </a:r>
            <a:r>
              <a:rPr lang="hr-HR" sz="1800" dirty="0" smtClean="0"/>
              <a:t>proturječi </a:t>
            </a:r>
            <a:r>
              <a:rPr lang="hr-HR" sz="1800" i="1" dirty="0"/>
              <a:t>(</a:t>
            </a:r>
            <a:r>
              <a:rPr lang="hr-HR" sz="1800" i="1" dirty="0" err="1"/>
              <a:t>locus</a:t>
            </a:r>
            <a:r>
              <a:rPr lang="hr-HR" sz="1800" i="1" dirty="0"/>
              <a:t> ex </a:t>
            </a:r>
            <a:r>
              <a:rPr lang="hr-HR" sz="1800" i="1" dirty="0" err="1" smtClean="0"/>
              <a:t>repugnantibus</a:t>
            </a:r>
            <a:r>
              <a:rPr lang="hr-HR" sz="1800" dirty="0" smtClean="0"/>
              <a:t>)</a:t>
            </a:r>
            <a:r>
              <a:rPr lang="hr-HR" sz="1800" dirty="0"/>
              <a:t> je ono mjesto iz kojeg se, sukladno </a:t>
            </a:r>
            <a:r>
              <a:rPr lang="hr-HR" sz="1800" dirty="0" smtClean="0"/>
              <a:t>dvama prethodnim mjestima, </a:t>
            </a:r>
            <a:r>
              <a:rPr lang="hr-HR" sz="1800" dirty="0"/>
              <a:t>izvode argumenti tj. one stvari (okolnosti ili činjenice) koje nužno </a:t>
            </a:r>
            <a:r>
              <a:rPr lang="hr-HR" sz="1800" dirty="0" smtClean="0"/>
              <a:t>proturječe spornoj</a:t>
            </a:r>
            <a:endParaRPr lang="hr-HR" sz="1800" dirty="0"/>
          </a:p>
        </p:txBody>
      </p:sp>
    </p:spTree>
    <p:extLst>
      <p:ext uri="{BB962C8B-B14F-4D97-AF65-F5344CB8AC3E}">
        <p14:creationId xmlns:p14="http://schemas.microsoft.com/office/powerpoint/2010/main" val="15343472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084832"/>
            <a:ext cx="9720073" cy="4224528"/>
          </a:xfrm>
        </p:spPr>
        <p:txBody>
          <a:bodyPr>
            <a:noAutofit/>
          </a:bodyPr>
          <a:lstStyle/>
          <a:p>
            <a:r>
              <a:rPr lang="hr-HR" sz="1800" dirty="0"/>
              <a:t>stvari odnosno s njom nikada ne mogu biti koherentne</a:t>
            </a:r>
          </a:p>
          <a:p>
            <a:r>
              <a:rPr lang="hr-HR" sz="1800" dirty="0"/>
              <a:t>- mjesto iz uzroka </a:t>
            </a:r>
            <a:r>
              <a:rPr lang="hr-HR" sz="1800" i="1" dirty="0"/>
              <a:t>(</a:t>
            </a:r>
            <a:r>
              <a:rPr lang="hr-HR" sz="1800" i="1" dirty="0" err="1"/>
              <a:t>locus</a:t>
            </a:r>
            <a:r>
              <a:rPr lang="hr-HR" sz="1800" i="1" dirty="0"/>
              <a:t> ex </a:t>
            </a:r>
            <a:r>
              <a:rPr lang="hr-HR" sz="1800" i="1" dirty="0" err="1"/>
              <a:t>causis</a:t>
            </a:r>
            <a:r>
              <a:rPr lang="hr-HR" sz="1800" dirty="0"/>
              <a:t>) je mjesto koje pruža brojne </a:t>
            </a:r>
            <a:r>
              <a:rPr lang="hr-HR" sz="1800" dirty="0" err="1"/>
              <a:t>argumentativne</a:t>
            </a:r>
            <a:r>
              <a:rPr lang="hr-HR" sz="1800" dirty="0"/>
              <a:t> mogućnosti zbog izvorno Ciceronovih raznovrsnih dioba uzroka: tako </a:t>
            </a:r>
            <a:r>
              <a:rPr lang="hr-HR" sz="1800" u="sng" dirty="0"/>
              <a:t>prvo</a:t>
            </a:r>
            <a:r>
              <a:rPr lang="hr-HR" sz="1800" dirty="0"/>
              <a:t> razlikuje uzroke koji svojom snagom (</a:t>
            </a:r>
            <a:r>
              <a:rPr lang="hr-HR" sz="1800" i="1" dirty="0" err="1"/>
              <a:t>via</a:t>
            </a:r>
            <a:r>
              <a:rPr lang="hr-HR" sz="1800" i="1" dirty="0"/>
              <a:t> </a:t>
            </a:r>
            <a:r>
              <a:rPr lang="hr-HR" sz="1800" i="1" dirty="0" err="1"/>
              <a:t>sua</a:t>
            </a:r>
            <a:r>
              <a:rPr lang="hr-HR" sz="1800" dirty="0"/>
              <a:t>)</a:t>
            </a:r>
            <a:r>
              <a:rPr lang="hr-HR" sz="1800" i="1" dirty="0"/>
              <a:t> </a:t>
            </a:r>
            <a:r>
              <a:rPr lang="hr-HR" sz="1800" dirty="0"/>
              <a:t>nužno izazivaju posljedicu na </a:t>
            </a:r>
            <a:r>
              <a:rPr lang="hr-HR" sz="1800" dirty="0" smtClean="0"/>
              <a:t>stvari koja je podvrgnuta </a:t>
            </a:r>
            <a:r>
              <a:rPr lang="hr-HR" sz="1800" dirty="0"/>
              <a:t>njihovu djelovanju (a ove dalje dijeli na one koji sami po sebi izazivaju posljedicu i one koji trebaju dodatnu podršku izvana) od onih koji nemaju takvu snagu ali bez koji ipak ne bi moglo doći do posljedice (a koje dalje dijeli na tri podvrste: statičke uzroke, uzroke koji su nesposobni izazvati posljedicu bez neke vanjske intervencije, i uzroke koji pretječu i potpomažu /mada ne nužno/ nastupu posljedice); nadalje </a:t>
            </a:r>
            <a:r>
              <a:rPr lang="hr-HR" sz="1800" u="sng" dirty="0"/>
              <a:t>druga</a:t>
            </a:r>
            <a:r>
              <a:rPr lang="hr-HR" sz="1800" dirty="0"/>
              <a:t> se dioba odnosi na razlikovanje uzroka koji nužno izazivaju posljedicu neovisno o volji, namjeri ili sl. od onih koji posljedicu ne izazivaju nužno već voljom ili duševnim poremećajem ili karakterom ili prirodom ili umijećem ili slučajem; </a:t>
            </a:r>
            <a:r>
              <a:rPr lang="hr-HR" sz="1800" u="sng" dirty="0"/>
              <a:t>trećom</a:t>
            </a:r>
            <a:r>
              <a:rPr lang="hr-HR" sz="1800" i="1" dirty="0"/>
              <a:t> </a:t>
            </a:r>
            <a:r>
              <a:rPr lang="hr-HR" sz="1800" dirty="0"/>
              <a:t>diobom razlučio je uzroke koji su konstantni (bilo zbog svoje ovisnosti o prirodi ili o umijeću) od onih koji to nisu a mogu biti bilo primjetljivi (kao izraz emocija ili razuma) bilo skriveni (koji mogu biti, s jedne strane nesvojevoljni odnosno slučajni /uključujući i duševne poremećaje/, a s druge strane svojevoljni odnosno promišljeni) </a:t>
            </a:r>
            <a:endParaRPr lang="hr-HR" sz="1800" dirty="0" smtClean="0"/>
          </a:p>
          <a:p>
            <a:r>
              <a:rPr lang="hr-HR" sz="1800" dirty="0" smtClean="0"/>
              <a:t>- </a:t>
            </a:r>
            <a:r>
              <a:rPr lang="hr-HR" sz="1800" dirty="0"/>
              <a:t>mjesto iz posljedica </a:t>
            </a:r>
            <a:r>
              <a:rPr lang="hr-HR" sz="1800" i="1" dirty="0"/>
              <a:t>(</a:t>
            </a:r>
            <a:r>
              <a:rPr lang="hr-HR" sz="1800" i="1" dirty="0" err="1"/>
              <a:t>locus</a:t>
            </a:r>
            <a:r>
              <a:rPr lang="hr-HR" sz="1800" i="1" dirty="0"/>
              <a:t> ex </a:t>
            </a:r>
            <a:r>
              <a:rPr lang="hr-HR" sz="1800" i="1" dirty="0" err="1"/>
              <a:t>effectis</a:t>
            </a:r>
            <a:r>
              <a:rPr lang="hr-HR" sz="1800" dirty="0"/>
              <a:t>) je ono mjesto iz kojeg se, u tijesnoj povezanosti s </a:t>
            </a:r>
            <a:r>
              <a:rPr lang="hr-HR" sz="1800" dirty="0" smtClean="0"/>
              <a:t>prethodnim</a:t>
            </a:r>
            <a:endParaRPr lang="en-US" sz="1600" dirty="0"/>
          </a:p>
          <a:p>
            <a:endParaRPr lang="en-US" sz="1600" dirty="0"/>
          </a:p>
        </p:txBody>
      </p:sp>
    </p:spTree>
    <p:extLst>
      <p:ext uri="{BB962C8B-B14F-4D97-AF65-F5344CB8AC3E}">
        <p14:creationId xmlns:p14="http://schemas.microsoft.com/office/powerpoint/2010/main" val="1919926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6253</TotalTime>
  <Words>29706</Words>
  <Application>Microsoft Office PowerPoint</Application>
  <PresentationFormat>Widescreen</PresentationFormat>
  <Paragraphs>590</Paragraphs>
  <Slides>116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116</vt:i4>
      </vt:variant>
    </vt:vector>
  </HeadingPairs>
  <TitlesOfParts>
    <vt:vector size="124" baseType="lpstr">
      <vt:lpstr>Arial</vt:lpstr>
      <vt:lpstr>Microsoft Sans Serif</vt:lpstr>
      <vt:lpstr>Times New Roman</vt:lpstr>
      <vt:lpstr>Tw Cen MT</vt:lpstr>
      <vt:lpstr>Tw Cen MT Condensed</vt:lpstr>
      <vt:lpstr>Wingdings</vt:lpstr>
      <vt:lpstr>Wingdings 3</vt:lpstr>
      <vt:lpstr>Integral</vt:lpstr>
      <vt:lpstr>Ivana  jaramaz reskušić  Retorika i pravna argumentacija</vt:lpstr>
      <vt:lpstr>i. Pregled povijesnog razvoja retorike s težištem na logičkom (argumentativnom) sloju</vt:lpstr>
      <vt:lpstr>1. Rođenje i sustavna izgradnja retorike u antičkoj Grčkoj</vt:lpstr>
      <vt:lpstr>daljnji razvoj retorike na atici</vt:lpstr>
      <vt:lpstr>PowerPoint Presentation</vt:lpstr>
      <vt:lpstr>PowerPoint Presentation</vt:lpstr>
      <vt:lpstr>Rađanje novog pravca u retorici: istina kao glavni cilj i ideal</vt:lpstr>
      <vt:lpstr>PowerPoint Presentation</vt:lpstr>
      <vt:lpstr>PowerPoint Presentation</vt:lpstr>
      <vt:lpstr>Rađanje retorike kao discipline</vt:lpstr>
      <vt:lpstr>Aristotel (384-322.g.pr.n.e.) –  konsolidacija retorike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Aristotelovo Određenje mjesta i uloge tzv. atehničkih dokaza</vt:lpstr>
      <vt:lpstr>Opća tablica aristotelovske retorike  preuzeto iz: M. Meyer – M. M. Carrilho – B. Timmermans: Povijest retorike od Grka do naših dana, Disput, Zagreb, 2008, str. 43 </vt:lpstr>
      <vt:lpstr>Retorički udžbenik Hermagore iz Temna (2.-1. st.pr.n.e.)</vt:lpstr>
      <vt:lpstr>PowerPoint Presentation</vt:lpstr>
      <vt:lpstr>PowerPoint Presentation</vt:lpstr>
      <vt:lpstr>Spona prava i govorništva u antičkoj grčkoj – slavni govornici</vt:lpstr>
      <vt:lpstr>2. Recepcija retorike u republikanskom rimu i njen razvoj u doba carstva</vt:lpstr>
      <vt:lpstr>PowerPoint Presentation</vt:lpstr>
      <vt:lpstr>Ciceronovi retorički spisi kao inovativna sinteza Aristotelova i Hermagorina retoričkog sustava</vt:lpstr>
      <vt:lpstr>PowerPoint Presentation</vt:lpstr>
      <vt:lpstr>PowerPoint Presentation</vt:lpstr>
      <vt:lpstr>PowerPoint Presentation</vt:lpstr>
      <vt:lpstr>Ciceronova klasifikacije i teoretska obrada tipičnih, sudskih spornih pitanja (status) </vt:lpstr>
      <vt:lpstr>PowerPoint Presentation</vt:lpstr>
      <vt:lpstr>Retorika u carskom razdoblju</vt:lpstr>
      <vt:lpstr>PowerPoint Presentation</vt:lpstr>
      <vt:lpstr>PowerPoint Presentation</vt:lpstr>
      <vt:lpstr>Kršćanska retorika</vt:lpstr>
      <vt:lpstr>PowerPoint Presentation</vt:lpstr>
      <vt:lpstr>3. Grčka i latinska retorika u srednjem vijeku</vt:lpstr>
      <vt:lpstr>PowerPoint Presentation</vt:lpstr>
      <vt:lpstr>Retorika u doba renesanse</vt:lpstr>
      <vt:lpstr>PowerPoint Presentation</vt:lpstr>
      <vt:lpstr>PowerPoint Presentation</vt:lpstr>
      <vt:lpstr>retorika u 17. i 18. st. </vt:lpstr>
      <vt:lpstr>PowerPoint Presentation</vt:lpstr>
      <vt:lpstr>PowerPoint Presentation</vt:lpstr>
      <vt:lpstr>4. Retorika i moderno doba</vt:lpstr>
      <vt:lpstr>PowerPoint Presentation</vt:lpstr>
      <vt:lpstr>PowerPoint Presentation</vt:lpstr>
      <vt:lpstr>II. PREGLED SUSTAVA ANTIČKE RETORIKE </vt:lpstr>
      <vt:lpstr>1) Zadaće govornika (officia oratoris) odnosno stadiji stvaranja govora </vt:lpstr>
      <vt:lpstr>2) Predmet govora i vrste govorništva</vt:lpstr>
      <vt:lpstr>Demosten (384-322. pr.n.e.)  </vt:lpstr>
      <vt:lpstr>Demostenov politički govor:TREĆI Govor PROTIV FILIPA</vt:lpstr>
      <vt:lpstr>PowerPoint Presentation</vt:lpstr>
      <vt:lpstr>PowerPoint Presentation</vt:lpstr>
      <vt:lpstr>PowerPoint Presentation</vt:lpstr>
      <vt:lpstr>PowerPoint Presentation</vt:lpstr>
      <vt:lpstr>Gaj Julije Cezar (100.-44. pr.n.e)</vt:lpstr>
      <vt:lpstr>CezAROV GOVOR U OBRANU ZAVJERENIKA (Rim, 63.pr.n.e) – genus deliberativum</vt:lpstr>
      <vt:lpstr>PowerPoint Presentation</vt:lpstr>
      <vt:lpstr>PERIKLO (495.-429.pr.n.e.)</vt:lpstr>
      <vt:lpstr>   Periklov nadgrobni govor vojnicima palima za atenu (atena, 441.pr.n.e.)-genus demonstrativum  </vt:lpstr>
      <vt:lpstr>Periklov nadgrobni govor vojnicima palima za atenu (441.pr.n.e.)-dio II</vt:lpstr>
      <vt:lpstr>Lisija (450.pr.n.e. - ?) </vt:lpstr>
      <vt:lpstr>LISIJIN sudski GOVOR: O USKRAĆIVANJU NOVČANE POTPORE INVALIDU  </vt:lpstr>
      <vt:lpstr>PowerPoint Presentation</vt:lpstr>
      <vt:lpstr>PowerPoint Presentation</vt:lpstr>
      <vt:lpstr>PowerPoint Presentation</vt:lpstr>
      <vt:lpstr>Marko Tulije Ciceron (106.-43. Pr.n.e.) </vt:lpstr>
      <vt:lpstr>Ciceronov govor  pro  sex. roscius amerino   (genus iudiciale)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Dijelovi govora (partes orationis)  </vt:lpstr>
      <vt:lpstr> 1. Primjer: plan I. ciceronovog govora protiv katiline (održan senatorima 8.11.63.pr.n.e) – dijelovi političkog govora(genus deliberativum) </vt:lpstr>
      <vt:lpstr>PowerPoint Presentation</vt:lpstr>
      <vt:lpstr>2. Primjer: plan ciceronovog govora pro Murena (održanog krajem 63.pr.n.e.) – genus iudiciale</vt:lpstr>
      <vt:lpstr>PowerPoint Presentation</vt:lpstr>
      <vt:lpstr>PowerPoint Presentation</vt:lpstr>
      <vt:lpstr>PowerPoint Presentation</vt:lpstr>
      <vt:lpstr>PowerPoint Presentation</vt:lpstr>
      <vt:lpstr>PowerPoint Presentation</vt:lpstr>
      <vt:lpstr>4) Vrste dokaza i njihova Nalazišta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Funkcionalni učinci govora  </vt:lpstr>
      <vt:lpstr>PowerPoint Presentation</vt:lpstr>
      <vt:lpstr>6) Stil govora i vrste govorničkih ukrasa </vt:lpstr>
      <vt:lpstr>PowerPoint Presentation</vt:lpstr>
      <vt:lpstr>PowerPoint Presentation</vt:lpstr>
      <vt:lpstr>PowerPoint Presentation</vt:lpstr>
      <vt:lpstr>PowerPoint Presentation</vt:lpstr>
      <vt:lpstr>7) VJEŽBANJE GOVORNIŠTVA </vt:lpstr>
      <vt:lpstr>Obvezna Literatura:  </vt:lpstr>
      <vt:lpstr>dopunska literatura:</vt:lpstr>
      <vt:lpstr>  </vt:lpstr>
    </vt:vector>
  </TitlesOfParts>
  <Company>Pravni fakultet u Zagrebi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Ivana Jaramaz Reskušić</dc:creator>
  <cp:lastModifiedBy>Ivana Jaramaz Reskušić</cp:lastModifiedBy>
  <cp:revision>700</cp:revision>
  <cp:lastPrinted>2018-11-08T16:00:26Z</cp:lastPrinted>
  <dcterms:created xsi:type="dcterms:W3CDTF">2018-09-26T15:23:44Z</dcterms:created>
  <dcterms:modified xsi:type="dcterms:W3CDTF">2018-12-17T15:02:35Z</dcterms:modified>
</cp:coreProperties>
</file>