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4"/>
  </p:notesMasterIdLst>
  <p:handoutMasterIdLst>
    <p:handoutMasterId r:id="rId25"/>
  </p:handoutMasterIdLst>
  <p:sldIdLst>
    <p:sldId id="256" r:id="rId2"/>
    <p:sldId id="257" r:id="rId3"/>
    <p:sldId id="264" r:id="rId4"/>
    <p:sldId id="258" r:id="rId5"/>
    <p:sldId id="259" r:id="rId6"/>
    <p:sldId id="260" r:id="rId7"/>
    <p:sldId id="261" r:id="rId8"/>
    <p:sldId id="265" r:id="rId9"/>
    <p:sldId id="266" r:id="rId10"/>
    <p:sldId id="268" r:id="rId11"/>
    <p:sldId id="270" r:id="rId12"/>
    <p:sldId id="271" r:id="rId13"/>
    <p:sldId id="272" r:id="rId14"/>
    <p:sldId id="273" r:id="rId15"/>
    <p:sldId id="274" r:id="rId16"/>
    <p:sldId id="275" r:id="rId17"/>
    <p:sldId id="277" r:id="rId18"/>
    <p:sldId id="278" r:id="rId19"/>
    <p:sldId id="279" r:id="rId20"/>
    <p:sldId id="276" r:id="rId21"/>
    <p:sldId id="280" r:id="rId22"/>
    <p:sldId id="281" r:id="rId23"/>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hr-HR"/>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F1C308B5-4700-45E3-B2E2-2F61DDD3392F}" type="datetimeFigureOut">
              <a:rPr lang="hr-HR"/>
              <a:pPr>
                <a:defRPr/>
              </a:pPr>
              <a:t>5.2.2015.</a:t>
            </a:fld>
            <a:endParaRPr lang="hr-HR"/>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hr-HR"/>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2B18E39D-E50A-4114-A087-02BB4E0307C0}" type="slidenum">
              <a:rPr lang="hr-HR"/>
              <a:pPr>
                <a:defRPr/>
              </a:pPr>
              <a:t>‹#›</a:t>
            </a:fld>
            <a:endParaRPr lang="hr-HR"/>
          </a:p>
        </p:txBody>
      </p:sp>
    </p:spTree>
    <p:extLst>
      <p:ext uri="{BB962C8B-B14F-4D97-AF65-F5344CB8AC3E}">
        <p14:creationId xmlns:p14="http://schemas.microsoft.com/office/powerpoint/2010/main" val="1410641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B72F949-B804-4CD7-A8DA-EB6233DD0CDE}" type="slidenum">
              <a:rPr lang="hr-HR"/>
              <a:pPr>
                <a:defRPr/>
              </a:pPr>
              <a:t>‹#›</a:t>
            </a:fld>
            <a:endParaRPr lang="hr-HR"/>
          </a:p>
        </p:txBody>
      </p:sp>
    </p:spTree>
    <p:extLst>
      <p:ext uri="{BB962C8B-B14F-4D97-AF65-F5344CB8AC3E}">
        <p14:creationId xmlns:p14="http://schemas.microsoft.com/office/powerpoint/2010/main" val="22354869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44D41A8B-7234-4D82-BDFC-5C31DF890CAE}" type="slidenum">
              <a:rPr lang="hr-HR" smtClean="0"/>
              <a:pPr/>
              <a:t>1</a:t>
            </a:fld>
            <a:endParaRPr lang="hr-HR"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3490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963635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503413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880702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4151784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806947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594933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912332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822680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949660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9774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603138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648668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66045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263907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098137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433107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341775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432325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4037618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047085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629279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pPr>
              <a:defRPr/>
            </a:pPr>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76C0A792-1B4F-4795-9C32-69A88C7093FC}" type="slidenum">
              <a:rPr lang="hr-HR" smtClean="0"/>
              <a:pPr>
                <a:defRPr/>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76C0A792-1B4F-4795-9C32-69A88C7093FC}" type="slidenum">
              <a:rPr lang="hr-HR" smtClean="0"/>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76C0A792-1B4F-4795-9C32-69A88C7093FC}" type="slidenum">
              <a:rPr lang="hr-HR" smtClean="0"/>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pPr>
              <a:defRPr/>
            </a:pPr>
            <a:endParaRPr lang="hr-HR"/>
          </a:p>
        </p:txBody>
      </p:sp>
      <p:sp>
        <p:nvSpPr>
          <p:cNvPr id="5" name="Rezervirano mjesto podnožja 4"/>
          <p:cNvSpPr>
            <a:spLocks noGrp="1"/>
          </p:cNvSpPr>
          <p:nvPr>
            <p:ph type="ftr" sz="quarter" idx="11"/>
          </p:nvPr>
        </p:nvSpPr>
        <p:spPr/>
        <p:txBody>
          <a:bodyPr/>
          <a:lstStyle>
            <a:extLst/>
          </a:lstStyle>
          <a:p>
            <a:pPr>
              <a:defRPr/>
            </a:pPr>
            <a:endParaRPr lang="hr-HR"/>
          </a:p>
        </p:txBody>
      </p:sp>
      <p:sp>
        <p:nvSpPr>
          <p:cNvPr id="6" name="Rezervirano mjesto broja slajda 5"/>
          <p:cNvSpPr>
            <a:spLocks noGrp="1"/>
          </p:cNvSpPr>
          <p:nvPr>
            <p:ph type="sldNum" sz="quarter" idx="12"/>
          </p:nvPr>
        </p:nvSpPr>
        <p:spPr/>
        <p:txBody>
          <a:bodyPr/>
          <a:lstStyle>
            <a:extLst/>
          </a:lstStyle>
          <a:p>
            <a:pPr>
              <a:defRPr/>
            </a:pPr>
            <a:fld id="{76C0A792-1B4F-4795-9C32-69A88C7093FC}" type="slidenum">
              <a:rPr lang="hr-HR" smtClean="0"/>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pPr>
              <a:defRPr/>
            </a:pPr>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76C0A792-1B4F-4795-9C32-69A88C7093FC}" type="slidenum">
              <a:rPr lang="hr-HR" smtClean="0"/>
              <a:pPr>
                <a:defRPr/>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pPr>
              <a:defRPr/>
            </a:pPr>
            <a:endParaRPr lang="hr-HR"/>
          </a:p>
        </p:txBody>
      </p:sp>
      <p:sp>
        <p:nvSpPr>
          <p:cNvPr id="6" name="Rezervirano mjesto podnožja 5"/>
          <p:cNvSpPr>
            <a:spLocks noGrp="1"/>
          </p:cNvSpPr>
          <p:nvPr>
            <p:ph type="ftr" sz="quarter" idx="11"/>
          </p:nvPr>
        </p:nvSpPr>
        <p:spPr/>
        <p:txBody>
          <a:bodyPr/>
          <a:lstStyle>
            <a:extLst/>
          </a:lstStyle>
          <a:p>
            <a:pPr>
              <a:defRPr/>
            </a:pPr>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pPr>
              <a:defRPr/>
            </a:pPr>
            <a:fld id="{76C0A792-1B4F-4795-9C32-69A88C7093FC}" type="slidenum">
              <a:rPr lang="hr-HR" smtClean="0"/>
              <a:pPr>
                <a:defRPr/>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pPr>
              <a:defRPr/>
            </a:pPr>
            <a:endParaRPr lang="hr-HR"/>
          </a:p>
        </p:txBody>
      </p:sp>
      <p:sp>
        <p:nvSpPr>
          <p:cNvPr id="8" name="Rezervirano mjesto podnožja 7"/>
          <p:cNvSpPr>
            <a:spLocks noGrp="1"/>
          </p:cNvSpPr>
          <p:nvPr>
            <p:ph type="ftr" sz="quarter" idx="11"/>
          </p:nvPr>
        </p:nvSpPr>
        <p:spPr/>
        <p:txBody>
          <a:bodyPr/>
          <a:lstStyle>
            <a:extLst/>
          </a:lstStyle>
          <a:p>
            <a:pPr>
              <a:defRPr/>
            </a:pPr>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pPr>
              <a:defRPr/>
            </a:pPr>
            <a:fld id="{76C0A792-1B4F-4795-9C32-69A88C7093FC}" type="slidenum">
              <a:rPr lang="hr-HR" smtClean="0"/>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pPr>
              <a:defRPr/>
            </a:pPr>
            <a:endParaRPr lang="hr-HR"/>
          </a:p>
        </p:txBody>
      </p:sp>
      <p:sp>
        <p:nvSpPr>
          <p:cNvPr id="4" name="Rezervirano mjesto podnožja 3"/>
          <p:cNvSpPr>
            <a:spLocks noGrp="1"/>
          </p:cNvSpPr>
          <p:nvPr>
            <p:ph type="ftr" sz="quarter" idx="11"/>
          </p:nvPr>
        </p:nvSpPr>
        <p:spPr/>
        <p:txBody>
          <a:bodyPr/>
          <a:lstStyle>
            <a:extLst/>
          </a:lstStyle>
          <a:p>
            <a:pPr>
              <a:defRPr/>
            </a:pPr>
            <a:endParaRPr lang="hr-HR"/>
          </a:p>
        </p:txBody>
      </p:sp>
      <p:sp>
        <p:nvSpPr>
          <p:cNvPr id="5" name="Rezervirano mjesto broja slajda 4"/>
          <p:cNvSpPr>
            <a:spLocks noGrp="1"/>
          </p:cNvSpPr>
          <p:nvPr>
            <p:ph type="sldNum" sz="quarter" idx="12"/>
          </p:nvPr>
        </p:nvSpPr>
        <p:spPr/>
        <p:txBody>
          <a:bodyPr/>
          <a:lstStyle>
            <a:extLst/>
          </a:lstStyle>
          <a:p>
            <a:pPr>
              <a:defRPr/>
            </a:pPr>
            <a:fld id="{76C0A792-1B4F-4795-9C32-69A88C7093FC}" type="slidenum">
              <a:rPr lang="hr-HR" smtClean="0"/>
              <a:pPr>
                <a:defRPr/>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pPr>
              <a:defRPr/>
            </a:pPr>
            <a:endParaRPr lang="hr-HR"/>
          </a:p>
        </p:txBody>
      </p:sp>
      <p:sp>
        <p:nvSpPr>
          <p:cNvPr id="3" name="Rezervirano mjesto podnožja 2"/>
          <p:cNvSpPr>
            <a:spLocks noGrp="1"/>
          </p:cNvSpPr>
          <p:nvPr>
            <p:ph type="ftr" sz="quarter" idx="11"/>
          </p:nvPr>
        </p:nvSpPr>
        <p:spPr/>
        <p:txBody>
          <a:bodyPr/>
          <a:lstStyle>
            <a:extLst/>
          </a:lstStyle>
          <a:p>
            <a:pPr>
              <a:defRPr/>
            </a:pPr>
            <a:endParaRPr lang="hr-HR"/>
          </a:p>
        </p:txBody>
      </p:sp>
      <p:sp>
        <p:nvSpPr>
          <p:cNvPr id="4" name="Rezervirano mjesto broja slajda 3"/>
          <p:cNvSpPr>
            <a:spLocks noGrp="1"/>
          </p:cNvSpPr>
          <p:nvPr>
            <p:ph type="sldNum" sz="quarter" idx="12"/>
          </p:nvPr>
        </p:nvSpPr>
        <p:spPr/>
        <p:txBody>
          <a:bodyPr/>
          <a:lstStyle>
            <a:extLst/>
          </a:lstStyle>
          <a:p>
            <a:pPr>
              <a:defRPr/>
            </a:pPr>
            <a:fld id="{76C0A792-1B4F-4795-9C32-69A88C7093FC}" type="slidenum">
              <a:rPr lang="hr-HR" smtClean="0"/>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pPr>
              <a:defRPr/>
            </a:pPr>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76C0A792-1B4F-4795-9C32-69A88C7093FC}" type="slidenum">
              <a:rPr lang="hr-HR" smtClean="0"/>
              <a:pPr>
                <a:defRPr/>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pPr>
              <a:defRPr/>
            </a:pPr>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76C0A792-1B4F-4795-9C32-69A88C7093FC}" type="slidenum">
              <a:rPr lang="hr-HR" smtClean="0"/>
              <a:pPr>
                <a:defRPr/>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76C0A792-1B4F-4795-9C32-69A88C7093FC}" type="slidenum">
              <a:rPr lang="hr-HR" smtClean="0"/>
              <a:pPr>
                <a:defRPr/>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hr-HR" smtClean="0"/>
              <a:t>ZASTUPANJE DRUŠTVA</a:t>
            </a:r>
          </a:p>
        </p:txBody>
      </p:sp>
      <p:sp>
        <p:nvSpPr>
          <p:cNvPr id="3075" name="Rectangle 3"/>
          <p:cNvSpPr>
            <a:spLocks noGrp="1" noChangeArrowheads="1"/>
          </p:cNvSpPr>
          <p:nvPr>
            <p:ph type="subTitle" idx="1"/>
          </p:nvPr>
        </p:nvSpPr>
        <p:spPr/>
        <p:txBody>
          <a:bodyPr/>
          <a:lstStyle/>
          <a:p>
            <a:pPr eaLnBrk="1" hangingPunct="1">
              <a:buFontTx/>
              <a:buChar char="-"/>
            </a:pPr>
            <a:endParaRPr lang="sr-Latn-C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fontScale="90000"/>
          </a:bodyPr>
          <a:lstStyle/>
          <a:p>
            <a:r>
              <a:rPr lang="hr-HR" sz="2500" smtClean="0"/>
              <a:t>KONSTITUTIVNI AKT ILI ODLUKA DONESENA U DRUŠTVU, TE ODUZIMANJE OVLASTI ZA ZASTUPANJE</a:t>
            </a:r>
            <a:endParaRPr lang="en-US" sz="2500" smtClean="0"/>
          </a:p>
        </p:txBody>
      </p:sp>
      <p:sp>
        <p:nvSpPr>
          <p:cNvPr id="51203" name="Rectangle 3"/>
          <p:cNvSpPr>
            <a:spLocks noGrp="1" noChangeArrowheads="1"/>
          </p:cNvSpPr>
          <p:nvPr>
            <p:ph sz="half" idx="1"/>
          </p:nvPr>
        </p:nvSpPr>
        <p:spPr/>
        <p:txBody>
          <a:bodyPr/>
          <a:lstStyle/>
          <a:p>
            <a:pPr>
              <a:lnSpc>
                <a:spcPct val="90000"/>
              </a:lnSpc>
            </a:pPr>
            <a:r>
              <a:rPr lang="hr-HR" sz="2000" smtClean="0"/>
              <a:t>ortaštvo (čl. 643 ZOO)</a:t>
            </a:r>
          </a:p>
          <a:p>
            <a:pPr>
              <a:lnSpc>
                <a:spcPct val="90000"/>
              </a:lnSpc>
            </a:pPr>
            <a:endParaRPr lang="hr-HR" sz="2000" smtClean="0"/>
          </a:p>
          <a:p>
            <a:pPr>
              <a:lnSpc>
                <a:spcPct val="90000"/>
              </a:lnSpc>
            </a:pPr>
            <a:r>
              <a:rPr lang="hr-HR" sz="2000" smtClean="0"/>
              <a:t>jtd (čl. 91 ZTD)</a:t>
            </a:r>
          </a:p>
          <a:p>
            <a:pPr>
              <a:lnSpc>
                <a:spcPct val="90000"/>
              </a:lnSpc>
            </a:pPr>
            <a:endParaRPr lang="hr-HR" sz="2000" smtClean="0"/>
          </a:p>
          <a:p>
            <a:pPr>
              <a:lnSpc>
                <a:spcPct val="90000"/>
              </a:lnSpc>
            </a:pPr>
            <a:r>
              <a:rPr lang="hr-HR" sz="2000" smtClean="0"/>
              <a:t>kd (čl. 132 ZTD)</a:t>
            </a:r>
          </a:p>
          <a:p>
            <a:pPr>
              <a:lnSpc>
                <a:spcPct val="90000"/>
              </a:lnSpc>
            </a:pPr>
            <a:endParaRPr lang="hr-HR" sz="2000" smtClean="0"/>
          </a:p>
          <a:p>
            <a:pPr>
              <a:lnSpc>
                <a:spcPct val="90000"/>
              </a:lnSpc>
            </a:pPr>
            <a:r>
              <a:rPr lang="hr-HR" sz="2000" smtClean="0"/>
              <a:t>GIU (čl. 605. st. 4. ZTD)</a:t>
            </a:r>
          </a:p>
          <a:p>
            <a:pPr>
              <a:lnSpc>
                <a:spcPct val="90000"/>
              </a:lnSpc>
            </a:pPr>
            <a:endParaRPr lang="hr-HR" sz="2000" smtClean="0"/>
          </a:p>
          <a:p>
            <a:pPr>
              <a:lnSpc>
                <a:spcPct val="90000"/>
              </a:lnSpc>
            </a:pPr>
            <a:r>
              <a:rPr lang="hr-HR" sz="2000" smtClean="0"/>
              <a:t>zadruga (nije dozvoljeno)</a:t>
            </a:r>
          </a:p>
          <a:p>
            <a:pPr>
              <a:lnSpc>
                <a:spcPct val="90000"/>
              </a:lnSpc>
            </a:pPr>
            <a:endParaRPr lang="hr-HR" sz="2000" smtClean="0"/>
          </a:p>
          <a:p>
            <a:pPr>
              <a:lnSpc>
                <a:spcPct val="90000"/>
              </a:lnSpc>
            </a:pPr>
            <a:r>
              <a:rPr lang="hr-HR" sz="2000" smtClean="0"/>
              <a:t>udruga (čl. 6 / čl. 11 Zakona o udrugama)</a:t>
            </a:r>
          </a:p>
        </p:txBody>
      </p:sp>
      <p:sp>
        <p:nvSpPr>
          <p:cNvPr id="51204" name="Rectangle 4"/>
          <p:cNvSpPr>
            <a:spLocks noGrp="1" noChangeArrowheads="1"/>
          </p:cNvSpPr>
          <p:nvPr>
            <p:ph sz="half" idx="2"/>
          </p:nvPr>
        </p:nvSpPr>
        <p:spPr/>
        <p:txBody>
          <a:bodyPr/>
          <a:lstStyle/>
          <a:p>
            <a:pPr>
              <a:lnSpc>
                <a:spcPct val="90000"/>
              </a:lnSpc>
            </a:pPr>
            <a:r>
              <a:rPr lang="hr-HR" sz="2000" smtClean="0"/>
              <a:t>d.d.</a:t>
            </a:r>
          </a:p>
          <a:p>
            <a:pPr lvl="1">
              <a:lnSpc>
                <a:spcPct val="90000"/>
              </a:lnSpc>
            </a:pPr>
            <a:r>
              <a:rPr lang="hr-HR" sz="1800" smtClean="0"/>
              <a:t>dualistički ustroj</a:t>
            </a:r>
          </a:p>
          <a:p>
            <a:pPr lvl="2">
              <a:lnSpc>
                <a:spcPct val="90000"/>
              </a:lnSpc>
            </a:pPr>
            <a:r>
              <a:rPr lang="hr-HR" sz="1600" smtClean="0"/>
              <a:t>čl. 241. st. 3. ZTD</a:t>
            </a:r>
          </a:p>
          <a:p>
            <a:pPr lvl="2">
              <a:lnSpc>
                <a:spcPct val="90000"/>
              </a:lnSpc>
            </a:pPr>
            <a:r>
              <a:rPr lang="hr-HR" sz="1600" smtClean="0"/>
              <a:t>čl. 268 ZTD</a:t>
            </a:r>
          </a:p>
          <a:p>
            <a:pPr lvl="1">
              <a:lnSpc>
                <a:spcPct val="90000"/>
              </a:lnSpc>
            </a:pPr>
            <a:r>
              <a:rPr lang="hr-HR" sz="1800" smtClean="0"/>
              <a:t>monistički ustroj</a:t>
            </a:r>
          </a:p>
          <a:p>
            <a:pPr lvl="2">
              <a:lnSpc>
                <a:spcPct val="90000"/>
              </a:lnSpc>
            </a:pPr>
            <a:r>
              <a:rPr lang="hr-HR" sz="1600" smtClean="0"/>
              <a:t>čl. 272.m. st. 1. ZTD</a:t>
            </a:r>
          </a:p>
          <a:p>
            <a:pPr lvl="2">
              <a:lnSpc>
                <a:spcPct val="90000"/>
              </a:lnSpc>
            </a:pPr>
            <a:r>
              <a:rPr lang="hr-HR" sz="1600" smtClean="0"/>
              <a:t>čl. 272.h ZTD</a:t>
            </a:r>
          </a:p>
          <a:p>
            <a:pPr>
              <a:lnSpc>
                <a:spcPct val="90000"/>
              </a:lnSpc>
            </a:pPr>
            <a:r>
              <a:rPr lang="hr-HR" sz="2000" smtClean="0"/>
              <a:t>d.o.o.</a:t>
            </a:r>
          </a:p>
          <a:p>
            <a:pPr lvl="1">
              <a:lnSpc>
                <a:spcPct val="90000"/>
              </a:lnSpc>
            </a:pPr>
            <a:r>
              <a:rPr lang="hr-HR" sz="1800" smtClean="0"/>
              <a:t>čl. 426. st. 2. ZTD</a:t>
            </a:r>
          </a:p>
          <a:p>
            <a:pPr lvl="1">
              <a:lnSpc>
                <a:spcPct val="90000"/>
              </a:lnSpc>
            </a:pPr>
            <a:r>
              <a:rPr lang="hr-HR" sz="1800" smtClean="0"/>
              <a:t>čl. 439 ZTD</a:t>
            </a:r>
          </a:p>
          <a:p>
            <a:pPr>
              <a:lnSpc>
                <a:spcPct val="90000"/>
              </a:lnSpc>
            </a:pPr>
            <a:r>
              <a:rPr lang="hr-HR" sz="2000" smtClean="0"/>
              <a:t>DUO (čl. 47 Zakona o osiguranju)</a:t>
            </a:r>
          </a:p>
          <a:p>
            <a:pPr>
              <a:lnSpc>
                <a:spcPct val="90000"/>
              </a:lnSpc>
            </a:pPr>
            <a:r>
              <a:rPr lang="hr-HR" sz="2000" smtClean="0"/>
              <a:t>KU (čl. 15. st. 2. Zakona o kreditnim unijama)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fontScale="90000"/>
          </a:bodyPr>
          <a:lstStyle/>
          <a:p>
            <a:r>
              <a:rPr lang="hr-HR" sz="3600" smtClean="0">
                <a:latin typeface="Arial" charset="0"/>
              </a:rPr>
              <a:t>ZASTUPANJE ODLUKOM NADLEŽNOG TIJELA</a:t>
            </a:r>
            <a:endParaRPr lang="en-US" sz="3600" smtClean="0">
              <a:latin typeface="Arial" charset="0"/>
            </a:endParaRPr>
          </a:p>
        </p:txBody>
      </p:sp>
      <p:sp>
        <p:nvSpPr>
          <p:cNvPr id="58372" name="Rectangle 4"/>
          <p:cNvSpPr>
            <a:spLocks noGrp="1" noChangeArrowheads="1"/>
          </p:cNvSpPr>
          <p:nvPr>
            <p:ph idx="1"/>
          </p:nvPr>
        </p:nvSpPr>
        <p:spPr/>
        <p:txBody>
          <a:bodyPr/>
          <a:lstStyle/>
          <a:p>
            <a:endParaRPr lang="hr-HR" smtClean="0"/>
          </a:p>
          <a:p>
            <a:r>
              <a:rPr lang="hr-HR" smtClean="0"/>
              <a:t>TRGOVAČKI SUD</a:t>
            </a:r>
          </a:p>
          <a:p>
            <a:endParaRPr lang="hr-HR" smtClean="0"/>
          </a:p>
          <a:p>
            <a:r>
              <a:rPr lang="hr-HR" smtClean="0"/>
              <a:t>JAVNOPRAVNO TIJELO</a:t>
            </a:r>
          </a:p>
          <a:p>
            <a:endParaRPr lang="hr-HR" smtClean="0"/>
          </a:p>
          <a:p>
            <a:r>
              <a:rPr lang="hr-HR" smtClean="0"/>
              <a:t>STEČAJNI SUD</a:t>
            </a:r>
          </a:p>
          <a:p>
            <a:endParaRPr lang="hr-H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fontScale="90000"/>
          </a:bodyPr>
          <a:lstStyle/>
          <a:p>
            <a:r>
              <a:rPr lang="hr-HR" sz="3600" smtClean="0">
                <a:latin typeface="Arial" charset="0"/>
              </a:rPr>
              <a:t>POVJERAVANJE OBAVLJANJA ODREĐENIH POSLOVA – ČL. 43 ZTD</a:t>
            </a:r>
            <a:endParaRPr lang="en-US" sz="3600" smtClean="0">
              <a:latin typeface="Arial" charset="0"/>
            </a:endParaRPr>
          </a:p>
        </p:txBody>
      </p:sp>
      <p:sp>
        <p:nvSpPr>
          <p:cNvPr id="61443" name="Rectangle 3"/>
          <p:cNvSpPr>
            <a:spLocks noGrp="1" noChangeArrowheads="1"/>
          </p:cNvSpPr>
          <p:nvPr>
            <p:ph idx="1"/>
          </p:nvPr>
        </p:nvSpPr>
        <p:spPr/>
        <p:txBody>
          <a:bodyPr/>
          <a:lstStyle/>
          <a:p>
            <a:pPr>
              <a:buFont typeface="Wingdings" pitchFamily="2" charset="2"/>
              <a:buNone/>
            </a:pPr>
            <a:r>
              <a:rPr lang="hr-HR" sz="2800" smtClean="0"/>
              <a:t>	(1) Osoba čija je dužnost da kao radnik trgovačkoga društva obavlja poslove koji po redovitom tijeku stvari uključuju i sklapanje određenih ugovora, odnosno poduzimanje određenih pravnih radnji, ovlaštena je da kao punomoćnik društva sklapa i te ugovore i poduzima te pravne radnje u granicama poslova koje obavlja. </a:t>
            </a:r>
          </a:p>
          <a:p>
            <a:pPr>
              <a:buFont typeface="Wingdings" pitchFamily="2" charset="2"/>
              <a:buNone/>
            </a:pPr>
            <a:r>
              <a:rPr lang="hr-HR" sz="2800" smtClean="0"/>
              <a:t>	(2) Ograničenje iz članka 49. ovoga Zakona odnosi se i na punomoćnike po zaposlenju.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hr-HR" sz="4000" smtClean="0">
                <a:latin typeface="Arial" charset="0"/>
              </a:rPr>
              <a:t>PRAVNI POSAO</a:t>
            </a:r>
            <a:endParaRPr lang="en-US" sz="4000" smtClean="0">
              <a:latin typeface="Arial" charset="0"/>
            </a:endParaRPr>
          </a:p>
        </p:txBody>
      </p:sp>
      <p:sp>
        <p:nvSpPr>
          <p:cNvPr id="63491" name="Rectangle 3"/>
          <p:cNvSpPr>
            <a:spLocks noGrp="1" noChangeArrowheads="1"/>
          </p:cNvSpPr>
          <p:nvPr>
            <p:ph idx="1"/>
          </p:nvPr>
        </p:nvSpPr>
        <p:spPr/>
        <p:txBody>
          <a:bodyPr/>
          <a:lstStyle/>
          <a:p>
            <a:pPr>
              <a:lnSpc>
                <a:spcPct val="90000"/>
              </a:lnSpc>
              <a:buFont typeface="Wingdings" pitchFamily="2" charset="2"/>
              <a:buNone/>
            </a:pPr>
            <a:r>
              <a:rPr lang="hr-HR" sz="2800" smtClean="0"/>
              <a:t>	(1) Zastupnik trgovačkoga društva iz članka 41. ovoga Zakona može dati punomoć drugoj osobi. </a:t>
            </a:r>
          </a:p>
          <a:p>
            <a:pPr>
              <a:lnSpc>
                <a:spcPct val="90000"/>
              </a:lnSpc>
              <a:buFont typeface="Wingdings" pitchFamily="2" charset="2"/>
              <a:buNone/>
            </a:pPr>
            <a:r>
              <a:rPr lang="hr-HR" sz="2800" smtClean="0"/>
              <a:t>	(2) Punomoć se može dati u granicama ovlasti zastupnika koje su upisane u sudskom registru. </a:t>
            </a:r>
          </a:p>
          <a:p>
            <a:pPr>
              <a:lnSpc>
                <a:spcPct val="90000"/>
              </a:lnSpc>
              <a:buFont typeface="Wingdings" pitchFamily="2" charset="2"/>
              <a:buNone/>
            </a:pPr>
            <a:r>
              <a:rPr lang="hr-HR" sz="2800" smtClean="0"/>
              <a:t>	(3) Ako ovim Zakonom nije drugačije određeno, punomoć iz stavka 1. ovoga članka daje se sukladno odredbama propisa kojima se uređuju obvezni odnosi. </a:t>
            </a:r>
          </a:p>
          <a:p>
            <a:pPr>
              <a:lnSpc>
                <a:spcPct val="90000"/>
              </a:lnSpc>
              <a:buFont typeface="Wingdings" pitchFamily="2" charset="2"/>
              <a:buNone/>
            </a:pPr>
            <a:r>
              <a:rPr lang="hr-HR" sz="2800" smtClean="0"/>
              <a:t>	(4) Ograničenje iz članka 49. ovoga Zakona odnosi se i na punomoćnike iz ovoga članka.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hr-HR" sz="4000" smtClean="0">
                <a:latin typeface="Arial" charset="0"/>
              </a:rPr>
              <a:t>PRAVNI POSAO</a:t>
            </a:r>
            <a:endParaRPr lang="en-US" sz="4000" smtClean="0">
              <a:latin typeface="Arial" charset="0"/>
            </a:endParaRPr>
          </a:p>
        </p:txBody>
      </p:sp>
      <p:sp>
        <p:nvSpPr>
          <p:cNvPr id="65539" name="Rectangle 3"/>
          <p:cNvSpPr>
            <a:spLocks noGrp="1" noChangeArrowheads="1"/>
          </p:cNvSpPr>
          <p:nvPr>
            <p:ph idx="1"/>
          </p:nvPr>
        </p:nvSpPr>
        <p:spPr/>
        <p:txBody>
          <a:bodyPr/>
          <a:lstStyle/>
          <a:p>
            <a:pPr>
              <a:lnSpc>
                <a:spcPct val="80000"/>
              </a:lnSpc>
            </a:pPr>
            <a:r>
              <a:rPr lang="hr-HR" sz="2800" smtClean="0"/>
              <a:t>prokura</a:t>
            </a:r>
          </a:p>
          <a:p>
            <a:pPr lvl="1">
              <a:lnSpc>
                <a:spcPct val="80000"/>
              </a:lnSpc>
            </a:pPr>
            <a:r>
              <a:rPr lang="hr-HR" sz="2400" smtClean="0"/>
              <a:t>čl. 44 – čl. 54 ZTD</a:t>
            </a:r>
          </a:p>
          <a:p>
            <a:pPr>
              <a:lnSpc>
                <a:spcPct val="80000"/>
              </a:lnSpc>
            </a:pPr>
            <a:r>
              <a:rPr lang="hr-HR" sz="2800" smtClean="0"/>
              <a:t>opća (generalna) punomoć</a:t>
            </a:r>
          </a:p>
          <a:p>
            <a:pPr lvl="1">
              <a:lnSpc>
                <a:spcPct val="80000"/>
              </a:lnSpc>
            </a:pPr>
            <a:r>
              <a:rPr lang="hr-HR" sz="2400" smtClean="0"/>
              <a:t>čl. 315. st. 2. ZOO</a:t>
            </a:r>
          </a:p>
          <a:p>
            <a:pPr>
              <a:lnSpc>
                <a:spcPct val="80000"/>
              </a:lnSpc>
            </a:pPr>
            <a:r>
              <a:rPr lang="hr-HR" sz="2800" smtClean="0"/>
              <a:t>posebna (specijalna) punomoć</a:t>
            </a:r>
          </a:p>
          <a:p>
            <a:pPr lvl="1">
              <a:lnSpc>
                <a:spcPct val="80000"/>
              </a:lnSpc>
            </a:pPr>
            <a:r>
              <a:rPr lang="hr-HR" sz="2400" smtClean="0"/>
              <a:t>čl. 315. st. 3. ZOO</a:t>
            </a:r>
          </a:p>
          <a:p>
            <a:pPr>
              <a:lnSpc>
                <a:spcPct val="80000"/>
              </a:lnSpc>
            </a:pPr>
            <a:r>
              <a:rPr lang="hr-HR" sz="2800" smtClean="0"/>
              <a:t>trgovačka punomoć</a:t>
            </a:r>
          </a:p>
          <a:p>
            <a:pPr lvl="1">
              <a:lnSpc>
                <a:spcPct val="80000"/>
              </a:lnSpc>
            </a:pPr>
            <a:r>
              <a:rPr lang="hr-HR" sz="2400" smtClean="0"/>
              <a:t>čl. 55 i čl. 56 ZTD</a:t>
            </a:r>
          </a:p>
          <a:p>
            <a:pPr>
              <a:lnSpc>
                <a:spcPct val="80000"/>
              </a:lnSpc>
            </a:pPr>
            <a:r>
              <a:rPr lang="hr-HR" sz="2800" smtClean="0"/>
              <a:t>punomoć trgovačkom putniku</a:t>
            </a:r>
          </a:p>
          <a:p>
            <a:pPr lvl="1">
              <a:lnSpc>
                <a:spcPct val="80000"/>
              </a:lnSpc>
            </a:pPr>
            <a:r>
              <a:rPr lang="hr-HR" sz="2400" smtClean="0"/>
              <a:t>čl. 57 i čl. 58 ZTD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hr-HR" sz="4000" smtClean="0">
                <a:latin typeface="Arial" charset="0"/>
              </a:rPr>
              <a:t>PROKURA – čl. 44 ZTD</a:t>
            </a:r>
            <a:endParaRPr lang="en-US" sz="4000" smtClean="0">
              <a:latin typeface="Arial" charset="0"/>
            </a:endParaRPr>
          </a:p>
        </p:txBody>
      </p:sp>
      <p:sp>
        <p:nvSpPr>
          <p:cNvPr id="67587" name="Rectangle 3"/>
          <p:cNvSpPr>
            <a:spLocks noGrp="1" noChangeArrowheads="1"/>
          </p:cNvSpPr>
          <p:nvPr>
            <p:ph idx="1"/>
          </p:nvPr>
        </p:nvSpPr>
        <p:spPr/>
        <p:txBody>
          <a:bodyPr/>
          <a:lstStyle/>
          <a:p>
            <a:pPr>
              <a:buFont typeface="Wingdings" pitchFamily="2" charset="2"/>
              <a:buNone/>
            </a:pPr>
            <a:r>
              <a:rPr lang="hr-HR" sz="3000" smtClean="0"/>
              <a:t>	(1) Prokura je trgovačka punomoć čiji su sadržaj i opseg ovlasti određeni ovim Zakonom. </a:t>
            </a:r>
          </a:p>
          <a:p>
            <a:pPr>
              <a:buFont typeface="Wingdings" pitchFamily="2" charset="2"/>
              <a:buNone/>
            </a:pPr>
            <a:r>
              <a:rPr lang="hr-HR" sz="3000" smtClean="0"/>
              <a:t>	(2) Prokuru može dati samo pravna i fizička osoba koja je trgovac u smislu ovoga Zakona. </a:t>
            </a:r>
          </a:p>
          <a:p>
            <a:pPr>
              <a:buFont typeface="Wingdings" pitchFamily="2" charset="2"/>
              <a:buNone/>
            </a:pPr>
            <a:r>
              <a:rPr lang="hr-HR" sz="3000" smtClean="0"/>
              <a:t>	(3) Prokura se daje na način predviđen izjavom o osnivanju društva ili društvenim ugovorom, odnosno statutom trgovačkoga društva. </a:t>
            </a:r>
          </a:p>
          <a:p>
            <a:pPr>
              <a:buFont typeface="Wingdings" pitchFamily="2" charset="2"/>
              <a:buNone/>
            </a:pPr>
            <a:r>
              <a:rPr lang="hr-HR" sz="3000" smtClean="0"/>
              <a:t>	(4) Prokura se daje u pisanom obliku.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hr-HR" sz="3600" smtClean="0">
                <a:latin typeface="Arial" charset="0"/>
              </a:rPr>
              <a:t>OPSEG OVLASTI IZ PROKURE </a:t>
            </a:r>
            <a:br>
              <a:rPr lang="hr-HR" sz="3600" smtClean="0">
                <a:latin typeface="Arial" charset="0"/>
              </a:rPr>
            </a:br>
            <a:r>
              <a:rPr lang="hr-HR" sz="3600" smtClean="0">
                <a:latin typeface="Arial" charset="0"/>
              </a:rPr>
              <a:t>– čl. 47. st. 1. ZTD –</a:t>
            </a:r>
            <a:endParaRPr lang="en-US" sz="3600" smtClean="0">
              <a:latin typeface="Arial" charset="0"/>
            </a:endParaRPr>
          </a:p>
        </p:txBody>
      </p:sp>
      <p:sp>
        <p:nvSpPr>
          <p:cNvPr id="69635" name="Rectangle 3"/>
          <p:cNvSpPr>
            <a:spLocks noGrp="1" noChangeArrowheads="1"/>
          </p:cNvSpPr>
          <p:nvPr>
            <p:ph idx="1"/>
          </p:nvPr>
        </p:nvSpPr>
        <p:spPr/>
        <p:txBody>
          <a:bodyPr/>
          <a:lstStyle/>
          <a:p>
            <a:pPr>
              <a:lnSpc>
                <a:spcPct val="90000"/>
              </a:lnSpc>
              <a:buFont typeface="Wingdings" pitchFamily="2" charset="2"/>
              <a:buNone/>
            </a:pPr>
            <a:r>
              <a:rPr lang="hr-HR" sz="3800" smtClean="0"/>
              <a:t>	Prokurist može sklapati sve ugovore i poduzimati sve pravne radnje u ime i za račun trgovačkoga društva i zastupati ga u postupcima pred upravnim i drugim državnim organima, ustanovama s javnopravnim ovlastima, te državnim i izbranim sudovima.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pl-PL" sz="3400" b="1" smtClean="0"/>
              <a:t>VTS RH, Pž-1850/97 od 30. prosinca 1997.</a:t>
            </a:r>
            <a:endParaRPr lang="en-US" sz="3400" b="1" smtClean="0"/>
          </a:p>
        </p:txBody>
      </p:sp>
      <p:sp>
        <p:nvSpPr>
          <p:cNvPr id="73731" name="Rectangle 3"/>
          <p:cNvSpPr>
            <a:spLocks noGrp="1" noChangeArrowheads="1"/>
          </p:cNvSpPr>
          <p:nvPr>
            <p:ph idx="1"/>
          </p:nvPr>
        </p:nvSpPr>
        <p:spPr/>
        <p:txBody>
          <a:bodyPr/>
          <a:lstStyle/>
          <a:p>
            <a:pPr>
              <a:lnSpc>
                <a:spcPct val="90000"/>
              </a:lnSpc>
              <a:buFont typeface="Wingdings" pitchFamily="2" charset="2"/>
              <a:buNone/>
            </a:pPr>
            <a:r>
              <a:rPr lang="hr-HR" smtClean="0"/>
              <a:t>	Smatramo da o tome prvostupanjski sud ima ispravan stav, te da ugovor o kreditu između Zagrebačke banke i fizičke osobe B.K. nije bio u vezi s poslovanjem tuženog poduzeća "V" d.d. u stečaju, jer prije svega uz svu širinu ovlasti prokuriste, ovlaštenja prokuriste vezana su uz poslovanje poduzeća, pa on po prirodi stvari nije ovlašten poduzimati one pravne radnje koje su pojmovno nespojive s održavanjem poslovanja poduzeća.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pl-PL" sz="3400" b="1" smtClean="0"/>
              <a:t>VTS RH, Pž-1850/97 od 30. prosinca 1997.</a:t>
            </a:r>
            <a:endParaRPr lang="en-US" sz="3400" b="1" smtClean="0"/>
          </a:p>
        </p:txBody>
      </p:sp>
      <p:sp>
        <p:nvSpPr>
          <p:cNvPr id="75779" name="Rectangle 3"/>
          <p:cNvSpPr>
            <a:spLocks noGrp="1" noChangeArrowheads="1"/>
          </p:cNvSpPr>
          <p:nvPr>
            <p:ph idx="1"/>
          </p:nvPr>
        </p:nvSpPr>
        <p:spPr/>
        <p:txBody>
          <a:bodyPr/>
          <a:lstStyle/>
          <a:p>
            <a:pPr>
              <a:lnSpc>
                <a:spcPct val="90000"/>
              </a:lnSpc>
              <a:buFont typeface="Wingdings" pitchFamily="2" charset="2"/>
              <a:buNone/>
            </a:pPr>
            <a:r>
              <a:rPr lang="hr-HR" smtClean="0"/>
              <a:t>	</a:t>
            </a:r>
          </a:p>
          <a:p>
            <a:pPr>
              <a:lnSpc>
                <a:spcPct val="90000"/>
              </a:lnSpc>
              <a:buFont typeface="Wingdings" pitchFamily="2" charset="2"/>
              <a:buNone/>
            </a:pPr>
            <a:r>
              <a:rPr lang="hr-HR" smtClean="0"/>
              <a:t>	Davanje solidarnog neograničenog jamstva tuženika za kredit fizičke osobe B.K., nema nikakve veze s poslovanjem tuženog poduzeća, niti je to u tijeku prvostupanjskog postupka dokazano, a niti proizlazi iz spisu priloženih isprava.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hr-HR" sz="3600" smtClean="0">
                <a:latin typeface="Arial" charset="0"/>
              </a:rPr>
              <a:t>SKLAPANJE UGOVORA SA SAMIM SOBOM – ČL. 49 ZTD</a:t>
            </a:r>
            <a:endParaRPr lang="en-US" sz="3600" smtClean="0">
              <a:latin typeface="Arial" charset="0"/>
            </a:endParaRPr>
          </a:p>
        </p:txBody>
      </p:sp>
      <p:sp>
        <p:nvSpPr>
          <p:cNvPr id="77827" name="Rectangle 3"/>
          <p:cNvSpPr>
            <a:spLocks noGrp="1" noChangeArrowheads="1"/>
          </p:cNvSpPr>
          <p:nvPr>
            <p:ph idx="1"/>
          </p:nvPr>
        </p:nvSpPr>
        <p:spPr/>
        <p:txBody>
          <a:bodyPr/>
          <a:lstStyle/>
          <a:p>
            <a:endParaRPr lang="hr-HR" smtClean="0"/>
          </a:p>
          <a:p>
            <a:pPr>
              <a:buFont typeface="Wingdings" pitchFamily="2" charset="2"/>
              <a:buNone/>
            </a:pPr>
            <a:r>
              <a:rPr lang="hr-HR" smtClean="0"/>
              <a:t>	Prokurist ne može bez posebne ovlasti trgovačkoga društva nastupati kao druga ugovorna strana i s društvom sklapati ugovore u svoje ime i za svoj račun, u svoje ime a za račun drugih osoba, ili u ime i za račun drugih osoba.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hr-HR" sz="3600" smtClean="0">
                <a:latin typeface="Arial" charset="0"/>
              </a:rPr>
              <a:t>OSOBE OVLAŠTENE ZA ZASTUPANJE DRUŠTVA</a:t>
            </a:r>
            <a:endParaRPr lang="en-US" sz="3600" smtClean="0">
              <a:latin typeface="Arial" charset="0"/>
            </a:endParaRPr>
          </a:p>
        </p:txBody>
      </p:sp>
      <p:sp>
        <p:nvSpPr>
          <p:cNvPr id="4101" name="Rectangle 5"/>
          <p:cNvSpPr>
            <a:spLocks noGrp="1" noChangeArrowheads="1"/>
          </p:cNvSpPr>
          <p:nvPr>
            <p:ph idx="1"/>
          </p:nvPr>
        </p:nvSpPr>
        <p:spPr/>
        <p:txBody>
          <a:bodyPr/>
          <a:lstStyle/>
          <a:p>
            <a:r>
              <a:rPr lang="hr-HR" smtClean="0">
                <a:latin typeface="Arial" charset="0"/>
              </a:rPr>
              <a:t>tko može u ime društva davati očitovanja volje i time zasnivati, mijenjati ili dovesti do prestanka pravnog odnosa?</a:t>
            </a:r>
          </a:p>
          <a:p>
            <a:endParaRPr lang="hr-HR" smtClean="0">
              <a:latin typeface="Arial" charset="0"/>
            </a:endParaRPr>
          </a:p>
          <a:p>
            <a:r>
              <a:rPr lang="hr-HR" smtClean="0">
                <a:latin typeface="Arial" charset="0"/>
              </a:rPr>
              <a:t>može li pravna osoba davati očitovanja volje ili to za nju mora učiniti fizička osoba?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hr-HR" sz="3600" smtClean="0">
                <a:latin typeface="Arial" charset="0"/>
              </a:rPr>
              <a:t>OPSEG OVLASTI IZ PROKURE </a:t>
            </a:r>
            <a:br>
              <a:rPr lang="hr-HR" sz="3600" smtClean="0">
                <a:latin typeface="Arial" charset="0"/>
              </a:rPr>
            </a:br>
            <a:r>
              <a:rPr lang="hr-HR" sz="3600" smtClean="0">
                <a:latin typeface="Arial" charset="0"/>
              </a:rPr>
              <a:t>– čl. 47. st. 2. ZTD –</a:t>
            </a:r>
            <a:endParaRPr lang="en-US" sz="3600" smtClean="0">
              <a:latin typeface="Arial" charset="0"/>
            </a:endParaRPr>
          </a:p>
        </p:txBody>
      </p:sp>
      <p:sp>
        <p:nvSpPr>
          <p:cNvPr id="71683" name="Rectangle 3"/>
          <p:cNvSpPr>
            <a:spLocks noGrp="1" noChangeArrowheads="1"/>
          </p:cNvSpPr>
          <p:nvPr>
            <p:ph idx="1"/>
          </p:nvPr>
        </p:nvSpPr>
        <p:spPr/>
        <p:txBody>
          <a:bodyPr/>
          <a:lstStyle/>
          <a:p>
            <a:pPr>
              <a:buFont typeface="Wingdings" pitchFamily="2" charset="2"/>
              <a:buNone/>
            </a:pPr>
            <a:r>
              <a:rPr lang="hr-HR" sz="3400" smtClean="0"/>
              <a:t>	Prokurist ne može bez posebne ovlasti otuđiti ni opteretiti nekretnine trgovačkoga društva i ne može davati izjave ni poduzimati pravne radnje kojima se započinje stečajni postupak ili drugi postupak koji dovodi do prestanka društva. Prokurist ne može davati punomoć za sklapanje poslova drugim osobama.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hr-HR" sz="3600" smtClean="0">
                <a:latin typeface="Arial" charset="0"/>
              </a:rPr>
              <a:t>TRGOVAČKA PUNOMOĆ</a:t>
            </a:r>
            <a:br>
              <a:rPr lang="hr-HR" sz="3600" smtClean="0">
                <a:latin typeface="Arial" charset="0"/>
              </a:rPr>
            </a:br>
            <a:r>
              <a:rPr lang="hr-HR" sz="3600" smtClean="0">
                <a:latin typeface="Arial" charset="0"/>
              </a:rPr>
              <a:t>– čl. 55. i čl. 56. ZTD –</a:t>
            </a:r>
            <a:endParaRPr lang="en-US" sz="3600" smtClean="0">
              <a:latin typeface="Arial" charset="0"/>
            </a:endParaRPr>
          </a:p>
        </p:txBody>
      </p:sp>
      <p:sp>
        <p:nvSpPr>
          <p:cNvPr id="81923" name="Rectangle 3"/>
          <p:cNvSpPr>
            <a:spLocks noGrp="1" noChangeArrowheads="1"/>
          </p:cNvSpPr>
          <p:nvPr>
            <p:ph idx="1"/>
          </p:nvPr>
        </p:nvSpPr>
        <p:spPr/>
        <p:txBody>
          <a:bodyPr/>
          <a:lstStyle/>
          <a:p>
            <a:pPr>
              <a:buFont typeface="Wingdings" pitchFamily="2" charset="2"/>
              <a:buNone/>
            </a:pPr>
            <a:r>
              <a:rPr lang="hr-HR" sz="2800" smtClean="0"/>
              <a:t>	Trgovački punomoćnik je radnik u trgovačkom društvu ili druga osoba koju trgovac ovlasti da vodi cijelo ili dio njegovog poduzeća </a:t>
            </a:r>
          </a:p>
          <a:p>
            <a:pPr>
              <a:buFont typeface="Wingdings" pitchFamily="2" charset="2"/>
              <a:buNone/>
            </a:pPr>
            <a:endParaRPr lang="hr-HR" sz="2800" smtClean="0"/>
          </a:p>
          <a:p>
            <a:pPr>
              <a:buFont typeface="Wingdings" pitchFamily="2" charset="2"/>
              <a:buNone/>
            </a:pPr>
            <a:r>
              <a:rPr lang="hr-HR" sz="2800" smtClean="0"/>
              <a:t>	Trgovački punomoćnik ovlašten je sklapati sve ugovore i poduzimati sve pravne radnje koje su u prometu uobičajene pri vođenju poduzeća ili dijela poduzeća na koje se odnosi njegova punomoć ili koje su za to potrebne </a:t>
            </a:r>
          </a:p>
          <a:p>
            <a:pPr>
              <a:buFont typeface="Wingdings" pitchFamily="2" charset="2"/>
              <a:buNone/>
            </a:pPr>
            <a:endParaRPr lang="hr-HR" sz="3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hr-HR" sz="3600" smtClean="0">
                <a:latin typeface="Arial" charset="0"/>
              </a:rPr>
              <a:t>PUNOMOĆ TRGOVAČKOM PUTNIKU</a:t>
            </a:r>
            <a:br>
              <a:rPr lang="hr-HR" sz="3600" smtClean="0">
                <a:latin typeface="Arial" charset="0"/>
              </a:rPr>
            </a:br>
            <a:r>
              <a:rPr lang="hr-HR" sz="3600" smtClean="0">
                <a:latin typeface="Arial" charset="0"/>
              </a:rPr>
              <a:t>– čl. 57. i čl. 58. ZTD –</a:t>
            </a:r>
            <a:endParaRPr lang="en-US" sz="3600" smtClean="0">
              <a:latin typeface="Arial" charset="0"/>
            </a:endParaRPr>
          </a:p>
        </p:txBody>
      </p:sp>
      <p:sp>
        <p:nvSpPr>
          <p:cNvPr id="83971" name="Rectangle 3"/>
          <p:cNvSpPr>
            <a:spLocks noGrp="1" noChangeArrowheads="1"/>
          </p:cNvSpPr>
          <p:nvPr>
            <p:ph idx="1"/>
          </p:nvPr>
        </p:nvSpPr>
        <p:spPr/>
        <p:txBody>
          <a:bodyPr/>
          <a:lstStyle/>
          <a:p>
            <a:pPr>
              <a:lnSpc>
                <a:spcPct val="90000"/>
              </a:lnSpc>
              <a:buFont typeface="Wingdings" pitchFamily="2" charset="2"/>
              <a:buNone/>
            </a:pPr>
            <a:r>
              <a:rPr lang="hr-HR" sz="2400" smtClean="0"/>
              <a:t>	Trgovac može svome radniku ili drugoj osobi dati punomoć kao trgovačkome putniku.</a:t>
            </a:r>
          </a:p>
          <a:p>
            <a:pPr>
              <a:lnSpc>
                <a:spcPct val="90000"/>
              </a:lnSpc>
              <a:buFont typeface="Wingdings" pitchFamily="2" charset="2"/>
              <a:buNone/>
            </a:pPr>
            <a:r>
              <a:rPr lang="hr-HR" sz="2400" smtClean="0"/>
              <a:t>	</a:t>
            </a:r>
          </a:p>
          <a:p>
            <a:pPr>
              <a:lnSpc>
                <a:spcPct val="90000"/>
              </a:lnSpc>
              <a:buFont typeface="Wingdings" pitchFamily="2" charset="2"/>
              <a:buNone/>
            </a:pPr>
            <a:r>
              <a:rPr lang="hr-HR" sz="2400" smtClean="0"/>
              <a:t>	Trgovački putnik ovlašten je u ime i za račun vlastodavca sklapati ugovore o prodaji vlastodavčeve robe, isporučivati robu, naplaćivati cijenu iz tih ugovora, te primati izjave od kupaca glede robe koja je predmet ugovora što ga je trgovački putnik sklopio za vlastodavca. </a:t>
            </a:r>
          </a:p>
          <a:p>
            <a:pPr>
              <a:lnSpc>
                <a:spcPct val="90000"/>
              </a:lnSpc>
              <a:buFont typeface="Wingdings" pitchFamily="2" charset="2"/>
              <a:buNone/>
            </a:pPr>
            <a:r>
              <a:rPr lang="hr-HR" sz="2400" smtClean="0"/>
              <a:t>	Trgovački putnik ovlašten je u ime i za račun vlastodavca davati izjave i poduzimati druge pravne radnje radi očuvanja vlastodavčevih prava iz ugovora što ga je sklopio u njegovo ime i za njegov račun.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0" y="533400"/>
            <a:ext cx="8229600" cy="1143000"/>
          </a:xfrm>
        </p:spPr>
        <p:txBody>
          <a:bodyPr/>
          <a:lstStyle/>
          <a:p>
            <a:r>
              <a:rPr lang="hr-HR" smtClean="0"/>
              <a:t>VTS RH, Pž-3324/02</a:t>
            </a:r>
            <a:endParaRPr lang="en-US" smtClean="0"/>
          </a:p>
        </p:txBody>
      </p:sp>
      <p:sp>
        <p:nvSpPr>
          <p:cNvPr id="38915" name="Content Placeholder 2"/>
          <p:cNvSpPr>
            <a:spLocks noGrp="1"/>
          </p:cNvSpPr>
          <p:nvPr>
            <p:ph idx="4294967295"/>
          </p:nvPr>
        </p:nvSpPr>
        <p:spPr>
          <a:xfrm>
            <a:off x="179512" y="1844824"/>
            <a:ext cx="8229600" cy="4302125"/>
          </a:xfrm>
        </p:spPr>
        <p:txBody>
          <a:bodyPr>
            <a:normAutofit lnSpcReduction="10000"/>
          </a:bodyPr>
          <a:lstStyle/>
          <a:p>
            <a:r>
              <a:rPr lang="hr-HR" dirty="0" smtClean="0"/>
              <a:t>Po mišljenju ovog suda subjekti u pravnom prometu mogu biti fizičke i pravne osobe. Fizička osoba je živ čovjek kao subjekt prava, dok je pravna osoba društvena tvorevina kojoj je pravni poredak priznao pravnu sposobnost. Da bi pravna osoba mogla izraziti svoju volju, ona to mora učiniti preko svojih određenih organa ili tijela, koje sačinjavaju fizičke osobe.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hr-HR" smtClean="0"/>
              <a:t>VTS RH, Pž-3324/02</a:t>
            </a:r>
            <a:endParaRPr lang="en-US" smtClean="0"/>
          </a:p>
        </p:txBody>
      </p:sp>
      <p:sp>
        <p:nvSpPr>
          <p:cNvPr id="5123" name="Content Placeholder 2"/>
          <p:cNvSpPr>
            <a:spLocks noGrp="1"/>
          </p:cNvSpPr>
          <p:nvPr>
            <p:ph idx="1"/>
          </p:nvPr>
        </p:nvSpPr>
        <p:spPr/>
        <p:txBody>
          <a:bodyPr/>
          <a:lstStyle/>
          <a:p>
            <a:r>
              <a:rPr lang="hr-HR" smtClean="0"/>
              <a:t>Tako pravne osobe, društva s ograničenom odgovornošću, temeljem odredaba Zakona o trgovačkim društvima (Narodne Novine broj 11/93, 34/99 i 52/00, dalje ZTD) zastupa uprava društva, koja se sastoji od jedne ili više osoba (što se uređuje u izjavi o osnivanju ili u društvenom ugovoru).</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hr-HR" smtClean="0"/>
              <a:t>VTS RH, Pž-3324/02</a:t>
            </a:r>
            <a:endParaRPr lang="en-US" smtClean="0"/>
          </a:p>
        </p:txBody>
      </p:sp>
      <p:sp>
        <p:nvSpPr>
          <p:cNvPr id="6147" name="Content Placeholder 2"/>
          <p:cNvSpPr>
            <a:spLocks noGrp="1"/>
          </p:cNvSpPr>
          <p:nvPr>
            <p:ph idx="1"/>
          </p:nvPr>
        </p:nvSpPr>
        <p:spPr/>
        <p:txBody>
          <a:bodyPr/>
          <a:lstStyle/>
          <a:p>
            <a:r>
              <a:rPr lang="hr-HR" smtClean="0"/>
              <a:t>Uprava zastupa društvo i poduzima sve pravne radnje zastupanja u pravnim poslovima, pred sudom i drugim organima vlasti, te se ovlast uprave da zastupa društvo ne mogu ograničiti, a članovi uprave potpisuju se u ime društva pri čemu moraju navesti tvrtku društva i svoje svojstvo člana uprave (čl. 241 i čl. 426 ZTD-a).</a:t>
            </a: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smtClean="0"/>
              <a:t>VTS RH, Pž-3324/02</a:t>
            </a:r>
            <a:endParaRPr lang="en-US" smtClean="0"/>
          </a:p>
        </p:txBody>
      </p:sp>
      <p:sp>
        <p:nvSpPr>
          <p:cNvPr id="7171" name="Content Placeholder 2"/>
          <p:cNvSpPr>
            <a:spLocks noGrp="1"/>
          </p:cNvSpPr>
          <p:nvPr>
            <p:ph idx="1"/>
          </p:nvPr>
        </p:nvSpPr>
        <p:spPr/>
        <p:txBody>
          <a:bodyPr/>
          <a:lstStyle/>
          <a:p>
            <a:r>
              <a:rPr lang="hr-HR" smtClean="0"/>
              <a:t>Stoga je pravilno zaključio prvostupanjski sud da je Ugovor o kreditu i sporazum o osiguranju prijenosom vlasništva na nekretninama drugotuženik potpisao kao direktor trgovačkog društva MESNA INDUSTRIJA K. d.o.o., Poreč a ne u svoje osobno ime kao fizičke osobe.</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r-HR" sz="3600" smtClean="0"/>
              <a:t>OSNOVE ZA ZASTUPANJE DRUŠTVA</a:t>
            </a:r>
            <a:endParaRPr lang="en-US" sz="3600" smtClean="0"/>
          </a:p>
        </p:txBody>
      </p:sp>
      <p:sp>
        <p:nvSpPr>
          <p:cNvPr id="8195" name="Text Placeholder 2"/>
          <p:cNvSpPr>
            <a:spLocks noGrp="1"/>
          </p:cNvSpPr>
          <p:nvPr>
            <p:ph type="body" idx="1"/>
          </p:nvPr>
        </p:nvSpPr>
        <p:spPr/>
        <p:txBody>
          <a:bodyPr/>
          <a:lstStyle/>
          <a:p>
            <a:pPr algn="ctr"/>
            <a:r>
              <a:rPr lang="hr-HR" smtClean="0"/>
              <a:t>ZTD</a:t>
            </a:r>
            <a:endParaRPr lang="en-US" smtClean="0"/>
          </a:p>
        </p:txBody>
      </p:sp>
      <p:sp>
        <p:nvSpPr>
          <p:cNvPr id="8197" name="Text Placeholder 4"/>
          <p:cNvSpPr>
            <a:spLocks noGrp="1"/>
          </p:cNvSpPr>
          <p:nvPr>
            <p:ph type="body" sz="half" idx="3"/>
          </p:nvPr>
        </p:nvSpPr>
        <p:spPr/>
        <p:txBody>
          <a:bodyPr/>
          <a:lstStyle/>
          <a:p>
            <a:pPr algn="ctr"/>
            <a:r>
              <a:rPr lang="hr-HR" smtClean="0"/>
              <a:t>ZOO</a:t>
            </a:r>
            <a:endParaRPr lang="en-US" smtClean="0"/>
          </a:p>
        </p:txBody>
      </p:sp>
      <p:sp>
        <p:nvSpPr>
          <p:cNvPr id="8196" name="Content Placeholder 3"/>
          <p:cNvSpPr>
            <a:spLocks noGrp="1"/>
          </p:cNvSpPr>
          <p:nvPr>
            <p:ph sz="quarter" idx="2"/>
          </p:nvPr>
        </p:nvSpPr>
        <p:spPr/>
        <p:txBody>
          <a:bodyPr/>
          <a:lstStyle/>
          <a:p>
            <a:r>
              <a:rPr lang="hr-HR" smtClean="0"/>
              <a:t>zastupnici po zakonu</a:t>
            </a:r>
          </a:p>
          <a:p>
            <a:pPr lvl="1"/>
            <a:r>
              <a:rPr lang="hr-HR" smtClean="0"/>
              <a:t>čl. 41 ZTD-a</a:t>
            </a:r>
          </a:p>
          <a:p>
            <a:r>
              <a:rPr lang="hr-HR" smtClean="0"/>
              <a:t>zastupnici po punomoći</a:t>
            </a:r>
          </a:p>
          <a:p>
            <a:pPr lvl="1"/>
            <a:r>
              <a:rPr lang="hr-HR" smtClean="0"/>
              <a:t>čl. 42, čl. 44-58 ZTD-a</a:t>
            </a:r>
          </a:p>
          <a:p>
            <a:r>
              <a:rPr lang="hr-HR" smtClean="0"/>
              <a:t>punomoćnici po zaposlenju</a:t>
            </a:r>
          </a:p>
          <a:p>
            <a:pPr lvl="1"/>
            <a:r>
              <a:rPr lang="hr-HR" smtClean="0"/>
              <a:t>čl. 43 ZTD-a</a:t>
            </a:r>
            <a:endParaRPr lang="en-US" smtClean="0"/>
          </a:p>
        </p:txBody>
      </p:sp>
      <p:sp>
        <p:nvSpPr>
          <p:cNvPr id="8198" name="Content Placeholder 5"/>
          <p:cNvSpPr>
            <a:spLocks noGrp="1"/>
          </p:cNvSpPr>
          <p:nvPr>
            <p:ph sz="quarter" idx="4"/>
          </p:nvPr>
        </p:nvSpPr>
        <p:spPr/>
        <p:txBody>
          <a:bodyPr/>
          <a:lstStyle/>
          <a:p>
            <a:r>
              <a:rPr lang="en-US" smtClean="0"/>
              <a:t>Ovlaštenje za zastupanje temelji se na </a:t>
            </a:r>
            <a:endParaRPr lang="hr-HR" smtClean="0"/>
          </a:p>
          <a:p>
            <a:pPr lvl="1"/>
            <a:r>
              <a:rPr lang="en-US" smtClean="0"/>
              <a:t>zakonu, </a:t>
            </a:r>
            <a:endParaRPr lang="hr-HR" smtClean="0"/>
          </a:p>
          <a:p>
            <a:pPr lvl="1"/>
            <a:r>
              <a:rPr lang="en-US" smtClean="0"/>
              <a:t>statutu, društvenom ugovoru ili pravilima pravne osobe, </a:t>
            </a:r>
            <a:endParaRPr lang="hr-HR" smtClean="0"/>
          </a:p>
          <a:p>
            <a:pPr lvl="1"/>
            <a:r>
              <a:rPr lang="en-US" smtClean="0"/>
              <a:t>aktu nadležnog državnog tijela ili </a:t>
            </a:r>
            <a:endParaRPr lang="hr-HR" smtClean="0"/>
          </a:p>
          <a:p>
            <a:pPr lvl="1"/>
            <a:r>
              <a:rPr lang="en-US" smtClean="0"/>
              <a:t>na očitovanju volje zastupanog (punomoć).</a:t>
            </a:r>
            <a:endParaRPr lang="hr-HR" smtClean="0"/>
          </a:p>
          <a:p>
            <a:r>
              <a:rPr lang="hr-HR" smtClean="0"/>
              <a:t>čl. 308. st. 2. ZOO-a</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hr-HR" sz="3600" smtClean="0"/>
              <a:t>OSNOVE ZA ZASTUPANJE DRUŠTVA</a:t>
            </a:r>
            <a:endParaRPr lang="en-US" sz="3600" smtClean="0"/>
          </a:p>
        </p:txBody>
      </p:sp>
      <p:sp>
        <p:nvSpPr>
          <p:cNvPr id="43012" name="Rectangle 4"/>
          <p:cNvSpPr>
            <a:spLocks noGrp="1" noChangeArrowheads="1"/>
          </p:cNvSpPr>
          <p:nvPr>
            <p:ph idx="1"/>
          </p:nvPr>
        </p:nvSpPr>
        <p:spPr/>
        <p:txBody>
          <a:bodyPr/>
          <a:lstStyle/>
          <a:p>
            <a:pPr>
              <a:lnSpc>
                <a:spcPct val="90000"/>
              </a:lnSpc>
            </a:pPr>
            <a:r>
              <a:rPr lang="hr-HR" smtClean="0">
                <a:latin typeface="Arial" charset="0"/>
              </a:rPr>
              <a:t>zakon</a:t>
            </a:r>
          </a:p>
          <a:p>
            <a:pPr>
              <a:lnSpc>
                <a:spcPct val="90000"/>
              </a:lnSpc>
            </a:pPr>
            <a:r>
              <a:rPr lang="hr-HR" smtClean="0">
                <a:latin typeface="Arial" charset="0"/>
              </a:rPr>
              <a:t>konstitutivni akt ili odluka donesena u društvu, te oduzimanje ovlasti za zastupanje</a:t>
            </a:r>
          </a:p>
          <a:p>
            <a:pPr>
              <a:lnSpc>
                <a:spcPct val="90000"/>
              </a:lnSpc>
            </a:pPr>
            <a:r>
              <a:rPr lang="hr-HR" smtClean="0">
                <a:latin typeface="Arial" charset="0"/>
              </a:rPr>
              <a:t>akt (odluka) nadležnog tijela</a:t>
            </a:r>
          </a:p>
          <a:p>
            <a:pPr>
              <a:lnSpc>
                <a:spcPct val="90000"/>
              </a:lnSpc>
            </a:pPr>
            <a:r>
              <a:rPr lang="hr-HR" smtClean="0">
                <a:latin typeface="Arial" charset="0"/>
              </a:rPr>
              <a:t>povjeravanje obavljanja određenih poslova</a:t>
            </a:r>
          </a:p>
          <a:p>
            <a:pPr>
              <a:lnSpc>
                <a:spcPct val="90000"/>
              </a:lnSpc>
            </a:pPr>
            <a:r>
              <a:rPr lang="hr-HR" smtClean="0">
                <a:latin typeface="Arial" charset="0"/>
              </a:rPr>
              <a:t>pravni posao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hr-HR" smtClean="0">
                <a:latin typeface="Arial" charset="0"/>
              </a:rPr>
              <a:t>ZASTUPNICI PO ZAKONU</a:t>
            </a:r>
            <a:endParaRPr lang="en-US" smtClean="0">
              <a:latin typeface="Arial" charset="0"/>
            </a:endParaRPr>
          </a:p>
        </p:txBody>
      </p:sp>
      <p:sp>
        <p:nvSpPr>
          <p:cNvPr id="45060" name="Rectangle 4"/>
          <p:cNvSpPr>
            <a:spLocks noGrp="1" noChangeArrowheads="1"/>
          </p:cNvSpPr>
          <p:nvPr>
            <p:ph sz="half" idx="1"/>
          </p:nvPr>
        </p:nvSpPr>
        <p:spPr/>
        <p:txBody>
          <a:bodyPr/>
          <a:lstStyle/>
          <a:p>
            <a:pPr>
              <a:lnSpc>
                <a:spcPct val="90000"/>
              </a:lnSpc>
            </a:pPr>
            <a:r>
              <a:rPr lang="hr-HR" sz="2000" smtClean="0"/>
              <a:t>ortaštvo (čl. 642 ZOO)</a:t>
            </a:r>
          </a:p>
          <a:p>
            <a:pPr>
              <a:lnSpc>
                <a:spcPct val="90000"/>
              </a:lnSpc>
            </a:pPr>
            <a:endParaRPr lang="hr-HR" sz="2000" smtClean="0"/>
          </a:p>
          <a:p>
            <a:pPr>
              <a:lnSpc>
                <a:spcPct val="90000"/>
              </a:lnSpc>
            </a:pPr>
            <a:r>
              <a:rPr lang="hr-HR" sz="2000" smtClean="0"/>
              <a:t>jtd (čl. 91. st. 1. ZTD)</a:t>
            </a:r>
          </a:p>
          <a:p>
            <a:pPr>
              <a:lnSpc>
                <a:spcPct val="90000"/>
              </a:lnSpc>
            </a:pPr>
            <a:endParaRPr lang="hr-HR" sz="2000" smtClean="0"/>
          </a:p>
          <a:p>
            <a:pPr>
              <a:lnSpc>
                <a:spcPct val="90000"/>
              </a:lnSpc>
            </a:pPr>
            <a:r>
              <a:rPr lang="hr-HR" sz="2000" smtClean="0"/>
              <a:t>kd (čl. 142. st. 1. ZTD)</a:t>
            </a:r>
          </a:p>
          <a:p>
            <a:pPr>
              <a:lnSpc>
                <a:spcPct val="90000"/>
              </a:lnSpc>
            </a:pPr>
            <a:endParaRPr lang="hr-HR" sz="2000" smtClean="0"/>
          </a:p>
          <a:p>
            <a:pPr>
              <a:lnSpc>
                <a:spcPct val="90000"/>
              </a:lnSpc>
            </a:pPr>
            <a:r>
              <a:rPr lang="hr-HR" sz="2000" smtClean="0"/>
              <a:t>GIU (čl. 605. st. 1. ZTD)</a:t>
            </a:r>
          </a:p>
          <a:p>
            <a:pPr>
              <a:lnSpc>
                <a:spcPct val="90000"/>
              </a:lnSpc>
            </a:pPr>
            <a:endParaRPr lang="hr-HR" sz="2000" smtClean="0"/>
          </a:p>
          <a:p>
            <a:pPr>
              <a:lnSpc>
                <a:spcPct val="90000"/>
              </a:lnSpc>
            </a:pPr>
            <a:r>
              <a:rPr lang="hr-HR" sz="2000" smtClean="0"/>
              <a:t>zadruga (čl. 17. st. 1. Zakona o zadrugama)</a:t>
            </a:r>
          </a:p>
          <a:p>
            <a:pPr>
              <a:lnSpc>
                <a:spcPct val="90000"/>
              </a:lnSpc>
            </a:pPr>
            <a:endParaRPr lang="hr-HR" sz="2000" smtClean="0"/>
          </a:p>
          <a:p>
            <a:pPr>
              <a:lnSpc>
                <a:spcPct val="90000"/>
              </a:lnSpc>
            </a:pPr>
            <a:r>
              <a:rPr lang="hr-HR" sz="2000" smtClean="0"/>
              <a:t>udruga (čl. 6 Zakona o udrugama)</a:t>
            </a:r>
          </a:p>
        </p:txBody>
      </p:sp>
      <p:sp>
        <p:nvSpPr>
          <p:cNvPr id="45061" name="Rectangle 5"/>
          <p:cNvSpPr>
            <a:spLocks noGrp="1" noChangeArrowheads="1"/>
          </p:cNvSpPr>
          <p:nvPr>
            <p:ph sz="half" idx="2"/>
          </p:nvPr>
        </p:nvSpPr>
        <p:spPr/>
        <p:txBody>
          <a:bodyPr/>
          <a:lstStyle/>
          <a:p>
            <a:pPr>
              <a:lnSpc>
                <a:spcPct val="90000"/>
              </a:lnSpc>
            </a:pPr>
            <a:r>
              <a:rPr lang="hr-HR" sz="2000" smtClean="0"/>
              <a:t>d.d.</a:t>
            </a:r>
          </a:p>
          <a:p>
            <a:pPr lvl="1">
              <a:lnSpc>
                <a:spcPct val="90000"/>
              </a:lnSpc>
            </a:pPr>
            <a:r>
              <a:rPr lang="hr-HR" sz="1800" smtClean="0"/>
              <a:t>dualistički ustroj</a:t>
            </a:r>
          </a:p>
          <a:p>
            <a:pPr lvl="2">
              <a:lnSpc>
                <a:spcPct val="90000"/>
              </a:lnSpc>
            </a:pPr>
            <a:r>
              <a:rPr lang="hr-HR" sz="1600" smtClean="0"/>
              <a:t>čl. 241. st. 1. ZTD</a:t>
            </a:r>
          </a:p>
          <a:p>
            <a:pPr lvl="2">
              <a:lnSpc>
                <a:spcPct val="90000"/>
              </a:lnSpc>
            </a:pPr>
            <a:r>
              <a:rPr lang="hr-HR" sz="1600" smtClean="0"/>
              <a:t>čl. 268 ZTD</a:t>
            </a:r>
          </a:p>
          <a:p>
            <a:pPr lvl="1">
              <a:lnSpc>
                <a:spcPct val="90000"/>
              </a:lnSpc>
            </a:pPr>
            <a:r>
              <a:rPr lang="hr-HR" sz="1800" smtClean="0"/>
              <a:t>monistički ustroj</a:t>
            </a:r>
          </a:p>
          <a:p>
            <a:pPr lvl="2">
              <a:lnSpc>
                <a:spcPct val="90000"/>
              </a:lnSpc>
            </a:pPr>
            <a:r>
              <a:rPr lang="hr-HR" sz="1600" smtClean="0"/>
              <a:t>čl. 272.m. st. 1. ZTD</a:t>
            </a:r>
          </a:p>
          <a:p>
            <a:pPr lvl="2">
              <a:lnSpc>
                <a:spcPct val="90000"/>
              </a:lnSpc>
            </a:pPr>
            <a:r>
              <a:rPr lang="hr-HR" sz="1600" smtClean="0"/>
              <a:t>čl. 272.h. st. 1. ZTD</a:t>
            </a:r>
          </a:p>
          <a:p>
            <a:pPr>
              <a:lnSpc>
                <a:spcPct val="90000"/>
              </a:lnSpc>
            </a:pPr>
            <a:r>
              <a:rPr lang="hr-HR" sz="2000" smtClean="0"/>
              <a:t>d.o.o.</a:t>
            </a:r>
          </a:p>
          <a:p>
            <a:pPr lvl="1">
              <a:lnSpc>
                <a:spcPct val="90000"/>
              </a:lnSpc>
            </a:pPr>
            <a:r>
              <a:rPr lang="hr-HR" sz="1800" smtClean="0"/>
              <a:t>čl. 426. st. 1. ZTD</a:t>
            </a:r>
          </a:p>
          <a:p>
            <a:pPr lvl="1">
              <a:lnSpc>
                <a:spcPct val="90000"/>
              </a:lnSpc>
            </a:pPr>
            <a:r>
              <a:rPr lang="hr-HR" sz="1800" smtClean="0"/>
              <a:t>čl. 439 ZTD</a:t>
            </a:r>
          </a:p>
          <a:p>
            <a:pPr>
              <a:lnSpc>
                <a:spcPct val="90000"/>
              </a:lnSpc>
            </a:pPr>
            <a:r>
              <a:rPr lang="hr-HR" sz="2000" smtClean="0"/>
              <a:t>DUO (čl. 47 Zakona o osiguranju)</a:t>
            </a:r>
          </a:p>
          <a:p>
            <a:pPr>
              <a:lnSpc>
                <a:spcPct val="90000"/>
              </a:lnSpc>
            </a:pPr>
            <a:r>
              <a:rPr lang="hr-HR" sz="2000" smtClean="0"/>
              <a:t>KU (čl. 15. st. 1. Zakona o kreditnim unijama)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8220</TotalTime>
  <Words>787</Words>
  <Application>Microsoft Office PowerPoint</Application>
  <PresentationFormat>Prikaz na zaslonu (4:3)</PresentationFormat>
  <Paragraphs>135</Paragraphs>
  <Slides>22</Slides>
  <Notes>22</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22</vt:i4>
      </vt:variant>
    </vt:vector>
  </HeadingPairs>
  <TitlesOfParts>
    <vt:vector size="28" baseType="lpstr">
      <vt:lpstr>Arial</vt:lpstr>
      <vt:lpstr>Rockwell</vt:lpstr>
      <vt:lpstr>Times New Roman</vt:lpstr>
      <vt:lpstr>Wingdings</vt:lpstr>
      <vt:lpstr>Wingdings 2</vt:lpstr>
      <vt:lpstr>Livnica</vt:lpstr>
      <vt:lpstr>ZASTUPANJE DRUŠTVA</vt:lpstr>
      <vt:lpstr>OSOBE OVLAŠTENE ZA ZASTUPANJE DRUŠTVA</vt:lpstr>
      <vt:lpstr>VTS RH, Pž-3324/02</vt:lpstr>
      <vt:lpstr>VTS RH, Pž-3324/02</vt:lpstr>
      <vt:lpstr>VTS RH, Pž-3324/02</vt:lpstr>
      <vt:lpstr>VTS RH, Pž-3324/02</vt:lpstr>
      <vt:lpstr>OSNOVE ZA ZASTUPANJE DRUŠTVA</vt:lpstr>
      <vt:lpstr>OSNOVE ZA ZASTUPANJE DRUŠTVA</vt:lpstr>
      <vt:lpstr>ZASTUPNICI PO ZAKONU</vt:lpstr>
      <vt:lpstr>KONSTITUTIVNI AKT ILI ODLUKA DONESENA U DRUŠTVU, TE ODUZIMANJE OVLASTI ZA ZASTUPANJE</vt:lpstr>
      <vt:lpstr>ZASTUPANJE ODLUKOM NADLEŽNOG TIJELA</vt:lpstr>
      <vt:lpstr>POVJERAVANJE OBAVLJANJA ODREĐENIH POSLOVA – ČL. 43 ZTD</vt:lpstr>
      <vt:lpstr>PRAVNI POSAO</vt:lpstr>
      <vt:lpstr>PRAVNI POSAO</vt:lpstr>
      <vt:lpstr>PROKURA – čl. 44 ZTD</vt:lpstr>
      <vt:lpstr>OPSEG OVLASTI IZ PROKURE  – čl. 47. st. 1. ZTD –</vt:lpstr>
      <vt:lpstr>VTS RH, Pž-1850/97 od 30. prosinca 1997.</vt:lpstr>
      <vt:lpstr>VTS RH, Pž-1850/97 od 30. prosinca 1997.</vt:lpstr>
      <vt:lpstr>SKLAPANJE UGOVORA SA SAMIM SOBOM – ČL. 49 ZTD</vt:lpstr>
      <vt:lpstr>OPSEG OVLASTI IZ PROKURE  – čl. 47. st. 2. ZTD –</vt:lpstr>
      <vt:lpstr>TRGOVAČKA PUNOMOĆ – čl. 55. i čl. 56. ZTD –</vt:lpstr>
      <vt:lpstr>PUNOMOĆ TRGOVAČKOM PUTNIKU – čl. 57. i čl. 58. ZTD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nina</dc:creator>
  <cp:lastModifiedBy>Admin</cp:lastModifiedBy>
  <cp:revision>194</cp:revision>
  <dcterms:created xsi:type="dcterms:W3CDTF">2011-02-21T09:31:25Z</dcterms:created>
  <dcterms:modified xsi:type="dcterms:W3CDTF">2015-02-05T09:34:49Z</dcterms:modified>
</cp:coreProperties>
</file>