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337" r:id="rId2"/>
    <p:sldId id="354" r:id="rId3"/>
    <p:sldId id="355" r:id="rId4"/>
    <p:sldId id="338" r:id="rId5"/>
    <p:sldId id="339" r:id="rId6"/>
    <p:sldId id="340" r:id="rId7"/>
    <p:sldId id="343" r:id="rId8"/>
    <p:sldId id="344" r:id="rId9"/>
    <p:sldId id="345" r:id="rId10"/>
    <p:sldId id="346" r:id="rId11"/>
    <p:sldId id="347" r:id="rId12"/>
    <p:sldId id="356" r:id="rId13"/>
    <p:sldId id="349" r:id="rId14"/>
    <p:sldId id="350" r:id="rId15"/>
    <p:sldId id="351" r:id="rId16"/>
    <p:sldId id="352" r:id="rId17"/>
    <p:sldId id="353" r:id="rId18"/>
    <p:sldId id="271" r:id="rId19"/>
    <p:sldId id="357" r:id="rId20"/>
    <p:sldId id="373" r:id="rId21"/>
    <p:sldId id="374" r:id="rId22"/>
    <p:sldId id="361" r:id="rId23"/>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4727"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B06D4A-EB20-49B3-88DC-CDC2FDAF480C}" type="slidenum">
              <a:rPr lang="en-US"/>
              <a:pPr/>
              <a:t>‹#›</a:t>
            </a:fld>
            <a:endParaRPr lang="en-US"/>
          </a:p>
        </p:txBody>
      </p:sp>
    </p:spTree>
    <p:extLst>
      <p:ext uri="{BB962C8B-B14F-4D97-AF65-F5344CB8AC3E}">
        <p14:creationId xmlns:p14="http://schemas.microsoft.com/office/powerpoint/2010/main" val="86240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hr-HR"/>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hr-HR"/>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hr-HR"/>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799F232-0D8F-49FF-9508-E982A6EBBD19}" type="slidenum">
              <a:rPr lang="hr-HR"/>
              <a:pPr/>
              <a:t>‹#›</a:t>
            </a:fld>
            <a:endParaRPr lang="hr-HR"/>
          </a:p>
        </p:txBody>
      </p:sp>
    </p:spTree>
    <p:extLst>
      <p:ext uri="{BB962C8B-B14F-4D97-AF65-F5344CB8AC3E}">
        <p14:creationId xmlns:p14="http://schemas.microsoft.com/office/powerpoint/2010/main" val="22833844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4E31A-A46A-423C-AD72-D0BC2971E34E}" type="slidenum">
              <a:rPr lang="hr-HR"/>
              <a:pPr/>
              <a:t>13</a:t>
            </a:fld>
            <a:endParaRPr lang="hr-HR"/>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hr-HR"/>
              <a:t>≠</a:t>
            </a:r>
          </a:p>
        </p:txBody>
      </p:sp>
    </p:spTree>
    <p:extLst>
      <p:ext uri="{BB962C8B-B14F-4D97-AF65-F5344CB8AC3E}">
        <p14:creationId xmlns:p14="http://schemas.microsoft.com/office/powerpoint/2010/main" val="319165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Pravokutnik s dijagonalno zaobljenim kuto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10" name="Rezervirano mjesto datuma 9"/>
          <p:cNvSpPr>
            <a:spLocks noGrp="1"/>
          </p:cNvSpPr>
          <p:nvPr>
            <p:ph type="dt" sz="half" idx="10"/>
          </p:nvPr>
        </p:nvSpPr>
        <p:spPr>
          <a:xfrm>
            <a:off x="5562600" y="6509004"/>
            <a:ext cx="3002280" cy="274320"/>
          </a:xfrm>
        </p:spPr>
        <p:txBody>
          <a:bodyPr vert="horz" rtlCol="0"/>
          <a:lstStyle>
            <a:extLst/>
          </a:lstStyle>
          <a:p>
            <a:endParaRPr lang="hr-HR"/>
          </a:p>
        </p:txBody>
      </p:sp>
      <p:sp>
        <p:nvSpPr>
          <p:cNvPr id="11" name="Rezervirano mjesto broja slajd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2AEFF69-7F54-4EE7-AA1F-87BEC95F7E33}" type="slidenum">
              <a:rPr lang="hr-HR" smtClean="0"/>
              <a:pPr/>
              <a:t>‹#›</a:t>
            </a:fld>
            <a:endParaRPr lang="hr-HR"/>
          </a:p>
        </p:txBody>
      </p:sp>
      <p:sp>
        <p:nvSpPr>
          <p:cNvPr id="12" name="Rezervirano mjesto podnožja 11"/>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1397168-32DC-437F-A4AD-BA5124BD30D6}"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lvl1pPr algn="l">
              <a:defRPr/>
            </a:lvl1pPr>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0F0FFAF1-5349-46B9-9EB7-D0AE34B0A82B}"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50E1CC73-1203-47A9-BCA5-1AA6FAA157E6}"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7" name="Pravoku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8" name="Rezervirano mjesto datuma 7"/>
          <p:cNvSpPr>
            <a:spLocks noGrp="1"/>
          </p:cNvSpPr>
          <p:nvPr>
            <p:ph type="dt" sz="half" idx="10"/>
          </p:nvPr>
        </p:nvSpPr>
        <p:spPr>
          <a:xfrm>
            <a:off x="5562600" y="6513670"/>
            <a:ext cx="3002280" cy="274320"/>
          </a:xfrm>
        </p:spPr>
        <p:txBody>
          <a:bodyPr vert="horz" rtlCol="0"/>
          <a:lstStyle>
            <a:extLst/>
          </a:lstStyle>
          <a:p>
            <a:endParaRPr lang="hr-HR"/>
          </a:p>
        </p:txBody>
      </p:sp>
      <p:sp>
        <p:nvSpPr>
          <p:cNvPr id="9" name="Rezervirano mjesto broja slajd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165EFC9-8E2F-4FB4-B4BA-EFED01122EE3}" type="slidenum">
              <a:rPr lang="hr-HR" smtClean="0"/>
              <a:pPr/>
              <a:t>‹#›</a:t>
            </a:fld>
            <a:endParaRPr lang="hr-HR"/>
          </a:p>
        </p:txBody>
      </p:sp>
      <p:sp>
        <p:nvSpPr>
          <p:cNvPr id="10" name="Rezervirano mjesto podnožja 9"/>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a:xfrm>
            <a:off x="8641080" y="6514568"/>
            <a:ext cx="464288" cy="274320"/>
          </a:xfrm>
        </p:spPr>
        <p:txBody>
          <a:bodyPr/>
          <a:lstStyle>
            <a:extLst/>
          </a:lstStyle>
          <a:p>
            <a:fld id="{42AABCD0-4DB3-491F-AE02-2E21CF710FD1}" type="slidenum">
              <a:rPr lang="hr-HR" smtClean="0"/>
              <a:pPr/>
              <a:t>‹#›</a:t>
            </a:fld>
            <a:endParaRPr lang="hr-HR"/>
          </a:p>
        </p:txBody>
      </p:sp>
      <p:sp>
        <p:nvSpPr>
          <p:cNvPr id="10" name="Pravoku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Pravoku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u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a:xfrm>
            <a:off x="8641080" y="6514568"/>
            <a:ext cx="464288" cy="274320"/>
          </a:xfrm>
        </p:spPr>
        <p:txBody>
          <a:bodyPr/>
          <a:lstStyle>
            <a:extLst/>
          </a:lstStyle>
          <a:p>
            <a:fld id="{C8A070B5-C63E-496D-9F7E-E7F95E4B5576}"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33BF3566-AEEF-4849-A81A-5E62E6B95480}" type="slidenum">
              <a:rPr lang="hr-HR" smtClean="0"/>
              <a:pPr/>
              <a:t>‹#›</a:t>
            </a:fld>
            <a:endParaRPr lang="hr-HR"/>
          </a:p>
        </p:txBody>
      </p:sp>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8321F6A1-5BAD-44BE-9DAB-C4F253D087E0}"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2"/>
      </p:bgRef>
    </p:bg>
    <p:spTree>
      <p:nvGrpSpPr>
        <p:cNvPr id="1" name=""/>
        <p:cNvGrpSpPr/>
        <p:nvPr/>
      </p:nvGrpSpPr>
      <p:grpSpPr>
        <a:xfrm>
          <a:off x="0" y="0"/>
          <a:ext cx="0" cy="0"/>
          <a:chOff x="0" y="0"/>
          <a:chExt cx="0" cy="0"/>
        </a:xfrm>
      </p:grpSpPr>
      <p:sp>
        <p:nvSpPr>
          <p:cNvPr id="8" name="Pravoku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9" name="Rezervirano mjesto datuma 8"/>
          <p:cNvSpPr>
            <a:spLocks noGrp="1"/>
          </p:cNvSpPr>
          <p:nvPr>
            <p:ph type="dt" sz="half" idx="10"/>
          </p:nvPr>
        </p:nvSpPr>
        <p:spPr>
          <a:xfrm>
            <a:off x="5562600" y="6513670"/>
            <a:ext cx="3002280" cy="274320"/>
          </a:xfrm>
        </p:spPr>
        <p:txBody>
          <a:bodyPr vert="horz" rtlCol="0"/>
          <a:lstStyle>
            <a:extLst/>
          </a:lstStyle>
          <a:p>
            <a:endParaRPr lang="hr-HR"/>
          </a:p>
        </p:txBody>
      </p:sp>
      <p:sp>
        <p:nvSpPr>
          <p:cNvPr id="10" name="Rezervirano mjesto broja slajd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59357DC-39E5-4007-A37D-C88D74ABFDDE}" type="slidenum">
              <a:rPr lang="hr-HR" smtClean="0"/>
              <a:pPr/>
              <a:t>‹#›</a:t>
            </a:fld>
            <a:endParaRPr lang="hr-HR"/>
          </a:p>
        </p:txBody>
      </p:sp>
      <p:sp>
        <p:nvSpPr>
          <p:cNvPr id="11" name="Rezervirano mjesto podnožja 10"/>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13" name="Rezervirano mjesto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8" name="Rezervirano mjesto datuma 7"/>
          <p:cNvSpPr>
            <a:spLocks noGrp="1"/>
          </p:cNvSpPr>
          <p:nvPr>
            <p:ph type="dt" sz="half" idx="10"/>
          </p:nvPr>
        </p:nvSpPr>
        <p:spPr>
          <a:xfrm>
            <a:off x="5562600" y="6509004"/>
            <a:ext cx="3002280" cy="274320"/>
          </a:xfrm>
        </p:spPr>
        <p:txBody>
          <a:bodyPr vert="horz" rtlCol="0"/>
          <a:lstStyle>
            <a:extLst/>
          </a:lstStyle>
          <a:p>
            <a:endParaRPr lang="hr-HR"/>
          </a:p>
        </p:txBody>
      </p:sp>
      <p:sp>
        <p:nvSpPr>
          <p:cNvPr id="9" name="Rezervirano mjesto broja slajd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59E6914-E044-4585-AA09-6CFD0C494A9F}" type="slidenum">
              <a:rPr lang="hr-HR" smtClean="0"/>
              <a:pPr/>
              <a:t>‹#›</a:t>
            </a:fld>
            <a:endParaRPr lang="hr-HR"/>
          </a:p>
        </p:txBody>
      </p:sp>
      <p:sp>
        <p:nvSpPr>
          <p:cNvPr id="10" name="Rezervirano mjesto podnožja 9"/>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avokutnik s dijagonalno zaobljenim kuto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podnožj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r-HR"/>
          </a:p>
        </p:txBody>
      </p:sp>
      <p:sp>
        <p:nvSpPr>
          <p:cNvPr id="14" name="Rezervirano mjesto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endParaRPr lang="hr-HR"/>
          </a:p>
        </p:txBody>
      </p:sp>
      <p:sp>
        <p:nvSpPr>
          <p:cNvPr id="23" name="Rezervirano mjesto broja slajd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EAEFEC3-9407-4F13-AF5C-6501A44DA3D6}" type="slidenum">
              <a:rPr lang="hr-HR" smtClean="0"/>
              <a:pPr/>
              <a:t>‹#›</a:t>
            </a:fld>
            <a:endParaRPr lang="hr-HR"/>
          </a:p>
        </p:txBody>
      </p:sp>
      <p:sp>
        <p:nvSpPr>
          <p:cNvPr id="22" name="Rezervirano mjesto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hr-HR"/>
              <a:t>Trgovačko društvo</a:t>
            </a:r>
          </a:p>
        </p:txBody>
      </p:sp>
      <p:sp>
        <p:nvSpPr>
          <p:cNvPr id="95235" name="Rectangle 3"/>
          <p:cNvSpPr>
            <a:spLocks noGrp="1" noChangeArrowheads="1"/>
          </p:cNvSpPr>
          <p:nvPr>
            <p:ph idx="1"/>
          </p:nvPr>
        </p:nvSpPr>
        <p:spPr/>
        <p:txBody>
          <a:bodyPr/>
          <a:lstStyle/>
          <a:p>
            <a:r>
              <a:rPr lang="hr-HR"/>
              <a:t>društvo</a:t>
            </a:r>
          </a:p>
          <a:p>
            <a:pPr lvl="1"/>
            <a:r>
              <a:rPr lang="hr-HR"/>
              <a:t>pravna zajednica</a:t>
            </a:r>
          </a:p>
          <a:p>
            <a:pPr lvl="1"/>
            <a:r>
              <a:rPr lang="hr-HR"/>
              <a:t>utemeljena na pravnom poslu</a:t>
            </a:r>
          </a:p>
          <a:p>
            <a:pPr lvl="1"/>
            <a:r>
              <a:rPr lang="hr-HR"/>
              <a:t>usmjerena ostvarenju zajedničkog cilja</a:t>
            </a:r>
          </a:p>
          <a:p>
            <a:r>
              <a:rPr lang="hr-HR"/>
              <a:t>pravna osoba</a:t>
            </a:r>
          </a:p>
          <a:p>
            <a:pPr lvl="1"/>
            <a:r>
              <a:rPr lang="hr-HR"/>
              <a:t>društvena tvorevina</a:t>
            </a:r>
          </a:p>
          <a:p>
            <a:pPr lvl="1"/>
            <a:r>
              <a:rPr lang="hr-HR"/>
              <a:t>pravni subjekt </a:t>
            </a:r>
          </a:p>
          <a:p>
            <a:pPr lvl="1"/>
            <a:r>
              <a:rPr lang="hr-HR"/>
              <a:t>članovi</a:t>
            </a:r>
          </a:p>
          <a:p>
            <a:endParaRPr lang="hr-H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hr-HR"/>
              <a:t>Temeljni kapital</a:t>
            </a:r>
          </a:p>
        </p:txBody>
      </p:sp>
      <p:sp>
        <p:nvSpPr>
          <p:cNvPr id="104451" name="Rectangle 3"/>
          <p:cNvSpPr>
            <a:spLocks noGrp="1" noChangeArrowheads="1"/>
          </p:cNvSpPr>
          <p:nvPr>
            <p:ph idx="1"/>
          </p:nvPr>
        </p:nvSpPr>
        <p:spPr/>
        <p:txBody>
          <a:bodyPr/>
          <a:lstStyle/>
          <a:p>
            <a:r>
              <a:rPr lang="hr-HR"/>
              <a:t>t.k. je računovodstvena kategorija</a:t>
            </a:r>
          </a:p>
          <a:p>
            <a:r>
              <a:rPr lang="hr-HR"/>
              <a:t>određuje se statutom ili društvenim ugovorom</a:t>
            </a:r>
          </a:p>
          <a:p>
            <a:r>
              <a:rPr lang="hr-HR"/>
              <a:t>tretira se kao pasiva društva</a:t>
            </a:r>
          </a:p>
          <a:p>
            <a:r>
              <a:rPr lang="hr-HR"/>
              <a:t>za promjenu t.k. potrebna je odluka ovlaštenog organa društva</a:t>
            </a:r>
          </a:p>
          <a:p>
            <a:pPr>
              <a:buFontTx/>
              <a:buNone/>
            </a:pPr>
            <a:endParaRPr lang="hr-H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hr-HR"/>
              <a:t>Temeljni kapital</a:t>
            </a:r>
          </a:p>
        </p:txBody>
      </p:sp>
      <p:sp>
        <p:nvSpPr>
          <p:cNvPr id="105475" name="Rectangle 3"/>
          <p:cNvSpPr>
            <a:spLocks noGrp="1" noChangeArrowheads="1"/>
          </p:cNvSpPr>
          <p:nvPr>
            <p:ph idx="1"/>
          </p:nvPr>
        </p:nvSpPr>
        <p:spPr/>
        <p:txBody>
          <a:bodyPr/>
          <a:lstStyle/>
          <a:p>
            <a:r>
              <a:rPr lang="hr-HR"/>
              <a:t>nije garancija da društvo ima imovinu</a:t>
            </a:r>
          </a:p>
          <a:p>
            <a:r>
              <a:rPr lang="hr-HR"/>
              <a:t>nije garancija da društvo može podmiriti svoje obveze</a:t>
            </a:r>
          </a:p>
          <a:p>
            <a:r>
              <a:rPr lang="hr-HR"/>
              <a:t>ipak, pokazuje stanje imovine društva u određenom trenutku</a:t>
            </a:r>
          </a:p>
          <a:p>
            <a:r>
              <a:rPr lang="hr-HR"/>
              <a:t>načelo unosa t.k.</a:t>
            </a:r>
          </a:p>
          <a:p>
            <a:r>
              <a:rPr lang="hr-HR"/>
              <a:t>načelo održanja t.k.</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fontScale="90000"/>
          </a:bodyPr>
          <a:lstStyle/>
          <a:p>
            <a:r>
              <a:rPr lang="hr-HR" sz="4000"/>
              <a:t>Odgovornost trgovačkog društva za obveze</a:t>
            </a:r>
          </a:p>
        </p:txBody>
      </p:sp>
      <p:sp>
        <p:nvSpPr>
          <p:cNvPr id="115715" name="Rectangle 3"/>
          <p:cNvSpPr>
            <a:spLocks noGrp="1" noChangeArrowheads="1"/>
          </p:cNvSpPr>
          <p:nvPr>
            <p:ph idx="1"/>
          </p:nvPr>
        </p:nvSpPr>
        <p:spPr/>
        <p:txBody>
          <a:bodyPr/>
          <a:lstStyle/>
          <a:p>
            <a:r>
              <a:rPr lang="hr-HR"/>
              <a:t>svako trgovačko društvo odgovara za svoje obveze cijelom svojom imovinom</a:t>
            </a:r>
          </a:p>
          <a:p>
            <a:r>
              <a:rPr lang="hr-HR"/>
              <a:t>članovi društava osoba odgovaraju za obveze društva</a:t>
            </a:r>
          </a:p>
          <a:p>
            <a:pPr lvl="1"/>
            <a:r>
              <a:rPr lang="hr-HR"/>
              <a:t>svi članovi j.t.d.</a:t>
            </a:r>
          </a:p>
          <a:p>
            <a:pPr lvl="2"/>
            <a:r>
              <a:rPr lang="hr-HR"/>
              <a:t>solidarna odgovornost</a:t>
            </a:r>
          </a:p>
          <a:p>
            <a:pPr lvl="1"/>
            <a:r>
              <a:rPr lang="hr-HR"/>
              <a:t>komplementari u k.d.</a:t>
            </a:r>
          </a:p>
          <a:p>
            <a:pPr lvl="1"/>
            <a:r>
              <a:rPr lang="hr-HR"/>
              <a:t>članovi g.i.u.</a:t>
            </a:r>
          </a:p>
          <a:p>
            <a:endParaRPr lang="hr-H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hr-HR" sz="4000"/>
              <a:t>Odgovornost članova društva kapitala za obveze</a:t>
            </a:r>
          </a:p>
        </p:txBody>
      </p:sp>
      <p:sp>
        <p:nvSpPr>
          <p:cNvPr id="107523" name="Rectangle 3"/>
          <p:cNvSpPr>
            <a:spLocks noGrp="1" noChangeArrowheads="1"/>
          </p:cNvSpPr>
          <p:nvPr>
            <p:ph idx="1"/>
          </p:nvPr>
        </p:nvSpPr>
        <p:spPr/>
        <p:txBody>
          <a:bodyPr/>
          <a:lstStyle/>
          <a:p>
            <a:r>
              <a:rPr lang="hr-HR"/>
              <a:t>članovi ne odgovaraju za obveze društva</a:t>
            </a:r>
          </a:p>
          <a:p>
            <a:pPr algn="ctr">
              <a:buFontTx/>
              <a:buNone/>
            </a:pPr>
            <a:r>
              <a:rPr lang="hr-HR" sz="4400"/>
              <a:t>≠</a:t>
            </a:r>
          </a:p>
          <a:p>
            <a:r>
              <a:rPr lang="hr-HR"/>
              <a:t>gospodarski rizik koji članovi snose za za unos uloga u društvo</a:t>
            </a:r>
          </a:p>
          <a:p>
            <a:r>
              <a:rPr lang="hr-HR"/>
              <a:t>iznimke – zlouporaba – proboj pravne osobnosti</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hr-HR"/>
              <a:t>Proboj pravne osobnosti</a:t>
            </a:r>
          </a:p>
        </p:txBody>
      </p:sp>
      <p:sp>
        <p:nvSpPr>
          <p:cNvPr id="109571" name="Rectangle 3"/>
          <p:cNvSpPr>
            <a:spLocks noGrp="1" noChangeArrowheads="1"/>
          </p:cNvSpPr>
          <p:nvPr>
            <p:ph idx="1"/>
          </p:nvPr>
        </p:nvSpPr>
        <p:spPr/>
        <p:txBody>
          <a:bodyPr/>
          <a:lstStyle/>
          <a:p>
            <a:r>
              <a:rPr lang="hr-HR"/>
              <a:t>proboj zida pravnog subjektiviteta</a:t>
            </a:r>
          </a:p>
          <a:p>
            <a:r>
              <a:rPr lang="hr-HR"/>
              <a:t>proizlazi iz </a:t>
            </a:r>
          </a:p>
          <a:p>
            <a:pPr lvl="1"/>
            <a:r>
              <a:rPr lang="hr-HR"/>
              <a:t>obveze postupanja u skladu s načelom savjesnosti i poštenja (čl. 12. ZOO)</a:t>
            </a:r>
          </a:p>
          <a:p>
            <a:pPr lvl="1"/>
            <a:r>
              <a:rPr lang="hr-HR"/>
              <a:t>zabrane zlouporabe prava (čl. 13. ZOO)</a:t>
            </a:r>
          </a:p>
          <a:p>
            <a:r>
              <a:rPr lang="hr-HR"/>
              <a:t>članovi odgovoraju za obveze društva ako zloupotrebljavaju okolnost za za obveze društva ne odgovaraju</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hr-HR" sz="4000"/>
              <a:t>Proboj pravne osobnosti</a:t>
            </a:r>
          </a:p>
        </p:txBody>
      </p:sp>
      <p:sp>
        <p:nvSpPr>
          <p:cNvPr id="110595" name="Rectangle 3"/>
          <p:cNvSpPr>
            <a:spLocks noGrp="1" noChangeArrowheads="1"/>
          </p:cNvSpPr>
          <p:nvPr>
            <p:ph idx="1"/>
          </p:nvPr>
        </p:nvSpPr>
        <p:spPr/>
        <p:txBody>
          <a:bodyPr/>
          <a:lstStyle/>
          <a:p>
            <a:r>
              <a:rPr lang="hr-HR"/>
              <a:t>odgovornost ne postoji samo zato što društvo ne može podmiriti svoje obveze - moraju postojati i druge okolnosti</a:t>
            </a:r>
          </a:p>
          <a:p>
            <a:r>
              <a:rPr lang="hr-HR"/>
              <a:t>ako postoiji odgovornost članova, ona je neograničena i solidarna </a:t>
            </a:r>
          </a:p>
          <a:p>
            <a:pPr lvl="1"/>
            <a:r>
              <a:rPr lang="hr-HR"/>
              <a:t>solidarna međusobno</a:t>
            </a:r>
          </a:p>
          <a:p>
            <a:pPr lvl="1"/>
            <a:r>
              <a:rPr lang="hr-HR"/>
              <a:t>solidarna između društva i članova</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hr-HR"/>
              <a:t>Proboj pravne osobnosti</a:t>
            </a:r>
          </a:p>
        </p:txBody>
      </p:sp>
      <p:sp>
        <p:nvSpPr>
          <p:cNvPr id="111619" name="Rectangle 3"/>
          <p:cNvSpPr>
            <a:spLocks noGrp="1" noChangeArrowheads="1"/>
          </p:cNvSpPr>
          <p:nvPr>
            <p:ph idx="1"/>
          </p:nvPr>
        </p:nvSpPr>
        <p:spPr/>
        <p:txBody>
          <a:bodyPr/>
          <a:lstStyle/>
          <a:p>
            <a:r>
              <a:rPr lang="hr-HR"/>
              <a:t>odgovornost članova je odgovornost za tuđu obvezu </a:t>
            </a:r>
          </a:p>
          <a:p>
            <a:r>
              <a:rPr lang="hr-HR"/>
              <a:t>odgovornost je akcesorna</a:t>
            </a:r>
          </a:p>
          <a:p>
            <a:r>
              <a:rPr lang="hr-HR"/>
              <a:t>prigovori koje član može staviti vjerovniku</a:t>
            </a:r>
          </a:p>
          <a:p>
            <a:pPr lvl="1"/>
            <a:r>
              <a:rPr lang="hr-HR"/>
              <a:t>svi prigovori društva, osim strogo osobnih</a:t>
            </a:r>
          </a:p>
          <a:p>
            <a:pPr lvl="1"/>
            <a:r>
              <a:rPr lang="hr-HR"/>
              <a:t>osobni prigovori članova</a:t>
            </a: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hr-HR"/>
              <a:t>Proboj pravne osobnosti</a:t>
            </a:r>
          </a:p>
        </p:txBody>
      </p:sp>
      <p:sp>
        <p:nvSpPr>
          <p:cNvPr id="112643" name="Rectangle 3"/>
          <p:cNvSpPr>
            <a:spLocks noGrp="1" noChangeArrowheads="1"/>
          </p:cNvSpPr>
          <p:nvPr>
            <p:ph idx="1"/>
          </p:nvPr>
        </p:nvSpPr>
        <p:spPr/>
        <p:txBody>
          <a:bodyPr/>
          <a:lstStyle/>
          <a:p>
            <a:pPr>
              <a:lnSpc>
                <a:spcPct val="90000"/>
              </a:lnSpc>
            </a:pPr>
            <a:r>
              <a:rPr lang="hr-HR" sz="2800"/>
              <a:t>čl. 10. st. 3. i 4. ZTD</a:t>
            </a:r>
          </a:p>
          <a:p>
            <a:pPr>
              <a:lnSpc>
                <a:spcPct val="90000"/>
              </a:lnSpc>
            </a:pPr>
            <a:r>
              <a:rPr lang="hr-HR" sz="2800"/>
              <a:t>st. 3. - općenito zlouporaba - dokazana krivnja</a:t>
            </a:r>
          </a:p>
          <a:p>
            <a:pPr>
              <a:lnSpc>
                <a:spcPct val="90000"/>
              </a:lnSpc>
            </a:pPr>
            <a:r>
              <a:rPr lang="hr-HR" sz="2800"/>
              <a:t>st. 4. primjeri zloporabe -pretpostavljena krivnja</a:t>
            </a:r>
          </a:p>
          <a:p>
            <a:pPr lvl="1">
              <a:lnSpc>
                <a:spcPct val="90000"/>
              </a:lnSpc>
            </a:pPr>
            <a:r>
              <a:rPr lang="hr-HR" sz="2400"/>
              <a:t>član se koristi društvom da bi postigao cilj koji mu je inače zabranjen</a:t>
            </a:r>
          </a:p>
          <a:p>
            <a:pPr lvl="1">
              <a:lnSpc>
                <a:spcPct val="90000"/>
              </a:lnSpc>
            </a:pPr>
            <a:r>
              <a:rPr lang="hr-HR" sz="2400"/>
              <a:t>član koristi društvo da bi oštetio vjerovnike</a:t>
            </a:r>
          </a:p>
          <a:p>
            <a:pPr lvl="1">
              <a:lnSpc>
                <a:spcPct val="90000"/>
              </a:lnSpc>
            </a:pPr>
            <a:r>
              <a:rPr lang="hr-HR" sz="2400"/>
              <a:t>član protivno zakonu upravlja imovinom društva kao da je njegova</a:t>
            </a:r>
          </a:p>
          <a:p>
            <a:pPr lvl="1">
              <a:lnSpc>
                <a:spcPct val="90000"/>
              </a:lnSpc>
            </a:pPr>
            <a:r>
              <a:rPr lang="hr-HR" sz="2400"/>
              <a:t>član u svoju ili tuđu korist umanji imovinu društva, a zna ili mora znati da društvo obvezu ne može podmiriti</a:t>
            </a: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hr-HR" sz="4000"/>
              <a:t>Koji pravni oblik trgovačkog društva?</a:t>
            </a:r>
          </a:p>
        </p:txBody>
      </p:sp>
      <p:sp>
        <p:nvSpPr>
          <p:cNvPr id="24579" name="Rectangle 3"/>
          <p:cNvSpPr>
            <a:spLocks noGrp="1" noChangeArrowheads="1"/>
          </p:cNvSpPr>
          <p:nvPr>
            <p:ph idx="1"/>
          </p:nvPr>
        </p:nvSpPr>
        <p:spPr/>
        <p:txBody>
          <a:bodyPr/>
          <a:lstStyle/>
          <a:p>
            <a:pPr>
              <a:lnSpc>
                <a:spcPct val="90000"/>
              </a:lnSpc>
            </a:pPr>
            <a:r>
              <a:rPr lang="hr-HR" i="1"/>
              <a:t>numerus clausus</a:t>
            </a:r>
          </a:p>
          <a:p>
            <a:pPr>
              <a:lnSpc>
                <a:spcPct val="90000"/>
              </a:lnSpc>
            </a:pPr>
            <a:r>
              <a:rPr lang="hr-HR"/>
              <a:t>određena razina autonomije volje u  uređenju društva</a:t>
            </a:r>
          </a:p>
          <a:p>
            <a:pPr>
              <a:lnSpc>
                <a:spcPct val="90000"/>
              </a:lnSpc>
            </a:pPr>
            <a:r>
              <a:rPr lang="hr-HR"/>
              <a:t>veća je autonomija u unutarnjem uređenju, nego li u uređenju odnosa društva prema trećima</a:t>
            </a:r>
          </a:p>
          <a:p>
            <a:pPr>
              <a:lnSpc>
                <a:spcPct val="90000"/>
              </a:lnSpc>
            </a:pPr>
            <a:r>
              <a:rPr lang="hr-HR"/>
              <a:t>gospodarski razlozi, pravni razlozi</a:t>
            </a:r>
          </a:p>
          <a:p>
            <a:pPr>
              <a:lnSpc>
                <a:spcPct val="90000"/>
              </a:lnSpc>
            </a:pPr>
            <a:r>
              <a:rPr lang="hr-HR"/>
              <a:t>odgovornost za obveze</a:t>
            </a:r>
          </a:p>
          <a:p>
            <a:pPr>
              <a:lnSpc>
                <a:spcPct val="90000"/>
              </a:lnSpc>
            </a:pPr>
            <a:r>
              <a:rPr lang="hr-HR"/>
              <a:t>volja članova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1000"/>
                                        <p:tgtEl>
                                          <p:spTgt spid="24579">
                                            <p:txEl>
                                              <p:pRg st="1" end="1"/>
                                            </p:txEl>
                                          </p:spTgt>
                                        </p:tgtEl>
                                      </p:cBhvr>
                                    </p:animEffect>
                                    <p:anim calcmode="lin" valueType="num">
                                      <p:cBhvr>
                                        <p:cTn id="15"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1000"/>
                                        <p:tgtEl>
                                          <p:spTgt spid="24579">
                                            <p:txEl>
                                              <p:pRg st="2" end="2"/>
                                            </p:txEl>
                                          </p:spTgt>
                                        </p:tgtEl>
                                      </p:cBhvr>
                                    </p:animEffect>
                                    <p:anim calcmode="lin" valueType="num">
                                      <p:cBhvr>
                                        <p:cTn id="22"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4579">
                                            <p:txEl>
                                              <p:pRg st="3" end="3"/>
                                            </p:txEl>
                                          </p:spTgt>
                                        </p:tgtEl>
                                        <p:attrNameLst>
                                          <p:attrName>style.visibility</p:attrName>
                                        </p:attrNameLst>
                                      </p:cBhvr>
                                      <p:to>
                                        <p:strVal val="visible"/>
                                      </p:to>
                                    </p:set>
                                    <p:animEffect transition="in" filter="fade">
                                      <p:cBhvr>
                                        <p:cTn id="28" dur="1000"/>
                                        <p:tgtEl>
                                          <p:spTgt spid="24579">
                                            <p:txEl>
                                              <p:pRg st="3" end="3"/>
                                            </p:txEl>
                                          </p:spTgt>
                                        </p:tgtEl>
                                      </p:cBhvr>
                                    </p:animEffect>
                                    <p:anim calcmode="lin" valueType="num">
                                      <p:cBhvr>
                                        <p:cTn id="29"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5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579">
                                            <p:txEl>
                                              <p:pRg st="4" end="4"/>
                                            </p:txEl>
                                          </p:spTgt>
                                        </p:tgtEl>
                                        <p:attrNameLst>
                                          <p:attrName>style.visibility</p:attrName>
                                        </p:attrNameLst>
                                      </p:cBhvr>
                                      <p:to>
                                        <p:strVal val="visible"/>
                                      </p:to>
                                    </p:set>
                                    <p:animEffect transition="in" filter="fade">
                                      <p:cBhvr>
                                        <p:cTn id="35" dur="1000"/>
                                        <p:tgtEl>
                                          <p:spTgt spid="24579">
                                            <p:txEl>
                                              <p:pRg st="4" end="4"/>
                                            </p:txEl>
                                          </p:spTgt>
                                        </p:tgtEl>
                                      </p:cBhvr>
                                    </p:animEffect>
                                    <p:anim calcmode="lin" valueType="num">
                                      <p:cBhvr>
                                        <p:cTn id="36"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45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579">
                                            <p:txEl>
                                              <p:pRg st="5" end="5"/>
                                            </p:txEl>
                                          </p:spTgt>
                                        </p:tgtEl>
                                        <p:attrNameLst>
                                          <p:attrName>style.visibility</p:attrName>
                                        </p:attrNameLst>
                                      </p:cBhvr>
                                      <p:to>
                                        <p:strVal val="visible"/>
                                      </p:to>
                                    </p:set>
                                    <p:animEffect transition="in" filter="fade">
                                      <p:cBhvr>
                                        <p:cTn id="42" dur="1000"/>
                                        <p:tgtEl>
                                          <p:spTgt spid="24579">
                                            <p:txEl>
                                              <p:pRg st="5" end="5"/>
                                            </p:txEl>
                                          </p:spTgt>
                                        </p:tgtEl>
                                      </p:cBhvr>
                                    </p:animEffect>
                                    <p:anim calcmode="lin" valueType="num">
                                      <p:cBhvr>
                                        <p:cTn id="43"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457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827088" y="1412875"/>
            <a:ext cx="1441450" cy="431800"/>
          </a:xfrm>
          <a:prstGeom prst="rect">
            <a:avLst/>
          </a:prstGeom>
          <a:solidFill>
            <a:schemeClr val="bg2"/>
          </a:solidFill>
          <a:ln w="9525">
            <a:solidFill>
              <a:schemeClr val="tx2"/>
            </a:solidFill>
            <a:miter lim="800000"/>
            <a:headEnd/>
            <a:tailEnd/>
          </a:ln>
          <a:effectLst/>
        </p:spPr>
        <p:txBody>
          <a:bodyPr wrap="none" anchor="ctr"/>
          <a:lstStyle/>
          <a:p>
            <a:pPr algn="ctr"/>
            <a:r>
              <a:rPr lang="hr-HR"/>
              <a:t>pojedinac</a:t>
            </a:r>
          </a:p>
        </p:txBody>
      </p:sp>
      <p:sp>
        <p:nvSpPr>
          <p:cNvPr id="117763" name="Rectangle 3"/>
          <p:cNvSpPr>
            <a:spLocks noChangeArrowheads="1"/>
          </p:cNvSpPr>
          <p:nvPr/>
        </p:nvSpPr>
        <p:spPr bwMode="auto">
          <a:xfrm>
            <a:off x="6516688" y="1341438"/>
            <a:ext cx="2159000" cy="503237"/>
          </a:xfrm>
          <a:prstGeom prst="rect">
            <a:avLst/>
          </a:prstGeom>
          <a:solidFill>
            <a:schemeClr val="bg2"/>
          </a:solidFill>
          <a:ln w="9525">
            <a:solidFill>
              <a:schemeClr val="tx2"/>
            </a:solidFill>
            <a:miter lim="800000"/>
            <a:headEnd/>
            <a:tailEnd/>
          </a:ln>
          <a:effectLst/>
        </p:spPr>
        <p:txBody>
          <a:bodyPr wrap="none" anchor="ctr"/>
          <a:lstStyle/>
          <a:p>
            <a:pPr algn="ctr"/>
            <a:r>
              <a:rPr lang="hr-HR"/>
              <a:t>Trgovačko društvo</a:t>
            </a:r>
          </a:p>
        </p:txBody>
      </p:sp>
      <p:sp>
        <p:nvSpPr>
          <p:cNvPr id="117764" name="Rectangle 4"/>
          <p:cNvSpPr>
            <a:spLocks noChangeArrowheads="1"/>
          </p:cNvSpPr>
          <p:nvPr/>
        </p:nvSpPr>
        <p:spPr bwMode="auto">
          <a:xfrm>
            <a:off x="395288" y="2349500"/>
            <a:ext cx="1152525" cy="431800"/>
          </a:xfrm>
          <a:prstGeom prst="rect">
            <a:avLst/>
          </a:prstGeom>
          <a:solidFill>
            <a:schemeClr val="bg2"/>
          </a:solidFill>
          <a:ln w="9525">
            <a:solidFill>
              <a:schemeClr val="tx1"/>
            </a:solidFill>
            <a:miter lim="800000"/>
            <a:headEnd/>
            <a:tailEnd/>
          </a:ln>
          <a:effectLst/>
        </p:spPr>
        <p:txBody>
          <a:bodyPr wrap="none" anchor="ctr"/>
          <a:lstStyle/>
          <a:p>
            <a:pPr algn="ctr"/>
            <a:r>
              <a:rPr lang="hr-HR"/>
              <a:t>obrtnik</a:t>
            </a:r>
          </a:p>
        </p:txBody>
      </p:sp>
      <p:sp>
        <p:nvSpPr>
          <p:cNvPr id="117765" name="Rectangle 5"/>
          <p:cNvSpPr>
            <a:spLocks noChangeArrowheads="1"/>
          </p:cNvSpPr>
          <p:nvPr/>
        </p:nvSpPr>
        <p:spPr bwMode="auto">
          <a:xfrm>
            <a:off x="250825" y="3213100"/>
            <a:ext cx="1441450" cy="720725"/>
          </a:xfrm>
          <a:prstGeom prst="rect">
            <a:avLst/>
          </a:prstGeom>
          <a:solidFill>
            <a:schemeClr val="bg2"/>
          </a:solidFill>
          <a:ln w="9525">
            <a:solidFill>
              <a:schemeClr val="tx1"/>
            </a:solidFill>
            <a:miter lim="800000"/>
            <a:headEnd/>
            <a:tailEnd/>
          </a:ln>
          <a:effectLst/>
        </p:spPr>
        <p:txBody>
          <a:bodyPr wrap="none" anchor="ctr"/>
          <a:lstStyle/>
          <a:p>
            <a:pPr algn="ctr"/>
            <a:r>
              <a:rPr lang="hr-HR"/>
              <a:t>trgovac </a:t>
            </a:r>
          </a:p>
          <a:p>
            <a:pPr algn="ctr"/>
            <a:r>
              <a:rPr lang="hr-HR"/>
              <a:t>pojedinac</a:t>
            </a:r>
          </a:p>
        </p:txBody>
      </p:sp>
      <p:sp>
        <p:nvSpPr>
          <p:cNvPr id="117766" name="Rectangle 6"/>
          <p:cNvSpPr>
            <a:spLocks noChangeArrowheads="1"/>
          </p:cNvSpPr>
          <p:nvPr/>
        </p:nvSpPr>
        <p:spPr bwMode="auto">
          <a:xfrm>
            <a:off x="4211638" y="1989138"/>
            <a:ext cx="2160587" cy="576262"/>
          </a:xfrm>
          <a:prstGeom prst="rect">
            <a:avLst/>
          </a:prstGeom>
          <a:solidFill>
            <a:schemeClr val="bg2"/>
          </a:solidFill>
          <a:ln w="9525">
            <a:solidFill>
              <a:schemeClr val="tx1"/>
            </a:solidFill>
            <a:miter lim="800000"/>
            <a:headEnd/>
            <a:tailEnd/>
          </a:ln>
          <a:effectLst/>
        </p:spPr>
        <p:txBody>
          <a:bodyPr wrap="none" anchor="ctr"/>
          <a:lstStyle/>
          <a:p>
            <a:pPr algn="ctr"/>
            <a:r>
              <a:rPr lang="hr-HR"/>
              <a:t>društva osoba</a:t>
            </a:r>
          </a:p>
        </p:txBody>
      </p:sp>
      <p:sp>
        <p:nvSpPr>
          <p:cNvPr id="117767" name="Rectangle 7"/>
          <p:cNvSpPr>
            <a:spLocks noChangeArrowheads="1"/>
          </p:cNvSpPr>
          <p:nvPr/>
        </p:nvSpPr>
        <p:spPr bwMode="auto">
          <a:xfrm>
            <a:off x="6443663" y="2420938"/>
            <a:ext cx="2232025" cy="503237"/>
          </a:xfrm>
          <a:prstGeom prst="rect">
            <a:avLst/>
          </a:prstGeom>
          <a:solidFill>
            <a:schemeClr val="bg2"/>
          </a:solidFill>
          <a:ln w="9525">
            <a:solidFill>
              <a:schemeClr val="tx1"/>
            </a:solidFill>
            <a:miter lim="800000"/>
            <a:headEnd/>
            <a:tailEnd/>
          </a:ln>
          <a:effectLst/>
        </p:spPr>
        <p:txBody>
          <a:bodyPr wrap="none" anchor="ctr"/>
          <a:lstStyle/>
          <a:p>
            <a:pPr algn="ctr"/>
            <a:r>
              <a:rPr lang="hr-HR"/>
              <a:t>društva kapitala</a:t>
            </a:r>
          </a:p>
        </p:txBody>
      </p:sp>
      <p:sp>
        <p:nvSpPr>
          <p:cNvPr id="117768" name="Oval 8"/>
          <p:cNvSpPr>
            <a:spLocks noChangeArrowheads="1"/>
          </p:cNvSpPr>
          <p:nvPr/>
        </p:nvSpPr>
        <p:spPr bwMode="auto">
          <a:xfrm>
            <a:off x="3203575" y="260350"/>
            <a:ext cx="3168650" cy="936625"/>
          </a:xfrm>
          <a:prstGeom prst="ellipse">
            <a:avLst/>
          </a:prstGeom>
          <a:solidFill>
            <a:srgbClr val="B2B2B2"/>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B2B2B2"/>
            </a:extrusionClr>
          </a:sp3d>
        </p:spPr>
        <p:txBody>
          <a:bodyPr wrap="none" anchor="ctr">
            <a:flatTx/>
          </a:bodyPr>
          <a:lstStyle/>
          <a:p>
            <a:pPr algn="ctr"/>
            <a:r>
              <a:rPr lang="hr-HR" b="1">
                <a:solidFill>
                  <a:schemeClr val="tx2"/>
                </a:solidFill>
              </a:rPr>
              <a:t>Obavljanje djelatnosti u RH</a:t>
            </a:r>
          </a:p>
        </p:txBody>
      </p:sp>
      <p:sp>
        <p:nvSpPr>
          <p:cNvPr id="117769" name="Rectangle 9"/>
          <p:cNvSpPr>
            <a:spLocks noChangeArrowheads="1"/>
          </p:cNvSpPr>
          <p:nvPr/>
        </p:nvSpPr>
        <p:spPr bwMode="auto">
          <a:xfrm>
            <a:off x="900113" y="620713"/>
            <a:ext cx="1706562" cy="360362"/>
          </a:xfrm>
          <a:prstGeom prst="rect">
            <a:avLst/>
          </a:prstGeom>
          <a:solidFill>
            <a:schemeClr val="bg2"/>
          </a:solidFill>
          <a:ln w="9525">
            <a:solidFill>
              <a:schemeClr val="tx2"/>
            </a:solidFill>
            <a:miter lim="800000"/>
            <a:headEnd/>
            <a:tailEnd/>
          </a:ln>
          <a:effectLst/>
        </p:spPr>
        <p:txBody>
          <a:bodyPr wrap="none" anchor="ctr"/>
          <a:lstStyle/>
          <a:p>
            <a:pPr algn="ctr"/>
            <a:r>
              <a:rPr lang="hr-HR"/>
              <a:t>Podružnica</a:t>
            </a:r>
          </a:p>
        </p:txBody>
      </p:sp>
      <p:sp>
        <p:nvSpPr>
          <p:cNvPr id="117770" name="Line 10"/>
          <p:cNvSpPr>
            <a:spLocks noChangeShapeType="1"/>
          </p:cNvSpPr>
          <p:nvPr/>
        </p:nvSpPr>
        <p:spPr bwMode="auto">
          <a:xfrm flipH="1">
            <a:off x="2484438" y="765175"/>
            <a:ext cx="647700" cy="0"/>
          </a:xfrm>
          <a:prstGeom prst="line">
            <a:avLst/>
          </a:prstGeom>
          <a:noFill/>
          <a:ln w="9525">
            <a:solidFill>
              <a:schemeClr val="tx1"/>
            </a:solidFill>
            <a:round/>
            <a:headEnd/>
            <a:tailEnd type="triangle" w="med" len="med"/>
          </a:ln>
          <a:effectLst/>
        </p:spPr>
        <p:txBody>
          <a:bodyPr/>
          <a:lstStyle/>
          <a:p>
            <a:endParaRPr lang="hr-HR"/>
          </a:p>
        </p:txBody>
      </p:sp>
      <p:sp>
        <p:nvSpPr>
          <p:cNvPr id="117771" name="Line 11"/>
          <p:cNvSpPr>
            <a:spLocks noChangeShapeType="1"/>
          </p:cNvSpPr>
          <p:nvPr/>
        </p:nvSpPr>
        <p:spPr bwMode="auto">
          <a:xfrm flipH="1">
            <a:off x="2195513" y="981075"/>
            <a:ext cx="1296987" cy="576263"/>
          </a:xfrm>
          <a:prstGeom prst="line">
            <a:avLst/>
          </a:prstGeom>
          <a:noFill/>
          <a:ln w="9525">
            <a:solidFill>
              <a:schemeClr val="tx1"/>
            </a:solidFill>
            <a:round/>
            <a:headEnd/>
            <a:tailEnd type="triangle" w="med" len="med"/>
          </a:ln>
          <a:effectLst/>
        </p:spPr>
        <p:txBody>
          <a:bodyPr/>
          <a:lstStyle/>
          <a:p>
            <a:endParaRPr lang="hr-HR"/>
          </a:p>
        </p:txBody>
      </p:sp>
      <p:sp>
        <p:nvSpPr>
          <p:cNvPr id="117772" name="Line 12"/>
          <p:cNvSpPr>
            <a:spLocks noChangeShapeType="1"/>
          </p:cNvSpPr>
          <p:nvPr/>
        </p:nvSpPr>
        <p:spPr bwMode="auto">
          <a:xfrm>
            <a:off x="6300788" y="836613"/>
            <a:ext cx="863600" cy="504825"/>
          </a:xfrm>
          <a:prstGeom prst="line">
            <a:avLst/>
          </a:prstGeom>
          <a:noFill/>
          <a:ln w="9525">
            <a:solidFill>
              <a:schemeClr val="tx1"/>
            </a:solidFill>
            <a:round/>
            <a:headEnd/>
            <a:tailEnd type="triangle" w="med" len="med"/>
          </a:ln>
          <a:effectLst/>
        </p:spPr>
        <p:txBody>
          <a:bodyPr/>
          <a:lstStyle/>
          <a:p>
            <a:endParaRPr lang="hr-HR"/>
          </a:p>
        </p:txBody>
      </p:sp>
      <p:sp>
        <p:nvSpPr>
          <p:cNvPr id="117773" name="Line 13"/>
          <p:cNvSpPr>
            <a:spLocks noChangeShapeType="1"/>
          </p:cNvSpPr>
          <p:nvPr/>
        </p:nvSpPr>
        <p:spPr bwMode="auto">
          <a:xfrm flipH="1">
            <a:off x="1187450" y="1844675"/>
            <a:ext cx="215900" cy="504825"/>
          </a:xfrm>
          <a:prstGeom prst="line">
            <a:avLst/>
          </a:prstGeom>
          <a:noFill/>
          <a:ln w="9525">
            <a:solidFill>
              <a:schemeClr val="tx1"/>
            </a:solidFill>
            <a:round/>
            <a:headEnd/>
            <a:tailEnd type="triangle" w="med" len="med"/>
          </a:ln>
          <a:effectLst/>
        </p:spPr>
        <p:txBody>
          <a:bodyPr/>
          <a:lstStyle/>
          <a:p>
            <a:endParaRPr lang="hr-HR"/>
          </a:p>
        </p:txBody>
      </p:sp>
      <p:sp>
        <p:nvSpPr>
          <p:cNvPr id="117774" name="Line 14"/>
          <p:cNvSpPr>
            <a:spLocks noChangeShapeType="1"/>
          </p:cNvSpPr>
          <p:nvPr/>
        </p:nvSpPr>
        <p:spPr bwMode="auto">
          <a:xfrm>
            <a:off x="900113" y="2708275"/>
            <a:ext cx="0" cy="504825"/>
          </a:xfrm>
          <a:prstGeom prst="line">
            <a:avLst/>
          </a:prstGeom>
          <a:noFill/>
          <a:ln w="9525">
            <a:solidFill>
              <a:schemeClr val="tx1"/>
            </a:solidFill>
            <a:round/>
            <a:headEnd/>
            <a:tailEnd type="triangle" w="med" len="med"/>
          </a:ln>
          <a:effectLst/>
        </p:spPr>
        <p:txBody>
          <a:bodyPr/>
          <a:lstStyle/>
          <a:p>
            <a:endParaRPr lang="hr-HR"/>
          </a:p>
        </p:txBody>
      </p:sp>
      <p:sp>
        <p:nvSpPr>
          <p:cNvPr id="117775" name="Line 15"/>
          <p:cNvSpPr>
            <a:spLocks noChangeShapeType="1"/>
          </p:cNvSpPr>
          <p:nvPr/>
        </p:nvSpPr>
        <p:spPr bwMode="auto">
          <a:xfrm flipH="1">
            <a:off x="5435600" y="1412875"/>
            <a:ext cx="1439863" cy="719138"/>
          </a:xfrm>
          <a:prstGeom prst="line">
            <a:avLst/>
          </a:prstGeom>
          <a:noFill/>
          <a:ln w="9525">
            <a:solidFill>
              <a:schemeClr val="tx1"/>
            </a:solidFill>
            <a:round/>
            <a:headEnd/>
            <a:tailEnd type="triangle" w="med" len="med"/>
          </a:ln>
          <a:effectLst/>
        </p:spPr>
        <p:txBody>
          <a:bodyPr/>
          <a:lstStyle/>
          <a:p>
            <a:endParaRPr lang="hr-HR"/>
          </a:p>
        </p:txBody>
      </p:sp>
      <p:sp>
        <p:nvSpPr>
          <p:cNvPr id="117776" name="Line 16"/>
          <p:cNvSpPr>
            <a:spLocks noChangeShapeType="1"/>
          </p:cNvSpPr>
          <p:nvPr/>
        </p:nvSpPr>
        <p:spPr bwMode="auto">
          <a:xfrm>
            <a:off x="7812088" y="1844675"/>
            <a:ext cx="0" cy="576263"/>
          </a:xfrm>
          <a:prstGeom prst="line">
            <a:avLst/>
          </a:prstGeom>
          <a:noFill/>
          <a:ln w="9525">
            <a:solidFill>
              <a:schemeClr val="tx1"/>
            </a:solidFill>
            <a:round/>
            <a:headEnd/>
            <a:tailEnd type="triangle" w="med" len="med"/>
          </a:ln>
          <a:effectLst/>
        </p:spPr>
        <p:txBody>
          <a:bodyPr/>
          <a:lstStyle/>
          <a:p>
            <a:endParaRPr lang="hr-HR"/>
          </a:p>
        </p:txBody>
      </p:sp>
      <p:sp>
        <p:nvSpPr>
          <p:cNvPr id="117777" name="Rectangle 17"/>
          <p:cNvSpPr>
            <a:spLocks noChangeArrowheads="1"/>
          </p:cNvSpPr>
          <p:nvPr/>
        </p:nvSpPr>
        <p:spPr bwMode="auto">
          <a:xfrm>
            <a:off x="1908175" y="2708275"/>
            <a:ext cx="1562100" cy="576263"/>
          </a:xfrm>
          <a:prstGeom prst="rect">
            <a:avLst/>
          </a:prstGeom>
          <a:solidFill>
            <a:schemeClr val="bg2"/>
          </a:solidFill>
          <a:ln w="9525">
            <a:solidFill>
              <a:schemeClr val="tx2"/>
            </a:solidFill>
            <a:miter lim="800000"/>
            <a:headEnd/>
            <a:tailEnd/>
          </a:ln>
          <a:effectLst/>
        </p:spPr>
        <p:txBody>
          <a:bodyPr wrap="none" anchor="ctr"/>
          <a:lstStyle/>
          <a:p>
            <a:pPr algn="ctr"/>
            <a:r>
              <a:rPr lang="hr-HR"/>
              <a:t>‘ostali oblici’</a:t>
            </a:r>
          </a:p>
        </p:txBody>
      </p:sp>
      <p:sp>
        <p:nvSpPr>
          <p:cNvPr id="117778" name="Rectangle 18"/>
          <p:cNvSpPr>
            <a:spLocks noChangeArrowheads="1"/>
          </p:cNvSpPr>
          <p:nvPr/>
        </p:nvSpPr>
        <p:spPr bwMode="auto">
          <a:xfrm>
            <a:off x="395288" y="5084763"/>
            <a:ext cx="1223962" cy="504825"/>
          </a:xfrm>
          <a:prstGeom prst="rect">
            <a:avLst/>
          </a:prstGeom>
          <a:solidFill>
            <a:schemeClr val="bg2"/>
          </a:solidFill>
          <a:ln w="9525">
            <a:solidFill>
              <a:schemeClr val="tx1"/>
            </a:solidFill>
            <a:miter lim="800000"/>
            <a:headEnd/>
            <a:tailEnd/>
          </a:ln>
          <a:effectLst/>
        </p:spPr>
        <p:txBody>
          <a:bodyPr wrap="none" anchor="ctr"/>
          <a:lstStyle/>
          <a:p>
            <a:pPr algn="ctr"/>
            <a:r>
              <a:rPr lang="hr-HR"/>
              <a:t>zadruga</a:t>
            </a:r>
          </a:p>
        </p:txBody>
      </p:sp>
      <p:sp>
        <p:nvSpPr>
          <p:cNvPr id="117779" name="Rectangle 19"/>
          <p:cNvSpPr>
            <a:spLocks noChangeArrowheads="1"/>
          </p:cNvSpPr>
          <p:nvPr/>
        </p:nvSpPr>
        <p:spPr bwMode="auto">
          <a:xfrm>
            <a:off x="2627313" y="5229225"/>
            <a:ext cx="1152525" cy="504825"/>
          </a:xfrm>
          <a:prstGeom prst="rect">
            <a:avLst/>
          </a:prstGeom>
          <a:solidFill>
            <a:schemeClr val="bg2"/>
          </a:solidFill>
          <a:ln w="9525">
            <a:solidFill>
              <a:schemeClr val="tx1"/>
            </a:solidFill>
            <a:miter lim="800000"/>
            <a:headEnd/>
            <a:tailEnd/>
          </a:ln>
          <a:effectLst/>
        </p:spPr>
        <p:txBody>
          <a:bodyPr wrap="none" anchor="ctr"/>
          <a:lstStyle/>
          <a:p>
            <a:pPr algn="ctr"/>
            <a:r>
              <a:rPr lang="hr-HR"/>
              <a:t>ustanova</a:t>
            </a:r>
          </a:p>
        </p:txBody>
      </p:sp>
      <p:sp>
        <p:nvSpPr>
          <p:cNvPr id="117780" name="Rectangle 20"/>
          <p:cNvSpPr>
            <a:spLocks noChangeArrowheads="1"/>
          </p:cNvSpPr>
          <p:nvPr/>
        </p:nvSpPr>
        <p:spPr bwMode="auto">
          <a:xfrm>
            <a:off x="3563938" y="3141663"/>
            <a:ext cx="1223962" cy="914400"/>
          </a:xfrm>
          <a:prstGeom prst="rect">
            <a:avLst/>
          </a:prstGeom>
          <a:solidFill>
            <a:schemeClr val="bg2"/>
          </a:solidFill>
          <a:ln w="9525">
            <a:solidFill>
              <a:schemeClr val="tx1"/>
            </a:solidFill>
            <a:miter lim="800000"/>
            <a:headEnd/>
            <a:tailEnd/>
          </a:ln>
          <a:effectLst/>
        </p:spPr>
        <p:txBody>
          <a:bodyPr wrap="none" anchor="ctr"/>
          <a:lstStyle/>
          <a:p>
            <a:pPr algn="ctr"/>
            <a:r>
              <a:rPr lang="hr-HR"/>
              <a:t>javno</a:t>
            </a:r>
          </a:p>
          <a:p>
            <a:pPr algn="ctr"/>
            <a:r>
              <a:rPr lang="hr-HR"/>
              <a:t>trgovačko</a:t>
            </a:r>
          </a:p>
          <a:p>
            <a:pPr algn="ctr"/>
            <a:r>
              <a:rPr lang="hr-HR"/>
              <a:t>društvo</a:t>
            </a:r>
          </a:p>
        </p:txBody>
      </p:sp>
      <p:sp>
        <p:nvSpPr>
          <p:cNvPr id="117781" name="Rectangle 21"/>
          <p:cNvSpPr>
            <a:spLocks noChangeArrowheads="1"/>
          </p:cNvSpPr>
          <p:nvPr/>
        </p:nvSpPr>
        <p:spPr bwMode="auto">
          <a:xfrm>
            <a:off x="3995738" y="4365625"/>
            <a:ext cx="1512887" cy="914400"/>
          </a:xfrm>
          <a:prstGeom prst="rect">
            <a:avLst/>
          </a:prstGeom>
          <a:solidFill>
            <a:schemeClr val="bg2"/>
          </a:solidFill>
          <a:ln w="9525">
            <a:solidFill>
              <a:schemeClr val="tx1"/>
            </a:solidFill>
            <a:miter lim="800000"/>
            <a:headEnd/>
            <a:tailEnd/>
          </a:ln>
          <a:effectLst/>
        </p:spPr>
        <p:txBody>
          <a:bodyPr wrap="none" anchor="ctr"/>
          <a:lstStyle/>
          <a:p>
            <a:pPr algn="ctr"/>
            <a:r>
              <a:rPr lang="hr-HR"/>
              <a:t>gospodarsko</a:t>
            </a:r>
          </a:p>
          <a:p>
            <a:pPr algn="ctr"/>
            <a:r>
              <a:rPr lang="hr-HR"/>
              <a:t>interesno</a:t>
            </a:r>
          </a:p>
          <a:p>
            <a:pPr algn="ctr"/>
            <a:r>
              <a:rPr lang="hr-HR"/>
              <a:t>udruženje</a:t>
            </a:r>
          </a:p>
        </p:txBody>
      </p:sp>
      <p:sp>
        <p:nvSpPr>
          <p:cNvPr id="117782" name="Line 22"/>
          <p:cNvSpPr>
            <a:spLocks noChangeShapeType="1"/>
          </p:cNvSpPr>
          <p:nvPr/>
        </p:nvSpPr>
        <p:spPr bwMode="auto">
          <a:xfrm flipH="1">
            <a:off x="1403350" y="3284538"/>
            <a:ext cx="649288" cy="1728787"/>
          </a:xfrm>
          <a:prstGeom prst="line">
            <a:avLst/>
          </a:prstGeom>
          <a:noFill/>
          <a:ln w="9525">
            <a:solidFill>
              <a:schemeClr val="tx1"/>
            </a:solidFill>
            <a:round/>
            <a:headEnd/>
            <a:tailEnd type="triangle" w="med" len="med"/>
          </a:ln>
          <a:effectLst/>
        </p:spPr>
        <p:txBody>
          <a:bodyPr/>
          <a:lstStyle/>
          <a:p>
            <a:endParaRPr lang="hr-HR"/>
          </a:p>
        </p:txBody>
      </p:sp>
      <p:sp>
        <p:nvSpPr>
          <p:cNvPr id="117783" name="Line 23"/>
          <p:cNvSpPr>
            <a:spLocks noChangeShapeType="1"/>
          </p:cNvSpPr>
          <p:nvPr/>
        </p:nvSpPr>
        <p:spPr bwMode="auto">
          <a:xfrm>
            <a:off x="3203575" y="3357563"/>
            <a:ext cx="0" cy="1728787"/>
          </a:xfrm>
          <a:prstGeom prst="line">
            <a:avLst/>
          </a:prstGeom>
          <a:noFill/>
          <a:ln w="9525">
            <a:solidFill>
              <a:schemeClr val="tx1"/>
            </a:solidFill>
            <a:round/>
            <a:headEnd/>
            <a:tailEnd type="triangle" w="med" len="med"/>
          </a:ln>
          <a:effectLst/>
        </p:spPr>
        <p:txBody>
          <a:bodyPr/>
          <a:lstStyle/>
          <a:p>
            <a:endParaRPr lang="hr-HR"/>
          </a:p>
        </p:txBody>
      </p:sp>
      <p:sp>
        <p:nvSpPr>
          <p:cNvPr id="117784" name="Rectangle 24"/>
          <p:cNvSpPr>
            <a:spLocks noChangeArrowheads="1"/>
          </p:cNvSpPr>
          <p:nvPr/>
        </p:nvSpPr>
        <p:spPr bwMode="auto">
          <a:xfrm>
            <a:off x="4932363" y="5734050"/>
            <a:ext cx="1562100" cy="719138"/>
          </a:xfrm>
          <a:prstGeom prst="rect">
            <a:avLst/>
          </a:prstGeom>
          <a:solidFill>
            <a:schemeClr val="bg2"/>
          </a:solidFill>
          <a:ln w="9525">
            <a:solidFill>
              <a:schemeClr val="tx1"/>
            </a:solidFill>
            <a:miter lim="800000"/>
            <a:headEnd/>
            <a:tailEnd/>
          </a:ln>
          <a:effectLst/>
        </p:spPr>
        <p:txBody>
          <a:bodyPr wrap="none" anchor="ctr"/>
          <a:lstStyle/>
          <a:p>
            <a:pPr algn="ctr"/>
            <a:r>
              <a:rPr lang="hr-HR"/>
              <a:t>komanditno</a:t>
            </a:r>
          </a:p>
          <a:p>
            <a:pPr algn="ctr"/>
            <a:r>
              <a:rPr lang="hr-HR"/>
              <a:t>društvo</a:t>
            </a:r>
          </a:p>
        </p:txBody>
      </p:sp>
      <p:sp>
        <p:nvSpPr>
          <p:cNvPr id="117785" name="Line 25"/>
          <p:cNvSpPr>
            <a:spLocks noChangeShapeType="1"/>
          </p:cNvSpPr>
          <p:nvPr/>
        </p:nvSpPr>
        <p:spPr bwMode="auto">
          <a:xfrm flipH="1">
            <a:off x="4284663" y="2636838"/>
            <a:ext cx="215900" cy="431800"/>
          </a:xfrm>
          <a:prstGeom prst="line">
            <a:avLst/>
          </a:prstGeom>
          <a:noFill/>
          <a:ln w="9525">
            <a:solidFill>
              <a:schemeClr val="tx1"/>
            </a:solidFill>
            <a:round/>
            <a:headEnd/>
            <a:tailEnd type="triangle" w="med" len="med"/>
          </a:ln>
          <a:effectLst/>
        </p:spPr>
        <p:txBody>
          <a:bodyPr/>
          <a:lstStyle/>
          <a:p>
            <a:endParaRPr lang="hr-HR"/>
          </a:p>
        </p:txBody>
      </p:sp>
      <p:sp>
        <p:nvSpPr>
          <p:cNvPr id="117786" name="Line 26"/>
          <p:cNvSpPr>
            <a:spLocks noChangeShapeType="1"/>
          </p:cNvSpPr>
          <p:nvPr/>
        </p:nvSpPr>
        <p:spPr bwMode="auto">
          <a:xfrm flipH="1">
            <a:off x="4932363" y="2708275"/>
            <a:ext cx="287337" cy="1657350"/>
          </a:xfrm>
          <a:prstGeom prst="line">
            <a:avLst/>
          </a:prstGeom>
          <a:noFill/>
          <a:ln w="9525">
            <a:solidFill>
              <a:schemeClr val="tx1"/>
            </a:solidFill>
            <a:round/>
            <a:headEnd/>
            <a:tailEnd type="triangle" w="med" len="med"/>
          </a:ln>
          <a:effectLst/>
        </p:spPr>
        <p:txBody>
          <a:bodyPr/>
          <a:lstStyle/>
          <a:p>
            <a:endParaRPr lang="hr-HR"/>
          </a:p>
        </p:txBody>
      </p:sp>
      <p:sp>
        <p:nvSpPr>
          <p:cNvPr id="117787" name="Line 27"/>
          <p:cNvSpPr>
            <a:spLocks noChangeShapeType="1"/>
          </p:cNvSpPr>
          <p:nvPr/>
        </p:nvSpPr>
        <p:spPr bwMode="auto">
          <a:xfrm>
            <a:off x="5508625" y="2636838"/>
            <a:ext cx="215900" cy="3097212"/>
          </a:xfrm>
          <a:prstGeom prst="line">
            <a:avLst/>
          </a:prstGeom>
          <a:noFill/>
          <a:ln w="9525">
            <a:solidFill>
              <a:schemeClr val="tx1"/>
            </a:solidFill>
            <a:round/>
            <a:headEnd/>
            <a:tailEnd type="triangle" w="med" len="med"/>
          </a:ln>
          <a:effectLst/>
        </p:spPr>
        <p:txBody>
          <a:bodyPr/>
          <a:lstStyle/>
          <a:p>
            <a:endParaRPr lang="hr-HR"/>
          </a:p>
        </p:txBody>
      </p:sp>
      <p:sp>
        <p:nvSpPr>
          <p:cNvPr id="117788" name="Rectangle 28"/>
          <p:cNvSpPr>
            <a:spLocks noChangeArrowheads="1"/>
          </p:cNvSpPr>
          <p:nvPr/>
        </p:nvSpPr>
        <p:spPr bwMode="auto">
          <a:xfrm>
            <a:off x="6084888" y="3500438"/>
            <a:ext cx="1346200" cy="865187"/>
          </a:xfrm>
          <a:prstGeom prst="rect">
            <a:avLst/>
          </a:prstGeom>
          <a:solidFill>
            <a:schemeClr val="bg2"/>
          </a:solidFill>
          <a:ln w="9525">
            <a:solidFill>
              <a:schemeClr val="tx1"/>
            </a:solidFill>
            <a:miter lim="800000"/>
            <a:headEnd/>
            <a:tailEnd/>
          </a:ln>
          <a:effectLst/>
        </p:spPr>
        <p:txBody>
          <a:bodyPr wrap="none" anchor="ctr"/>
          <a:lstStyle/>
          <a:p>
            <a:pPr algn="ctr"/>
            <a:r>
              <a:rPr lang="hr-HR"/>
              <a:t>dioničko</a:t>
            </a:r>
          </a:p>
          <a:p>
            <a:pPr algn="ctr"/>
            <a:r>
              <a:rPr lang="hr-HR"/>
              <a:t>društvo</a:t>
            </a:r>
          </a:p>
        </p:txBody>
      </p:sp>
      <p:sp>
        <p:nvSpPr>
          <p:cNvPr id="117789" name="Rectangle 29"/>
          <p:cNvSpPr>
            <a:spLocks noChangeArrowheads="1"/>
          </p:cNvSpPr>
          <p:nvPr/>
        </p:nvSpPr>
        <p:spPr bwMode="auto">
          <a:xfrm>
            <a:off x="6877050" y="4868863"/>
            <a:ext cx="1633538" cy="914400"/>
          </a:xfrm>
          <a:prstGeom prst="rect">
            <a:avLst/>
          </a:prstGeom>
          <a:solidFill>
            <a:schemeClr val="bg2"/>
          </a:solidFill>
          <a:ln w="9525">
            <a:solidFill>
              <a:schemeClr val="tx1"/>
            </a:solidFill>
            <a:miter lim="800000"/>
            <a:headEnd/>
            <a:tailEnd/>
          </a:ln>
          <a:effectLst/>
        </p:spPr>
        <p:txBody>
          <a:bodyPr wrap="none" anchor="ctr"/>
          <a:lstStyle/>
          <a:p>
            <a:pPr algn="ctr"/>
            <a:r>
              <a:rPr lang="hr-HR"/>
              <a:t>društvo s</a:t>
            </a:r>
          </a:p>
          <a:p>
            <a:pPr algn="ctr"/>
            <a:r>
              <a:rPr lang="hr-HR"/>
              <a:t>ograničenom</a:t>
            </a:r>
          </a:p>
          <a:p>
            <a:pPr algn="ctr"/>
            <a:r>
              <a:rPr lang="hr-HR"/>
              <a:t>odgovornošću</a:t>
            </a:r>
          </a:p>
        </p:txBody>
      </p:sp>
      <p:sp>
        <p:nvSpPr>
          <p:cNvPr id="117790" name="Line 30"/>
          <p:cNvSpPr>
            <a:spLocks noChangeShapeType="1"/>
          </p:cNvSpPr>
          <p:nvPr/>
        </p:nvSpPr>
        <p:spPr bwMode="auto">
          <a:xfrm flipH="1">
            <a:off x="6804025" y="2924175"/>
            <a:ext cx="144463" cy="576263"/>
          </a:xfrm>
          <a:prstGeom prst="line">
            <a:avLst/>
          </a:prstGeom>
          <a:noFill/>
          <a:ln w="9525">
            <a:solidFill>
              <a:schemeClr val="tx1"/>
            </a:solidFill>
            <a:round/>
            <a:headEnd/>
            <a:tailEnd type="triangle" w="med" len="med"/>
          </a:ln>
          <a:effectLst/>
        </p:spPr>
        <p:txBody>
          <a:bodyPr/>
          <a:lstStyle/>
          <a:p>
            <a:endParaRPr lang="hr-HR"/>
          </a:p>
        </p:txBody>
      </p:sp>
      <p:sp>
        <p:nvSpPr>
          <p:cNvPr id="117791" name="Line 31"/>
          <p:cNvSpPr>
            <a:spLocks noChangeShapeType="1"/>
          </p:cNvSpPr>
          <p:nvPr/>
        </p:nvSpPr>
        <p:spPr bwMode="auto">
          <a:xfrm flipH="1">
            <a:off x="8027988" y="2924175"/>
            <a:ext cx="73025" cy="1944688"/>
          </a:xfrm>
          <a:prstGeom prst="line">
            <a:avLst/>
          </a:prstGeom>
          <a:noFill/>
          <a:ln w="9525">
            <a:solidFill>
              <a:schemeClr val="tx1"/>
            </a:solidFill>
            <a:round/>
            <a:headEnd/>
            <a:tailEnd type="triangle" w="med" len="med"/>
          </a:ln>
          <a:effectLst/>
        </p:spPr>
        <p:txBody>
          <a:bodyPr/>
          <a:lstStyle/>
          <a:p>
            <a:endParaRPr lang="hr-HR"/>
          </a:p>
        </p:txBody>
      </p:sp>
      <p:sp>
        <p:nvSpPr>
          <p:cNvPr id="117792" name="Line 32"/>
          <p:cNvSpPr>
            <a:spLocks noChangeShapeType="1"/>
          </p:cNvSpPr>
          <p:nvPr/>
        </p:nvSpPr>
        <p:spPr bwMode="auto">
          <a:xfrm flipH="1">
            <a:off x="3492500" y="1196975"/>
            <a:ext cx="792163" cy="1584325"/>
          </a:xfrm>
          <a:prstGeom prst="line">
            <a:avLst/>
          </a:prstGeom>
          <a:noFill/>
          <a:ln w="9525">
            <a:solidFill>
              <a:schemeClr val="tx1"/>
            </a:solidFill>
            <a:round/>
            <a:headEnd/>
            <a:tailEnd type="triangle" w="med" len="med"/>
          </a:ln>
          <a:effectLst/>
        </p:spPr>
        <p:txBody>
          <a:bodyPr/>
          <a:lstStyle/>
          <a:p>
            <a:endParaRPr lang="hr-HR"/>
          </a:p>
        </p:txBody>
      </p:sp>
      <p:sp>
        <p:nvSpPr>
          <p:cNvPr id="117793" name="Rectangle 33"/>
          <p:cNvSpPr>
            <a:spLocks noChangeArrowheads="1"/>
          </p:cNvSpPr>
          <p:nvPr/>
        </p:nvSpPr>
        <p:spPr bwMode="auto">
          <a:xfrm>
            <a:off x="1619250" y="1916113"/>
            <a:ext cx="1274763" cy="649287"/>
          </a:xfrm>
          <a:prstGeom prst="rect">
            <a:avLst/>
          </a:prstGeom>
          <a:solidFill>
            <a:srgbClr val="777777"/>
          </a:solidFill>
          <a:ln w="9525">
            <a:solidFill>
              <a:schemeClr val="tx1"/>
            </a:solidFill>
            <a:miter lim="800000"/>
            <a:headEnd/>
            <a:tailEnd/>
          </a:ln>
          <a:effectLst/>
        </p:spPr>
        <p:txBody>
          <a:bodyPr wrap="none" anchor="ctr"/>
          <a:lstStyle/>
          <a:p>
            <a:pPr algn="ctr"/>
            <a:r>
              <a:rPr lang="hr-HR"/>
              <a:t>slobodna</a:t>
            </a:r>
          </a:p>
          <a:p>
            <a:pPr algn="ctr"/>
            <a:r>
              <a:rPr lang="hr-HR"/>
              <a:t>zanimanja</a:t>
            </a:r>
          </a:p>
        </p:txBody>
      </p:sp>
      <p:sp>
        <p:nvSpPr>
          <p:cNvPr id="117794" name="Line 34"/>
          <p:cNvSpPr>
            <a:spLocks noChangeShapeType="1"/>
          </p:cNvSpPr>
          <p:nvPr/>
        </p:nvSpPr>
        <p:spPr bwMode="auto">
          <a:xfrm>
            <a:off x="2124075" y="1700213"/>
            <a:ext cx="71438" cy="215900"/>
          </a:xfrm>
          <a:prstGeom prst="line">
            <a:avLst/>
          </a:prstGeom>
          <a:noFill/>
          <a:ln w="9525">
            <a:solidFill>
              <a:schemeClr val="tx1"/>
            </a:solidFill>
            <a:round/>
            <a:headEnd/>
            <a:tailEnd type="triangle" w="med" len="med"/>
          </a:ln>
          <a:effectLst/>
        </p:spPr>
        <p:txBody>
          <a:bodyPr/>
          <a:lstStyle/>
          <a:p>
            <a:endParaRPr lang="hr-HR"/>
          </a:p>
        </p:txBody>
      </p:sp>
      <p:sp>
        <p:nvSpPr>
          <p:cNvPr id="117795" name="Rectangle 35"/>
          <p:cNvSpPr>
            <a:spLocks noChangeArrowheads="1"/>
          </p:cNvSpPr>
          <p:nvPr/>
        </p:nvSpPr>
        <p:spPr bwMode="auto">
          <a:xfrm>
            <a:off x="2484438" y="1484313"/>
            <a:ext cx="1562100" cy="360362"/>
          </a:xfrm>
          <a:prstGeom prst="rect">
            <a:avLst/>
          </a:prstGeom>
          <a:solidFill>
            <a:srgbClr val="777777"/>
          </a:solidFill>
          <a:ln w="9525">
            <a:solidFill>
              <a:schemeClr val="tx1"/>
            </a:solidFill>
            <a:miter lim="800000"/>
            <a:headEnd/>
            <a:tailEnd/>
          </a:ln>
          <a:effectLst/>
        </p:spPr>
        <p:txBody>
          <a:bodyPr wrap="none" anchor="ctr"/>
          <a:lstStyle/>
          <a:p>
            <a:pPr algn="ctr"/>
            <a:r>
              <a:rPr lang="hr-HR"/>
              <a:t>poljoprivrednici</a:t>
            </a:r>
          </a:p>
        </p:txBody>
      </p:sp>
      <p:sp>
        <p:nvSpPr>
          <p:cNvPr id="117796" name="Line 36"/>
          <p:cNvSpPr>
            <a:spLocks noChangeShapeType="1"/>
          </p:cNvSpPr>
          <p:nvPr/>
        </p:nvSpPr>
        <p:spPr bwMode="auto">
          <a:xfrm flipV="1">
            <a:off x="2268538" y="1628775"/>
            <a:ext cx="287337" cy="71438"/>
          </a:xfrm>
          <a:prstGeom prst="line">
            <a:avLst/>
          </a:prstGeom>
          <a:noFill/>
          <a:ln w="9525">
            <a:solidFill>
              <a:schemeClr val="tx1"/>
            </a:solidFill>
            <a:round/>
            <a:headEnd/>
            <a:tailEnd type="triangle" w="med" len="med"/>
          </a:ln>
          <a:effectLst/>
        </p:spPr>
        <p:txBody>
          <a:bodyPr/>
          <a:lstStyle/>
          <a:p>
            <a:endParaRPr lang="hr-HR"/>
          </a:p>
        </p:txBody>
      </p:sp>
      <p:sp>
        <p:nvSpPr>
          <p:cNvPr id="117797" name="Rectangle 37"/>
          <p:cNvSpPr>
            <a:spLocks noChangeArrowheads="1"/>
          </p:cNvSpPr>
          <p:nvPr/>
        </p:nvSpPr>
        <p:spPr bwMode="auto">
          <a:xfrm>
            <a:off x="755650" y="6092825"/>
            <a:ext cx="1274763" cy="504825"/>
          </a:xfrm>
          <a:prstGeom prst="rect">
            <a:avLst/>
          </a:prstGeom>
          <a:solidFill>
            <a:srgbClr val="777777"/>
          </a:solidFill>
          <a:ln w="9525">
            <a:solidFill>
              <a:schemeClr val="tx1"/>
            </a:solidFill>
            <a:miter lim="800000"/>
            <a:headEnd/>
            <a:tailEnd/>
          </a:ln>
          <a:effectLst/>
        </p:spPr>
        <p:txBody>
          <a:bodyPr wrap="none" anchor="ctr"/>
          <a:lstStyle/>
          <a:p>
            <a:pPr algn="ctr"/>
            <a:r>
              <a:rPr lang="hr-HR"/>
              <a:t>udruga</a:t>
            </a:r>
          </a:p>
        </p:txBody>
      </p:sp>
      <p:sp>
        <p:nvSpPr>
          <p:cNvPr id="117798" name="Rectangle 38"/>
          <p:cNvSpPr>
            <a:spLocks noChangeArrowheads="1"/>
          </p:cNvSpPr>
          <p:nvPr/>
        </p:nvSpPr>
        <p:spPr bwMode="auto">
          <a:xfrm>
            <a:off x="2339975" y="6165850"/>
            <a:ext cx="1295400" cy="503238"/>
          </a:xfrm>
          <a:prstGeom prst="rect">
            <a:avLst/>
          </a:prstGeom>
          <a:solidFill>
            <a:srgbClr val="777777"/>
          </a:solidFill>
          <a:ln w="9525">
            <a:solidFill>
              <a:schemeClr val="tx1"/>
            </a:solidFill>
            <a:miter lim="800000"/>
            <a:headEnd/>
            <a:tailEnd/>
          </a:ln>
          <a:effectLst/>
        </p:spPr>
        <p:txBody>
          <a:bodyPr wrap="none" anchor="ctr"/>
          <a:lstStyle/>
          <a:p>
            <a:pPr algn="ctr"/>
            <a:r>
              <a:rPr lang="hr-HR"/>
              <a:t>ortaštvo</a:t>
            </a:r>
          </a:p>
        </p:txBody>
      </p:sp>
      <p:sp>
        <p:nvSpPr>
          <p:cNvPr id="117799" name="Line 39"/>
          <p:cNvSpPr>
            <a:spLocks noChangeShapeType="1"/>
          </p:cNvSpPr>
          <p:nvPr/>
        </p:nvSpPr>
        <p:spPr bwMode="auto">
          <a:xfrm flipH="1">
            <a:off x="1619250" y="3284538"/>
            <a:ext cx="649288" cy="2808287"/>
          </a:xfrm>
          <a:prstGeom prst="line">
            <a:avLst/>
          </a:prstGeom>
          <a:noFill/>
          <a:ln w="9525">
            <a:solidFill>
              <a:schemeClr val="tx1"/>
            </a:solidFill>
            <a:round/>
            <a:headEnd/>
            <a:tailEnd type="triangle" w="med" len="med"/>
          </a:ln>
          <a:effectLst/>
        </p:spPr>
        <p:txBody>
          <a:bodyPr/>
          <a:lstStyle/>
          <a:p>
            <a:endParaRPr lang="hr-HR"/>
          </a:p>
        </p:txBody>
      </p:sp>
      <p:sp>
        <p:nvSpPr>
          <p:cNvPr id="117800" name="Line 40"/>
          <p:cNvSpPr>
            <a:spLocks noChangeShapeType="1"/>
          </p:cNvSpPr>
          <p:nvPr/>
        </p:nvSpPr>
        <p:spPr bwMode="auto">
          <a:xfrm>
            <a:off x="2484438" y="3357563"/>
            <a:ext cx="0" cy="2808287"/>
          </a:xfrm>
          <a:prstGeom prst="line">
            <a:avLst/>
          </a:prstGeom>
          <a:noFill/>
          <a:ln w="9525">
            <a:solidFill>
              <a:schemeClr val="tx1"/>
            </a:solidFill>
            <a:round/>
            <a:headEnd/>
            <a:tailEnd type="triangle" w="med" len="med"/>
          </a:ln>
          <a:effectLst/>
        </p:spPr>
        <p:txBody>
          <a:bodyPr/>
          <a:lstStyle/>
          <a:p>
            <a:endParaRPr lang="hr-H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7768"/>
                                        </p:tgtEl>
                                        <p:attrNameLst>
                                          <p:attrName>style.visibility</p:attrName>
                                        </p:attrNameLst>
                                      </p:cBhvr>
                                      <p:to>
                                        <p:strVal val="visible"/>
                                      </p:to>
                                    </p:set>
                                    <p:animEffect transition="in" filter="fade">
                                      <p:cBhvr>
                                        <p:cTn id="7" dur="1000"/>
                                        <p:tgtEl>
                                          <p:spTgt spid="117768"/>
                                        </p:tgtEl>
                                      </p:cBhvr>
                                    </p:animEffect>
                                    <p:anim calcmode="lin" valueType="num">
                                      <p:cBhvr>
                                        <p:cTn id="8" dur="1000" fill="hold"/>
                                        <p:tgtEl>
                                          <p:spTgt spid="117768"/>
                                        </p:tgtEl>
                                        <p:attrNameLst>
                                          <p:attrName>ppt_x</p:attrName>
                                        </p:attrNameLst>
                                      </p:cBhvr>
                                      <p:tavLst>
                                        <p:tav tm="0">
                                          <p:val>
                                            <p:strVal val="#ppt_x"/>
                                          </p:val>
                                        </p:tav>
                                        <p:tav tm="100000">
                                          <p:val>
                                            <p:strVal val="#ppt_x"/>
                                          </p:val>
                                        </p:tav>
                                      </p:tavLst>
                                    </p:anim>
                                    <p:anim calcmode="lin" valueType="num">
                                      <p:cBhvr>
                                        <p:cTn id="9" dur="1000" fill="hold"/>
                                        <p:tgtEl>
                                          <p:spTgt spid="11776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7771"/>
                                        </p:tgtEl>
                                        <p:attrNameLst>
                                          <p:attrName>style.visibility</p:attrName>
                                        </p:attrNameLst>
                                      </p:cBhvr>
                                      <p:to>
                                        <p:strVal val="visible"/>
                                      </p:to>
                                    </p:set>
                                    <p:animEffect transition="in" filter="fade">
                                      <p:cBhvr>
                                        <p:cTn id="14" dur="1000"/>
                                        <p:tgtEl>
                                          <p:spTgt spid="117771"/>
                                        </p:tgtEl>
                                      </p:cBhvr>
                                    </p:animEffect>
                                    <p:anim calcmode="lin" valueType="num">
                                      <p:cBhvr>
                                        <p:cTn id="15" dur="1000" fill="hold"/>
                                        <p:tgtEl>
                                          <p:spTgt spid="117771"/>
                                        </p:tgtEl>
                                        <p:attrNameLst>
                                          <p:attrName>ppt_x</p:attrName>
                                        </p:attrNameLst>
                                      </p:cBhvr>
                                      <p:tavLst>
                                        <p:tav tm="0">
                                          <p:val>
                                            <p:strVal val="#ppt_x"/>
                                          </p:val>
                                        </p:tav>
                                        <p:tav tm="100000">
                                          <p:val>
                                            <p:strVal val="#ppt_x"/>
                                          </p:val>
                                        </p:tav>
                                      </p:tavLst>
                                    </p:anim>
                                    <p:anim calcmode="lin" valueType="num">
                                      <p:cBhvr>
                                        <p:cTn id="16" dur="1000" fill="hold"/>
                                        <p:tgtEl>
                                          <p:spTgt spid="11777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17762"/>
                                        </p:tgtEl>
                                        <p:attrNameLst>
                                          <p:attrName>style.visibility</p:attrName>
                                        </p:attrNameLst>
                                      </p:cBhvr>
                                      <p:to>
                                        <p:strVal val="visible"/>
                                      </p:to>
                                    </p:set>
                                    <p:animEffect transition="in" filter="fade">
                                      <p:cBhvr>
                                        <p:cTn id="19" dur="1000"/>
                                        <p:tgtEl>
                                          <p:spTgt spid="117762"/>
                                        </p:tgtEl>
                                      </p:cBhvr>
                                    </p:animEffect>
                                    <p:anim calcmode="lin" valueType="num">
                                      <p:cBhvr>
                                        <p:cTn id="20" dur="1000" fill="hold"/>
                                        <p:tgtEl>
                                          <p:spTgt spid="117762"/>
                                        </p:tgtEl>
                                        <p:attrNameLst>
                                          <p:attrName>ppt_x</p:attrName>
                                        </p:attrNameLst>
                                      </p:cBhvr>
                                      <p:tavLst>
                                        <p:tav tm="0">
                                          <p:val>
                                            <p:strVal val="#ppt_x"/>
                                          </p:val>
                                        </p:tav>
                                        <p:tav tm="100000">
                                          <p:val>
                                            <p:strVal val="#ppt_x"/>
                                          </p:val>
                                        </p:tav>
                                      </p:tavLst>
                                    </p:anim>
                                    <p:anim calcmode="lin" valueType="num">
                                      <p:cBhvr>
                                        <p:cTn id="21" dur="1000" fill="hold"/>
                                        <p:tgtEl>
                                          <p:spTgt spid="11776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7772"/>
                                        </p:tgtEl>
                                        <p:attrNameLst>
                                          <p:attrName>style.visibility</p:attrName>
                                        </p:attrNameLst>
                                      </p:cBhvr>
                                      <p:to>
                                        <p:strVal val="visible"/>
                                      </p:to>
                                    </p:set>
                                    <p:animEffect transition="in" filter="fade">
                                      <p:cBhvr>
                                        <p:cTn id="26" dur="1000"/>
                                        <p:tgtEl>
                                          <p:spTgt spid="117772"/>
                                        </p:tgtEl>
                                      </p:cBhvr>
                                    </p:animEffect>
                                    <p:anim calcmode="lin" valueType="num">
                                      <p:cBhvr>
                                        <p:cTn id="27" dur="1000" fill="hold"/>
                                        <p:tgtEl>
                                          <p:spTgt spid="117772"/>
                                        </p:tgtEl>
                                        <p:attrNameLst>
                                          <p:attrName>ppt_x</p:attrName>
                                        </p:attrNameLst>
                                      </p:cBhvr>
                                      <p:tavLst>
                                        <p:tav tm="0">
                                          <p:val>
                                            <p:strVal val="#ppt_x"/>
                                          </p:val>
                                        </p:tav>
                                        <p:tav tm="100000">
                                          <p:val>
                                            <p:strVal val="#ppt_x"/>
                                          </p:val>
                                        </p:tav>
                                      </p:tavLst>
                                    </p:anim>
                                    <p:anim calcmode="lin" valueType="num">
                                      <p:cBhvr>
                                        <p:cTn id="28" dur="1000" fill="hold"/>
                                        <p:tgtEl>
                                          <p:spTgt spid="117772"/>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17763"/>
                                        </p:tgtEl>
                                        <p:attrNameLst>
                                          <p:attrName>style.visibility</p:attrName>
                                        </p:attrNameLst>
                                      </p:cBhvr>
                                      <p:to>
                                        <p:strVal val="visible"/>
                                      </p:to>
                                    </p:set>
                                    <p:animEffect transition="in" filter="fade">
                                      <p:cBhvr>
                                        <p:cTn id="31" dur="1000"/>
                                        <p:tgtEl>
                                          <p:spTgt spid="117763"/>
                                        </p:tgtEl>
                                      </p:cBhvr>
                                    </p:animEffect>
                                    <p:anim calcmode="lin" valueType="num">
                                      <p:cBhvr>
                                        <p:cTn id="32" dur="1000" fill="hold"/>
                                        <p:tgtEl>
                                          <p:spTgt spid="117763"/>
                                        </p:tgtEl>
                                        <p:attrNameLst>
                                          <p:attrName>ppt_x</p:attrName>
                                        </p:attrNameLst>
                                      </p:cBhvr>
                                      <p:tavLst>
                                        <p:tav tm="0">
                                          <p:val>
                                            <p:strVal val="#ppt_x"/>
                                          </p:val>
                                        </p:tav>
                                        <p:tav tm="100000">
                                          <p:val>
                                            <p:strVal val="#ppt_x"/>
                                          </p:val>
                                        </p:tav>
                                      </p:tavLst>
                                    </p:anim>
                                    <p:anim calcmode="lin" valueType="num">
                                      <p:cBhvr>
                                        <p:cTn id="33" dur="1000" fill="hold"/>
                                        <p:tgtEl>
                                          <p:spTgt spid="11776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7773"/>
                                        </p:tgtEl>
                                        <p:attrNameLst>
                                          <p:attrName>style.visibility</p:attrName>
                                        </p:attrNameLst>
                                      </p:cBhvr>
                                      <p:to>
                                        <p:strVal val="visible"/>
                                      </p:to>
                                    </p:set>
                                    <p:animEffect transition="in" filter="fade">
                                      <p:cBhvr>
                                        <p:cTn id="38" dur="1000"/>
                                        <p:tgtEl>
                                          <p:spTgt spid="117773"/>
                                        </p:tgtEl>
                                      </p:cBhvr>
                                    </p:animEffect>
                                    <p:anim calcmode="lin" valueType="num">
                                      <p:cBhvr>
                                        <p:cTn id="39" dur="1000" fill="hold"/>
                                        <p:tgtEl>
                                          <p:spTgt spid="117773"/>
                                        </p:tgtEl>
                                        <p:attrNameLst>
                                          <p:attrName>ppt_x</p:attrName>
                                        </p:attrNameLst>
                                      </p:cBhvr>
                                      <p:tavLst>
                                        <p:tav tm="0">
                                          <p:val>
                                            <p:strVal val="#ppt_x"/>
                                          </p:val>
                                        </p:tav>
                                        <p:tav tm="100000">
                                          <p:val>
                                            <p:strVal val="#ppt_x"/>
                                          </p:val>
                                        </p:tav>
                                      </p:tavLst>
                                    </p:anim>
                                    <p:anim calcmode="lin" valueType="num">
                                      <p:cBhvr>
                                        <p:cTn id="40" dur="1000" fill="hold"/>
                                        <p:tgtEl>
                                          <p:spTgt spid="11777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17764"/>
                                        </p:tgtEl>
                                        <p:attrNameLst>
                                          <p:attrName>style.visibility</p:attrName>
                                        </p:attrNameLst>
                                      </p:cBhvr>
                                      <p:to>
                                        <p:strVal val="visible"/>
                                      </p:to>
                                    </p:set>
                                    <p:animEffect transition="in" filter="fade">
                                      <p:cBhvr>
                                        <p:cTn id="43" dur="1000"/>
                                        <p:tgtEl>
                                          <p:spTgt spid="117764"/>
                                        </p:tgtEl>
                                      </p:cBhvr>
                                    </p:animEffect>
                                    <p:anim calcmode="lin" valueType="num">
                                      <p:cBhvr>
                                        <p:cTn id="44" dur="1000" fill="hold"/>
                                        <p:tgtEl>
                                          <p:spTgt spid="117764"/>
                                        </p:tgtEl>
                                        <p:attrNameLst>
                                          <p:attrName>ppt_x</p:attrName>
                                        </p:attrNameLst>
                                      </p:cBhvr>
                                      <p:tavLst>
                                        <p:tav tm="0">
                                          <p:val>
                                            <p:strVal val="#ppt_x"/>
                                          </p:val>
                                        </p:tav>
                                        <p:tav tm="100000">
                                          <p:val>
                                            <p:strVal val="#ppt_x"/>
                                          </p:val>
                                        </p:tav>
                                      </p:tavLst>
                                    </p:anim>
                                    <p:anim calcmode="lin" valueType="num">
                                      <p:cBhvr>
                                        <p:cTn id="45" dur="1000" fill="hold"/>
                                        <p:tgtEl>
                                          <p:spTgt spid="11776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17774"/>
                                        </p:tgtEl>
                                        <p:attrNameLst>
                                          <p:attrName>style.visibility</p:attrName>
                                        </p:attrNameLst>
                                      </p:cBhvr>
                                      <p:to>
                                        <p:strVal val="visible"/>
                                      </p:to>
                                    </p:set>
                                    <p:animEffect transition="in" filter="fade">
                                      <p:cBhvr>
                                        <p:cTn id="50" dur="1000"/>
                                        <p:tgtEl>
                                          <p:spTgt spid="117774"/>
                                        </p:tgtEl>
                                      </p:cBhvr>
                                    </p:animEffect>
                                    <p:anim calcmode="lin" valueType="num">
                                      <p:cBhvr>
                                        <p:cTn id="51" dur="1000" fill="hold"/>
                                        <p:tgtEl>
                                          <p:spTgt spid="117774"/>
                                        </p:tgtEl>
                                        <p:attrNameLst>
                                          <p:attrName>ppt_x</p:attrName>
                                        </p:attrNameLst>
                                      </p:cBhvr>
                                      <p:tavLst>
                                        <p:tav tm="0">
                                          <p:val>
                                            <p:strVal val="#ppt_x"/>
                                          </p:val>
                                        </p:tav>
                                        <p:tav tm="100000">
                                          <p:val>
                                            <p:strVal val="#ppt_x"/>
                                          </p:val>
                                        </p:tav>
                                      </p:tavLst>
                                    </p:anim>
                                    <p:anim calcmode="lin" valueType="num">
                                      <p:cBhvr>
                                        <p:cTn id="52" dur="1000" fill="hold"/>
                                        <p:tgtEl>
                                          <p:spTgt spid="117774"/>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17765">
                                            <p:bg/>
                                          </p:spTgt>
                                        </p:tgtEl>
                                        <p:attrNameLst>
                                          <p:attrName>style.visibility</p:attrName>
                                        </p:attrNameLst>
                                      </p:cBhvr>
                                      <p:to>
                                        <p:strVal val="visible"/>
                                      </p:to>
                                    </p:set>
                                    <p:animEffect transition="in" filter="fade">
                                      <p:cBhvr>
                                        <p:cTn id="55" dur="1000"/>
                                        <p:tgtEl>
                                          <p:spTgt spid="117765">
                                            <p:bg/>
                                          </p:spTgt>
                                        </p:tgtEl>
                                      </p:cBhvr>
                                    </p:animEffect>
                                    <p:anim calcmode="lin" valueType="num">
                                      <p:cBhvr>
                                        <p:cTn id="56" dur="1000" fill="hold"/>
                                        <p:tgtEl>
                                          <p:spTgt spid="117765">
                                            <p:bg/>
                                          </p:spTgt>
                                        </p:tgtEl>
                                        <p:attrNameLst>
                                          <p:attrName>ppt_x</p:attrName>
                                        </p:attrNameLst>
                                      </p:cBhvr>
                                      <p:tavLst>
                                        <p:tav tm="0">
                                          <p:val>
                                            <p:strVal val="#ppt_x"/>
                                          </p:val>
                                        </p:tav>
                                        <p:tav tm="100000">
                                          <p:val>
                                            <p:strVal val="#ppt_x"/>
                                          </p:val>
                                        </p:tav>
                                      </p:tavLst>
                                    </p:anim>
                                    <p:anim calcmode="lin" valueType="num">
                                      <p:cBhvr>
                                        <p:cTn id="57" dur="1000" fill="hold"/>
                                        <p:tgtEl>
                                          <p:spTgt spid="117765">
                                            <p:bg/>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17765">
                                            <p:txEl>
                                              <p:pRg st="0" end="0"/>
                                            </p:txEl>
                                          </p:spTgt>
                                        </p:tgtEl>
                                        <p:attrNameLst>
                                          <p:attrName>style.visibility</p:attrName>
                                        </p:attrNameLst>
                                      </p:cBhvr>
                                      <p:to>
                                        <p:strVal val="visible"/>
                                      </p:to>
                                    </p:set>
                                    <p:animEffect transition="in" filter="fade">
                                      <p:cBhvr>
                                        <p:cTn id="60" dur="1000"/>
                                        <p:tgtEl>
                                          <p:spTgt spid="117765">
                                            <p:txEl>
                                              <p:pRg st="0" end="0"/>
                                            </p:txEl>
                                          </p:spTgt>
                                        </p:tgtEl>
                                      </p:cBhvr>
                                    </p:animEffect>
                                    <p:anim calcmode="lin" valueType="num">
                                      <p:cBhvr>
                                        <p:cTn id="61" dur="1000" fill="hold"/>
                                        <p:tgtEl>
                                          <p:spTgt spid="117765">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117765">
                                            <p:txEl>
                                              <p:pRg st="0" end="0"/>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17765">
                                            <p:txEl>
                                              <p:pRg st="1" end="1"/>
                                            </p:txEl>
                                          </p:spTgt>
                                        </p:tgtEl>
                                        <p:attrNameLst>
                                          <p:attrName>style.visibility</p:attrName>
                                        </p:attrNameLst>
                                      </p:cBhvr>
                                      <p:to>
                                        <p:strVal val="visible"/>
                                      </p:to>
                                    </p:set>
                                    <p:animEffect transition="in" filter="fade">
                                      <p:cBhvr>
                                        <p:cTn id="65" dur="1000"/>
                                        <p:tgtEl>
                                          <p:spTgt spid="117765">
                                            <p:txEl>
                                              <p:pRg st="1" end="1"/>
                                            </p:txEl>
                                          </p:spTgt>
                                        </p:tgtEl>
                                      </p:cBhvr>
                                    </p:animEffect>
                                    <p:anim calcmode="lin" valueType="num">
                                      <p:cBhvr>
                                        <p:cTn id="66" dur="1000" fill="hold"/>
                                        <p:tgtEl>
                                          <p:spTgt spid="117765">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11776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17794"/>
                                        </p:tgtEl>
                                        <p:attrNameLst>
                                          <p:attrName>style.visibility</p:attrName>
                                        </p:attrNameLst>
                                      </p:cBhvr>
                                      <p:to>
                                        <p:strVal val="visible"/>
                                      </p:to>
                                    </p:set>
                                    <p:animEffect transition="in" filter="fade">
                                      <p:cBhvr>
                                        <p:cTn id="72" dur="1000"/>
                                        <p:tgtEl>
                                          <p:spTgt spid="117794"/>
                                        </p:tgtEl>
                                      </p:cBhvr>
                                    </p:animEffect>
                                    <p:anim calcmode="lin" valueType="num">
                                      <p:cBhvr>
                                        <p:cTn id="73" dur="1000" fill="hold"/>
                                        <p:tgtEl>
                                          <p:spTgt spid="117794"/>
                                        </p:tgtEl>
                                        <p:attrNameLst>
                                          <p:attrName>ppt_x</p:attrName>
                                        </p:attrNameLst>
                                      </p:cBhvr>
                                      <p:tavLst>
                                        <p:tav tm="0">
                                          <p:val>
                                            <p:strVal val="#ppt_x"/>
                                          </p:val>
                                        </p:tav>
                                        <p:tav tm="100000">
                                          <p:val>
                                            <p:strVal val="#ppt_x"/>
                                          </p:val>
                                        </p:tav>
                                      </p:tavLst>
                                    </p:anim>
                                    <p:anim calcmode="lin" valueType="num">
                                      <p:cBhvr>
                                        <p:cTn id="74" dur="1000" fill="hold"/>
                                        <p:tgtEl>
                                          <p:spTgt spid="11779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17793"/>
                                        </p:tgtEl>
                                        <p:attrNameLst>
                                          <p:attrName>style.visibility</p:attrName>
                                        </p:attrNameLst>
                                      </p:cBhvr>
                                      <p:to>
                                        <p:strVal val="visible"/>
                                      </p:to>
                                    </p:set>
                                    <p:animEffect transition="in" filter="fade">
                                      <p:cBhvr>
                                        <p:cTn id="77" dur="1000"/>
                                        <p:tgtEl>
                                          <p:spTgt spid="117793"/>
                                        </p:tgtEl>
                                      </p:cBhvr>
                                    </p:animEffect>
                                    <p:anim calcmode="lin" valueType="num">
                                      <p:cBhvr>
                                        <p:cTn id="78" dur="1000" fill="hold"/>
                                        <p:tgtEl>
                                          <p:spTgt spid="117793"/>
                                        </p:tgtEl>
                                        <p:attrNameLst>
                                          <p:attrName>ppt_x</p:attrName>
                                        </p:attrNameLst>
                                      </p:cBhvr>
                                      <p:tavLst>
                                        <p:tav tm="0">
                                          <p:val>
                                            <p:strVal val="#ppt_x"/>
                                          </p:val>
                                        </p:tav>
                                        <p:tav tm="100000">
                                          <p:val>
                                            <p:strVal val="#ppt_x"/>
                                          </p:val>
                                        </p:tav>
                                      </p:tavLst>
                                    </p:anim>
                                    <p:anim calcmode="lin" valueType="num">
                                      <p:cBhvr>
                                        <p:cTn id="79" dur="1000" fill="hold"/>
                                        <p:tgtEl>
                                          <p:spTgt spid="11779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17796"/>
                                        </p:tgtEl>
                                        <p:attrNameLst>
                                          <p:attrName>style.visibility</p:attrName>
                                        </p:attrNameLst>
                                      </p:cBhvr>
                                      <p:to>
                                        <p:strVal val="visible"/>
                                      </p:to>
                                    </p:set>
                                    <p:animEffect transition="in" filter="fade">
                                      <p:cBhvr>
                                        <p:cTn id="84" dur="1000"/>
                                        <p:tgtEl>
                                          <p:spTgt spid="117796"/>
                                        </p:tgtEl>
                                      </p:cBhvr>
                                    </p:animEffect>
                                    <p:anim calcmode="lin" valueType="num">
                                      <p:cBhvr>
                                        <p:cTn id="85" dur="1000" fill="hold"/>
                                        <p:tgtEl>
                                          <p:spTgt spid="117796"/>
                                        </p:tgtEl>
                                        <p:attrNameLst>
                                          <p:attrName>ppt_x</p:attrName>
                                        </p:attrNameLst>
                                      </p:cBhvr>
                                      <p:tavLst>
                                        <p:tav tm="0">
                                          <p:val>
                                            <p:strVal val="#ppt_x"/>
                                          </p:val>
                                        </p:tav>
                                        <p:tav tm="100000">
                                          <p:val>
                                            <p:strVal val="#ppt_x"/>
                                          </p:val>
                                        </p:tav>
                                      </p:tavLst>
                                    </p:anim>
                                    <p:anim calcmode="lin" valueType="num">
                                      <p:cBhvr>
                                        <p:cTn id="86" dur="1000" fill="hold"/>
                                        <p:tgtEl>
                                          <p:spTgt spid="11779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17795"/>
                                        </p:tgtEl>
                                        <p:attrNameLst>
                                          <p:attrName>style.visibility</p:attrName>
                                        </p:attrNameLst>
                                      </p:cBhvr>
                                      <p:to>
                                        <p:strVal val="visible"/>
                                      </p:to>
                                    </p:set>
                                    <p:animEffect transition="in" filter="fade">
                                      <p:cBhvr>
                                        <p:cTn id="89" dur="1000"/>
                                        <p:tgtEl>
                                          <p:spTgt spid="117795"/>
                                        </p:tgtEl>
                                      </p:cBhvr>
                                    </p:animEffect>
                                    <p:anim calcmode="lin" valueType="num">
                                      <p:cBhvr>
                                        <p:cTn id="90" dur="1000" fill="hold"/>
                                        <p:tgtEl>
                                          <p:spTgt spid="117795"/>
                                        </p:tgtEl>
                                        <p:attrNameLst>
                                          <p:attrName>ppt_x</p:attrName>
                                        </p:attrNameLst>
                                      </p:cBhvr>
                                      <p:tavLst>
                                        <p:tav tm="0">
                                          <p:val>
                                            <p:strVal val="#ppt_x"/>
                                          </p:val>
                                        </p:tav>
                                        <p:tav tm="100000">
                                          <p:val>
                                            <p:strVal val="#ppt_x"/>
                                          </p:val>
                                        </p:tav>
                                      </p:tavLst>
                                    </p:anim>
                                    <p:anim calcmode="lin" valueType="num">
                                      <p:cBhvr>
                                        <p:cTn id="91" dur="1000" fill="hold"/>
                                        <p:tgtEl>
                                          <p:spTgt spid="117795"/>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17775"/>
                                        </p:tgtEl>
                                        <p:attrNameLst>
                                          <p:attrName>style.visibility</p:attrName>
                                        </p:attrNameLst>
                                      </p:cBhvr>
                                      <p:to>
                                        <p:strVal val="visible"/>
                                      </p:to>
                                    </p:set>
                                    <p:animEffect transition="in" filter="fade">
                                      <p:cBhvr>
                                        <p:cTn id="96" dur="1000"/>
                                        <p:tgtEl>
                                          <p:spTgt spid="117775"/>
                                        </p:tgtEl>
                                      </p:cBhvr>
                                    </p:animEffect>
                                    <p:anim calcmode="lin" valueType="num">
                                      <p:cBhvr>
                                        <p:cTn id="97" dur="1000" fill="hold"/>
                                        <p:tgtEl>
                                          <p:spTgt spid="117775"/>
                                        </p:tgtEl>
                                        <p:attrNameLst>
                                          <p:attrName>ppt_x</p:attrName>
                                        </p:attrNameLst>
                                      </p:cBhvr>
                                      <p:tavLst>
                                        <p:tav tm="0">
                                          <p:val>
                                            <p:strVal val="#ppt_x"/>
                                          </p:val>
                                        </p:tav>
                                        <p:tav tm="100000">
                                          <p:val>
                                            <p:strVal val="#ppt_x"/>
                                          </p:val>
                                        </p:tav>
                                      </p:tavLst>
                                    </p:anim>
                                    <p:anim calcmode="lin" valueType="num">
                                      <p:cBhvr>
                                        <p:cTn id="98" dur="1000" fill="hold"/>
                                        <p:tgtEl>
                                          <p:spTgt spid="117775"/>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117766"/>
                                        </p:tgtEl>
                                        <p:attrNameLst>
                                          <p:attrName>style.visibility</p:attrName>
                                        </p:attrNameLst>
                                      </p:cBhvr>
                                      <p:to>
                                        <p:strVal val="visible"/>
                                      </p:to>
                                    </p:set>
                                    <p:animEffect transition="in" filter="fade">
                                      <p:cBhvr>
                                        <p:cTn id="101" dur="1000"/>
                                        <p:tgtEl>
                                          <p:spTgt spid="117766"/>
                                        </p:tgtEl>
                                      </p:cBhvr>
                                    </p:animEffect>
                                    <p:anim calcmode="lin" valueType="num">
                                      <p:cBhvr>
                                        <p:cTn id="102" dur="1000" fill="hold"/>
                                        <p:tgtEl>
                                          <p:spTgt spid="117766"/>
                                        </p:tgtEl>
                                        <p:attrNameLst>
                                          <p:attrName>ppt_x</p:attrName>
                                        </p:attrNameLst>
                                      </p:cBhvr>
                                      <p:tavLst>
                                        <p:tav tm="0">
                                          <p:val>
                                            <p:strVal val="#ppt_x"/>
                                          </p:val>
                                        </p:tav>
                                        <p:tav tm="100000">
                                          <p:val>
                                            <p:strVal val="#ppt_x"/>
                                          </p:val>
                                        </p:tav>
                                      </p:tavLst>
                                    </p:anim>
                                    <p:anim calcmode="lin" valueType="num">
                                      <p:cBhvr>
                                        <p:cTn id="103" dur="1000" fill="hold"/>
                                        <p:tgtEl>
                                          <p:spTgt spid="117766"/>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117776"/>
                                        </p:tgtEl>
                                        <p:attrNameLst>
                                          <p:attrName>style.visibility</p:attrName>
                                        </p:attrNameLst>
                                      </p:cBhvr>
                                      <p:to>
                                        <p:strVal val="visible"/>
                                      </p:to>
                                    </p:set>
                                    <p:animEffect transition="in" filter="fade">
                                      <p:cBhvr>
                                        <p:cTn id="108" dur="1000"/>
                                        <p:tgtEl>
                                          <p:spTgt spid="117776"/>
                                        </p:tgtEl>
                                      </p:cBhvr>
                                    </p:animEffect>
                                    <p:anim calcmode="lin" valueType="num">
                                      <p:cBhvr>
                                        <p:cTn id="109" dur="1000" fill="hold"/>
                                        <p:tgtEl>
                                          <p:spTgt spid="117776"/>
                                        </p:tgtEl>
                                        <p:attrNameLst>
                                          <p:attrName>ppt_x</p:attrName>
                                        </p:attrNameLst>
                                      </p:cBhvr>
                                      <p:tavLst>
                                        <p:tav tm="0">
                                          <p:val>
                                            <p:strVal val="#ppt_x"/>
                                          </p:val>
                                        </p:tav>
                                        <p:tav tm="100000">
                                          <p:val>
                                            <p:strVal val="#ppt_x"/>
                                          </p:val>
                                        </p:tav>
                                      </p:tavLst>
                                    </p:anim>
                                    <p:anim calcmode="lin" valueType="num">
                                      <p:cBhvr>
                                        <p:cTn id="110" dur="1000" fill="hold"/>
                                        <p:tgtEl>
                                          <p:spTgt spid="11777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117767"/>
                                        </p:tgtEl>
                                        <p:attrNameLst>
                                          <p:attrName>style.visibility</p:attrName>
                                        </p:attrNameLst>
                                      </p:cBhvr>
                                      <p:to>
                                        <p:strVal val="visible"/>
                                      </p:to>
                                    </p:set>
                                    <p:animEffect transition="in" filter="fade">
                                      <p:cBhvr>
                                        <p:cTn id="113" dur="1000"/>
                                        <p:tgtEl>
                                          <p:spTgt spid="117767"/>
                                        </p:tgtEl>
                                      </p:cBhvr>
                                    </p:animEffect>
                                    <p:anim calcmode="lin" valueType="num">
                                      <p:cBhvr>
                                        <p:cTn id="114" dur="1000" fill="hold"/>
                                        <p:tgtEl>
                                          <p:spTgt spid="117767"/>
                                        </p:tgtEl>
                                        <p:attrNameLst>
                                          <p:attrName>ppt_x</p:attrName>
                                        </p:attrNameLst>
                                      </p:cBhvr>
                                      <p:tavLst>
                                        <p:tav tm="0">
                                          <p:val>
                                            <p:strVal val="#ppt_x"/>
                                          </p:val>
                                        </p:tav>
                                        <p:tav tm="100000">
                                          <p:val>
                                            <p:strVal val="#ppt_x"/>
                                          </p:val>
                                        </p:tav>
                                      </p:tavLst>
                                    </p:anim>
                                    <p:anim calcmode="lin" valueType="num">
                                      <p:cBhvr>
                                        <p:cTn id="115" dur="1000" fill="hold"/>
                                        <p:tgtEl>
                                          <p:spTgt spid="117767"/>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grpId="0" nodeType="clickEffect">
                                  <p:stCondLst>
                                    <p:cond delay="0"/>
                                  </p:stCondLst>
                                  <p:childTnLst>
                                    <p:set>
                                      <p:cBhvr>
                                        <p:cTn id="119" dur="1" fill="hold">
                                          <p:stCondLst>
                                            <p:cond delay="0"/>
                                          </p:stCondLst>
                                        </p:cTn>
                                        <p:tgtEl>
                                          <p:spTgt spid="117785"/>
                                        </p:tgtEl>
                                        <p:attrNameLst>
                                          <p:attrName>style.visibility</p:attrName>
                                        </p:attrNameLst>
                                      </p:cBhvr>
                                      <p:to>
                                        <p:strVal val="visible"/>
                                      </p:to>
                                    </p:set>
                                    <p:animEffect transition="in" filter="fade">
                                      <p:cBhvr>
                                        <p:cTn id="120" dur="1000"/>
                                        <p:tgtEl>
                                          <p:spTgt spid="117785"/>
                                        </p:tgtEl>
                                      </p:cBhvr>
                                    </p:animEffect>
                                    <p:anim calcmode="lin" valueType="num">
                                      <p:cBhvr>
                                        <p:cTn id="121" dur="1000" fill="hold"/>
                                        <p:tgtEl>
                                          <p:spTgt spid="117785"/>
                                        </p:tgtEl>
                                        <p:attrNameLst>
                                          <p:attrName>ppt_x</p:attrName>
                                        </p:attrNameLst>
                                      </p:cBhvr>
                                      <p:tavLst>
                                        <p:tav tm="0">
                                          <p:val>
                                            <p:strVal val="#ppt_x"/>
                                          </p:val>
                                        </p:tav>
                                        <p:tav tm="100000">
                                          <p:val>
                                            <p:strVal val="#ppt_x"/>
                                          </p:val>
                                        </p:tav>
                                      </p:tavLst>
                                    </p:anim>
                                    <p:anim calcmode="lin" valueType="num">
                                      <p:cBhvr>
                                        <p:cTn id="122" dur="1000" fill="hold"/>
                                        <p:tgtEl>
                                          <p:spTgt spid="117785"/>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117780"/>
                                        </p:tgtEl>
                                        <p:attrNameLst>
                                          <p:attrName>style.visibility</p:attrName>
                                        </p:attrNameLst>
                                      </p:cBhvr>
                                      <p:to>
                                        <p:strVal val="visible"/>
                                      </p:to>
                                    </p:set>
                                    <p:animEffect transition="in" filter="fade">
                                      <p:cBhvr>
                                        <p:cTn id="125" dur="1000"/>
                                        <p:tgtEl>
                                          <p:spTgt spid="117780"/>
                                        </p:tgtEl>
                                      </p:cBhvr>
                                    </p:animEffect>
                                    <p:anim calcmode="lin" valueType="num">
                                      <p:cBhvr>
                                        <p:cTn id="126" dur="1000" fill="hold"/>
                                        <p:tgtEl>
                                          <p:spTgt spid="117780"/>
                                        </p:tgtEl>
                                        <p:attrNameLst>
                                          <p:attrName>ppt_x</p:attrName>
                                        </p:attrNameLst>
                                      </p:cBhvr>
                                      <p:tavLst>
                                        <p:tav tm="0">
                                          <p:val>
                                            <p:strVal val="#ppt_x"/>
                                          </p:val>
                                        </p:tav>
                                        <p:tav tm="100000">
                                          <p:val>
                                            <p:strVal val="#ppt_x"/>
                                          </p:val>
                                        </p:tav>
                                      </p:tavLst>
                                    </p:anim>
                                    <p:anim calcmode="lin" valueType="num">
                                      <p:cBhvr>
                                        <p:cTn id="127" dur="1000" fill="hold"/>
                                        <p:tgtEl>
                                          <p:spTgt spid="117780"/>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117787"/>
                                        </p:tgtEl>
                                        <p:attrNameLst>
                                          <p:attrName>style.visibility</p:attrName>
                                        </p:attrNameLst>
                                      </p:cBhvr>
                                      <p:to>
                                        <p:strVal val="visible"/>
                                      </p:to>
                                    </p:set>
                                    <p:animEffect transition="in" filter="fade">
                                      <p:cBhvr>
                                        <p:cTn id="132" dur="1000"/>
                                        <p:tgtEl>
                                          <p:spTgt spid="117787"/>
                                        </p:tgtEl>
                                      </p:cBhvr>
                                    </p:animEffect>
                                    <p:anim calcmode="lin" valueType="num">
                                      <p:cBhvr>
                                        <p:cTn id="133" dur="1000" fill="hold"/>
                                        <p:tgtEl>
                                          <p:spTgt spid="117787"/>
                                        </p:tgtEl>
                                        <p:attrNameLst>
                                          <p:attrName>ppt_x</p:attrName>
                                        </p:attrNameLst>
                                      </p:cBhvr>
                                      <p:tavLst>
                                        <p:tav tm="0">
                                          <p:val>
                                            <p:strVal val="#ppt_x"/>
                                          </p:val>
                                        </p:tav>
                                        <p:tav tm="100000">
                                          <p:val>
                                            <p:strVal val="#ppt_x"/>
                                          </p:val>
                                        </p:tav>
                                      </p:tavLst>
                                    </p:anim>
                                    <p:anim calcmode="lin" valueType="num">
                                      <p:cBhvr>
                                        <p:cTn id="134" dur="1000" fill="hold"/>
                                        <p:tgtEl>
                                          <p:spTgt spid="11778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17784"/>
                                        </p:tgtEl>
                                        <p:attrNameLst>
                                          <p:attrName>style.visibility</p:attrName>
                                        </p:attrNameLst>
                                      </p:cBhvr>
                                      <p:to>
                                        <p:strVal val="visible"/>
                                      </p:to>
                                    </p:set>
                                    <p:animEffect transition="in" filter="fade">
                                      <p:cBhvr>
                                        <p:cTn id="137" dur="1000"/>
                                        <p:tgtEl>
                                          <p:spTgt spid="117784"/>
                                        </p:tgtEl>
                                      </p:cBhvr>
                                    </p:animEffect>
                                    <p:anim calcmode="lin" valueType="num">
                                      <p:cBhvr>
                                        <p:cTn id="138" dur="1000" fill="hold"/>
                                        <p:tgtEl>
                                          <p:spTgt spid="117784"/>
                                        </p:tgtEl>
                                        <p:attrNameLst>
                                          <p:attrName>ppt_x</p:attrName>
                                        </p:attrNameLst>
                                      </p:cBhvr>
                                      <p:tavLst>
                                        <p:tav tm="0">
                                          <p:val>
                                            <p:strVal val="#ppt_x"/>
                                          </p:val>
                                        </p:tav>
                                        <p:tav tm="100000">
                                          <p:val>
                                            <p:strVal val="#ppt_x"/>
                                          </p:val>
                                        </p:tav>
                                      </p:tavLst>
                                    </p:anim>
                                    <p:anim calcmode="lin" valueType="num">
                                      <p:cBhvr>
                                        <p:cTn id="139" dur="1000" fill="hold"/>
                                        <p:tgtEl>
                                          <p:spTgt spid="117784"/>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grpId="0" nodeType="clickEffect">
                                  <p:stCondLst>
                                    <p:cond delay="0"/>
                                  </p:stCondLst>
                                  <p:childTnLst>
                                    <p:set>
                                      <p:cBhvr>
                                        <p:cTn id="143" dur="1" fill="hold">
                                          <p:stCondLst>
                                            <p:cond delay="0"/>
                                          </p:stCondLst>
                                        </p:cTn>
                                        <p:tgtEl>
                                          <p:spTgt spid="117786"/>
                                        </p:tgtEl>
                                        <p:attrNameLst>
                                          <p:attrName>style.visibility</p:attrName>
                                        </p:attrNameLst>
                                      </p:cBhvr>
                                      <p:to>
                                        <p:strVal val="visible"/>
                                      </p:to>
                                    </p:set>
                                    <p:animEffect transition="in" filter="fade">
                                      <p:cBhvr>
                                        <p:cTn id="144" dur="1000"/>
                                        <p:tgtEl>
                                          <p:spTgt spid="117786"/>
                                        </p:tgtEl>
                                      </p:cBhvr>
                                    </p:animEffect>
                                    <p:anim calcmode="lin" valueType="num">
                                      <p:cBhvr>
                                        <p:cTn id="145" dur="1000" fill="hold"/>
                                        <p:tgtEl>
                                          <p:spTgt spid="117786"/>
                                        </p:tgtEl>
                                        <p:attrNameLst>
                                          <p:attrName>ppt_x</p:attrName>
                                        </p:attrNameLst>
                                      </p:cBhvr>
                                      <p:tavLst>
                                        <p:tav tm="0">
                                          <p:val>
                                            <p:strVal val="#ppt_x"/>
                                          </p:val>
                                        </p:tav>
                                        <p:tav tm="100000">
                                          <p:val>
                                            <p:strVal val="#ppt_x"/>
                                          </p:val>
                                        </p:tav>
                                      </p:tavLst>
                                    </p:anim>
                                    <p:anim calcmode="lin" valueType="num">
                                      <p:cBhvr>
                                        <p:cTn id="146" dur="1000" fill="hold"/>
                                        <p:tgtEl>
                                          <p:spTgt spid="117786"/>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17781"/>
                                        </p:tgtEl>
                                        <p:attrNameLst>
                                          <p:attrName>style.visibility</p:attrName>
                                        </p:attrNameLst>
                                      </p:cBhvr>
                                      <p:to>
                                        <p:strVal val="visible"/>
                                      </p:to>
                                    </p:set>
                                    <p:animEffect transition="in" filter="fade">
                                      <p:cBhvr>
                                        <p:cTn id="149" dur="1000"/>
                                        <p:tgtEl>
                                          <p:spTgt spid="117781"/>
                                        </p:tgtEl>
                                      </p:cBhvr>
                                    </p:animEffect>
                                    <p:anim calcmode="lin" valueType="num">
                                      <p:cBhvr>
                                        <p:cTn id="150" dur="1000" fill="hold"/>
                                        <p:tgtEl>
                                          <p:spTgt spid="117781"/>
                                        </p:tgtEl>
                                        <p:attrNameLst>
                                          <p:attrName>ppt_x</p:attrName>
                                        </p:attrNameLst>
                                      </p:cBhvr>
                                      <p:tavLst>
                                        <p:tav tm="0">
                                          <p:val>
                                            <p:strVal val="#ppt_x"/>
                                          </p:val>
                                        </p:tav>
                                        <p:tav tm="100000">
                                          <p:val>
                                            <p:strVal val="#ppt_x"/>
                                          </p:val>
                                        </p:tav>
                                      </p:tavLst>
                                    </p:anim>
                                    <p:anim calcmode="lin" valueType="num">
                                      <p:cBhvr>
                                        <p:cTn id="151" dur="1000" fill="hold"/>
                                        <p:tgtEl>
                                          <p:spTgt spid="117781"/>
                                        </p:tgtEl>
                                        <p:attrNameLst>
                                          <p:attrName>ppt_y</p:attrName>
                                        </p:attrNameLst>
                                      </p:cBhvr>
                                      <p:tavLst>
                                        <p:tav tm="0">
                                          <p:val>
                                            <p:strVal val="#ppt_y+.1"/>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42" presetClass="entr" presetSubtype="0" fill="hold" grpId="0" nodeType="clickEffect">
                                  <p:stCondLst>
                                    <p:cond delay="0"/>
                                  </p:stCondLst>
                                  <p:childTnLst>
                                    <p:set>
                                      <p:cBhvr>
                                        <p:cTn id="155" dur="1" fill="hold">
                                          <p:stCondLst>
                                            <p:cond delay="0"/>
                                          </p:stCondLst>
                                        </p:cTn>
                                        <p:tgtEl>
                                          <p:spTgt spid="117790"/>
                                        </p:tgtEl>
                                        <p:attrNameLst>
                                          <p:attrName>style.visibility</p:attrName>
                                        </p:attrNameLst>
                                      </p:cBhvr>
                                      <p:to>
                                        <p:strVal val="visible"/>
                                      </p:to>
                                    </p:set>
                                    <p:animEffect transition="in" filter="fade">
                                      <p:cBhvr>
                                        <p:cTn id="156" dur="1000"/>
                                        <p:tgtEl>
                                          <p:spTgt spid="117790"/>
                                        </p:tgtEl>
                                      </p:cBhvr>
                                    </p:animEffect>
                                    <p:anim calcmode="lin" valueType="num">
                                      <p:cBhvr>
                                        <p:cTn id="157" dur="1000" fill="hold"/>
                                        <p:tgtEl>
                                          <p:spTgt spid="117790"/>
                                        </p:tgtEl>
                                        <p:attrNameLst>
                                          <p:attrName>ppt_x</p:attrName>
                                        </p:attrNameLst>
                                      </p:cBhvr>
                                      <p:tavLst>
                                        <p:tav tm="0">
                                          <p:val>
                                            <p:strVal val="#ppt_x"/>
                                          </p:val>
                                        </p:tav>
                                        <p:tav tm="100000">
                                          <p:val>
                                            <p:strVal val="#ppt_x"/>
                                          </p:val>
                                        </p:tav>
                                      </p:tavLst>
                                    </p:anim>
                                    <p:anim calcmode="lin" valueType="num">
                                      <p:cBhvr>
                                        <p:cTn id="158" dur="1000" fill="hold"/>
                                        <p:tgtEl>
                                          <p:spTgt spid="117790"/>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117788"/>
                                        </p:tgtEl>
                                        <p:attrNameLst>
                                          <p:attrName>style.visibility</p:attrName>
                                        </p:attrNameLst>
                                      </p:cBhvr>
                                      <p:to>
                                        <p:strVal val="visible"/>
                                      </p:to>
                                    </p:set>
                                    <p:animEffect transition="in" filter="fade">
                                      <p:cBhvr>
                                        <p:cTn id="161" dur="1000"/>
                                        <p:tgtEl>
                                          <p:spTgt spid="117788"/>
                                        </p:tgtEl>
                                      </p:cBhvr>
                                    </p:animEffect>
                                    <p:anim calcmode="lin" valueType="num">
                                      <p:cBhvr>
                                        <p:cTn id="162" dur="1000" fill="hold"/>
                                        <p:tgtEl>
                                          <p:spTgt spid="117788"/>
                                        </p:tgtEl>
                                        <p:attrNameLst>
                                          <p:attrName>ppt_x</p:attrName>
                                        </p:attrNameLst>
                                      </p:cBhvr>
                                      <p:tavLst>
                                        <p:tav tm="0">
                                          <p:val>
                                            <p:strVal val="#ppt_x"/>
                                          </p:val>
                                        </p:tav>
                                        <p:tav tm="100000">
                                          <p:val>
                                            <p:strVal val="#ppt_x"/>
                                          </p:val>
                                        </p:tav>
                                      </p:tavLst>
                                    </p:anim>
                                    <p:anim calcmode="lin" valueType="num">
                                      <p:cBhvr>
                                        <p:cTn id="163" dur="1000" fill="hold"/>
                                        <p:tgtEl>
                                          <p:spTgt spid="117788"/>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117791"/>
                                        </p:tgtEl>
                                        <p:attrNameLst>
                                          <p:attrName>style.visibility</p:attrName>
                                        </p:attrNameLst>
                                      </p:cBhvr>
                                      <p:to>
                                        <p:strVal val="visible"/>
                                      </p:to>
                                    </p:set>
                                    <p:animEffect transition="in" filter="fade">
                                      <p:cBhvr>
                                        <p:cTn id="168" dur="1000"/>
                                        <p:tgtEl>
                                          <p:spTgt spid="117791"/>
                                        </p:tgtEl>
                                      </p:cBhvr>
                                    </p:animEffect>
                                    <p:anim calcmode="lin" valueType="num">
                                      <p:cBhvr>
                                        <p:cTn id="169" dur="1000" fill="hold"/>
                                        <p:tgtEl>
                                          <p:spTgt spid="117791"/>
                                        </p:tgtEl>
                                        <p:attrNameLst>
                                          <p:attrName>ppt_x</p:attrName>
                                        </p:attrNameLst>
                                      </p:cBhvr>
                                      <p:tavLst>
                                        <p:tav tm="0">
                                          <p:val>
                                            <p:strVal val="#ppt_x"/>
                                          </p:val>
                                        </p:tav>
                                        <p:tav tm="100000">
                                          <p:val>
                                            <p:strVal val="#ppt_x"/>
                                          </p:val>
                                        </p:tav>
                                      </p:tavLst>
                                    </p:anim>
                                    <p:anim calcmode="lin" valueType="num">
                                      <p:cBhvr>
                                        <p:cTn id="170" dur="1000" fill="hold"/>
                                        <p:tgtEl>
                                          <p:spTgt spid="117791"/>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117789"/>
                                        </p:tgtEl>
                                        <p:attrNameLst>
                                          <p:attrName>style.visibility</p:attrName>
                                        </p:attrNameLst>
                                      </p:cBhvr>
                                      <p:to>
                                        <p:strVal val="visible"/>
                                      </p:to>
                                    </p:set>
                                    <p:animEffect transition="in" filter="fade">
                                      <p:cBhvr>
                                        <p:cTn id="173" dur="1000"/>
                                        <p:tgtEl>
                                          <p:spTgt spid="117789"/>
                                        </p:tgtEl>
                                      </p:cBhvr>
                                    </p:animEffect>
                                    <p:anim calcmode="lin" valueType="num">
                                      <p:cBhvr>
                                        <p:cTn id="174" dur="1000" fill="hold"/>
                                        <p:tgtEl>
                                          <p:spTgt spid="117789"/>
                                        </p:tgtEl>
                                        <p:attrNameLst>
                                          <p:attrName>ppt_x</p:attrName>
                                        </p:attrNameLst>
                                      </p:cBhvr>
                                      <p:tavLst>
                                        <p:tav tm="0">
                                          <p:val>
                                            <p:strVal val="#ppt_x"/>
                                          </p:val>
                                        </p:tav>
                                        <p:tav tm="100000">
                                          <p:val>
                                            <p:strVal val="#ppt_x"/>
                                          </p:val>
                                        </p:tav>
                                      </p:tavLst>
                                    </p:anim>
                                    <p:anim calcmode="lin" valueType="num">
                                      <p:cBhvr>
                                        <p:cTn id="175" dur="1000" fill="hold"/>
                                        <p:tgtEl>
                                          <p:spTgt spid="117789"/>
                                        </p:tgtEl>
                                        <p:attrNameLst>
                                          <p:attrName>ppt_y</p:attrName>
                                        </p:attrNameLst>
                                      </p:cBhvr>
                                      <p:tavLst>
                                        <p:tav tm="0">
                                          <p:val>
                                            <p:strVal val="#ppt_y+.1"/>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117777"/>
                                        </p:tgtEl>
                                        <p:attrNameLst>
                                          <p:attrName>style.visibility</p:attrName>
                                        </p:attrNameLst>
                                      </p:cBhvr>
                                      <p:to>
                                        <p:strVal val="visible"/>
                                      </p:to>
                                    </p:set>
                                    <p:animEffect transition="in" filter="fade">
                                      <p:cBhvr>
                                        <p:cTn id="180" dur="1000"/>
                                        <p:tgtEl>
                                          <p:spTgt spid="117777"/>
                                        </p:tgtEl>
                                      </p:cBhvr>
                                    </p:animEffect>
                                    <p:anim calcmode="lin" valueType="num">
                                      <p:cBhvr>
                                        <p:cTn id="181" dur="1000" fill="hold"/>
                                        <p:tgtEl>
                                          <p:spTgt spid="117777"/>
                                        </p:tgtEl>
                                        <p:attrNameLst>
                                          <p:attrName>ppt_x</p:attrName>
                                        </p:attrNameLst>
                                      </p:cBhvr>
                                      <p:tavLst>
                                        <p:tav tm="0">
                                          <p:val>
                                            <p:strVal val="#ppt_x"/>
                                          </p:val>
                                        </p:tav>
                                        <p:tav tm="100000">
                                          <p:val>
                                            <p:strVal val="#ppt_x"/>
                                          </p:val>
                                        </p:tav>
                                      </p:tavLst>
                                    </p:anim>
                                    <p:anim calcmode="lin" valueType="num">
                                      <p:cBhvr>
                                        <p:cTn id="182" dur="1000" fill="hold"/>
                                        <p:tgtEl>
                                          <p:spTgt spid="117777"/>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117792"/>
                                        </p:tgtEl>
                                        <p:attrNameLst>
                                          <p:attrName>style.visibility</p:attrName>
                                        </p:attrNameLst>
                                      </p:cBhvr>
                                      <p:to>
                                        <p:strVal val="visible"/>
                                      </p:to>
                                    </p:set>
                                    <p:animEffect transition="in" filter="fade">
                                      <p:cBhvr>
                                        <p:cTn id="185" dur="1000"/>
                                        <p:tgtEl>
                                          <p:spTgt spid="117792"/>
                                        </p:tgtEl>
                                      </p:cBhvr>
                                    </p:animEffect>
                                    <p:anim calcmode="lin" valueType="num">
                                      <p:cBhvr>
                                        <p:cTn id="186" dur="1000" fill="hold"/>
                                        <p:tgtEl>
                                          <p:spTgt spid="117792"/>
                                        </p:tgtEl>
                                        <p:attrNameLst>
                                          <p:attrName>ppt_x</p:attrName>
                                        </p:attrNameLst>
                                      </p:cBhvr>
                                      <p:tavLst>
                                        <p:tav tm="0">
                                          <p:val>
                                            <p:strVal val="#ppt_x"/>
                                          </p:val>
                                        </p:tav>
                                        <p:tav tm="100000">
                                          <p:val>
                                            <p:strVal val="#ppt_x"/>
                                          </p:val>
                                        </p:tav>
                                      </p:tavLst>
                                    </p:anim>
                                    <p:anim calcmode="lin" valueType="num">
                                      <p:cBhvr>
                                        <p:cTn id="187" dur="1000" fill="hold"/>
                                        <p:tgtEl>
                                          <p:spTgt spid="117792"/>
                                        </p:tgtEl>
                                        <p:attrNameLst>
                                          <p:attrName>ppt_y</p:attrName>
                                        </p:attrNameLst>
                                      </p:cBhvr>
                                      <p:tavLst>
                                        <p:tav tm="0">
                                          <p:val>
                                            <p:strVal val="#ppt_y+.1"/>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42" presetClass="entr" presetSubtype="0" fill="hold" grpId="0" nodeType="clickEffect">
                                  <p:stCondLst>
                                    <p:cond delay="0"/>
                                  </p:stCondLst>
                                  <p:childTnLst>
                                    <p:set>
                                      <p:cBhvr>
                                        <p:cTn id="191" dur="1" fill="hold">
                                          <p:stCondLst>
                                            <p:cond delay="0"/>
                                          </p:stCondLst>
                                        </p:cTn>
                                        <p:tgtEl>
                                          <p:spTgt spid="117782"/>
                                        </p:tgtEl>
                                        <p:attrNameLst>
                                          <p:attrName>style.visibility</p:attrName>
                                        </p:attrNameLst>
                                      </p:cBhvr>
                                      <p:to>
                                        <p:strVal val="visible"/>
                                      </p:to>
                                    </p:set>
                                    <p:animEffect transition="in" filter="fade">
                                      <p:cBhvr>
                                        <p:cTn id="192" dur="1000"/>
                                        <p:tgtEl>
                                          <p:spTgt spid="117782"/>
                                        </p:tgtEl>
                                      </p:cBhvr>
                                    </p:animEffect>
                                    <p:anim calcmode="lin" valueType="num">
                                      <p:cBhvr>
                                        <p:cTn id="193" dur="1000" fill="hold"/>
                                        <p:tgtEl>
                                          <p:spTgt spid="117782"/>
                                        </p:tgtEl>
                                        <p:attrNameLst>
                                          <p:attrName>ppt_x</p:attrName>
                                        </p:attrNameLst>
                                      </p:cBhvr>
                                      <p:tavLst>
                                        <p:tav tm="0">
                                          <p:val>
                                            <p:strVal val="#ppt_x"/>
                                          </p:val>
                                        </p:tav>
                                        <p:tav tm="100000">
                                          <p:val>
                                            <p:strVal val="#ppt_x"/>
                                          </p:val>
                                        </p:tav>
                                      </p:tavLst>
                                    </p:anim>
                                    <p:anim calcmode="lin" valueType="num">
                                      <p:cBhvr>
                                        <p:cTn id="194" dur="1000" fill="hold"/>
                                        <p:tgtEl>
                                          <p:spTgt spid="117782"/>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117778"/>
                                        </p:tgtEl>
                                        <p:attrNameLst>
                                          <p:attrName>style.visibility</p:attrName>
                                        </p:attrNameLst>
                                      </p:cBhvr>
                                      <p:to>
                                        <p:strVal val="visible"/>
                                      </p:to>
                                    </p:set>
                                    <p:animEffect transition="in" filter="fade">
                                      <p:cBhvr>
                                        <p:cTn id="197" dur="1000"/>
                                        <p:tgtEl>
                                          <p:spTgt spid="117778"/>
                                        </p:tgtEl>
                                      </p:cBhvr>
                                    </p:animEffect>
                                    <p:anim calcmode="lin" valueType="num">
                                      <p:cBhvr>
                                        <p:cTn id="198" dur="1000" fill="hold"/>
                                        <p:tgtEl>
                                          <p:spTgt spid="117778"/>
                                        </p:tgtEl>
                                        <p:attrNameLst>
                                          <p:attrName>ppt_x</p:attrName>
                                        </p:attrNameLst>
                                      </p:cBhvr>
                                      <p:tavLst>
                                        <p:tav tm="0">
                                          <p:val>
                                            <p:strVal val="#ppt_x"/>
                                          </p:val>
                                        </p:tav>
                                        <p:tav tm="100000">
                                          <p:val>
                                            <p:strVal val="#ppt_x"/>
                                          </p:val>
                                        </p:tav>
                                      </p:tavLst>
                                    </p:anim>
                                    <p:anim calcmode="lin" valueType="num">
                                      <p:cBhvr>
                                        <p:cTn id="199" dur="1000" fill="hold"/>
                                        <p:tgtEl>
                                          <p:spTgt spid="117778"/>
                                        </p:tgtEl>
                                        <p:attrNameLst>
                                          <p:attrName>ppt_y</p:attrName>
                                        </p:attrNameLst>
                                      </p:cBhvr>
                                      <p:tavLst>
                                        <p:tav tm="0">
                                          <p:val>
                                            <p:strVal val="#ppt_y+.1"/>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42" presetClass="entr" presetSubtype="0" fill="hold" grpId="0" nodeType="clickEffect">
                                  <p:stCondLst>
                                    <p:cond delay="0"/>
                                  </p:stCondLst>
                                  <p:childTnLst>
                                    <p:set>
                                      <p:cBhvr>
                                        <p:cTn id="203" dur="1" fill="hold">
                                          <p:stCondLst>
                                            <p:cond delay="0"/>
                                          </p:stCondLst>
                                        </p:cTn>
                                        <p:tgtEl>
                                          <p:spTgt spid="117783"/>
                                        </p:tgtEl>
                                        <p:attrNameLst>
                                          <p:attrName>style.visibility</p:attrName>
                                        </p:attrNameLst>
                                      </p:cBhvr>
                                      <p:to>
                                        <p:strVal val="visible"/>
                                      </p:to>
                                    </p:set>
                                    <p:animEffect transition="in" filter="fade">
                                      <p:cBhvr>
                                        <p:cTn id="204" dur="1000"/>
                                        <p:tgtEl>
                                          <p:spTgt spid="117783"/>
                                        </p:tgtEl>
                                      </p:cBhvr>
                                    </p:animEffect>
                                    <p:anim calcmode="lin" valueType="num">
                                      <p:cBhvr>
                                        <p:cTn id="205" dur="1000" fill="hold"/>
                                        <p:tgtEl>
                                          <p:spTgt spid="117783"/>
                                        </p:tgtEl>
                                        <p:attrNameLst>
                                          <p:attrName>ppt_x</p:attrName>
                                        </p:attrNameLst>
                                      </p:cBhvr>
                                      <p:tavLst>
                                        <p:tav tm="0">
                                          <p:val>
                                            <p:strVal val="#ppt_x"/>
                                          </p:val>
                                        </p:tav>
                                        <p:tav tm="100000">
                                          <p:val>
                                            <p:strVal val="#ppt_x"/>
                                          </p:val>
                                        </p:tav>
                                      </p:tavLst>
                                    </p:anim>
                                    <p:anim calcmode="lin" valueType="num">
                                      <p:cBhvr>
                                        <p:cTn id="206" dur="1000" fill="hold"/>
                                        <p:tgtEl>
                                          <p:spTgt spid="117783"/>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117779"/>
                                        </p:tgtEl>
                                        <p:attrNameLst>
                                          <p:attrName>style.visibility</p:attrName>
                                        </p:attrNameLst>
                                      </p:cBhvr>
                                      <p:to>
                                        <p:strVal val="visible"/>
                                      </p:to>
                                    </p:set>
                                    <p:animEffect transition="in" filter="fade">
                                      <p:cBhvr>
                                        <p:cTn id="209" dur="1000"/>
                                        <p:tgtEl>
                                          <p:spTgt spid="117779"/>
                                        </p:tgtEl>
                                      </p:cBhvr>
                                    </p:animEffect>
                                    <p:anim calcmode="lin" valueType="num">
                                      <p:cBhvr>
                                        <p:cTn id="210" dur="1000" fill="hold"/>
                                        <p:tgtEl>
                                          <p:spTgt spid="117779"/>
                                        </p:tgtEl>
                                        <p:attrNameLst>
                                          <p:attrName>ppt_x</p:attrName>
                                        </p:attrNameLst>
                                      </p:cBhvr>
                                      <p:tavLst>
                                        <p:tav tm="0">
                                          <p:val>
                                            <p:strVal val="#ppt_x"/>
                                          </p:val>
                                        </p:tav>
                                        <p:tav tm="100000">
                                          <p:val>
                                            <p:strVal val="#ppt_x"/>
                                          </p:val>
                                        </p:tav>
                                      </p:tavLst>
                                    </p:anim>
                                    <p:anim calcmode="lin" valueType="num">
                                      <p:cBhvr>
                                        <p:cTn id="211" dur="1000" fill="hold"/>
                                        <p:tgtEl>
                                          <p:spTgt spid="117779"/>
                                        </p:tgtEl>
                                        <p:attrNameLst>
                                          <p:attrName>ppt_y</p:attrName>
                                        </p:attrNameLst>
                                      </p:cBhvr>
                                      <p:tavLst>
                                        <p:tav tm="0">
                                          <p:val>
                                            <p:strVal val="#ppt_y+.1"/>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42" presetClass="entr" presetSubtype="0" fill="hold" grpId="0" nodeType="clickEffect">
                                  <p:stCondLst>
                                    <p:cond delay="0"/>
                                  </p:stCondLst>
                                  <p:childTnLst>
                                    <p:set>
                                      <p:cBhvr>
                                        <p:cTn id="215" dur="1" fill="hold">
                                          <p:stCondLst>
                                            <p:cond delay="0"/>
                                          </p:stCondLst>
                                        </p:cTn>
                                        <p:tgtEl>
                                          <p:spTgt spid="117799"/>
                                        </p:tgtEl>
                                        <p:attrNameLst>
                                          <p:attrName>style.visibility</p:attrName>
                                        </p:attrNameLst>
                                      </p:cBhvr>
                                      <p:to>
                                        <p:strVal val="visible"/>
                                      </p:to>
                                    </p:set>
                                    <p:animEffect transition="in" filter="fade">
                                      <p:cBhvr>
                                        <p:cTn id="216" dur="1000"/>
                                        <p:tgtEl>
                                          <p:spTgt spid="117799"/>
                                        </p:tgtEl>
                                      </p:cBhvr>
                                    </p:animEffect>
                                    <p:anim calcmode="lin" valueType="num">
                                      <p:cBhvr>
                                        <p:cTn id="217" dur="1000" fill="hold"/>
                                        <p:tgtEl>
                                          <p:spTgt spid="117799"/>
                                        </p:tgtEl>
                                        <p:attrNameLst>
                                          <p:attrName>ppt_x</p:attrName>
                                        </p:attrNameLst>
                                      </p:cBhvr>
                                      <p:tavLst>
                                        <p:tav tm="0">
                                          <p:val>
                                            <p:strVal val="#ppt_x"/>
                                          </p:val>
                                        </p:tav>
                                        <p:tav tm="100000">
                                          <p:val>
                                            <p:strVal val="#ppt_x"/>
                                          </p:val>
                                        </p:tav>
                                      </p:tavLst>
                                    </p:anim>
                                    <p:anim calcmode="lin" valueType="num">
                                      <p:cBhvr>
                                        <p:cTn id="218" dur="1000" fill="hold"/>
                                        <p:tgtEl>
                                          <p:spTgt spid="117799"/>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117797"/>
                                        </p:tgtEl>
                                        <p:attrNameLst>
                                          <p:attrName>style.visibility</p:attrName>
                                        </p:attrNameLst>
                                      </p:cBhvr>
                                      <p:to>
                                        <p:strVal val="visible"/>
                                      </p:to>
                                    </p:set>
                                    <p:animEffect transition="in" filter="fade">
                                      <p:cBhvr>
                                        <p:cTn id="221" dur="1000"/>
                                        <p:tgtEl>
                                          <p:spTgt spid="117797"/>
                                        </p:tgtEl>
                                      </p:cBhvr>
                                    </p:animEffect>
                                    <p:anim calcmode="lin" valueType="num">
                                      <p:cBhvr>
                                        <p:cTn id="222" dur="1000" fill="hold"/>
                                        <p:tgtEl>
                                          <p:spTgt spid="117797"/>
                                        </p:tgtEl>
                                        <p:attrNameLst>
                                          <p:attrName>ppt_x</p:attrName>
                                        </p:attrNameLst>
                                      </p:cBhvr>
                                      <p:tavLst>
                                        <p:tav tm="0">
                                          <p:val>
                                            <p:strVal val="#ppt_x"/>
                                          </p:val>
                                        </p:tav>
                                        <p:tav tm="100000">
                                          <p:val>
                                            <p:strVal val="#ppt_x"/>
                                          </p:val>
                                        </p:tav>
                                      </p:tavLst>
                                    </p:anim>
                                    <p:anim calcmode="lin" valueType="num">
                                      <p:cBhvr>
                                        <p:cTn id="223" dur="1000" fill="hold"/>
                                        <p:tgtEl>
                                          <p:spTgt spid="117797"/>
                                        </p:tgtEl>
                                        <p:attrNameLst>
                                          <p:attrName>ppt_y</p:attrName>
                                        </p:attrNameLst>
                                      </p:cBhvr>
                                      <p:tavLst>
                                        <p:tav tm="0">
                                          <p:val>
                                            <p:strVal val="#ppt_y+.1"/>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42" presetClass="entr" presetSubtype="0" fill="hold" grpId="0" nodeType="clickEffect">
                                  <p:stCondLst>
                                    <p:cond delay="0"/>
                                  </p:stCondLst>
                                  <p:childTnLst>
                                    <p:set>
                                      <p:cBhvr>
                                        <p:cTn id="227" dur="1" fill="hold">
                                          <p:stCondLst>
                                            <p:cond delay="0"/>
                                          </p:stCondLst>
                                        </p:cTn>
                                        <p:tgtEl>
                                          <p:spTgt spid="117800"/>
                                        </p:tgtEl>
                                        <p:attrNameLst>
                                          <p:attrName>style.visibility</p:attrName>
                                        </p:attrNameLst>
                                      </p:cBhvr>
                                      <p:to>
                                        <p:strVal val="visible"/>
                                      </p:to>
                                    </p:set>
                                    <p:animEffect transition="in" filter="fade">
                                      <p:cBhvr>
                                        <p:cTn id="228" dur="1000"/>
                                        <p:tgtEl>
                                          <p:spTgt spid="117800"/>
                                        </p:tgtEl>
                                      </p:cBhvr>
                                    </p:animEffect>
                                    <p:anim calcmode="lin" valueType="num">
                                      <p:cBhvr>
                                        <p:cTn id="229" dur="1000" fill="hold"/>
                                        <p:tgtEl>
                                          <p:spTgt spid="117800"/>
                                        </p:tgtEl>
                                        <p:attrNameLst>
                                          <p:attrName>ppt_x</p:attrName>
                                        </p:attrNameLst>
                                      </p:cBhvr>
                                      <p:tavLst>
                                        <p:tav tm="0">
                                          <p:val>
                                            <p:strVal val="#ppt_x"/>
                                          </p:val>
                                        </p:tav>
                                        <p:tav tm="100000">
                                          <p:val>
                                            <p:strVal val="#ppt_x"/>
                                          </p:val>
                                        </p:tav>
                                      </p:tavLst>
                                    </p:anim>
                                    <p:anim calcmode="lin" valueType="num">
                                      <p:cBhvr>
                                        <p:cTn id="230" dur="1000" fill="hold"/>
                                        <p:tgtEl>
                                          <p:spTgt spid="117800"/>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117798"/>
                                        </p:tgtEl>
                                        <p:attrNameLst>
                                          <p:attrName>style.visibility</p:attrName>
                                        </p:attrNameLst>
                                      </p:cBhvr>
                                      <p:to>
                                        <p:strVal val="visible"/>
                                      </p:to>
                                    </p:set>
                                    <p:animEffect transition="in" filter="fade">
                                      <p:cBhvr>
                                        <p:cTn id="233" dur="1000"/>
                                        <p:tgtEl>
                                          <p:spTgt spid="117798"/>
                                        </p:tgtEl>
                                      </p:cBhvr>
                                    </p:animEffect>
                                    <p:anim calcmode="lin" valueType="num">
                                      <p:cBhvr>
                                        <p:cTn id="234" dur="1000" fill="hold"/>
                                        <p:tgtEl>
                                          <p:spTgt spid="117798"/>
                                        </p:tgtEl>
                                        <p:attrNameLst>
                                          <p:attrName>ppt_x</p:attrName>
                                        </p:attrNameLst>
                                      </p:cBhvr>
                                      <p:tavLst>
                                        <p:tav tm="0">
                                          <p:val>
                                            <p:strVal val="#ppt_x"/>
                                          </p:val>
                                        </p:tav>
                                        <p:tav tm="100000">
                                          <p:val>
                                            <p:strVal val="#ppt_x"/>
                                          </p:val>
                                        </p:tav>
                                      </p:tavLst>
                                    </p:anim>
                                    <p:anim calcmode="lin" valueType="num">
                                      <p:cBhvr>
                                        <p:cTn id="235" dur="1000" fill="hold"/>
                                        <p:tgtEl>
                                          <p:spTgt spid="117798"/>
                                        </p:tgtEl>
                                        <p:attrNameLst>
                                          <p:attrName>ppt_y</p:attrName>
                                        </p:attrNameLst>
                                      </p:cBhvr>
                                      <p:tavLst>
                                        <p:tav tm="0">
                                          <p:val>
                                            <p:strVal val="#ppt_y+.1"/>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42" presetClass="entr" presetSubtype="0" fill="hold" grpId="0" nodeType="clickEffect">
                                  <p:stCondLst>
                                    <p:cond delay="0"/>
                                  </p:stCondLst>
                                  <p:childTnLst>
                                    <p:set>
                                      <p:cBhvr>
                                        <p:cTn id="239" dur="1" fill="hold">
                                          <p:stCondLst>
                                            <p:cond delay="0"/>
                                          </p:stCondLst>
                                        </p:cTn>
                                        <p:tgtEl>
                                          <p:spTgt spid="117770"/>
                                        </p:tgtEl>
                                        <p:attrNameLst>
                                          <p:attrName>style.visibility</p:attrName>
                                        </p:attrNameLst>
                                      </p:cBhvr>
                                      <p:to>
                                        <p:strVal val="visible"/>
                                      </p:to>
                                    </p:set>
                                    <p:animEffect transition="in" filter="fade">
                                      <p:cBhvr>
                                        <p:cTn id="240" dur="1000"/>
                                        <p:tgtEl>
                                          <p:spTgt spid="117770"/>
                                        </p:tgtEl>
                                      </p:cBhvr>
                                    </p:animEffect>
                                    <p:anim calcmode="lin" valueType="num">
                                      <p:cBhvr>
                                        <p:cTn id="241" dur="1000" fill="hold"/>
                                        <p:tgtEl>
                                          <p:spTgt spid="117770"/>
                                        </p:tgtEl>
                                        <p:attrNameLst>
                                          <p:attrName>ppt_x</p:attrName>
                                        </p:attrNameLst>
                                      </p:cBhvr>
                                      <p:tavLst>
                                        <p:tav tm="0">
                                          <p:val>
                                            <p:strVal val="#ppt_x"/>
                                          </p:val>
                                        </p:tav>
                                        <p:tav tm="100000">
                                          <p:val>
                                            <p:strVal val="#ppt_x"/>
                                          </p:val>
                                        </p:tav>
                                      </p:tavLst>
                                    </p:anim>
                                    <p:anim calcmode="lin" valueType="num">
                                      <p:cBhvr>
                                        <p:cTn id="242" dur="1000" fill="hold"/>
                                        <p:tgtEl>
                                          <p:spTgt spid="117770"/>
                                        </p:tgtEl>
                                        <p:attrNameLst>
                                          <p:attrName>ppt_y</p:attrName>
                                        </p:attrNameLst>
                                      </p:cBhvr>
                                      <p:tavLst>
                                        <p:tav tm="0">
                                          <p:val>
                                            <p:strVal val="#ppt_y+.1"/>
                                          </p:val>
                                        </p:tav>
                                        <p:tav tm="100000">
                                          <p:val>
                                            <p:strVal val="#ppt_y"/>
                                          </p:val>
                                        </p:tav>
                                      </p:tavLst>
                                    </p:anim>
                                  </p:childTnLst>
                                </p:cTn>
                              </p:par>
                              <p:par>
                                <p:cTn id="243" presetID="42" presetClass="entr" presetSubtype="0" fill="hold" grpId="0" nodeType="withEffect">
                                  <p:stCondLst>
                                    <p:cond delay="0"/>
                                  </p:stCondLst>
                                  <p:childTnLst>
                                    <p:set>
                                      <p:cBhvr>
                                        <p:cTn id="244" dur="1" fill="hold">
                                          <p:stCondLst>
                                            <p:cond delay="0"/>
                                          </p:stCondLst>
                                        </p:cTn>
                                        <p:tgtEl>
                                          <p:spTgt spid="117769"/>
                                        </p:tgtEl>
                                        <p:attrNameLst>
                                          <p:attrName>style.visibility</p:attrName>
                                        </p:attrNameLst>
                                      </p:cBhvr>
                                      <p:to>
                                        <p:strVal val="visible"/>
                                      </p:to>
                                    </p:set>
                                    <p:animEffect transition="in" filter="fade">
                                      <p:cBhvr>
                                        <p:cTn id="245" dur="1000"/>
                                        <p:tgtEl>
                                          <p:spTgt spid="117769"/>
                                        </p:tgtEl>
                                      </p:cBhvr>
                                    </p:animEffect>
                                    <p:anim calcmode="lin" valueType="num">
                                      <p:cBhvr>
                                        <p:cTn id="246" dur="1000" fill="hold"/>
                                        <p:tgtEl>
                                          <p:spTgt spid="117769"/>
                                        </p:tgtEl>
                                        <p:attrNameLst>
                                          <p:attrName>ppt_x</p:attrName>
                                        </p:attrNameLst>
                                      </p:cBhvr>
                                      <p:tavLst>
                                        <p:tav tm="0">
                                          <p:val>
                                            <p:strVal val="#ppt_x"/>
                                          </p:val>
                                        </p:tav>
                                        <p:tav tm="100000">
                                          <p:val>
                                            <p:strVal val="#ppt_x"/>
                                          </p:val>
                                        </p:tav>
                                      </p:tavLst>
                                    </p:anim>
                                    <p:anim calcmode="lin" valueType="num">
                                      <p:cBhvr>
                                        <p:cTn id="247" dur="1000" fill="hold"/>
                                        <p:tgtEl>
                                          <p:spTgt spid="1177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nimBg="1"/>
      <p:bldP spid="117763" grpId="0" animBg="1"/>
      <p:bldP spid="117764" grpId="0" animBg="1"/>
      <p:bldP spid="117765" grpId="0" build="allAtOnce" animBg="1"/>
      <p:bldP spid="117767" grpId="0" animBg="1"/>
      <p:bldP spid="117768" grpId="0" animBg="1"/>
      <p:bldP spid="117769" grpId="0" animBg="1"/>
      <p:bldP spid="117770" grpId="0" animBg="1"/>
      <p:bldP spid="117771" grpId="0" animBg="1"/>
      <p:bldP spid="117772" grpId="0" animBg="1"/>
      <p:bldP spid="117773" grpId="0" animBg="1"/>
      <p:bldP spid="117774" grpId="0" animBg="1"/>
      <p:bldP spid="117775" grpId="0" animBg="1"/>
      <p:bldP spid="117776" grpId="0" animBg="1"/>
      <p:bldP spid="117777" grpId="0" animBg="1"/>
      <p:bldP spid="117778" grpId="0" animBg="1"/>
      <p:bldP spid="117779" grpId="0" animBg="1"/>
      <p:bldP spid="117780" grpId="0" animBg="1"/>
      <p:bldP spid="117781" grpId="0" animBg="1"/>
      <p:bldP spid="117782" grpId="0" animBg="1"/>
      <p:bldP spid="117783" grpId="0" animBg="1"/>
      <p:bldP spid="117784" grpId="0" animBg="1"/>
      <p:bldP spid="117785" grpId="0" animBg="1"/>
      <p:bldP spid="117786" grpId="0" animBg="1"/>
      <p:bldP spid="117787" grpId="0" animBg="1"/>
      <p:bldP spid="117788" grpId="0" animBg="1"/>
      <p:bldP spid="117789" grpId="0" animBg="1"/>
      <p:bldP spid="117790" grpId="0" animBg="1"/>
      <p:bldP spid="117791" grpId="0" animBg="1"/>
      <p:bldP spid="117792" grpId="0" animBg="1"/>
      <p:bldP spid="117793" grpId="0" animBg="1"/>
      <p:bldP spid="117794" grpId="0" animBg="1"/>
      <p:bldP spid="117795" grpId="0" animBg="1"/>
      <p:bldP spid="117796" grpId="0" animBg="1"/>
      <p:bldP spid="117797" grpId="0" animBg="1"/>
      <p:bldP spid="117798" grpId="0" animBg="1"/>
      <p:bldP spid="117799" grpId="0" animBg="1"/>
      <p:bldP spid="1178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hr-HR" sz="4000"/>
              <a:t>Zašto osnovati trgovačko društvo?</a:t>
            </a:r>
          </a:p>
        </p:txBody>
      </p:sp>
      <p:sp>
        <p:nvSpPr>
          <p:cNvPr id="113667" name="Rectangle 3"/>
          <p:cNvSpPr>
            <a:spLocks noGrp="1" noChangeArrowheads="1"/>
          </p:cNvSpPr>
          <p:nvPr>
            <p:ph idx="1"/>
          </p:nvPr>
        </p:nvSpPr>
        <p:spPr/>
        <p:txBody>
          <a:bodyPr/>
          <a:lstStyle/>
          <a:p>
            <a:r>
              <a:rPr lang="hr-HR"/>
              <a:t>ostvarenje nekog cilja (gospodarskog)</a:t>
            </a:r>
          </a:p>
          <a:p>
            <a:r>
              <a:rPr lang="hr-HR"/>
              <a:t>≠ ustanova, udruga itd.</a:t>
            </a:r>
          </a:p>
          <a:p>
            <a:r>
              <a:rPr lang="hr-HR"/>
              <a:t>različit pravni subjektivitet od pravnog subjektiviteta članova</a:t>
            </a:r>
          </a:p>
          <a:p>
            <a:r>
              <a:rPr lang="hr-HR"/>
              <a:t>prikupljanje kapitala, imovine članova</a:t>
            </a:r>
          </a:p>
          <a:p>
            <a:r>
              <a:rPr lang="hr-HR"/>
              <a:t>povijesni razvoj</a:t>
            </a:r>
          </a:p>
          <a:p>
            <a:endParaRPr lang="hr-H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hr-HR" sz="4000"/>
              <a:t>Važnost izbora pravnog oblika trgovačkog društva</a:t>
            </a:r>
          </a:p>
        </p:txBody>
      </p:sp>
      <p:sp>
        <p:nvSpPr>
          <p:cNvPr id="134147" name="Rectangle 3"/>
          <p:cNvSpPr>
            <a:spLocks noGrp="1" noChangeArrowheads="1"/>
          </p:cNvSpPr>
          <p:nvPr>
            <p:ph idx="1"/>
          </p:nvPr>
        </p:nvSpPr>
        <p:spPr/>
        <p:txBody>
          <a:bodyPr/>
          <a:lstStyle/>
          <a:p>
            <a:r>
              <a:rPr lang="hr-HR" sz="2800"/>
              <a:t>“a corporation is an abstraction. -It has no mind of its own any more than it has a body of its own; its active and directing will must consequently be sought in the person of somebody who for some purposes may be called an agent, but who is really the directing mind and will of the corporation, the very ego and centre of the personality of the corporation” (Lord Haldane, 1915)</a:t>
            </a:r>
          </a:p>
          <a:p>
            <a:r>
              <a:rPr lang="hr-HR" sz="2800"/>
              <a:t>corporate governance</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hr-HR"/>
              <a:t>Corporate governance</a:t>
            </a:r>
          </a:p>
        </p:txBody>
      </p:sp>
      <p:sp>
        <p:nvSpPr>
          <p:cNvPr id="135171" name="Rectangle 3"/>
          <p:cNvSpPr>
            <a:spLocks noGrp="1" noChangeArrowheads="1"/>
          </p:cNvSpPr>
          <p:nvPr>
            <p:ph idx="1"/>
          </p:nvPr>
        </p:nvSpPr>
        <p:spPr/>
        <p:txBody>
          <a:bodyPr/>
          <a:lstStyle/>
          <a:p>
            <a:pPr>
              <a:lnSpc>
                <a:spcPct val="80000"/>
              </a:lnSpc>
            </a:pPr>
            <a:r>
              <a:rPr lang="hr-HR" sz="2800"/>
              <a:t>“…the set of processes, customs, policies, laws and institutions affecting the way a corporation is directed, administered or controlled. Corporate governance also includes the relationships among the many players involved (the stakeholders) and the goals for which the corporation is governed. The principal players are the shareholders, management and theboard of directors. Other stakeholders include employees, suppliers, customers, banks and other lenders, regulators, the environment and the community at large.” (Wikipedia)</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hr-HR" sz="4000"/>
              <a:t>Pojam korporacijskog upravljanja</a:t>
            </a:r>
          </a:p>
        </p:txBody>
      </p:sp>
      <p:sp>
        <p:nvSpPr>
          <p:cNvPr id="121859" name="Rectangle 3"/>
          <p:cNvSpPr>
            <a:spLocks noGrp="1" noChangeArrowheads="1"/>
          </p:cNvSpPr>
          <p:nvPr>
            <p:ph idx="1"/>
          </p:nvPr>
        </p:nvSpPr>
        <p:spPr/>
        <p:txBody>
          <a:bodyPr/>
          <a:lstStyle/>
          <a:p>
            <a:pPr>
              <a:lnSpc>
                <a:spcPct val="80000"/>
              </a:lnSpc>
            </a:pPr>
            <a:r>
              <a:rPr lang="hr-HR" sz="2800"/>
              <a:t>pravni i faktični okvir vođenja poslova društva i nadzora </a:t>
            </a:r>
          </a:p>
          <a:p>
            <a:pPr>
              <a:lnSpc>
                <a:spcPct val="80000"/>
              </a:lnSpc>
            </a:pPr>
            <a:r>
              <a:rPr lang="hr-HR" sz="2800"/>
              <a:t>unutarnji i vanjski okvir</a:t>
            </a:r>
          </a:p>
          <a:p>
            <a:pPr>
              <a:lnSpc>
                <a:spcPct val="80000"/>
              </a:lnSpc>
            </a:pPr>
            <a:r>
              <a:rPr lang="hr-HR" sz="2800"/>
              <a:t>unutarnji okvir </a:t>
            </a:r>
          </a:p>
          <a:p>
            <a:pPr lvl="1">
              <a:lnSpc>
                <a:spcPct val="80000"/>
              </a:lnSpc>
            </a:pPr>
            <a:r>
              <a:rPr lang="hr-HR" sz="2400"/>
              <a:t>ustroj, uloga, ovlasti i zadaće organa koji sudjeluju u vođenju poslova društva (uprave i nadzornog odbora) te njihov međusobni odnos</a:t>
            </a:r>
          </a:p>
          <a:p>
            <a:pPr>
              <a:lnSpc>
                <a:spcPct val="80000"/>
              </a:lnSpc>
            </a:pPr>
            <a:r>
              <a:rPr lang="hr-HR" sz="2800"/>
              <a:t>vanjski okvir </a:t>
            </a:r>
          </a:p>
          <a:p>
            <a:pPr lvl="1">
              <a:lnSpc>
                <a:spcPct val="80000"/>
              </a:lnSpc>
            </a:pPr>
            <a:r>
              <a:rPr lang="hr-HR" sz="2400"/>
              <a:t>odnos organa vođenja poslova društva prema svim zainteresiranim skupinama (stakeholders); dioničari su vrlo važna, ali su samo jedna od zainteresiranih skupina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1000"/>
                                        <p:tgtEl>
                                          <p:spTgt spid="121859">
                                            <p:txEl>
                                              <p:pRg st="0" end="0"/>
                                            </p:txEl>
                                          </p:spTgt>
                                        </p:tgtEl>
                                      </p:cBhvr>
                                    </p:animEffect>
                                    <p:anim calcmode="lin" valueType="num">
                                      <p:cBhvr>
                                        <p:cTn id="8" dur="1000" fill="hold"/>
                                        <p:tgtEl>
                                          <p:spTgt spid="1218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18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fade">
                                      <p:cBhvr>
                                        <p:cTn id="14" dur="1000"/>
                                        <p:tgtEl>
                                          <p:spTgt spid="121859">
                                            <p:txEl>
                                              <p:pRg st="1" end="1"/>
                                            </p:txEl>
                                          </p:spTgt>
                                        </p:tgtEl>
                                      </p:cBhvr>
                                    </p:animEffect>
                                    <p:anim calcmode="lin" valueType="num">
                                      <p:cBhvr>
                                        <p:cTn id="15" dur="1000" fill="hold"/>
                                        <p:tgtEl>
                                          <p:spTgt spid="1218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18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fade">
                                      <p:cBhvr>
                                        <p:cTn id="21" dur="1000"/>
                                        <p:tgtEl>
                                          <p:spTgt spid="121859">
                                            <p:txEl>
                                              <p:pRg st="2" end="2"/>
                                            </p:txEl>
                                          </p:spTgt>
                                        </p:tgtEl>
                                      </p:cBhvr>
                                    </p:animEffect>
                                    <p:anim calcmode="lin" valueType="num">
                                      <p:cBhvr>
                                        <p:cTn id="22" dur="1000" fill="hold"/>
                                        <p:tgtEl>
                                          <p:spTgt spid="1218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18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1859">
                                            <p:txEl>
                                              <p:pRg st="3" end="3"/>
                                            </p:txEl>
                                          </p:spTgt>
                                        </p:tgtEl>
                                        <p:attrNameLst>
                                          <p:attrName>style.visibility</p:attrName>
                                        </p:attrNameLst>
                                      </p:cBhvr>
                                      <p:to>
                                        <p:strVal val="visible"/>
                                      </p:to>
                                    </p:set>
                                    <p:animEffect transition="in" filter="fade">
                                      <p:cBhvr>
                                        <p:cTn id="28" dur="1000"/>
                                        <p:tgtEl>
                                          <p:spTgt spid="121859">
                                            <p:txEl>
                                              <p:pRg st="3" end="3"/>
                                            </p:txEl>
                                          </p:spTgt>
                                        </p:tgtEl>
                                      </p:cBhvr>
                                    </p:animEffect>
                                    <p:anim calcmode="lin" valueType="num">
                                      <p:cBhvr>
                                        <p:cTn id="29" dur="1000" fill="hold"/>
                                        <p:tgtEl>
                                          <p:spTgt spid="1218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18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1859">
                                            <p:txEl>
                                              <p:pRg st="4" end="4"/>
                                            </p:txEl>
                                          </p:spTgt>
                                        </p:tgtEl>
                                        <p:attrNameLst>
                                          <p:attrName>style.visibility</p:attrName>
                                        </p:attrNameLst>
                                      </p:cBhvr>
                                      <p:to>
                                        <p:strVal val="visible"/>
                                      </p:to>
                                    </p:set>
                                    <p:animEffect transition="in" filter="fade">
                                      <p:cBhvr>
                                        <p:cTn id="35" dur="1000"/>
                                        <p:tgtEl>
                                          <p:spTgt spid="121859">
                                            <p:txEl>
                                              <p:pRg st="4" end="4"/>
                                            </p:txEl>
                                          </p:spTgt>
                                        </p:tgtEl>
                                      </p:cBhvr>
                                    </p:animEffect>
                                    <p:anim calcmode="lin" valueType="num">
                                      <p:cBhvr>
                                        <p:cTn id="36" dur="1000" fill="hold"/>
                                        <p:tgtEl>
                                          <p:spTgt spid="1218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18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1859">
                                            <p:txEl>
                                              <p:pRg st="5" end="5"/>
                                            </p:txEl>
                                          </p:spTgt>
                                        </p:tgtEl>
                                        <p:attrNameLst>
                                          <p:attrName>style.visibility</p:attrName>
                                        </p:attrNameLst>
                                      </p:cBhvr>
                                      <p:to>
                                        <p:strVal val="visible"/>
                                      </p:to>
                                    </p:set>
                                    <p:animEffect transition="in" filter="fade">
                                      <p:cBhvr>
                                        <p:cTn id="42" dur="1000"/>
                                        <p:tgtEl>
                                          <p:spTgt spid="121859">
                                            <p:txEl>
                                              <p:pRg st="5" end="5"/>
                                            </p:txEl>
                                          </p:spTgt>
                                        </p:tgtEl>
                                      </p:cBhvr>
                                    </p:animEffect>
                                    <p:anim calcmode="lin" valueType="num">
                                      <p:cBhvr>
                                        <p:cTn id="43" dur="1000" fill="hold"/>
                                        <p:tgtEl>
                                          <p:spTgt spid="12185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18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hr-HR"/>
              <a:t>Vrste trgovačkih društava</a:t>
            </a:r>
          </a:p>
        </p:txBody>
      </p:sp>
      <p:sp>
        <p:nvSpPr>
          <p:cNvPr id="114691" name="Rectangle 3"/>
          <p:cNvSpPr>
            <a:spLocks noGrp="1" noChangeArrowheads="1"/>
          </p:cNvSpPr>
          <p:nvPr>
            <p:ph idx="1"/>
          </p:nvPr>
        </p:nvSpPr>
        <p:spPr/>
        <p:txBody>
          <a:bodyPr/>
          <a:lstStyle/>
          <a:p>
            <a:r>
              <a:rPr lang="hr-HR"/>
              <a:t>različita trgovačka društva u pojedinim državama</a:t>
            </a:r>
          </a:p>
          <a:p>
            <a:r>
              <a:rPr lang="hr-HR"/>
              <a:t>gospodarske i pravne okolnosti, povijesni razlozi, uzori, uvođenje novih oblika</a:t>
            </a:r>
          </a:p>
          <a:p>
            <a:r>
              <a:rPr lang="hr-HR"/>
              <a:t>harmonizacija</a:t>
            </a:r>
          </a:p>
          <a:p>
            <a:endParaRPr lang="hr-H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hr-HR"/>
              <a:t>Vrste trgovačkih društava (HR)</a:t>
            </a:r>
          </a:p>
        </p:txBody>
      </p:sp>
      <p:sp>
        <p:nvSpPr>
          <p:cNvPr id="96259" name="Rectangle 3"/>
          <p:cNvSpPr>
            <a:spLocks noGrp="1" noChangeArrowheads="1"/>
          </p:cNvSpPr>
          <p:nvPr>
            <p:ph idx="1"/>
          </p:nvPr>
        </p:nvSpPr>
        <p:spPr/>
        <p:txBody>
          <a:bodyPr/>
          <a:lstStyle/>
          <a:p>
            <a:r>
              <a:rPr lang="hr-HR" i="1"/>
              <a:t>numerus clausus</a:t>
            </a:r>
          </a:p>
          <a:p>
            <a:r>
              <a:rPr lang="hr-HR"/>
              <a:t>društva osoba </a:t>
            </a:r>
          </a:p>
          <a:p>
            <a:pPr lvl="1"/>
            <a:r>
              <a:rPr lang="hr-HR"/>
              <a:t>javno trgovačko društvo</a:t>
            </a:r>
          </a:p>
          <a:p>
            <a:pPr lvl="1"/>
            <a:r>
              <a:rPr lang="hr-HR"/>
              <a:t>komanditno društvo</a:t>
            </a:r>
          </a:p>
          <a:p>
            <a:pPr lvl="1"/>
            <a:r>
              <a:rPr lang="hr-HR"/>
              <a:t>gospodarsko interesno udruženje</a:t>
            </a:r>
          </a:p>
          <a:p>
            <a:r>
              <a:rPr lang="hr-HR"/>
              <a:t>društva kapitala</a:t>
            </a:r>
          </a:p>
          <a:p>
            <a:pPr lvl="1"/>
            <a:r>
              <a:rPr lang="hr-HR"/>
              <a:t>dioničko društvo</a:t>
            </a:r>
          </a:p>
          <a:p>
            <a:pPr lvl="1"/>
            <a:r>
              <a:rPr lang="hr-HR"/>
              <a:t>društvo s ograničenom odgovornošću</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hr-HR"/>
              <a:t>Trgovačko društvo </a:t>
            </a:r>
          </a:p>
        </p:txBody>
      </p:sp>
      <p:sp>
        <p:nvSpPr>
          <p:cNvPr id="97283" name="Rectangle 3"/>
          <p:cNvSpPr>
            <a:spLocks noGrp="1" noChangeArrowheads="1"/>
          </p:cNvSpPr>
          <p:nvPr>
            <p:ph idx="1"/>
          </p:nvPr>
        </p:nvSpPr>
        <p:spPr/>
        <p:txBody>
          <a:bodyPr/>
          <a:lstStyle/>
          <a:p>
            <a:r>
              <a:rPr lang="hr-HR"/>
              <a:t>trgovac</a:t>
            </a:r>
          </a:p>
          <a:p>
            <a:r>
              <a:rPr lang="hr-HR"/>
              <a:t>važnost pojma trgovca</a:t>
            </a:r>
          </a:p>
          <a:p>
            <a:r>
              <a:rPr lang="hr-HR"/>
              <a:t>trgovac pojedinac</a:t>
            </a:r>
          </a:p>
          <a:p>
            <a:pPr lvl="1"/>
            <a:r>
              <a:rPr lang="hr-HR"/>
              <a:t>obrtnik čiji opseg poslovanja omogućava (traži) status trgovca</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fontScale="90000"/>
          </a:bodyPr>
          <a:lstStyle/>
          <a:p>
            <a:r>
              <a:rPr lang="hr-HR" sz="4000"/>
              <a:t>Pravna osobnost trgovačkog društva</a:t>
            </a:r>
          </a:p>
        </p:txBody>
      </p:sp>
      <p:sp>
        <p:nvSpPr>
          <p:cNvPr id="98307" name="Rectangle 3"/>
          <p:cNvSpPr>
            <a:spLocks noGrp="1" noChangeArrowheads="1"/>
          </p:cNvSpPr>
          <p:nvPr>
            <p:ph idx="1"/>
          </p:nvPr>
        </p:nvSpPr>
        <p:spPr/>
        <p:txBody>
          <a:bodyPr/>
          <a:lstStyle/>
          <a:p>
            <a:r>
              <a:rPr lang="hr-HR"/>
              <a:t>poseban pravni subjekt</a:t>
            </a:r>
          </a:p>
          <a:p>
            <a:r>
              <a:rPr lang="hr-HR"/>
              <a:t>stjecanje pravne osobnosti</a:t>
            </a:r>
          </a:p>
          <a:p>
            <a:r>
              <a:rPr lang="hr-HR"/>
              <a:t>gubitak pravne osobnosti</a:t>
            </a:r>
          </a:p>
          <a:p>
            <a:r>
              <a:rPr lang="hr-HR"/>
              <a:t>preddruštvo</a:t>
            </a:r>
          </a:p>
          <a:p>
            <a:r>
              <a:rPr lang="hr-HR"/>
              <a:t>pravna sposobnost i poslovna sposobnost</a:t>
            </a:r>
          </a:p>
          <a:p>
            <a:r>
              <a:rPr lang="hr-HR"/>
              <a:t>podružnica</a:t>
            </a:r>
          </a:p>
          <a:p>
            <a:r>
              <a:rPr lang="hr-HR"/>
              <a:t>predstavništvo</a:t>
            </a:r>
          </a:p>
          <a:p>
            <a:endParaRPr lang="hr-H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hr-HR"/>
              <a:t>Imovina</a:t>
            </a:r>
          </a:p>
        </p:txBody>
      </p:sp>
      <p:sp>
        <p:nvSpPr>
          <p:cNvPr id="101379" name="Rectangle 3"/>
          <p:cNvSpPr>
            <a:spLocks noGrp="1" noChangeArrowheads="1"/>
          </p:cNvSpPr>
          <p:nvPr>
            <p:ph idx="1"/>
          </p:nvPr>
        </p:nvSpPr>
        <p:spPr/>
        <p:txBody>
          <a:bodyPr/>
          <a:lstStyle/>
          <a:p>
            <a:pPr>
              <a:lnSpc>
                <a:spcPct val="80000"/>
              </a:lnSpc>
            </a:pPr>
            <a:r>
              <a:rPr lang="hr-HR" sz="2800"/>
              <a:t>ima ju svako trgovačko društvo</a:t>
            </a:r>
          </a:p>
          <a:p>
            <a:pPr>
              <a:lnSpc>
                <a:spcPct val="80000"/>
              </a:lnSpc>
            </a:pPr>
            <a:r>
              <a:rPr lang="hr-HR" sz="2800"/>
              <a:t>imovina – ukupnost prava koja pripadaju određenoj osobi</a:t>
            </a:r>
          </a:p>
          <a:p>
            <a:pPr>
              <a:lnSpc>
                <a:spcPct val="80000"/>
              </a:lnSpc>
            </a:pPr>
            <a:r>
              <a:rPr lang="hr-HR" sz="2800"/>
              <a:t>imovina je jedinstvena</a:t>
            </a:r>
          </a:p>
          <a:p>
            <a:pPr>
              <a:lnSpc>
                <a:spcPct val="80000"/>
              </a:lnSpc>
            </a:pPr>
            <a:r>
              <a:rPr lang="hr-HR" sz="2800"/>
              <a:t>obveze nisu dio imovine, nego njezin teret</a:t>
            </a:r>
          </a:p>
          <a:p>
            <a:pPr>
              <a:lnSpc>
                <a:spcPct val="80000"/>
              </a:lnSpc>
            </a:pPr>
            <a:r>
              <a:rPr lang="hr-HR" sz="2800"/>
              <a:t>aktiva i pasiva su kategorije imovinske mase, a ne imovine</a:t>
            </a:r>
          </a:p>
          <a:p>
            <a:pPr lvl="1">
              <a:lnSpc>
                <a:spcPct val="80000"/>
              </a:lnSpc>
            </a:pPr>
            <a:r>
              <a:rPr lang="hr-HR" sz="2400"/>
              <a:t>ako su obveze (tereti imovine) veće od prava (imovine) – prezaduženost</a:t>
            </a:r>
          </a:p>
          <a:p>
            <a:pPr lvl="1">
              <a:lnSpc>
                <a:spcPct val="80000"/>
              </a:lnSpc>
            </a:pPr>
            <a:r>
              <a:rPr lang="hr-HR" sz="2400"/>
              <a:t>ako nema likvidnih sredstava za podmirenje obveza - insolventnost</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hr-HR"/>
              <a:t>Imovina</a:t>
            </a:r>
          </a:p>
        </p:txBody>
      </p:sp>
      <p:sp>
        <p:nvSpPr>
          <p:cNvPr id="102403" name="Rectangle 3"/>
          <p:cNvSpPr>
            <a:spLocks noGrp="1" noChangeArrowheads="1"/>
          </p:cNvSpPr>
          <p:nvPr>
            <p:ph idx="1"/>
          </p:nvPr>
        </p:nvSpPr>
        <p:spPr/>
        <p:txBody>
          <a:bodyPr/>
          <a:lstStyle/>
          <a:p>
            <a:pPr>
              <a:lnSpc>
                <a:spcPct val="90000"/>
              </a:lnSpc>
            </a:pPr>
            <a:r>
              <a:rPr lang="hr-HR"/>
              <a:t>nastanak imovine društva</a:t>
            </a:r>
          </a:p>
          <a:p>
            <a:pPr>
              <a:lnSpc>
                <a:spcPct val="90000"/>
              </a:lnSpc>
            </a:pPr>
            <a:r>
              <a:rPr lang="hr-HR"/>
              <a:t>uplata uloga</a:t>
            </a:r>
          </a:p>
          <a:p>
            <a:pPr>
              <a:lnSpc>
                <a:spcPct val="90000"/>
              </a:lnSpc>
            </a:pPr>
            <a:r>
              <a:rPr lang="hr-HR"/>
              <a:t>imovina društva i imovina člana društva su različite</a:t>
            </a:r>
          </a:p>
          <a:p>
            <a:pPr>
              <a:lnSpc>
                <a:spcPct val="90000"/>
              </a:lnSpc>
            </a:pPr>
            <a:r>
              <a:rPr lang="hr-HR"/>
              <a:t>član društva nije vlasnik imovine društva</a:t>
            </a:r>
          </a:p>
          <a:p>
            <a:pPr>
              <a:lnSpc>
                <a:spcPct val="90000"/>
              </a:lnSpc>
            </a:pPr>
            <a:r>
              <a:rPr lang="hr-HR"/>
              <a:t>član društva nije vlasnik društva</a:t>
            </a:r>
          </a:p>
          <a:p>
            <a:pPr>
              <a:lnSpc>
                <a:spcPct val="90000"/>
              </a:lnSpc>
            </a:pPr>
            <a:r>
              <a:rPr lang="hr-HR"/>
              <a:t>član nije vlasnik udjela u društvu</a:t>
            </a:r>
          </a:p>
          <a:p>
            <a:pPr>
              <a:lnSpc>
                <a:spcPct val="90000"/>
              </a:lnSpc>
            </a:pPr>
            <a:r>
              <a:rPr lang="hr-HR"/>
              <a:t>član može raspolagati svojim udjelom</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hr-HR"/>
              <a:t>Temeljni kapital</a:t>
            </a:r>
          </a:p>
        </p:txBody>
      </p:sp>
      <p:sp>
        <p:nvSpPr>
          <p:cNvPr id="103427" name="Rectangle 3"/>
          <p:cNvSpPr>
            <a:spLocks noGrp="1" noChangeArrowheads="1"/>
          </p:cNvSpPr>
          <p:nvPr>
            <p:ph idx="1"/>
          </p:nvPr>
        </p:nvSpPr>
        <p:spPr/>
        <p:txBody>
          <a:bodyPr/>
          <a:lstStyle/>
          <a:p>
            <a:pPr>
              <a:lnSpc>
                <a:spcPct val="90000"/>
              </a:lnSpc>
            </a:pPr>
            <a:r>
              <a:rPr lang="hr-HR"/>
              <a:t>imaju ga samo d.d. i d.o.o.</a:t>
            </a:r>
          </a:p>
          <a:p>
            <a:pPr>
              <a:lnSpc>
                <a:spcPct val="90000"/>
              </a:lnSpc>
            </a:pPr>
            <a:r>
              <a:rPr lang="hr-HR"/>
              <a:t>nije isto što i imovina</a:t>
            </a:r>
          </a:p>
          <a:p>
            <a:pPr>
              <a:lnSpc>
                <a:spcPct val="90000"/>
              </a:lnSpc>
            </a:pPr>
            <a:r>
              <a:rPr lang="hr-HR"/>
              <a:t>u novcu izražena vrijednost uloga u društvo</a:t>
            </a:r>
          </a:p>
          <a:p>
            <a:pPr>
              <a:lnSpc>
                <a:spcPct val="90000"/>
              </a:lnSpc>
            </a:pPr>
            <a:r>
              <a:rPr lang="hr-HR"/>
              <a:t>t.k. služi određenju odnosa u društvu</a:t>
            </a:r>
          </a:p>
          <a:p>
            <a:pPr>
              <a:lnSpc>
                <a:spcPct val="90000"/>
              </a:lnSpc>
            </a:pPr>
            <a:r>
              <a:rPr lang="hr-HR"/>
              <a:t>t.k. ne mijenja se raspolaganjem imovine društva</a:t>
            </a:r>
          </a:p>
          <a:p>
            <a:pPr>
              <a:lnSpc>
                <a:spcPct val="90000"/>
              </a:lnSpc>
            </a:pPr>
            <a:r>
              <a:rPr lang="hr-HR"/>
              <a:t>t.k. ne mijenja se raspolaganjem udjelima u društvu</a:t>
            </a:r>
          </a:p>
          <a:p>
            <a:pPr>
              <a:lnSpc>
                <a:spcPct val="90000"/>
              </a:lnSpc>
              <a:buFontTx/>
              <a:buNone/>
            </a:pPr>
            <a:endParaRPr lang="hr-HR"/>
          </a:p>
        </p:txBody>
      </p:sp>
    </p:spTree>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nica">
  <a:themeElements>
    <a:clrScheme name="Livnic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nic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nic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561</TotalTime>
  <Words>940</Words>
  <Application>Microsoft Office PowerPoint</Application>
  <PresentationFormat>Prikaz na zaslonu (4:3)</PresentationFormat>
  <Paragraphs>163</Paragraphs>
  <Slides>22</Slides>
  <Notes>1</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22</vt:i4>
      </vt:variant>
    </vt:vector>
  </HeadingPairs>
  <TitlesOfParts>
    <vt:vector size="26" baseType="lpstr">
      <vt:lpstr>Arial</vt:lpstr>
      <vt:lpstr>Rockwell</vt:lpstr>
      <vt:lpstr>Wingdings 2</vt:lpstr>
      <vt:lpstr>Livnica</vt:lpstr>
      <vt:lpstr>Trgovačko društvo</vt:lpstr>
      <vt:lpstr>Zašto osnovati trgovačko društvo?</vt:lpstr>
      <vt:lpstr>Vrste trgovačkih društava</vt:lpstr>
      <vt:lpstr>Vrste trgovačkih društava (HR)</vt:lpstr>
      <vt:lpstr>Trgovačko društvo </vt:lpstr>
      <vt:lpstr>Pravna osobnost trgovačkog društva</vt:lpstr>
      <vt:lpstr>Imovina</vt:lpstr>
      <vt:lpstr>Imovina</vt:lpstr>
      <vt:lpstr>Temeljni kapital</vt:lpstr>
      <vt:lpstr>Temeljni kapital</vt:lpstr>
      <vt:lpstr>Temeljni kapital</vt:lpstr>
      <vt:lpstr>Odgovornost trgovačkog društva za obveze</vt:lpstr>
      <vt:lpstr>Odgovornost članova društva kapitala za obveze</vt:lpstr>
      <vt:lpstr>Proboj pravne osobnosti</vt:lpstr>
      <vt:lpstr>Proboj pravne osobnosti</vt:lpstr>
      <vt:lpstr>Proboj pravne osobnosti</vt:lpstr>
      <vt:lpstr>Proboj pravne osobnosti</vt:lpstr>
      <vt:lpstr>Koji pravni oblik trgovačkog društva?</vt:lpstr>
      <vt:lpstr>PowerPointova prezentacija</vt:lpstr>
      <vt:lpstr>Važnost izbora pravnog oblika trgovačkog društva</vt:lpstr>
      <vt:lpstr>Corporate governance</vt:lpstr>
      <vt:lpstr>Pojam korporacijskog upravljanja</vt:lpstr>
    </vt:vector>
  </TitlesOfParts>
  <Company>Pravni fakultet u Zagrebu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Sinisa Petrovic</dc:creator>
  <cp:lastModifiedBy>Admin</cp:lastModifiedBy>
  <cp:revision>34</cp:revision>
  <dcterms:created xsi:type="dcterms:W3CDTF">2004-11-25T14:08:12Z</dcterms:created>
  <dcterms:modified xsi:type="dcterms:W3CDTF">2015-02-05T09:38:13Z</dcterms:modified>
</cp:coreProperties>
</file>