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2" r:id="rId9"/>
    <p:sldId id="267" r:id="rId10"/>
    <p:sldId id="270" r:id="rId11"/>
    <p:sldId id="263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F5F5F"/>
    <a:srgbClr val="C0C0C0"/>
    <a:srgbClr val="FFCC99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727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6F6E5A-0E57-4AA8-ABBD-4E7ECE17232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926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8EB786-5946-42DE-8825-D1434D6B75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32AE0-DAFC-4A7E-A8CA-C7761B527B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2BC67D-7A48-4A7F-9833-9BBF891374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491CB-C21A-4298-998A-65D81BD7B7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0AD997-027D-4D35-8778-89D040589A6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443C7C-E573-4F0D-AFCB-0436D5D98CD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5C4E47-CFCC-4B8D-97C2-F83CAB67D34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5C199-9420-49EE-B446-1A6F07C1ED7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8F916-65B3-44DB-ABC2-E97A3205FA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BDB4DB-E861-4C57-A13E-1A00BE73E2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760AF0-215D-482D-8E0F-F75708E7AF6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5A95E8-5F84-4AE0-8635-2D467D3A321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de.us/corp/default.shtml" TargetMode="External"/><Relationship Id="rId2" Type="http://schemas.openxmlformats.org/officeDocument/2006/relationships/hyperlink" Target="http://ecorp.state.de.us/default.sph/ecorpWeb.cla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porationstoday.com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delawarecompan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nchantedlearning.com/lab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Pravni oblik trgovačkog društva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i="1"/>
              <a:t>numerus clausus</a:t>
            </a:r>
          </a:p>
          <a:p>
            <a:r>
              <a:rPr lang="hr-HR"/>
              <a:t>određena razina autonomije volje u  uređenju društva</a:t>
            </a:r>
          </a:p>
          <a:p>
            <a:r>
              <a:rPr lang="hr-HR"/>
              <a:t>veća je autonomija u unutarnjem uređenju, nego li u uređenju odnosa društva prema trećima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Delaware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>
                <a:hlinkClick r:id="rId2"/>
              </a:rPr>
              <a:t>http://ecorp.state.de.us/default.sph/ecorpWeb.class</a:t>
            </a:r>
            <a:endParaRPr lang="hr-HR"/>
          </a:p>
          <a:p>
            <a:r>
              <a:rPr lang="hr-HR">
                <a:hlinkClick r:id="rId3"/>
              </a:rPr>
              <a:t>http://www.state.de.us/corp/default.shtml</a:t>
            </a:r>
            <a:endParaRPr lang="hr-HR"/>
          </a:p>
          <a:p>
            <a:pPr>
              <a:buFontTx/>
              <a:buNone/>
            </a:pPr>
            <a:endParaRPr lang="hr-HR"/>
          </a:p>
          <a:p>
            <a:r>
              <a:rPr lang="hr-HR"/>
              <a:t>‘corporate capital of the US’ / corporate haven (Walt Disney, Coca-cola, Chrysler, Google, General Motors, McDonald’s, Time Warner)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i="1"/>
              <a:t>Sindrom Delawarea/ Delaware effect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i="1"/>
              <a:t>state charter competition</a:t>
            </a:r>
          </a:p>
          <a:p>
            <a:pPr lvl="1"/>
            <a:r>
              <a:rPr lang="hr-HR" sz="2400" i="1"/>
              <a:t>franchise tax</a:t>
            </a:r>
          </a:p>
          <a:p>
            <a:r>
              <a:rPr lang="hr-HR" sz="2800" i="1"/>
              <a:t>race for laxity</a:t>
            </a:r>
          </a:p>
          <a:p>
            <a:r>
              <a:rPr lang="hr-HR" sz="2800" i="1"/>
              <a:t>race to the top</a:t>
            </a:r>
          </a:p>
          <a:p>
            <a:pPr lvl="1"/>
            <a:r>
              <a:rPr lang="hr-HR" sz="2400"/>
              <a:t>natjecanje u stvaranju ‘najpovoljnijeg’prava društava</a:t>
            </a:r>
          </a:p>
          <a:p>
            <a:r>
              <a:rPr lang="hr-HR" sz="2800" i="1"/>
              <a:t>race to the bottom</a:t>
            </a:r>
          </a:p>
          <a:p>
            <a:pPr lvl="1"/>
            <a:r>
              <a:rPr lang="hr-HR" sz="2400"/>
              <a:t>na dereguliranom tržištu države se natječu u privlačenju ulaganja smanjujući razinu socijalne zaštite u okviru pravila prava društava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i="1"/>
              <a:t>Race to the bottom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sz="1800" b="1">
                <a:hlinkClick r:id="rId2"/>
              </a:rPr>
              <a:t>http://www.corporationstoday.com/index.html</a:t>
            </a:r>
            <a:endParaRPr lang="hr-HR" sz="1800" b="1"/>
          </a:p>
          <a:p>
            <a:pPr>
              <a:lnSpc>
                <a:spcPct val="80000"/>
              </a:lnSpc>
              <a:buFontTx/>
              <a:buNone/>
            </a:pPr>
            <a:endParaRPr lang="hr-HR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b="1"/>
              <a:t>Check out the advantages of incorporating in Wyoming:</a:t>
            </a:r>
            <a:r>
              <a:rPr lang="hr-HR" sz="1800"/>
              <a:t>  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1800"/>
          </a:p>
          <a:p>
            <a:pPr>
              <a:lnSpc>
                <a:spcPct val="80000"/>
              </a:lnSpc>
            </a:pPr>
            <a:r>
              <a:rPr lang="hr-HR" sz="1800" b="1"/>
              <a:t>No State Income Taxes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No information collected to be shared with IRS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Privacy allowed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Shareholders are not listed with the state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Best Asset Protection Laws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Bearer Shares are allowed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Nominee officers are legal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Citizenship not required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State tax not being considered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Wyoming draws little attention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No Nevada "Stigma"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r>
              <a:rPr lang="hr-HR" sz="1800" b="1"/>
              <a:t>Lower Startup Costs</a:t>
            </a:r>
            <a:r>
              <a:rPr lang="hr-HR" sz="1800"/>
              <a:t> </a:t>
            </a:r>
          </a:p>
          <a:p>
            <a:pPr>
              <a:lnSpc>
                <a:spcPct val="80000"/>
              </a:lnSpc>
            </a:pPr>
            <a:endParaRPr lang="hr-HR" sz="180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i="1"/>
              <a:t>Race to the bottom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>
                <a:hlinkClick r:id="rId2"/>
              </a:rPr>
              <a:t>http://www.thedelawarecompany.com/</a:t>
            </a:r>
            <a:endParaRPr lang="hr-HR" sz="1400" b="1"/>
          </a:p>
          <a:p>
            <a:pPr marL="0" indent="0">
              <a:lnSpc>
                <a:spcPct val="80000"/>
              </a:lnSpc>
              <a:buFontTx/>
              <a:buNone/>
            </a:pPr>
            <a:endParaRPr lang="hr-HR" sz="1400" b="1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Why are over 58% of the Fortune 500 incorporated in Delaware?</a:t>
            </a:r>
            <a:r>
              <a:rPr lang="hr-HR" sz="140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/>
              <a:t>Here are a few of the reasons that Delaware has become famous as a corporate haven for businesses from all over the world, both large and small: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hr-HR" sz="1400" b="1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CONVENIENCE</a:t>
            </a:r>
            <a:endParaRPr lang="hr-HR" sz="1400"/>
          </a:p>
          <a:p>
            <a:pPr marL="0" indent="0">
              <a:lnSpc>
                <a:spcPct val="80000"/>
              </a:lnSpc>
            </a:pPr>
            <a:r>
              <a:rPr lang="hr-HR" sz="1400"/>
              <a:t>A Delaware corporation or LLC can be headquartered anywhere in the world.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One individual can be the stockholder, director and hold all the executive offices.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You need not have a Delaware office address aside from that of your registered agent (The Delaware Company™).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Company records do not need to be kept in Delaware.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Stock can be transferred instantly and privately, without filing a public notice.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You do not have to be a US citizen to form a regular Delaware "C" corporation or LLC. 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You can form your company without coming to Delaware using an online incorporator like The Delaware Company™ . </a:t>
            </a:r>
          </a:p>
          <a:p>
            <a:pPr marL="0" indent="0">
              <a:lnSpc>
                <a:spcPct val="80000"/>
              </a:lnSpc>
            </a:pPr>
            <a:r>
              <a:rPr lang="hr-HR" sz="1400"/>
              <a:t>There is no minimum investment to form a </a:t>
            </a:r>
            <a:r>
              <a:rPr lang="hr-HR" sz="1400">
                <a:hlinkClick r:id="rId2"/>
              </a:rPr>
              <a:t>Delaware corporation or LLC</a:t>
            </a:r>
            <a:r>
              <a:rPr lang="hr-HR" sz="1400"/>
              <a:t>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FLEXIBILITY</a:t>
            </a:r>
            <a:endParaRPr lang="hr-HR" sz="14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ANONYMITY</a:t>
            </a:r>
            <a:r>
              <a:rPr lang="hr-HR" sz="140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TAX SAVINGS 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400" b="1"/>
              <a:t>PROTECTION FROM LAWSUITS </a:t>
            </a:r>
            <a:r>
              <a:rPr lang="hr-HR" sz="14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827088" y="1412875"/>
            <a:ext cx="144145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pojedinac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516688" y="1341438"/>
            <a:ext cx="2159000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Trgovačko društvo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95288" y="2349500"/>
            <a:ext cx="1152525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obrtnik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50825" y="3213100"/>
            <a:ext cx="1441450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trgovac </a:t>
            </a:r>
          </a:p>
          <a:p>
            <a:pPr algn="ctr"/>
            <a:r>
              <a:rPr lang="hr-HR"/>
              <a:t>pojedinac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211638" y="1989138"/>
            <a:ext cx="2160587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društva osoba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443663" y="2420938"/>
            <a:ext cx="2232025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društva kapitala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3203575" y="260350"/>
            <a:ext cx="3168650" cy="936625"/>
          </a:xfrm>
          <a:prstGeom prst="ellipse">
            <a:avLst/>
          </a:prstGeom>
          <a:solidFill>
            <a:srgbClr val="B2B2B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hr-HR" b="1">
                <a:solidFill>
                  <a:schemeClr val="tx2"/>
                </a:solidFill>
              </a:rPr>
              <a:t>Obavljanje djelatnosti u RH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900113" y="620713"/>
            <a:ext cx="1706562" cy="3603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Podružnica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2484438" y="765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2195513" y="981075"/>
            <a:ext cx="12969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300788" y="836613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1187450" y="1844675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900113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5435600" y="1412875"/>
            <a:ext cx="14398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7812088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908175" y="2708275"/>
            <a:ext cx="1562100" cy="576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‘ostali oblici’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395288" y="5084763"/>
            <a:ext cx="12239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zadruga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2627313" y="5229225"/>
            <a:ext cx="1152525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ustanova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3563938" y="3141663"/>
            <a:ext cx="1223962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javno</a:t>
            </a:r>
          </a:p>
          <a:p>
            <a:pPr algn="ctr"/>
            <a:r>
              <a:rPr lang="hr-HR"/>
              <a:t>trgovačko</a:t>
            </a:r>
          </a:p>
          <a:p>
            <a:pPr algn="ctr"/>
            <a:r>
              <a:rPr lang="hr-HR"/>
              <a:t>društvo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3995738" y="4365625"/>
            <a:ext cx="1512887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gospodarsko</a:t>
            </a:r>
          </a:p>
          <a:p>
            <a:pPr algn="ctr"/>
            <a:r>
              <a:rPr lang="hr-HR"/>
              <a:t>interesno</a:t>
            </a:r>
          </a:p>
          <a:p>
            <a:pPr algn="ctr"/>
            <a:r>
              <a:rPr lang="hr-HR"/>
              <a:t>udruženje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>
            <a:off x="1403350" y="3284538"/>
            <a:ext cx="649288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3203575" y="33575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4932363" y="5734050"/>
            <a:ext cx="1562100" cy="7191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komanditno</a:t>
            </a:r>
          </a:p>
          <a:p>
            <a:pPr algn="ctr"/>
            <a:r>
              <a:rPr lang="hr-HR"/>
              <a:t>društvo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4284663" y="26368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4932363" y="2708275"/>
            <a:ext cx="287337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5508625" y="2636838"/>
            <a:ext cx="21590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084888" y="3500438"/>
            <a:ext cx="1346200" cy="865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dioničko</a:t>
            </a:r>
          </a:p>
          <a:p>
            <a:pPr algn="ctr"/>
            <a:r>
              <a:rPr lang="hr-HR"/>
              <a:t>društvo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877050" y="4868863"/>
            <a:ext cx="1633538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društvo s</a:t>
            </a:r>
          </a:p>
          <a:p>
            <a:pPr algn="ctr"/>
            <a:r>
              <a:rPr lang="hr-HR"/>
              <a:t>ograničenom</a:t>
            </a:r>
          </a:p>
          <a:p>
            <a:pPr algn="ctr"/>
            <a:r>
              <a:rPr lang="hr-HR"/>
              <a:t>odgovornošću</a:t>
            </a:r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H="1">
            <a:off x="6804025" y="2924175"/>
            <a:ext cx="1444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H="1">
            <a:off x="8027988" y="2924175"/>
            <a:ext cx="730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3492500" y="1196975"/>
            <a:ext cx="792163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1619250" y="1916113"/>
            <a:ext cx="1274763" cy="649287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slobodna</a:t>
            </a:r>
          </a:p>
          <a:p>
            <a:pPr algn="ctr"/>
            <a:r>
              <a:rPr lang="hr-HR"/>
              <a:t>zanimanja</a:t>
            </a:r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2124075" y="1700213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2484438" y="1484313"/>
            <a:ext cx="1562100" cy="360362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poljoprivrednici</a:t>
            </a:r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V="1">
            <a:off x="2268538" y="1628775"/>
            <a:ext cx="2873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755650" y="6092825"/>
            <a:ext cx="1274763" cy="50482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udruga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339975" y="6165850"/>
            <a:ext cx="1295400" cy="503238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ortaštvo</a:t>
            </a:r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1619250" y="3284538"/>
            <a:ext cx="649288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2484438" y="335756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 animBg="1"/>
      <p:bldP spid="20491" grpId="0" uiExpand="1" build="allAtOnce" animBg="1"/>
      <p:bldP spid="20493" grpId="0" animBg="1"/>
      <p:bldP spid="20494" grpId="0" animBg="1"/>
      <p:bldP spid="20495" grpId="0" animBg="1"/>
      <p:bldP spid="20497" grpId="0" animBg="1"/>
      <p:bldP spid="20498" grpId="0" animBg="1"/>
      <p:bldP spid="20500" grpId="0" animBg="1"/>
      <p:bldP spid="20501" grpId="0" animBg="1"/>
      <p:bldP spid="20502" grpId="0" animBg="1"/>
      <p:bldP spid="20503" grpId="0" animBg="1"/>
      <p:bldP spid="20504" grpId="0" animBg="1"/>
      <p:bldP spid="20505" grpId="0" animBg="1"/>
      <p:bldP spid="20507" grpId="0" animBg="1"/>
      <p:bldP spid="20508" grpId="0" animBg="1"/>
      <p:bldP spid="20509" grpId="0" animBg="1"/>
      <p:bldP spid="20510" grpId="0" animBg="1"/>
      <p:bldP spid="20511" grpId="0" animBg="1"/>
      <p:bldP spid="20512" grpId="0" animBg="1"/>
      <p:bldP spid="20513" grpId="0" animBg="1"/>
      <p:bldP spid="20515" grpId="0" animBg="1"/>
      <p:bldP spid="20519" grpId="0" animBg="1"/>
      <p:bldP spid="20520" grpId="0" animBg="1"/>
      <p:bldP spid="20521" grpId="0" animBg="1"/>
      <p:bldP spid="20522" grpId="0" animBg="1"/>
      <p:bldP spid="20523" grpId="0" animBg="1"/>
      <p:bldP spid="20524" grpId="0" animBg="1"/>
      <p:bldP spid="20527" grpId="0" animBg="1"/>
      <p:bldP spid="20528" grpId="0" animBg="1"/>
      <p:bldP spid="20529" grpId="0" animBg="1"/>
      <p:bldP spid="20530" grpId="0" animBg="1"/>
      <p:bldP spid="20531" grpId="0" animBg="1"/>
      <p:bldP spid="20532" grpId="0" animBg="1"/>
      <p:bldP spid="20533" grpId="0" animBg="1"/>
      <p:bldP spid="20534" grpId="0" animBg="1"/>
      <p:bldP spid="205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492500" y="549275"/>
            <a:ext cx="2138363" cy="91440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hr-HR" sz="2400" b="1">
                <a:solidFill>
                  <a:schemeClr val="tx2"/>
                </a:solidFill>
              </a:rPr>
              <a:t>Društva u RH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9388" y="2060575"/>
            <a:ext cx="1763712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samo HR osobe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051050" y="2060575"/>
            <a:ext cx="2305050" cy="7191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HR i inozemne osobe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427538" y="2060575"/>
            <a:ext cx="2303462" cy="7191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samo inozemne osobe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42988" y="3573463"/>
            <a:ext cx="2016125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kćeri HR društava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003800" y="3573463"/>
            <a:ext cx="2952750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kćeri inozemnih društava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55650" y="5876925"/>
            <a:ext cx="2665413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podružnice HR društava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427538" y="5876925"/>
            <a:ext cx="3671887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podružnice inozemnih društava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276600" y="4581525"/>
            <a:ext cx="1871663" cy="914400"/>
          </a:xfrm>
          <a:prstGeom prst="ellipse">
            <a:avLst/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iz EU</a:t>
            </a: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6156325" y="4581525"/>
            <a:ext cx="1871663" cy="914400"/>
          </a:xfrm>
          <a:prstGeom prst="ellipse">
            <a:avLst/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izvan EU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042988" y="2852738"/>
            <a:ext cx="194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9750" y="2924175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r-Latn-C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4500563" y="4149725"/>
            <a:ext cx="5032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812088" y="4365625"/>
            <a:ext cx="730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 flipV="1">
            <a:off x="4643438" y="5445125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7451725" y="5373688"/>
            <a:ext cx="215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6948488" y="2060575"/>
            <a:ext cx="1763712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država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8" grpId="0" animBg="1"/>
      <p:bldP spid="27669" grpId="0" animBg="1"/>
      <p:bldP spid="27670" grpId="0" animBg="1"/>
      <p:bldP spid="27671" grpId="0" animBg="1"/>
      <p:bldP spid="276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43213" y="476250"/>
            <a:ext cx="3168650" cy="936625"/>
          </a:xfrm>
          <a:prstGeom prst="ellipse">
            <a:avLst/>
          </a:prstGeom>
          <a:solidFill>
            <a:srgbClr val="B2B2B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hr-HR" b="1">
                <a:solidFill>
                  <a:schemeClr val="tx2"/>
                </a:solidFill>
              </a:rPr>
              <a:t>Obavljanje djelatnosti u RH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23850" y="3429000"/>
            <a:ext cx="2592388" cy="12239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početak obavljanja </a:t>
            </a:r>
          </a:p>
          <a:p>
            <a:pPr algn="ctr"/>
            <a:r>
              <a:rPr lang="hr-HR"/>
              <a:t>djelatnosti samo na </a:t>
            </a:r>
          </a:p>
          <a:p>
            <a:pPr algn="ctr"/>
            <a:r>
              <a:rPr lang="hr-HR"/>
              <a:t>temelju odobrenja (ZTD)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95288" y="1916113"/>
            <a:ext cx="1512887" cy="865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gospodarske</a:t>
            </a:r>
          </a:p>
          <a:p>
            <a:pPr algn="ctr"/>
            <a:r>
              <a:rPr lang="hr-HR"/>
              <a:t>djelatnosti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411413" y="1916113"/>
            <a:ext cx="1800225" cy="865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negospodarske</a:t>
            </a:r>
          </a:p>
          <a:p>
            <a:pPr algn="ctr"/>
            <a:r>
              <a:rPr lang="hr-HR"/>
              <a:t>djelatnosti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580063" y="215265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r-Latn-C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219700" y="1844675"/>
            <a:ext cx="2305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trgovačka društva</a:t>
            </a:r>
          </a:p>
          <a:p>
            <a:r>
              <a:rPr lang="hr-HR"/>
              <a:t>ustanove</a:t>
            </a:r>
          </a:p>
          <a:p>
            <a:endParaRPr lang="hr-HR"/>
          </a:p>
          <a:p>
            <a:r>
              <a:rPr lang="hr-HR"/>
              <a:t>(Opći porezni zakon)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348038" y="3429000"/>
            <a:ext cx="2376487" cy="12239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upis djelatnosti samo </a:t>
            </a:r>
          </a:p>
          <a:p>
            <a:pPr algn="ctr"/>
            <a:r>
              <a:rPr lang="hr-HR"/>
              <a:t>na temelju odobrenja</a:t>
            </a:r>
          </a:p>
          <a:p>
            <a:pPr algn="ctr"/>
            <a:r>
              <a:rPr lang="hr-HR"/>
              <a:t>(Z. o sudskom registru)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827088" y="5300663"/>
            <a:ext cx="1800225" cy="865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djelatnosti od </a:t>
            </a:r>
          </a:p>
          <a:p>
            <a:pPr algn="ctr"/>
            <a:r>
              <a:rPr lang="hr-HR"/>
              <a:t>javnog interesa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6084888" y="4149725"/>
            <a:ext cx="2592387" cy="12239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obavljanje djelatnosti</a:t>
            </a:r>
          </a:p>
          <a:p>
            <a:pPr algn="ctr"/>
            <a:r>
              <a:rPr lang="hr-HR"/>
              <a:t>samo u određenom</a:t>
            </a:r>
          </a:p>
          <a:p>
            <a:pPr algn="ctr"/>
            <a:r>
              <a:rPr lang="hr-HR"/>
              <a:t>obliku trg. društva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59113" y="5157788"/>
            <a:ext cx="2952750" cy="12239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/>
              <a:t>obavljanje neke djelatnosti</a:t>
            </a:r>
          </a:p>
          <a:p>
            <a:pPr algn="ctr"/>
            <a:r>
              <a:rPr lang="hr-HR"/>
              <a:t>kao jedini predmet </a:t>
            </a:r>
          </a:p>
          <a:p>
            <a:pPr algn="ctr"/>
            <a:r>
              <a:rPr lang="hr-HR"/>
              <a:t>poslovanja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6" grpId="0" animBg="1"/>
      <p:bldP spid="30727" grpId="0" animBg="1"/>
      <p:bldP spid="30729" grpId="0" animBg="1"/>
      <p:bldP spid="30731" grpId="0"/>
      <p:bldP spid="30732" grpId="0" animBg="1"/>
      <p:bldP spid="30733" grpId="0" animBg="1"/>
      <p:bldP spid="30734" grpId="0" animBg="1"/>
      <p:bldP spid="307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stajalište ES: </a:t>
            </a:r>
          </a:p>
          <a:p>
            <a:pPr lvl="1">
              <a:lnSpc>
                <a:spcPct val="90000"/>
              </a:lnSpc>
            </a:pPr>
            <a:r>
              <a:rPr lang="hr-HR"/>
              <a:t>obveza država članica da priznaju društva i podružnice društava, osnovanih po pravu države članice</a:t>
            </a:r>
          </a:p>
          <a:p>
            <a:pPr lvl="1">
              <a:lnSpc>
                <a:spcPct val="90000"/>
              </a:lnSpc>
            </a:pPr>
            <a:r>
              <a:rPr lang="hr-HR"/>
              <a:t>izbor mjesta osnivanja (države osnivanja, pravnog poretka po kojem će se osnovati) ne znači prijevarno zaobilaženje i zlouporabu prava</a:t>
            </a:r>
          </a:p>
          <a:p>
            <a:pPr lvl="1">
              <a:lnSpc>
                <a:spcPct val="90000"/>
              </a:lnSpc>
            </a:pPr>
            <a:r>
              <a:rPr lang="hr-HR"/>
              <a:t>ograničenja su moguća samo ako bi to bilo u interesu javnog poretka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posljedice</a:t>
            </a:r>
          </a:p>
          <a:p>
            <a:pPr lvl="1"/>
            <a:r>
              <a:rPr lang="hr-HR"/>
              <a:t>sloboda izbora ‘najpovoljnijeg prava’</a:t>
            </a:r>
          </a:p>
          <a:p>
            <a:pPr lvl="1"/>
            <a:r>
              <a:rPr lang="hr-HR"/>
              <a:t>niti država koje primjenjuje teoriju stvarnog sjedišta ne mogu osigurati primjenu vlastitog prava na društva koja suštinski posluju na njenom terotoriju</a:t>
            </a:r>
          </a:p>
          <a:p>
            <a:pPr lvl="1"/>
            <a:r>
              <a:rPr lang="hr-HR"/>
              <a:t>konkurencija pravnih poredaka</a:t>
            </a:r>
          </a:p>
          <a:p>
            <a:pPr lvl="1"/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posljedice</a:t>
            </a:r>
          </a:p>
          <a:p>
            <a:pPr lvl="1">
              <a:lnSpc>
                <a:spcPct val="90000"/>
              </a:lnSpc>
            </a:pPr>
            <a:r>
              <a:rPr lang="hr-HR"/>
              <a:t>migracija društava /ulaganja u povoljniji pravni poredak</a:t>
            </a:r>
          </a:p>
          <a:p>
            <a:pPr lvl="2">
              <a:lnSpc>
                <a:spcPct val="90000"/>
              </a:lnSpc>
            </a:pPr>
            <a:r>
              <a:rPr lang="hr-HR" i="1"/>
              <a:t>pseudo-foreign corporations</a:t>
            </a:r>
          </a:p>
          <a:p>
            <a:pPr lvl="1">
              <a:lnSpc>
                <a:spcPct val="90000"/>
              </a:lnSpc>
            </a:pPr>
            <a:r>
              <a:rPr lang="hr-HR"/>
              <a:t>države se trude stvoriti komparativne prednosti svojih zakonodavstava radi privlačenja ulaganja</a:t>
            </a:r>
          </a:p>
          <a:p>
            <a:pPr lvl="2">
              <a:lnSpc>
                <a:spcPct val="90000"/>
              </a:lnSpc>
            </a:pPr>
            <a:r>
              <a:rPr lang="hr-HR"/>
              <a:t>npr. suodlučivanje zaposlenih</a:t>
            </a:r>
          </a:p>
          <a:p>
            <a:pPr lvl="2">
              <a:lnSpc>
                <a:spcPct val="90000"/>
              </a:lnSpc>
            </a:pPr>
            <a:r>
              <a:rPr lang="hr-HR"/>
              <a:t>zaštita vjerovnika kroz institut temeljnog kapitala</a:t>
            </a:r>
          </a:p>
          <a:p>
            <a:pPr lvl="2">
              <a:lnSpc>
                <a:spcPct val="90000"/>
              </a:lnSpc>
            </a:pPr>
            <a:r>
              <a:rPr lang="hr-HR"/>
              <a:t>zaštita manjinskih članova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r-HR"/>
          </a:p>
          <a:p>
            <a:pPr lvl="3">
              <a:lnSpc>
                <a:spcPct val="90000"/>
              </a:lnSpc>
            </a:pPr>
            <a:endParaRPr lang="hr-HR"/>
          </a:p>
          <a:p>
            <a:pPr>
              <a:lnSpc>
                <a:spcPct val="90000"/>
              </a:lnSpc>
            </a:pPr>
            <a:endParaRPr lang="hr-HR"/>
          </a:p>
          <a:p>
            <a:pPr lvl="2">
              <a:lnSpc>
                <a:spcPct val="90000"/>
              </a:lnSpc>
            </a:pPr>
            <a:endParaRPr lang="hr-H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posljedice</a:t>
            </a:r>
          </a:p>
          <a:p>
            <a:pPr lvl="1"/>
            <a:r>
              <a:rPr lang="hr-HR"/>
              <a:t>prednosti u uređenju prava društava za koga? </a:t>
            </a:r>
          </a:p>
          <a:p>
            <a:pPr lvl="2"/>
            <a:r>
              <a:rPr lang="hr-HR"/>
              <a:t>funkcija prava društava i uređenja trgovačkih društava</a:t>
            </a:r>
          </a:p>
          <a:p>
            <a:pPr lvl="2"/>
            <a:r>
              <a:rPr lang="hr-HR"/>
              <a:t>prednosti za ulagače/privatni sektor ili vođenje računa o socijalnoj funkciji</a:t>
            </a:r>
          </a:p>
          <a:p>
            <a:pPr lvl="1"/>
            <a:r>
              <a:rPr lang="hr-HR"/>
              <a:t>harmonizacija prava društava</a:t>
            </a:r>
          </a:p>
          <a:p>
            <a:pPr lvl="1"/>
            <a:r>
              <a:rPr lang="hr-HR"/>
              <a:t>jednaki proces kao u SAD?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r-Latn-CS"/>
          </a:p>
        </p:txBody>
      </p:sp>
      <p:pic>
        <p:nvPicPr>
          <p:cNvPr id="12293" name="Picture 5" descr="USA find your state and labe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844675"/>
            <a:ext cx="5429250" cy="40290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SAD</a:t>
            </a:r>
          </a:p>
        </p:txBody>
      </p:sp>
      <p:pic>
        <p:nvPicPr>
          <p:cNvPr id="13318" name="Picture 6" descr="delaware_9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349500"/>
            <a:ext cx="2292350" cy="2919413"/>
          </a:xfrm>
          <a:noFill/>
          <a:ln/>
        </p:spPr>
      </p:pic>
      <p:pic>
        <p:nvPicPr>
          <p:cNvPr id="13317" name="Picture 5" descr="Mid-Atlantic St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4048125" cy="46291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vodeća uloga prava Delawarea</a:t>
            </a:r>
          </a:p>
          <a:p>
            <a:pPr lvl="1"/>
            <a:r>
              <a:rPr lang="hr-HR" sz="2400"/>
              <a:t>jednostavno osnivanje (10 USD i 24 sata, pa i 1 sat)</a:t>
            </a:r>
          </a:p>
          <a:p>
            <a:pPr lvl="1"/>
            <a:r>
              <a:rPr lang="hr-HR" sz="2400"/>
              <a:t>kontrola nad društvom u rukama većinskih članova</a:t>
            </a:r>
          </a:p>
          <a:p>
            <a:pPr lvl="1"/>
            <a:r>
              <a:rPr lang="hr-HR" sz="2400"/>
              <a:t>liberalan pristup pitanju isplate dividende</a:t>
            </a:r>
          </a:p>
          <a:p>
            <a:pPr lvl="1"/>
            <a:r>
              <a:rPr lang="hr-HR" sz="2400"/>
              <a:t>liberalan pristup stjecanju vlastitih dionica</a:t>
            </a:r>
          </a:p>
          <a:p>
            <a:pPr lvl="1"/>
            <a:r>
              <a:rPr lang="hr-HR" sz="2400"/>
              <a:t>povoljan položaj direktora (ovlasti, davanje kredita od strane društva, ograničenje odgovornosti, minimalan utjecaj članova)</a:t>
            </a:r>
          </a:p>
          <a:p>
            <a:pPr lvl="1"/>
            <a:r>
              <a:rPr lang="hr-HR" sz="2400"/>
              <a:t>razvijena sudska praksa, specijalizirani sudovi</a:t>
            </a:r>
          </a:p>
          <a:p>
            <a:endParaRPr lang="hr-HR" sz="2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Delaware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preko 450.000 društava</a:t>
            </a:r>
          </a:p>
          <a:p>
            <a:r>
              <a:rPr lang="hr-HR" sz="2800"/>
              <a:t>više od 40% društava čije dionice kotiraju na NYSE imaju registrirano sjedište u Delawareu</a:t>
            </a:r>
          </a:p>
          <a:p>
            <a:r>
              <a:rPr lang="hr-HR" sz="2800"/>
              <a:t>više od 50% društva između Fortune 500 imaju registrirano sjedište u Delawareu</a:t>
            </a:r>
          </a:p>
          <a:p>
            <a:r>
              <a:rPr lang="hr-HR" sz="2800"/>
              <a:t>stvarno sjedište u Delawareu ima samo Dupont</a:t>
            </a:r>
          </a:p>
          <a:p>
            <a:r>
              <a:rPr lang="hr-HR" sz="2800"/>
              <a:t>svake godina osniva se preko 90.000 društava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461</TotalTime>
  <Words>528</Words>
  <Application>Microsoft Office PowerPoint</Application>
  <PresentationFormat>Prikaz na zaslonu (4:3)</PresentationFormat>
  <Paragraphs>160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Rockwell</vt:lpstr>
      <vt:lpstr>Wingdings 2</vt:lpstr>
      <vt:lpstr>Livnica</vt:lpstr>
      <vt:lpstr>Pravni oblik trgovačkog društva</vt:lpstr>
      <vt:lpstr>EU</vt:lpstr>
      <vt:lpstr>EU</vt:lpstr>
      <vt:lpstr>EU</vt:lpstr>
      <vt:lpstr>EU</vt:lpstr>
      <vt:lpstr>SAD</vt:lpstr>
      <vt:lpstr>SAD</vt:lpstr>
      <vt:lpstr>SAD</vt:lpstr>
      <vt:lpstr>Delaware</vt:lpstr>
      <vt:lpstr>Delaware</vt:lpstr>
      <vt:lpstr>Sindrom Delawarea/ Delaware effect</vt:lpstr>
      <vt:lpstr>Race to the bottom</vt:lpstr>
      <vt:lpstr>Race to the bottom</vt:lpstr>
      <vt:lpstr>PowerPointova prezentacija</vt:lpstr>
      <vt:lpstr>PowerPointova prezentacija</vt:lpstr>
      <vt:lpstr>PowerPointova prezentacija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 Petrovic</dc:creator>
  <cp:lastModifiedBy>Admin</cp:lastModifiedBy>
  <cp:revision>33</cp:revision>
  <dcterms:created xsi:type="dcterms:W3CDTF">2004-11-25T14:08:12Z</dcterms:created>
  <dcterms:modified xsi:type="dcterms:W3CDTF">2015-02-05T09:36:40Z</dcterms:modified>
</cp:coreProperties>
</file>