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4"/>
  </p:notesMasterIdLst>
  <p:handoutMasterIdLst>
    <p:handoutMasterId r:id="rId25"/>
  </p:handoutMasterIdLst>
  <p:sldIdLst>
    <p:sldId id="259" r:id="rId2"/>
    <p:sldId id="286" r:id="rId3"/>
    <p:sldId id="290" r:id="rId4"/>
    <p:sldId id="291" r:id="rId5"/>
    <p:sldId id="288" r:id="rId6"/>
    <p:sldId id="285" r:id="rId7"/>
    <p:sldId id="261" r:id="rId8"/>
    <p:sldId id="271" r:id="rId9"/>
    <p:sldId id="262" r:id="rId10"/>
    <p:sldId id="263" r:id="rId11"/>
    <p:sldId id="264" r:id="rId12"/>
    <p:sldId id="265" r:id="rId13"/>
    <p:sldId id="266" r:id="rId14"/>
    <p:sldId id="267" r:id="rId15"/>
    <p:sldId id="292" r:id="rId16"/>
    <p:sldId id="293" r:id="rId17"/>
    <p:sldId id="294" r:id="rId18"/>
    <p:sldId id="295" r:id="rId19"/>
    <p:sldId id="296" r:id="rId20"/>
    <p:sldId id="297" r:id="rId21"/>
    <p:sldId id="298" r:id="rId22"/>
    <p:sldId id="268" r:id="rId23"/>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hr-HR"/>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EF95CD4-5C03-4D48-8C82-9A3CA85BE0F4}" type="datetimeFigureOut">
              <a:rPr lang="hr-HR"/>
              <a:pPr>
                <a:defRPr/>
              </a:pPr>
              <a:t>5.2.2015.</a:t>
            </a:fld>
            <a:endParaRPr lang="hr-HR"/>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hr-HR"/>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10BD6F2-F287-4950-8546-B66A1269FD1F}" type="slidenum">
              <a:rPr lang="hr-HR"/>
              <a:pPr>
                <a:defRPr/>
              </a:pPr>
              <a:t>‹#›</a:t>
            </a:fld>
            <a:endParaRPr lang="hr-HR"/>
          </a:p>
        </p:txBody>
      </p:sp>
    </p:spTree>
    <p:extLst>
      <p:ext uri="{BB962C8B-B14F-4D97-AF65-F5344CB8AC3E}">
        <p14:creationId xmlns:p14="http://schemas.microsoft.com/office/powerpoint/2010/main" val="884032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F8514CA-8D51-4A35-AA31-048E15E8A751}" type="slidenum">
              <a:rPr lang="hr-HR"/>
              <a:pPr>
                <a:defRPr/>
              </a:pPr>
              <a:t>‹#›</a:t>
            </a:fld>
            <a:endParaRPr lang="hr-HR"/>
          </a:p>
        </p:txBody>
      </p:sp>
    </p:spTree>
    <p:extLst>
      <p:ext uri="{BB962C8B-B14F-4D97-AF65-F5344CB8AC3E}">
        <p14:creationId xmlns:p14="http://schemas.microsoft.com/office/powerpoint/2010/main" val="4204096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9131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19717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91637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59854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25204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5757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24140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48705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63419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80789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51889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152181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428174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3260221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44627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688071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939144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483835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59551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18527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41144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97634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pPr>
              <a:defRPr/>
            </a:pPr>
            <a:fld id="{88FB5C50-C660-4905-8701-DE18E0680E95}" type="datetime1">
              <a:rPr lang="sr-Latn-CS" smtClean="0"/>
              <a:pPr>
                <a:defRPr/>
              </a:pPr>
              <a:t>5.2.2015.</a:t>
            </a:fld>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7327FE31-0441-443F-BA99-43D40CB53AB4}" type="slidenum">
              <a:rPr lang="hr-HR" smtClean="0"/>
              <a:pPr>
                <a:defRPr/>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7327FE31-0441-443F-BA99-43D40CB53AB4}" type="slidenum">
              <a:rPr lang="hr-HR" smtClean="0"/>
              <a:pPr>
                <a:defRPr/>
              </a:pPr>
              <a:t>‹#›</a:t>
            </a:fld>
            <a:endParaRPr lang="hr-H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7327FE31-0441-443F-BA99-43D40CB53AB4}" type="slidenum">
              <a:rPr lang="hr-HR" smtClean="0"/>
              <a:pPr>
                <a:defRPr/>
              </a:pPr>
              <a:t>‹#›</a:t>
            </a:fld>
            <a:endParaRPr lang="hr-H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828800"/>
            <a:ext cx="8229600" cy="43021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606100F5-6211-4B4F-99B8-D1D08A2CBFA2}" type="datetime1">
              <a:rPr lang="sr-Latn-CS"/>
              <a:pPr>
                <a:defRPr/>
              </a:pPr>
              <a:t>5.2.2015.</a:t>
            </a:fld>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59B433F8-BFD4-4328-A081-BD6C54DB3DFE}"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7327FE31-0441-443F-BA99-43D40CB53AB4}" type="slidenum">
              <a:rPr lang="hr-HR" smtClean="0"/>
              <a:pPr>
                <a:defRPr/>
              </a:pPr>
              <a:t>‹#›</a:t>
            </a:fld>
            <a:endParaRPr lang="hr-H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pPr>
              <a:defRPr/>
            </a:pPr>
            <a:fld id="{88FB5C50-C660-4905-8701-DE18E0680E95}" type="datetime1">
              <a:rPr lang="sr-Latn-CS" smtClean="0"/>
              <a:pPr>
                <a:defRPr/>
              </a:pPr>
              <a:t>5.2.2015.</a:t>
            </a:fld>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327FE31-0441-443F-BA99-43D40CB53AB4}" type="slidenum">
              <a:rPr lang="hr-HR" smtClean="0"/>
              <a:pPr>
                <a:defRPr/>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6" name="Rezervirano mjesto podnožja 5"/>
          <p:cNvSpPr>
            <a:spLocks noGrp="1"/>
          </p:cNvSpPr>
          <p:nvPr>
            <p:ph type="ftr" sz="quarter" idx="11"/>
          </p:nvPr>
        </p:nvSpPr>
        <p:spPr/>
        <p:txBody>
          <a:bodyPr/>
          <a:lstStyle>
            <a:extLst/>
          </a:lstStyle>
          <a:p>
            <a:pPr>
              <a:defRPr/>
            </a:pPr>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pPr>
              <a:defRPr/>
            </a:pPr>
            <a:fld id="{7327FE31-0441-443F-BA99-43D40CB53AB4}" type="slidenum">
              <a:rPr lang="hr-HR" smtClean="0"/>
              <a:pPr>
                <a:defRPr/>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8" name="Rezervirano mjesto podnožja 7"/>
          <p:cNvSpPr>
            <a:spLocks noGrp="1"/>
          </p:cNvSpPr>
          <p:nvPr>
            <p:ph type="ftr" sz="quarter" idx="11"/>
          </p:nvPr>
        </p:nvSpPr>
        <p:spPr/>
        <p:txBody>
          <a:bodyPr/>
          <a:lstStyle>
            <a:extLst/>
          </a:lstStyle>
          <a:p>
            <a:pPr>
              <a:defRPr/>
            </a:pPr>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pPr>
              <a:defRPr/>
            </a:pPr>
            <a:fld id="{7327FE31-0441-443F-BA99-43D40CB53AB4}" type="slidenum">
              <a:rPr lang="hr-HR" smtClean="0"/>
              <a:pPr>
                <a:defRPr/>
              </a:pPr>
              <a:t>‹#›</a:t>
            </a:fld>
            <a:endParaRPr lang="hr-H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4" name="Rezervirano mjesto podnožja 3"/>
          <p:cNvSpPr>
            <a:spLocks noGrp="1"/>
          </p:cNvSpPr>
          <p:nvPr>
            <p:ph type="ftr" sz="quarter" idx="11"/>
          </p:nvPr>
        </p:nvSpPr>
        <p:spPr/>
        <p:txBody>
          <a:bodyPr/>
          <a:lstStyle>
            <a:extLst/>
          </a:lstStyle>
          <a:p>
            <a:pPr>
              <a:defRPr/>
            </a:pPr>
            <a:endParaRPr lang="hr-HR"/>
          </a:p>
        </p:txBody>
      </p:sp>
      <p:sp>
        <p:nvSpPr>
          <p:cNvPr id="5" name="Rezervirano mjesto broja slajda 4"/>
          <p:cNvSpPr>
            <a:spLocks noGrp="1"/>
          </p:cNvSpPr>
          <p:nvPr>
            <p:ph type="sldNum" sz="quarter" idx="12"/>
          </p:nvPr>
        </p:nvSpPr>
        <p:spPr/>
        <p:txBody>
          <a:bodyPr/>
          <a:lstStyle>
            <a:extLst/>
          </a:lstStyle>
          <a:p>
            <a:pPr>
              <a:defRPr/>
            </a:pPr>
            <a:fld id="{7327FE31-0441-443F-BA99-43D40CB53AB4}" type="slidenum">
              <a:rPr lang="hr-HR" smtClean="0"/>
              <a:pPr>
                <a:defRPr/>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pPr>
              <a:defRPr/>
            </a:pPr>
            <a:fld id="{88FB5C50-C660-4905-8701-DE18E0680E95}" type="datetime1">
              <a:rPr lang="sr-Latn-CS" smtClean="0"/>
              <a:pPr>
                <a:defRPr/>
              </a:pPr>
              <a:t>5.2.2015.</a:t>
            </a:fld>
            <a:endParaRPr lang="hr-HR"/>
          </a:p>
        </p:txBody>
      </p:sp>
      <p:sp>
        <p:nvSpPr>
          <p:cNvPr id="3" name="Rezervirano mjesto podnožja 2"/>
          <p:cNvSpPr>
            <a:spLocks noGrp="1"/>
          </p:cNvSpPr>
          <p:nvPr>
            <p:ph type="ftr" sz="quarter" idx="11"/>
          </p:nvPr>
        </p:nvSpPr>
        <p:spPr/>
        <p:txBody>
          <a:bodyPr/>
          <a:lstStyle>
            <a:extLst/>
          </a:lstStyle>
          <a:p>
            <a:pPr>
              <a:defRPr/>
            </a:pPr>
            <a:endParaRPr lang="hr-HR"/>
          </a:p>
        </p:txBody>
      </p:sp>
      <p:sp>
        <p:nvSpPr>
          <p:cNvPr id="4" name="Rezervirano mjesto broja slajda 3"/>
          <p:cNvSpPr>
            <a:spLocks noGrp="1"/>
          </p:cNvSpPr>
          <p:nvPr>
            <p:ph type="sldNum" sz="quarter" idx="12"/>
          </p:nvPr>
        </p:nvSpPr>
        <p:spPr/>
        <p:txBody>
          <a:bodyPr/>
          <a:lstStyle>
            <a:extLst/>
          </a:lstStyle>
          <a:p>
            <a:pPr>
              <a:defRPr/>
            </a:pPr>
            <a:fld id="{7327FE31-0441-443F-BA99-43D40CB53AB4}" type="slidenum">
              <a:rPr lang="hr-HR" smtClean="0"/>
              <a:pPr>
                <a:defRPr/>
              </a:pPr>
              <a:t>‹#›</a:t>
            </a:fld>
            <a:endParaRPr lang="hr-H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pPr>
              <a:defRPr/>
            </a:pPr>
            <a:fld id="{88FB5C50-C660-4905-8701-DE18E0680E95}" type="datetime1">
              <a:rPr lang="sr-Latn-CS" smtClean="0"/>
              <a:pPr>
                <a:defRPr/>
              </a:pPr>
              <a:t>5.2.2015.</a:t>
            </a:fld>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327FE31-0441-443F-BA99-43D40CB53AB4}" type="slidenum">
              <a:rPr lang="hr-HR" smtClean="0"/>
              <a:pPr>
                <a:defRPr/>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pPr>
              <a:defRPr/>
            </a:pPr>
            <a:fld id="{88FB5C50-C660-4905-8701-DE18E0680E95}" type="datetime1">
              <a:rPr lang="sr-Latn-CS" smtClean="0"/>
              <a:pPr>
                <a:defRPr/>
              </a:pPr>
              <a:t>5.2.2015.</a:t>
            </a:fld>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7327FE31-0441-443F-BA99-43D40CB53AB4}" type="slidenum">
              <a:rPr lang="hr-HR" smtClean="0"/>
              <a:pPr>
                <a:defRPr/>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88FB5C50-C660-4905-8701-DE18E0680E95}" type="datetime1">
              <a:rPr lang="sr-Latn-CS" smtClean="0"/>
              <a:pPr>
                <a:defRPr/>
              </a:pPr>
              <a:t>5.2.2015.</a:t>
            </a:fld>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7327FE31-0441-443F-BA99-43D40CB53AB4}" type="slidenum">
              <a:rPr lang="hr-HR" smtClean="0"/>
              <a:pPr>
                <a:defRPr/>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8"/>
          <p:cNvSpPr>
            <a:spLocks noGrp="1" noChangeArrowheads="1"/>
          </p:cNvSpPr>
          <p:nvPr>
            <p:ph type="title"/>
          </p:nvPr>
        </p:nvSpPr>
        <p:spPr/>
        <p:txBody>
          <a:bodyPr/>
          <a:lstStyle/>
          <a:p>
            <a:pPr algn="ctr"/>
            <a:r>
              <a:rPr lang="hr-HR" dirty="0" smtClean="0"/>
              <a:t>ORGANI UPRAVLJANJA</a:t>
            </a:r>
          </a:p>
        </p:txBody>
      </p:sp>
      <p:sp>
        <p:nvSpPr>
          <p:cNvPr id="3074" name="Slide Number Placeholder 5"/>
          <p:cNvSpPr>
            <a:spLocks noGrp="1"/>
          </p:cNvSpPr>
          <p:nvPr>
            <p:ph type="sldNum" sz="quarter" idx="12"/>
          </p:nvPr>
        </p:nvSpPr>
        <p:spPr>
          <a:noFill/>
        </p:spPr>
        <p:txBody>
          <a:bodyPr/>
          <a:lstStyle/>
          <a:p>
            <a:fld id="{75552BFB-3823-49F1-8D77-5F5EB7FACFF2}" type="slidenum">
              <a:rPr lang="hr-HR" smtClean="0"/>
              <a:pPr/>
              <a:t>1</a:t>
            </a:fld>
            <a:endParaRPr lang="hr-HR" smtClean="0"/>
          </a:p>
        </p:txBody>
      </p:sp>
      <p:sp>
        <p:nvSpPr>
          <p:cNvPr id="3076" name="Text Box 5"/>
          <p:cNvSpPr txBox="1">
            <a:spLocks noChangeArrowheads="1"/>
          </p:cNvSpPr>
          <p:nvPr/>
        </p:nvSpPr>
        <p:spPr bwMode="auto">
          <a:xfrm>
            <a:off x="971550" y="2276475"/>
            <a:ext cx="3024188" cy="396875"/>
          </a:xfrm>
          <a:prstGeom prst="rect">
            <a:avLst/>
          </a:prstGeom>
          <a:noFill/>
          <a:ln w="9525">
            <a:noFill/>
            <a:miter lim="800000"/>
            <a:headEnd/>
            <a:tailEnd/>
          </a:ln>
        </p:spPr>
        <p:txBody>
          <a:bodyPr>
            <a:spAutoFit/>
          </a:bodyPr>
          <a:lstStyle/>
          <a:p>
            <a:pPr>
              <a:spcBef>
                <a:spcPct val="50000"/>
              </a:spcBef>
            </a:pPr>
            <a:r>
              <a:rPr lang="hr-HR" sz="2000" b="1"/>
              <a:t>DUALISTIČKI USTROJ</a:t>
            </a:r>
          </a:p>
        </p:txBody>
      </p:sp>
      <p:sp>
        <p:nvSpPr>
          <p:cNvPr id="3077" name="Text Box 6"/>
          <p:cNvSpPr txBox="1">
            <a:spLocks noChangeArrowheads="1"/>
          </p:cNvSpPr>
          <p:nvPr/>
        </p:nvSpPr>
        <p:spPr bwMode="auto">
          <a:xfrm>
            <a:off x="5148263" y="2276475"/>
            <a:ext cx="3024187" cy="396875"/>
          </a:xfrm>
          <a:prstGeom prst="rect">
            <a:avLst/>
          </a:prstGeom>
          <a:noFill/>
          <a:ln w="9525">
            <a:noFill/>
            <a:miter lim="800000"/>
            <a:headEnd/>
            <a:tailEnd/>
          </a:ln>
        </p:spPr>
        <p:txBody>
          <a:bodyPr>
            <a:spAutoFit/>
          </a:bodyPr>
          <a:lstStyle/>
          <a:p>
            <a:pPr>
              <a:spcBef>
                <a:spcPct val="50000"/>
              </a:spcBef>
            </a:pPr>
            <a:r>
              <a:rPr lang="hr-HR" sz="2000" b="1"/>
              <a:t>MONISTIČKI USTROJ</a:t>
            </a:r>
          </a:p>
        </p:txBody>
      </p:sp>
      <p:sp>
        <p:nvSpPr>
          <p:cNvPr id="3078" name="Line 11"/>
          <p:cNvSpPr>
            <a:spLocks noChangeShapeType="1"/>
          </p:cNvSpPr>
          <p:nvPr/>
        </p:nvSpPr>
        <p:spPr bwMode="auto">
          <a:xfrm flipH="1">
            <a:off x="1692275" y="2708275"/>
            <a:ext cx="719138" cy="720725"/>
          </a:xfrm>
          <a:prstGeom prst="line">
            <a:avLst/>
          </a:prstGeom>
          <a:noFill/>
          <a:ln w="9525">
            <a:solidFill>
              <a:schemeClr val="tx1"/>
            </a:solidFill>
            <a:round/>
            <a:headEnd/>
            <a:tailEnd type="triangle" w="med" len="med"/>
          </a:ln>
        </p:spPr>
        <p:txBody>
          <a:bodyPr/>
          <a:lstStyle/>
          <a:p>
            <a:endParaRPr lang="hr-HR"/>
          </a:p>
        </p:txBody>
      </p:sp>
      <p:sp>
        <p:nvSpPr>
          <p:cNvPr id="3079" name="Line 12"/>
          <p:cNvSpPr>
            <a:spLocks noChangeShapeType="1"/>
          </p:cNvSpPr>
          <p:nvPr/>
        </p:nvSpPr>
        <p:spPr bwMode="auto">
          <a:xfrm>
            <a:off x="2411413" y="2708275"/>
            <a:ext cx="720725" cy="720725"/>
          </a:xfrm>
          <a:prstGeom prst="line">
            <a:avLst/>
          </a:prstGeom>
          <a:noFill/>
          <a:ln w="9525">
            <a:solidFill>
              <a:schemeClr val="tx1"/>
            </a:solidFill>
            <a:round/>
            <a:headEnd/>
            <a:tailEnd type="triangle" w="med" len="med"/>
          </a:ln>
        </p:spPr>
        <p:txBody>
          <a:bodyPr/>
          <a:lstStyle/>
          <a:p>
            <a:endParaRPr lang="hr-HR"/>
          </a:p>
        </p:txBody>
      </p:sp>
      <p:sp>
        <p:nvSpPr>
          <p:cNvPr id="3080" name="Line 13"/>
          <p:cNvSpPr>
            <a:spLocks noChangeShapeType="1"/>
          </p:cNvSpPr>
          <p:nvPr/>
        </p:nvSpPr>
        <p:spPr bwMode="auto">
          <a:xfrm>
            <a:off x="6732588" y="2708275"/>
            <a:ext cx="0" cy="720725"/>
          </a:xfrm>
          <a:prstGeom prst="line">
            <a:avLst/>
          </a:prstGeom>
          <a:noFill/>
          <a:ln w="9525">
            <a:solidFill>
              <a:schemeClr val="tx1"/>
            </a:solidFill>
            <a:round/>
            <a:headEnd/>
            <a:tailEnd type="triangle" w="med" len="med"/>
          </a:ln>
        </p:spPr>
        <p:txBody>
          <a:bodyPr/>
          <a:lstStyle/>
          <a:p>
            <a:endParaRPr lang="hr-HR"/>
          </a:p>
        </p:txBody>
      </p:sp>
      <p:sp>
        <p:nvSpPr>
          <p:cNvPr id="3081" name="Text Box 14"/>
          <p:cNvSpPr txBox="1">
            <a:spLocks noChangeArrowheads="1"/>
          </p:cNvSpPr>
          <p:nvPr/>
        </p:nvSpPr>
        <p:spPr bwMode="auto">
          <a:xfrm>
            <a:off x="395288" y="3716338"/>
            <a:ext cx="1800225" cy="366712"/>
          </a:xfrm>
          <a:prstGeom prst="rect">
            <a:avLst/>
          </a:prstGeom>
          <a:noFill/>
          <a:ln w="9525">
            <a:noFill/>
            <a:miter lim="800000"/>
            <a:headEnd/>
            <a:tailEnd/>
          </a:ln>
        </p:spPr>
        <p:txBody>
          <a:bodyPr>
            <a:spAutoFit/>
          </a:bodyPr>
          <a:lstStyle/>
          <a:p>
            <a:pPr>
              <a:spcBef>
                <a:spcPct val="50000"/>
              </a:spcBef>
            </a:pPr>
            <a:endParaRPr lang="en-US"/>
          </a:p>
        </p:txBody>
      </p:sp>
      <p:sp>
        <p:nvSpPr>
          <p:cNvPr id="3082" name="Text Box 15"/>
          <p:cNvSpPr txBox="1">
            <a:spLocks noChangeArrowheads="1"/>
          </p:cNvSpPr>
          <p:nvPr/>
        </p:nvSpPr>
        <p:spPr bwMode="auto">
          <a:xfrm>
            <a:off x="611188" y="3860800"/>
            <a:ext cx="1800225" cy="366713"/>
          </a:xfrm>
          <a:prstGeom prst="rect">
            <a:avLst/>
          </a:prstGeom>
          <a:noFill/>
          <a:ln w="9525">
            <a:noFill/>
            <a:miter lim="800000"/>
            <a:headEnd/>
            <a:tailEnd/>
          </a:ln>
        </p:spPr>
        <p:txBody>
          <a:bodyPr>
            <a:spAutoFit/>
          </a:bodyPr>
          <a:lstStyle/>
          <a:p>
            <a:pPr>
              <a:spcBef>
                <a:spcPct val="50000"/>
              </a:spcBef>
            </a:pPr>
            <a:r>
              <a:rPr lang="hr-HR"/>
              <a:t>UPRAVA</a:t>
            </a:r>
          </a:p>
        </p:txBody>
      </p:sp>
      <p:sp>
        <p:nvSpPr>
          <p:cNvPr id="3083" name="Text Box 16"/>
          <p:cNvSpPr txBox="1">
            <a:spLocks noChangeArrowheads="1"/>
          </p:cNvSpPr>
          <p:nvPr/>
        </p:nvSpPr>
        <p:spPr bwMode="auto">
          <a:xfrm>
            <a:off x="2411413" y="3860800"/>
            <a:ext cx="2447925" cy="366713"/>
          </a:xfrm>
          <a:prstGeom prst="rect">
            <a:avLst/>
          </a:prstGeom>
          <a:noFill/>
          <a:ln w="9525">
            <a:noFill/>
            <a:miter lim="800000"/>
            <a:headEnd/>
            <a:tailEnd/>
          </a:ln>
        </p:spPr>
        <p:txBody>
          <a:bodyPr>
            <a:spAutoFit/>
          </a:bodyPr>
          <a:lstStyle/>
          <a:p>
            <a:pPr>
              <a:spcBef>
                <a:spcPct val="50000"/>
              </a:spcBef>
            </a:pPr>
            <a:r>
              <a:rPr lang="hr-HR"/>
              <a:t>NADZORNI ODBOR</a:t>
            </a:r>
          </a:p>
        </p:txBody>
      </p:sp>
      <p:sp>
        <p:nvSpPr>
          <p:cNvPr id="3084" name="Text Box 17"/>
          <p:cNvSpPr txBox="1">
            <a:spLocks noChangeArrowheads="1"/>
          </p:cNvSpPr>
          <p:nvPr/>
        </p:nvSpPr>
        <p:spPr bwMode="auto">
          <a:xfrm>
            <a:off x="5651500" y="3789363"/>
            <a:ext cx="2232025" cy="366712"/>
          </a:xfrm>
          <a:prstGeom prst="rect">
            <a:avLst/>
          </a:prstGeom>
          <a:noFill/>
          <a:ln w="9525">
            <a:noFill/>
            <a:miter lim="800000"/>
            <a:headEnd/>
            <a:tailEnd/>
          </a:ln>
        </p:spPr>
        <p:txBody>
          <a:bodyPr>
            <a:spAutoFit/>
          </a:bodyPr>
          <a:lstStyle/>
          <a:p>
            <a:pPr>
              <a:spcBef>
                <a:spcPct val="50000"/>
              </a:spcBef>
            </a:pPr>
            <a:r>
              <a:rPr lang="hr-HR"/>
              <a:t>UPRAVNI ODBOR</a:t>
            </a:r>
          </a:p>
        </p:txBody>
      </p:sp>
      <p:sp>
        <p:nvSpPr>
          <p:cNvPr id="3085" name="Line 18"/>
          <p:cNvSpPr>
            <a:spLocks noChangeShapeType="1"/>
          </p:cNvSpPr>
          <p:nvPr/>
        </p:nvSpPr>
        <p:spPr bwMode="auto">
          <a:xfrm>
            <a:off x="6732588" y="4365625"/>
            <a:ext cx="0" cy="719138"/>
          </a:xfrm>
          <a:prstGeom prst="line">
            <a:avLst/>
          </a:prstGeom>
          <a:noFill/>
          <a:ln w="9525">
            <a:solidFill>
              <a:schemeClr val="tx1"/>
            </a:solidFill>
            <a:prstDash val="dash"/>
            <a:round/>
            <a:headEnd/>
            <a:tailEnd type="triangle" w="med" len="med"/>
          </a:ln>
        </p:spPr>
        <p:txBody>
          <a:bodyPr/>
          <a:lstStyle/>
          <a:p>
            <a:endParaRPr lang="hr-HR"/>
          </a:p>
        </p:txBody>
      </p:sp>
      <p:sp>
        <p:nvSpPr>
          <p:cNvPr id="3086" name="Text Box 19"/>
          <p:cNvSpPr txBox="1">
            <a:spLocks noChangeArrowheads="1"/>
          </p:cNvSpPr>
          <p:nvPr/>
        </p:nvSpPr>
        <p:spPr bwMode="auto">
          <a:xfrm>
            <a:off x="5508625" y="5373688"/>
            <a:ext cx="2592388" cy="366712"/>
          </a:xfrm>
          <a:prstGeom prst="rect">
            <a:avLst/>
          </a:prstGeom>
          <a:noFill/>
          <a:ln w="9525">
            <a:noFill/>
            <a:miter lim="800000"/>
            <a:headEnd/>
            <a:tailEnd/>
          </a:ln>
        </p:spPr>
        <p:txBody>
          <a:bodyPr>
            <a:spAutoFit/>
          </a:bodyPr>
          <a:lstStyle/>
          <a:p>
            <a:pPr>
              <a:spcBef>
                <a:spcPct val="50000"/>
              </a:spcBef>
            </a:pPr>
            <a:r>
              <a:rPr lang="hr-HR"/>
              <a:t>IZVRŠNI DIREKTORI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hr-HR" sz="3600" smtClean="0"/>
              <a:t>ODGOVORNOST ČLANOVA UPRAVE</a:t>
            </a:r>
            <a:endParaRPr lang="en-US" sz="3600" smtClean="0"/>
          </a:p>
        </p:txBody>
      </p:sp>
      <p:sp>
        <p:nvSpPr>
          <p:cNvPr id="8196" name="Rectangle 3"/>
          <p:cNvSpPr>
            <a:spLocks noGrp="1" noChangeArrowheads="1"/>
          </p:cNvSpPr>
          <p:nvPr>
            <p:ph idx="1"/>
          </p:nvPr>
        </p:nvSpPr>
        <p:spPr/>
        <p:txBody>
          <a:bodyPr/>
          <a:lstStyle/>
          <a:p>
            <a:r>
              <a:rPr lang="hr-HR" smtClean="0"/>
              <a:t>Obveza naknade štete ne postoji ako se radnja članova uprave temelji na odluci glavne skupštine. </a:t>
            </a:r>
          </a:p>
          <a:p>
            <a:endParaRPr lang="hr-HR" smtClean="0"/>
          </a:p>
          <a:p>
            <a:r>
              <a:rPr lang="hr-HR" smtClean="0"/>
              <a:t>Odobrenje radnje od strane nadzornog, odnosno upravnog odbora ne isključuje odgovornost.</a:t>
            </a:r>
            <a:endParaRPr lang="en-US" smtClean="0"/>
          </a:p>
        </p:txBody>
      </p:sp>
      <p:sp>
        <p:nvSpPr>
          <p:cNvPr id="8194" name="Rectangle 6"/>
          <p:cNvSpPr>
            <a:spLocks noGrp="1" noChangeArrowheads="1"/>
          </p:cNvSpPr>
          <p:nvPr>
            <p:ph type="sldNum" sz="quarter" idx="12"/>
          </p:nvPr>
        </p:nvSpPr>
        <p:spPr>
          <a:noFill/>
        </p:spPr>
        <p:txBody>
          <a:bodyPr/>
          <a:lstStyle/>
          <a:p>
            <a:fld id="{EF91C2C9-54CF-446E-9EDB-FFB5E1D3DAAB}" type="slidenum">
              <a:rPr lang="hr-HR" smtClean="0"/>
              <a:pPr/>
              <a:t>10</a:t>
            </a:fld>
            <a:endParaRPr lang="hr-H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hr-HR" sz="3600" smtClean="0"/>
              <a:t>ODGOVORNOST ČLANOVA UPRAVE</a:t>
            </a:r>
            <a:endParaRPr lang="en-US" sz="3600" smtClean="0"/>
          </a:p>
        </p:txBody>
      </p:sp>
      <p:sp>
        <p:nvSpPr>
          <p:cNvPr id="9220" name="Rectangle 3"/>
          <p:cNvSpPr>
            <a:spLocks noGrp="1" noChangeArrowheads="1"/>
          </p:cNvSpPr>
          <p:nvPr>
            <p:ph idx="1"/>
          </p:nvPr>
        </p:nvSpPr>
        <p:spPr/>
        <p:txBody>
          <a:bodyPr/>
          <a:lstStyle/>
          <a:p>
            <a:r>
              <a:rPr lang="hr-HR" smtClean="0"/>
              <a:t>ZAHTJEV ZA NAKNADU ŠTETE MOGU POSTAVITI</a:t>
            </a:r>
          </a:p>
          <a:p>
            <a:endParaRPr lang="hr-HR" smtClean="0"/>
          </a:p>
          <a:p>
            <a:pPr lvl="1"/>
            <a:r>
              <a:rPr lang="hr-HR" smtClean="0"/>
              <a:t>DRUŠTVO</a:t>
            </a:r>
          </a:p>
          <a:p>
            <a:pPr lvl="1"/>
            <a:r>
              <a:rPr lang="hr-HR" smtClean="0"/>
              <a:t>DIONIČARI</a:t>
            </a:r>
          </a:p>
          <a:p>
            <a:pPr lvl="1"/>
            <a:r>
              <a:rPr lang="hr-HR" smtClean="0"/>
              <a:t>VJEROVNICI DRUŠTVA</a:t>
            </a:r>
            <a:endParaRPr lang="en-US" smtClean="0"/>
          </a:p>
        </p:txBody>
      </p:sp>
      <p:sp>
        <p:nvSpPr>
          <p:cNvPr id="9218" name="Rectangle 6"/>
          <p:cNvSpPr>
            <a:spLocks noGrp="1" noChangeArrowheads="1"/>
          </p:cNvSpPr>
          <p:nvPr>
            <p:ph type="sldNum" sz="quarter" idx="12"/>
          </p:nvPr>
        </p:nvSpPr>
        <p:spPr>
          <a:noFill/>
        </p:spPr>
        <p:txBody>
          <a:bodyPr/>
          <a:lstStyle/>
          <a:p>
            <a:fld id="{7E4E5E5A-0947-4560-B0B3-9EB0310A46D1}" type="slidenum">
              <a:rPr lang="hr-HR" smtClean="0"/>
              <a:pPr/>
              <a:t>11</a:t>
            </a:fld>
            <a:endParaRPr lang="hr-H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hr-HR" sz="3600" smtClean="0"/>
              <a:t>ODGOVORNOST ČLANOVA UPRAVE</a:t>
            </a:r>
            <a:endParaRPr lang="en-US" sz="3600" smtClean="0"/>
          </a:p>
        </p:txBody>
      </p:sp>
      <p:sp>
        <p:nvSpPr>
          <p:cNvPr id="10244" name="Rectangle 3"/>
          <p:cNvSpPr>
            <a:spLocks noGrp="1" noChangeArrowheads="1"/>
          </p:cNvSpPr>
          <p:nvPr>
            <p:ph idx="1"/>
          </p:nvPr>
        </p:nvSpPr>
        <p:spPr/>
        <p:txBody>
          <a:bodyPr/>
          <a:lstStyle/>
          <a:p>
            <a:r>
              <a:rPr lang="hr-HR" smtClean="0"/>
              <a:t>odredba čl. 252 ZTD-a nije usmjerena na zaštitu dioničara, već zaštitu društva</a:t>
            </a:r>
          </a:p>
          <a:p>
            <a:r>
              <a:rPr lang="hr-HR" smtClean="0"/>
              <a:t>primjena čl. 273. st. 1. i 2. ZTD-a</a:t>
            </a:r>
          </a:p>
          <a:p>
            <a:pPr marL="742950" lvl="1" indent="-285750"/>
            <a:r>
              <a:rPr lang="hr-HR" smtClean="0"/>
              <a:t>kod štete počinjena smanjenjem vrijednosti dionice odgovornost člana uprave postoji samo prema društvu!</a:t>
            </a:r>
          </a:p>
          <a:p>
            <a:r>
              <a:rPr lang="hr-HR" smtClean="0"/>
              <a:t>čl. 273.a. ZTD-a – utjecaj manjinskih dioničara</a:t>
            </a:r>
            <a:endParaRPr lang="en-US" smtClean="0"/>
          </a:p>
        </p:txBody>
      </p:sp>
      <p:sp>
        <p:nvSpPr>
          <p:cNvPr id="10242" name="Rectangle 6"/>
          <p:cNvSpPr>
            <a:spLocks noGrp="1" noChangeArrowheads="1"/>
          </p:cNvSpPr>
          <p:nvPr>
            <p:ph type="sldNum" sz="quarter" idx="12"/>
          </p:nvPr>
        </p:nvSpPr>
        <p:spPr>
          <a:noFill/>
        </p:spPr>
        <p:txBody>
          <a:bodyPr/>
          <a:lstStyle/>
          <a:p>
            <a:fld id="{C4659974-46DD-4B11-8C28-336B435B3490}" type="slidenum">
              <a:rPr lang="hr-HR" smtClean="0"/>
              <a:pPr/>
              <a:t>12</a:t>
            </a:fld>
            <a:endParaRPr lang="hr-H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hr-HR" sz="3600" smtClean="0"/>
              <a:t>ODGOVORNOST ČLANOVA UPRAVE</a:t>
            </a:r>
            <a:endParaRPr lang="en-US" sz="3600" smtClean="0"/>
          </a:p>
        </p:txBody>
      </p:sp>
      <p:sp>
        <p:nvSpPr>
          <p:cNvPr id="11268" name="Rectangle 3"/>
          <p:cNvSpPr>
            <a:spLocks noGrp="1" noChangeArrowheads="1"/>
          </p:cNvSpPr>
          <p:nvPr>
            <p:ph idx="1"/>
          </p:nvPr>
        </p:nvSpPr>
        <p:spPr/>
        <p:txBody>
          <a:bodyPr>
            <a:normAutofit lnSpcReduction="10000"/>
          </a:bodyPr>
          <a:lstStyle/>
          <a:p>
            <a:pPr>
              <a:lnSpc>
                <a:spcPct val="80000"/>
              </a:lnSpc>
            </a:pPr>
            <a:r>
              <a:rPr lang="hr-HR" sz="2400" smtClean="0"/>
              <a:t>Nadalje, savjesnom i brižljivom ocjenom rezultata provedenog postupka, prvostupanjski je sud sa sigurnošću utvrdio da je tuženik kao direktor i osnivatelj privatnog poduzeća X, od tužitelja naručio i preuzeo predmetnu robu, iako je ta tvrtka u to vrijeme bila u blokadi, štoviše tuženi se pritom koristio i imenom prijašnje tvrtke, iako je ta tvrtka u to vrijeme promijenila ime u Y, dakle, pri sklapanju pravnog posla kupnje i prodaje koristio se imenom tvrtke koja ne može sudjelovati u pravnom prometu. Iz toga je prvostupanjski sud izveo pravilan zaključak da tuženik prema odredbi čl. 252. st. 5. Zakona o trgovačkim društvima odgovara za naknadu štete tužitelju i bez osnove su tvrdnje tuženika u kojima pokušava dovesti u osnovanu sumnju izneseni činjenični i pravni zaključak prvostupanjskog suda.</a:t>
            </a:r>
          </a:p>
          <a:p>
            <a:pPr marL="742950" lvl="1" indent="-285750">
              <a:lnSpc>
                <a:spcPct val="80000"/>
              </a:lnSpc>
            </a:pPr>
            <a:r>
              <a:rPr lang="hr-HR" sz="2400" smtClean="0"/>
              <a:t>VTS RH, Pž-5916/00 od 19.XI.2002.</a:t>
            </a:r>
            <a:endParaRPr lang="en-US" sz="2400" smtClean="0"/>
          </a:p>
        </p:txBody>
      </p:sp>
      <p:sp>
        <p:nvSpPr>
          <p:cNvPr id="11266" name="Rectangle 6"/>
          <p:cNvSpPr>
            <a:spLocks noGrp="1" noChangeArrowheads="1"/>
          </p:cNvSpPr>
          <p:nvPr>
            <p:ph type="sldNum" sz="quarter" idx="12"/>
          </p:nvPr>
        </p:nvSpPr>
        <p:spPr>
          <a:noFill/>
        </p:spPr>
        <p:txBody>
          <a:bodyPr/>
          <a:lstStyle/>
          <a:p>
            <a:fld id="{E496B6FC-AE71-4ADA-8768-46603E835291}" type="slidenum">
              <a:rPr lang="hr-HR" smtClean="0"/>
              <a:pPr/>
              <a:t>13</a:t>
            </a:fld>
            <a:endParaRPr lang="hr-H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hr-HR" sz="3600" smtClean="0"/>
              <a:t>ODGOVORNOST ČLANOVA UPRAVE</a:t>
            </a:r>
            <a:endParaRPr lang="en-US" sz="3600" smtClean="0"/>
          </a:p>
        </p:txBody>
      </p:sp>
      <p:sp>
        <p:nvSpPr>
          <p:cNvPr id="12292" name="Rectangle 3"/>
          <p:cNvSpPr>
            <a:spLocks noGrp="1" noChangeArrowheads="1"/>
          </p:cNvSpPr>
          <p:nvPr>
            <p:ph idx="1"/>
          </p:nvPr>
        </p:nvSpPr>
        <p:spPr/>
        <p:txBody>
          <a:bodyPr/>
          <a:lstStyle/>
          <a:p>
            <a:r>
              <a:rPr lang="hr-HR" smtClean="0"/>
              <a:t>zahtjev se može postaviti samo prema članu uprave koji je poduzeo radnju ili propustio učiniti nešto što je bio dužan da bi se podmirila tražbina vjerovnika, jer treba smatrati da je takvom aktivnom radnjom ili propustom povrijedio svoju obvezu da djeluje kao uredan i savjestan gospodarstvenik</a:t>
            </a:r>
            <a:endParaRPr lang="en-US" smtClean="0"/>
          </a:p>
        </p:txBody>
      </p:sp>
      <p:sp>
        <p:nvSpPr>
          <p:cNvPr id="12290" name="Rectangle 6"/>
          <p:cNvSpPr>
            <a:spLocks noGrp="1" noChangeArrowheads="1"/>
          </p:cNvSpPr>
          <p:nvPr>
            <p:ph type="sldNum" sz="quarter" idx="12"/>
          </p:nvPr>
        </p:nvSpPr>
        <p:spPr>
          <a:noFill/>
        </p:spPr>
        <p:txBody>
          <a:bodyPr/>
          <a:lstStyle/>
          <a:p>
            <a:fld id="{15E88B49-6B2E-44DB-84E5-CE3F24633209}" type="slidenum">
              <a:rPr lang="hr-HR" smtClean="0"/>
              <a:pPr/>
              <a:t>14</a:t>
            </a:fld>
            <a:endParaRPr lang="hr-H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78946E04-5EE5-4C09-8A80-5C707D40C492}" type="slidenum">
              <a:rPr lang="hr-HR" sz="1000">
                <a:latin typeface="Arial" charset="0"/>
              </a:rPr>
              <a:pPr algn="r"/>
              <a:t>15</a:t>
            </a:fld>
            <a:endParaRPr lang="hr-HR" sz="1000">
              <a:latin typeface="Arial" charset="0"/>
            </a:endParaRPr>
          </a:p>
        </p:txBody>
      </p:sp>
      <p:sp>
        <p:nvSpPr>
          <p:cNvPr id="89091" name="Rectangle 2"/>
          <p:cNvSpPr>
            <a:spLocks noGrp="1" noChangeArrowheads="1"/>
          </p:cNvSpPr>
          <p:nvPr>
            <p:ph type="title" idx="4294967295"/>
          </p:nvPr>
        </p:nvSpPr>
        <p:spPr>
          <a:xfrm>
            <a:off x="0" y="533400"/>
            <a:ext cx="8229600" cy="1143000"/>
          </a:xfrm>
        </p:spPr>
        <p:txBody>
          <a:bodyPr/>
          <a:lstStyle/>
          <a:p>
            <a:r>
              <a:rPr lang="hr-HR" sz="4000" smtClean="0"/>
              <a:t>VTS RH od 5. rujna 2006. godine</a:t>
            </a:r>
            <a:endParaRPr lang="en-US" sz="4000" smtClean="0"/>
          </a:p>
        </p:txBody>
      </p:sp>
      <p:sp>
        <p:nvSpPr>
          <p:cNvPr id="89092" name="Rectangle 3"/>
          <p:cNvSpPr>
            <a:spLocks noGrp="1" noChangeArrowheads="1"/>
          </p:cNvSpPr>
          <p:nvPr>
            <p:ph type="body" idx="4294967295"/>
          </p:nvPr>
        </p:nvSpPr>
        <p:spPr>
          <a:xfrm>
            <a:off x="0" y="1828800"/>
            <a:ext cx="8229600" cy="4302125"/>
          </a:xfrm>
        </p:spPr>
        <p:txBody>
          <a:bodyPr>
            <a:normAutofit lnSpcReduction="10000"/>
          </a:bodyPr>
          <a:lstStyle/>
          <a:p>
            <a:pPr>
              <a:lnSpc>
                <a:spcPct val="80000"/>
              </a:lnSpc>
            </a:pPr>
            <a:r>
              <a:rPr lang="en-US" sz="2400" smtClean="0">
                <a:cs typeface="Times New Roman" pitchFamily="18" charset="0"/>
              </a:rPr>
              <a:t>[</a:t>
            </a:r>
            <a:r>
              <a:rPr lang="hr-HR" sz="2400" smtClean="0"/>
              <a:t>... </a:t>
            </a:r>
            <a:r>
              <a:rPr lang="en-US" sz="2400" smtClean="0">
                <a:cs typeface="Times New Roman" pitchFamily="18" charset="0"/>
              </a:rPr>
              <a:t>]</a:t>
            </a:r>
            <a:r>
              <a:rPr lang="hr-HR" sz="2400" smtClean="0"/>
              <a:t> postavlja se pitanje je li propuštanje podnošenja prijedloga za otvaranje stečajnog postupka imalo za posljedicu da tražbina tužitelja nije podmirena, odnosno da li bi se tužitelj namirio da je tuženica podnijela prijedlog za otvaranje stečajnog postupka? Prema stajalištu ovog suda, a polazeći od tvrdnje tužitelja da dužnik nema imovine osim pokretnina koje su navedene u rješenju o ovrsi poslovni broj Ovr-266/03 od 22. kolovoza 2003., a čija je vrijednost iznos od 3.000,00 kn, tužitelj svoju tražbinu ne bi namirio i da je tuženica podnijela prijedlog za otvaranje stečajnog postupka. Slijedom toga, tuženičino propuštanje da podnese prijedlog za otvaranje stečajnog postupka nije imalo za posljedicu da tražbina tužitelja nije podmirena. Tužitelj tijekom postupka nije dokazao uzročnu vezu između tuženičinog propusta i nastale štete</a:t>
            </a:r>
            <a:r>
              <a:rPr lang="hr-HR" sz="2400" smtClean="0">
                <a:cs typeface="Times New Roman" pitchFamily="18" charset="0"/>
              </a:rPr>
              <a:t>.</a:t>
            </a:r>
            <a:endParaRPr lang="en-US" sz="2400" smtClean="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59F7480F-BFF7-4C20-B209-3D98AF855856}" type="slidenum">
              <a:rPr lang="hr-HR" sz="1000">
                <a:latin typeface="Arial" charset="0"/>
              </a:rPr>
              <a:pPr algn="r"/>
              <a:t>16</a:t>
            </a:fld>
            <a:endParaRPr lang="hr-HR" sz="1000">
              <a:latin typeface="Arial" charset="0"/>
            </a:endParaRPr>
          </a:p>
        </p:txBody>
      </p:sp>
      <p:sp>
        <p:nvSpPr>
          <p:cNvPr id="91139" name="Rectangle 2"/>
          <p:cNvSpPr>
            <a:spLocks noGrp="1" noChangeArrowheads="1"/>
          </p:cNvSpPr>
          <p:nvPr>
            <p:ph type="title" idx="4294967295"/>
          </p:nvPr>
        </p:nvSpPr>
        <p:spPr>
          <a:xfrm>
            <a:off x="0" y="533400"/>
            <a:ext cx="8229600" cy="1143000"/>
          </a:xfrm>
        </p:spPr>
        <p:txBody>
          <a:bodyPr/>
          <a:lstStyle/>
          <a:p>
            <a:r>
              <a:rPr lang="hr-HR" sz="4000" smtClean="0"/>
              <a:t>VTS RH od 5. rujna 2006. godine</a:t>
            </a:r>
            <a:endParaRPr lang="en-US" sz="4000" smtClean="0"/>
          </a:p>
        </p:txBody>
      </p:sp>
      <p:sp>
        <p:nvSpPr>
          <p:cNvPr id="91140" name="Rectangle 3"/>
          <p:cNvSpPr>
            <a:spLocks noGrp="1" noChangeArrowheads="1"/>
          </p:cNvSpPr>
          <p:nvPr>
            <p:ph type="body" idx="4294967295"/>
          </p:nvPr>
        </p:nvSpPr>
        <p:spPr>
          <a:xfrm>
            <a:off x="251520" y="1772816"/>
            <a:ext cx="8229600" cy="4302125"/>
          </a:xfrm>
        </p:spPr>
        <p:txBody>
          <a:bodyPr/>
          <a:lstStyle/>
          <a:p>
            <a:pPr>
              <a:lnSpc>
                <a:spcPct val="80000"/>
              </a:lnSpc>
            </a:pPr>
            <a:r>
              <a:rPr lang="hr-HR" sz="2800" dirty="0" smtClean="0"/>
              <a:t>Odredba </a:t>
            </a:r>
            <a:r>
              <a:rPr lang="hr-HR" sz="2800" dirty="0" err="1" smtClean="0"/>
              <a:t>čl</a:t>
            </a:r>
            <a:r>
              <a:rPr lang="hr-HR" sz="2800" dirty="0" smtClean="0"/>
              <a:t>. 252. st. 5. ZTD-a propisuje da vjerovnici društva mogu prema članu uprave postaviti zahtjev za naknadu štete ako ne mogu svoju tražbinu podmiriti od društva. To vrijedi u slučajevima (osim onih iz st. 3. </a:t>
            </a:r>
            <a:r>
              <a:rPr lang="hr-HR" sz="2800" dirty="0" err="1" smtClean="0"/>
              <a:t>čl</a:t>
            </a:r>
            <a:r>
              <a:rPr lang="hr-HR" sz="2800" dirty="0" smtClean="0"/>
              <a:t>. 252. ZTD-a) samo onda ako član uprave grubo povrijedi dužnost da primijeni pozornost urednog i savjesnog gospodarstvenika. U </a:t>
            </a:r>
            <a:r>
              <a:rPr lang="hr-HR" sz="2800" dirty="0" err="1" smtClean="0"/>
              <a:t>čl</a:t>
            </a:r>
            <a:r>
              <a:rPr lang="hr-HR" sz="2800" dirty="0" smtClean="0"/>
              <a:t>. 252. st. 3. ZTD-a određeni su slučajevi u kojima su članovi uprave naročito odgovorni. U tim slučajevima krivnja članova uprave se </a:t>
            </a:r>
            <a:r>
              <a:rPr lang="hr-HR" sz="2800" dirty="0" err="1" smtClean="0"/>
              <a:t>presumira</a:t>
            </a:r>
            <a:r>
              <a:rPr lang="hr-HR" sz="2800" dirty="0" smtClean="0"/>
              <a:t> pa je tužitelj ne mora dokazivati. </a:t>
            </a: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F41CF3FC-72BD-4E7D-8E79-EEA4D0B97DEB}" type="slidenum">
              <a:rPr lang="hr-HR" sz="1000">
                <a:latin typeface="Arial" charset="0"/>
              </a:rPr>
              <a:pPr algn="r"/>
              <a:t>17</a:t>
            </a:fld>
            <a:endParaRPr lang="hr-HR" sz="1000">
              <a:latin typeface="Arial" charset="0"/>
            </a:endParaRPr>
          </a:p>
        </p:txBody>
      </p:sp>
      <p:sp>
        <p:nvSpPr>
          <p:cNvPr id="93187" name="Rectangle 2"/>
          <p:cNvSpPr>
            <a:spLocks noGrp="1" noChangeArrowheads="1"/>
          </p:cNvSpPr>
          <p:nvPr>
            <p:ph type="title" idx="4294967295"/>
          </p:nvPr>
        </p:nvSpPr>
        <p:spPr>
          <a:xfrm>
            <a:off x="0" y="533400"/>
            <a:ext cx="8229600" cy="1143000"/>
          </a:xfrm>
        </p:spPr>
        <p:txBody>
          <a:bodyPr/>
          <a:lstStyle/>
          <a:p>
            <a:r>
              <a:rPr lang="hr-HR" sz="4000" smtClean="0"/>
              <a:t>VTS RH od 5. rujna 2006. godine</a:t>
            </a:r>
            <a:endParaRPr lang="en-US" sz="4000" smtClean="0"/>
          </a:p>
        </p:txBody>
      </p:sp>
      <p:sp>
        <p:nvSpPr>
          <p:cNvPr id="93188" name="Rectangle 3"/>
          <p:cNvSpPr>
            <a:spLocks noGrp="1" noChangeArrowheads="1"/>
          </p:cNvSpPr>
          <p:nvPr>
            <p:ph type="body" idx="4294967295"/>
          </p:nvPr>
        </p:nvSpPr>
        <p:spPr>
          <a:xfrm>
            <a:off x="251520" y="1844824"/>
            <a:ext cx="8229600" cy="4302125"/>
          </a:xfrm>
        </p:spPr>
        <p:txBody>
          <a:bodyPr/>
          <a:lstStyle/>
          <a:p>
            <a:pPr>
              <a:lnSpc>
                <a:spcPct val="80000"/>
              </a:lnSpc>
            </a:pPr>
            <a:r>
              <a:rPr lang="hr-HR" sz="2600" dirty="0" smtClean="0"/>
              <a:t>U konkretnom sporu tužitelj ne tvrdi niti dokazuje da je tuženica postupila suprotno zakonu na jedan od načina koji je naveden u </a:t>
            </a:r>
            <a:r>
              <a:rPr lang="hr-HR" sz="2600" dirty="0" err="1" smtClean="0"/>
              <a:t>čl</a:t>
            </a:r>
            <a:r>
              <a:rPr lang="hr-HR" sz="2600" dirty="0" smtClean="0"/>
              <a:t>. 252. st. 3. ZTD-a. Tužitelj tvrdi da tuženica nije pokrenula stečajni postupak nad dužnikom iako su postojali stečajni razlozi. Na taj način tuženica je postupila suprotno </a:t>
            </a:r>
            <a:r>
              <a:rPr lang="hr-HR" sz="2600" dirty="0" err="1" smtClean="0"/>
              <a:t>čl</a:t>
            </a:r>
            <a:r>
              <a:rPr lang="hr-HR" sz="2600" dirty="0" smtClean="0"/>
              <a:t>. 39. st. 6. Stečajnog zakona. Ne podnošenje prijedloga za otvaranje stečajnog postupka nije slučaj koji je predviđen odredbom </a:t>
            </a:r>
            <a:r>
              <a:rPr lang="hr-HR" sz="2600" dirty="0" err="1" smtClean="0"/>
              <a:t>čl</a:t>
            </a:r>
            <a:r>
              <a:rPr lang="hr-HR" sz="2600" dirty="0" smtClean="0"/>
              <a:t>. 252. st. 3. ZTD-a pa se za </a:t>
            </a:r>
            <a:r>
              <a:rPr lang="hr-HR" sz="2600" dirty="0" err="1" smtClean="0"/>
              <a:t>tuženičinu</a:t>
            </a:r>
            <a:r>
              <a:rPr lang="hr-HR" sz="2600" dirty="0" smtClean="0"/>
              <a:t> odgovornost za štetu traži najmanje da je grubo povrijedila dužnost primijeniti pozornost urednog i savjesnog gospodarstvenika sukladno </a:t>
            </a:r>
            <a:r>
              <a:rPr lang="hr-HR" sz="2600" dirty="0" err="1" smtClean="0"/>
              <a:t>čl</a:t>
            </a:r>
            <a:r>
              <a:rPr lang="hr-HR" sz="2600" dirty="0" smtClean="0"/>
              <a:t>. 252. st. 5. ZTD-a. </a:t>
            </a:r>
            <a:endParaRPr lang="en-US"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73CFF36F-AAAC-4D30-9F32-41B9DA7E031A}" type="slidenum">
              <a:rPr lang="hr-HR" sz="1000">
                <a:latin typeface="Arial" charset="0"/>
              </a:rPr>
              <a:pPr algn="r"/>
              <a:t>18</a:t>
            </a:fld>
            <a:endParaRPr lang="hr-HR" sz="1000">
              <a:latin typeface="Arial" charset="0"/>
            </a:endParaRPr>
          </a:p>
        </p:txBody>
      </p:sp>
      <p:sp>
        <p:nvSpPr>
          <p:cNvPr id="95235" name="Rectangle 2"/>
          <p:cNvSpPr>
            <a:spLocks noGrp="1" noChangeArrowheads="1"/>
          </p:cNvSpPr>
          <p:nvPr>
            <p:ph type="title" idx="4294967295"/>
          </p:nvPr>
        </p:nvSpPr>
        <p:spPr>
          <a:xfrm>
            <a:off x="0" y="533400"/>
            <a:ext cx="8229600" cy="1143000"/>
          </a:xfrm>
        </p:spPr>
        <p:txBody>
          <a:bodyPr/>
          <a:lstStyle/>
          <a:p>
            <a:r>
              <a:rPr lang="hr-HR" sz="4000" smtClean="0"/>
              <a:t>VTS RH od 5. rujna 2006. godine</a:t>
            </a:r>
            <a:endParaRPr lang="en-US" sz="4000" smtClean="0"/>
          </a:p>
        </p:txBody>
      </p:sp>
      <p:sp>
        <p:nvSpPr>
          <p:cNvPr id="95236" name="Rectangle 3"/>
          <p:cNvSpPr>
            <a:spLocks noGrp="1" noChangeArrowheads="1"/>
          </p:cNvSpPr>
          <p:nvPr>
            <p:ph type="body" idx="4294967295"/>
          </p:nvPr>
        </p:nvSpPr>
        <p:spPr>
          <a:xfrm>
            <a:off x="251520" y="1844824"/>
            <a:ext cx="8229600" cy="4302125"/>
          </a:xfrm>
        </p:spPr>
        <p:txBody>
          <a:bodyPr>
            <a:normAutofit lnSpcReduction="10000"/>
          </a:bodyPr>
          <a:lstStyle/>
          <a:p>
            <a:pPr>
              <a:lnSpc>
                <a:spcPct val="80000"/>
              </a:lnSpc>
            </a:pPr>
            <a:r>
              <a:rPr lang="hr-HR" sz="2600" dirty="0" smtClean="0"/>
              <a:t>Budući da je naš dužnik društvo s ograničenom odgovornošću (pravna osoba), u obavljanju obveza u zastupanju društva potrebna je odgovarajuća profesionalnost. Nije dovoljno da se poslovi društva vode na način kako član uprave vodi svoje „privatne“ poslove izvan društva. Gruba nepozornost bi postojala kad bi šteta nastala zbog toga što se tuženica nije ponašala onako kako bi se ponašao gospodarstvenik prosječnih sposobnosti. Kako se za odgovornost tuženice traži kvalificirana krivnja, teret dokaza je na tužitelju pa su neosnovani navodi žalbe kojima se tvrdi suprotno. Tužitelj nije dokazao da se tuženica ponašala protivno ponašanju gospodarstvenika prosječne pozornosti. </a:t>
            </a:r>
            <a:endParaRPr lang="en-US"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hr-HR" smtClean="0"/>
              <a:t>STEČAJNI ZAKON</a:t>
            </a:r>
          </a:p>
        </p:txBody>
      </p:sp>
      <p:sp>
        <p:nvSpPr>
          <p:cNvPr id="97283" name="Rectangle 3"/>
          <p:cNvSpPr>
            <a:spLocks noGrp="1" noChangeArrowheads="1"/>
          </p:cNvSpPr>
          <p:nvPr>
            <p:ph idx="1"/>
          </p:nvPr>
        </p:nvSpPr>
        <p:spPr/>
        <p:txBody>
          <a:bodyPr/>
          <a:lstStyle/>
          <a:p>
            <a:pPr>
              <a:lnSpc>
                <a:spcPct val="80000"/>
              </a:lnSpc>
            </a:pPr>
            <a:r>
              <a:rPr lang="pt-BR" sz="2800" smtClean="0"/>
              <a:t>Stečaj se može otvoriti samo ako se utvrdi postojanje kojega od zakonom predviđenih stečajnih razloga.</a:t>
            </a:r>
            <a:r>
              <a:rPr lang="hr-HR" sz="2800" smtClean="0"/>
              <a:t> </a:t>
            </a:r>
            <a:r>
              <a:rPr lang="pt-BR" sz="2800" smtClean="0"/>
              <a:t>Stečajni razlozi su: nesposobnost za plaćanje i prezaduženost.</a:t>
            </a:r>
            <a:r>
              <a:rPr lang="hr-HR" sz="2800" smtClean="0"/>
              <a:t> </a:t>
            </a:r>
          </a:p>
          <a:p>
            <a:pPr lvl="1">
              <a:lnSpc>
                <a:spcPct val="80000"/>
              </a:lnSpc>
            </a:pPr>
            <a:r>
              <a:rPr lang="hr-HR" sz="2400" smtClean="0"/>
              <a:t>čl. 4. st. 1. i 2. SZ-a</a:t>
            </a:r>
          </a:p>
          <a:p>
            <a:pPr>
              <a:lnSpc>
                <a:spcPct val="80000"/>
              </a:lnSpc>
            </a:pPr>
            <a:r>
              <a:rPr lang="pt-BR" sz="2800" smtClean="0"/>
              <a:t>Ako je trgovačko društvo nesposobno za plaćanje ili prezaduženo, uprava koja vodi društvo mora bez odgode, a najkasnije dvadeset jedan dan po nastanku nesposobnosti za plaćanje ili prezaduženosti, predložiti otvaranje stečajnoga postupka.</a:t>
            </a:r>
            <a:r>
              <a:rPr lang="hr-HR" sz="2800" smtClean="0"/>
              <a:t> </a:t>
            </a:r>
          </a:p>
          <a:p>
            <a:pPr lvl="1">
              <a:lnSpc>
                <a:spcPct val="80000"/>
              </a:lnSpc>
            </a:pPr>
            <a:r>
              <a:rPr lang="hr-HR" sz="2400" smtClean="0"/>
              <a:t>čl. 4. st. 10. SZ-a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hr-HR" smtClean="0"/>
              <a:t>OVLASTI UPRAVE</a:t>
            </a:r>
          </a:p>
        </p:txBody>
      </p:sp>
      <p:sp>
        <p:nvSpPr>
          <p:cNvPr id="74755" name="Rectangle 3"/>
          <p:cNvSpPr>
            <a:spLocks noGrp="1" noChangeArrowheads="1"/>
          </p:cNvSpPr>
          <p:nvPr>
            <p:ph idx="1"/>
          </p:nvPr>
        </p:nvSpPr>
        <p:spPr/>
        <p:txBody>
          <a:bodyPr/>
          <a:lstStyle/>
          <a:p>
            <a:r>
              <a:rPr lang="hr-HR" sz="2800" smtClean="0"/>
              <a:t>vođenje poslova društva na vlastitu odgovornost</a:t>
            </a:r>
          </a:p>
          <a:p>
            <a:pPr lvl="1"/>
            <a:r>
              <a:rPr lang="hr-HR" sz="2400" smtClean="0"/>
              <a:t>čl. 240. st. 1. ZTD-a</a:t>
            </a:r>
          </a:p>
          <a:p>
            <a:r>
              <a:rPr lang="hr-HR" sz="2800" smtClean="0"/>
              <a:t>zastupanje i predstavljanje društva</a:t>
            </a:r>
          </a:p>
          <a:p>
            <a:pPr lvl="1"/>
            <a:r>
              <a:rPr lang="hr-HR" sz="2400" smtClean="0"/>
              <a:t>čl. 241 ZTD-a</a:t>
            </a:r>
          </a:p>
          <a:p>
            <a:r>
              <a:rPr lang="hr-HR" sz="2800" smtClean="0"/>
              <a:t>dužnost izvješćivanja i obavješćivanja</a:t>
            </a:r>
          </a:p>
          <a:p>
            <a:pPr lvl="1"/>
            <a:r>
              <a:rPr lang="hr-HR" sz="2400" smtClean="0"/>
              <a:t>čl. 250, 250.a, 250.b ZTD-a</a:t>
            </a:r>
          </a:p>
          <a:p>
            <a:r>
              <a:rPr lang="hr-HR" sz="2800" smtClean="0"/>
              <a:t>dužnost objavljivanja isprava društva</a:t>
            </a:r>
          </a:p>
          <a:p>
            <a:pPr lvl="1"/>
            <a:r>
              <a:rPr lang="hr-HR" sz="2400" smtClean="0"/>
              <a:t>300.d. st. 2 ZTD-a</a:t>
            </a:r>
          </a:p>
          <a:p>
            <a:pPr lvl="1"/>
            <a:endParaRPr lang="hr-HR" sz="2400" smtClean="0"/>
          </a:p>
          <a:p>
            <a:endParaRPr lang="hr-HR" sz="2800" smtClean="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hr-HR" smtClean="0"/>
              <a:t>STEČAJNI ZAKON</a:t>
            </a:r>
          </a:p>
        </p:txBody>
      </p:sp>
      <p:sp>
        <p:nvSpPr>
          <p:cNvPr id="99331" name="Rectangle 3"/>
          <p:cNvSpPr>
            <a:spLocks noGrp="1" noChangeArrowheads="1"/>
          </p:cNvSpPr>
          <p:nvPr>
            <p:ph idx="1"/>
          </p:nvPr>
        </p:nvSpPr>
        <p:spPr/>
        <p:txBody>
          <a:bodyPr>
            <a:normAutofit lnSpcReduction="10000"/>
          </a:bodyPr>
          <a:lstStyle/>
          <a:p>
            <a:pPr>
              <a:lnSpc>
                <a:spcPct val="90000"/>
              </a:lnSpc>
            </a:pPr>
            <a:r>
              <a:rPr lang="de-DE" sz="2800" smtClean="0"/>
              <a:t>Osobe ovlaštene za zastupanje dužnika po zakonu, odnosno dužnik pojedinac dužni su podnijeti prijedlog za otvaranje stečajnoga postupka najkasnije u roku od dvadeset jedan dan od dana nastupanja nesposobnosti za plaćanje. </a:t>
            </a:r>
            <a:endParaRPr lang="hr-HR" sz="2800" smtClean="0"/>
          </a:p>
          <a:p>
            <a:pPr lvl="1">
              <a:lnSpc>
                <a:spcPct val="90000"/>
              </a:lnSpc>
            </a:pPr>
            <a:r>
              <a:rPr lang="hr-HR" sz="2400" smtClean="0"/>
              <a:t>čl. 39. st. 7. SZ-a</a:t>
            </a:r>
            <a:endParaRPr lang="de-DE" sz="2400" smtClean="0"/>
          </a:p>
          <a:p>
            <a:pPr>
              <a:lnSpc>
                <a:spcPct val="90000"/>
              </a:lnSpc>
            </a:pPr>
            <a:r>
              <a:rPr lang="de-DE" sz="2800" smtClean="0"/>
              <a:t>Osobe iz stavka 7. ovoga članka osobno odgovaraju vjerovnicima za štetu koju su im prouzročili propustom svoje dužnosti utvrđene tom odredbom.</a:t>
            </a:r>
            <a:r>
              <a:rPr lang="hr-HR" sz="2800" smtClean="0"/>
              <a:t> </a:t>
            </a:r>
          </a:p>
          <a:p>
            <a:pPr lvl="1">
              <a:lnSpc>
                <a:spcPct val="90000"/>
              </a:lnSpc>
            </a:pPr>
            <a:r>
              <a:rPr lang="hr-HR" sz="2400" smtClean="0"/>
              <a:t>čl. 39. st. 8. SZ-a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hr-HR" sz="3600" smtClean="0"/>
              <a:t>ODGOVORNOST ČLANOVA UPRAVE</a:t>
            </a:r>
          </a:p>
        </p:txBody>
      </p:sp>
      <p:sp>
        <p:nvSpPr>
          <p:cNvPr id="101379" name="Rectangle 3"/>
          <p:cNvSpPr>
            <a:spLocks noGrp="1" noChangeArrowheads="1"/>
          </p:cNvSpPr>
          <p:nvPr>
            <p:ph idx="1"/>
          </p:nvPr>
        </p:nvSpPr>
        <p:spPr/>
        <p:txBody>
          <a:bodyPr/>
          <a:lstStyle/>
          <a:p>
            <a:pPr>
              <a:lnSpc>
                <a:spcPct val="80000"/>
              </a:lnSpc>
            </a:pPr>
            <a:r>
              <a:rPr lang="hr-HR" sz="2400" smtClean="0"/>
              <a:t>Tko kao član uprave odnosno izvršni direktor protivno odredbi </a:t>
            </a:r>
            <a:r>
              <a:rPr lang="hr-HR" sz="2400" u="sng" smtClean="0"/>
              <a:t>članka 251. stavka 2.</a:t>
            </a:r>
            <a:r>
              <a:rPr lang="hr-HR" sz="2400" smtClean="0"/>
              <a:t>, odnosno u svezi odredbe druge rečenice stavka 1. članka 430. ovoga Zakona ili kao likvidator protivno odredbi članka 374. stavka 2., odnosno u svezi odredbe članka 471. stavka 5. ovoga Zakona </a:t>
            </a:r>
            <a:r>
              <a:rPr lang="hr-HR" sz="2400" u="sng" smtClean="0"/>
              <a:t>u slučaju da je društvo nesposobno za plaćanje ili da je prezaduženo ne zatraži ostvarenje stečajnog postupka</a:t>
            </a:r>
            <a:r>
              <a:rPr lang="hr-HR" sz="2400" smtClean="0"/>
              <a:t>, kaznit će se novčanom kaznom ili kaznom zatvora do dvije godine. </a:t>
            </a:r>
          </a:p>
          <a:p>
            <a:pPr lvl="1">
              <a:lnSpc>
                <a:spcPct val="80000"/>
              </a:lnSpc>
            </a:pPr>
            <a:r>
              <a:rPr lang="hr-HR" sz="2000" smtClean="0"/>
              <a:t>čl. 626. st. 1. t. 2. ZTD-a</a:t>
            </a:r>
          </a:p>
          <a:p>
            <a:pPr>
              <a:lnSpc>
                <a:spcPct val="80000"/>
              </a:lnSpc>
            </a:pPr>
            <a:r>
              <a:rPr lang="hr-HR" sz="2400" smtClean="0"/>
              <a:t>Ako je djelo iz stavka 1. ovoga članka počinjeno iz nemarnosti, počinitelj će se kazniti novčanom kaznom ili kaznom zatvora do jedne godine. </a:t>
            </a:r>
          </a:p>
          <a:p>
            <a:pPr lvl="1">
              <a:lnSpc>
                <a:spcPct val="80000"/>
              </a:lnSpc>
            </a:pPr>
            <a:r>
              <a:rPr lang="hr-HR" sz="2000" smtClean="0"/>
              <a:t>čl. 626. st. 2. ZTD-a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fontScale="90000"/>
          </a:bodyPr>
          <a:lstStyle/>
          <a:p>
            <a:r>
              <a:rPr lang="hr-HR" sz="2400" smtClean="0"/>
              <a:t>ODGOVORNOST OSOBE KOJA JE ISKORISTILA SVOJ UTJECAJ U DRUŠTVU I ONOGA TKO JE U TOME SUDJELOVAO</a:t>
            </a:r>
            <a:endParaRPr lang="en-US" sz="2400" smtClean="0"/>
          </a:p>
        </p:txBody>
      </p:sp>
      <p:sp>
        <p:nvSpPr>
          <p:cNvPr id="13316" name="Rectangle 3"/>
          <p:cNvSpPr>
            <a:spLocks noGrp="1" noChangeArrowheads="1"/>
          </p:cNvSpPr>
          <p:nvPr>
            <p:ph idx="1"/>
          </p:nvPr>
        </p:nvSpPr>
        <p:spPr/>
        <p:txBody>
          <a:bodyPr/>
          <a:lstStyle/>
          <a:p>
            <a:r>
              <a:rPr lang="hr-HR" smtClean="0"/>
              <a:t>odgovorne osobe (uz osobe iz čl. 252 ZTD-a)</a:t>
            </a:r>
          </a:p>
          <a:p>
            <a:pPr marL="742950" lvl="1" indent="-285750"/>
            <a:endParaRPr lang="hr-HR" smtClean="0"/>
          </a:p>
          <a:p>
            <a:pPr marL="742950" lvl="1" indent="-285750"/>
            <a:r>
              <a:rPr lang="hr-HR" smtClean="0"/>
              <a:t>osoba koja je iskoristila svoj utjecaj u društvu da bi neku od spomenutih osoba (čl. 273 ZTD-a) navela da učini ono što je dovelo do odgovornosti za štetu</a:t>
            </a:r>
          </a:p>
          <a:p>
            <a:pPr marL="742950" lvl="1" indent="-285750"/>
            <a:endParaRPr lang="hr-HR" smtClean="0"/>
          </a:p>
          <a:p>
            <a:pPr marL="742950" lvl="1" indent="-285750"/>
            <a:r>
              <a:rPr lang="hr-HR" smtClean="0"/>
              <a:t>osoba koja je s nakanom u tome sudjelovala i od toga imala koristi</a:t>
            </a:r>
            <a:endParaRPr lang="en-US" smtClean="0"/>
          </a:p>
        </p:txBody>
      </p:sp>
      <p:sp>
        <p:nvSpPr>
          <p:cNvPr id="13314" name="Rectangle 6"/>
          <p:cNvSpPr>
            <a:spLocks noGrp="1" noChangeArrowheads="1"/>
          </p:cNvSpPr>
          <p:nvPr>
            <p:ph type="sldNum" sz="quarter" idx="12"/>
          </p:nvPr>
        </p:nvSpPr>
        <p:spPr>
          <a:noFill/>
        </p:spPr>
        <p:txBody>
          <a:bodyPr/>
          <a:lstStyle/>
          <a:p>
            <a:fld id="{72B2540E-491C-4B92-9B8E-27A5D809E1FE}" type="slidenum">
              <a:rPr lang="hr-HR" smtClean="0"/>
              <a:pPr/>
              <a:t>22</a:t>
            </a:fld>
            <a:endParaRPr lang="hr-H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hr-HR" sz="4000" smtClean="0"/>
              <a:t>OVLASTI UPRAVNOG ODBORA</a:t>
            </a:r>
          </a:p>
        </p:txBody>
      </p:sp>
      <p:sp>
        <p:nvSpPr>
          <p:cNvPr id="84995" name="Rectangle 3"/>
          <p:cNvSpPr>
            <a:spLocks noGrp="1" noChangeArrowheads="1"/>
          </p:cNvSpPr>
          <p:nvPr>
            <p:ph idx="1"/>
          </p:nvPr>
        </p:nvSpPr>
        <p:spPr/>
        <p:txBody>
          <a:bodyPr/>
          <a:lstStyle/>
          <a:p>
            <a:pPr>
              <a:lnSpc>
                <a:spcPct val="80000"/>
              </a:lnSpc>
            </a:pPr>
            <a:r>
              <a:rPr lang="hr-HR" sz="2800" smtClean="0">
                <a:cs typeface="Times New Roman" pitchFamily="18" charset="0"/>
              </a:rPr>
              <a:t>objedinjenje funkcije </a:t>
            </a:r>
            <a:r>
              <a:rPr lang="hr-HR" sz="2800" u="sng" smtClean="0">
                <a:cs typeface="Times New Roman" pitchFamily="18" charset="0"/>
              </a:rPr>
              <a:t>vođenja poslova</a:t>
            </a:r>
            <a:r>
              <a:rPr lang="hr-HR" sz="2800" smtClean="0">
                <a:cs typeface="Times New Roman" pitchFamily="18" charset="0"/>
              </a:rPr>
              <a:t> (</a:t>
            </a:r>
            <a:r>
              <a:rPr lang="hr-HR" sz="2800" i="1" smtClean="0">
                <a:cs typeface="Times New Roman" pitchFamily="18" charset="0"/>
              </a:rPr>
              <a:t>uprava u dualističkom ustroju</a:t>
            </a:r>
            <a:r>
              <a:rPr lang="hr-HR" sz="2800" smtClean="0">
                <a:cs typeface="Times New Roman" pitchFamily="18" charset="0"/>
              </a:rPr>
              <a:t>) i </a:t>
            </a:r>
            <a:r>
              <a:rPr lang="hr-HR" sz="2800" u="sng" smtClean="0">
                <a:cs typeface="Times New Roman" pitchFamily="18" charset="0"/>
              </a:rPr>
              <a:t>nadzora</a:t>
            </a:r>
            <a:r>
              <a:rPr lang="hr-HR" sz="2800" smtClean="0">
                <a:cs typeface="Times New Roman" pitchFamily="18" charset="0"/>
              </a:rPr>
              <a:t> (</a:t>
            </a:r>
            <a:r>
              <a:rPr lang="hr-HR" sz="2800" i="1" smtClean="0">
                <a:cs typeface="Times New Roman" pitchFamily="18" charset="0"/>
              </a:rPr>
              <a:t>nadzorni odbor u dualističkom ustroju</a:t>
            </a:r>
            <a:r>
              <a:rPr lang="hr-HR" sz="2800" smtClean="0">
                <a:cs typeface="Times New Roman" pitchFamily="18" charset="0"/>
              </a:rPr>
              <a:t>) </a:t>
            </a:r>
          </a:p>
          <a:p>
            <a:pPr>
              <a:lnSpc>
                <a:spcPct val="80000"/>
              </a:lnSpc>
            </a:pPr>
            <a:r>
              <a:rPr lang="hr-HR" sz="2800" smtClean="0"/>
              <a:t>izvršni direktori mogu, ali i ne moraju biti članovi UO</a:t>
            </a:r>
          </a:p>
          <a:p>
            <a:pPr>
              <a:lnSpc>
                <a:spcPct val="80000"/>
              </a:lnSpc>
            </a:pPr>
            <a:r>
              <a:rPr lang="hr-HR" sz="2800" smtClean="0"/>
              <a:t>neizvršni direktori uvijek su članovi UO</a:t>
            </a:r>
          </a:p>
          <a:p>
            <a:pPr>
              <a:lnSpc>
                <a:spcPct val="80000"/>
              </a:lnSpc>
            </a:pPr>
            <a:r>
              <a:rPr lang="hr-HR" sz="2800" smtClean="0"/>
              <a:t>UPRAVNI ODBOR JE ORGAN DRUŠTVA, A NE IZVRŠNI DIREKTORI!</a:t>
            </a:r>
          </a:p>
          <a:p>
            <a:pPr>
              <a:lnSpc>
                <a:spcPct val="80000"/>
              </a:lnSpc>
            </a:pPr>
            <a:endParaRPr lang="hr-HR" sz="2800" smtClean="0"/>
          </a:p>
          <a:p>
            <a:pPr>
              <a:lnSpc>
                <a:spcPct val="80000"/>
              </a:lnSpc>
            </a:pPr>
            <a:r>
              <a:rPr lang="hr-HR" sz="2800" smtClean="0"/>
              <a:t>čl. 272b ZTD-a </a:t>
            </a:r>
            <a:r>
              <a:rPr lang="hr-HR" sz="2800" smtClean="0">
                <a:cs typeface="Times New Roman" pitchFamily="18" charset="0"/>
              </a:rPr>
              <a:t>→ ne određuje se broj izvršni i neizvršnih direktora</a:t>
            </a:r>
          </a:p>
          <a:p>
            <a:pPr>
              <a:lnSpc>
                <a:spcPct val="80000"/>
              </a:lnSpc>
            </a:pPr>
            <a:endParaRPr lang="hr-HR" sz="2800" smtClean="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hr-HR" sz="4000" smtClean="0"/>
              <a:t>OVLASTI UPRAVNOG ODBORA</a:t>
            </a:r>
          </a:p>
        </p:txBody>
      </p:sp>
      <p:sp>
        <p:nvSpPr>
          <p:cNvPr id="87043" name="Rectangle 3"/>
          <p:cNvSpPr>
            <a:spLocks noGrp="1" noChangeArrowheads="1"/>
          </p:cNvSpPr>
          <p:nvPr>
            <p:ph idx="1"/>
          </p:nvPr>
        </p:nvSpPr>
        <p:spPr/>
        <p:txBody>
          <a:bodyPr/>
          <a:lstStyle/>
          <a:p>
            <a:r>
              <a:rPr lang="hr-HR" sz="2800" smtClean="0">
                <a:cs typeface="Times New Roman" pitchFamily="18" charset="0"/>
              </a:rPr>
              <a:t>vođenje društva</a:t>
            </a:r>
          </a:p>
          <a:p>
            <a:r>
              <a:rPr lang="hr-HR" sz="2800" smtClean="0">
                <a:cs typeface="Times New Roman" pitchFamily="18" charset="0"/>
              </a:rPr>
              <a:t>postavljanje osnova za obavljanje predmeta poslovanja</a:t>
            </a:r>
          </a:p>
          <a:p>
            <a:r>
              <a:rPr lang="hr-HR" sz="2800" smtClean="0">
                <a:cs typeface="Times New Roman" pitchFamily="18" charset="0"/>
              </a:rPr>
              <a:t>nadziranje kako se vode poslovi društva</a:t>
            </a:r>
          </a:p>
          <a:p>
            <a:r>
              <a:rPr lang="hr-HR" sz="2800" smtClean="0">
                <a:cs typeface="Times New Roman" pitchFamily="18" charset="0"/>
              </a:rPr>
              <a:t>zastupanje društva prema izvršnim direktorima</a:t>
            </a:r>
          </a:p>
          <a:p>
            <a:pPr lvl="1"/>
            <a:r>
              <a:rPr lang="hr-HR" sz="2400" smtClean="0">
                <a:cs typeface="Times New Roman" pitchFamily="18" charset="0"/>
              </a:rPr>
              <a:t>čl. 272. h. st. 1. i st. 3. ZTD-a</a:t>
            </a:r>
          </a:p>
          <a:p>
            <a:r>
              <a:rPr lang="hr-HR" sz="2800" smtClean="0">
                <a:cs typeface="Times New Roman" pitchFamily="18" charset="0"/>
              </a:rPr>
              <a:t>imenovanje i opoziv imenovanja izvršnih direktora</a:t>
            </a:r>
          </a:p>
          <a:p>
            <a:pPr lvl="1"/>
            <a:r>
              <a:rPr lang="hr-HR" sz="2400" smtClean="0">
                <a:cs typeface="Times New Roman" pitchFamily="18" charset="0"/>
              </a:rPr>
              <a:t>čl. 272. l. st. 1. i st. 6. ZTD-a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hr-HR" smtClean="0"/>
              <a:t>dualistički			monistički</a:t>
            </a:r>
          </a:p>
        </p:txBody>
      </p:sp>
      <p:sp>
        <p:nvSpPr>
          <p:cNvPr id="80899" name="Rectangle 3"/>
          <p:cNvSpPr>
            <a:spLocks noGrp="1" noChangeArrowheads="1"/>
          </p:cNvSpPr>
          <p:nvPr>
            <p:ph sz="half" idx="1"/>
          </p:nvPr>
        </p:nvSpPr>
        <p:spPr/>
        <p:txBody>
          <a:bodyPr/>
          <a:lstStyle/>
          <a:p>
            <a:pPr>
              <a:lnSpc>
                <a:spcPct val="90000"/>
              </a:lnSpc>
            </a:pPr>
            <a:endParaRPr lang="hr-HR" sz="2400" smtClean="0"/>
          </a:p>
          <a:p>
            <a:pPr>
              <a:lnSpc>
                <a:spcPct val="90000"/>
              </a:lnSpc>
            </a:pPr>
            <a:r>
              <a:rPr lang="hr-HR" sz="2400" smtClean="0"/>
              <a:t>članovi uprave (direktori)</a:t>
            </a:r>
          </a:p>
          <a:p>
            <a:pPr lvl="1">
              <a:lnSpc>
                <a:spcPct val="90000"/>
              </a:lnSpc>
            </a:pPr>
            <a:r>
              <a:rPr lang="hr-HR" sz="2000" smtClean="0"/>
              <a:t>čl. 239. st. 1. ZTD-a</a:t>
            </a:r>
          </a:p>
          <a:p>
            <a:pPr>
              <a:lnSpc>
                <a:spcPct val="90000"/>
              </a:lnSpc>
            </a:pPr>
            <a:endParaRPr lang="hr-HR" sz="2400" smtClean="0"/>
          </a:p>
          <a:p>
            <a:pPr>
              <a:lnSpc>
                <a:spcPct val="90000"/>
              </a:lnSpc>
            </a:pPr>
            <a:r>
              <a:rPr lang="hr-HR" sz="2400" smtClean="0"/>
              <a:t>članovi NO</a:t>
            </a:r>
          </a:p>
        </p:txBody>
      </p:sp>
      <p:sp>
        <p:nvSpPr>
          <p:cNvPr id="80900" name="Rectangle 4"/>
          <p:cNvSpPr>
            <a:spLocks noGrp="1" noChangeArrowheads="1"/>
          </p:cNvSpPr>
          <p:nvPr>
            <p:ph sz="half" idx="2"/>
          </p:nvPr>
        </p:nvSpPr>
        <p:spPr/>
        <p:txBody>
          <a:bodyPr/>
          <a:lstStyle/>
          <a:p>
            <a:pPr>
              <a:lnSpc>
                <a:spcPct val="90000"/>
              </a:lnSpc>
            </a:pPr>
            <a:r>
              <a:rPr lang="hr-HR" sz="2400" smtClean="0"/>
              <a:t>zakon sve članove UO naziva direktorima</a:t>
            </a:r>
          </a:p>
          <a:p>
            <a:pPr lvl="1">
              <a:lnSpc>
                <a:spcPct val="90000"/>
              </a:lnSpc>
            </a:pPr>
            <a:r>
              <a:rPr lang="hr-HR" sz="2000" smtClean="0"/>
              <a:t>izvršni direktori</a:t>
            </a:r>
          </a:p>
          <a:p>
            <a:pPr lvl="2">
              <a:lnSpc>
                <a:spcPct val="90000"/>
              </a:lnSpc>
            </a:pPr>
            <a:r>
              <a:rPr lang="hr-HR" sz="1800" smtClean="0"/>
              <a:t>glavni izvršni direktor</a:t>
            </a:r>
          </a:p>
          <a:p>
            <a:pPr lvl="3">
              <a:lnSpc>
                <a:spcPct val="90000"/>
              </a:lnSpc>
            </a:pPr>
            <a:r>
              <a:rPr lang="hr-HR" sz="1600" smtClean="0"/>
              <a:t>čl. 272. l. st. 1. ZTD-a</a:t>
            </a:r>
          </a:p>
          <a:p>
            <a:pPr lvl="1">
              <a:lnSpc>
                <a:spcPct val="90000"/>
              </a:lnSpc>
            </a:pPr>
            <a:r>
              <a:rPr lang="hr-HR" sz="2000" smtClean="0"/>
              <a:t>neizvršni direktori</a:t>
            </a:r>
          </a:p>
          <a:p>
            <a:pPr>
              <a:lnSpc>
                <a:spcPct val="90000"/>
              </a:lnSpc>
            </a:pPr>
            <a:endParaRPr lang="hr-HR" sz="2400" smtClean="0"/>
          </a:p>
          <a:p>
            <a:pPr>
              <a:lnSpc>
                <a:spcPct val="90000"/>
              </a:lnSpc>
            </a:pPr>
            <a:r>
              <a:rPr lang="hr-HR" sz="2400" smtClean="0"/>
              <a:t>ako je izvršni direktor član upravnog odbora, većina članova moraju biti neizvršni direktori</a:t>
            </a:r>
          </a:p>
          <a:p>
            <a:pPr lvl="1">
              <a:lnSpc>
                <a:spcPct val="90000"/>
              </a:lnSpc>
            </a:pPr>
            <a:r>
              <a:rPr lang="hr-HR" sz="2000" smtClean="0"/>
              <a:t>čl. 272. l. st. 1. ZTD-a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1BFD7245-E69C-494D-9863-E4713D3EFE2F}" type="slidenum">
              <a:rPr lang="hr-HR" sz="1000">
                <a:latin typeface="Arial" charset="0"/>
              </a:rPr>
              <a:pPr algn="r"/>
              <a:t>6</a:t>
            </a:fld>
            <a:endParaRPr lang="hr-HR" sz="1000">
              <a:latin typeface="Arial" charset="0"/>
            </a:endParaRPr>
          </a:p>
        </p:txBody>
      </p:sp>
      <p:sp>
        <p:nvSpPr>
          <p:cNvPr id="72707" name="Rectangle 2"/>
          <p:cNvSpPr>
            <a:spLocks noGrp="1" noChangeArrowheads="1"/>
          </p:cNvSpPr>
          <p:nvPr>
            <p:ph type="title" idx="4294967295"/>
          </p:nvPr>
        </p:nvSpPr>
        <p:spPr>
          <a:xfrm>
            <a:off x="0" y="533400"/>
            <a:ext cx="8229600" cy="1143000"/>
          </a:xfrm>
        </p:spPr>
        <p:txBody>
          <a:bodyPr/>
          <a:lstStyle/>
          <a:p>
            <a:r>
              <a:rPr lang="hr-HR" sz="3600" smtClean="0"/>
              <a:t>ODGOVORNOST ČLANOVA UPRAVE</a:t>
            </a:r>
            <a:endParaRPr lang="en-US" sz="3600" smtClean="0"/>
          </a:p>
        </p:txBody>
      </p:sp>
      <p:sp>
        <p:nvSpPr>
          <p:cNvPr id="72708" name="Rectangle 3"/>
          <p:cNvSpPr>
            <a:spLocks noGrp="1" noChangeArrowheads="1"/>
          </p:cNvSpPr>
          <p:nvPr>
            <p:ph type="body" idx="4294967295"/>
          </p:nvPr>
        </p:nvSpPr>
        <p:spPr>
          <a:xfrm>
            <a:off x="251520" y="1844824"/>
            <a:ext cx="8229600" cy="4302125"/>
          </a:xfrm>
        </p:spPr>
        <p:txBody>
          <a:bodyPr/>
          <a:lstStyle/>
          <a:p>
            <a:endParaRPr lang="hr-HR" u="sng" dirty="0" smtClean="0"/>
          </a:p>
          <a:p>
            <a:r>
              <a:rPr lang="hr-HR" u="sng" dirty="0" err="1" smtClean="0"/>
              <a:t>čl</a:t>
            </a:r>
            <a:r>
              <a:rPr lang="hr-HR" u="sng" dirty="0" smtClean="0"/>
              <a:t>. 252 – </a:t>
            </a:r>
            <a:r>
              <a:rPr lang="hr-HR" i="1" u="sng" dirty="0" smtClean="0"/>
              <a:t>PRISILNI PROPIS</a:t>
            </a:r>
          </a:p>
          <a:p>
            <a:endParaRPr lang="hr-HR" i="1" u="sng" dirty="0" smtClean="0"/>
          </a:p>
          <a:p>
            <a:pPr lvl="1"/>
            <a:r>
              <a:rPr lang="hr-HR" dirty="0" err="1" smtClean="0"/>
              <a:t>čl</a:t>
            </a:r>
            <a:r>
              <a:rPr lang="hr-HR" dirty="0" smtClean="0"/>
              <a:t>. 252. st. 1. ZTD-a</a:t>
            </a:r>
          </a:p>
          <a:p>
            <a:endParaRPr lang="hr-HR" dirty="0" smtClean="0"/>
          </a:p>
          <a:p>
            <a:r>
              <a:rPr lang="hr-HR" i="1" dirty="0" err="1" smtClean="0"/>
              <a:t>business</a:t>
            </a:r>
            <a:r>
              <a:rPr lang="hr-HR" i="1" dirty="0" smtClean="0"/>
              <a:t> </a:t>
            </a:r>
            <a:r>
              <a:rPr lang="hr-HR" i="1" dirty="0" err="1" smtClean="0"/>
              <a:t>judgment</a:t>
            </a:r>
            <a:r>
              <a:rPr lang="hr-HR" i="1" dirty="0" smtClean="0"/>
              <a:t> </a:t>
            </a:r>
            <a:r>
              <a:rPr lang="hr-HR" i="1" dirty="0" err="1" smtClean="0"/>
              <a:t>rule</a:t>
            </a:r>
            <a:r>
              <a:rPr lang="hr-HR" i="1" dirty="0" smtClean="0"/>
              <a:t> </a:t>
            </a:r>
            <a:r>
              <a:rPr lang="hr-HR" dirty="0" smtClean="0"/>
              <a:t>(pravilo poslovne prosudbe)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hr-HR" sz="3600" smtClean="0"/>
              <a:t>PRAVILO POSLOVNE PROSUDBE</a:t>
            </a:r>
            <a:endParaRPr lang="en-US" sz="3600" smtClean="0"/>
          </a:p>
        </p:txBody>
      </p:sp>
      <p:sp>
        <p:nvSpPr>
          <p:cNvPr id="5124" name="Rectangle 3"/>
          <p:cNvSpPr>
            <a:spLocks noGrp="1" noChangeArrowheads="1"/>
          </p:cNvSpPr>
          <p:nvPr>
            <p:ph idx="1"/>
          </p:nvPr>
        </p:nvSpPr>
        <p:spPr/>
        <p:txBody>
          <a:bodyPr/>
          <a:lstStyle/>
          <a:p>
            <a:r>
              <a:rPr lang="hr-HR" sz="2600" smtClean="0"/>
              <a:t>mora se raditi o poduzetničkoj odluci</a:t>
            </a:r>
          </a:p>
          <a:p>
            <a:r>
              <a:rPr lang="hr-HR" sz="2600" smtClean="0"/>
              <a:t>uprava mora razumno pretpostaviti da djeluje za dobrobit društva</a:t>
            </a:r>
          </a:p>
          <a:p>
            <a:r>
              <a:rPr lang="hr-HR" sz="2600" smtClean="0"/>
              <a:t>ne smije biti riječ o prevelikom riziku</a:t>
            </a:r>
          </a:p>
          <a:p>
            <a:r>
              <a:rPr lang="hr-HR" sz="2600" smtClean="0"/>
              <a:t>odluka se mora donijeti na temelju primjerenih informacija</a:t>
            </a:r>
          </a:p>
          <a:p>
            <a:r>
              <a:rPr lang="hr-HR" sz="2600" smtClean="0"/>
              <a:t>ne smije postojati sukob interesa niti se smije djelovati pod utjecajem koji je nespojiv s onim što se poduzima</a:t>
            </a:r>
          </a:p>
          <a:p>
            <a:r>
              <a:rPr lang="hr-HR" sz="2600" smtClean="0"/>
              <a:t>mora se djelovati u dobroj vjeri</a:t>
            </a:r>
            <a:endParaRPr lang="en-US" sz="2600" smtClean="0"/>
          </a:p>
        </p:txBody>
      </p:sp>
      <p:sp>
        <p:nvSpPr>
          <p:cNvPr id="5122" name="Rectangle 6"/>
          <p:cNvSpPr>
            <a:spLocks noGrp="1" noChangeArrowheads="1"/>
          </p:cNvSpPr>
          <p:nvPr>
            <p:ph type="sldNum" sz="quarter" idx="12"/>
          </p:nvPr>
        </p:nvSpPr>
        <p:spPr>
          <a:noFill/>
        </p:spPr>
        <p:txBody>
          <a:bodyPr/>
          <a:lstStyle/>
          <a:p>
            <a:fld id="{83FB9FD0-550F-4338-A652-F19B199A4A57}" type="slidenum">
              <a:rPr lang="hr-HR" smtClean="0"/>
              <a:pPr/>
              <a:t>7</a:t>
            </a:fld>
            <a:endParaRPr lang="hr-H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r>
              <a:rPr lang="hr-HR" sz="3600" smtClean="0"/>
              <a:t>POSLOVNA TAJNA (Zakon o zaštiti tajnosti podataka – čl. 19. st. 1.)</a:t>
            </a:r>
            <a:endParaRPr lang="en-US" sz="3600" smtClean="0"/>
          </a:p>
        </p:txBody>
      </p:sp>
      <p:sp>
        <p:nvSpPr>
          <p:cNvPr id="6148" name="Rectangle 3"/>
          <p:cNvSpPr>
            <a:spLocks noGrp="1" noChangeArrowheads="1"/>
          </p:cNvSpPr>
          <p:nvPr>
            <p:ph idx="1"/>
          </p:nvPr>
        </p:nvSpPr>
        <p:spPr/>
        <p:txBody>
          <a:bodyPr/>
          <a:lstStyle/>
          <a:p>
            <a:endParaRPr lang="hr-HR" sz="2800" smtClean="0"/>
          </a:p>
          <a:p>
            <a:r>
              <a:rPr lang="vi-VN" sz="2800" smtClean="0"/>
              <a:t>Poslovnu tajnu predstavljaju podaci koji su kao poslovna tajna određeni zakonom, drugim propisom ili općim aktom trgovačkog društva, ustanove ili druge pravne osobe, a koji predstavljaju proizvodnu tajnu, rezultate istraživačkog ili konstrukcijskog rada te druge podatke zbog čijeg bi priopćavanja neovlaštenoj osobi mogle nastupiti štetne posljedice za njezine gospodarske interese. </a:t>
            </a:r>
            <a:endParaRPr lang="hr-HR" sz="2800" smtClean="0"/>
          </a:p>
        </p:txBody>
      </p:sp>
      <p:sp>
        <p:nvSpPr>
          <p:cNvPr id="6146" name="Rectangle 6"/>
          <p:cNvSpPr>
            <a:spLocks noGrp="1" noChangeArrowheads="1"/>
          </p:cNvSpPr>
          <p:nvPr>
            <p:ph type="sldNum" sz="quarter" idx="12"/>
          </p:nvPr>
        </p:nvSpPr>
        <p:spPr>
          <a:noFill/>
        </p:spPr>
        <p:txBody>
          <a:bodyPr/>
          <a:lstStyle/>
          <a:p>
            <a:fld id="{A5C29EE4-BA44-43A0-94DE-A79579D4EF44}" type="slidenum">
              <a:rPr lang="hr-HR" smtClean="0"/>
              <a:pPr/>
              <a:t>8</a:t>
            </a:fld>
            <a:endParaRPr lang="hr-H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hr-HR" sz="3600" smtClean="0"/>
              <a:t>ODGOVORNOST ČLANOVA UPRAVE</a:t>
            </a:r>
            <a:endParaRPr lang="en-US" sz="3600" smtClean="0"/>
          </a:p>
        </p:txBody>
      </p:sp>
      <p:sp>
        <p:nvSpPr>
          <p:cNvPr id="178179" name="Rectangle 3"/>
          <p:cNvSpPr>
            <a:spLocks noGrp="1" noChangeArrowheads="1"/>
          </p:cNvSpPr>
          <p:nvPr>
            <p:ph idx="1"/>
          </p:nvPr>
        </p:nvSpPr>
        <p:spPr/>
        <p:txBody>
          <a:bodyPr/>
          <a:lstStyle/>
          <a:p>
            <a:pPr>
              <a:defRPr/>
            </a:pPr>
            <a:r>
              <a:rPr lang="hr-HR" smtClean="0"/>
              <a:t>Članovi uprave koji povrijede svoje obveze odgovaraju za štetu društvu kao solidarni dužnici. U slučaju spora članovi uprave moraju dokazati da su primijenili pozornost urednog i savjesnog gospodarstvenika. </a:t>
            </a:r>
          </a:p>
          <a:p>
            <a:pPr lvl="1">
              <a:defRPr/>
            </a:pPr>
            <a:r>
              <a:rPr lang="hr-HR" smtClean="0">
                <a:ea typeface="+mn-ea"/>
                <a:cs typeface="+mn-cs"/>
              </a:rPr>
              <a:t>čl. 252. st. 2. ZTD-a</a:t>
            </a:r>
          </a:p>
          <a:p>
            <a:pPr>
              <a:defRPr/>
            </a:pPr>
            <a:r>
              <a:rPr lang="hr-HR" smtClean="0"/>
              <a:t>vidi čl. 252. st. 3. ZTD-a – kada su članovi uprave naročito odgovorni</a:t>
            </a:r>
            <a:endParaRPr lang="en-US" smtClean="0"/>
          </a:p>
        </p:txBody>
      </p:sp>
      <p:sp>
        <p:nvSpPr>
          <p:cNvPr id="7170" name="Rectangle 6"/>
          <p:cNvSpPr>
            <a:spLocks noGrp="1" noChangeArrowheads="1"/>
          </p:cNvSpPr>
          <p:nvPr>
            <p:ph type="sldNum" sz="quarter" idx="12"/>
          </p:nvPr>
        </p:nvSpPr>
        <p:spPr>
          <a:noFill/>
        </p:spPr>
        <p:txBody>
          <a:bodyPr/>
          <a:lstStyle/>
          <a:p>
            <a:fld id="{0749AAFD-9F80-4C0D-ADD7-7A7C9EE5A415}" type="slidenum">
              <a:rPr lang="hr-HR" smtClean="0"/>
              <a:pPr/>
              <a:t>9</a:t>
            </a:fld>
            <a:endParaRPr lang="hr-HR"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13223</TotalTime>
  <Words>1639</Words>
  <Application>Microsoft Office PowerPoint</Application>
  <PresentationFormat>Prikaz na zaslonu (4:3)</PresentationFormat>
  <Paragraphs>130</Paragraphs>
  <Slides>22</Slides>
  <Notes>22</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22</vt:i4>
      </vt:variant>
    </vt:vector>
  </HeadingPairs>
  <TitlesOfParts>
    <vt:vector size="27" baseType="lpstr">
      <vt:lpstr>Arial</vt:lpstr>
      <vt:lpstr>Rockwell</vt:lpstr>
      <vt:lpstr>Times New Roman</vt:lpstr>
      <vt:lpstr>Wingdings 2</vt:lpstr>
      <vt:lpstr>Livnica</vt:lpstr>
      <vt:lpstr>ORGANI UPRAVLJANJA</vt:lpstr>
      <vt:lpstr>OVLASTI UPRAVE</vt:lpstr>
      <vt:lpstr>OVLASTI UPRAVNOG ODBORA</vt:lpstr>
      <vt:lpstr>OVLASTI UPRAVNOG ODBORA</vt:lpstr>
      <vt:lpstr>dualistički   monistički</vt:lpstr>
      <vt:lpstr>ODGOVORNOST ČLANOVA UPRAVE</vt:lpstr>
      <vt:lpstr>PRAVILO POSLOVNE PROSUDBE</vt:lpstr>
      <vt:lpstr>POSLOVNA TAJNA (Zakon o zaštiti tajnosti podataka – čl. 19. st. 1.)</vt:lpstr>
      <vt:lpstr>ODGOVORNOST ČLANOVA UPRAVE</vt:lpstr>
      <vt:lpstr>ODGOVORNOST ČLANOVA UPRAVE</vt:lpstr>
      <vt:lpstr>ODGOVORNOST ČLANOVA UPRAVE</vt:lpstr>
      <vt:lpstr>ODGOVORNOST ČLANOVA UPRAVE</vt:lpstr>
      <vt:lpstr>ODGOVORNOST ČLANOVA UPRAVE</vt:lpstr>
      <vt:lpstr>ODGOVORNOST ČLANOVA UPRAVE</vt:lpstr>
      <vt:lpstr>VTS RH od 5. rujna 2006. godine</vt:lpstr>
      <vt:lpstr>VTS RH od 5. rujna 2006. godine</vt:lpstr>
      <vt:lpstr>VTS RH od 5. rujna 2006. godine</vt:lpstr>
      <vt:lpstr>VTS RH od 5. rujna 2006. godine</vt:lpstr>
      <vt:lpstr>STEČAJNI ZAKON</vt:lpstr>
      <vt:lpstr>STEČAJNI ZAKON</vt:lpstr>
      <vt:lpstr>ODGOVORNOST ČLANOVA UPRAVE</vt:lpstr>
      <vt:lpstr>ODGOVORNOST OSOBE KOJA JE ISKORISTILA SVOJ UTJECAJ U DRUŠTVU I ONOGA TKO JE U TOME SUDJELOVAO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nina</dc:creator>
  <cp:lastModifiedBy>Admin</cp:lastModifiedBy>
  <cp:revision>339</cp:revision>
  <dcterms:created xsi:type="dcterms:W3CDTF">2011-02-21T09:31:25Z</dcterms:created>
  <dcterms:modified xsi:type="dcterms:W3CDTF">2015-02-05T09:30:58Z</dcterms:modified>
</cp:coreProperties>
</file>