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0"/>
  </p:notesMasterIdLst>
  <p:handoutMasterIdLst>
    <p:handoutMasterId r:id="rId31"/>
  </p:handoutMasterIdLst>
  <p:sldIdLst>
    <p:sldId id="256" r:id="rId2"/>
    <p:sldId id="258" r:id="rId3"/>
    <p:sldId id="279" r:id="rId4"/>
    <p:sldId id="280" r:id="rId5"/>
    <p:sldId id="281" r:id="rId6"/>
    <p:sldId id="282" r:id="rId7"/>
    <p:sldId id="283" r:id="rId8"/>
    <p:sldId id="278" r:id="rId9"/>
    <p:sldId id="259" r:id="rId10"/>
    <p:sldId id="277" r:id="rId11"/>
    <p:sldId id="260" r:id="rId12"/>
    <p:sldId id="261" r:id="rId13"/>
    <p:sldId id="262" r:id="rId14"/>
    <p:sldId id="263" r:id="rId15"/>
    <p:sldId id="264" r:id="rId16"/>
    <p:sldId id="28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hr-HR"/>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641F266E-F435-4847-8210-56630A6E17B2}" type="datetimeFigureOut">
              <a:rPr lang="hr-HR"/>
              <a:pPr>
                <a:defRPr/>
              </a:pPr>
              <a:t>5.2.2015.</a:t>
            </a:fld>
            <a:endParaRPr lang="hr-HR"/>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hr-HR"/>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B615B7D5-A473-4D94-969F-17256877DFEF}" type="slidenum">
              <a:rPr lang="hr-HR"/>
              <a:pPr>
                <a:defRPr/>
              </a:pPr>
              <a:t>‹#›</a:t>
            </a:fld>
            <a:endParaRPr lang="hr-HR"/>
          </a:p>
        </p:txBody>
      </p:sp>
    </p:spTree>
    <p:extLst>
      <p:ext uri="{BB962C8B-B14F-4D97-AF65-F5344CB8AC3E}">
        <p14:creationId xmlns:p14="http://schemas.microsoft.com/office/powerpoint/2010/main" val="3657101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hr-H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hr-HR"/>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hr-H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F0D6A54-856A-4AF4-B24F-6EB51D8D245E}" type="slidenum">
              <a:rPr lang="hr-HR"/>
              <a:pPr>
                <a:defRPr/>
              </a:pPr>
              <a:t>‹#›</a:t>
            </a:fld>
            <a:endParaRPr lang="hr-HR"/>
          </a:p>
        </p:txBody>
      </p:sp>
    </p:spTree>
    <p:extLst>
      <p:ext uri="{BB962C8B-B14F-4D97-AF65-F5344CB8AC3E}">
        <p14:creationId xmlns:p14="http://schemas.microsoft.com/office/powerpoint/2010/main" val="3992343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4912A16-715D-4439-862E-D959929157A8}" type="slidenum">
              <a:rPr lang="hr-HR" smtClean="0"/>
              <a:pPr/>
              <a:t>1</a:t>
            </a:fld>
            <a:endParaRPr lang="hr-HR"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5660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970072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334263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631214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984817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805355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805093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838298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751045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686378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48458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789954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117193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5538371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218384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364432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08626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75634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3483613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7968175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2973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72621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400370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951200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1755461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924149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844476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sr-Latn-CS" smtClean="0"/>
          </a:p>
        </p:txBody>
      </p:sp>
    </p:spTree>
    <p:extLst>
      <p:ext uri="{BB962C8B-B14F-4D97-AF65-F5344CB8AC3E}">
        <p14:creationId xmlns:p14="http://schemas.microsoft.com/office/powerpoint/2010/main" val="2399619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Pravokutnik s dijagonalno zaobljenim kuto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slov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10" name="Rezervirano mjesto datuma 9"/>
          <p:cNvSpPr>
            <a:spLocks noGrp="1"/>
          </p:cNvSpPr>
          <p:nvPr>
            <p:ph type="dt" sz="half" idx="10"/>
          </p:nvPr>
        </p:nvSpPr>
        <p:spPr>
          <a:xfrm>
            <a:off x="5562600" y="6509004"/>
            <a:ext cx="3002280" cy="274320"/>
          </a:xfrm>
        </p:spPr>
        <p:txBody>
          <a:bodyPr vert="horz" rtlCol="0"/>
          <a:lstStyle>
            <a:extLst/>
          </a:lstStyle>
          <a:p>
            <a:fld id="{E509718D-C7ED-4393-AEA6-2D941851073D}" type="datetime1">
              <a:rPr lang="sr-Latn-CS" smtClean="0"/>
              <a:pPr/>
              <a:t>5.2.2015.</a:t>
            </a:fld>
            <a:endParaRPr lang="hr-HR"/>
          </a:p>
        </p:txBody>
      </p:sp>
      <p:sp>
        <p:nvSpPr>
          <p:cNvPr id="11" name="Rezervirano mjesto broja slajd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88DF5627-63A3-4C7B-B2D2-AB28AF17FED6}" type="slidenum">
              <a:rPr lang="hr-HR" smtClean="0"/>
              <a:pPr>
                <a:defRPr/>
              </a:pPr>
              <a:t>‹#›</a:t>
            </a:fld>
            <a:endParaRPr lang="hr-HR"/>
          </a:p>
        </p:txBody>
      </p:sp>
      <p:sp>
        <p:nvSpPr>
          <p:cNvPr id="12" name="Rezervirano mjesto podnožja 11"/>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E509718D-C7ED-4393-AEA6-2D941851073D}" type="datetime1">
              <a:rPr lang="sr-Latn-CS"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pPr>
              <a:defRPr/>
            </a:pPr>
            <a:fld id="{88DF5627-63A3-4C7B-B2D2-AB28AF17FED6}" type="slidenum">
              <a:rPr lang="hr-HR" smtClean="0"/>
              <a:pPr>
                <a:defRPr/>
              </a:pPr>
              <a:t>‹#›</a:t>
            </a:fld>
            <a:endParaRPr lang="hr-H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lvl1pPr algn="l">
              <a:defRPr/>
            </a:lvl1pPr>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E509718D-C7ED-4393-AEA6-2D941851073D}" type="datetime1">
              <a:rPr lang="sr-Latn-CS"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pPr>
              <a:defRPr/>
            </a:pPr>
            <a:fld id="{88DF5627-63A3-4C7B-B2D2-AB28AF17FED6}" type="slidenum">
              <a:rPr lang="hr-HR" smtClean="0"/>
              <a:pPr>
                <a:defRPr/>
              </a:pPr>
              <a:t>‹#›</a:t>
            </a:fld>
            <a:endParaRPr lang="hr-H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E509718D-C7ED-4393-AEA6-2D941851073D}" type="datetime1">
              <a:rPr lang="sr-Latn-CS" smtClean="0"/>
              <a:pPr/>
              <a:t>5.2.2015.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pPr>
              <a:defRPr/>
            </a:pPr>
            <a:fld id="{88DF5627-63A3-4C7B-B2D2-AB28AF17FED6}" type="slidenum">
              <a:rPr lang="hr-HR" smtClean="0"/>
              <a:pPr>
                <a:defRPr/>
              </a:pPr>
              <a:t>‹#›</a:t>
            </a:fld>
            <a:endParaRPr lang="hr-H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7" name="Pravokutni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8" name="Rezervirano mjesto datuma 7"/>
          <p:cNvSpPr>
            <a:spLocks noGrp="1"/>
          </p:cNvSpPr>
          <p:nvPr>
            <p:ph type="dt" sz="half" idx="10"/>
          </p:nvPr>
        </p:nvSpPr>
        <p:spPr>
          <a:xfrm>
            <a:off x="5562600" y="6513670"/>
            <a:ext cx="3002280" cy="274320"/>
          </a:xfrm>
        </p:spPr>
        <p:txBody>
          <a:bodyPr vert="horz" rtlCol="0"/>
          <a:lstStyle>
            <a:extLst/>
          </a:lstStyle>
          <a:p>
            <a:fld id="{E509718D-C7ED-4393-AEA6-2D941851073D}" type="datetime1">
              <a:rPr lang="sr-Latn-CS" smtClean="0"/>
              <a:pPr/>
              <a:t>5.2.2015.</a:t>
            </a:fld>
            <a:endParaRPr lang="hr-HR"/>
          </a:p>
        </p:txBody>
      </p:sp>
      <p:sp>
        <p:nvSpPr>
          <p:cNvPr id="9" name="Rezervirano mjesto broja slajd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88DF5627-63A3-4C7B-B2D2-AB28AF17FED6}" type="slidenum">
              <a:rPr lang="hr-HR" smtClean="0"/>
              <a:pPr>
                <a:defRPr/>
              </a:pPr>
              <a:t>‹#›</a:t>
            </a:fld>
            <a:endParaRPr lang="hr-HR"/>
          </a:p>
        </p:txBody>
      </p:sp>
      <p:sp>
        <p:nvSpPr>
          <p:cNvPr id="10" name="Rezervirano mjesto podnožja 9"/>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E509718D-C7ED-4393-AEA6-2D941851073D}" type="datetime1">
              <a:rPr lang="sr-Latn-CS" smtClean="0"/>
              <a:pPr/>
              <a:t>5.2.2015.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a:xfrm>
            <a:off x="8641080" y="6514568"/>
            <a:ext cx="464288" cy="274320"/>
          </a:xfrm>
        </p:spPr>
        <p:txBody>
          <a:bodyPr/>
          <a:lstStyle>
            <a:extLst/>
          </a:lstStyle>
          <a:p>
            <a:pPr>
              <a:defRPr/>
            </a:pPr>
            <a:fld id="{88DF5627-63A3-4C7B-B2D2-AB28AF17FED6}" type="slidenum">
              <a:rPr lang="hr-HR" smtClean="0"/>
              <a:pPr>
                <a:defRPr/>
              </a:pPr>
              <a:t>‹#›</a:t>
            </a:fld>
            <a:endParaRPr lang="hr-HR"/>
          </a:p>
        </p:txBody>
      </p:sp>
      <p:sp>
        <p:nvSpPr>
          <p:cNvPr id="10" name="Pravokutni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Pravokutni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Pravokutni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slov 1"/>
          <p:cNvSpPr>
            <a:spLocks noGrp="1"/>
          </p:cNvSpPr>
          <p:nvPr>
            <p:ph type="title"/>
          </p:nvPr>
        </p:nvSpPr>
        <p:spPr>
          <a:xfrm>
            <a:off x="457200" y="251948"/>
            <a:ext cx="8229600"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E509718D-C7ED-4393-AEA6-2D941851073D}" type="datetime1">
              <a:rPr lang="sr-Latn-CS" smtClean="0"/>
              <a:pPr/>
              <a:t>5.2.2015.</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a:xfrm>
            <a:off x="8641080" y="6514568"/>
            <a:ext cx="464288" cy="274320"/>
          </a:xfrm>
        </p:spPr>
        <p:txBody>
          <a:bodyPr/>
          <a:lstStyle>
            <a:extLst/>
          </a:lstStyle>
          <a:p>
            <a:pPr>
              <a:defRPr/>
            </a:pPr>
            <a:fld id="{88DF5627-63A3-4C7B-B2D2-AB28AF17FED6}" type="slidenum">
              <a:rPr lang="hr-HR" smtClean="0"/>
              <a:pPr>
                <a:defRPr/>
              </a:pPr>
              <a:t>‹#›</a:t>
            </a:fld>
            <a:endParaRPr lang="hr-H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53218"/>
            <a:ext cx="8229600"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E509718D-C7ED-4393-AEA6-2D941851073D}" type="datetime1">
              <a:rPr lang="sr-Latn-CS" smtClean="0"/>
              <a:pPr/>
              <a:t>5.2.2015.</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pPr>
              <a:defRPr/>
            </a:pPr>
            <a:fld id="{88DF5627-63A3-4C7B-B2D2-AB28AF17FED6}" type="slidenum">
              <a:rPr lang="hr-HR" smtClean="0"/>
              <a:pPr>
                <a:defRPr/>
              </a:pPr>
              <a:t>‹#›</a:t>
            </a:fld>
            <a:endParaRPr lang="hr-HR"/>
          </a:p>
        </p:txBody>
      </p:sp>
      <p:sp>
        <p:nvSpPr>
          <p:cNvPr id="7" name="Pravokutni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E509718D-C7ED-4393-AEA6-2D941851073D}" type="datetime1">
              <a:rPr lang="sr-Latn-CS" smtClean="0"/>
              <a:pPr/>
              <a:t>5.2.2015.</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pPr>
              <a:defRPr/>
            </a:pPr>
            <a:fld id="{88DF5627-63A3-4C7B-B2D2-AB28AF17FED6}" type="slidenum">
              <a:rPr lang="hr-HR" smtClean="0"/>
              <a:pPr>
                <a:defRPr/>
              </a:pPr>
              <a:t>‹#›</a:t>
            </a:fld>
            <a:endParaRPr lang="hr-H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2"/>
      </p:bgRef>
    </p:bg>
    <p:spTree>
      <p:nvGrpSpPr>
        <p:cNvPr id="1" name=""/>
        <p:cNvGrpSpPr/>
        <p:nvPr/>
      </p:nvGrpSpPr>
      <p:grpSpPr>
        <a:xfrm>
          <a:off x="0" y="0"/>
          <a:ext cx="0" cy="0"/>
          <a:chOff x="0" y="0"/>
          <a:chExt cx="0" cy="0"/>
        </a:xfrm>
      </p:grpSpPr>
      <p:sp>
        <p:nvSpPr>
          <p:cNvPr id="8" name="Pravokutni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4963136" y="304800"/>
            <a:ext cx="3931920" cy="762000"/>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9" name="Rezervirano mjesto datuma 8"/>
          <p:cNvSpPr>
            <a:spLocks noGrp="1"/>
          </p:cNvSpPr>
          <p:nvPr>
            <p:ph type="dt" sz="half" idx="10"/>
          </p:nvPr>
        </p:nvSpPr>
        <p:spPr>
          <a:xfrm>
            <a:off x="5562600" y="6513670"/>
            <a:ext cx="3002280" cy="274320"/>
          </a:xfrm>
        </p:spPr>
        <p:txBody>
          <a:bodyPr vert="horz" rtlCol="0"/>
          <a:lstStyle>
            <a:extLst/>
          </a:lstStyle>
          <a:p>
            <a:fld id="{E509718D-C7ED-4393-AEA6-2D941851073D}" type="datetime1">
              <a:rPr lang="sr-Latn-CS" smtClean="0"/>
              <a:pPr/>
              <a:t>5.2.2015.</a:t>
            </a:fld>
            <a:endParaRPr lang="hr-HR"/>
          </a:p>
        </p:txBody>
      </p:sp>
      <p:sp>
        <p:nvSpPr>
          <p:cNvPr id="10" name="Rezervirano mjesto broja slajd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88DF5627-63A3-4C7B-B2D2-AB28AF17FED6}" type="slidenum">
              <a:rPr lang="hr-HR" smtClean="0"/>
              <a:pPr>
                <a:defRPr/>
              </a:pPr>
              <a:t>‹#›</a:t>
            </a:fld>
            <a:endParaRPr lang="hr-HR"/>
          </a:p>
        </p:txBody>
      </p:sp>
      <p:sp>
        <p:nvSpPr>
          <p:cNvPr id="11" name="Rezervirano mjesto podnožja 10"/>
          <p:cNvSpPr>
            <a:spLocks noGrp="1"/>
          </p:cNvSpPr>
          <p:nvPr>
            <p:ph type="ftr" sz="quarter" idx="12"/>
          </p:nvPr>
        </p:nvSpPr>
        <p:spPr>
          <a:xfrm>
            <a:off x="1600200" y="6513670"/>
            <a:ext cx="3907464" cy="274320"/>
          </a:xfrm>
        </p:spPr>
        <p:txBody>
          <a:bodyPr vert="horz" rtlCol="0"/>
          <a:lstStyle>
            <a:extLst/>
          </a:lstStyle>
          <a:p>
            <a:endParaRPr lang="hr-HR"/>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3040443" y="4724400"/>
            <a:ext cx="5486400" cy="664536"/>
          </a:xfrm>
        </p:spPr>
        <p:txBody>
          <a:bodyPr anchor="b"/>
          <a:lstStyle>
            <a:lvl1pPr marL="0" algn="r">
              <a:buNone/>
              <a:defRPr sz="2000" b="1"/>
            </a:lvl1pPr>
            <a:extLst/>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13" name="Rezervirano mjesto slik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r-HR" smtClean="0">
                <a:solidFill>
                  <a:schemeClr val="lt1"/>
                </a:solidFill>
                <a:latin typeface="+mn-lt"/>
                <a:ea typeface="+mn-ea"/>
                <a:cs typeface="+mn-cs"/>
              </a:rPr>
              <a:t>Pritisnite ikonu za dodavanje slike</a:t>
            </a:r>
            <a:endParaRPr kumimoji="0" lang="en-US" dirty="0">
              <a:solidFill>
                <a:schemeClr val="lt1"/>
              </a:solidFill>
              <a:latin typeface="+mn-lt"/>
              <a:ea typeface="+mn-ea"/>
              <a:cs typeface="+mn-cs"/>
            </a:endParaRPr>
          </a:p>
        </p:txBody>
      </p:sp>
      <p:sp>
        <p:nvSpPr>
          <p:cNvPr id="8" name="Rezervirano mjesto datuma 7"/>
          <p:cNvSpPr>
            <a:spLocks noGrp="1"/>
          </p:cNvSpPr>
          <p:nvPr>
            <p:ph type="dt" sz="half" idx="10"/>
          </p:nvPr>
        </p:nvSpPr>
        <p:spPr>
          <a:xfrm>
            <a:off x="5562600" y="6509004"/>
            <a:ext cx="3002280" cy="274320"/>
          </a:xfrm>
        </p:spPr>
        <p:txBody>
          <a:bodyPr vert="horz" rtlCol="0"/>
          <a:lstStyle>
            <a:extLst/>
          </a:lstStyle>
          <a:p>
            <a:fld id="{E509718D-C7ED-4393-AEA6-2D941851073D}" type="datetime1">
              <a:rPr lang="sr-Latn-CS" smtClean="0"/>
              <a:pPr/>
              <a:t>5.2.2015.</a:t>
            </a:fld>
            <a:endParaRPr lang="hr-HR"/>
          </a:p>
        </p:txBody>
      </p:sp>
      <p:sp>
        <p:nvSpPr>
          <p:cNvPr id="9" name="Rezervirano mjesto broja slajd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88DF5627-63A3-4C7B-B2D2-AB28AF17FED6}" type="slidenum">
              <a:rPr lang="hr-HR" smtClean="0"/>
              <a:pPr>
                <a:defRPr/>
              </a:pPr>
              <a:t>‹#›</a:t>
            </a:fld>
            <a:endParaRPr lang="hr-HR"/>
          </a:p>
        </p:txBody>
      </p:sp>
      <p:sp>
        <p:nvSpPr>
          <p:cNvPr id="10" name="Rezervirano mjesto podnožja 9"/>
          <p:cNvSpPr>
            <a:spLocks noGrp="1"/>
          </p:cNvSpPr>
          <p:nvPr>
            <p:ph type="ftr" sz="quarter" idx="12"/>
          </p:nvPr>
        </p:nvSpPr>
        <p:spPr>
          <a:xfrm>
            <a:off x="1600200" y="6509004"/>
            <a:ext cx="3907464" cy="274320"/>
          </a:xfrm>
        </p:spPr>
        <p:txBody>
          <a:bodyPr vert="horz" rtlCol="0"/>
          <a:lstStyle>
            <a:extLst/>
          </a:lstStyle>
          <a:p>
            <a:endParaRPr lang="hr-H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ravokutnik s dijagonalno zaobljenim kuto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podnožj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r-HR"/>
          </a:p>
        </p:txBody>
      </p:sp>
      <p:sp>
        <p:nvSpPr>
          <p:cNvPr id="14" name="Rezervirano mjesto datum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509718D-C7ED-4393-AEA6-2D941851073D}" type="datetime1">
              <a:rPr lang="sr-Latn-CS" smtClean="0"/>
              <a:pPr/>
              <a:t>5.2.2015.</a:t>
            </a:fld>
            <a:endParaRPr lang="hr-HR"/>
          </a:p>
        </p:txBody>
      </p:sp>
      <p:sp>
        <p:nvSpPr>
          <p:cNvPr id="23" name="Rezervirano mjesto broja slajd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88DF5627-63A3-4C7B-B2D2-AB28AF17FED6}" type="slidenum">
              <a:rPr lang="hr-HR" smtClean="0"/>
              <a:pPr>
                <a:defRPr/>
              </a:pPr>
              <a:t>‹#›</a:t>
            </a:fld>
            <a:endParaRPr lang="hr-HR"/>
          </a:p>
        </p:txBody>
      </p:sp>
      <p:sp>
        <p:nvSpPr>
          <p:cNvPr id="22" name="Rezervirano mjesto naslova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Tree>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hr-HR" smtClean="0"/>
              <a:t>DIONIČKO DRUŠTVO</a:t>
            </a:r>
          </a:p>
        </p:txBody>
      </p:sp>
      <p:sp>
        <p:nvSpPr>
          <p:cNvPr id="3075" name="Rectangle 3"/>
          <p:cNvSpPr>
            <a:spLocks noGrp="1" noChangeArrowheads="1"/>
          </p:cNvSpPr>
          <p:nvPr>
            <p:ph type="subTitle" idx="1"/>
          </p:nvPr>
        </p:nvSpPr>
        <p:spPr>
          <a:xfrm>
            <a:off x="714375" y="3643313"/>
            <a:ext cx="7696200" cy="2057400"/>
          </a:xfrm>
        </p:spPr>
        <p:txBody>
          <a:bodyPr/>
          <a:lstStyle/>
          <a:p>
            <a:pPr lvl="1" eaLnBrk="1" hangingPunct="1">
              <a:buFontTx/>
              <a:buChar char="-"/>
            </a:pPr>
            <a:r>
              <a:rPr lang="hr-HR" sz="3200" smtClean="0"/>
              <a:t>ništetnost društva</a:t>
            </a:r>
          </a:p>
          <a:p>
            <a:pPr lvl="1" eaLnBrk="1" hangingPunct="1">
              <a:buFontTx/>
              <a:buChar char="-"/>
            </a:pPr>
            <a:r>
              <a:rPr lang="hr-HR" sz="3200" smtClean="0"/>
              <a:t>vinkulacija</a:t>
            </a:r>
          </a:p>
          <a:p>
            <a:pPr lvl="1" eaLnBrk="1" hangingPunct="1">
              <a:buFontTx/>
              <a:buChar char="-"/>
            </a:pPr>
            <a:r>
              <a:rPr lang="hr-HR" sz="3200" i="1" smtClean="0"/>
              <a:t>squeeze out</a:t>
            </a:r>
          </a:p>
        </p:txBody>
      </p:sp>
      <p:sp>
        <p:nvSpPr>
          <p:cNvPr id="4" name="Rectangle 7"/>
          <p:cNvSpPr>
            <a:spLocks noGrp="1" noChangeArrowheads="1"/>
          </p:cNvSpPr>
          <p:nvPr>
            <p:ph type="sldNum" sz="quarter" idx="11"/>
          </p:nvPr>
        </p:nvSpPr>
        <p:spPr/>
        <p:txBody>
          <a:bodyPr/>
          <a:lstStyle/>
          <a:p>
            <a:pPr>
              <a:defRPr/>
            </a:pPr>
            <a:fld id="{9CFF4FBC-ED79-4FA7-A860-25203B9D50D8}" type="slidenum">
              <a:rPr lang="hr-HR"/>
              <a:pPr>
                <a:defRPr/>
              </a:pPr>
              <a:t>1</a:t>
            </a:fld>
            <a:endParaRPr lang="hr-H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FC5EBDAA-E9B7-49CC-BDA7-BE211899E2F0}" type="slidenum">
              <a:rPr lang="hr-HR"/>
              <a:pPr>
                <a:defRPr/>
              </a:pPr>
              <a:t>10</a:t>
            </a:fld>
            <a:endParaRPr lang="hr-HR"/>
          </a:p>
        </p:txBody>
      </p:sp>
      <p:sp>
        <p:nvSpPr>
          <p:cNvPr id="152578" name="Title 1"/>
          <p:cNvSpPr>
            <a:spLocks noGrp="1"/>
          </p:cNvSpPr>
          <p:nvPr>
            <p:ph type="title" idx="4294967295"/>
          </p:nvPr>
        </p:nvSpPr>
        <p:spPr>
          <a:xfrm>
            <a:off x="0" y="533400"/>
            <a:ext cx="8229600" cy="1143000"/>
          </a:xfrm>
        </p:spPr>
        <p:txBody>
          <a:bodyPr anchor="ctr"/>
          <a:lstStyle/>
          <a:p>
            <a:r>
              <a:rPr lang="hr-HR" smtClean="0"/>
              <a:t>VINKULACIJA</a:t>
            </a:r>
          </a:p>
        </p:txBody>
      </p:sp>
      <p:sp>
        <p:nvSpPr>
          <p:cNvPr id="152579" name="Content Placeholder 2"/>
          <p:cNvSpPr>
            <a:spLocks noGrp="1"/>
          </p:cNvSpPr>
          <p:nvPr>
            <p:ph idx="4294967295"/>
          </p:nvPr>
        </p:nvSpPr>
        <p:spPr>
          <a:xfrm>
            <a:off x="251520" y="1844824"/>
            <a:ext cx="8229600" cy="4302125"/>
          </a:xfrm>
        </p:spPr>
        <p:txBody>
          <a:bodyPr/>
          <a:lstStyle/>
          <a:p>
            <a:r>
              <a:rPr lang="hr-HR" dirty="0" smtClean="0"/>
              <a:t>Razlozi za </a:t>
            </a:r>
            <a:r>
              <a:rPr lang="hr-HR" dirty="0" err="1" smtClean="0"/>
              <a:t>vinkuliranje</a:t>
            </a:r>
            <a:r>
              <a:rPr lang="hr-HR" dirty="0" smtClean="0"/>
              <a:t> dionica:</a:t>
            </a:r>
          </a:p>
          <a:p>
            <a:pPr lvl="1"/>
            <a:r>
              <a:rPr lang="hr-HR" dirty="0" smtClean="0"/>
              <a:t>ispitivanje i osiguravanje sposobnosti plaćanja dioničara pri stjecanju dionica koje nisu u potpunosti uplaćene</a:t>
            </a:r>
          </a:p>
          <a:p>
            <a:pPr lvl="1"/>
            <a:r>
              <a:rPr lang="hr-HR" dirty="0" smtClean="0"/>
              <a:t>zaštita od preuzimanja (</a:t>
            </a:r>
            <a:r>
              <a:rPr lang="hr-HR" dirty="0" err="1" smtClean="0"/>
              <a:t>npr</a:t>
            </a:r>
            <a:r>
              <a:rPr lang="hr-HR" dirty="0" smtClean="0"/>
              <a:t>. konkurenti)</a:t>
            </a:r>
          </a:p>
          <a:p>
            <a:pPr lvl="1"/>
            <a:r>
              <a:rPr lang="hr-HR" dirty="0" smtClean="0"/>
              <a:t>zadržavanja odnosa sudjelovanja u društvu (naročito sprječavanje da neki dioničar postane većinski)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9E51E057-805A-4A0D-9B9D-D2F6CFF815BB}" type="slidenum">
              <a:rPr lang="hr-HR"/>
              <a:pPr>
                <a:defRPr/>
              </a:pPr>
              <a:t>11</a:t>
            </a:fld>
            <a:endParaRPr lang="hr-HR"/>
          </a:p>
        </p:txBody>
      </p:sp>
      <p:sp>
        <p:nvSpPr>
          <p:cNvPr id="117762" name="Title 1"/>
          <p:cNvSpPr>
            <a:spLocks noGrp="1"/>
          </p:cNvSpPr>
          <p:nvPr>
            <p:ph type="title" idx="4294967295"/>
          </p:nvPr>
        </p:nvSpPr>
        <p:spPr>
          <a:xfrm>
            <a:off x="0" y="533400"/>
            <a:ext cx="8229600" cy="1143000"/>
          </a:xfrm>
        </p:spPr>
        <p:txBody>
          <a:bodyPr anchor="ctr"/>
          <a:lstStyle/>
          <a:p>
            <a:r>
              <a:rPr lang="hr-HR" smtClean="0"/>
              <a:t>VINKULACIJA</a:t>
            </a:r>
          </a:p>
        </p:txBody>
      </p:sp>
      <p:sp>
        <p:nvSpPr>
          <p:cNvPr id="117763" name="Content Placeholder 2"/>
          <p:cNvSpPr>
            <a:spLocks noGrp="1"/>
          </p:cNvSpPr>
          <p:nvPr>
            <p:ph idx="4294967295"/>
          </p:nvPr>
        </p:nvSpPr>
        <p:spPr>
          <a:xfrm>
            <a:off x="251520" y="1844824"/>
            <a:ext cx="8229600" cy="4302125"/>
          </a:xfrm>
        </p:spPr>
        <p:txBody>
          <a:bodyPr/>
          <a:lstStyle/>
          <a:p>
            <a:r>
              <a:rPr lang="hr-HR" dirty="0" smtClean="0"/>
              <a:t>Razlozi za </a:t>
            </a:r>
            <a:r>
              <a:rPr lang="hr-HR" dirty="0" err="1" smtClean="0"/>
              <a:t>vinkuliranje</a:t>
            </a:r>
            <a:r>
              <a:rPr lang="hr-HR" dirty="0" smtClean="0"/>
              <a:t> dionica:</a:t>
            </a:r>
          </a:p>
          <a:p>
            <a:pPr lvl="1"/>
            <a:r>
              <a:rPr lang="hr-HR" dirty="0" smtClean="0"/>
              <a:t>osiguranje da društvo ima dioničare koji mu  mogu ispuniti dodatne obveze</a:t>
            </a:r>
          </a:p>
          <a:p>
            <a:pPr lvl="1"/>
            <a:r>
              <a:rPr lang="hr-HR" dirty="0" smtClean="0"/>
              <a:t>da se spriječi ulazak neželjenih osoba u nadzorni odbor, kada imatelj ima pravo imenovati neke članove tog odbora</a:t>
            </a:r>
          </a:p>
          <a:p>
            <a:pPr lvl="1"/>
            <a:r>
              <a:rPr lang="hr-HR" dirty="0" smtClean="0"/>
              <a:t>da se drži pod nadzorom krug dioničara (</a:t>
            </a:r>
            <a:r>
              <a:rPr lang="hr-HR" dirty="0" err="1" smtClean="0"/>
              <a:t>npr</a:t>
            </a:r>
            <a:r>
              <a:rPr lang="hr-HR" dirty="0" smtClean="0"/>
              <a:t>. kod djelatnosti slobodnih zanimanja, ili kod neke posebne svrhe)</a:t>
            </a:r>
          </a:p>
          <a:p>
            <a:endParaRPr lang="hr-H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7122917-2A13-4913-8B58-158A1227BBFB}" type="slidenum">
              <a:rPr lang="hr-HR"/>
              <a:pPr>
                <a:defRPr/>
              </a:pPr>
              <a:t>12</a:t>
            </a:fld>
            <a:endParaRPr lang="hr-HR"/>
          </a:p>
        </p:txBody>
      </p:sp>
      <p:sp>
        <p:nvSpPr>
          <p:cNvPr id="119810" name="Title 1"/>
          <p:cNvSpPr>
            <a:spLocks noGrp="1"/>
          </p:cNvSpPr>
          <p:nvPr>
            <p:ph type="title" idx="4294967295"/>
          </p:nvPr>
        </p:nvSpPr>
        <p:spPr>
          <a:xfrm>
            <a:off x="0" y="533400"/>
            <a:ext cx="8229600" cy="1143000"/>
          </a:xfrm>
        </p:spPr>
        <p:txBody>
          <a:bodyPr anchor="ctr"/>
          <a:lstStyle/>
          <a:p>
            <a:r>
              <a:rPr lang="hr-HR" smtClean="0"/>
              <a:t>VINKULACIJA</a:t>
            </a:r>
          </a:p>
        </p:txBody>
      </p:sp>
      <p:sp>
        <p:nvSpPr>
          <p:cNvPr id="119811" name="Content Placeholder 2"/>
          <p:cNvSpPr>
            <a:spLocks noGrp="1"/>
          </p:cNvSpPr>
          <p:nvPr>
            <p:ph idx="4294967295"/>
          </p:nvPr>
        </p:nvSpPr>
        <p:spPr>
          <a:xfrm>
            <a:off x="251520" y="1772816"/>
            <a:ext cx="8229600" cy="4302125"/>
          </a:xfrm>
        </p:spPr>
        <p:txBody>
          <a:bodyPr>
            <a:normAutofit lnSpcReduction="10000"/>
          </a:bodyPr>
          <a:lstStyle/>
          <a:p>
            <a:endParaRPr lang="hr-HR" dirty="0" smtClean="0"/>
          </a:p>
          <a:p>
            <a:r>
              <a:rPr lang="hr-HR" dirty="0" smtClean="0"/>
              <a:t>Ako u statutu nisu određeni spomenuti razlozi, davanje suglasnosti za prijenos dionice može se odbiti samo kada je to u interesu društva, a naročito kada bi se s obzirom na strukturu dioničara njenim prijenosom moglo ugroziti ostvarenje cilja društva ili njegovu gospodarsku opstojnost.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14A439A4-7427-48F9-975B-D68C3F1BF763}" type="slidenum">
              <a:rPr lang="hr-HR"/>
              <a:pPr>
                <a:defRPr/>
              </a:pPr>
              <a:t>13</a:t>
            </a:fld>
            <a:endParaRPr lang="hr-HR"/>
          </a:p>
        </p:txBody>
      </p:sp>
      <p:sp>
        <p:nvSpPr>
          <p:cNvPr id="121858" name="Title 1"/>
          <p:cNvSpPr>
            <a:spLocks noGrp="1"/>
          </p:cNvSpPr>
          <p:nvPr>
            <p:ph type="title" idx="4294967295"/>
          </p:nvPr>
        </p:nvSpPr>
        <p:spPr>
          <a:xfrm>
            <a:off x="0" y="533400"/>
            <a:ext cx="8229600" cy="1143000"/>
          </a:xfrm>
        </p:spPr>
        <p:txBody>
          <a:bodyPr anchor="ctr"/>
          <a:lstStyle/>
          <a:p>
            <a:r>
              <a:rPr lang="hr-HR" smtClean="0"/>
              <a:t>VINKULACIJA</a:t>
            </a:r>
          </a:p>
        </p:txBody>
      </p:sp>
      <p:sp>
        <p:nvSpPr>
          <p:cNvPr id="121859" name="Content Placeholder 2"/>
          <p:cNvSpPr>
            <a:spLocks noGrp="1"/>
          </p:cNvSpPr>
          <p:nvPr>
            <p:ph idx="4294967295"/>
          </p:nvPr>
        </p:nvSpPr>
        <p:spPr>
          <a:xfrm>
            <a:off x="323528" y="1844824"/>
            <a:ext cx="8229600" cy="4302125"/>
          </a:xfrm>
        </p:spPr>
        <p:txBody>
          <a:bodyPr/>
          <a:lstStyle/>
          <a:p>
            <a:r>
              <a:rPr lang="hr-HR" sz="3100" dirty="0" smtClean="0"/>
              <a:t>statutom se ne mogu odrediti stroži razlozi za odbijanje suglasnosti za prijenos dionice</a:t>
            </a:r>
          </a:p>
          <a:p>
            <a:r>
              <a:rPr lang="hr-HR" sz="3100" dirty="0" smtClean="0"/>
              <a:t>društvo može od osobe koja treba steći dionicu zahtijevati da se izjasni stječe li je u svoje ime i za svoj račun ili za račun nekoga drugog</a:t>
            </a:r>
          </a:p>
          <a:p>
            <a:pPr lvl="1"/>
            <a:r>
              <a:rPr lang="hr-HR" dirty="0" smtClean="0"/>
              <a:t>davanje suglasnosti može se odbiti, ako se stjecatelj o tome odbije izjasniti ili izjavi da dionice stječe za tuđi račun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47D59D4C-1158-4AF0-A153-0C1A755BBFDF}" type="slidenum">
              <a:rPr lang="hr-HR"/>
              <a:pPr>
                <a:defRPr/>
              </a:pPr>
              <a:t>14</a:t>
            </a:fld>
            <a:endParaRPr lang="hr-HR"/>
          </a:p>
        </p:txBody>
      </p:sp>
      <p:sp>
        <p:nvSpPr>
          <p:cNvPr id="123906" name="Title 1"/>
          <p:cNvSpPr>
            <a:spLocks noGrp="1"/>
          </p:cNvSpPr>
          <p:nvPr>
            <p:ph type="title" idx="4294967295"/>
          </p:nvPr>
        </p:nvSpPr>
        <p:spPr>
          <a:xfrm>
            <a:off x="0" y="533400"/>
            <a:ext cx="8229600" cy="1143000"/>
          </a:xfrm>
        </p:spPr>
        <p:txBody>
          <a:bodyPr anchor="ctr"/>
          <a:lstStyle/>
          <a:p>
            <a:r>
              <a:rPr lang="hr-HR" smtClean="0"/>
              <a:t>VINKULACIJA</a:t>
            </a:r>
          </a:p>
        </p:txBody>
      </p:sp>
      <p:sp>
        <p:nvSpPr>
          <p:cNvPr id="123907" name="Content Placeholder 2"/>
          <p:cNvSpPr>
            <a:spLocks noGrp="1"/>
          </p:cNvSpPr>
          <p:nvPr>
            <p:ph idx="4294967295"/>
          </p:nvPr>
        </p:nvSpPr>
        <p:spPr>
          <a:xfrm>
            <a:off x="467544" y="1844824"/>
            <a:ext cx="8229600" cy="4302125"/>
          </a:xfrm>
        </p:spPr>
        <p:txBody>
          <a:bodyPr>
            <a:normAutofit lnSpcReduction="10000"/>
          </a:bodyPr>
          <a:lstStyle/>
          <a:p>
            <a:r>
              <a:rPr lang="hr-HR" dirty="0" smtClean="0"/>
              <a:t>sve dok ne dobije suglasnost za prijenos dionice, stjecatelj ne može u društvu ostvarivati članska prava</a:t>
            </a:r>
          </a:p>
          <a:p>
            <a:r>
              <a:rPr lang="hr-HR" dirty="0" smtClean="0"/>
              <a:t>ako društvo u roku od mjesec dana od primitka zahtjeva ne odluči o davanju suglasnosti ili je odbije dati iz razloga koji nisu propisani statutom (odnosno ZTD-om ako u statutu nisu navedeni), smatra se da je suglasnost dana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FB103E28-B1D3-46FE-97A9-C9F52983337C}" type="slidenum">
              <a:rPr lang="hr-HR"/>
              <a:pPr>
                <a:defRPr/>
              </a:pPr>
              <a:t>15</a:t>
            </a:fld>
            <a:endParaRPr lang="hr-HR"/>
          </a:p>
        </p:txBody>
      </p:sp>
      <p:sp>
        <p:nvSpPr>
          <p:cNvPr id="125954"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25955" name="Content Placeholder 2"/>
          <p:cNvSpPr>
            <a:spLocks noGrp="1"/>
          </p:cNvSpPr>
          <p:nvPr>
            <p:ph idx="4294967295"/>
          </p:nvPr>
        </p:nvSpPr>
        <p:spPr>
          <a:xfrm>
            <a:off x="323528" y="1844824"/>
            <a:ext cx="8229600" cy="4302125"/>
          </a:xfrm>
        </p:spPr>
        <p:txBody>
          <a:bodyPr/>
          <a:lstStyle/>
          <a:p>
            <a:r>
              <a:rPr lang="hr-HR" dirty="0" smtClean="0"/>
              <a:t>interesi manjinskih dioničara </a:t>
            </a:r>
            <a:r>
              <a:rPr lang="hr-HR" i="1" dirty="0" smtClean="0"/>
              <a:t>v.</a:t>
            </a:r>
            <a:r>
              <a:rPr lang="hr-HR" dirty="0" smtClean="0"/>
              <a:t> interesi većinskih dioničara</a:t>
            </a:r>
          </a:p>
          <a:p>
            <a:r>
              <a:rPr lang="hr-HR" dirty="0" smtClean="0"/>
              <a:t>interes društva </a:t>
            </a:r>
            <a:r>
              <a:rPr lang="en-US" dirty="0" smtClean="0">
                <a:cs typeface="Times New Roman" pitchFamily="18" charset="0"/>
              </a:rPr>
              <a:t>&gt;</a:t>
            </a:r>
            <a:r>
              <a:rPr lang="hr-HR" dirty="0" smtClean="0">
                <a:cs typeface="Times New Roman" pitchFamily="18" charset="0"/>
              </a:rPr>
              <a:t> zbroja interesa dioničara</a:t>
            </a:r>
          </a:p>
          <a:p>
            <a:r>
              <a:rPr lang="hr-HR" i="1" dirty="0" err="1" smtClean="0">
                <a:cs typeface="Times New Roman" pitchFamily="18" charset="0"/>
              </a:rPr>
              <a:t>squeeze</a:t>
            </a:r>
            <a:r>
              <a:rPr lang="hr-HR" i="1" dirty="0" smtClean="0">
                <a:cs typeface="Times New Roman" pitchFamily="18" charset="0"/>
              </a:rPr>
              <a:t> </a:t>
            </a:r>
            <a:r>
              <a:rPr lang="hr-HR" i="1" dirty="0" err="1" smtClean="0">
                <a:cs typeface="Times New Roman" pitchFamily="18" charset="0"/>
              </a:rPr>
              <a:t>out</a:t>
            </a:r>
            <a:r>
              <a:rPr lang="hr-HR" dirty="0" smtClean="0">
                <a:cs typeface="Times New Roman" pitchFamily="18" charset="0"/>
              </a:rPr>
              <a:t> (</a:t>
            </a:r>
            <a:r>
              <a:rPr lang="hr-HR" dirty="0" smtClean="0"/>
              <a:t>prijenos dionica manjinskih dioničara) jest protuteža pravnom institutu preuzimanja dionica</a:t>
            </a:r>
          </a:p>
          <a:p>
            <a:pPr lvl="1"/>
            <a:r>
              <a:rPr lang="hr-HR" dirty="0" smtClean="0">
                <a:cs typeface="Times New Roman" pitchFamily="18" charset="0"/>
              </a:rPr>
              <a:t>Zakon o </a:t>
            </a:r>
            <a:r>
              <a:rPr lang="hr-HR" dirty="0" smtClean="0"/>
              <a:t>preuzimanju dioničkih društava (NN br. 109/07 i 36/09)</a:t>
            </a:r>
            <a:endParaRPr lang="en-US" dirty="0" smtClean="0">
              <a:cs typeface="Times New Roman" pitchFamily="18" charset="0"/>
            </a:endParaRPr>
          </a:p>
          <a:p>
            <a:endParaRPr lang="hr-H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7CFE5B6D-6E9B-4BD4-9CD3-0C97133FEBF7}" type="slidenum">
              <a:rPr lang="hr-HR"/>
              <a:pPr>
                <a:defRPr/>
              </a:pPr>
              <a:t>16</a:t>
            </a:fld>
            <a:endParaRPr lang="hr-HR"/>
          </a:p>
        </p:txBody>
      </p:sp>
      <p:sp>
        <p:nvSpPr>
          <p:cNvPr id="166914"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66915" name="Content Placeholder 2"/>
          <p:cNvSpPr>
            <a:spLocks noGrp="1"/>
          </p:cNvSpPr>
          <p:nvPr>
            <p:ph idx="4294967295"/>
          </p:nvPr>
        </p:nvSpPr>
        <p:spPr>
          <a:xfrm>
            <a:off x="0" y="1828800"/>
            <a:ext cx="8229600" cy="4302125"/>
          </a:xfrm>
        </p:spPr>
        <p:txBody>
          <a:bodyPr/>
          <a:lstStyle/>
          <a:p>
            <a:r>
              <a:rPr lang="hr-HR" smtClean="0"/>
              <a:t>prijenos dionica manjinskih dioničara (čl. 300.f. – čl. 300.k. ZTD-a)</a:t>
            </a:r>
          </a:p>
          <a:p>
            <a:endParaRPr lang="hr-HR" smtClean="0"/>
          </a:p>
          <a:p>
            <a:r>
              <a:rPr lang="hr-HR" smtClean="0"/>
              <a:t>mogućnost da većinski dioničar iz dioničkog društva isključi manjinske dioničare</a:t>
            </a:r>
          </a:p>
          <a:p>
            <a:pPr lvl="1"/>
            <a:r>
              <a:rPr lang="hr-HR" smtClean="0"/>
              <a:t>zakonom točno propisani uvjeti isključivanja manjinskih dioničara sa ciljem zaštite od mogućih zlouporaba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9C3081E-2672-4B5F-8677-E75E9242CAA4}" type="slidenum">
              <a:rPr lang="hr-HR"/>
              <a:pPr>
                <a:defRPr/>
              </a:pPr>
              <a:t>17</a:t>
            </a:fld>
            <a:endParaRPr lang="hr-HR"/>
          </a:p>
        </p:txBody>
      </p:sp>
      <p:sp>
        <p:nvSpPr>
          <p:cNvPr id="128002"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28003" name="Content Placeholder 2"/>
          <p:cNvSpPr>
            <a:spLocks noGrp="1"/>
          </p:cNvSpPr>
          <p:nvPr>
            <p:ph idx="4294967295"/>
          </p:nvPr>
        </p:nvSpPr>
        <p:spPr>
          <a:xfrm>
            <a:off x="251520" y="1844824"/>
            <a:ext cx="8229600" cy="4302125"/>
          </a:xfrm>
        </p:spPr>
        <p:txBody>
          <a:bodyPr/>
          <a:lstStyle/>
          <a:p>
            <a:r>
              <a:rPr lang="hr-HR" dirty="0" err="1" smtClean="0"/>
              <a:t>čl</a:t>
            </a:r>
            <a:r>
              <a:rPr lang="hr-HR" dirty="0" smtClean="0"/>
              <a:t>. 300.f. ZTD-a</a:t>
            </a:r>
          </a:p>
          <a:p>
            <a:pPr lvl="1"/>
            <a:endParaRPr lang="hr-HR" dirty="0" smtClean="0"/>
          </a:p>
          <a:p>
            <a:pPr lvl="1"/>
            <a:r>
              <a:rPr lang="hr-HR" dirty="0" smtClean="0"/>
              <a:t>Glavna skupština može na zahtjev dioničara koji ima dionice koje se odnose na najmanje 95 % temeljnog kapitala društva (glavnog dioničara) donijeti odluku na temelju koje mu se prenose dionice manjinskih dioničara uz plaćanje tim dioničarima primjerene otpremnine u novcu.</a:t>
            </a:r>
          </a:p>
          <a:p>
            <a:endParaRPr lang="hr-HR" dirty="0" smtClean="0"/>
          </a:p>
          <a:p>
            <a:endParaRPr lang="hr-H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D33D7C6A-C66D-4A74-B8BE-9828B639FA2A}" type="slidenum">
              <a:rPr lang="hr-HR"/>
              <a:pPr>
                <a:defRPr/>
              </a:pPr>
              <a:t>18</a:t>
            </a:fld>
            <a:endParaRPr lang="hr-HR"/>
          </a:p>
        </p:txBody>
      </p:sp>
      <p:sp>
        <p:nvSpPr>
          <p:cNvPr id="130050"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30051" name="Content Placeholder 2"/>
          <p:cNvSpPr>
            <a:spLocks noGrp="1"/>
          </p:cNvSpPr>
          <p:nvPr>
            <p:ph idx="4294967295"/>
          </p:nvPr>
        </p:nvSpPr>
        <p:spPr>
          <a:xfrm>
            <a:off x="323528" y="1772816"/>
            <a:ext cx="8229600" cy="4302125"/>
          </a:xfrm>
        </p:spPr>
        <p:txBody>
          <a:bodyPr/>
          <a:lstStyle/>
          <a:p>
            <a:r>
              <a:rPr lang="hr-HR" sz="3000" dirty="0" smtClean="0"/>
              <a:t>dionice moraju pripadati jednom (glavnom) dioničaru</a:t>
            </a:r>
          </a:p>
          <a:p>
            <a:r>
              <a:rPr lang="hr-HR" sz="3000" dirty="0" smtClean="0"/>
              <a:t>manjinski dioničar može biti jedan ili više njih, s tim da ukupno mogu imati dionice koje se odnose na najviše 5% temeljnog kapitala društva</a:t>
            </a:r>
          </a:p>
          <a:p>
            <a:r>
              <a:rPr lang="hr-HR" sz="3000" dirty="0" smtClean="0"/>
              <a:t>glavni dioničar upravi društva upućuje zahtjev za stjecanje dionica manjinskih dioničara odlukom glavne skupštine i iznos otpremnine</a:t>
            </a:r>
          </a:p>
          <a:p>
            <a:endParaRPr lang="hr-HR" sz="3000" dirty="0" smtClean="0"/>
          </a:p>
          <a:p>
            <a:endParaRPr lang="hr-HR" sz="3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9787820F-7B74-4149-845F-78CD5C806CB6}" type="slidenum">
              <a:rPr lang="hr-HR"/>
              <a:pPr>
                <a:defRPr/>
              </a:pPr>
              <a:t>19</a:t>
            </a:fld>
            <a:endParaRPr lang="hr-HR"/>
          </a:p>
        </p:txBody>
      </p:sp>
      <p:sp>
        <p:nvSpPr>
          <p:cNvPr id="132098"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32099" name="Content Placeholder 2"/>
          <p:cNvSpPr>
            <a:spLocks noGrp="1"/>
          </p:cNvSpPr>
          <p:nvPr>
            <p:ph idx="4294967295"/>
          </p:nvPr>
        </p:nvSpPr>
        <p:spPr>
          <a:xfrm>
            <a:off x="323528" y="1772816"/>
            <a:ext cx="8229600" cy="4302125"/>
          </a:xfrm>
        </p:spPr>
        <p:txBody>
          <a:bodyPr/>
          <a:lstStyle/>
          <a:p>
            <a:r>
              <a:rPr lang="hr-HR" dirty="0" err="1" smtClean="0"/>
              <a:t>čl</a:t>
            </a:r>
            <a:r>
              <a:rPr lang="hr-HR" dirty="0" smtClean="0"/>
              <a:t>. 300.g. st. 1. ZTD-a:</a:t>
            </a:r>
          </a:p>
          <a:p>
            <a:pPr lvl="1"/>
            <a:endParaRPr lang="hr-HR" dirty="0" smtClean="0"/>
          </a:p>
          <a:p>
            <a:pPr lvl="1"/>
            <a:r>
              <a:rPr lang="hr-HR" dirty="0" smtClean="0"/>
              <a:t>Glavni dioničar određuje iznos otpremnine u novcu koji treba isplatiti manjinskim dioničarima i pritom mora uzeti u obzir prilike društva u vrijeme donošenja odluke glavne skupštine. </a:t>
            </a:r>
          </a:p>
          <a:p>
            <a:pPr lvl="1"/>
            <a:r>
              <a:rPr lang="hr-HR" dirty="0" smtClean="0"/>
              <a:t>Uprava, odnosno izvršni direktori društva mu moraju pritom dati na uvid svu potrebnu dokumentaciju i pružiti potrebna obavještenja.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C6B9E29B-EB39-4CA0-BA1A-981106D99FFE}" type="slidenum">
              <a:rPr lang="hr-HR"/>
              <a:pPr>
                <a:defRPr/>
              </a:pPr>
              <a:t>2</a:t>
            </a:fld>
            <a:endParaRPr lang="hr-HR"/>
          </a:p>
        </p:txBody>
      </p:sp>
      <p:sp>
        <p:nvSpPr>
          <p:cNvPr id="113666" name="Title 1"/>
          <p:cNvSpPr>
            <a:spLocks noGrp="1"/>
          </p:cNvSpPr>
          <p:nvPr>
            <p:ph type="title" idx="4294967295"/>
          </p:nvPr>
        </p:nvSpPr>
        <p:spPr>
          <a:xfrm>
            <a:off x="0" y="533400"/>
            <a:ext cx="8229600" cy="1143000"/>
          </a:xfrm>
        </p:spPr>
        <p:txBody>
          <a:bodyPr anchor="ctr"/>
          <a:lstStyle/>
          <a:p>
            <a:r>
              <a:rPr lang="hr-HR" smtClean="0"/>
              <a:t>NIŠTETNOST DRUŠTVA</a:t>
            </a:r>
          </a:p>
        </p:txBody>
      </p:sp>
      <p:sp>
        <p:nvSpPr>
          <p:cNvPr id="113667" name="Content Placeholder 2"/>
          <p:cNvSpPr>
            <a:spLocks noGrp="1"/>
          </p:cNvSpPr>
          <p:nvPr>
            <p:ph idx="4294967295"/>
          </p:nvPr>
        </p:nvSpPr>
        <p:spPr>
          <a:xfrm>
            <a:off x="251520" y="1844824"/>
            <a:ext cx="8229600" cy="4302125"/>
          </a:xfrm>
        </p:spPr>
        <p:txBody>
          <a:bodyPr/>
          <a:lstStyle/>
          <a:p>
            <a:r>
              <a:rPr lang="hr-HR" dirty="0" err="1" smtClean="0"/>
              <a:t>d.d</a:t>
            </a:r>
            <a:r>
              <a:rPr lang="hr-HR" dirty="0" smtClean="0"/>
              <a:t>. s nedostatkom</a:t>
            </a:r>
          </a:p>
          <a:p>
            <a:r>
              <a:rPr lang="hr-HR" dirty="0" smtClean="0"/>
              <a:t>obavezno provođenje likvidacije društva</a:t>
            </a:r>
          </a:p>
          <a:p>
            <a:pPr lvl="1"/>
            <a:r>
              <a:rPr lang="hr-HR" dirty="0" smtClean="0"/>
              <a:t>likvidacija je posljednje razdoblje postojanja društva koje traje do brisanja iz sudskog registra</a:t>
            </a:r>
          </a:p>
          <a:p>
            <a:pPr lvl="1"/>
            <a:r>
              <a:rPr lang="hr-HR" dirty="0" smtClean="0"/>
              <a:t>društvo postoji da bi privelo poslove kraju, naplatilo tražbine, unovčilo imovinu, podmirilo obveze i, ako što preostane, podijelilo dioničarima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446E2E4-87D8-40F1-9F5A-33BBAC4F5484}" type="slidenum">
              <a:rPr lang="hr-HR"/>
              <a:pPr>
                <a:defRPr/>
              </a:pPr>
              <a:t>20</a:t>
            </a:fld>
            <a:endParaRPr lang="hr-HR"/>
          </a:p>
        </p:txBody>
      </p:sp>
      <p:sp>
        <p:nvSpPr>
          <p:cNvPr id="134146"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34147" name="Content Placeholder 2"/>
          <p:cNvSpPr>
            <a:spLocks noGrp="1"/>
          </p:cNvSpPr>
          <p:nvPr>
            <p:ph idx="4294967295"/>
          </p:nvPr>
        </p:nvSpPr>
        <p:spPr>
          <a:xfrm>
            <a:off x="251520" y="1772816"/>
            <a:ext cx="8229600" cy="4302125"/>
          </a:xfrm>
        </p:spPr>
        <p:txBody>
          <a:bodyPr/>
          <a:lstStyle/>
          <a:p>
            <a:r>
              <a:rPr lang="hr-HR" dirty="0" smtClean="0"/>
              <a:t>ima li dionica burzovnu cijenu, treba je smatrati donjom granicom njezine vrijednosti po kojoj bi se odredila otpremnina</a:t>
            </a:r>
          </a:p>
          <a:p>
            <a:endParaRPr lang="hr-HR" dirty="0" smtClean="0"/>
          </a:p>
          <a:p>
            <a:r>
              <a:rPr lang="hr-HR" dirty="0" smtClean="0"/>
              <a:t>na glavnom je dioničaru teret dokaza da trenutačna burzovna cijena nije pravi odraz vrijednosti dionice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A7AAB77A-2DDD-4A3B-9736-7F1396CCAC86}" type="slidenum">
              <a:rPr lang="hr-HR"/>
              <a:pPr>
                <a:defRPr/>
              </a:pPr>
              <a:t>21</a:t>
            </a:fld>
            <a:endParaRPr lang="hr-HR"/>
          </a:p>
        </p:txBody>
      </p:sp>
      <p:sp>
        <p:nvSpPr>
          <p:cNvPr id="136194"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36195" name="Content Placeholder 2"/>
          <p:cNvSpPr>
            <a:spLocks noGrp="1"/>
          </p:cNvSpPr>
          <p:nvPr>
            <p:ph idx="4294967295"/>
          </p:nvPr>
        </p:nvSpPr>
        <p:spPr>
          <a:xfrm>
            <a:off x="251520" y="1772816"/>
            <a:ext cx="8229600" cy="4302125"/>
          </a:xfrm>
        </p:spPr>
        <p:txBody>
          <a:bodyPr/>
          <a:lstStyle/>
          <a:p>
            <a:r>
              <a:rPr lang="hr-HR" dirty="0" err="1" smtClean="0"/>
              <a:t>čl</a:t>
            </a:r>
            <a:r>
              <a:rPr lang="hr-HR" dirty="0" smtClean="0"/>
              <a:t>. 300.g. st. 2. ZTD-a:</a:t>
            </a:r>
          </a:p>
          <a:p>
            <a:pPr lvl="1"/>
            <a:r>
              <a:rPr lang="hr-HR" dirty="0" smtClean="0"/>
              <a:t>Na iznos otpremnine obračunava se kamata u visini eskontne stope Hrvatske narodne banke uvećane za pet postotnih poena za vrijeme od upisa odluke glavne skupštine o prijenosu dionica u sudski registar pa do isplate manjinskim dioničarima. </a:t>
            </a:r>
          </a:p>
          <a:p>
            <a:pPr lvl="1"/>
            <a:r>
              <a:rPr lang="hr-HR" dirty="0" smtClean="0"/>
              <a:t>Time se ne isključuje odgovornost za eventualnu drugu štetu.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00923109-3154-4F37-AE21-10320803C194}" type="slidenum">
              <a:rPr lang="hr-HR"/>
              <a:pPr>
                <a:defRPr/>
              </a:pPr>
              <a:t>22</a:t>
            </a:fld>
            <a:endParaRPr lang="hr-HR"/>
          </a:p>
        </p:txBody>
      </p:sp>
      <p:sp>
        <p:nvSpPr>
          <p:cNvPr id="138242"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38243" name="Content Placeholder 2"/>
          <p:cNvSpPr>
            <a:spLocks noGrp="1"/>
          </p:cNvSpPr>
          <p:nvPr>
            <p:ph idx="4294967295"/>
          </p:nvPr>
        </p:nvSpPr>
        <p:spPr>
          <a:xfrm>
            <a:off x="323528" y="1844824"/>
            <a:ext cx="8229600" cy="4302125"/>
          </a:xfrm>
        </p:spPr>
        <p:txBody>
          <a:bodyPr/>
          <a:lstStyle/>
          <a:p>
            <a:r>
              <a:rPr lang="hr-HR" dirty="0" err="1" smtClean="0"/>
              <a:t>čl</a:t>
            </a:r>
            <a:r>
              <a:rPr lang="hr-HR" dirty="0" smtClean="0"/>
              <a:t>. 300.g. st. 3. ZTD-a:</a:t>
            </a:r>
          </a:p>
          <a:p>
            <a:pPr lvl="1"/>
            <a:endParaRPr lang="hr-HR" dirty="0" smtClean="0"/>
          </a:p>
          <a:p>
            <a:pPr lvl="1"/>
            <a:r>
              <a:rPr lang="hr-HR" dirty="0" smtClean="0"/>
              <a:t>Prije nego što uprava društva sazove glavnu skupštinu glavni dioničar joj je dužan predati izjavu banke kojom ona solidarno jamči da će glavni dioničar manjinskim dioničarima isplatiti otpremninu uvećanu za pripadajuće kamate bez odgađanja po upisu odluke glavne skupštine o prijenosu dionica u sudski registar.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8B6F247-BFF2-46D1-B5F1-AC1508CB07D0}" type="slidenum">
              <a:rPr lang="hr-HR"/>
              <a:pPr>
                <a:defRPr/>
              </a:pPr>
              <a:t>23</a:t>
            </a:fld>
            <a:endParaRPr lang="hr-HR"/>
          </a:p>
        </p:txBody>
      </p:sp>
      <p:sp>
        <p:nvSpPr>
          <p:cNvPr id="140290"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40291" name="Content Placeholder 2"/>
          <p:cNvSpPr>
            <a:spLocks noGrp="1"/>
          </p:cNvSpPr>
          <p:nvPr>
            <p:ph idx="4294967295"/>
          </p:nvPr>
        </p:nvSpPr>
        <p:spPr>
          <a:xfrm>
            <a:off x="251520" y="1844824"/>
            <a:ext cx="8229600" cy="4302125"/>
          </a:xfrm>
        </p:spPr>
        <p:txBody>
          <a:bodyPr>
            <a:normAutofit lnSpcReduction="10000"/>
          </a:bodyPr>
          <a:lstStyle/>
          <a:p>
            <a:r>
              <a:rPr lang="hr-HR" dirty="0" err="1" smtClean="0"/>
              <a:t>čl</a:t>
            </a:r>
            <a:r>
              <a:rPr lang="hr-HR" dirty="0" smtClean="0"/>
              <a:t>. 300.h. st. 2. ZTD-a:</a:t>
            </a:r>
          </a:p>
          <a:p>
            <a:pPr lvl="1"/>
            <a:r>
              <a:rPr lang="hr-HR" sz="2600" dirty="0" smtClean="0"/>
              <a:t>Glavni dioničar mora glavnoj skupštini podnijeti pisano izvješće i u njemu iznijeti pretpostavke za prijenos dionica te obrazložiti primjerenost otpremnine koju mora isplatiti u novcu.</a:t>
            </a:r>
          </a:p>
          <a:p>
            <a:pPr lvl="1"/>
            <a:r>
              <a:rPr lang="hr-HR" sz="2600" dirty="0" smtClean="0"/>
              <a:t>Primjerenost otpremnine moraju ispitati jedan ili više vještaka koje na zahtjev glavnog dioničara imenuje trgovački sud na čijem je području sjedište društva.</a:t>
            </a:r>
            <a:r>
              <a:rPr lang="hr-HR" dirty="0" smtClean="0"/>
              <a:t> </a:t>
            </a:r>
          </a:p>
          <a:p>
            <a:pPr lvl="2"/>
            <a:r>
              <a:rPr lang="hr-HR" dirty="0" smtClean="0"/>
              <a:t>sud odlučuje o imenovanju revizora u izvanparničnom postupku</a:t>
            </a:r>
          </a:p>
          <a:p>
            <a:endParaRPr lang="hr-H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3B0B79A-1E19-4489-9233-44CB3C13F4E5}" type="slidenum">
              <a:rPr lang="hr-HR"/>
              <a:pPr>
                <a:defRPr/>
              </a:pPr>
              <a:t>24</a:t>
            </a:fld>
            <a:endParaRPr lang="hr-HR"/>
          </a:p>
        </p:txBody>
      </p:sp>
      <p:sp>
        <p:nvSpPr>
          <p:cNvPr id="142338"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42339" name="Content Placeholder 2"/>
          <p:cNvSpPr>
            <a:spLocks noGrp="1"/>
          </p:cNvSpPr>
          <p:nvPr>
            <p:ph idx="4294967295"/>
          </p:nvPr>
        </p:nvSpPr>
        <p:spPr>
          <a:xfrm>
            <a:off x="323528" y="1772816"/>
            <a:ext cx="8229600" cy="4302125"/>
          </a:xfrm>
        </p:spPr>
        <p:txBody>
          <a:bodyPr/>
          <a:lstStyle/>
          <a:p>
            <a:r>
              <a:rPr lang="hr-HR" dirty="0" err="1" smtClean="0"/>
              <a:t>čl</a:t>
            </a:r>
            <a:r>
              <a:rPr lang="hr-HR" dirty="0" smtClean="0"/>
              <a:t>. 300.h. st. 3. ZTD-a:</a:t>
            </a:r>
          </a:p>
          <a:p>
            <a:pPr lvl="1"/>
            <a:r>
              <a:rPr lang="hr-HR" dirty="0" smtClean="0"/>
              <a:t>Od dana sazivanja glavne skupštine u poslovnim prostorijama u sjedištu društva moraju se radi slobodnog uvida dioničarima izložiti:</a:t>
            </a:r>
          </a:p>
          <a:p>
            <a:pPr lvl="2"/>
            <a:r>
              <a:rPr lang="hr-HR" dirty="0" smtClean="0"/>
              <a:t>prijedlog odluke glavne skupštine o prijenosu dionica,</a:t>
            </a:r>
          </a:p>
          <a:p>
            <a:pPr lvl="2"/>
            <a:r>
              <a:rPr lang="hr-HR" dirty="0" smtClean="0"/>
              <a:t>godišnja financijska izvješća za tri posljednje godine (+ izvješća o stanju društva za isto razdoblje),</a:t>
            </a:r>
          </a:p>
          <a:p>
            <a:pPr lvl="2"/>
            <a:r>
              <a:rPr lang="hr-HR" dirty="0" smtClean="0"/>
              <a:t>izvješće glavnog dioničara iz stavka 2. ovoga članka,</a:t>
            </a:r>
          </a:p>
          <a:p>
            <a:pPr lvl="2"/>
            <a:r>
              <a:rPr lang="hr-HR" dirty="0" smtClean="0"/>
              <a:t>izvješće vještaka iz stavka 2. ovoga članka.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B73390F4-3D9F-4D78-A152-320D55482CBC}" type="slidenum">
              <a:rPr lang="hr-HR"/>
              <a:pPr>
                <a:defRPr/>
              </a:pPr>
              <a:t>25</a:t>
            </a:fld>
            <a:endParaRPr lang="hr-HR"/>
          </a:p>
        </p:txBody>
      </p:sp>
      <p:sp>
        <p:nvSpPr>
          <p:cNvPr id="144386"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44387" name="Content Placeholder 2"/>
          <p:cNvSpPr>
            <a:spLocks noGrp="1"/>
          </p:cNvSpPr>
          <p:nvPr>
            <p:ph idx="4294967295"/>
          </p:nvPr>
        </p:nvSpPr>
        <p:spPr>
          <a:xfrm>
            <a:off x="323528" y="1772816"/>
            <a:ext cx="8229600" cy="4302125"/>
          </a:xfrm>
        </p:spPr>
        <p:txBody>
          <a:bodyPr/>
          <a:lstStyle/>
          <a:p>
            <a:r>
              <a:rPr lang="hr-HR" dirty="0" smtClean="0"/>
              <a:t>provedba glavne skupštine i upis odluke o prijenosu dionica u sudski registar (</a:t>
            </a:r>
            <a:r>
              <a:rPr lang="hr-HR" dirty="0" err="1" smtClean="0"/>
              <a:t>čl</a:t>
            </a:r>
            <a:r>
              <a:rPr lang="hr-HR" dirty="0" smtClean="0"/>
              <a:t>. 300.i. i </a:t>
            </a:r>
            <a:r>
              <a:rPr lang="hr-HR" dirty="0" err="1" smtClean="0"/>
              <a:t>čl</a:t>
            </a:r>
            <a:r>
              <a:rPr lang="hr-HR" dirty="0" smtClean="0"/>
              <a:t>. 300.j. ZTD-a)</a:t>
            </a:r>
          </a:p>
          <a:p>
            <a:pPr lvl="1"/>
            <a:r>
              <a:rPr lang="hr-HR" dirty="0" smtClean="0"/>
              <a:t>na glavnoj se skupštini moraju objasniti svi akti, sa mogućnošću usmenog obrazloženja glavnog dioničara</a:t>
            </a:r>
          </a:p>
          <a:p>
            <a:pPr lvl="1"/>
            <a:r>
              <a:rPr lang="hr-HR" dirty="0" smtClean="0"/>
              <a:t>upisom odluke o prijenosu dionica u sudski registar sve dionice manjinskih dioničara prenose se glavnom dioničaru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858EAFA-6FBB-467E-95F6-FD327801E80B}" type="slidenum">
              <a:rPr lang="hr-HR"/>
              <a:pPr>
                <a:defRPr/>
              </a:pPr>
              <a:t>26</a:t>
            </a:fld>
            <a:endParaRPr lang="hr-HR"/>
          </a:p>
        </p:txBody>
      </p:sp>
      <p:sp>
        <p:nvSpPr>
          <p:cNvPr id="146434"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46435" name="Content Placeholder 2"/>
          <p:cNvSpPr>
            <a:spLocks noGrp="1"/>
          </p:cNvSpPr>
          <p:nvPr>
            <p:ph idx="4294967295"/>
          </p:nvPr>
        </p:nvSpPr>
        <p:spPr>
          <a:xfrm>
            <a:off x="251520" y="1772816"/>
            <a:ext cx="8229600" cy="4302125"/>
          </a:xfrm>
        </p:spPr>
        <p:txBody>
          <a:bodyPr/>
          <a:lstStyle/>
          <a:p>
            <a:r>
              <a:rPr lang="hr-HR" dirty="0" smtClean="0"/>
              <a:t>zaštita manjinskih dioničara – sudsko ispitivanje primjerenosti otpremnine </a:t>
            </a:r>
          </a:p>
          <a:p>
            <a:pPr>
              <a:buFont typeface="Wingdings" pitchFamily="2" charset="2"/>
              <a:buNone/>
            </a:pPr>
            <a:r>
              <a:rPr lang="hr-HR" dirty="0" smtClean="0"/>
              <a:t>	(</a:t>
            </a:r>
            <a:r>
              <a:rPr lang="hr-HR" dirty="0" err="1" smtClean="0"/>
              <a:t>čl</a:t>
            </a:r>
            <a:r>
              <a:rPr lang="hr-HR" dirty="0" smtClean="0"/>
              <a:t>. 300.k. ZTD-a)</a:t>
            </a:r>
          </a:p>
          <a:p>
            <a:pPr lvl="1"/>
            <a:r>
              <a:rPr lang="hr-HR" dirty="0" smtClean="0"/>
              <a:t>odluka o prijenosu dionica ne može se pobijati tužbom zbog toga što iznos otpremnine koji je odredio glavni dioničar nije primjeren</a:t>
            </a:r>
          </a:p>
          <a:p>
            <a:pPr lvl="1"/>
            <a:r>
              <a:rPr lang="hr-HR" dirty="0" smtClean="0"/>
              <a:t>ako iznos otpremnine nije primjeren, odredit će ga na zahtjev manjinskog dioničara trgovački sud na čijem je području sjedište društva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FC117BB4-18BF-48CD-83E2-D87E420EFF39}" type="slidenum">
              <a:rPr lang="hr-HR"/>
              <a:pPr>
                <a:defRPr/>
              </a:pPr>
              <a:t>27</a:t>
            </a:fld>
            <a:endParaRPr lang="hr-HR"/>
          </a:p>
        </p:txBody>
      </p:sp>
      <p:sp>
        <p:nvSpPr>
          <p:cNvPr id="148482"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48483" name="Content Placeholder 2"/>
          <p:cNvSpPr>
            <a:spLocks noGrp="1"/>
          </p:cNvSpPr>
          <p:nvPr>
            <p:ph idx="4294967295"/>
          </p:nvPr>
        </p:nvSpPr>
        <p:spPr>
          <a:xfrm>
            <a:off x="251520" y="1844824"/>
            <a:ext cx="8229600" cy="4302125"/>
          </a:xfrm>
        </p:spPr>
        <p:txBody>
          <a:bodyPr/>
          <a:lstStyle/>
          <a:p>
            <a:r>
              <a:rPr lang="hr-HR" dirty="0" smtClean="0"/>
              <a:t>zaštita manjinskih dioničara – sudsko ispitivanje primjerenosti otpremnine </a:t>
            </a:r>
          </a:p>
          <a:p>
            <a:pPr>
              <a:buFont typeface="Wingdings" pitchFamily="2" charset="2"/>
              <a:buNone/>
            </a:pPr>
            <a:r>
              <a:rPr lang="hr-HR" dirty="0" smtClean="0"/>
              <a:t>	(</a:t>
            </a:r>
            <a:r>
              <a:rPr lang="hr-HR" dirty="0" err="1" smtClean="0"/>
              <a:t>čl</a:t>
            </a:r>
            <a:r>
              <a:rPr lang="hr-HR" dirty="0" smtClean="0"/>
              <a:t>. 300.k. ZTD-a)</a:t>
            </a:r>
          </a:p>
          <a:p>
            <a:pPr lvl="1"/>
            <a:endParaRPr lang="hr-HR" dirty="0" smtClean="0"/>
          </a:p>
          <a:p>
            <a:pPr lvl="1"/>
            <a:r>
              <a:rPr lang="hr-HR" dirty="0" smtClean="0"/>
              <a:t>zahtjev sudu da odredi primjerenu otpremninu može se postaviti sudu samo u roku od dva mjeseca od prvog narednog dana od dana objave upisa odluke o prijenosu dionica u sudski registar u </a:t>
            </a:r>
            <a:r>
              <a:rPr lang="hr-HR" i="1" dirty="0" smtClean="0"/>
              <a:t>Narodnim novinama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E5224FD7-3BBA-4C8E-9333-3F9B88050A7C}" type="slidenum">
              <a:rPr lang="hr-HR"/>
              <a:pPr>
                <a:defRPr/>
              </a:pPr>
              <a:t>28</a:t>
            </a:fld>
            <a:endParaRPr lang="hr-HR"/>
          </a:p>
        </p:txBody>
      </p:sp>
      <p:sp>
        <p:nvSpPr>
          <p:cNvPr id="150530" name="Title 1"/>
          <p:cNvSpPr>
            <a:spLocks noGrp="1"/>
          </p:cNvSpPr>
          <p:nvPr>
            <p:ph type="title" idx="4294967295"/>
          </p:nvPr>
        </p:nvSpPr>
        <p:spPr>
          <a:xfrm>
            <a:off x="0" y="533400"/>
            <a:ext cx="8229600" cy="1143000"/>
          </a:xfrm>
        </p:spPr>
        <p:txBody>
          <a:bodyPr anchor="ctr"/>
          <a:lstStyle/>
          <a:p>
            <a:r>
              <a:rPr lang="hr-HR" i="1" smtClean="0"/>
              <a:t>SQUEEZE OUT</a:t>
            </a:r>
          </a:p>
        </p:txBody>
      </p:sp>
      <p:sp>
        <p:nvSpPr>
          <p:cNvPr id="150531" name="Content Placeholder 2"/>
          <p:cNvSpPr>
            <a:spLocks noGrp="1"/>
          </p:cNvSpPr>
          <p:nvPr>
            <p:ph idx="4294967295"/>
          </p:nvPr>
        </p:nvSpPr>
        <p:spPr>
          <a:xfrm>
            <a:off x="251520" y="1844824"/>
            <a:ext cx="8229600" cy="4302125"/>
          </a:xfrm>
        </p:spPr>
        <p:txBody>
          <a:bodyPr/>
          <a:lstStyle/>
          <a:p>
            <a:r>
              <a:rPr lang="hr-HR" dirty="0" smtClean="0"/>
              <a:t>zaštita manjinskih dioničara</a:t>
            </a:r>
          </a:p>
          <a:p>
            <a:pPr lvl="1"/>
            <a:r>
              <a:rPr lang="hr-HR" dirty="0" smtClean="0"/>
              <a:t>solidarno jamstvo banke</a:t>
            </a:r>
          </a:p>
          <a:p>
            <a:pPr lvl="1"/>
            <a:r>
              <a:rPr lang="hr-HR" dirty="0" smtClean="0"/>
              <a:t>ispitivanje primjerenosti ponuđene otpremnine od strane revizora</a:t>
            </a:r>
          </a:p>
          <a:p>
            <a:pPr lvl="1"/>
            <a:r>
              <a:rPr lang="hr-HR" dirty="0" smtClean="0"/>
              <a:t>zahtjev za sudskim preispitivanjem primjerenosti otpremnine</a:t>
            </a:r>
          </a:p>
          <a:p>
            <a:pPr lvl="1"/>
            <a:r>
              <a:rPr lang="hr-HR" dirty="0" smtClean="0"/>
              <a:t>mogućnost pobijanja odluke glavne skupštine</a:t>
            </a:r>
          </a:p>
          <a:p>
            <a:pPr lvl="1"/>
            <a:r>
              <a:rPr lang="hr-HR" dirty="0" smtClean="0"/>
              <a:t>dobivanje svih potrebnih obavijesti prije i za vrijeme održavanja glavne skupštine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09768094-8301-4F21-A79A-B52108AD9C7C}" type="slidenum">
              <a:rPr lang="hr-HR"/>
              <a:pPr>
                <a:defRPr/>
              </a:pPr>
              <a:t>3</a:t>
            </a:fld>
            <a:endParaRPr lang="hr-HR"/>
          </a:p>
        </p:txBody>
      </p:sp>
      <p:sp>
        <p:nvSpPr>
          <p:cNvPr id="156674" name="Title 1"/>
          <p:cNvSpPr>
            <a:spLocks noGrp="1"/>
          </p:cNvSpPr>
          <p:nvPr>
            <p:ph type="title" idx="4294967295"/>
          </p:nvPr>
        </p:nvSpPr>
        <p:spPr>
          <a:xfrm>
            <a:off x="0" y="533400"/>
            <a:ext cx="8229600" cy="1143000"/>
          </a:xfrm>
        </p:spPr>
        <p:txBody>
          <a:bodyPr anchor="ctr"/>
          <a:lstStyle/>
          <a:p>
            <a:r>
              <a:rPr lang="hr-HR" smtClean="0"/>
              <a:t>NIŠTETNOST DRUŠTVA</a:t>
            </a:r>
          </a:p>
        </p:txBody>
      </p:sp>
      <p:sp>
        <p:nvSpPr>
          <p:cNvPr id="156675" name="Content Placeholder 2"/>
          <p:cNvSpPr>
            <a:spLocks noGrp="1"/>
          </p:cNvSpPr>
          <p:nvPr>
            <p:ph idx="4294967295"/>
          </p:nvPr>
        </p:nvSpPr>
        <p:spPr>
          <a:xfrm>
            <a:off x="251520" y="1844824"/>
            <a:ext cx="8229600" cy="4302125"/>
          </a:xfrm>
        </p:spPr>
        <p:txBody>
          <a:bodyPr>
            <a:normAutofit lnSpcReduction="10000"/>
          </a:bodyPr>
          <a:lstStyle/>
          <a:p>
            <a:r>
              <a:rPr lang="hr-HR" dirty="0" err="1" smtClean="0"/>
              <a:t>čl</a:t>
            </a:r>
            <a:r>
              <a:rPr lang="hr-HR" dirty="0" smtClean="0"/>
              <a:t>. 384. a. ZTD-a – </a:t>
            </a:r>
            <a:r>
              <a:rPr lang="hr-HR" i="1" dirty="0" smtClean="0"/>
              <a:t>Tužba za utvrđenje </a:t>
            </a:r>
            <a:r>
              <a:rPr lang="hr-HR" i="1" dirty="0" err="1" smtClean="0"/>
              <a:t>ništetnosti</a:t>
            </a:r>
            <a:endParaRPr lang="hr-HR" i="1" dirty="0" smtClean="0"/>
          </a:p>
          <a:p>
            <a:endParaRPr lang="hr-HR" i="1" dirty="0" smtClean="0"/>
          </a:p>
          <a:p>
            <a:r>
              <a:rPr lang="hr-HR" dirty="0" smtClean="0"/>
              <a:t>do </a:t>
            </a:r>
            <a:r>
              <a:rPr lang="hr-HR" dirty="0" err="1" smtClean="0"/>
              <a:t>ništetnosti</a:t>
            </a:r>
            <a:r>
              <a:rPr lang="hr-HR" dirty="0" smtClean="0"/>
              <a:t> dolazi samo na temelju presude suda i samo zbog točno propisanih razloga</a:t>
            </a:r>
          </a:p>
          <a:p>
            <a:r>
              <a:rPr lang="hr-HR" dirty="0" smtClean="0"/>
              <a:t>konstitutivna tužba kojom se traži prestanak društva</a:t>
            </a:r>
          </a:p>
          <a:p>
            <a:r>
              <a:rPr lang="hr-HR" dirty="0" smtClean="0"/>
              <a:t>djeluje </a:t>
            </a:r>
            <a:r>
              <a:rPr lang="hr-HR" i="1" dirty="0" smtClean="0"/>
              <a:t>ex </a:t>
            </a:r>
            <a:r>
              <a:rPr lang="hr-HR" i="1" dirty="0" err="1" smtClean="0"/>
              <a:t>nunc</a:t>
            </a:r>
            <a:endParaRPr lang="hr-HR" i="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8B4CDF84-06EC-4AAD-AF91-6344477EC882}" type="slidenum">
              <a:rPr lang="hr-HR"/>
              <a:pPr>
                <a:defRPr/>
              </a:pPr>
              <a:t>4</a:t>
            </a:fld>
            <a:endParaRPr lang="hr-HR"/>
          </a:p>
        </p:txBody>
      </p:sp>
      <p:sp>
        <p:nvSpPr>
          <p:cNvPr id="158722" name="Title 1"/>
          <p:cNvSpPr>
            <a:spLocks noGrp="1"/>
          </p:cNvSpPr>
          <p:nvPr>
            <p:ph type="title" idx="4294967295"/>
          </p:nvPr>
        </p:nvSpPr>
        <p:spPr>
          <a:xfrm>
            <a:off x="0" y="533400"/>
            <a:ext cx="8229600" cy="1143000"/>
          </a:xfrm>
        </p:spPr>
        <p:txBody>
          <a:bodyPr anchor="ctr"/>
          <a:lstStyle/>
          <a:p>
            <a:r>
              <a:rPr lang="hr-HR" smtClean="0"/>
              <a:t>NIŠTETNOST DRUŠTVA</a:t>
            </a:r>
          </a:p>
        </p:txBody>
      </p:sp>
      <p:sp>
        <p:nvSpPr>
          <p:cNvPr id="158723" name="Content Placeholder 2"/>
          <p:cNvSpPr>
            <a:spLocks noGrp="1"/>
          </p:cNvSpPr>
          <p:nvPr>
            <p:ph idx="4294967295"/>
          </p:nvPr>
        </p:nvSpPr>
        <p:spPr>
          <a:xfrm>
            <a:off x="251520" y="1844824"/>
            <a:ext cx="8229600" cy="4302125"/>
          </a:xfrm>
        </p:spPr>
        <p:txBody>
          <a:bodyPr>
            <a:normAutofit fontScale="92500"/>
          </a:bodyPr>
          <a:lstStyle/>
          <a:p>
            <a:r>
              <a:rPr lang="hr-HR" dirty="0" smtClean="0"/>
              <a:t>ako se u statutu odnosno izjavi o preuzimanju dionica pri osnivanju:</a:t>
            </a:r>
          </a:p>
          <a:p>
            <a:pPr lvl="1"/>
            <a:r>
              <a:rPr lang="hr-HR" sz="2400" dirty="0" smtClean="0"/>
              <a:t>ne navode tvrtka, visina TK, ulozi ili predmet poslovanja</a:t>
            </a:r>
          </a:p>
          <a:p>
            <a:pPr lvl="1"/>
            <a:r>
              <a:rPr lang="hr-HR" sz="2400" dirty="0" smtClean="0"/>
              <a:t>nalaze odredbe o predmetu poslovanja koje su </a:t>
            </a:r>
            <a:r>
              <a:rPr lang="hr-HR" sz="2400" dirty="0" err="1" smtClean="0"/>
              <a:t>ništetne</a:t>
            </a:r>
            <a:endParaRPr lang="hr-HR" sz="2400" dirty="0" smtClean="0"/>
          </a:p>
          <a:p>
            <a:pPr lvl="1"/>
            <a:r>
              <a:rPr lang="hr-HR" sz="2400" dirty="0" smtClean="0"/>
              <a:t>ne poštuju propisi o najmanjoj dopuštenoj uplati dionica</a:t>
            </a:r>
          </a:p>
          <a:p>
            <a:endParaRPr lang="hr-HR" sz="3000" dirty="0" smtClean="0"/>
          </a:p>
          <a:p>
            <a:r>
              <a:rPr lang="hr-HR" dirty="0" smtClean="0"/>
              <a:t>ako nisu poštovani propisi o uvjetima i postupku upisa u sudski registar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7A79F03E-1155-4957-AAF7-92457E5752B6}" type="slidenum">
              <a:rPr lang="hr-HR"/>
              <a:pPr>
                <a:defRPr/>
              </a:pPr>
              <a:t>5</a:t>
            </a:fld>
            <a:endParaRPr lang="hr-HR"/>
          </a:p>
        </p:txBody>
      </p:sp>
      <p:sp>
        <p:nvSpPr>
          <p:cNvPr id="160770" name="Title 1"/>
          <p:cNvSpPr>
            <a:spLocks noGrp="1"/>
          </p:cNvSpPr>
          <p:nvPr>
            <p:ph type="title" idx="4294967295"/>
          </p:nvPr>
        </p:nvSpPr>
        <p:spPr>
          <a:xfrm>
            <a:off x="0" y="533400"/>
            <a:ext cx="8229600" cy="1143000"/>
          </a:xfrm>
        </p:spPr>
        <p:txBody>
          <a:bodyPr anchor="ctr"/>
          <a:lstStyle/>
          <a:p>
            <a:r>
              <a:rPr lang="hr-HR" smtClean="0"/>
              <a:t>NIŠTETNOST DRUŠTVA</a:t>
            </a:r>
          </a:p>
        </p:txBody>
      </p:sp>
      <p:sp>
        <p:nvSpPr>
          <p:cNvPr id="160771" name="Content Placeholder 2"/>
          <p:cNvSpPr>
            <a:spLocks noGrp="1"/>
          </p:cNvSpPr>
          <p:nvPr>
            <p:ph idx="4294967295"/>
          </p:nvPr>
        </p:nvSpPr>
        <p:spPr>
          <a:xfrm>
            <a:off x="251520" y="1844824"/>
            <a:ext cx="8229600" cy="4302125"/>
          </a:xfrm>
        </p:spPr>
        <p:txBody>
          <a:bodyPr>
            <a:normAutofit lnSpcReduction="10000"/>
          </a:bodyPr>
          <a:lstStyle/>
          <a:p>
            <a:r>
              <a:rPr lang="hr-HR" sz="3000" dirty="0" smtClean="0"/>
              <a:t>Nedostatak statuta koji se odnosi na predmet poslovanja može se otkloniti izmjenom statuta.</a:t>
            </a:r>
          </a:p>
          <a:p>
            <a:pPr lvl="1"/>
            <a:r>
              <a:rPr lang="hr-HR" dirty="0" err="1" smtClean="0"/>
              <a:t>čl</a:t>
            </a:r>
            <a:r>
              <a:rPr lang="hr-HR" dirty="0" smtClean="0"/>
              <a:t>. 384.b ZTD-a</a:t>
            </a:r>
          </a:p>
          <a:p>
            <a:r>
              <a:rPr lang="hr-HR" sz="3000" dirty="0" smtClean="0"/>
              <a:t>Može li se nedostatak ukloniti po odredbama članka 384.b ovoga Zakona, tužba se može podići tek nakon što ovlaštenik za podizanje tužbe zatraži od društva da ukloni nedostatak a ono to ne učini u roku od tri mjeseca.</a:t>
            </a:r>
          </a:p>
          <a:p>
            <a:pPr lvl="1"/>
            <a:r>
              <a:rPr lang="hr-HR" dirty="0" err="1" smtClean="0"/>
              <a:t>čl</a:t>
            </a:r>
            <a:r>
              <a:rPr lang="hr-HR" dirty="0" smtClean="0"/>
              <a:t>. 384.a. st. 2. ZTD-a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4D7379BA-3CA6-4C16-9DA0-647DEE4D2ABE}" type="slidenum">
              <a:rPr lang="hr-HR"/>
              <a:pPr>
                <a:defRPr/>
              </a:pPr>
              <a:t>6</a:t>
            </a:fld>
            <a:endParaRPr lang="hr-HR"/>
          </a:p>
        </p:txBody>
      </p:sp>
      <p:sp>
        <p:nvSpPr>
          <p:cNvPr id="162818" name="Title 1"/>
          <p:cNvSpPr>
            <a:spLocks noGrp="1"/>
          </p:cNvSpPr>
          <p:nvPr>
            <p:ph type="title" idx="4294967295"/>
          </p:nvPr>
        </p:nvSpPr>
        <p:spPr>
          <a:xfrm>
            <a:off x="0" y="533400"/>
            <a:ext cx="8229600" cy="1143000"/>
          </a:xfrm>
        </p:spPr>
        <p:txBody>
          <a:bodyPr anchor="ctr"/>
          <a:lstStyle/>
          <a:p>
            <a:r>
              <a:rPr lang="hr-HR" smtClean="0"/>
              <a:t>NIŠTETNOST DRUŠTVA</a:t>
            </a:r>
          </a:p>
        </p:txBody>
      </p:sp>
      <p:sp>
        <p:nvSpPr>
          <p:cNvPr id="162819" name="Content Placeholder 2"/>
          <p:cNvSpPr>
            <a:spLocks noGrp="1"/>
          </p:cNvSpPr>
          <p:nvPr>
            <p:ph idx="4294967295"/>
          </p:nvPr>
        </p:nvSpPr>
        <p:spPr>
          <a:xfrm>
            <a:off x="251520" y="1844824"/>
            <a:ext cx="8229600" cy="4302125"/>
          </a:xfrm>
        </p:spPr>
        <p:txBody>
          <a:bodyPr/>
          <a:lstStyle/>
          <a:p>
            <a:r>
              <a:rPr lang="hr-HR" dirty="0" smtClean="0"/>
              <a:t>tužbu mogu podići</a:t>
            </a:r>
          </a:p>
          <a:p>
            <a:pPr lvl="1"/>
            <a:r>
              <a:rPr lang="hr-HR" dirty="0" smtClean="0"/>
              <a:t>svaki dioničar</a:t>
            </a:r>
          </a:p>
          <a:p>
            <a:pPr lvl="1"/>
            <a:r>
              <a:rPr lang="hr-HR" dirty="0" smtClean="0"/>
              <a:t>svaki član uprave</a:t>
            </a:r>
          </a:p>
          <a:p>
            <a:pPr lvl="1"/>
            <a:r>
              <a:rPr lang="hr-HR" dirty="0" smtClean="0"/>
              <a:t>svaki član nadzornog odnosno upravnog odbora</a:t>
            </a:r>
          </a:p>
          <a:p>
            <a:r>
              <a:rPr lang="hr-HR" dirty="0" smtClean="0"/>
              <a:t>tuženi </a:t>
            </a:r>
            <a:r>
              <a:rPr lang="hr-HR" dirty="0" smtClean="0">
                <a:cs typeface="Times New Roman" pitchFamily="18" charset="0"/>
              </a:rPr>
              <a:t>→ DRUŠTVO</a:t>
            </a:r>
          </a:p>
          <a:p>
            <a:r>
              <a:rPr lang="hr-HR" dirty="0" smtClean="0">
                <a:cs typeface="Times New Roman" pitchFamily="18" charset="0"/>
              </a:rPr>
              <a:t>rok od tri godine od dana upisa društva u sudski registar</a:t>
            </a:r>
          </a:p>
          <a:p>
            <a:pPr lvl="1"/>
            <a:r>
              <a:rPr lang="hr-HR" dirty="0" err="1" smtClean="0">
                <a:cs typeface="Times New Roman" pitchFamily="18" charset="0"/>
              </a:rPr>
              <a:t>čl</a:t>
            </a:r>
            <a:r>
              <a:rPr lang="hr-HR" dirty="0" smtClean="0">
                <a:cs typeface="Times New Roman" pitchFamily="18" charset="0"/>
              </a:rPr>
              <a:t>. 384.a. st. 3. ZTD-a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36FE1C68-B85C-4EDA-9C76-931A338827D6}" type="slidenum">
              <a:rPr lang="hr-HR"/>
              <a:pPr>
                <a:defRPr/>
              </a:pPr>
              <a:t>7</a:t>
            </a:fld>
            <a:endParaRPr lang="hr-HR"/>
          </a:p>
        </p:txBody>
      </p:sp>
      <p:sp>
        <p:nvSpPr>
          <p:cNvPr id="164866" name="Title 1"/>
          <p:cNvSpPr>
            <a:spLocks noGrp="1"/>
          </p:cNvSpPr>
          <p:nvPr>
            <p:ph type="title" idx="4294967295"/>
          </p:nvPr>
        </p:nvSpPr>
        <p:spPr>
          <a:xfrm>
            <a:off x="0" y="533400"/>
            <a:ext cx="8229600" cy="1143000"/>
          </a:xfrm>
        </p:spPr>
        <p:txBody>
          <a:bodyPr anchor="ctr"/>
          <a:lstStyle/>
          <a:p>
            <a:r>
              <a:rPr lang="hr-HR" smtClean="0"/>
              <a:t>NIŠTETNOST DRUŠTVA</a:t>
            </a:r>
          </a:p>
        </p:txBody>
      </p:sp>
      <p:sp>
        <p:nvSpPr>
          <p:cNvPr id="164867" name="Content Placeholder 2"/>
          <p:cNvSpPr>
            <a:spLocks noGrp="1"/>
          </p:cNvSpPr>
          <p:nvPr>
            <p:ph idx="4294967295"/>
          </p:nvPr>
        </p:nvSpPr>
        <p:spPr>
          <a:xfrm>
            <a:off x="0" y="1828800"/>
            <a:ext cx="8229600" cy="4302125"/>
          </a:xfrm>
        </p:spPr>
        <p:txBody>
          <a:bodyPr>
            <a:normAutofit fontScale="92500"/>
          </a:bodyPr>
          <a:lstStyle/>
          <a:p>
            <a:r>
              <a:rPr lang="hr-HR" smtClean="0"/>
              <a:t>Članak 384.c</a:t>
            </a:r>
          </a:p>
          <a:p>
            <a:pPr>
              <a:buFont typeface="Wingdings" pitchFamily="2" charset="2"/>
              <a:buNone/>
            </a:pPr>
            <a:r>
              <a:rPr lang="hr-HR" smtClean="0"/>
              <a:t>	(1) Nakon upisa ništetnosti društva u sudski registar provodi se likvidacija društva.</a:t>
            </a:r>
          </a:p>
          <a:p>
            <a:pPr>
              <a:buFont typeface="Wingdings" pitchFamily="2" charset="2"/>
              <a:buNone/>
            </a:pPr>
            <a:r>
              <a:rPr lang="hr-HR" smtClean="0"/>
              <a:t>	(2) Ništetnost društva ne utječe na pravne poslove poduzete u njegovo ime.</a:t>
            </a:r>
          </a:p>
          <a:p>
            <a:pPr>
              <a:buFont typeface="Wingdings" pitchFamily="2" charset="2"/>
              <a:buNone/>
            </a:pPr>
            <a:r>
              <a:rPr lang="hr-HR" smtClean="0"/>
              <a:t>	(3) Dioničari koji nisu u potpunosti uplatili dionice dužni su to učiniti u mjeri u kojoj je to potrebno da bi se podmirile obveze društva.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46C50E97-9026-4C2E-A91E-781D10F21762}" type="slidenum">
              <a:rPr lang="hr-HR"/>
              <a:pPr>
                <a:defRPr/>
              </a:pPr>
              <a:t>8</a:t>
            </a:fld>
            <a:endParaRPr lang="hr-HR"/>
          </a:p>
        </p:txBody>
      </p:sp>
      <p:sp>
        <p:nvSpPr>
          <p:cNvPr id="154626" name="Title 1"/>
          <p:cNvSpPr>
            <a:spLocks noGrp="1"/>
          </p:cNvSpPr>
          <p:nvPr>
            <p:ph type="title" idx="4294967295"/>
          </p:nvPr>
        </p:nvSpPr>
        <p:spPr>
          <a:xfrm>
            <a:off x="0" y="533400"/>
            <a:ext cx="8229600" cy="1143000"/>
          </a:xfrm>
        </p:spPr>
        <p:txBody>
          <a:bodyPr anchor="ctr"/>
          <a:lstStyle/>
          <a:p>
            <a:r>
              <a:rPr lang="hr-HR" smtClean="0"/>
              <a:t>VINKULACIJA</a:t>
            </a:r>
          </a:p>
        </p:txBody>
      </p:sp>
      <p:sp>
        <p:nvSpPr>
          <p:cNvPr id="154627" name="Content Placeholder 2"/>
          <p:cNvSpPr>
            <a:spLocks noGrp="1"/>
          </p:cNvSpPr>
          <p:nvPr>
            <p:ph idx="4294967295"/>
          </p:nvPr>
        </p:nvSpPr>
        <p:spPr>
          <a:xfrm>
            <a:off x="323528" y="1844824"/>
            <a:ext cx="8229600" cy="4302125"/>
          </a:xfrm>
        </p:spPr>
        <p:txBody>
          <a:bodyPr/>
          <a:lstStyle/>
          <a:p>
            <a:endParaRPr lang="hr-HR" dirty="0" smtClean="0">
              <a:latin typeface="Arial" charset="0"/>
            </a:endParaRPr>
          </a:p>
          <a:p>
            <a:r>
              <a:rPr lang="hr-HR" dirty="0" smtClean="0"/>
              <a:t>iznimka od načela slobodne prenosivosti dionica (</a:t>
            </a:r>
            <a:r>
              <a:rPr lang="hr-HR" dirty="0" err="1" smtClean="0"/>
              <a:t>čl</a:t>
            </a:r>
            <a:r>
              <a:rPr lang="hr-HR" dirty="0" smtClean="0"/>
              <a:t>. 227. st. 2. ZTD-a)</a:t>
            </a:r>
          </a:p>
          <a:p>
            <a:pPr lvl="1"/>
            <a:endParaRPr lang="hr-HR" dirty="0" smtClean="0"/>
          </a:p>
          <a:p>
            <a:pPr lvl="1"/>
            <a:r>
              <a:rPr lang="hr-HR" dirty="0" smtClean="0"/>
              <a:t>statutom društva može se odrediti da je za prijenos dionice, koja nije izdana kao vrijednosni papir u nematerijaliziranom obliku potrebna suglasnost društva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p>
            <a:pPr>
              <a:defRPr/>
            </a:pPr>
            <a:fld id="{544D151A-B0FB-45F1-83C5-85343634A52E}" type="slidenum">
              <a:rPr lang="hr-HR"/>
              <a:pPr>
                <a:defRPr/>
              </a:pPr>
              <a:t>9</a:t>
            </a:fld>
            <a:endParaRPr lang="hr-HR"/>
          </a:p>
        </p:txBody>
      </p:sp>
      <p:sp>
        <p:nvSpPr>
          <p:cNvPr id="115714" name="Title 1"/>
          <p:cNvSpPr>
            <a:spLocks noGrp="1"/>
          </p:cNvSpPr>
          <p:nvPr>
            <p:ph type="title" idx="4294967295"/>
          </p:nvPr>
        </p:nvSpPr>
        <p:spPr>
          <a:xfrm>
            <a:off x="0" y="533400"/>
            <a:ext cx="8229600" cy="1143000"/>
          </a:xfrm>
        </p:spPr>
        <p:txBody>
          <a:bodyPr anchor="ctr"/>
          <a:lstStyle/>
          <a:p>
            <a:r>
              <a:rPr lang="hr-HR" smtClean="0"/>
              <a:t>VINKULACIJA</a:t>
            </a:r>
          </a:p>
        </p:txBody>
      </p:sp>
      <p:sp>
        <p:nvSpPr>
          <p:cNvPr id="115715" name="Content Placeholder 2"/>
          <p:cNvSpPr>
            <a:spLocks noGrp="1"/>
          </p:cNvSpPr>
          <p:nvPr>
            <p:ph idx="4294967295"/>
          </p:nvPr>
        </p:nvSpPr>
        <p:spPr>
          <a:xfrm>
            <a:off x="323528" y="1844824"/>
            <a:ext cx="8229600" cy="4302125"/>
          </a:xfrm>
        </p:spPr>
        <p:txBody>
          <a:bodyPr/>
          <a:lstStyle/>
          <a:p>
            <a:r>
              <a:rPr lang="hr-HR" dirty="0" smtClean="0"/>
              <a:t>u statutu se mogu </a:t>
            </a:r>
            <a:r>
              <a:rPr lang="hr-HR" i="1" dirty="0" smtClean="0"/>
              <a:t>(ali i ne moraju)</a:t>
            </a:r>
            <a:r>
              <a:rPr lang="hr-HR" dirty="0" smtClean="0"/>
              <a:t> odrediti razlozi zbog kojih se može odbiti davanje suglasnosti za prijenos dionice </a:t>
            </a:r>
          </a:p>
          <a:p>
            <a:endParaRPr lang="hr-HR" dirty="0" smtClean="0"/>
          </a:p>
          <a:p>
            <a:r>
              <a:rPr lang="hr-HR" dirty="0" smtClean="0"/>
              <a:t>ako su razlozi u statutu navedeni, društvo ne bi moglo odbiti davanje suglasnosti iz nekih drugih razloga</a:t>
            </a:r>
          </a:p>
          <a:p>
            <a:endParaRPr lang="hr-H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vnica">
  <a:themeElements>
    <a:clrScheme name="Livnic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Livnic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ivnic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12389</TotalTime>
  <Words>1290</Words>
  <Application>Microsoft Office PowerPoint</Application>
  <PresentationFormat>Prikaz na zaslonu (4:3)</PresentationFormat>
  <Paragraphs>166</Paragraphs>
  <Slides>28</Slides>
  <Notes>28</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28</vt:i4>
      </vt:variant>
    </vt:vector>
  </HeadingPairs>
  <TitlesOfParts>
    <vt:vector size="34" baseType="lpstr">
      <vt:lpstr>Arial</vt:lpstr>
      <vt:lpstr>Rockwell</vt:lpstr>
      <vt:lpstr>Times New Roman</vt:lpstr>
      <vt:lpstr>Wingdings</vt:lpstr>
      <vt:lpstr>Wingdings 2</vt:lpstr>
      <vt:lpstr>Livnica</vt:lpstr>
      <vt:lpstr>DIONIČKO DRUŠTVO</vt:lpstr>
      <vt:lpstr>NIŠTETNOST DRUŠTVA</vt:lpstr>
      <vt:lpstr>NIŠTETNOST DRUŠTVA</vt:lpstr>
      <vt:lpstr>NIŠTETNOST DRUŠTVA</vt:lpstr>
      <vt:lpstr>NIŠTETNOST DRUŠTVA</vt:lpstr>
      <vt:lpstr>NIŠTETNOST DRUŠTVA</vt:lpstr>
      <vt:lpstr>NIŠTETNOST DRUŠTVA</vt:lpstr>
      <vt:lpstr>VINKULACIJA</vt:lpstr>
      <vt:lpstr>VINKULACIJA</vt:lpstr>
      <vt:lpstr>VINKULACIJA</vt:lpstr>
      <vt:lpstr>VINKULACIJA</vt:lpstr>
      <vt:lpstr>VINKULACIJA</vt:lpstr>
      <vt:lpstr>VINKULACIJA</vt:lpstr>
      <vt:lpstr>VINKULACIJA</vt:lpstr>
      <vt:lpstr>SQUEEZE OUT</vt:lpstr>
      <vt:lpstr>SQUEEZE OUT</vt:lpstr>
      <vt:lpstr>SQUEEZE OUT</vt:lpstr>
      <vt:lpstr>SQUEEZE OUT</vt:lpstr>
      <vt:lpstr>SQUEEZE OUT</vt:lpstr>
      <vt:lpstr>SQUEEZE OUT</vt:lpstr>
      <vt:lpstr>SQUEEZE OUT</vt:lpstr>
      <vt:lpstr>SQUEEZE OUT</vt:lpstr>
      <vt:lpstr>SQUEEZE OUT</vt:lpstr>
      <vt:lpstr>SQUEEZE OUT</vt:lpstr>
      <vt:lpstr>SQUEEZE OUT</vt:lpstr>
      <vt:lpstr>SQUEEZE OUT</vt:lpstr>
      <vt:lpstr>SQUEEZE OUT</vt:lpstr>
      <vt:lpstr>SQUEEZE OUT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nina</dc:creator>
  <cp:lastModifiedBy>Admin</cp:lastModifiedBy>
  <cp:revision>267</cp:revision>
  <dcterms:created xsi:type="dcterms:W3CDTF">2011-02-21T09:31:25Z</dcterms:created>
  <dcterms:modified xsi:type="dcterms:W3CDTF">2015-02-05T09:29:39Z</dcterms:modified>
</cp:coreProperties>
</file>