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4B8F-4A5F-4863-8183-E6EEADB90959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14DB-DDF1-4F01-9A8D-4CD4551C79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496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4B8F-4A5F-4863-8183-E6EEADB90959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14DB-DDF1-4F01-9A8D-4CD4551C79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994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4B8F-4A5F-4863-8183-E6EEADB90959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14DB-DDF1-4F01-9A8D-4CD4551C79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873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4B8F-4A5F-4863-8183-E6EEADB90959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14DB-DDF1-4F01-9A8D-4CD4551C79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375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4B8F-4A5F-4863-8183-E6EEADB90959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14DB-DDF1-4F01-9A8D-4CD4551C79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72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4B8F-4A5F-4863-8183-E6EEADB90959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14DB-DDF1-4F01-9A8D-4CD4551C79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214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4B8F-4A5F-4863-8183-E6EEADB90959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14DB-DDF1-4F01-9A8D-4CD4551C79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432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4B8F-4A5F-4863-8183-E6EEADB90959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14DB-DDF1-4F01-9A8D-4CD4551C79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949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4B8F-4A5F-4863-8183-E6EEADB90959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14DB-DDF1-4F01-9A8D-4CD4551C79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68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4B8F-4A5F-4863-8183-E6EEADB90959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14DB-DDF1-4F01-9A8D-4CD4551C79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39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4B8F-4A5F-4863-8183-E6EEADB90959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14DB-DDF1-4F01-9A8D-4CD4551C79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459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4B8F-4A5F-4863-8183-E6EEADB90959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914DB-DDF1-4F01-9A8D-4CD4551C79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045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erm7.votewatch.eu/en/political-group-cohesi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Europska unija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Osnove politologije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4116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Europski parlament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ČLANOVI EP-a (ČEP-ovi?)</a:t>
            </a:r>
          </a:p>
          <a:p>
            <a:r>
              <a:rPr lang="hr-HR" dirty="0" smtClean="0"/>
              <a:t>Strogo kontrolirano djelovanje</a:t>
            </a:r>
          </a:p>
          <a:p>
            <a:r>
              <a:rPr lang="hr-HR" dirty="0" smtClean="0"/>
              <a:t>Više manevarskog prostora unutar stranačkih frakcija (položaji u odborima, izvjestitelji, čelna mjesta)</a:t>
            </a:r>
          </a:p>
          <a:p>
            <a:r>
              <a:rPr lang="hr-HR" dirty="0" smtClean="0"/>
              <a:t>Više minutaže za govornicom ako su priklonjeni nekoj ideološkoj frakciji</a:t>
            </a:r>
          </a:p>
          <a:p>
            <a:r>
              <a:rPr lang="hr-HR" dirty="0" smtClean="0"/>
              <a:t>No mogu djelovati i kroz neformalne skupine – međugrupe (http://www.lgbt-ep.eu/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Vijeće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je u imenu: Vijeće, Vijeće Europske unije, Vijeće ministara</a:t>
            </a:r>
          </a:p>
          <a:p>
            <a:endParaRPr lang="hr-HR" dirty="0"/>
          </a:p>
          <a:p>
            <a:r>
              <a:rPr lang="hr-HR" dirty="0" smtClean="0"/>
              <a:t>Što nije u imenu: Europsko vijeće, Vijeće Europe</a:t>
            </a:r>
          </a:p>
          <a:p>
            <a:endParaRPr lang="hr-HR" dirty="0"/>
          </a:p>
          <a:p>
            <a:r>
              <a:rPr lang="hr-HR" dirty="0" smtClean="0"/>
              <a:t>Koliko Vijeća: jedno ili deset?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Vijeće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3136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Najmoćnija institucija EU</a:t>
            </a:r>
          </a:p>
          <a:p>
            <a:endParaRPr lang="hr-HR" dirty="0" smtClean="0"/>
          </a:p>
          <a:p>
            <a:r>
              <a:rPr lang="hr-HR" dirty="0" smtClean="0"/>
              <a:t>Predstavlja države članice</a:t>
            </a:r>
          </a:p>
          <a:p>
            <a:endParaRPr lang="hr-HR" dirty="0" smtClean="0"/>
          </a:p>
          <a:p>
            <a:r>
              <a:rPr lang="hr-HR" dirty="0" smtClean="0"/>
              <a:t>Članovi su ministri u nacionalnim vladama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Dugo vremena jedini zakonodavac, a od Lisabonskog ugovora suzakonodavac uz EP</a:t>
            </a:r>
          </a:p>
        </p:txBody>
      </p:sp>
    </p:spTree>
    <p:extLst>
      <p:ext uri="{BB962C8B-B14F-4D97-AF65-F5344CB8AC3E}">
        <p14:creationId xmlns:p14="http://schemas.microsoft.com/office/powerpoint/2010/main" val="10756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Vijeće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Ambivalentne ovlasti – malo dio legislativne, malo egzekutivne grane</a:t>
            </a:r>
          </a:p>
          <a:p>
            <a:r>
              <a:rPr lang="hr-HR" dirty="0" smtClean="0"/>
              <a:t>Djeluje više na načelima diplomatskog kružooka nego predstavničke institucije</a:t>
            </a:r>
          </a:p>
          <a:p>
            <a:r>
              <a:rPr lang="hr-HR" dirty="0" smtClean="0"/>
              <a:t>Iako pravila sve više dopuštaju odlučivanje kvalificiranom većinom, i dalje nastoji djelovati konsenzusom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277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Vijeće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Ključni problem: KOMITOLOGIJA</a:t>
            </a:r>
          </a:p>
          <a:p>
            <a:r>
              <a:rPr lang="hr-HR" dirty="0" smtClean="0"/>
              <a:t>Mreža (sustav) odbora koja, pomaže Komisiji u stvaranju pravila za implementiranje i provođenje EU zakona, vrši nadzor</a:t>
            </a:r>
          </a:p>
          <a:p>
            <a:r>
              <a:rPr lang="hr-HR" dirty="0" smtClean="0"/>
              <a:t>Komitologija ≈ radne grupe</a:t>
            </a:r>
          </a:p>
          <a:p>
            <a:r>
              <a:rPr lang="hr-HR" dirty="0" smtClean="0"/>
              <a:t>I u jednima i u drugima sjede članovi nacionalnih birokracija</a:t>
            </a:r>
          </a:p>
          <a:p>
            <a:r>
              <a:rPr lang="hr-HR" dirty="0" smtClean="0"/>
              <a:t>Radne grupe “stvaraju” zakone, komitologija “donosi” pravila za provođenje zakona – sukob interesa?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9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Europsko vijeće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Nastalo krajem 1970-ih</a:t>
            </a:r>
          </a:p>
          <a:p>
            <a:r>
              <a:rPr lang="hr-HR" dirty="0" smtClean="0"/>
              <a:t>Neformalne sastanke šefova (koji nisu bili uključeni u institucionalnu strukturu EU) formalizirali, te tijekom godina ojačali</a:t>
            </a:r>
          </a:p>
          <a:p>
            <a:r>
              <a:rPr lang="hr-HR" dirty="0" smtClean="0"/>
              <a:t>Svojevrsno kolektivno predsjedništvo – djelomično egzekutvne, dijelom usmjerivačke ovlasti</a:t>
            </a:r>
          </a:p>
          <a:p>
            <a:r>
              <a:rPr lang="hr-HR" dirty="0" smtClean="0"/>
              <a:t>Vijeće mudraca?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8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Europsko vijeće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Šefovi (šefice) država i vlada članica EU</a:t>
            </a:r>
          </a:p>
          <a:p>
            <a:pPr lvl="2"/>
            <a:r>
              <a:rPr lang="hr-HR" dirty="0" smtClean="0"/>
              <a:t>Uglavnom predsjednici vlada</a:t>
            </a:r>
          </a:p>
          <a:p>
            <a:pPr lvl="2"/>
            <a:r>
              <a:rPr lang="hr-HR" dirty="0" smtClean="0"/>
              <a:t>Ponekad predsjednici država (FRA, FIN, CIP, LIT ...)</a:t>
            </a:r>
            <a:endParaRPr lang="hr-HR" dirty="0"/>
          </a:p>
          <a:p>
            <a:r>
              <a:rPr lang="hr-HR" dirty="0" smtClean="0"/>
              <a:t>Predsjednik Europskog vijeća</a:t>
            </a:r>
          </a:p>
          <a:p>
            <a:r>
              <a:rPr lang="hr-HR" dirty="0" smtClean="0"/>
              <a:t>Predsjednik Europske komisije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1553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Europska komisija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Izvorna (Monnetova) institucija (Visoka vlast)</a:t>
            </a:r>
          </a:p>
          <a:p>
            <a:r>
              <a:rPr lang="hr-HR" dirty="0" smtClean="0"/>
              <a:t>Kolektivno tijelo – svi povjerenici jednaki, a predsjednik </a:t>
            </a:r>
            <a:r>
              <a:rPr lang="hr-HR" dirty="0" err="1" smtClean="0"/>
              <a:t>primus</a:t>
            </a:r>
            <a:r>
              <a:rPr lang="hr-HR" dirty="0" smtClean="0"/>
              <a:t> </a:t>
            </a:r>
            <a:r>
              <a:rPr lang="hr-HR" dirty="0" err="1" smtClean="0"/>
              <a:t>inter</a:t>
            </a:r>
            <a:r>
              <a:rPr lang="hr-HR" dirty="0" smtClean="0"/>
              <a:t> </a:t>
            </a:r>
            <a:r>
              <a:rPr lang="hr-HR" dirty="0" err="1" smtClean="0"/>
              <a:t>pares</a:t>
            </a:r>
            <a:endParaRPr lang="hr-HR" dirty="0" smtClean="0"/>
          </a:p>
          <a:p>
            <a:pPr lvl="2"/>
            <a:r>
              <a:rPr lang="hr-HR" dirty="0" smtClean="0"/>
              <a:t>-&gt; hoće li tako biti i s </a:t>
            </a:r>
            <a:r>
              <a:rPr lang="hr-HR" dirty="0" err="1" smtClean="0"/>
              <a:t>Junckerovom</a:t>
            </a:r>
            <a:r>
              <a:rPr lang="hr-HR" dirty="0" smtClean="0"/>
              <a:t> Komisijom?</a:t>
            </a:r>
          </a:p>
          <a:p>
            <a:r>
              <a:rPr lang="hr-HR" dirty="0" smtClean="0"/>
              <a:t>Po jedan član iz svake države članice</a:t>
            </a:r>
          </a:p>
          <a:p>
            <a:r>
              <a:rPr lang="hr-HR" dirty="0" smtClean="0"/>
              <a:t>Ne brane interese svojih država, nego interese EU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Europska komisija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Nije europska vlada</a:t>
            </a:r>
          </a:p>
          <a:p>
            <a:r>
              <a:rPr lang="hr-HR" dirty="0" smtClean="0"/>
              <a:t>Ima izvršne i administrativne ovlasti</a:t>
            </a:r>
          </a:p>
          <a:p>
            <a:r>
              <a:rPr lang="hr-HR" dirty="0" smtClean="0"/>
              <a:t>Temeljno pravo: zakonodavne inicijative</a:t>
            </a:r>
          </a:p>
          <a:p>
            <a:r>
              <a:rPr lang="hr-HR" dirty="0" smtClean="0"/>
              <a:t>Komisija je stoga ključni </a:t>
            </a:r>
            <a:r>
              <a:rPr lang="hr-HR" dirty="0" err="1" smtClean="0"/>
              <a:t>agenda</a:t>
            </a:r>
            <a:r>
              <a:rPr lang="hr-HR" dirty="0" smtClean="0"/>
              <a:t> </a:t>
            </a:r>
            <a:r>
              <a:rPr lang="hr-HR" dirty="0" err="1" smtClean="0"/>
              <a:t>setter</a:t>
            </a:r>
            <a:endParaRPr lang="hr-HR" dirty="0" smtClean="0"/>
          </a:p>
          <a:p>
            <a:pPr lvl="2"/>
            <a:r>
              <a:rPr lang="hr-HR" dirty="0" smtClean="0"/>
              <a:t>Pod utjecajem država članica, lobija, EP-a</a:t>
            </a:r>
          </a:p>
          <a:p>
            <a:pPr lvl="2"/>
            <a:r>
              <a:rPr lang="hr-HR" dirty="0" smtClean="0"/>
              <a:t>Od </a:t>
            </a:r>
            <a:r>
              <a:rPr lang="hr-HR" dirty="0" err="1" smtClean="0"/>
              <a:t>Lisabonskog</a:t>
            </a:r>
            <a:r>
              <a:rPr lang="hr-HR" dirty="0" smtClean="0"/>
              <a:t> ugovora može biti i pod utjecajem građana – Europska građanska inicijativa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271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Ostale institucije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Sud Europske unije</a:t>
            </a:r>
          </a:p>
          <a:p>
            <a:r>
              <a:rPr lang="hr-HR" dirty="0" smtClean="0"/>
              <a:t>Europska središnja banka</a:t>
            </a:r>
          </a:p>
          <a:p>
            <a:r>
              <a:rPr lang="hr-HR" dirty="0" smtClean="0"/>
              <a:t>Europski </a:t>
            </a:r>
            <a:r>
              <a:rPr lang="hr-HR" dirty="0" err="1" smtClean="0"/>
              <a:t>ombudsman</a:t>
            </a:r>
            <a:endParaRPr lang="hr-HR" dirty="0" smtClean="0"/>
          </a:p>
          <a:p>
            <a:r>
              <a:rPr lang="hr-HR" dirty="0" smtClean="0"/>
              <a:t>Odbor regija</a:t>
            </a:r>
          </a:p>
          <a:p>
            <a:r>
              <a:rPr lang="hr-HR" dirty="0" smtClean="0"/>
              <a:t>Europski ekonomski i socijalni odbor</a:t>
            </a:r>
          </a:p>
          <a:p>
            <a:r>
              <a:rPr lang="hr-HR" dirty="0" smtClean="0"/>
              <a:t>Revizorski sud</a:t>
            </a:r>
          </a:p>
          <a:p>
            <a:r>
              <a:rPr lang="hr-HR" dirty="0" smtClean="0"/>
              <a:t>Razne agencije diljem EU (</a:t>
            </a:r>
            <a:r>
              <a:rPr lang="hr-HR" dirty="0" err="1" smtClean="0"/>
              <a:t>npr</a:t>
            </a:r>
            <a:r>
              <a:rPr lang="hr-HR" dirty="0" smtClean="0"/>
              <a:t>. Europski institut za rodnu ravnopravnost u Vilniusu)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82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(Pred)povijest integracijske ideje Europe 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 smtClean="0"/>
              <a:t>VICTOR HUGO, 1849:</a:t>
            </a:r>
          </a:p>
          <a:p>
            <a:r>
              <a:rPr lang="hr-HR" dirty="0" smtClean="0"/>
              <a:t>„</a:t>
            </a:r>
            <a:r>
              <a:rPr lang="en-US" dirty="0" smtClean="0"/>
              <a:t>A day will come when war will seem as absurd and impossible between Paris and London</a:t>
            </a:r>
            <a:r>
              <a:rPr lang="hr-HR" dirty="0" smtClean="0"/>
              <a:t>”</a:t>
            </a:r>
          </a:p>
          <a:p>
            <a:r>
              <a:rPr lang="hr-HR" dirty="0" smtClean="0"/>
              <a:t>„</a:t>
            </a:r>
            <a:r>
              <a:rPr lang="en-US" dirty="0" smtClean="0"/>
              <a:t>A </a:t>
            </a:r>
            <a:r>
              <a:rPr lang="en-US" dirty="0"/>
              <a:t>day will come when the bullets and the bombs will be replaced by votes, by the universal suffrage of the peoples, by the venerable arbitration of a great sovereign senate which will be to Europe what this parliament is to </a:t>
            </a:r>
            <a:r>
              <a:rPr lang="en-US" dirty="0" smtClean="0"/>
              <a:t>England</a:t>
            </a:r>
            <a:r>
              <a:rPr lang="hr-HR" dirty="0" smtClean="0"/>
              <a:t>”</a:t>
            </a:r>
            <a:endParaRPr lang="hr-H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460184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Povijest integracijske ideje Europe</a:t>
            </a:r>
            <a:endParaRPr lang="hr-H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/>
              <a:t>PROBLEM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Rat je neminovan u sustavu utemeljenom na nacionalizmu i ekonomskom protekcionizmu</a:t>
            </a:r>
          </a:p>
          <a:p>
            <a:r>
              <a:rPr lang="hr-HR" dirty="0" smtClean="0"/>
              <a:t>Rat je neminovan u sustavu u kojem su ljudi odijeljeni u zasebna, granicama omeđena područja, koja se natječu za oskudne resurse</a:t>
            </a:r>
            <a:endParaRPr lang="hr-HR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 smtClean="0"/>
              <a:t>RJEŠENJE</a:t>
            </a:r>
            <a:endParaRPr lang="hr-HR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Problemi nadilaze pojedine države, pa i rješenja moraju biti kolektivna, a ne partikularna</a:t>
            </a:r>
          </a:p>
          <a:p>
            <a:r>
              <a:rPr lang="hr-HR" dirty="0" smtClean="0"/>
              <a:t>Vjera da međunarodne institucije mogu zaustaviti sukobe</a:t>
            </a:r>
          </a:p>
          <a:p>
            <a:r>
              <a:rPr lang="hr-HR" dirty="0" smtClean="0"/>
              <a:t>Ugovorom stvorena kolektivna vlada koja će smanjiti rizik rata</a:t>
            </a:r>
          </a:p>
        </p:txBody>
      </p:sp>
    </p:spTree>
    <p:extLst>
      <p:ext uri="{BB962C8B-B14F-4D97-AF65-F5344CB8AC3E}">
        <p14:creationId xmlns:p14="http://schemas.microsoft.com/office/powerpoint/2010/main" val="305053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RJEŠENJA 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POLITIČKO: federalizam – prijenos suverenosti s država na zajedničko tijelo (</a:t>
            </a:r>
            <a:r>
              <a:rPr lang="hr-HR" dirty="0" err="1" smtClean="0"/>
              <a:t>Spinelli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EKONOMSKO: funkcionalizam – mir i bogatstvo povezani; osiguranjem ekonomskog blagostanja osigurat će se mir među državama (</a:t>
            </a:r>
            <a:r>
              <a:rPr lang="hr-HR" dirty="0" err="1" smtClean="0"/>
              <a:t>Mitrany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SOCIOLOŠKO: </a:t>
            </a:r>
            <a:r>
              <a:rPr lang="hr-HR" dirty="0" err="1" smtClean="0"/>
              <a:t>transakcionalizam</a:t>
            </a:r>
            <a:r>
              <a:rPr lang="hr-HR" dirty="0"/>
              <a:t> </a:t>
            </a:r>
            <a:r>
              <a:rPr lang="hr-HR" dirty="0" smtClean="0"/>
              <a:t>– uspostava povjerenja i kolektivne identifikacije vodi smanjenju prilika za sukob (</a:t>
            </a:r>
            <a:r>
              <a:rPr lang="hr-HR" dirty="0" err="1" smtClean="0"/>
              <a:t>Deutsch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642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Institucionalna struktura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43510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Mnoge sličnosti s nacionalnom razinom</a:t>
            </a:r>
          </a:p>
          <a:p>
            <a:pPr lvl="3"/>
            <a:r>
              <a:rPr lang="hr-HR" dirty="0" smtClean="0"/>
              <a:t>EP predstavlja građane</a:t>
            </a:r>
          </a:p>
          <a:p>
            <a:pPr lvl="3"/>
            <a:r>
              <a:rPr lang="hr-HR" dirty="0" smtClean="0"/>
              <a:t>Vijeće predstavlja države</a:t>
            </a:r>
          </a:p>
          <a:p>
            <a:pPr lvl="3"/>
            <a:r>
              <a:rPr lang="hr-HR" dirty="0" smtClean="0"/>
              <a:t>Komisija provodi odluke</a:t>
            </a:r>
            <a:endParaRPr lang="hr-HR" dirty="0"/>
          </a:p>
          <a:p>
            <a:r>
              <a:rPr lang="hr-HR" dirty="0" smtClean="0"/>
              <a:t>Mnoge razlike u odnosu na nacionalnu razinu:</a:t>
            </a:r>
          </a:p>
          <a:p>
            <a:pPr lvl="3"/>
            <a:r>
              <a:rPr lang="hr-HR" dirty="0" smtClean="0"/>
              <a:t>EP nema pravo zakonodavne inicijative</a:t>
            </a:r>
          </a:p>
          <a:p>
            <a:pPr lvl="3"/>
            <a:r>
              <a:rPr lang="hr-HR" dirty="0" smtClean="0"/>
              <a:t>Vijeće i egzekutivna i legislativna institucija</a:t>
            </a:r>
          </a:p>
          <a:p>
            <a:pPr lvl="3"/>
            <a:r>
              <a:rPr lang="hr-HR" dirty="0" smtClean="0"/>
              <a:t>Komisija nije vlada</a:t>
            </a:r>
          </a:p>
          <a:p>
            <a:r>
              <a:rPr lang="hr-HR" dirty="0" smtClean="0"/>
              <a:t>Što je EU?</a:t>
            </a:r>
          </a:p>
          <a:p>
            <a:pPr>
              <a:buNone/>
            </a:pPr>
            <a:r>
              <a:rPr lang="hr-HR" dirty="0" smtClean="0"/>
              <a:t>(sui generis, federacija, međunarodna organizacija, konfederacija)</a:t>
            </a:r>
          </a:p>
          <a:p>
            <a:r>
              <a:rPr lang="hr-HR" dirty="0" smtClean="0"/>
              <a:t>EU je kompleksan politički sustav u nastajanju</a:t>
            </a:r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078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Europski parlament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Dugo vremena najslabija institucija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Jača kroz nove ovlasti u temeljnim ugovorima...</a:t>
            </a:r>
          </a:p>
          <a:p>
            <a:r>
              <a:rPr lang="hr-HR" dirty="0" smtClean="0"/>
              <a:t>... Ali i kroz vlastite aktivnosti (Isoglucose case)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Prekretnica – izravni izbori 1979. godine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0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Europski parlament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Za razumijevanje moći Euroopskog parlamenta valja razumijeti aktere i procese povezane s tom institucijom</a:t>
            </a:r>
          </a:p>
          <a:p>
            <a:pPr lvl="2"/>
            <a:r>
              <a:rPr lang="hr-HR" dirty="0" smtClean="0"/>
              <a:t>Pravila europskih izbora</a:t>
            </a:r>
          </a:p>
          <a:p>
            <a:pPr lvl="2"/>
            <a:r>
              <a:rPr lang="hr-HR" dirty="0" smtClean="0"/>
              <a:t>Političke stranke i stranačke “obitelji”</a:t>
            </a:r>
          </a:p>
          <a:p>
            <a:pPr lvl="2"/>
            <a:r>
              <a:rPr lang="hr-HR" dirty="0" smtClean="0"/>
              <a:t>Članovi Europskog parlamenta</a:t>
            </a:r>
          </a:p>
          <a:p>
            <a:pPr lvl="2"/>
            <a:r>
              <a:rPr lang="hr-HR" dirty="0" smtClean="0"/>
              <a:t>Pravila djelovanja – poslovnik</a:t>
            </a:r>
          </a:p>
        </p:txBody>
      </p:sp>
    </p:spTree>
    <p:extLst>
      <p:ext uri="{BB962C8B-B14F-4D97-AF65-F5344CB8AC3E}">
        <p14:creationId xmlns:p14="http://schemas.microsoft.com/office/powerpoint/2010/main" val="54856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Europski parlament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Europski izbori</a:t>
            </a:r>
          </a:p>
          <a:p>
            <a:r>
              <a:rPr lang="hr-HR" dirty="0" smtClean="0"/>
              <a:t>Načelo razmjernosti</a:t>
            </a:r>
          </a:p>
          <a:p>
            <a:r>
              <a:rPr lang="hr-HR" dirty="0" smtClean="0"/>
              <a:t>Izborni prag najviše 5 posto</a:t>
            </a:r>
          </a:p>
          <a:p>
            <a:r>
              <a:rPr lang="hr-HR" dirty="0" smtClean="0"/>
              <a:t>Mogućnost preferencijskoga glasovanja</a:t>
            </a:r>
          </a:p>
          <a:p>
            <a:r>
              <a:rPr lang="hr-HR" dirty="0" smtClean="0"/>
              <a:t>Mogućnost više izbornih jedinica</a:t>
            </a:r>
          </a:p>
          <a:p>
            <a:r>
              <a:rPr lang="hr-HR" dirty="0" smtClean="0"/>
              <a:t>Demokratski deficit?</a:t>
            </a:r>
          </a:p>
          <a:p>
            <a:pPr>
              <a:buNone/>
            </a:pPr>
            <a:r>
              <a:rPr lang="hr-HR" dirty="0" smtClean="0"/>
              <a:t>POSLJEDICE</a:t>
            </a:r>
          </a:p>
          <a:p>
            <a:r>
              <a:rPr lang="hr-HR" dirty="0" smtClean="0"/>
              <a:t>Jačanje antisistemskih snaga na nacionalnoj razini (UKIP)</a:t>
            </a:r>
          </a:p>
          <a:p>
            <a:r>
              <a:rPr lang="hr-HR" dirty="0" smtClean="0"/>
              <a:t>“ispušni ventil” za frustrirane dijelove društva (mala izlaznost -</a:t>
            </a:r>
            <a:r>
              <a:rPr lang="en-US" dirty="0" smtClean="0"/>
              <a:t>&gt; </a:t>
            </a:r>
            <a:r>
              <a:rPr lang="hr-HR" dirty="0" smtClean="0"/>
              <a:t>samo najzagriženiji birači sudjeluju u izborima)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Europski parlament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POLITIČKE STRANKE</a:t>
            </a:r>
          </a:p>
          <a:p>
            <a:r>
              <a:rPr lang="hr-HR" dirty="0" smtClean="0"/>
              <a:t>Snažna kohezija unatoč slabim “strankama”</a:t>
            </a:r>
          </a:p>
          <a:p>
            <a:r>
              <a:rPr lang="hr-HR" dirty="0" smtClean="0"/>
              <a:t>Ipak, jača lojalnost prema nacionalnim strankama nego nadnacionalnim stranačkim “obiteljima”</a:t>
            </a:r>
          </a:p>
          <a:p>
            <a:r>
              <a:rPr lang="hr-HR" dirty="0" smtClean="0"/>
              <a:t>Tome doskočeno, jačim povezivanjem čelnika nacionalnih stranaka koje vrše pritisak na članove EP-a</a:t>
            </a:r>
          </a:p>
          <a:p>
            <a:r>
              <a:rPr lang="en-US" dirty="0" smtClean="0">
                <a:hlinkClick r:id="rId2"/>
              </a:rPr>
              <a:t>http://term7.votewatch.eu/en/political-group-cohesion.html</a:t>
            </a:r>
            <a:endParaRPr lang="hr-HR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813</Words>
  <Application>Microsoft Office PowerPoint</Application>
  <PresentationFormat>Widescreen</PresentationFormat>
  <Paragraphs>130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Europska unija</vt:lpstr>
      <vt:lpstr>(Pred)povijest integracijske ideje Europe </vt:lpstr>
      <vt:lpstr>Povijest integracijske ideje Europe</vt:lpstr>
      <vt:lpstr>RJEŠENJA </vt:lpstr>
      <vt:lpstr>Institucionalna struktura EU</vt:lpstr>
      <vt:lpstr>Europski parlament</vt:lpstr>
      <vt:lpstr>Europski parlament</vt:lpstr>
      <vt:lpstr>Europski parlament</vt:lpstr>
      <vt:lpstr>Europski parlament</vt:lpstr>
      <vt:lpstr>Europski parlament</vt:lpstr>
      <vt:lpstr>Vijeće</vt:lpstr>
      <vt:lpstr>Vijeće</vt:lpstr>
      <vt:lpstr>Vijeće</vt:lpstr>
      <vt:lpstr>Vijeće</vt:lpstr>
      <vt:lpstr>Europsko vijeće</vt:lpstr>
      <vt:lpstr>Europsko vijeće</vt:lpstr>
      <vt:lpstr>Europska komisija</vt:lpstr>
      <vt:lpstr>Europska komisija</vt:lpstr>
      <vt:lpstr>Ostale institucije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Europska unija</dc:title>
  <dc:creator>Dario Čepo</dc:creator>
  <cp:lastModifiedBy>Dario Čepo</cp:lastModifiedBy>
  <cp:revision>2</cp:revision>
  <dcterms:created xsi:type="dcterms:W3CDTF">2020-01-13T06:45:36Z</dcterms:created>
  <dcterms:modified xsi:type="dcterms:W3CDTF">2020-01-13T06:47:49Z</dcterms:modified>
</cp:coreProperties>
</file>