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0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0C602-E000-485F-9242-8048887EF96C}" type="datetimeFigureOut">
              <a:rPr lang="hr-HR" smtClean="0"/>
              <a:pPr/>
              <a:t>18.1.2018.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E6D76-EB21-49BF-848B-2DAC8D23763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State governance and </a:t>
            </a:r>
            <a:r>
              <a:rPr lang="en-GB" sz="4000" dirty="0" err="1" smtClean="0"/>
              <a:t>admiNistration</a:t>
            </a:r>
            <a:r>
              <a:rPr lang="en-GB" sz="4000" dirty="0" smtClean="0"/>
              <a:t> of justice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158" y="1095392"/>
            <a:ext cx="8637072" cy="977621"/>
          </a:xfrm>
        </p:spPr>
        <p:txBody>
          <a:bodyPr>
            <a:normAutofit/>
          </a:bodyPr>
          <a:lstStyle/>
          <a:p>
            <a:r>
              <a:rPr lang="hr-HR" sz="3200" dirty="0" err="1" smtClean="0"/>
              <a:t>Unit</a:t>
            </a:r>
            <a:r>
              <a:rPr lang="hr-HR" sz="3200" dirty="0" smtClean="0"/>
              <a:t> 6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15836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 – alternative / online dispute </a:t>
            </a:r>
            <a:br>
              <a:rPr lang="en-GB" dirty="0" smtClean="0"/>
            </a:br>
            <a:r>
              <a:rPr lang="en-GB" dirty="0" smtClean="0"/>
              <a:t>          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Read the text, pp. 46 – 47 and: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</a:rPr>
              <a:t>Explain what is ADR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</a:rPr>
              <a:t>Present the functioning of EU ODR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</a:rPr>
              <a:t>Name and comment the benefits of ADR / ODR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Principle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separaton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593" y="2015732"/>
            <a:ext cx="10399222" cy="3450613"/>
          </a:xfrm>
        </p:spPr>
        <p:txBody>
          <a:bodyPr/>
          <a:lstStyle/>
          <a:p>
            <a:r>
              <a:rPr lang="en-GB" sz="2400" dirty="0" smtClean="0"/>
              <a:t>SEPARATION of powers ≠ CONCENTRATION of power in one person / body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SEPARATION of different functions / persons responsible for those functions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 system of CHECKS AND BALANCES </a:t>
            </a:r>
            <a:endParaRPr lang="en-GB" sz="2400" dirty="0" smtClean="0"/>
          </a:p>
          <a:p>
            <a:pPr marL="0" indent="0">
              <a:buNone/>
            </a:pPr>
            <a:r>
              <a:rPr lang="en-GB" dirty="0" smtClean="0"/>
              <a:t>	- each of the branches limits the powers of the </a:t>
            </a:r>
            <a:r>
              <a:rPr lang="en-GB" dirty="0" err="1" smtClean="0"/>
              <a:t>the</a:t>
            </a:r>
            <a:r>
              <a:rPr lang="en-GB" dirty="0" smtClean="0"/>
              <a:t> other</a:t>
            </a:r>
          </a:p>
          <a:p>
            <a:pPr marL="0" indent="0">
              <a:buNone/>
            </a:pPr>
            <a:r>
              <a:rPr lang="en-GB" dirty="0" smtClean="0"/>
              <a:t>             - controls their work, makes sure their powers are not overstepped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523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779581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THREE FORMS / </a:t>
            </a:r>
            <a:r>
              <a:rPr lang="hr-H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BRANCHES OF THE STATE POWER </a:t>
            </a:r>
            <a:br>
              <a:rPr lang="hr-H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596045" y="2460567"/>
            <a:ext cx="2901142" cy="1088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LEGISLATIVE / </a:t>
            </a:r>
          </a:p>
          <a:p>
            <a:pPr algn="ctr"/>
            <a:r>
              <a:rPr lang="hr-HR" dirty="0" smtClean="0"/>
              <a:t>LAW-MAKING  POWER</a:t>
            </a:r>
          </a:p>
          <a:p>
            <a:pPr algn="ctr"/>
            <a:r>
              <a:rPr lang="hr-HR" dirty="0"/>
              <a:t>(</a:t>
            </a:r>
            <a:r>
              <a:rPr lang="hr-HR" dirty="0" smtClean="0"/>
              <a:t>LEGISLATURE)</a:t>
            </a:r>
          </a:p>
          <a:p>
            <a:pPr algn="ctr"/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908129" y="2635134"/>
            <a:ext cx="29011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EXECUTIVE  POWER</a:t>
            </a:r>
          </a:p>
        </p:txBody>
      </p:sp>
      <p:sp>
        <p:nvSpPr>
          <p:cNvPr id="6" name="Rectangle 5"/>
          <p:cNvSpPr/>
          <p:nvPr/>
        </p:nvSpPr>
        <p:spPr>
          <a:xfrm>
            <a:off x="8153711" y="2635134"/>
            <a:ext cx="29011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JUDICIAL POWER</a:t>
            </a:r>
          </a:p>
          <a:p>
            <a:pPr algn="ctr"/>
            <a:r>
              <a:rPr lang="hr-HR" dirty="0" smtClean="0"/>
              <a:t>(JUDICIARY)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75768" y="3832168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 err="1" smtClean="0"/>
              <a:t>bodies</a:t>
            </a:r>
            <a:endParaRPr lang="hr-HR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96045" y="3832168"/>
            <a:ext cx="29292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Unicameral / bicameral</a:t>
            </a:r>
          </a:p>
          <a:p>
            <a:r>
              <a:rPr lang="en-GB" dirty="0" smtClean="0"/>
              <a:t>One-chamber / two-chamber</a:t>
            </a:r>
          </a:p>
          <a:p>
            <a:r>
              <a:rPr lang="en-GB" dirty="0" smtClean="0"/>
              <a:t>(lower and upper chamber)</a:t>
            </a:r>
          </a:p>
          <a:p>
            <a:r>
              <a:rPr lang="en-GB" dirty="0" smtClean="0"/>
              <a:t>PARLIAMENT </a:t>
            </a:r>
          </a:p>
          <a:p>
            <a:r>
              <a:rPr lang="en-GB" dirty="0" smtClean="0"/>
              <a:t>members / representatives </a:t>
            </a:r>
          </a:p>
          <a:p>
            <a:r>
              <a:rPr lang="en-GB" dirty="0" smtClean="0"/>
              <a:t>elected by the citizens</a:t>
            </a:r>
          </a:p>
          <a:p>
            <a:r>
              <a:rPr lang="en-GB" dirty="0" smtClean="0"/>
              <a:t>(right to vote)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08129" y="3832168"/>
            <a:ext cx="290114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GOVERNMENT: cabinet </a:t>
            </a:r>
          </a:p>
          <a:p>
            <a:r>
              <a:rPr lang="en-GB" dirty="0" smtClean="0"/>
              <a:t>ministers + prime minister</a:t>
            </a:r>
          </a:p>
          <a:p>
            <a:r>
              <a:rPr lang="en-GB" dirty="0" smtClean="0"/>
              <a:t>- depend on the outcome of elections (winning party)</a:t>
            </a:r>
          </a:p>
          <a:p>
            <a:r>
              <a:rPr lang="en-GB" dirty="0" smtClean="0"/>
              <a:t>PRESIDENT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153712" y="3832168"/>
            <a:ext cx="360879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COURTS – different court instances</a:t>
            </a:r>
          </a:p>
          <a:p>
            <a:r>
              <a:rPr lang="en-GB" dirty="0" smtClean="0"/>
              <a:t>e.g. court of first instance…. appeal court… supreme court</a:t>
            </a:r>
          </a:p>
          <a:p>
            <a:r>
              <a:rPr lang="en-GB" dirty="0" smtClean="0"/>
              <a:t>JUDGES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847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 of the </a:t>
            </a:r>
            <a:r>
              <a:rPr lang="en-GB" dirty="0" smtClean="0">
                <a:solidFill>
                  <a:srgbClr val="C00000"/>
                </a:solidFill>
              </a:rPr>
              <a:t>legislative branch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to examine and debate </a:t>
            </a:r>
            <a:r>
              <a:rPr lang="en-GB" sz="2400" dirty="0" smtClean="0">
                <a:solidFill>
                  <a:schemeClr val="accent1"/>
                </a:solidFill>
              </a:rPr>
              <a:t>legislative proposals / bills </a:t>
            </a:r>
          </a:p>
          <a:p>
            <a:r>
              <a:rPr lang="en-GB" sz="2400" dirty="0" smtClean="0"/>
              <a:t>to accept the final version of the </a:t>
            </a:r>
            <a:r>
              <a:rPr lang="en-GB" sz="2400" dirty="0" smtClean="0">
                <a:solidFill>
                  <a:schemeClr val="accent1"/>
                </a:solidFill>
              </a:rPr>
              <a:t>legislative proposal </a:t>
            </a:r>
            <a:r>
              <a:rPr lang="en-GB" sz="2400" dirty="0" smtClean="0"/>
              <a:t>(put forward by the executive branch, individuals or inter</a:t>
            </a:r>
            <a:r>
              <a:rPr lang="hr-HR" sz="2400" dirty="0" smtClean="0"/>
              <a:t>e</a:t>
            </a:r>
            <a:r>
              <a:rPr lang="en-GB" sz="2400" dirty="0" err="1" smtClean="0"/>
              <a:t>st</a:t>
            </a:r>
            <a:r>
              <a:rPr lang="en-GB" sz="2400" dirty="0" smtClean="0"/>
              <a:t> groups)</a:t>
            </a:r>
          </a:p>
          <a:p>
            <a:r>
              <a:rPr lang="en-GB" sz="2400" dirty="0" smtClean="0"/>
              <a:t>to enact / pass / lay down </a:t>
            </a:r>
            <a:r>
              <a:rPr lang="en-GB" sz="2400" dirty="0" smtClean="0">
                <a:solidFill>
                  <a:schemeClr val="accent1"/>
                </a:solidFill>
              </a:rPr>
              <a:t>laws</a:t>
            </a:r>
          </a:p>
          <a:p>
            <a:r>
              <a:rPr lang="en-GB" sz="2400" dirty="0" smtClean="0"/>
              <a:t>to ratify international </a:t>
            </a:r>
            <a:r>
              <a:rPr lang="en-GB" sz="2400" dirty="0" smtClean="0">
                <a:solidFill>
                  <a:schemeClr val="accent1"/>
                </a:solidFill>
              </a:rPr>
              <a:t>treaties</a:t>
            </a:r>
          </a:p>
          <a:p>
            <a:r>
              <a:rPr lang="en-GB" sz="2400" dirty="0" smtClean="0"/>
              <a:t>to control the work of the </a:t>
            </a:r>
            <a:r>
              <a:rPr lang="en-GB" sz="2400" dirty="0" smtClean="0">
                <a:solidFill>
                  <a:schemeClr val="accent1"/>
                </a:solidFill>
              </a:rPr>
              <a:t>executive branch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8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 of the </a:t>
            </a:r>
            <a:r>
              <a:rPr lang="en-GB" dirty="0" smtClean="0">
                <a:solidFill>
                  <a:schemeClr val="accent1"/>
                </a:solidFill>
              </a:rPr>
              <a:t>executive branch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356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GOVERNMENT</a:t>
            </a:r>
          </a:p>
          <a:p>
            <a:r>
              <a:rPr lang="en-GB" sz="2400" dirty="0" smtClean="0"/>
              <a:t>to govern the state</a:t>
            </a:r>
            <a:endParaRPr lang="en-GB" sz="2400" dirty="0" smtClean="0">
              <a:solidFill>
                <a:schemeClr val="accent1"/>
              </a:solidFill>
            </a:endParaRPr>
          </a:p>
          <a:p>
            <a:r>
              <a:rPr lang="en-GB" sz="2400" dirty="0" smtClean="0"/>
              <a:t>to design and implement policies in different areas of life </a:t>
            </a:r>
          </a:p>
          <a:p>
            <a:r>
              <a:rPr lang="en-GB" sz="2400" dirty="0" smtClean="0"/>
              <a:t>to draw up strategies</a:t>
            </a:r>
            <a:endParaRPr lang="en-GB" sz="2400" dirty="0" smtClean="0">
              <a:solidFill>
                <a:schemeClr val="accent1"/>
              </a:solidFill>
            </a:endParaRPr>
          </a:p>
          <a:p>
            <a:r>
              <a:rPr lang="en-GB" sz="2400" dirty="0" smtClean="0"/>
              <a:t>to allocate state budget funds to different sectors (governmental departments) / activities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1"/>
                </a:solidFill>
              </a:rPr>
              <a:t>PRESIDENT</a:t>
            </a:r>
          </a:p>
          <a:p>
            <a:r>
              <a:rPr lang="en-GB" sz="2400" dirty="0" smtClean="0"/>
              <a:t>to represent the state in the country and abroad</a:t>
            </a:r>
          </a:p>
          <a:p>
            <a:r>
              <a:rPr lang="en-GB" sz="2400" dirty="0" smtClean="0"/>
              <a:t>to act in accordance with the constitution 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436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 of the </a:t>
            </a:r>
            <a:r>
              <a:rPr lang="en-GB" dirty="0" smtClean="0">
                <a:solidFill>
                  <a:srgbClr val="C00000"/>
                </a:solidFill>
              </a:rPr>
              <a:t>judicial branch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to apply and interpret laws</a:t>
            </a:r>
            <a:endParaRPr lang="en-GB" sz="2400" dirty="0" smtClean="0">
              <a:solidFill>
                <a:schemeClr val="accent1"/>
              </a:solidFill>
            </a:endParaRPr>
          </a:p>
          <a:p>
            <a:r>
              <a:rPr lang="en-GB" sz="2400" dirty="0" smtClean="0"/>
              <a:t>to enforce law through courts</a:t>
            </a:r>
            <a:endParaRPr lang="en-GB" sz="2400" dirty="0" smtClean="0">
              <a:solidFill>
                <a:schemeClr val="accent1"/>
              </a:solidFill>
            </a:endParaRPr>
          </a:p>
          <a:p>
            <a:r>
              <a:rPr lang="en-GB" sz="2400" dirty="0" smtClean="0"/>
              <a:t>to act according to the principles of </a:t>
            </a:r>
            <a:r>
              <a:rPr lang="en-GB" sz="2400" dirty="0" err="1" smtClean="0"/>
              <a:t>impartialit</a:t>
            </a:r>
            <a:r>
              <a:rPr lang="hr-HR" sz="2400" dirty="0" smtClean="0"/>
              <a:t>y</a:t>
            </a:r>
            <a:r>
              <a:rPr lang="en-GB" sz="2400" dirty="0" smtClean="0"/>
              <a:t> and independence (judges)</a:t>
            </a:r>
          </a:p>
        </p:txBody>
      </p:sp>
    </p:spTree>
    <p:extLst>
      <p:ext uri="{BB962C8B-B14F-4D97-AF65-F5344CB8AC3E}">
        <p14:creationId xmlns:p14="http://schemas.microsoft.com/office/powerpoint/2010/main" xmlns="" val="33191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Vocabulary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/>
          <a:lstStyle/>
          <a:p>
            <a:r>
              <a:rPr lang="hr-HR" dirty="0" smtClean="0"/>
              <a:t>1. </a:t>
            </a:r>
            <a:r>
              <a:rPr lang="en-GB" dirty="0" smtClean="0"/>
              <a:t>Translate the description of each state power into Croatian</a:t>
            </a:r>
          </a:p>
          <a:p>
            <a:r>
              <a:rPr lang="en-GB" dirty="0" smtClean="0"/>
              <a:t>II. Combine the synonyms in the following table: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4973795"/>
              </p:ext>
            </p:extLst>
          </p:nvPr>
        </p:nvGraphicFramePr>
        <p:xfrm>
          <a:off x="1790931" y="3013979"/>
          <a:ext cx="727825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05">
                  <a:extLst>
                    <a:ext uri="{9D8B030D-6E8A-4147-A177-3AD203B41FA5}">
                      <a16:colId xmlns:a16="http://schemas.microsoft.com/office/drawing/2014/main" xmlns="" val="441500289"/>
                    </a:ext>
                  </a:extLst>
                </a:gridCol>
                <a:gridCol w="3990850">
                  <a:extLst>
                    <a:ext uri="{9D8B030D-6E8A-4147-A177-3AD203B41FA5}">
                      <a16:colId xmlns:a16="http://schemas.microsoft.com/office/drawing/2014/main" xmlns="" val="3156030605"/>
                    </a:ext>
                  </a:extLst>
                </a:gridCol>
                <a:gridCol w="467259">
                  <a:extLst>
                    <a:ext uri="{9D8B030D-6E8A-4147-A177-3AD203B41FA5}">
                      <a16:colId xmlns:a16="http://schemas.microsoft.com/office/drawing/2014/main" xmlns="" val="2829409181"/>
                    </a:ext>
                  </a:extLst>
                </a:gridCol>
                <a:gridCol w="2309841">
                  <a:extLst>
                    <a:ext uri="{9D8B030D-6E8A-4147-A177-3AD203B41FA5}">
                      <a16:colId xmlns:a16="http://schemas.microsoft.com/office/drawing/2014/main" xmlns="" val="1543586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72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law-making power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</a:t>
                      </a:r>
                      <a:r>
                        <a:rPr lang="en-GB" baseline="0" noProof="0" dirty="0" smtClean="0"/>
                        <a:t> allocate funds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127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</a:t>
                      </a:r>
                      <a:r>
                        <a:rPr lang="en-GB" baseline="0" noProof="0" dirty="0" smtClean="0"/>
                        <a:t> make judicial decisions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b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treaties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3045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</a:t>
                      </a:r>
                      <a:r>
                        <a:rPr lang="en-GB" baseline="0" noProof="0" dirty="0" smtClean="0"/>
                        <a:t> distribute amount of money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unicameral</a:t>
                      </a:r>
                      <a:r>
                        <a:rPr lang="en-GB" baseline="0" noProof="0" dirty="0" smtClean="0"/>
                        <a:t> parliament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3921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international agreements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d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legislature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346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one-chamber parliament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</a:t>
                      </a:r>
                      <a:r>
                        <a:rPr lang="en-GB" baseline="0" noProof="0" dirty="0" smtClean="0"/>
                        <a:t> ratify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445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to</a:t>
                      </a:r>
                      <a:r>
                        <a:rPr lang="en-GB" baseline="0" noProof="0" dirty="0" smtClean="0"/>
                        <a:t> adopt and implement international law in a national parliament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f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adjudication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5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II – Resolving Disputes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Judicial branch </a:t>
            </a:r>
            <a:r>
              <a:rPr lang="en-GB" dirty="0" smtClean="0"/>
              <a:t>of government </a:t>
            </a:r>
            <a:r>
              <a:rPr lang="en-GB" b="1" dirty="0" smtClean="0"/>
              <a:t>administers justice</a:t>
            </a:r>
          </a:p>
          <a:p>
            <a:pPr>
              <a:buNone/>
            </a:pPr>
            <a:endParaRPr lang="hr-HR" b="1" dirty="0"/>
          </a:p>
        </p:txBody>
      </p:sp>
      <p:sp>
        <p:nvSpPr>
          <p:cNvPr id="4" name="Oval 3"/>
          <p:cNvSpPr/>
          <p:nvPr/>
        </p:nvSpPr>
        <p:spPr>
          <a:xfrm>
            <a:off x="2570207" y="2875006"/>
            <a:ext cx="1771134" cy="980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CIVIL COURT</a:t>
            </a:r>
            <a:endParaRPr lang="hr-HR" dirty="0"/>
          </a:p>
        </p:txBody>
      </p:sp>
      <p:sp>
        <p:nvSpPr>
          <p:cNvPr id="5" name="Oval 4"/>
          <p:cNvSpPr/>
          <p:nvPr/>
        </p:nvSpPr>
        <p:spPr>
          <a:xfrm>
            <a:off x="5004485" y="2870887"/>
            <a:ext cx="1750542" cy="9844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CRIMINAL </a:t>
            </a:r>
          </a:p>
          <a:p>
            <a:pPr algn="ctr"/>
            <a:r>
              <a:rPr lang="hr-HR" dirty="0" smtClean="0"/>
              <a:t>COURTS 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2273643" y="3945924"/>
            <a:ext cx="2265406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Fields of law:</a:t>
            </a:r>
          </a:p>
          <a:p>
            <a:pPr>
              <a:buFontTx/>
              <a:buChar char="-"/>
            </a:pPr>
            <a:r>
              <a:rPr lang="en-GB" dirty="0" smtClean="0"/>
              <a:t> Family law,</a:t>
            </a:r>
          </a:p>
          <a:p>
            <a:pPr>
              <a:buFontTx/>
              <a:buChar char="-"/>
            </a:pPr>
            <a:r>
              <a:rPr lang="en-GB" dirty="0" smtClean="0"/>
              <a:t>  Administrative law,</a:t>
            </a:r>
          </a:p>
          <a:p>
            <a:pPr>
              <a:buFontTx/>
              <a:buChar char="-"/>
            </a:pPr>
            <a:r>
              <a:rPr lang="en-GB" dirty="0" smtClean="0"/>
              <a:t> Civil law in the    </a:t>
            </a:r>
          </a:p>
          <a:p>
            <a:r>
              <a:rPr lang="en-GB" dirty="0" smtClean="0"/>
              <a:t>  narrow sense</a:t>
            </a:r>
          </a:p>
          <a:p>
            <a:pPr>
              <a:buFontTx/>
              <a:buChar char="-"/>
            </a:pPr>
            <a:r>
              <a:rPr lang="en-GB" dirty="0" smtClean="0"/>
              <a:t> Commercial law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7117492" y="2776151"/>
            <a:ext cx="716692" cy="25043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8748584" y="3459891"/>
            <a:ext cx="185884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 err="1" smtClean="0"/>
              <a:t>Procedural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8101800" y="4477907"/>
            <a:ext cx="3642728" cy="92333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POSSIBILITY OF </a:t>
            </a:r>
          </a:p>
          <a:p>
            <a:r>
              <a:rPr lang="en-GB" dirty="0" smtClean="0"/>
              <a:t>ADR = alternative dispute resolution</a:t>
            </a:r>
          </a:p>
          <a:p>
            <a:r>
              <a:rPr lang="en-GB" dirty="0" smtClean="0"/>
              <a:t>(instead of going to court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844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hr-HR" dirty="0"/>
              <a:t>COMPARING CIVIL &amp; CRIMINAL CASES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1642767"/>
              </p:ext>
            </p:extLst>
          </p:nvPr>
        </p:nvGraphicFramePr>
        <p:xfrm>
          <a:off x="1293339" y="1039091"/>
          <a:ext cx="9811265" cy="566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4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1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4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7697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CRIMINAL</a:t>
                      </a:r>
                      <a:endParaRPr lang="hr-H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CIVIL</a:t>
                      </a:r>
                    </a:p>
                    <a:p>
                      <a:endParaRPr lang="hr-HR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853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PARTIES</a:t>
                      </a:r>
                      <a:endParaRPr lang="en-US" sz="1800" noProof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566737" indent="-457200">
                        <a:buFont typeface="+mj-lt"/>
                        <a:buAutoNum type="arabicPeriod"/>
                      </a:pPr>
                      <a:r>
                        <a:rPr lang="en-US" sz="1800" noProof="0" dirty="0" smtClean="0"/>
                        <a:t>prosecutor (usually the state)</a:t>
                      </a:r>
                    </a:p>
                    <a:p>
                      <a:pPr marL="566737" indent="-457200">
                        <a:buFont typeface="+mj-lt"/>
                        <a:buAutoNum type="arabicPeriod"/>
                      </a:pPr>
                      <a:r>
                        <a:rPr lang="en-US" sz="1800" noProof="0" dirty="0" smtClean="0"/>
                        <a:t>Defendant</a:t>
                      </a:r>
                      <a:endParaRPr lang="en-US" sz="1800" noProof="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566737" indent="-457200">
                        <a:buFont typeface="+mj-lt"/>
                        <a:buAutoNum type="arabicPeriod"/>
                      </a:pPr>
                      <a:r>
                        <a:rPr lang="en-US" sz="1800" noProof="0" dirty="0" smtClean="0"/>
                        <a:t>claimant (injured party)</a:t>
                      </a:r>
                    </a:p>
                    <a:p>
                      <a:pPr marL="566737" indent="-457200">
                        <a:buFont typeface="+mj-lt"/>
                        <a:buNone/>
                      </a:pPr>
                      <a:r>
                        <a:rPr lang="hr-HR" sz="1800" noProof="0" dirty="0" smtClean="0"/>
                        <a:t>2.      </a:t>
                      </a:r>
                      <a:r>
                        <a:rPr lang="en-US" sz="1800" noProof="0" dirty="0" smtClean="0"/>
                        <a:t>Defendant</a:t>
                      </a:r>
                      <a:endParaRPr lang="en-US" sz="1800" noProof="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853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PURPOSE</a:t>
                      </a:r>
                      <a:endParaRPr lang="en-US" sz="1800" noProof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- to prosecute and punish an offender </a:t>
                      </a:r>
                      <a:r>
                        <a:rPr lang="hr-HR" sz="1800" noProof="0" dirty="0" smtClean="0"/>
                        <a:t>  </a:t>
                      </a:r>
                      <a:r>
                        <a:rPr lang="en-US" sz="1800" noProof="0" dirty="0" smtClean="0"/>
                        <a:t>for </a:t>
                      </a:r>
                      <a:r>
                        <a:rPr lang="en-US" sz="1800" noProof="0" dirty="0" smtClean="0"/>
                        <a:t>a crime</a:t>
                      </a:r>
                      <a:r>
                        <a:rPr lang="en-US" sz="1800" baseline="0" noProof="0" dirty="0" smtClean="0"/>
                        <a:t> committed</a:t>
                      </a:r>
                      <a:endParaRPr lang="en-US" sz="1800" noProof="0" dirty="0" smtClean="0"/>
                    </a:p>
                    <a:p>
                      <a:r>
                        <a:rPr lang="en-US" sz="1800" noProof="0" dirty="0" smtClean="0"/>
                        <a:t>- to prove GUILT</a:t>
                      </a:r>
                      <a:endParaRPr lang="en-US" sz="1800" noProof="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- to obtain a remedy for a wrong committed</a:t>
                      </a:r>
                    </a:p>
                    <a:p>
                      <a:endParaRPr lang="en-US" sz="1800" noProof="0" smtClean="0"/>
                    </a:p>
                    <a:p>
                      <a:r>
                        <a:rPr lang="en-US" sz="1800" noProof="0" smtClean="0"/>
                        <a:t>- to establish LIABILITY</a:t>
                      </a:r>
                      <a:endParaRPr lang="en-US" sz="1800" noProof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STANDARD OF PROOF</a:t>
                      </a:r>
                      <a:endParaRPr lang="en-US" sz="1800" noProof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- beyond reasonable</a:t>
                      </a:r>
                      <a:r>
                        <a:rPr lang="en-US" sz="1800" baseline="0" noProof="0" smtClean="0"/>
                        <a:t> doubt</a:t>
                      </a:r>
                      <a:endParaRPr lang="en-US" sz="1800" noProof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- balance of probabilities</a:t>
                      </a:r>
                      <a:endParaRPr lang="en-US" sz="1800" noProof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11905">
                <a:tc>
                  <a:txBody>
                    <a:bodyPr/>
                    <a:lstStyle/>
                    <a:p>
                      <a:endParaRPr lang="en-US" sz="1800" noProof="0" smtClean="0"/>
                    </a:p>
                    <a:p>
                      <a:endParaRPr lang="en-US" sz="1800" noProof="0" smtClean="0"/>
                    </a:p>
                    <a:p>
                      <a:r>
                        <a:rPr lang="en-US" sz="1800" noProof="0" smtClean="0"/>
                        <a:t>REMEDIES</a:t>
                      </a:r>
                      <a:endParaRPr lang="en-US" sz="1800" noProof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566737" indent="-457200">
                        <a:buFont typeface="+mj-lt"/>
                        <a:buNone/>
                      </a:pPr>
                      <a:r>
                        <a:rPr lang="en-US" sz="1800" noProof="0" smtClean="0"/>
                        <a:t>1. non-custodial sentences</a:t>
                      </a:r>
                    </a:p>
                    <a:p>
                      <a:pPr marL="822325" lvl="1" indent="-457200"/>
                      <a:r>
                        <a:rPr lang="en-US" sz="1800" noProof="0" smtClean="0"/>
                        <a:t>fine (paid to the state)</a:t>
                      </a:r>
                    </a:p>
                    <a:p>
                      <a:pPr marL="822325" lvl="1" indent="-457200"/>
                      <a:r>
                        <a:rPr lang="en-US" sz="1800" noProof="0" smtClean="0"/>
                        <a:t>community service</a:t>
                      </a:r>
                    </a:p>
                    <a:p>
                      <a:pPr marL="822325" lvl="1" indent="-457200"/>
                      <a:endParaRPr lang="en-US" sz="1800" noProof="0" smtClean="0"/>
                    </a:p>
                    <a:p>
                      <a:pPr marL="566737" indent="-457200">
                        <a:buFont typeface="+mj-lt"/>
                        <a:buNone/>
                      </a:pPr>
                      <a:r>
                        <a:rPr lang="en-US" sz="1800" noProof="0" smtClean="0"/>
                        <a:t>2. custodial sentence (imprisonment)</a:t>
                      </a:r>
                      <a:endParaRPr lang="en-US" sz="1800" noProof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566737" indent="-457200">
                        <a:buFont typeface="+mj-lt"/>
                        <a:buAutoNum type="arabicPeriod"/>
                      </a:pPr>
                      <a:r>
                        <a:rPr lang="en-US" sz="1800" noProof="0" dirty="0" smtClean="0"/>
                        <a:t>damages (compensation for damage/injury/loss, paid to the claimant)</a:t>
                      </a:r>
                    </a:p>
                    <a:p>
                      <a:pPr marL="566737" indent="-457200">
                        <a:buFont typeface="+mj-lt"/>
                        <a:buAutoNum type="arabicPeriod"/>
                      </a:pPr>
                      <a:endParaRPr lang="en-US" sz="1800" noProof="0" dirty="0" smtClean="0"/>
                    </a:p>
                    <a:p>
                      <a:pPr marL="566737" indent="-457200">
                        <a:buFont typeface="+mj-lt"/>
                        <a:buAutoNum type="arabicPeriod"/>
                      </a:pPr>
                      <a:r>
                        <a:rPr lang="en-US" sz="1800" noProof="0" dirty="0" smtClean="0"/>
                        <a:t>injunction (prohibition of harmful conduct)</a:t>
                      </a:r>
                    </a:p>
                    <a:p>
                      <a:endParaRPr lang="en-US" sz="1800" noProof="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72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177</TotalTime>
  <Words>532</Words>
  <Application>Microsoft Office PowerPoint</Application>
  <PresentationFormat>Custom</PresentationFormat>
  <Paragraphs>124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State governance and admiNistration of justice </vt:lpstr>
      <vt:lpstr>Principle of separaton of powers </vt:lpstr>
      <vt:lpstr>THREE FORMS / BRANCHES OF THE STATE POWER  </vt:lpstr>
      <vt:lpstr>Powers of the legislative branch </vt:lpstr>
      <vt:lpstr>Powers of the executive branch</vt:lpstr>
      <vt:lpstr>Powers of the judicial branch</vt:lpstr>
      <vt:lpstr>Vocabulary work</vt:lpstr>
      <vt:lpstr>Part II – Resolving Disputes</vt:lpstr>
      <vt:lpstr>COMPARING CIVIL &amp; CRIMINAL CASES</vt:lpstr>
      <vt:lpstr>ADR – alternative / online dispute             resolution</vt:lpstr>
    </vt:vector>
  </TitlesOfParts>
  <Company>Pravni fakultet u Zagrebu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governance and admiNistration of justice</dc:title>
  <dc:creator>Irena Horvatić Čajko</dc:creator>
  <cp:lastModifiedBy>icajko</cp:lastModifiedBy>
  <cp:revision>16</cp:revision>
  <dcterms:created xsi:type="dcterms:W3CDTF">2018-01-16T13:02:34Z</dcterms:created>
  <dcterms:modified xsi:type="dcterms:W3CDTF">2018-01-18T13:53:04Z</dcterms:modified>
</cp:coreProperties>
</file>