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2" r:id="rId4"/>
    <p:sldId id="258" r:id="rId5"/>
    <p:sldId id="259" r:id="rId6"/>
    <p:sldId id="283" r:id="rId7"/>
    <p:sldId id="260" r:id="rId8"/>
    <p:sldId id="261" r:id="rId9"/>
    <p:sldId id="262" r:id="rId10"/>
    <p:sldId id="284" r:id="rId11"/>
    <p:sldId id="263" r:id="rId12"/>
    <p:sldId id="264" r:id="rId13"/>
    <p:sldId id="265" r:id="rId14"/>
    <p:sldId id="266" r:id="rId15"/>
    <p:sldId id="285" r:id="rId16"/>
    <p:sldId id="267" r:id="rId17"/>
    <p:sldId id="286" r:id="rId18"/>
    <p:sldId id="268" r:id="rId19"/>
    <p:sldId id="269" r:id="rId20"/>
    <p:sldId id="270" r:id="rId21"/>
    <p:sldId id="273" r:id="rId22"/>
    <p:sldId id="274" r:id="rId23"/>
    <p:sldId id="275" r:id="rId24"/>
    <p:sldId id="277" r:id="rId25"/>
    <p:sldId id="278" r:id="rId26"/>
    <p:sldId id="280" r:id="rId27"/>
    <p:sldId id="281" r:id="rId28"/>
    <p:sldId id="27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9"/>
  </p:normalViewPr>
  <p:slideViewPr>
    <p:cSldViewPr snapToGrid="0">
      <p:cViewPr varScale="1">
        <p:scale>
          <a:sx n="106" d="100"/>
          <a:sy n="106" d="100"/>
        </p:scale>
        <p:origin x="7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F85DC7-C7DF-4674-BFC3-C0C83110F0B4}"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355749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85DC7-C7DF-4674-BFC3-C0C83110F0B4}"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3039304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85DC7-C7DF-4674-BFC3-C0C83110F0B4}"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F913D-061F-451E-8E2F-FC0388B9CEF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93175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85DC7-C7DF-4674-BFC3-C0C83110F0B4}"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2161594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85DC7-C7DF-4674-BFC3-C0C83110F0B4}"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F913D-061F-451E-8E2F-FC0388B9CEF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16038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85DC7-C7DF-4674-BFC3-C0C83110F0B4}"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1500557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85DC7-C7DF-4674-BFC3-C0C83110F0B4}"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4078261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85DC7-C7DF-4674-BFC3-C0C83110F0B4}"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81504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85DC7-C7DF-4674-BFC3-C0C83110F0B4}"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290315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85DC7-C7DF-4674-BFC3-C0C83110F0B4}"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307547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F85DC7-C7DF-4674-BFC3-C0C83110F0B4}"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180902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F85DC7-C7DF-4674-BFC3-C0C83110F0B4}" type="datetimeFigureOut">
              <a:rPr lang="en-GB" smtClean="0"/>
              <a:t>02/05/2023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7027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F85DC7-C7DF-4674-BFC3-C0C83110F0B4}" type="datetimeFigureOut">
              <a:rPr lang="en-GB" smtClean="0"/>
              <a:t>02/05/2023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267527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85DC7-C7DF-4674-BFC3-C0C83110F0B4}" type="datetimeFigureOut">
              <a:rPr lang="en-GB" smtClean="0"/>
              <a:t>02/05/2023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114153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F85DC7-C7DF-4674-BFC3-C0C83110F0B4}"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298203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F85DC7-C7DF-4674-BFC3-C0C83110F0B4}"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4F913D-061F-451E-8E2F-FC0388B9CEFB}" type="slidenum">
              <a:rPr lang="en-GB" smtClean="0"/>
              <a:t>‹#›</a:t>
            </a:fld>
            <a:endParaRPr lang="en-GB"/>
          </a:p>
        </p:txBody>
      </p:sp>
    </p:spTree>
    <p:extLst>
      <p:ext uri="{BB962C8B-B14F-4D97-AF65-F5344CB8AC3E}">
        <p14:creationId xmlns:p14="http://schemas.microsoft.com/office/powerpoint/2010/main" val="82665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F85DC7-C7DF-4674-BFC3-C0C83110F0B4}" type="datetimeFigureOut">
              <a:rPr lang="en-GB" smtClean="0"/>
              <a:t>02/05/2023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4F913D-061F-451E-8E2F-FC0388B9CEFB}" type="slidenum">
              <a:rPr lang="en-GB" smtClean="0"/>
              <a:t>‹#›</a:t>
            </a:fld>
            <a:endParaRPr lang="en-GB"/>
          </a:p>
        </p:txBody>
      </p:sp>
    </p:spTree>
    <p:extLst>
      <p:ext uri="{BB962C8B-B14F-4D97-AF65-F5344CB8AC3E}">
        <p14:creationId xmlns:p14="http://schemas.microsoft.com/office/powerpoint/2010/main" val="493573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Ovisnosti mladih</a:t>
            </a:r>
            <a:endParaRPr lang="en-GB" dirty="0"/>
          </a:p>
        </p:txBody>
      </p:sp>
      <p:sp>
        <p:nvSpPr>
          <p:cNvPr id="3" name="Subtitle 2"/>
          <p:cNvSpPr>
            <a:spLocks noGrp="1"/>
          </p:cNvSpPr>
          <p:nvPr>
            <p:ph type="subTitle" idx="1"/>
          </p:nvPr>
        </p:nvSpPr>
        <p:spPr/>
        <p:txBody>
          <a:bodyPr>
            <a:normAutofit lnSpcReduction="10000"/>
          </a:bodyPr>
          <a:lstStyle/>
          <a:p>
            <a:r>
              <a:rPr lang="hr-HR" dirty="0"/>
              <a:t>Izv.prof.dr.sc. Marijana Majdak</a:t>
            </a:r>
          </a:p>
          <a:p>
            <a:r>
              <a:rPr lang="hr-HR" dirty="0"/>
              <a:t>Pravni fakultet Sveučilište u Zagrebu</a:t>
            </a:r>
          </a:p>
          <a:p>
            <a:r>
              <a:rPr lang="hr-HR" dirty="0"/>
              <a:t>Studijski centar socijalnog rada</a:t>
            </a:r>
            <a:endParaRPr lang="en-GB" dirty="0"/>
          </a:p>
        </p:txBody>
      </p:sp>
    </p:spTree>
    <p:extLst>
      <p:ext uri="{BB962C8B-B14F-4D97-AF65-F5344CB8AC3E}">
        <p14:creationId xmlns:p14="http://schemas.microsoft.com/office/powerpoint/2010/main" val="2247991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5BCF3-32C8-E74B-A7ED-1EB9BBDB03FA}"/>
              </a:ext>
            </a:extLst>
          </p:cNvPr>
          <p:cNvSpPr>
            <a:spLocks noGrp="1"/>
          </p:cNvSpPr>
          <p:nvPr>
            <p:ph type="title"/>
          </p:nvPr>
        </p:nvSpPr>
        <p:spPr/>
        <p:txBody>
          <a:bodyPr/>
          <a:lstStyle/>
          <a:p>
            <a:r>
              <a:rPr lang="en-HR" dirty="0"/>
              <a:t>Uporaba droga kod mladih</a:t>
            </a:r>
          </a:p>
        </p:txBody>
      </p:sp>
      <p:sp>
        <p:nvSpPr>
          <p:cNvPr id="3" name="Content Placeholder 2">
            <a:extLst>
              <a:ext uri="{FF2B5EF4-FFF2-40B4-BE49-F238E27FC236}">
                <a16:creationId xmlns:a16="http://schemas.microsoft.com/office/drawing/2014/main" id="{28F9A18D-4D76-2F40-B2EF-7A337AA8B88E}"/>
              </a:ext>
            </a:extLst>
          </p:cNvPr>
          <p:cNvSpPr>
            <a:spLocks noGrp="1"/>
          </p:cNvSpPr>
          <p:nvPr>
            <p:ph idx="1"/>
          </p:nvPr>
        </p:nvSpPr>
        <p:spPr/>
        <p:txBody>
          <a:bodyPr/>
          <a:lstStyle/>
          <a:p>
            <a:r>
              <a:rPr lang="en-HR" dirty="0"/>
              <a:t>Što mislite u kojim zemljama je dostupnost droga najveća a u kojima najmanja?</a:t>
            </a:r>
          </a:p>
          <a:p>
            <a:endParaRPr lang="en-HR" dirty="0"/>
          </a:p>
          <a:p>
            <a:r>
              <a:rPr lang="en-HR" dirty="0"/>
              <a:t>Zašto?</a:t>
            </a:r>
          </a:p>
          <a:p>
            <a:endParaRPr lang="en-HR" dirty="0"/>
          </a:p>
          <a:p>
            <a:pPr algn="just"/>
            <a:r>
              <a:rPr lang="en-GB" dirty="0">
                <a:highlight>
                  <a:srgbClr val="00FF00"/>
                </a:highlight>
              </a:rPr>
              <a:t>Austria, Bulgaria, Croatia, Cyprus, Czechia, Denmark, Estonia, the Faroes, Finland, France, Georgia, Germany, Greece, Hungary, Iceland, Ireland, Italy, Kosovo (1), Latvia, Lithuania, Malta, Monaco, Montenegro, the Netherlands, North Macedonia, Norway, Poland, Portugal, Romania, Serbia, Slovakia, Slovenia, Spain, Sweden, Ukraine</a:t>
            </a:r>
            <a:endParaRPr lang="en-HR" dirty="0">
              <a:highlight>
                <a:srgbClr val="00FF00"/>
              </a:highlight>
            </a:endParaRPr>
          </a:p>
        </p:txBody>
      </p:sp>
    </p:spTree>
    <p:extLst>
      <p:ext uri="{BB962C8B-B14F-4D97-AF65-F5344CB8AC3E}">
        <p14:creationId xmlns:p14="http://schemas.microsoft.com/office/powerpoint/2010/main" val="17277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7713"/>
          </a:xfrm>
        </p:spPr>
        <p:txBody>
          <a:bodyPr/>
          <a:lstStyle/>
          <a:p>
            <a:r>
              <a:rPr lang="hr-HR" dirty="0"/>
              <a:t>Zlouporaba droga</a:t>
            </a:r>
            <a:endParaRPr lang="en-GB" dirty="0"/>
          </a:p>
        </p:txBody>
      </p:sp>
      <p:sp>
        <p:nvSpPr>
          <p:cNvPr id="3" name="Content Placeholder 2"/>
          <p:cNvSpPr>
            <a:spLocks noGrp="1"/>
          </p:cNvSpPr>
          <p:nvPr>
            <p:ph idx="1"/>
          </p:nvPr>
        </p:nvSpPr>
        <p:spPr>
          <a:xfrm>
            <a:off x="677334" y="1357314"/>
            <a:ext cx="8596668" cy="5114924"/>
          </a:xfrm>
        </p:spPr>
        <p:txBody>
          <a:bodyPr>
            <a:normAutofit lnSpcReduction="10000"/>
          </a:bodyPr>
          <a:lstStyle/>
          <a:p>
            <a:pPr algn="just"/>
            <a:r>
              <a:rPr lang="hr-HR" dirty="0">
                <a:solidFill>
                  <a:srgbClr val="00B050"/>
                </a:solidFill>
              </a:rPr>
              <a:t>DOSTUPNOST</a:t>
            </a:r>
          </a:p>
          <a:p>
            <a:pPr algn="just"/>
            <a:r>
              <a:rPr lang="hr-HR" dirty="0">
                <a:solidFill>
                  <a:srgbClr val="00B050"/>
                </a:solidFill>
              </a:rPr>
              <a:t>Najdostupniji je kanabis </a:t>
            </a:r>
            <a:r>
              <a:rPr lang="hr-HR" dirty="0"/>
              <a:t>i to u </a:t>
            </a:r>
            <a:r>
              <a:rPr lang="hr-HR" dirty="0">
                <a:solidFill>
                  <a:srgbClr val="FF0000"/>
                </a:solidFill>
              </a:rPr>
              <a:t>Nizozemskoj, Danskoj, Češkoj, Sloveniji, i Slovačkoj (</a:t>
            </a:r>
            <a:r>
              <a:rPr lang="en-GB" dirty="0">
                <a:solidFill>
                  <a:srgbClr val="FF0000"/>
                </a:solidFill>
              </a:rPr>
              <a:t>45 % </a:t>
            </a:r>
            <a:r>
              <a:rPr lang="hr-HR" dirty="0">
                <a:solidFill>
                  <a:srgbClr val="FF0000"/>
                </a:solidFill>
              </a:rPr>
              <a:t>-</a:t>
            </a:r>
            <a:r>
              <a:rPr lang="en-GB" dirty="0">
                <a:solidFill>
                  <a:srgbClr val="FF0000"/>
                </a:solidFill>
              </a:rPr>
              <a:t> 51 %)</a:t>
            </a:r>
            <a:r>
              <a:rPr lang="en-GB" dirty="0"/>
              <a:t>. </a:t>
            </a:r>
            <a:r>
              <a:rPr lang="hr-HR" dirty="0"/>
              <a:t>Najmanje je dostupan na </a:t>
            </a:r>
            <a:r>
              <a:rPr lang="hr-HR" dirty="0">
                <a:solidFill>
                  <a:srgbClr val="0070C0"/>
                </a:solidFill>
              </a:rPr>
              <a:t>Kosovu </a:t>
            </a:r>
            <a:r>
              <a:rPr lang="en-GB" dirty="0">
                <a:solidFill>
                  <a:srgbClr val="0070C0"/>
                </a:solidFill>
              </a:rPr>
              <a:t>(11 %), </a:t>
            </a:r>
            <a:r>
              <a:rPr lang="hr-HR" dirty="0">
                <a:solidFill>
                  <a:srgbClr val="0070C0"/>
                </a:solidFill>
              </a:rPr>
              <a:t>u Ukrajini</a:t>
            </a:r>
            <a:r>
              <a:rPr lang="en-GB" dirty="0">
                <a:solidFill>
                  <a:srgbClr val="0070C0"/>
                </a:solidFill>
              </a:rPr>
              <a:t> (13 %), </a:t>
            </a:r>
            <a:r>
              <a:rPr lang="hr-HR" dirty="0">
                <a:solidFill>
                  <a:srgbClr val="0070C0"/>
                </a:solidFill>
              </a:rPr>
              <a:t>Rumunjskoj</a:t>
            </a:r>
            <a:r>
              <a:rPr lang="en-GB" dirty="0">
                <a:solidFill>
                  <a:srgbClr val="0070C0"/>
                </a:solidFill>
              </a:rPr>
              <a:t> (16 %) </a:t>
            </a:r>
            <a:r>
              <a:rPr lang="hr-HR" dirty="0">
                <a:solidFill>
                  <a:srgbClr val="0070C0"/>
                </a:solidFill>
              </a:rPr>
              <a:t>i Sjevernoj Makedoniji </a:t>
            </a:r>
            <a:r>
              <a:rPr lang="en-GB" dirty="0">
                <a:solidFill>
                  <a:srgbClr val="0070C0"/>
                </a:solidFill>
              </a:rPr>
              <a:t>(19 %). </a:t>
            </a:r>
            <a:r>
              <a:rPr lang="hr-HR" dirty="0"/>
              <a:t>Dječaci nešto više nego djevojčice procjenjuju dostupnim kanabis (</a:t>
            </a:r>
            <a:r>
              <a:rPr lang="en-GB" dirty="0"/>
              <a:t>34 % </a:t>
            </a:r>
            <a:r>
              <a:rPr lang="hr-HR" dirty="0"/>
              <a:t>:</a:t>
            </a:r>
            <a:r>
              <a:rPr lang="en-GB" dirty="0"/>
              <a:t> 30 % ). </a:t>
            </a:r>
          </a:p>
          <a:p>
            <a:pPr algn="just"/>
            <a:r>
              <a:rPr lang="hr-HR" dirty="0"/>
              <a:t>Dostupnost za </a:t>
            </a:r>
            <a:r>
              <a:rPr lang="hr-HR" dirty="0" err="1"/>
              <a:t>ecstasy</a:t>
            </a:r>
            <a:r>
              <a:rPr lang="hr-HR" dirty="0"/>
              <a:t> </a:t>
            </a:r>
            <a:r>
              <a:rPr lang="en-GB" dirty="0"/>
              <a:t>(14%), </a:t>
            </a:r>
            <a:r>
              <a:rPr lang="hr-HR" dirty="0"/>
              <a:t>kokain </a:t>
            </a:r>
            <a:r>
              <a:rPr lang="en-GB" dirty="0"/>
              <a:t>(13%), </a:t>
            </a:r>
            <a:r>
              <a:rPr lang="hr-HR" dirty="0"/>
              <a:t>amfetamin</a:t>
            </a:r>
            <a:r>
              <a:rPr lang="en-GB" dirty="0"/>
              <a:t> (10%) </a:t>
            </a:r>
            <a:r>
              <a:rPr lang="hr-HR" dirty="0"/>
              <a:t>i </a:t>
            </a:r>
            <a:r>
              <a:rPr lang="en-GB" dirty="0"/>
              <a:t>methamphetamine (8.5 %)</a:t>
            </a:r>
            <a:r>
              <a:rPr lang="hr-HR" dirty="0"/>
              <a:t> je manja u usporedbi sa dostupnošću kanabisa.</a:t>
            </a:r>
            <a:r>
              <a:rPr lang="en-GB" dirty="0"/>
              <a:t> </a:t>
            </a:r>
            <a:r>
              <a:rPr lang="hr-HR" dirty="0"/>
              <a:t>Te droge su dostupnije u Bugarskoj, Švedskoj i Danskoj više nego u ikojoj drugoj europskoj zemlji</a:t>
            </a:r>
            <a:r>
              <a:rPr lang="en-GB" dirty="0"/>
              <a:t>. </a:t>
            </a:r>
            <a:endParaRPr lang="hr-HR" dirty="0"/>
          </a:p>
          <a:p>
            <a:pPr algn="just"/>
            <a:r>
              <a:rPr lang="hr-HR" dirty="0" err="1"/>
              <a:t>Ecstasy</a:t>
            </a:r>
            <a:r>
              <a:rPr lang="hr-HR" dirty="0"/>
              <a:t> je najdostupniji (</a:t>
            </a:r>
            <a:r>
              <a:rPr lang="en-GB" dirty="0"/>
              <a:t>20 %)</a:t>
            </a:r>
            <a:r>
              <a:rPr lang="hr-HR" dirty="0"/>
              <a:t> u Slovačkoj Češkoj</a:t>
            </a:r>
            <a:r>
              <a:rPr lang="en-GB" dirty="0"/>
              <a:t>, </a:t>
            </a:r>
            <a:r>
              <a:rPr lang="hr-HR" dirty="0"/>
              <a:t>Sloveniji i Nizozemskoj, a kokain u Danskoj i Irskoj </a:t>
            </a:r>
            <a:r>
              <a:rPr lang="en-GB" dirty="0"/>
              <a:t>(22 % ). </a:t>
            </a:r>
            <a:r>
              <a:rPr lang="hr-HR" dirty="0"/>
              <a:t>Najmanja dostupnost navedenih droga je na Kosovu, u Gruziji  i Rumunjskoj. </a:t>
            </a:r>
          </a:p>
          <a:p>
            <a:pPr algn="just"/>
            <a:r>
              <a:rPr lang="hr-HR" dirty="0">
                <a:solidFill>
                  <a:srgbClr val="00B050"/>
                </a:solidFill>
              </a:rPr>
              <a:t>UPORABA DO 13 GODINE ŽIVOTA</a:t>
            </a:r>
          </a:p>
          <a:p>
            <a:pPr algn="just"/>
            <a:r>
              <a:rPr lang="en-GB" dirty="0"/>
              <a:t>2.4 % </a:t>
            </a:r>
            <a:r>
              <a:rPr lang="hr-HR" dirty="0"/>
              <a:t>učenika je kanabis probalo prije 13 godine. Najviše u </a:t>
            </a:r>
            <a:r>
              <a:rPr lang="hr-HR" dirty="0">
                <a:solidFill>
                  <a:srgbClr val="FF0000"/>
                </a:solidFill>
              </a:rPr>
              <a:t>Francuskoj </a:t>
            </a:r>
            <a:r>
              <a:rPr lang="en-GB" dirty="0">
                <a:solidFill>
                  <a:srgbClr val="FF0000"/>
                </a:solidFill>
              </a:rPr>
              <a:t>(4.5 %), Ital</a:t>
            </a:r>
            <a:r>
              <a:rPr lang="hr-HR" dirty="0" err="1">
                <a:solidFill>
                  <a:srgbClr val="FF0000"/>
                </a:solidFill>
              </a:rPr>
              <a:t>iji</a:t>
            </a:r>
            <a:r>
              <a:rPr lang="en-GB" dirty="0">
                <a:solidFill>
                  <a:srgbClr val="FF0000"/>
                </a:solidFill>
              </a:rPr>
              <a:t> (4.4 %), </a:t>
            </a:r>
            <a:r>
              <a:rPr lang="en-GB" dirty="0" err="1">
                <a:solidFill>
                  <a:srgbClr val="FF0000"/>
                </a:solidFill>
              </a:rPr>
              <a:t>Latvi</a:t>
            </a:r>
            <a:r>
              <a:rPr lang="hr-HR" dirty="0" err="1">
                <a:solidFill>
                  <a:srgbClr val="FF0000"/>
                </a:solidFill>
              </a:rPr>
              <a:t>ji</a:t>
            </a:r>
            <a:r>
              <a:rPr lang="en-GB" dirty="0">
                <a:solidFill>
                  <a:srgbClr val="FF0000"/>
                </a:solidFill>
              </a:rPr>
              <a:t> (3.8 %), </a:t>
            </a:r>
            <a:r>
              <a:rPr lang="en-GB" dirty="0" err="1">
                <a:solidFill>
                  <a:srgbClr val="FF0000"/>
                </a:solidFill>
              </a:rPr>
              <a:t>Cypru</a:t>
            </a:r>
            <a:r>
              <a:rPr lang="en-GB" dirty="0">
                <a:solidFill>
                  <a:srgbClr val="FF0000"/>
                </a:solidFill>
              </a:rPr>
              <a:t> (3.6 %) </a:t>
            </a:r>
            <a:r>
              <a:rPr lang="hr-HR" dirty="0">
                <a:solidFill>
                  <a:srgbClr val="FF0000"/>
                </a:solidFill>
              </a:rPr>
              <a:t>i u</a:t>
            </a:r>
            <a:r>
              <a:rPr lang="en-GB" dirty="0">
                <a:solidFill>
                  <a:srgbClr val="FF0000"/>
                </a:solidFill>
              </a:rPr>
              <a:t> </a:t>
            </a:r>
            <a:r>
              <a:rPr lang="en-GB" dirty="0" err="1">
                <a:solidFill>
                  <a:srgbClr val="FF0000"/>
                </a:solidFill>
              </a:rPr>
              <a:t>Estoni</a:t>
            </a:r>
            <a:r>
              <a:rPr lang="hr-HR" dirty="0" err="1">
                <a:solidFill>
                  <a:srgbClr val="FF0000"/>
                </a:solidFill>
              </a:rPr>
              <a:t>ji</a:t>
            </a:r>
            <a:r>
              <a:rPr lang="hr-HR" dirty="0">
                <a:solidFill>
                  <a:srgbClr val="FF0000"/>
                </a:solidFill>
              </a:rPr>
              <a:t> </a:t>
            </a:r>
            <a:r>
              <a:rPr lang="en-GB" dirty="0">
                <a:solidFill>
                  <a:srgbClr val="FF0000"/>
                </a:solidFill>
              </a:rPr>
              <a:t>(3.5 %)</a:t>
            </a:r>
            <a:r>
              <a:rPr lang="hr-HR" dirty="0">
                <a:solidFill>
                  <a:srgbClr val="FF0000"/>
                </a:solidFill>
              </a:rPr>
              <a:t>, </a:t>
            </a:r>
            <a:r>
              <a:rPr lang="hr-HR" dirty="0"/>
              <a:t>a najmanje u </a:t>
            </a:r>
            <a:r>
              <a:rPr lang="hr-HR" dirty="0">
                <a:solidFill>
                  <a:srgbClr val="0070C0"/>
                </a:solidFill>
              </a:rPr>
              <a:t>Bugarskoj</a:t>
            </a:r>
            <a:r>
              <a:rPr lang="en-GB" dirty="0">
                <a:solidFill>
                  <a:srgbClr val="0070C0"/>
                </a:solidFill>
              </a:rPr>
              <a:t> (1.8 %). </a:t>
            </a:r>
            <a:endParaRPr lang="hr-HR" dirty="0">
              <a:solidFill>
                <a:srgbClr val="0070C0"/>
              </a:solidFill>
            </a:endParaRPr>
          </a:p>
          <a:p>
            <a:pPr algn="just"/>
            <a:r>
              <a:rPr lang="hr-HR" dirty="0"/>
              <a:t>Kod svih VRSTA droga </a:t>
            </a:r>
            <a:r>
              <a:rPr lang="hr-HR" dirty="0">
                <a:solidFill>
                  <a:srgbClr val="FF0000"/>
                </a:solidFill>
              </a:rPr>
              <a:t>dječaci</a:t>
            </a:r>
            <a:r>
              <a:rPr lang="hr-HR" dirty="0"/>
              <a:t> prednjače u odnosu na </a:t>
            </a:r>
            <a:r>
              <a:rPr lang="hr-HR" dirty="0">
                <a:solidFill>
                  <a:srgbClr val="0070C0"/>
                </a:solidFill>
              </a:rPr>
              <a:t>djevojčice</a:t>
            </a:r>
            <a:r>
              <a:rPr lang="hr-HR" dirty="0"/>
              <a:t>.  </a:t>
            </a:r>
            <a:endParaRPr lang="en-GB" dirty="0"/>
          </a:p>
        </p:txBody>
      </p:sp>
    </p:spTree>
    <p:extLst>
      <p:ext uri="{BB962C8B-B14F-4D97-AF65-F5344CB8AC3E}">
        <p14:creationId xmlns:p14="http://schemas.microsoft.com/office/powerpoint/2010/main" val="1857256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0575"/>
          </a:xfrm>
        </p:spPr>
        <p:txBody>
          <a:bodyPr/>
          <a:lstStyle/>
          <a:p>
            <a:r>
              <a:rPr lang="hr-HR" dirty="0"/>
              <a:t>Zlouporaba droga</a:t>
            </a:r>
            <a:endParaRPr lang="en-GB" dirty="0"/>
          </a:p>
        </p:txBody>
      </p:sp>
      <p:sp>
        <p:nvSpPr>
          <p:cNvPr id="3" name="Content Placeholder 2"/>
          <p:cNvSpPr>
            <a:spLocks noGrp="1"/>
          </p:cNvSpPr>
          <p:nvPr>
            <p:ph idx="1"/>
          </p:nvPr>
        </p:nvSpPr>
        <p:spPr>
          <a:xfrm>
            <a:off x="677334" y="1400175"/>
            <a:ext cx="8596668" cy="5129213"/>
          </a:xfrm>
        </p:spPr>
        <p:txBody>
          <a:bodyPr>
            <a:normAutofit/>
          </a:bodyPr>
          <a:lstStyle/>
          <a:p>
            <a:pPr algn="just"/>
            <a:r>
              <a:rPr lang="hr-HR" dirty="0">
                <a:solidFill>
                  <a:srgbClr val="00B050"/>
                </a:solidFill>
              </a:rPr>
              <a:t>PREVALENCIJA</a:t>
            </a:r>
          </a:p>
          <a:p>
            <a:pPr algn="just"/>
            <a:r>
              <a:rPr lang="hr-HR" dirty="0" err="1"/>
              <a:t>Prevalencija</a:t>
            </a:r>
            <a:r>
              <a:rPr lang="hr-HR" dirty="0"/>
              <a:t> ilegalnih droga iznosi </a:t>
            </a:r>
            <a:r>
              <a:rPr lang="en-GB" dirty="0"/>
              <a:t>17 %, </a:t>
            </a:r>
            <a:r>
              <a:rPr lang="hr-HR" dirty="0"/>
              <a:t>a najveća je u </a:t>
            </a:r>
            <a:r>
              <a:rPr lang="hr-HR" dirty="0">
                <a:solidFill>
                  <a:srgbClr val="FF0000"/>
                </a:solidFill>
              </a:rPr>
              <a:t>Češkoj </a:t>
            </a:r>
            <a:r>
              <a:rPr lang="en-GB" dirty="0">
                <a:solidFill>
                  <a:srgbClr val="FF0000"/>
                </a:solidFill>
              </a:rPr>
              <a:t>(29 %), Ital</a:t>
            </a:r>
            <a:r>
              <a:rPr lang="hr-HR" dirty="0" err="1">
                <a:solidFill>
                  <a:srgbClr val="FF0000"/>
                </a:solidFill>
              </a:rPr>
              <a:t>iji</a:t>
            </a:r>
            <a:r>
              <a:rPr lang="en-GB" dirty="0">
                <a:solidFill>
                  <a:srgbClr val="FF0000"/>
                </a:solidFill>
              </a:rPr>
              <a:t> (28 %), </a:t>
            </a:r>
            <a:r>
              <a:rPr lang="en-GB" dirty="0" err="1">
                <a:solidFill>
                  <a:srgbClr val="FF0000"/>
                </a:solidFill>
              </a:rPr>
              <a:t>Latvi</a:t>
            </a:r>
            <a:r>
              <a:rPr lang="hr-HR" dirty="0" err="1">
                <a:solidFill>
                  <a:srgbClr val="FF0000"/>
                </a:solidFill>
              </a:rPr>
              <a:t>ji</a:t>
            </a:r>
            <a:r>
              <a:rPr lang="en-GB" dirty="0">
                <a:solidFill>
                  <a:srgbClr val="FF0000"/>
                </a:solidFill>
              </a:rPr>
              <a:t> (27 %) </a:t>
            </a:r>
            <a:r>
              <a:rPr lang="hr-HR" dirty="0">
                <a:solidFill>
                  <a:srgbClr val="FF0000"/>
                </a:solidFill>
              </a:rPr>
              <a:t>i Slovačkoj</a:t>
            </a:r>
            <a:r>
              <a:rPr lang="en-GB" dirty="0">
                <a:solidFill>
                  <a:srgbClr val="FF0000"/>
                </a:solidFill>
              </a:rPr>
              <a:t> (25 %)</a:t>
            </a:r>
            <a:r>
              <a:rPr lang="en-GB" dirty="0"/>
              <a:t>. </a:t>
            </a:r>
            <a:r>
              <a:rPr lang="hr-HR" dirty="0"/>
              <a:t>Naročito niska (manje od 10%) je na </a:t>
            </a:r>
            <a:r>
              <a:rPr lang="hr-HR" dirty="0">
                <a:solidFill>
                  <a:srgbClr val="0070C0"/>
                </a:solidFill>
              </a:rPr>
              <a:t>Kosovu, Islandu, Sjevernoj Makedoniji, Ukrajini, Srbiji, Švedskoj, Norveškoj, Grčkoj i Rumunjskoj</a:t>
            </a:r>
            <a:r>
              <a:rPr lang="hr-HR" dirty="0"/>
              <a:t>. </a:t>
            </a:r>
          </a:p>
          <a:p>
            <a:pPr algn="just"/>
            <a:r>
              <a:rPr lang="hr-HR" dirty="0"/>
              <a:t>Veća je kod </a:t>
            </a:r>
            <a:r>
              <a:rPr lang="hr-HR" dirty="0">
                <a:solidFill>
                  <a:srgbClr val="FF0000"/>
                </a:solidFill>
              </a:rPr>
              <a:t>dječaka</a:t>
            </a:r>
            <a:r>
              <a:rPr lang="hr-HR" dirty="0"/>
              <a:t> nego kod </a:t>
            </a:r>
            <a:r>
              <a:rPr lang="hr-HR" dirty="0">
                <a:solidFill>
                  <a:srgbClr val="0070C0"/>
                </a:solidFill>
              </a:rPr>
              <a:t>djevojčica</a:t>
            </a:r>
            <a:r>
              <a:rPr lang="hr-HR" dirty="0"/>
              <a:t>, ta razlika je najvidljivija u Gruziji (24% : 8,8%) u </a:t>
            </a:r>
            <a:r>
              <a:rPr lang="en-GB" dirty="0"/>
              <a:t>Mona</a:t>
            </a:r>
            <a:r>
              <a:rPr lang="hr-HR" dirty="0" err="1"/>
              <a:t>ku</a:t>
            </a:r>
            <a:r>
              <a:rPr lang="en-GB" dirty="0"/>
              <a:t> (29 % </a:t>
            </a:r>
            <a:r>
              <a:rPr lang="hr-HR" dirty="0"/>
              <a:t>:</a:t>
            </a:r>
            <a:r>
              <a:rPr lang="en-GB" dirty="0"/>
              <a:t> 17 %), </a:t>
            </a:r>
            <a:r>
              <a:rPr lang="en-GB" dirty="0" err="1"/>
              <a:t>Cypru</a:t>
            </a:r>
            <a:r>
              <a:rPr lang="en-GB" dirty="0"/>
              <a:t> (17 % </a:t>
            </a:r>
            <a:r>
              <a:rPr lang="hr-HR" dirty="0"/>
              <a:t>:</a:t>
            </a:r>
            <a:r>
              <a:rPr lang="en-GB" dirty="0"/>
              <a:t> 7.0 %) </a:t>
            </a:r>
            <a:r>
              <a:rPr lang="hr-HR" dirty="0"/>
              <a:t>i </a:t>
            </a:r>
            <a:r>
              <a:rPr lang="en-GB" dirty="0" err="1"/>
              <a:t>Ir</a:t>
            </a:r>
            <a:r>
              <a:rPr lang="hr-HR" dirty="0" err="1"/>
              <a:t>skoj</a:t>
            </a:r>
            <a:r>
              <a:rPr lang="en-GB" dirty="0"/>
              <a:t> (25 % </a:t>
            </a:r>
            <a:r>
              <a:rPr lang="hr-HR" dirty="0"/>
              <a:t>:</a:t>
            </a:r>
            <a:r>
              <a:rPr lang="en-GB" dirty="0"/>
              <a:t> 15 %). </a:t>
            </a:r>
          </a:p>
          <a:p>
            <a:pPr algn="just"/>
            <a:r>
              <a:rPr lang="hr-HR" dirty="0">
                <a:solidFill>
                  <a:srgbClr val="00B050"/>
                </a:solidFill>
              </a:rPr>
              <a:t>TREND</a:t>
            </a:r>
          </a:p>
          <a:p>
            <a:pPr algn="just"/>
            <a:r>
              <a:rPr lang="hr-HR" dirty="0"/>
              <a:t>Od 1995. do 2011. </a:t>
            </a:r>
            <a:r>
              <a:rPr lang="hr-HR" dirty="0" err="1"/>
              <a:t>prevalencija</a:t>
            </a:r>
            <a:r>
              <a:rPr lang="hr-HR" dirty="0"/>
              <a:t> ilegalnih droga je u porastu, a od 2011. do 2019. u padu. </a:t>
            </a:r>
          </a:p>
          <a:p>
            <a:pPr algn="just"/>
            <a:r>
              <a:rPr lang="hr-HR" dirty="0">
                <a:solidFill>
                  <a:srgbClr val="00B050"/>
                </a:solidFill>
              </a:rPr>
              <a:t>BAREM JEDNOM U ŽIVOTU kanabis</a:t>
            </a:r>
          </a:p>
          <a:p>
            <a:pPr algn="just"/>
            <a:r>
              <a:rPr lang="hr-HR" dirty="0"/>
              <a:t>Kanabis je najraširenija vrsta ilegalne droge u svim zemljama ESPAD. 16% učenika je koristilo kanabis barem jednom u životu. </a:t>
            </a:r>
            <a:endParaRPr lang="en-GB" dirty="0"/>
          </a:p>
        </p:txBody>
      </p:sp>
    </p:spTree>
    <p:extLst>
      <p:ext uri="{BB962C8B-B14F-4D97-AF65-F5344CB8AC3E}">
        <p14:creationId xmlns:p14="http://schemas.microsoft.com/office/powerpoint/2010/main" val="2244686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0575"/>
          </a:xfrm>
        </p:spPr>
        <p:txBody>
          <a:bodyPr/>
          <a:lstStyle/>
          <a:p>
            <a:r>
              <a:rPr lang="hr-HR" dirty="0"/>
              <a:t>Zlouporaba droga</a:t>
            </a:r>
            <a:endParaRPr lang="en-GB" dirty="0"/>
          </a:p>
        </p:txBody>
      </p:sp>
      <p:sp>
        <p:nvSpPr>
          <p:cNvPr id="3" name="Content Placeholder 2"/>
          <p:cNvSpPr>
            <a:spLocks noGrp="1"/>
          </p:cNvSpPr>
          <p:nvPr>
            <p:ph idx="1"/>
          </p:nvPr>
        </p:nvSpPr>
        <p:spPr>
          <a:xfrm>
            <a:off x="677334" y="1400175"/>
            <a:ext cx="8596668" cy="5229225"/>
          </a:xfrm>
        </p:spPr>
        <p:txBody>
          <a:bodyPr>
            <a:normAutofit lnSpcReduction="10000"/>
          </a:bodyPr>
          <a:lstStyle/>
          <a:p>
            <a:pPr algn="just"/>
            <a:r>
              <a:rPr lang="hr-HR" dirty="0">
                <a:solidFill>
                  <a:srgbClr val="00B050"/>
                </a:solidFill>
              </a:rPr>
              <a:t>U POSLJEDNJIH 12 MJESECI</a:t>
            </a:r>
          </a:p>
          <a:p>
            <a:pPr algn="just"/>
            <a:r>
              <a:rPr lang="hr-HR" dirty="0"/>
              <a:t>U posljednjih 12 mjeseci učenici koji su koristili kanabis (13%) činili su to u prosjeku 10 puta. U </a:t>
            </a:r>
            <a:r>
              <a:rPr lang="hr-HR" dirty="0">
                <a:solidFill>
                  <a:srgbClr val="FF0000"/>
                </a:solidFill>
              </a:rPr>
              <a:t>Italiji, Srbiji, Austriji i Cipru </a:t>
            </a:r>
            <a:r>
              <a:rPr lang="hr-HR" dirty="0"/>
              <a:t>kanabis je prosječno korišten jednom mjesečno u 12 i više prigoda. Dječaci ponovno više nego djevojčice.</a:t>
            </a:r>
          </a:p>
          <a:p>
            <a:pPr algn="just"/>
            <a:r>
              <a:rPr lang="hr-HR" dirty="0">
                <a:solidFill>
                  <a:srgbClr val="00B050"/>
                </a:solidFill>
              </a:rPr>
              <a:t>U POSLJEDNJIH 30 DANA</a:t>
            </a:r>
          </a:p>
          <a:p>
            <a:pPr algn="just"/>
            <a:r>
              <a:rPr lang="en-GB" dirty="0"/>
              <a:t>7.1 % </a:t>
            </a:r>
            <a:r>
              <a:rPr lang="hr-HR" dirty="0"/>
              <a:t>učenika je kanabis koristilo u posljednja 30 dana, najviše u </a:t>
            </a:r>
            <a:r>
              <a:rPr lang="hr-HR" dirty="0">
                <a:solidFill>
                  <a:srgbClr val="FF0000"/>
                </a:solidFill>
              </a:rPr>
              <a:t>Italiji </a:t>
            </a:r>
            <a:r>
              <a:rPr lang="en-GB" dirty="0">
                <a:solidFill>
                  <a:srgbClr val="FF0000"/>
                </a:solidFill>
              </a:rPr>
              <a:t>(15 %) </a:t>
            </a:r>
            <a:r>
              <a:rPr lang="hr-HR" dirty="0"/>
              <a:t>a najmanje na </a:t>
            </a:r>
            <a:r>
              <a:rPr lang="hr-HR" dirty="0">
                <a:solidFill>
                  <a:srgbClr val="0070C0"/>
                </a:solidFill>
              </a:rPr>
              <a:t>Kosovu</a:t>
            </a:r>
            <a:r>
              <a:rPr lang="en-GB" dirty="0">
                <a:solidFill>
                  <a:srgbClr val="0070C0"/>
                </a:solidFill>
              </a:rPr>
              <a:t> (1.4 %)</a:t>
            </a:r>
            <a:r>
              <a:rPr lang="hr-HR" dirty="0"/>
              <a:t>, više dječaci nego djevojčice u posljednja 30 dana </a:t>
            </a:r>
            <a:r>
              <a:rPr lang="en-GB" dirty="0"/>
              <a:t>(8.5 % </a:t>
            </a:r>
            <a:r>
              <a:rPr lang="hr-HR" dirty="0"/>
              <a:t>:</a:t>
            </a:r>
            <a:r>
              <a:rPr lang="en-GB" dirty="0"/>
              <a:t> 5.8 % )</a:t>
            </a:r>
            <a:r>
              <a:rPr lang="hr-HR" dirty="0"/>
              <a:t>. </a:t>
            </a:r>
          </a:p>
          <a:p>
            <a:pPr algn="just"/>
            <a:r>
              <a:rPr lang="hr-HR" dirty="0">
                <a:solidFill>
                  <a:srgbClr val="00B050"/>
                </a:solidFill>
              </a:rPr>
              <a:t>TREND</a:t>
            </a:r>
          </a:p>
          <a:p>
            <a:pPr algn="just"/>
            <a:r>
              <a:rPr lang="hr-HR" dirty="0"/>
              <a:t>Trend u uporabi kanabisa pokazuje generalno povećanje uporabe kanabisa od 1995 do 2019. Najveći doseg je u 2011., a nakon toga lagano pada i zadržava razinu. </a:t>
            </a:r>
          </a:p>
          <a:p>
            <a:pPr algn="just"/>
            <a:r>
              <a:rPr lang="hr-HR" dirty="0">
                <a:solidFill>
                  <a:srgbClr val="00B050"/>
                </a:solidFill>
              </a:rPr>
              <a:t>BAREM JEDNOM U ŽIVOTU</a:t>
            </a:r>
          </a:p>
          <a:p>
            <a:pPr algn="just"/>
            <a:r>
              <a:rPr lang="hr-HR" dirty="0"/>
              <a:t>U prosjeku 1</a:t>
            </a:r>
            <a:r>
              <a:rPr lang="en-GB" dirty="0"/>
              <a:t>-2 % </a:t>
            </a:r>
            <a:r>
              <a:rPr lang="hr-HR" dirty="0"/>
              <a:t>učenika u zemljama ESPAD je koristilo ilegalne droge barem jednom u životu. Nakon kanabisa, najčešće korištena droga je </a:t>
            </a:r>
            <a:r>
              <a:rPr lang="hr-HR" dirty="0" err="1"/>
              <a:t>ecstasy</a:t>
            </a:r>
            <a:r>
              <a:rPr lang="hr-HR" dirty="0"/>
              <a:t>, </a:t>
            </a:r>
            <a:r>
              <a:rPr lang="en-GB" dirty="0"/>
              <a:t>LSD (lysergic acid diethylamide) </a:t>
            </a:r>
            <a:r>
              <a:rPr lang="hr-HR" dirty="0"/>
              <a:t>ili drugi halucinogeni</a:t>
            </a:r>
            <a:r>
              <a:rPr lang="en-GB" dirty="0"/>
              <a:t>, </a:t>
            </a:r>
            <a:r>
              <a:rPr lang="hr-HR" dirty="0"/>
              <a:t>kokain i amfetamin.</a:t>
            </a:r>
            <a:r>
              <a:rPr lang="en-GB" dirty="0"/>
              <a:t> </a:t>
            </a:r>
            <a:endParaRPr lang="hr-HR" dirty="0"/>
          </a:p>
        </p:txBody>
      </p:sp>
    </p:spTree>
    <p:extLst>
      <p:ext uri="{BB962C8B-B14F-4D97-AF65-F5344CB8AC3E}">
        <p14:creationId xmlns:p14="http://schemas.microsoft.com/office/powerpoint/2010/main" val="2278843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2888"/>
            <a:ext cx="8596668" cy="700087"/>
          </a:xfrm>
        </p:spPr>
        <p:txBody>
          <a:bodyPr/>
          <a:lstStyle/>
          <a:p>
            <a:r>
              <a:rPr lang="hr-HR" dirty="0"/>
              <a:t>Uporaba ostalih sredstava</a:t>
            </a:r>
            <a:endParaRPr lang="en-GB" dirty="0"/>
          </a:p>
        </p:txBody>
      </p:sp>
      <p:sp>
        <p:nvSpPr>
          <p:cNvPr id="3" name="Content Placeholder 2"/>
          <p:cNvSpPr>
            <a:spLocks noGrp="1"/>
          </p:cNvSpPr>
          <p:nvPr>
            <p:ph idx="1"/>
          </p:nvPr>
        </p:nvSpPr>
        <p:spPr>
          <a:xfrm>
            <a:off x="677334" y="942976"/>
            <a:ext cx="8596668" cy="5772150"/>
          </a:xfrm>
        </p:spPr>
        <p:txBody>
          <a:bodyPr>
            <a:normAutofit fontScale="92500" lnSpcReduction="20000"/>
          </a:bodyPr>
          <a:lstStyle/>
          <a:p>
            <a:pPr algn="just"/>
            <a:r>
              <a:rPr lang="hr-HR" dirty="0">
                <a:solidFill>
                  <a:srgbClr val="00B050"/>
                </a:solidFill>
              </a:rPr>
              <a:t>DOSTUPNOST</a:t>
            </a:r>
          </a:p>
          <a:p>
            <a:pPr algn="just"/>
            <a:r>
              <a:rPr lang="hr-HR" dirty="0"/>
              <a:t>U prosjeku, </a:t>
            </a:r>
            <a:r>
              <a:rPr lang="hr-HR" dirty="0" err="1"/>
              <a:t>prevalencija</a:t>
            </a:r>
            <a:r>
              <a:rPr lang="hr-HR" dirty="0"/>
              <a:t> uzimanja tijekom života novih </a:t>
            </a:r>
            <a:r>
              <a:rPr lang="hr-HR" dirty="0" err="1"/>
              <a:t>psihoaktivnih</a:t>
            </a:r>
            <a:r>
              <a:rPr lang="hr-HR" dirty="0"/>
              <a:t> stvari „</a:t>
            </a:r>
            <a:r>
              <a:rPr lang="en-GB" dirty="0"/>
              <a:t>new psychoactive substance</a:t>
            </a:r>
            <a:r>
              <a:rPr lang="hr-HR" dirty="0"/>
              <a:t>”</a:t>
            </a:r>
            <a:r>
              <a:rPr lang="en-GB" dirty="0"/>
              <a:t>s (NPS) </a:t>
            </a:r>
            <a:r>
              <a:rPr lang="hr-HR" dirty="0"/>
              <a:t>je</a:t>
            </a:r>
            <a:r>
              <a:rPr lang="en-GB" dirty="0"/>
              <a:t> 3.4 %, </a:t>
            </a:r>
            <a:r>
              <a:rPr lang="hr-HR" dirty="0"/>
              <a:t>sa najvišim razinama u </a:t>
            </a:r>
            <a:r>
              <a:rPr lang="hr-HR" dirty="0">
                <a:solidFill>
                  <a:srgbClr val="FF0000"/>
                </a:solidFill>
              </a:rPr>
              <a:t>Estoniji </a:t>
            </a:r>
            <a:r>
              <a:rPr lang="en-GB" dirty="0">
                <a:solidFill>
                  <a:srgbClr val="FF0000"/>
                </a:solidFill>
              </a:rPr>
              <a:t>(6.6 %) </a:t>
            </a:r>
            <a:r>
              <a:rPr lang="hr-HR" dirty="0">
                <a:solidFill>
                  <a:srgbClr val="FF0000"/>
                </a:solidFill>
              </a:rPr>
              <a:t>i Latviji</a:t>
            </a:r>
            <a:r>
              <a:rPr lang="en-GB" dirty="0">
                <a:solidFill>
                  <a:srgbClr val="FF0000"/>
                </a:solidFill>
              </a:rPr>
              <a:t> (6.4 %)</a:t>
            </a:r>
            <a:r>
              <a:rPr lang="en-GB" dirty="0"/>
              <a:t> </a:t>
            </a:r>
            <a:r>
              <a:rPr lang="hr-HR" dirty="0"/>
              <a:t>a najniži u </a:t>
            </a:r>
            <a:r>
              <a:rPr lang="hr-HR" dirty="0">
                <a:solidFill>
                  <a:srgbClr val="0070C0"/>
                </a:solidFill>
              </a:rPr>
              <a:t>Finskoj, Portugalu i Sjevernoj Makedoniji </a:t>
            </a:r>
            <a:r>
              <a:rPr lang="en-GB" dirty="0">
                <a:solidFill>
                  <a:srgbClr val="0070C0"/>
                </a:solidFill>
              </a:rPr>
              <a:t>(1 %).</a:t>
            </a:r>
            <a:endParaRPr lang="hr-HR" dirty="0">
              <a:solidFill>
                <a:srgbClr val="0070C0"/>
              </a:solidFill>
            </a:endParaRPr>
          </a:p>
          <a:p>
            <a:pPr algn="just"/>
            <a:r>
              <a:rPr lang="hr-HR" dirty="0">
                <a:solidFill>
                  <a:srgbClr val="00B050"/>
                </a:solidFill>
              </a:rPr>
              <a:t>PREVALENCIJA</a:t>
            </a:r>
          </a:p>
          <a:p>
            <a:pPr algn="just"/>
            <a:r>
              <a:rPr lang="hr-HR" dirty="0" err="1"/>
              <a:t>Prevalencija</a:t>
            </a:r>
            <a:r>
              <a:rPr lang="hr-HR" dirty="0"/>
              <a:t> je </a:t>
            </a:r>
            <a:r>
              <a:rPr lang="hr-HR" dirty="0">
                <a:solidFill>
                  <a:srgbClr val="00B050"/>
                </a:solidFill>
              </a:rPr>
              <a:t>ista kod dječaka i djevojčica</a:t>
            </a:r>
            <a:r>
              <a:rPr lang="hr-HR" dirty="0"/>
              <a:t>. </a:t>
            </a:r>
            <a:r>
              <a:rPr lang="en-GB" dirty="0"/>
              <a:t>3.1 % </a:t>
            </a:r>
            <a:r>
              <a:rPr lang="hr-HR" dirty="0"/>
              <a:t>učenika </a:t>
            </a:r>
            <a:r>
              <a:rPr lang="en-GB" dirty="0"/>
              <a:t> </a:t>
            </a:r>
            <a:r>
              <a:rPr lang="hr-HR" dirty="0"/>
              <a:t>reklo je da su koristili sintetske </a:t>
            </a:r>
            <a:r>
              <a:rPr lang="hr-HR" dirty="0" err="1"/>
              <a:t>kanabinoide</a:t>
            </a:r>
            <a:r>
              <a:rPr lang="hr-HR" dirty="0"/>
              <a:t> barem jednom u životu</a:t>
            </a:r>
            <a:r>
              <a:rPr lang="en-GB" dirty="0"/>
              <a:t>, </a:t>
            </a:r>
            <a:r>
              <a:rPr lang="hr-HR" dirty="0"/>
              <a:t>od </a:t>
            </a:r>
            <a:r>
              <a:rPr lang="en-GB" dirty="0">
                <a:solidFill>
                  <a:srgbClr val="0070C0"/>
                </a:solidFill>
              </a:rPr>
              <a:t>1.1 % </a:t>
            </a:r>
            <a:r>
              <a:rPr lang="hr-HR" dirty="0">
                <a:solidFill>
                  <a:srgbClr val="0070C0"/>
                </a:solidFill>
              </a:rPr>
              <a:t>u Slovačkoj </a:t>
            </a:r>
            <a:r>
              <a:rPr lang="hr-HR" dirty="0"/>
              <a:t>do </a:t>
            </a:r>
            <a:r>
              <a:rPr lang="en-GB" dirty="0">
                <a:solidFill>
                  <a:srgbClr val="FF0000"/>
                </a:solidFill>
              </a:rPr>
              <a:t>5.2 % </a:t>
            </a:r>
            <a:r>
              <a:rPr lang="hr-HR" dirty="0">
                <a:solidFill>
                  <a:srgbClr val="FF0000"/>
                </a:solidFill>
              </a:rPr>
              <a:t>u Francuskoj</a:t>
            </a:r>
            <a:r>
              <a:rPr lang="hr-HR" dirty="0"/>
              <a:t>. Slično 1</a:t>
            </a:r>
            <a:r>
              <a:rPr lang="en-GB" dirty="0"/>
              <a:t>.1 % </a:t>
            </a:r>
            <a:r>
              <a:rPr lang="hr-HR" dirty="0"/>
              <a:t>učenika je reklo da su koristili sintetske </a:t>
            </a:r>
            <a:r>
              <a:rPr lang="hr-HR" dirty="0" err="1"/>
              <a:t>katinoide</a:t>
            </a:r>
            <a:r>
              <a:rPr lang="hr-HR" dirty="0"/>
              <a:t>, najviše u </a:t>
            </a:r>
            <a:r>
              <a:rPr lang="hr-HR" dirty="0">
                <a:solidFill>
                  <a:srgbClr val="FF0000"/>
                </a:solidFill>
              </a:rPr>
              <a:t>Irskoj </a:t>
            </a:r>
            <a:r>
              <a:rPr lang="en-GB" dirty="0">
                <a:solidFill>
                  <a:srgbClr val="FF0000"/>
                </a:solidFill>
              </a:rPr>
              <a:t>(2.5 %) </a:t>
            </a:r>
            <a:r>
              <a:rPr lang="hr-HR" dirty="0">
                <a:solidFill>
                  <a:srgbClr val="FF0000"/>
                </a:solidFill>
              </a:rPr>
              <a:t>i Cipru </a:t>
            </a:r>
            <a:r>
              <a:rPr lang="en-GB" dirty="0">
                <a:solidFill>
                  <a:srgbClr val="FF0000"/>
                </a:solidFill>
              </a:rPr>
              <a:t>(2.4 %). </a:t>
            </a:r>
            <a:r>
              <a:rPr lang="hr-HR" dirty="0"/>
              <a:t>Dječaci su zastupljeni lagano više nego djevojčice. </a:t>
            </a:r>
          </a:p>
          <a:p>
            <a:pPr algn="just"/>
            <a:r>
              <a:rPr lang="hr-HR" dirty="0"/>
              <a:t>7</a:t>
            </a:r>
            <a:r>
              <a:rPr lang="en-GB" dirty="0"/>
              <a:t>.2 % </a:t>
            </a:r>
            <a:r>
              <a:rPr lang="hr-HR" dirty="0"/>
              <a:t>učenika koristi </a:t>
            </a:r>
            <a:r>
              <a:rPr lang="hr-HR" dirty="0" err="1"/>
              <a:t>inhalante</a:t>
            </a:r>
            <a:r>
              <a:rPr lang="hr-HR" dirty="0"/>
              <a:t> ali su velike razlike po zemljama. Najviše u </a:t>
            </a:r>
            <a:r>
              <a:rPr lang="hr-HR" dirty="0">
                <a:solidFill>
                  <a:srgbClr val="FF0000"/>
                </a:solidFill>
              </a:rPr>
              <a:t>Latviji</a:t>
            </a:r>
            <a:r>
              <a:rPr lang="en-GB" dirty="0">
                <a:solidFill>
                  <a:srgbClr val="FF0000"/>
                </a:solidFill>
              </a:rPr>
              <a:t> (16 %), </a:t>
            </a:r>
            <a:r>
              <a:rPr lang="hr-HR" dirty="0">
                <a:solidFill>
                  <a:srgbClr val="FF0000"/>
                </a:solidFill>
              </a:rPr>
              <a:t>Njemačkoj i Hrvatskoj</a:t>
            </a:r>
            <a:r>
              <a:rPr lang="en-GB" dirty="0">
                <a:solidFill>
                  <a:srgbClr val="FF0000"/>
                </a:solidFill>
              </a:rPr>
              <a:t> (15 % )</a:t>
            </a:r>
            <a:r>
              <a:rPr lang="en-GB" dirty="0"/>
              <a:t>. </a:t>
            </a:r>
            <a:r>
              <a:rPr lang="hr-HR" dirty="0"/>
              <a:t>Najmanje na </a:t>
            </a:r>
            <a:r>
              <a:rPr lang="hr-HR" dirty="0">
                <a:solidFill>
                  <a:srgbClr val="0070C0"/>
                </a:solidFill>
              </a:rPr>
              <a:t>Kosovu </a:t>
            </a:r>
            <a:r>
              <a:rPr lang="en-GB" dirty="0">
                <a:solidFill>
                  <a:srgbClr val="0070C0"/>
                </a:solidFill>
              </a:rPr>
              <a:t>(0.5 %). </a:t>
            </a:r>
            <a:endParaRPr lang="hr-HR" dirty="0">
              <a:solidFill>
                <a:srgbClr val="0070C0"/>
              </a:solidFill>
            </a:endParaRPr>
          </a:p>
          <a:p>
            <a:pPr algn="just"/>
            <a:r>
              <a:rPr lang="hr-HR" dirty="0">
                <a:solidFill>
                  <a:srgbClr val="00B050"/>
                </a:solidFill>
              </a:rPr>
              <a:t>TREND</a:t>
            </a:r>
          </a:p>
          <a:p>
            <a:pPr algn="just"/>
            <a:r>
              <a:rPr lang="hr-HR" dirty="0"/>
              <a:t>Trend uporabe </a:t>
            </a:r>
            <a:r>
              <a:rPr lang="hr-HR" dirty="0" err="1"/>
              <a:t>inhalanata</a:t>
            </a:r>
            <a:r>
              <a:rPr lang="hr-HR" dirty="0"/>
              <a:t> pokazuje stabilno povećanje do 2011. a nakon toga pad. </a:t>
            </a:r>
          </a:p>
          <a:p>
            <a:pPr algn="just"/>
            <a:r>
              <a:rPr lang="hr-HR" dirty="0"/>
              <a:t>Postoje velike razlike između zemalja u </a:t>
            </a:r>
            <a:r>
              <a:rPr lang="hr-HR" dirty="0" err="1"/>
              <a:t>prevalenciji</a:t>
            </a:r>
            <a:r>
              <a:rPr lang="hr-HR" dirty="0"/>
              <a:t> uporabe lijekova (</a:t>
            </a:r>
            <a:r>
              <a:rPr lang="hr-HR" dirty="0" err="1"/>
              <a:t>trankvilizatora</a:t>
            </a:r>
            <a:r>
              <a:rPr lang="hr-HR" dirty="0"/>
              <a:t> i sedativa bez recepta, lijekova protiv bolova) od </a:t>
            </a:r>
            <a:r>
              <a:rPr lang="en-GB" dirty="0"/>
              <a:t>2.8 % </a:t>
            </a:r>
            <a:r>
              <a:rPr lang="hr-HR" dirty="0"/>
              <a:t>do</a:t>
            </a:r>
            <a:r>
              <a:rPr lang="en-GB" dirty="0"/>
              <a:t> 23 %. </a:t>
            </a:r>
            <a:r>
              <a:rPr lang="en-GB" dirty="0" err="1">
                <a:solidFill>
                  <a:srgbClr val="FF0000"/>
                </a:solidFill>
              </a:rPr>
              <a:t>Slova</a:t>
            </a:r>
            <a:r>
              <a:rPr lang="hr-HR" dirty="0" err="1">
                <a:solidFill>
                  <a:srgbClr val="FF0000"/>
                </a:solidFill>
              </a:rPr>
              <a:t>čka</a:t>
            </a:r>
            <a:r>
              <a:rPr lang="en-GB" dirty="0">
                <a:solidFill>
                  <a:srgbClr val="FF0000"/>
                </a:solidFill>
              </a:rPr>
              <a:t> (23 %), </a:t>
            </a:r>
            <a:r>
              <a:rPr lang="en-GB" dirty="0" err="1">
                <a:solidFill>
                  <a:srgbClr val="FF0000"/>
                </a:solidFill>
              </a:rPr>
              <a:t>Latvi</a:t>
            </a:r>
            <a:r>
              <a:rPr lang="hr-HR" dirty="0">
                <a:solidFill>
                  <a:srgbClr val="FF0000"/>
                </a:solidFill>
              </a:rPr>
              <a:t>j</a:t>
            </a:r>
            <a:r>
              <a:rPr lang="en-GB" dirty="0">
                <a:solidFill>
                  <a:srgbClr val="FF0000"/>
                </a:solidFill>
              </a:rPr>
              <a:t>a (22 %) </a:t>
            </a:r>
            <a:r>
              <a:rPr lang="hr-HR" dirty="0">
                <a:solidFill>
                  <a:srgbClr val="FF0000"/>
                </a:solidFill>
              </a:rPr>
              <a:t>i Litva</a:t>
            </a:r>
            <a:r>
              <a:rPr lang="en-GB" dirty="0">
                <a:solidFill>
                  <a:srgbClr val="FF0000"/>
                </a:solidFill>
              </a:rPr>
              <a:t> (21 %). </a:t>
            </a:r>
            <a:r>
              <a:rPr lang="hr-HR" dirty="0"/>
              <a:t>Najmanji postoci su u </a:t>
            </a:r>
            <a:r>
              <a:rPr lang="en-GB" dirty="0" err="1">
                <a:solidFill>
                  <a:srgbClr val="0070C0"/>
                </a:solidFill>
              </a:rPr>
              <a:t>Ukra</a:t>
            </a:r>
            <a:r>
              <a:rPr lang="hr-HR" dirty="0" err="1">
                <a:solidFill>
                  <a:srgbClr val="0070C0"/>
                </a:solidFill>
              </a:rPr>
              <a:t>ji</a:t>
            </a:r>
            <a:r>
              <a:rPr lang="en-GB" dirty="0">
                <a:solidFill>
                  <a:srgbClr val="0070C0"/>
                </a:solidFill>
              </a:rPr>
              <a:t>n</a:t>
            </a:r>
            <a:r>
              <a:rPr lang="hr-HR" dirty="0">
                <a:solidFill>
                  <a:srgbClr val="0070C0"/>
                </a:solidFill>
              </a:rPr>
              <a:t>i</a:t>
            </a:r>
            <a:r>
              <a:rPr lang="en-GB" dirty="0">
                <a:solidFill>
                  <a:srgbClr val="0070C0"/>
                </a:solidFill>
              </a:rPr>
              <a:t>, R</a:t>
            </a:r>
            <a:r>
              <a:rPr lang="hr-HR" dirty="0" err="1">
                <a:solidFill>
                  <a:srgbClr val="0070C0"/>
                </a:solidFill>
              </a:rPr>
              <a:t>umunjskoj</a:t>
            </a:r>
            <a:r>
              <a:rPr lang="en-GB" dirty="0">
                <a:solidFill>
                  <a:srgbClr val="0070C0"/>
                </a:solidFill>
              </a:rPr>
              <a:t>, </a:t>
            </a:r>
            <a:r>
              <a:rPr lang="hr-HR" dirty="0">
                <a:solidFill>
                  <a:srgbClr val="0070C0"/>
                </a:solidFill>
              </a:rPr>
              <a:t>Bugarskoj i Hrvatskoj</a:t>
            </a:r>
            <a:r>
              <a:rPr lang="hr-HR" dirty="0"/>
              <a:t>. Učenici u Slovačkoj i Češkoj najviše koriste lijekove protiv bolova (18 i 10%). </a:t>
            </a:r>
          </a:p>
          <a:p>
            <a:pPr algn="just"/>
            <a:r>
              <a:rPr lang="hr-HR" dirty="0"/>
              <a:t>U prosjeku i u većini zemalja </a:t>
            </a:r>
            <a:r>
              <a:rPr lang="hr-HR" dirty="0">
                <a:solidFill>
                  <a:srgbClr val="FF0000"/>
                </a:solidFill>
              </a:rPr>
              <a:t>djevojčice</a:t>
            </a:r>
            <a:r>
              <a:rPr lang="hr-HR" dirty="0"/>
              <a:t> više nego </a:t>
            </a:r>
            <a:r>
              <a:rPr lang="hr-HR" dirty="0">
                <a:solidFill>
                  <a:srgbClr val="0070C0"/>
                </a:solidFill>
              </a:rPr>
              <a:t>dječaci</a:t>
            </a:r>
            <a:r>
              <a:rPr lang="hr-HR" dirty="0"/>
              <a:t> koriste lijekove. Nekoliko učenika koristi anaboličke steroide (</a:t>
            </a:r>
            <a:r>
              <a:rPr lang="en-GB" dirty="0"/>
              <a:t>1.0 %)</a:t>
            </a:r>
            <a:r>
              <a:rPr lang="hr-HR" dirty="0"/>
              <a:t>, najviše u </a:t>
            </a:r>
            <a:r>
              <a:rPr lang="hr-HR" dirty="0">
                <a:solidFill>
                  <a:srgbClr val="FF0000"/>
                </a:solidFill>
              </a:rPr>
              <a:t>Crnoj Gori </a:t>
            </a:r>
            <a:r>
              <a:rPr lang="en-GB" dirty="0">
                <a:solidFill>
                  <a:srgbClr val="FF0000"/>
                </a:solidFill>
              </a:rPr>
              <a:t>(2.7 %), </a:t>
            </a:r>
            <a:r>
              <a:rPr lang="hr-HR" dirty="0">
                <a:solidFill>
                  <a:srgbClr val="FF0000"/>
                </a:solidFill>
              </a:rPr>
              <a:t>Cipru</a:t>
            </a:r>
            <a:r>
              <a:rPr lang="en-GB" dirty="0">
                <a:solidFill>
                  <a:srgbClr val="FF0000"/>
                </a:solidFill>
              </a:rPr>
              <a:t>, </a:t>
            </a:r>
            <a:r>
              <a:rPr lang="hr-HR" dirty="0">
                <a:solidFill>
                  <a:srgbClr val="FF0000"/>
                </a:solidFill>
              </a:rPr>
              <a:t>Bugarskoj, Malti, </a:t>
            </a:r>
            <a:r>
              <a:rPr lang="hr-HR" dirty="0" err="1">
                <a:solidFill>
                  <a:srgbClr val="FF0000"/>
                </a:solidFill>
              </a:rPr>
              <a:t>Pojlskoj</a:t>
            </a:r>
            <a:r>
              <a:rPr lang="hr-HR" dirty="0">
                <a:solidFill>
                  <a:srgbClr val="FF0000"/>
                </a:solidFill>
              </a:rPr>
              <a:t> i Irskoj </a:t>
            </a:r>
            <a:r>
              <a:rPr lang="en-GB" dirty="0">
                <a:solidFill>
                  <a:srgbClr val="FF0000"/>
                </a:solidFill>
              </a:rPr>
              <a:t>(</a:t>
            </a:r>
            <a:r>
              <a:rPr lang="hr-HR" dirty="0">
                <a:solidFill>
                  <a:srgbClr val="FF0000"/>
                </a:solidFill>
              </a:rPr>
              <a:t>oko</a:t>
            </a:r>
            <a:r>
              <a:rPr lang="en-GB" dirty="0">
                <a:solidFill>
                  <a:srgbClr val="FF0000"/>
                </a:solidFill>
              </a:rPr>
              <a:t> 2.0 % ). </a:t>
            </a:r>
          </a:p>
          <a:p>
            <a:pPr algn="just"/>
            <a:endParaRPr lang="en-GB" dirty="0"/>
          </a:p>
        </p:txBody>
      </p:sp>
    </p:spTree>
    <p:extLst>
      <p:ext uri="{BB962C8B-B14F-4D97-AF65-F5344CB8AC3E}">
        <p14:creationId xmlns:p14="http://schemas.microsoft.com/office/powerpoint/2010/main" val="252356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B1B52-51DA-AC4C-868D-123C0FE9EB8F}"/>
              </a:ext>
            </a:extLst>
          </p:cNvPr>
          <p:cNvSpPr>
            <a:spLocks noGrp="1"/>
          </p:cNvSpPr>
          <p:nvPr>
            <p:ph type="title"/>
          </p:nvPr>
        </p:nvSpPr>
        <p:spPr/>
        <p:txBody>
          <a:bodyPr/>
          <a:lstStyle/>
          <a:p>
            <a:r>
              <a:rPr lang="en-HR" dirty="0"/>
              <a:t>Klađenje</a:t>
            </a:r>
          </a:p>
        </p:txBody>
      </p:sp>
      <p:sp>
        <p:nvSpPr>
          <p:cNvPr id="3" name="Content Placeholder 2">
            <a:extLst>
              <a:ext uri="{FF2B5EF4-FFF2-40B4-BE49-F238E27FC236}">
                <a16:creationId xmlns:a16="http://schemas.microsoft.com/office/drawing/2014/main" id="{EDEB5908-F775-6C44-A42E-14A6ECE61980}"/>
              </a:ext>
            </a:extLst>
          </p:cNvPr>
          <p:cNvSpPr>
            <a:spLocks noGrp="1"/>
          </p:cNvSpPr>
          <p:nvPr>
            <p:ph idx="1"/>
          </p:nvPr>
        </p:nvSpPr>
        <p:spPr/>
        <p:txBody>
          <a:bodyPr/>
          <a:lstStyle/>
          <a:p>
            <a:r>
              <a:rPr lang="en-HR" dirty="0"/>
              <a:t>Što mislite u kojim zemljama je najzastupljenije, a u kojima najmanje dostupno?</a:t>
            </a:r>
          </a:p>
          <a:p>
            <a:endParaRPr lang="en-HR" dirty="0"/>
          </a:p>
          <a:p>
            <a:pPr algn="just"/>
            <a:r>
              <a:rPr lang="en-GB" dirty="0">
                <a:highlight>
                  <a:srgbClr val="00FF00"/>
                </a:highlight>
              </a:rPr>
              <a:t>Austria, Bulgaria, Croatia, Cyprus, Czechia, Denmark, Estonia, the Faroes, Finland, France, Georgia, Germany, Greece, Hungary, Iceland, Ireland, Italy, Kosovo (1), Latvia, Lithuania, Malta, Monaco, Montenegro, the Netherlands, North Macedonia, Norway, Poland, Portugal, Romania, Serbia, Slovakia, Slovenia, Spain, Sweden, Ukraine</a:t>
            </a:r>
            <a:endParaRPr lang="en-HR" dirty="0">
              <a:highlight>
                <a:srgbClr val="00FF00"/>
              </a:highlight>
            </a:endParaRPr>
          </a:p>
        </p:txBody>
      </p:sp>
    </p:spTree>
    <p:extLst>
      <p:ext uri="{BB962C8B-B14F-4D97-AF65-F5344CB8AC3E}">
        <p14:creationId xmlns:p14="http://schemas.microsoft.com/office/powerpoint/2010/main" val="2656728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1988"/>
          </a:xfrm>
        </p:spPr>
        <p:txBody>
          <a:bodyPr/>
          <a:lstStyle/>
          <a:p>
            <a:r>
              <a:rPr lang="hr-HR" dirty="0"/>
              <a:t>Klađenje i klađenje putem interneta</a:t>
            </a:r>
            <a:endParaRPr lang="en-GB" dirty="0"/>
          </a:p>
        </p:txBody>
      </p:sp>
      <p:sp>
        <p:nvSpPr>
          <p:cNvPr id="3" name="Content Placeholder 2"/>
          <p:cNvSpPr>
            <a:spLocks noGrp="1"/>
          </p:cNvSpPr>
          <p:nvPr>
            <p:ph idx="1"/>
          </p:nvPr>
        </p:nvSpPr>
        <p:spPr>
          <a:xfrm>
            <a:off x="677334" y="1271588"/>
            <a:ext cx="8596668" cy="5257799"/>
          </a:xfrm>
        </p:spPr>
        <p:txBody>
          <a:bodyPr>
            <a:normAutofit fontScale="92500" lnSpcReduction="20000"/>
          </a:bodyPr>
          <a:lstStyle/>
          <a:p>
            <a:r>
              <a:rPr lang="hr-HR" dirty="0">
                <a:solidFill>
                  <a:srgbClr val="00B050"/>
                </a:solidFill>
              </a:rPr>
              <a:t>U POSLJEDNJIH 12 MJESECI</a:t>
            </a:r>
          </a:p>
          <a:p>
            <a:r>
              <a:rPr lang="en-GB" dirty="0"/>
              <a:t>22 % </a:t>
            </a:r>
            <a:r>
              <a:rPr lang="hr-HR" dirty="0"/>
              <a:t>učenika kladi se za novac na najmanje jednoj igri u posljednjih 12 mjeseci. Najčešće se radi o lutriji (50%), zatim </a:t>
            </a:r>
            <a:r>
              <a:rPr lang="en-GB" dirty="0"/>
              <a:t>sports</a:t>
            </a:r>
            <a:r>
              <a:rPr lang="hr-HR" dirty="0"/>
              <a:t>ka i klađenja na utrke životinja </a:t>
            </a:r>
            <a:r>
              <a:rPr lang="en-GB" dirty="0"/>
              <a:t>(45 %) </a:t>
            </a:r>
            <a:r>
              <a:rPr lang="hr-HR" dirty="0"/>
              <a:t>i karte </a:t>
            </a:r>
            <a:r>
              <a:rPr lang="en-GB" dirty="0"/>
              <a:t>(44 %). </a:t>
            </a:r>
            <a:r>
              <a:rPr lang="hr-HR" dirty="0"/>
              <a:t>Najmanje popularno je automatsko klađenje (</a:t>
            </a:r>
            <a:r>
              <a:rPr lang="en-GB" dirty="0"/>
              <a:t>21 % ). </a:t>
            </a:r>
          </a:p>
          <a:p>
            <a:r>
              <a:rPr lang="hr-HR" dirty="0"/>
              <a:t>Najviše su se kladili u posljednjih 12 mjeseci učenici u </a:t>
            </a:r>
            <a:r>
              <a:rPr lang="hr-HR" dirty="0">
                <a:solidFill>
                  <a:srgbClr val="FF0000"/>
                </a:solidFill>
              </a:rPr>
              <a:t>Grčkoj i na Cipru </a:t>
            </a:r>
            <a:r>
              <a:rPr lang="en-GB" dirty="0">
                <a:solidFill>
                  <a:srgbClr val="FF0000"/>
                </a:solidFill>
              </a:rPr>
              <a:t>(33 %), </a:t>
            </a:r>
            <a:r>
              <a:rPr lang="hr-HR" dirty="0">
                <a:solidFill>
                  <a:srgbClr val="FF0000"/>
                </a:solidFill>
              </a:rPr>
              <a:t>zatim u Italiji i Crnoj Gori </a:t>
            </a:r>
            <a:r>
              <a:rPr lang="en-GB" dirty="0">
                <a:solidFill>
                  <a:srgbClr val="FF0000"/>
                </a:solidFill>
              </a:rPr>
              <a:t>(32 %) </a:t>
            </a:r>
            <a:r>
              <a:rPr lang="hr-HR" dirty="0">
                <a:solidFill>
                  <a:srgbClr val="FF0000"/>
                </a:solidFill>
              </a:rPr>
              <a:t>i Finskoj </a:t>
            </a:r>
            <a:r>
              <a:rPr lang="en-GB" dirty="0">
                <a:solidFill>
                  <a:srgbClr val="FF0000"/>
                </a:solidFill>
              </a:rPr>
              <a:t>(30 %)</a:t>
            </a:r>
            <a:r>
              <a:rPr lang="en-GB" dirty="0"/>
              <a:t>. </a:t>
            </a:r>
            <a:r>
              <a:rPr lang="hr-HR" dirty="0"/>
              <a:t>Najmanje na </a:t>
            </a:r>
            <a:r>
              <a:rPr lang="hr-HR" dirty="0">
                <a:solidFill>
                  <a:srgbClr val="0070C0"/>
                </a:solidFill>
              </a:rPr>
              <a:t>Malti </a:t>
            </a:r>
            <a:r>
              <a:rPr lang="en-GB" dirty="0">
                <a:solidFill>
                  <a:srgbClr val="0070C0"/>
                </a:solidFill>
              </a:rPr>
              <a:t>(14 %), </a:t>
            </a:r>
            <a:r>
              <a:rPr lang="hr-HR" dirty="0">
                <a:solidFill>
                  <a:srgbClr val="0070C0"/>
                </a:solidFill>
              </a:rPr>
              <a:t>u Gruziji  </a:t>
            </a:r>
            <a:r>
              <a:rPr lang="en-GB" dirty="0">
                <a:solidFill>
                  <a:srgbClr val="0070C0"/>
                </a:solidFill>
              </a:rPr>
              <a:t>(13 %), </a:t>
            </a:r>
            <a:r>
              <a:rPr lang="hr-HR" dirty="0">
                <a:solidFill>
                  <a:srgbClr val="0070C0"/>
                </a:solidFill>
              </a:rPr>
              <a:t>Danskoj</a:t>
            </a:r>
            <a:r>
              <a:rPr lang="en-GB" dirty="0">
                <a:solidFill>
                  <a:srgbClr val="0070C0"/>
                </a:solidFill>
              </a:rPr>
              <a:t> (12 %) </a:t>
            </a:r>
            <a:r>
              <a:rPr lang="hr-HR" dirty="0">
                <a:solidFill>
                  <a:srgbClr val="0070C0"/>
                </a:solidFill>
              </a:rPr>
              <a:t>i na Kosovu </a:t>
            </a:r>
            <a:r>
              <a:rPr lang="en-GB" dirty="0">
                <a:solidFill>
                  <a:srgbClr val="0070C0"/>
                </a:solidFill>
              </a:rPr>
              <a:t>(11 %)</a:t>
            </a:r>
            <a:r>
              <a:rPr lang="en-GB" dirty="0"/>
              <a:t>. </a:t>
            </a:r>
            <a:r>
              <a:rPr lang="hr-HR" dirty="0"/>
              <a:t>Učestalije je kod </a:t>
            </a:r>
            <a:r>
              <a:rPr lang="hr-HR" dirty="0">
                <a:solidFill>
                  <a:srgbClr val="FF0000"/>
                </a:solidFill>
              </a:rPr>
              <a:t>dječaka</a:t>
            </a:r>
            <a:r>
              <a:rPr lang="hr-HR" dirty="0"/>
              <a:t> nego kod </a:t>
            </a:r>
            <a:r>
              <a:rPr lang="hr-HR" dirty="0">
                <a:solidFill>
                  <a:srgbClr val="0070C0"/>
                </a:solidFill>
              </a:rPr>
              <a:t>djevojčica </a:t>
            </a:r>
            <a:r>
              <a:rPr lang="en-GB" dirty="0"/>
              <a:t>(29 % </a:t>
            </a:r>
            <a:r>
              <a:rPr lang="hr-HR" dirty="0"/>
              <a:t>:</a:t>
            </a:r>
            <a:r>
              <a:rPr lang="en-GB" dirty="0"/>
              <a:t> 15 % ). </a:t>
            </a:r>
          </a:p>
          <a:p>
            <a:r>
              <a:rPr lang="hr-HR" dirty="0">
                <a:solidFill>
                  <a:srgbClr val="00B050"/>
                </a:solidFill>
              </a:rPr>
              <a:t>OZBILJNO KLAĐENJE ZA NOVAC</a:t>
            </a:r>
          </a:p>
          <a:p>
            <a:r>
              <a:rPr lang="hr-HR" dirty="0"/>
              <a:t>Skoro </a:t>
            </a:r>
            <a:r>
              <a:rPr lang="en-GB" dirty="0"/>
              <a:t>7.9 % </a:t>
            </a:r>
            <a:r>
              <a:rPr lang="hr-HR" dirty="0"/>
              <a:t>učenika je izjavilo da su ozbiljni kockari za novac na internetu u posljednjih 12 mjeseci. Najveći postoci za online klađenje su na </a:t>
            </a:r>
            <a:r>
              <a:rPr lang="hr-HR" dirty="0">
                <a:solidFill>
                  <a:srgbClr val="FF0000"/>
                </a:solidFill>
              </a:rPr>
              <a:t>Cipru </a:t>
            </a:r>
            <a:r>
              <a:rPr lang="en-GB" dirty="0">
                <a:solidFill>
                  <a:srgbClr val="FF0000"/>
                </a:solidFill>
              </a:rPr>
              <a:t>(17 %) </a:t>
            </a:r>
            <a:r>
              <a:rPr lang="hr-HR" dirty="0">
                <a:solidFill>
                  <a:srgbClr val="FF0000"/>
                </a:solidFill>
              </a:rPr>
              <a:t>i na Kosovu </a:t>
            </a:r>
            <a:r>
              <a:rPr lang="en-GB" dirty="0">
                <a:solidFill>
                  <a:srgbClr val="FF0000"/>
                </a:solidFill>
              </a:rPr>
              <a:t>(16 %)</a:t>
            </a:r>
            <a:r>
              <a:rPr lang="en-GB" dirty="0"/>
              <a:t>. </a:t>
            </a:r>
            <a:r>
              <a:rPr lang="hr-HR" dirty="0"/>
              <a:t>Najniži postoci </a:t>
            </a:r>
            <a:r>
              <a:rPr lang="en-GB" dirty="0"/>
              <a:t>(</a:t>
            </a:r>
            <a:r>
              <a:rPr lang="hr-HR" dirty="0"/>
              <a:t>ispod</a:t>
            </a:r>
            <a:r>
              <a:rPr lang="en-GB" dirty="0"/>
              <a:t> 5 %) </a:t>
            </a:r>
            <a:r>
              <a:rPr lang="hr-HR" dirty="0"/>
              <a:t>bili su u </a:t>
            </a:r>
            <a:r>
              <a:rPr lang="hr-HR" dirty="0">
                <a:solidFill>
                  <a:srgbClr val="0070C0"/>
                </a:solidFill>
              </a:rPr>
              <a:t>Njemačkoj, na Malti, u Norveškoj, na Islandu, u Španjolskoj i Austriji</a:t>
            </a:r>
            <a:r>
              <a:rPr lang="en-GB" dirty="0">
                <a:solidFill>
                  <a:srgbClr val="0070C0"/>
                </a:solidFill>
              </a:rPr>
              <a:t>.</a:t>
            </a:r>
            <a:r>
              <a:rPr lang="en-GB" dirty="0"/>
              <a:t> </a:t>
            </a:r>
            <a:r>
              <a:rPr lang="hr-HR" dirty="0">
                <a:solidFill>
                  <a:srgbClr val="FF0000"/>
                </a:solidFill>
              </a:rPr>
              <a:t>Dječaci </a:t>
            </a:r>
            <a:r>
              <a:rPr lang="hr-HR" dirty="0"/>
              <a:t>su zastupljeniji nego </a:t>
            </a:r>
            <a:r>
              <a:rPr lang="hr-HR" dirty="0">
                <a:solidFill>
                  <a:srgbClr val="0070C0"/>
                </a:solidFill>
              </a:rPr>
              <a:t>djevojčice</a:t>
            </a:r>
            <a:r>
              <a:rPr lang="hr-HR" dirty="0"/>
              <a:t> u posljednjih 12 mjeseci </a:t>
            </a:r>
            <a:r>
              <a:rPr lang="en-GB" dirty="0"/>
              <a:t>(13 % </a:t>
            </a:r>
            <a:r>
              <a:rPr lang="hr-HR" dirty="0"/>
              <a:t>:</a:t>
            </a:r>
            <a:r>
              <a:rPr lang="en-GB" dirty="0"/>
              <a:t> 2.7 % ). </a:t>
            </a:r>
            <a:endParaRPr lang="hr-HR" dirty="0"/>
          </a:p>
          <a:p>
            <a:r>
              <a:rPr lang="hr-HR" dirty="0">
                <a:solidFill>
                  <a:srgbClr val="00B050"/>
                </a:solidFill>
              </a:rPr>
              <a:t>EKSCESIVNO KLAĐANJE</a:t>
            </a:r>
          </a:p>
          <a:p>
            <a:r>
              <a:rPr lang="hr-HR" dirty="0"/>
              <a:t>Ekscesivno klađenje je zabilježeno najviše u </a:t>
            </a:r>
            <a:r>
              <a:rPr lang="hr-HR" dirty="0">
                <a:solidFill>
                  <a:srgbClr val="FF0000"/>
                </a:solidFill>
              </a:rPr>
              <a:t>Crnoj Gori </a:t>
            </a:r>
            <a:r>
              <a:rPr lang="en-GB" dirty="0">
                <a:solidFill>
                  <a:srgbClr val="FF0000"/>
                </a:solidFill>
              </a:rPr>
              <a:t>(35 %), </a:t>
            </a:r>
            <a:r>
              <a:rPr lang="hr-HR" dirty="0"/>
              <a:t>a najmanje </a:t>
            </a:r>
            <a:r>
              <a:rPr lang="en-GB" dirty="0"/>
              <a:t>(</a:t>
            </a:r>
            <a:r>
              <a:rPr lang="hr-HR" dirty="0"/>
              <a:t>manje od</a:t>
            </a:r>
            <a:r>
              <a:rPr lang="en-GB" dirty="0"/>
              <a:t> 10 %) </a:t>
            </a:r>
            <a:r>
              <a:rPr lang="hr-HR" dirty="0"/>
              <a:t>u </a:t>
            </a:r>
            <a:r>
              <a:rPr lang="hr-HR" dirty="0">
                <a:solidFill>
                  <a:srgbClr val="0070C0"/>
                </a:solidFill>
              </a:rPr>
              <a:t>Nizozemskoj, na Islandu, u Grčkoj, i na Malti</a:t>
            </a:r>
            <a:r>
              <a:rPr lang="hr-HR" dirty="0"/>
              <a:t>. Puno više </a:t>
            </a:r>
            <a:r>
              <a:rPr lang="hr-HR" dirty="0">
                <a:solidFill>
                  <a:srgbClr val="FF0000"/>
                </a:solidFill>
              </a:rPr>
              <a:t>dječaka</a:t>
            </a:r>
            <a:r>
              <a:rPr lang="hr-HR" dirty="0"/>
              <a:t> je zabilježeno u odnosu na </a:t>
            </a:r>
            <a:r>
              <a:rPr lang="hr-HR" dirty="0">
                <a:solidFill>
                  <a:srgbClr val="0070C0"/>
                </a:solidFill>
              </a:rPr>
              <a:t>djevojčice</a:t>
            </a:r>
            <a:r>
              <a:rPr lang="hr-HR" dirty="0"/>
              <a:t>. </a:t>
            </a:r>
            <a:r>
              <a:rPr lang="en-GB" dirty="0"/>
              <a:t>(19 % </a:t>
            </a:r>
            <a:r>
              <a:rPr lang="hr-HR" dirty="0"/>
              <a:t>:</a:t>
            </a:r>
            <a:r>
              <a:rPr lang="en-GB" dirty="0"/>
              <a:t> 5.9 % ). </a:t>
            </a:r>
            <a:endParaRPr lang="hr-HR" dirty="0"/>
          </a:p>
          <a:p>
            <a:r>
              <a:rPr lang="hr-HR" dirty="0"/>
              <a:t>Ovisnost o klađenju zabilježena je u najvećem postotku u </a:t>
            </a:r>
            <a:r>
              <a:rPr lang="hr-HR" dirty="0">
                <a:solidFill>
                  <a:srgbClr val="FF0000"/>
                </a:solidFill>
              </a:rPr>
              <a:t>Gruziji (12%) </a:t>
            </a:r>
            <a:r>
              <a:rPr lang="hr-HR" dirty="0"/>
              <a:t>a najmanje u </a:t>
            </a:r>
            <a:r>
              <a:rPr lang="hr-HR" dirty="0">
                <a:solidFill>
                  <a:srgbClr val="0070C0"/>
                </a:solidFill>
              </a:rPr>
              <a:t>Nizozemskoj (1,3%). </a:t>
            </a:r>
          </a:p>
        </p:txBody>
      </p:sp>
    </p:spTree>
    <p:extLst>
      <p:ext uri="{BB962C8B-B14F-4D97-AF65-F5344CB8AC3E}">
        <p14:creationId xmlns:p14="http://schemas.microsoft.com/office/powerpoint/2010/main" val="1194043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50ECA-CD32-C840-BE79-F6CB03AC1D97}"/>
              </a:ext>
            </a:extLst>
          </p:cNvPr>
          <p:cNvSpPr>
            <a:spLocks noGrp="1"/>
          </p:cNvSpPr>
          <p:nvPr>
            <p:ph type="title"/>
          </p:nvPr>
        </p:nvSpPr>
        <p:spPr/>
        <p:txBody>
          <a:bodyPr/>
          <a:lstStyle/>
          <a:p>
            <a:r>
              <a:rPr lang="en-HR" dirty="0"/>
              <a:t>Društvene mreže</a:t>
            </a:r>
          </a:p>
        </p:txBody>
      </p:sp>
      <p:sp>
        <p:nvSpPr>
          <p:cNvPr id="3" name="Content Placeholder 2">
            <a:extLst>
              <a:ext uri="{FF2B5EF4-FFF2-40B4-BE49-F238E27FC236}">
                <a16:creationId xmlns:a16="http://schemas.microsoft.com/office/drawing/2014/main" id="{8AAFFCC7-FA27-7D4A-91AC-1930E06B4946}"/>
              </a:ext>
            </a:extLst>
          </p:cNvPr>
          <p:cNvSpPr>
            <a:spLocks noGrp="1"/>
          </p:cNvSpPr>
          <p:nvPr>
            <p:ph idx="1"/>
          </p:nvPr>
        </p:nvSpPr>
        <p:spPr/>
        <p:txBody>
          <a:bodyPr/>
          <a:lstStyle/>
          <a:p>
            <a:endParaRPr lang="en-HR"/>
          </a:p>
        </p:txBody>
      </p:sp>
    </p:spTree>
    <p:extLst>
      <p:ext uri="{BB962C8B-B14F-4D97-AF65-F5344CB8AC3E}">
        <p14:creationId xmlns:p14="http://schemas.microsoft.com/office/powerpoint/2010/main" val="2819164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2900"/>
            <a:ext cx="8596668" cy="885825"/>
          </a:xfrm>
        </p:spPr>
        <p:txBody>
          <a:bodyPr/>
          <a:lstStyle/>
          <a:p>
            <a:r>
              <a:rPr lang="hr-HR" dirty="0"/>
              <a:t>Društvene mreže i igranje igrica</a:t>
            </a:r>
            <a:endParaRPr lang="en-GB" dirty="0"/>
          </a:p>
        </p:txBody>
      </p:sp>
      <p:sp>
        <p:nvSpPr>
          <p:cNvPr id="3" name="Content Placeholder 2"/>
          <p:cNvSpPr>
            <a:spLocks noGrp="1"/>
          </p:cNvSpPr>
          <p:nvPr>
            <p:ph idx="1"/>
          </p:nvPr>
        </p:nvSpPr>
        <p:spPr>
          <a:xfrm>
            <a:off x="677334" y="1028700"/>
            <a:ext cx="8596668" cy="5629275"/>
          </a:xfrm>
        </p:spPr>
        <p:txBody>
          <a:bodyPr>
            <a:normAutofit fontScale="92500" lnSpcReduction="10000"/>
          </a:bodyPr>
          <a:lstStyle/>
          <a:p>
            <a:r>
              <a:rPr lang="en-GB" dirty="0"/>
              <a:t>94 % </a:t>
            </a:r>
            <a:r>
              <a:rPr lang="hr-HR" dirty="0"/>
              <a:t>učenika upotrebljava društvene mreže</a:t>
            </a:r>
            <a:r>
              <a:rPr lang="en-GB" dirty="0"/>
              <a:t> (e.g. WhatsApp, Twitter, Facebook, Skype, Blogs, Snapchat, Instagram, </a:t>
            </a:r>
            <a:r>
              <a:rPr lang="en-GB" dirty="0" err="1"/>
              <a:t>Kik</a:t>
            </a:r>
            <a:r>
              <a:rPr lang="en-GB" dirty="0"/>
              <a:t>) </a:t>
            </a:r>
            <a:r>
              <a:rPr lang="hr-HR" dirty="0"/>
              <a:t>u posljednjih 7 dana. </a:t>
            </a:r>
          </a:p>
          <a:p>
            <a:r>
              <a:rPr lang="hr-HR" dirty="0"/>
              <a:t>U prosjeku provode </a:t>
            </a:r>
            <a:r>
              <a:rPr lang="en-GB" dirty="0"/>
              <a:t>2-3 </a:t>
            </a:r>
            <a:r>
              <a:rPr lang="hr-HR" dirty="0"/>
              <a:t>sata na društvenim mrežama u danu u tjednu i oko 6 sati i više za vikend (nešto manje u Austriji, Češkoj, Islandu, Sloveniji, Danskoj, na Kosovu, u Gruziji, u Bugarskoj, na  Cipru, u Sjevernoj Makedoniji i Slovačkoj). </a:t>
            </a:r>
            <a:r>
              <a:rPr lang="en-GB" dirty="0"/>
              <a:t>10 % </a:t>
            </a:r>
            <a:r>
              <a:rPr lang="hr-HR" dirty="0"/>
              <a:t>učenika izjavilo je da ne koristi društvene mreže (Kosovu, u Gruziji i Bugarskoj.) </a:t>
            </a:r>
          </a:p>
          <a:p>
            <a:r>
              <a:rPr lang="hr-HR" dirty="0">
                <a:solidFill>
                  <a:srgbClr val="FF0000"/>
                </a:solidFill>
              </a:rPr>
              <a:t>Djevojčice</a:t>
            </a:r>
            <a:r>
              <a:rPr lang="hr-HR" dirty="0"/>
              <a:t> češće koriste društvene mreže nego </a:t>
            </a:r>
            <a:r>
              <a:rPr lang="hr-HR" dirty="0">
                <a:solidFill>
                  <a:srgbClr val="0070C0"/>
                </a:solidFill>
              </a:rPr>
              <a:t>dječaci</a:t>
            </a:r>
            <a:r>
              <a:rPr lang="hr-HR" dirty="0"/>
              <a:t>.</a:t>
            </a:r>
          </a:p>
          <a:p>
            <a:r>
              <a:rPr lang="hr-HR" dirty="0">
                <a:solidFill>
                  <a:srgbClr val="00B050"/>
                </a:solidFill>
              </a:rPr>
              <a:t>U POSLJEDNJIH 30 DANA</a:t>
            </a:r>
          </a:p>
          <a:p>
            <a:r>
              <a:rPr lang="en-GB" dirty="0"/>
              <a:t>60 % </a:t>
            </a:r>
            <a:r>
              <a:rPr lang="hr-HR" dirty="0"/>
              <a:t>učenika igraju digitalne igre svaki dan u tjednu u posljednjih 30 dana a </a:t>
            </a:r>
            <a:r>
              <a:rPr lang="en-GB" dirty="0"/>
              <a:t>69 % </a:t>
            </a:r>
            <a:r>
              <a:rPr lang="hr-HR" dirty="0"/>
              <a:t>igra i za vikend. Iznimka su </a:t>
            </a:r>
            <a:r>
              <a:rPr lang="hr-HR" dirty="0">
                <a:solidFill>
                  <a:srgbClr val="FF0000"/>
                </a:solidFill>
              </a:rPr>
              <a:t>Bugarska i Švedska</a:t>
            </a:r>
            <a:r>
              <a:rPr lang="hr-HR" dirty="0"/>
              <a:t>, gdje 70 do 80% učenika igra igrice bez obzira je li radni dan ili vikend. </a:t>
            </a:r>
          </a:p>
          <a:p>
            <a:r>
              <a:rPr lang="hr-HR" dirty="0">
                <a:solidFill>
                  <a:srgbClr val="FF0000"/>
                </a:solidFill>
              </a:rPr>
              <a:t>Dječaci</a:t>
            </a:r>
            <a:r>
              <a:rPr lang="hr-HR" dirty="0"/>
              <a:t> više i češće koriste digitalne igrice i u radnom danu i za vikend, koristeći duplo više vremena nego </a:t>
            </a:r>
            <a:r>
              <a:rPr lang="hr-HR" dirty="0">
                <a:solidFill>
                  <a:srgbClr val="0070C0"/>
                </a:solidFill>
              </a:rPr>
              <a:t>djevojčice </a:t>
            </a:r>
          </a:p>
          <a:p>
            <a:r>
              <a:rPr lang="hr-HR" dirty="0"/>
              <a:t>Skoro polovica učenika </a:t>
            </a:r>
            <a:r>
              <a:rPr lang="en-GB" dirty="0"/>
              <a:t>(46 %) </a:t>
            </a:r>
            <a:r>
              <a:rPr lang="hr-HR" dirty="0"/>
              <a:t>je je imalo </a:t>
            </a:r>
            <a:r>
              <a:rPr lang="en-GB" dirty="0"/>
              <a:t>2-3 </a:t>
            </a:r>
            <a:r>
              <a:rPr lang="hr-HR" dirty="0"/>
              <a:t>boda na skali </a:t>
            </a:r>
            <a:r>
              <a:rPr lang="hr-HR" dirty="0" err="1"/>
              <a:t>samoprocjene</a:t>
            </a:r>
            <a:r>
              <a:rPr lang="hr-HR" dirty="0"/>
              <a:t> rizičnog korištenja društvenih mreža </a:t>
            </a:r>
            <a:r>
              <a:rPr lang="hr-HR" dirty="0">
                <a:solidFill>
                  <a:srgbClr val="0070C0"/>
                </a:solidFill>
              </a:rPr>
              <a:t>(</a:t>
            </a:r>
            <a:r>
              <a:rPr lang="en-GB" dirty="0">
                <a:solidFill>
                  <a:srgbClr val="0070C0"/>
                </a:solidFill>
              </a:rPr>
              <a:t>31-32 % </a:t>
            </a:r>
            <a:r>
              <a:rPr lang="hr-HR" dirty="0">
                <a:solidFill>
                  <a:srgbClr val="0070C0"/>
                </a:solidFill>
              </a:rPr>
              <a:t>u Danskoj, Poljskoj i na Islandu </a:t>
            </a:r>
            <a:r>
              <a:rPr lang="hr-HR" dirty="0">
                <a:solidFill>
                  <a:srgbClr val="FF0000"/>
                </a:solidFill>
              </a:rPr>
              <a:t>a </a:t>
            </a:r>
            <a:r>
              <a:rPr lang="en-GB" dirty="0">
                <a:solidFill>
                  <a:srgbClr val="FF0000"/>
                </a:solidFill>
              </a:rPr>
              <a:t>63 % </a:t>
            </a:r>
            <a:r>
              <a:rPr lang="hr-HR" dirty="0">
                <a:solidFill>
                  <a:srgbClr val="FF0000"/>
                </a:solidFill>
              </a:rPr>
              <a:t>u Crnoj Gori</a:t>
            </a:r>
            <a:r>
              <a:rPr lang="en-GB" dirty="0">
                <a:solidFill>
                  <a:srgbClr val="FF0000"/>
                </a:solidFill>
              </a:rPr>
              <a:t>. </a:t>
            </a:r>
          </a:p>
          <a:p>
            <a:r>
              <a:rPr lang="en-GB" dirty="0"/>
              <a:t>21 % </a:t>
            </a:r>
            <a:r>
              <a:rPr lang="hr-HR" dirty="0"/>
              <a:t>učenika je postiglo </a:t>
            </a:r>
            <a:r>
              <a:rPr lang="en-GB" dirty="0"/>
              <a:t>2-3 </a:t>
            </a:r>
            <a:r>
              <a:rPr lang="hr-HR" dirty="0"/>
              <a:t>boda na skali </a:t>
            </a:r>
            <a:r>
              <a:rPr lang="hr-HR" dirty="0" err="1"/>
              <a:t>samoprocjene</a:t>
            </a:r>
            <a:r>
              <a:rPr lang="hr-HR" dirty="0"/>
              <a:t> rizika za igrice (</a:t>
            </a:r>
            <a:r>
              <a:rPr lang="en-GB" dirty="0">
                <a:solidFill>
                  <a:srgbClr val="0070C0"/>
                </a:solidFill>
              </a:rPr>
              <a:t>12 % </a:t>
            </a:r>
            <a:r>
              <a:rPr lang="hr-HR" dirty="0">
                <a:solidFill>
                  <a:srgbClr val="0070C0"/>
                </a:solidFill>
              </a:rPr>
              <a:t>u Danskoj </a:t>
            </a:r>
            <a:r>
              <a:rPr lang="hr-HR" dirty="0"/>
              <a:t>a </a:t>
            </a:r>
            <a:r>
              <a:rPr lang="en-GB" dirty="0">
                <a:solidFill>
                  <a:srgbClr val="FF0000"/>
                </a:solidFill>
              </a:rPr>
              <a:t>44 % </a:t>
            </a:r>
            <a:r>
              <a:rPr lang="hr-HR" dirty="0">
                <a:solidFill>
                  <a:srgbClr val="FF0000"/>
                </a:solidFill>
              </a:rPr>
              <a:t>u Gruzija</a:t>
            </a:r>
            <a:r>
              <a:rPr lang="hr-HR" dirty="0"/>
              <a:t>)</a:t>
            </a:r>
            <a:r>
              <a:rPr lang="en-GB" dirty="0"/>
              <a:t>. </a:t>
            </a:r>
          </a:p>
        </p:txBody>
      </p:sp>
    </p:spTree>
    <p:extLst>
      <p:ext uri="{BB962C8B-B14F-4D97-AF65-F5344CB8AC3E}">
        <p14:creationId xmlns:p14="http://schemas.microsoft.com/office/powerpoint/2010/main" val="4037252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Hrvatska</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78091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9138"/>
          </a:xfrm>
        </p:spPr>
        <p:txBody>
          <a:bodyPr/>
          <a:lstStyle/>
          <a:p>
            <a:r>
              <a:rPr lang="hr-HR" dirty="0"/>
              <a:t>ESPAD REPORT 2019.</a:t>
            </a:r>
            <a:endParaRPr lang="en-GB" dirty="0"/>
          </a:p>
        </p:txBody>
      </p:sp>
      <p:sp>
        <p:nvSpPr>
          <p:cNvPr id="3" name="Content Placeholder 2"/>
          <p:cNvSpPr>
            <a:spLocks noGrp="1"/>
          </p:cNvSpPr>
          <p:nvPr>
            <p:ph idx="1"/>
          </p:nvPr>
        </p:nvSpPr>
        <p:spPr>
          <a:xfrm>
            <a:off x="677334" y="1328738"/>
            <a:ext cx="8596668" cy="4919661"/>
          </a:xfrm>
        </p:spPr>
        <p:txBody>
          <a:bodyPr/>
          <a:lstStyle/>
          <a:p>
            <a:pPr algn="just"/>
            <a:r>
              <a:rPr lang="hr-HR" dirty="0"/>
              <a:t>EMCDDA (</a:t>
            </a:r>
            <a:r>
              <a:rPr lang="en-GB" dirty="0"/>
              <a:t>European Monitoring Centre for Drugs and Drug Addiction</a:t>
            </a:r>
            <a:r>
              <a:rPr lang="hr-HR" dirty="0"/>
              <a:t>)</a:t>
            </a:r>
            <a:r>
              <a:rPr lang="en-GB" dirty="0"/>
              <a:t> </a:t>
            </a:r>
          </a:p>
          <a:p>
            <a:pPr algn="just"/>
            <a:endParaRPr lang="hr-HR" dirty="0"/>
          </a:p>
          <a:p>
            <a:pPr algn="just"/>
            <a:r>
              <a:rPr lang="hr-HR" dirty="0"/>
              <a:t>25 godina, od 1995.</a:t>
            </a:r>
          </a:p>
          <a:p>
            <a:pPr algn="just"/>
            <a:endParaRPr lang="hr-HR" dirty="0"/>
          </a:p>
          <a:p>
            <a:pPr algn="just"/>
            <a:r>
              <a:rPr lang="hr-HR" dirty="0"/>
              <a:t>Sudionici – srednjoškolci 15-16 godina</a:t>
            </a:r>
          </a:p>
          <a:p>
            <a:pPr algn="just"/>
            <a:endParaRPr lang="hr-HR" dirty="0"/>
          </a:p>
          <a:p>
            <a:pPr algn="just"/>
            <a:r>
              <a:rPr lang="hr-HR" dirty="0"/>
              <a:t>2019 godine uključeno je bilo </a:t>
            </a:r>
            <a:r>
              <a:rPr lang="en-GB" dirty="0"/>
              <a:t>99 647 </a:t>
            </a:r>
            <a:r>
              <a:rPr lang="hr-HR" dirty="0"/>
              <a:t>učenika</a:t>
            </a:r>
            <a:r>
              <a:rPr lang="en-GB" dirty="0"/>
              <a:t> </a:t>
            </a:r>
            <a:r>
              <a:rPr lang="hr-HR" dirty="0"/>
              <a:t>iz </a:t>
            </a:r>
            <a:r>
              <a:rPr lang="en-GB" dirty="0"/>
              <a:t>35 </a:t>
            </a:r>
            <a:r>
              <a:rPr lang="hr-HR" dirty="0"/>
              <a:t>zemalja</a:t>
            </a:r>
            <a:r>
              <a:rPr lang="en-GB" dirty="0"/>
              <a:t>: </a:t>
            </a:r>
          </a:p>
          <a:p>
            <a:pPr algn="just"/>
            <a:r>
              <a:rPr lang="en-GB" dirty="0" err="1"/>
              <a:t>Austrija</a:t>
            </a:r>
            <a:r>
              <a:rPr lang="en-GB" dirty="0"/>
              <a:t>, </a:t>
            </a:r>
            <a:r>
              <a:rPr lang="en-GB" dirty="0" err="1"/>
              <a:t>Bulgarska</a:t>
            </a:r>
            <a:r>
              <a:rPr lang="en-GB" dirty="0"/>
              <a:t>, Hrvatska, </a:t>
            </a:r>
            <a:r>
              <a:rPr lang="en-GB" dirty="0" err="1"/>
              <a:t>Cipar</a:t>
            </a:r>
            <a:r>
              <a:rPr lang="en-GB" dirty="0"/>
              <a:t>, </a:t>
            </a:r>
            <a:r>
              <a:rPr lang="en-GB" dirty="0" err="1"/>
              <a:t>Češka</a:t>
            </a:r>
            <a:r>
              <a:rPr lang="en-GB" dirty="0"/>
              <a:t>, </a:t>
            </a:r>
            <a:r>
              <a:rPr lang="en-GB" dirty="0" err="1"/>
              <a:t>Danska</a:t>
            </a:r>
            <a:r>
              <a:rPr lang="en-GB" dirty="0"/>
              <a:t>, </a:t>
            </a:r>
            <a:r>
              <a:rPr lang="en-GB" dirty="0" err="1"/>
              <a:t>Estonija</a:t>
            </a:r>
            <a:r>
              <a:rPr lang="en-GB" dirty="0"/>
              <a:t>, Faroes </a:t>
            </a:r>
            <a:r>
              <a:rPr lang="en-GB" dirty="0" err="1"/>
              <a:t>otoci</a:t>
            </a:r>
            <a:r>
              <a:rPr lang="en-GB" dirty="0"/>
              <a:t>, </a:t>
            </a:r>
            <a:r>
              <a:rPr lang="en-GB" dirty="0" err="1"/>
              <a:t>Finska</a:t>
            </a:r>
            <a:r>
              <a:rPr lang="en-GB" dirty="0"/>
              <a:t>, </a:t>
            </a:r>
            <a:r>
              <a:rPr lang="en-GB" dirty="0" err="1"/>
              <a:t>Francuska</a:t>
            </a:r>
            <a:r>
              <a:rPr lang="en-GB" dirty="0"/>
              <a:t>, </a:t>
            </a:r>
            <a:r>
              <a:rPr lang="en-GB" dirty="0" err="1"/>
              <a:t>Gruzija</a:t>
            </a:r>
            <a:r>
              <a:rPr lang="en-GB" dirty="0"/>
              <a:t>, </a:t>
            </a:r>
            <a:r>
              <a:rPr lang="en-GB" dirty="0" err="1"/>
              <a:t>Njemačka</a:t>
            </a:r>
            <a:r>
              <a:rPr lang="en-GB" dirty="0"/>
              <a:t>, </a:t>
            </a:r>
            <a:r>
              <a:rPr lang="en-GB" dirty="0" err="1"/>
              <a:t>Grčka</a:t>
            </a:r>
            <a:r>
              <a:rPr lang="en-GB" dirty="0"/>
              <a:t>, </a:t>
            </a:r>
            <a:r>
              <a:rPr lang="en-GB" dirty="0" err="1"/>
              <a:t>Mađarska</a:t>
            </a:r>
            <a:r>
              <a:rPr lang="en-GB" dirty="0"/>
              <a:t>, Island, </a:t>
            </a:r>
            <a:r>
              <a:rPr lang="en-GB" dirty="0" err="1"/>
              <a:t>Irska</a:t>
            </a:r>
            <a:r>
              <a:rPr lang="en-GB" dirty="0"/>
              <a:t>, </a:t>
            </a:r>
            <a:r>
              <a:rPr lang="en-GB" dirty="0" err="1"/>
              <a:t>Italija</a:t>
            </a:r>
            <a:r>
              <a:rPr lang="en-GB" dirty="0"/>
              <a:t> Kosovo, </a:t>
            </a:r>
            <a:r>
              <a:rPr lang="en-GB" dirty="0" err="1"/>
              <a:t>Latvija</a:t>
            </a:r>
            <a:r>
              <a:rPr lang="en-GB" dirty="0"/>
              <a:t>, </a:t>
            </a:r>
            <a:r>
              <a:rPr lang="en-GB" dirty="0" err="1"/>
              <a:t>Litva</a:t>
            </a:r>
            <a:r>
              <a:rPr lang="en-GB" dirty="0"/>
              <a:t>, Malta, Monaco, </a:t>
            </a:r>
            <a:r>
              <a:rPr lang="en-GB" dirty="0" err="1"/>
              <a:t>Crna</a:t>
            </a:r>
            <a:r>
              <a:rPr lang="en-GB" dirty="0"/>
              <a:t> Gora, </a:t>
            </a:r>
            <a:r>
              <a:rPr lang="en-GB" dirty="0" err="1"/>
              <a:t>Nizozemska</a:t>
            </a:r>
            <a:r>
              <a:rPr lang="en-GB" dirty="0"/>
              <a:t>, </a:t>
            </a:r>
            <a:r>
              <a:rPr lang="en-GB" dirty="0" err="1"/>
              <a:t>Sjeverna</a:t>
            </a:r>
            <a:r>
              <a:rPr lang="en-GB" dirty="0"/>
              <a:t> Makedonija, </a:t>
            </a:r>
            <a:r>
              <a:rPr lang="en-GB" dirty="0" err="1"/>
              <a:t>Norveška</a:t>
            </a:r>
            <a:r>
              <a:rPr lang="en-GB" dirty="0"/>
              <a:t>, </a:t>
            </a:r>
            <a:r>
              <a:rPr lang="en-GB" dirty="0" err="1"/>
              <a:t>Poljska</a:t>
            </a:r>
            <a:r>
              <a:rPr lang="en-GB" dirty="0"/>
              <a:t>, Portugal, </a:t>
            </a:r>
            <a:r>
              <a:rPr lang="en-GB" dirty="0" err="1"/>
              <a:t>Rumunjska</a:t>
            </a:r>
            <a:r>
              <a:rPr lang="en-GB" dirty="0"/>
              <a:t>, </a:t>
            </a:r>
            <a:r>
              <a:rPr lang="en-GB" dirty="0" err="1"/>
              <a:t>Srbija</a:t>
            </a:r>
            <a:r>
              <a:rPr lang="en-GB" dirty="0"/>
              <a:t>, </a:t>
            </a:r>
            <a:r>
              <a:rPr lang="en-GB" dirty="0" err="1"/>
              <a:t>Slovačka</a:t>
            </a:r>
            <a:r>
              <a:rPr lang="en-GB" dirty="0"/>
              <a:t>, Slovenija, </a:t>
            </a:r>
            <a:r>
              <a:rPr lang="en-GB" dirty="0" err="1"/>
              <a:t>Španjolska</a:t>
            </a:r>
            <a:r>
              <a:rPr lang="en-GB" dirty="0"/>
              <a:t>, </a:t>
            </a:r>
            <a:r>
              <a:rPr lang="en-GB" dirty="0" err="1"/>
              <a:t>Švedska</a:t>
            </a:r>
            <a:r>
              <a:rPr lang="en-GB" dirty="0"/>
              <a:t> </a:t>
            </a:r>
            <a:r>
              <a:rPr lang="en-GB" dirty="0" err="1"/>
              <a:t>i</a:t>
            </a:r>
            <a:r>
              <a:rPr lang="en-GB" dirty="0"/>
              <a:t> </a:t>
            </a:r>
            <a:r>
              <a:rPr lang="en-GB" dirty="0" err="1"/>
              <a:t>Ukrajina</a:t>
            </a:r>
            <a:r>
              <a:rPr lang="en-GB" dirty="0"/>
              <a:t>. </a:t>
            </a:r>
            <a:endParaRPr lang="hr-HR" dirty="0"/>
          </a:p>
          <a:p>
            <a:pPr algn="just"/>
            <a:endParaRPr lang="en-GB" dirty="0"/>
          </a:p>
        </p:txBody>
      </p:sp>
    </p:spTree>
    <p:extLst>
      <p:ext uri="{BB962C8B-B14F-4D97-AF65-F5344CB8AC3E}">
        <p14:creationId xmlns:p14="http://schemas.microsoft.com/office/powerpoint/2010/main" val="2797780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0538"/>
          </a:xfrm>
        </p:spPr>
        <p:txBody>
          <a:bodyPr>
            <a:normAutofit fontScale="90000"/>
          </a:bodyPr>
          <a:lstStyle/>
          <a:p>
            <a:endParaRPr lang="en-GB" dirty="0"/>
          </a:p>
        </p:txBody>
      </p:sp>
      <p:sp>
        <p:nvSpPr>
          <p:cNvPr id="3" name="Content Placeholder 2"/>
          <p:cNvSpPr>
            <a:spLocks noGrp="1"/>
          </p:cNvSpPr>
          <p:nvPr>
            <p:ph idx="1"/>
          </p:nvPr>
        </p:nvSpPr>
        <p:spPr>
          <a:xfrm>
            <a:off x="677334" y="1628775"/>
            <a:ext cx="8596668" cy="4412588"/>
          </a:xfrm>
        </p:spPr>
        <p:txBody>
          <a:bodyPr>
            <a:normAutofit/>
          </a:bodyPr>
          <a:lstStyle/>
          <a:p>
            <a:r>
              <a:rPr lang="en-US" dirty="0"/>
              <a:t>U ESPAD 2019. </a:t>
            </a:r>
            <a:r>
              <a:rPr lang="en-US" dirty="0" err="1"/>
              <a:t>Istraživanju</a:t>
            </a:r>
            <a:r>
              <a:rPr lang="en-US" dirty="0"/>
              <a:t> </a:t>
            </a:r>
            <a:r>
              <a:rPr lang="en-US" b="1" dirty="0"/>
              <a:t>u </a:t>
            </a:r>
            <a:r>
              <a:rPr lang="en-US" b="1" dirty="0" err="1"/>
              <a:t>Hrvatskoj</a:t>
            </a:r>
            <a:r>
              <a:rPr lang="en-US" dirty="0"/>
              <a:t> je </a:t>
            </a:r>
            <a:r>
              <a:rPr lang="en-US" dirty="0" err="1"/>
              <a:t>uključeno</a:t>
            </a:r>
            <a:r>
              <a:rPr lang="en-US" dirty="0"/>
              <a:t> </a:t>
            </a:r>
            <a:r>
              <a:rPr lang="en-US" dirty="0" err="1"/>
              <a:t>ukupno</a:t>
            </a:r>
            <a:r>
              <a:rPr lang="en-US" dirty="0"/>
              <a:t> </a:t>
            </a:r>
            <a:r>
              <a:rPr lang="en-US" b="1" dirty="0"/>
              <a:t>2</a:t>
            </a:r>
            <a:r>
              <a:rPr lang="hr-HR" b="1" dirty="0"/>
              <a:t> </a:t>
            </a:r>
            <a:r>
              <a:rPr lang="en-US" b="1" dirty="0"/>
              <a:t>772 </a:t>
            </a:r>
            <a:r>
              <a:rPr lang="en-US" b="1" dirty="0" err="1"/>
              <a:t>učenika</a:t>
            </a:r>
            <a:r>
              <a:rPr lang="en-US" dirty="0"/>
              <a:t> </a:t>
            </a:r>
            <a:r>
              <a:rPr lang="en-US" dirty="0" err="1"/>
              <a:t>koji</a:t>
            </a:r>
            <a:r>
              <a:rPr lang="en-US" dirty="0"/>
              <a:t> </a:t>
            </a:r>
            <a:r>
              <a:rPr lang="en-US" dirty="0" err="1"/>
              <a:t>su</a:t>
            </a:r>
            <a:r>
              <a:rPr lang="en-US" dirty="0"/>
              <a:t> u </a:t>
            </a:r>
            <a:r>
              <a:rPr lang="en-US" dirty="0" err="1"/>
              <a:t>kalendarskoj</a:t>
            </a:r>
            <a:r>
              <a:rPr lang="en-US" dirty="0"/>
              <a:t> </a:t>
            </a:r>
            <a:r>
              <a:rPr lang="en-US" dirty="0" err="1"/>
              <a:t>godini</a:t>
            </a:r>
            <a:r>
              <a:rPr lang="en-US" dirty="0"/>
              <a:t> </a:t>
            </a:r>
            <a:r>
              <a:rPr lang="en-US" dirty="0" err="1"/>
              <a:t>istraživanja</a:t>
            </a:r>
            <a:r>
              <a:rPr lang="en-US" dirty="0"/>
              <a:t> </a:t>
            </a:r>
            <a:r>
              <a:rPr lang="en-US" dirty="0" err="1"/>
              <a:t>navršili</a:t>
            </a:r>
            <a:r>
              <a:rPr lang="en-US" dirty="0"/>
              <a:t> 16 </a:t>
            </a:r>
            <a:r>
              <a:rPr lang="en-US" dirty="0" err="1"/>
              <a:t>godina</a:t>
            </a:r>
            <a:r>
              <a:rPr lang="en-US" dirty="0"/>
              <a:t>.</a:t>
            </a:r>
          </a:p>
          <a:p>
            <a:r>
              <a:rPr lang="en-US" dirty="0"/>
              <a:t> </a:t>
            </a:r>
          </a:p>
          <a:p>
            <a:r>
              <a:rPr lang="en-US" b="1" dirty="0" err="1"/>
              <a:t>Europski</a:t>
            </a:r>
            <a:r>
              <a:rPr lang="en-US" b="1" dirty="0"/>
              <a:t> </a:t>
            </a:r>
            <a:r>
              <a:rPr lang="en-US" b="1" dirty="0" err="1"/>
              <a:t>trendovi</a:t>
            </a:r>
            <a:r>
              <a:rPr lang="en-US" dirty="0"/>
              <a:t> </a:t>
            </a:r>
            <a:r>
              <a:rPr lang="en-US" dirty="0" err="1"/>
              <a:t>ukazuju</a:t>
            </a:r>
            <a:r>
              <a:rPr lang="en-US" dirty="0"/>
              <a:t> </a:t>
            </a:r>
            <a:r>
              <a:rPr lang="en-US" dirty="0" err="1"/>
              <a:t>na</a:t>
            </a:r>
            <a:r>
              <a:rPr lang="en-US" dirty="0"/>
              <a:t> </a:t>
            </a:r>
            <a:r>
              <a:rPr lang="en-US" dirty="0" err="1">
                <a:solidFill>
                  <a:srgbClr val="0070C0"/>
                </a:solidFill>
              </a:rPr>
              <a:t>smanjivanje</a:t>
            </a:r>
            <a:r>
              <a:rPr lang="en-US" dirty="0">
                <a:solidFill>
                  <a:srgbClr val="0070C0"/>
                </a:solidFill>
              </a:rPr>
              <a:t> </a:t>
            </a:r>
            <a:r>
              <a:rPr lang="en-US" dirty="0" err="1">
                <a:solidFill>
                  <a:srgbClr val="0070C0"/>
                </a:solidFill>
              </a:rPr>
              <a:t>pušenja</a:t>
            </a:r>
            <a:r>
              <a:rPr lang="en-US" dirty="0">
                <a:solidFill>
                  <a:srgbClr val="0070C0"/>
                </a:solidFill>
              </a:rPr>
              <a:t> i </a:t>
            </a:r>
            <a:r>
              <a:rPr lang="en-US" dirty="0" err="1">
                <a:solidFill>
                  <a:srgbClr val="0070C0"/>
                </a:solidFill>
              </a:rPr>
              <a:t>pijenja</a:t>
            </a:r>
            <a:r>
              <a:rPr lang="en-US" dirty="0">
                <a:solidFill>
                  <a:srgbClr val="0070C0"/>
                </a:solidFill>
              </a:rPr>
              <a:t> </a:t>
            </a:r>
            <a:r>
              <a:rPr lang="en-US" dirty="0" err="1">
                <a:solidFill>
                  <a:srgbClr val="0070C0"/>
                </a:solidFill>
              </a:rPr>
              <a:t>alkohola</a:t>
            </a:r>
            <a:r>
              <a:rPr lang="en-US" dirty="0">
                <a:solidFill>
                  <a:srgbClr val="0070C0"/>
                </a:solidFill>
              </a:rPr>
              <a:t> </a:t>
            </a:r>
            <a:r>
              <a:rPr lang="en-US" dirty="0" err="1">
                <a:solidFill>
                  <a:srgbClr val="0070C0"/>
                </a:solidFill>
              </a:rPr>
              <a:t>među</a:t>
            </a:r>
            <a:r>
              <a:rPr lang="en-US" dirty="0">
                <a:solidFill>
                  <a:srgbClr val="0070C0"/>
                </a:solidFill>
              </a:rPr>
              <a:t> </a:t>
            </a:r>
            <a:r>
              <a:rPr lang="en-US" dirty="0" err="1">
                <a:solidFill>
                  <a:srgbClr val="0070C0"/>
                </a:solidFill>
              </a:rPr>
              <a:t>adolescenatima</a:t>
            </a:r>
            <a:r>
              <a:rPr lang="en-US" dirty="0">
                <a:solidFill>
                  <a:srgbClr val="0070C0"/>
                </a:solidFill>
              </a:rPr>
              <a:t> </a:t>
            </a:r>
            <a:r>
              <a:rPr lang="en-US" dirty="0" err="1">
                <a:solidFill>
                  <a:srgbClr val="0070C0"/>
                </a:solidFill>
              </a:rPr>
              <a:t>ciljane</a:t>
            </a:r>
            <a:r>
              <a:rPr lang="en-US" dirty="0">
                <a:solidFill>
                  <a:srgbClr val="0070C0"/>
                </a:solidFill>
              </a:rPr>
              <a:t> </a:t>
            </a:r>
            <a:r>
              <a:rPr lang="en-US" dirty="0" err="1">
                <a:solidFill>
                  <a:srgbClr val="0070C0"/>
                </a:solidFill>
              </a:rPr>
              <a:t>dobne</a:t>
            </a:r>
            <a:r>
              <a:rPr lang="en-US" dirty="0">
                <a:solidFill>
                  <a:srgbClr val="0070C0"/>
                </a:solidFill>
              </a:rPr>
              <a:t> </a:t>
            </a:r>
            <a:r>
              <a:rPr lang="en-US" dirty="0" err="1">
                <a:solidFill>
                  <a:srgbClr val="0070C0"/>
                </a:solidFill>
              </a:rPr>
              <a:t>skupine</a:t>
            </a:r>
            <a:r>
              <a:rPr lang="en-US" dirty="0"/>
              <a:t>, </a:t>
            </a:r>
            <a:r>
              <a:rPr lang="en-US" dirty="0" err="1">
                <a:solidFill>
                  <a:srgbClr val="0070C0"/>
                </a:solidFill>
              </a:rPr>
              <a:t>kao</a:t>
            </a:r>
            <a:r>
              <a:rPr lang="en-US" dirty="0">
                <a:solidFill>
                  <a:srgbClr val="0070C0"/>
                </a:solidFill>
              </a:rPr>
              <a:t> i </a:t>
            </a:r>
            <a:r>
              <a:rPr lang="en-US" dirty="0" err="1">
                <a:solidFill>
                  <a:srgbClr val="0070C0"/>
                </a:solidFill>
              </a:rPr>
              <a:t>korištenja</a:t>
            </a:r>
            <a:r>
              <a:rPr lang="en-US" dirty="0">
                <a:solidFill>
                  <a:srgbClr val="0070C0"/>
                </a:solidFill>
              </a:rPr>
              <a:t> </a:t>
            </a:r>
            <a:r>
              <a:rPr lang="en-US" dirty="0" err="1">
                <a:solidFill>
                  <a:srgbClr val="0070C0"/>
                </a:solidFill>
              </a:rPr>
              <a:t>ilegalnih</a:t>
            </a:r>
            <a:r>
              <a:rPr lang="en-US" dirty="0">
                <a:solidFill>
                  <a:srgbClr val="0070C0"/>
                </a:solidFill>
              </a:rPr>
              <a:t> </a:t>
            </a:r>
            <a:r>
              <a:rPr lang="en-US" dirty="0" err="1">
                <a:solidFill>
                  <a:srgbClr val="0070C0"/>
                </a:solidFill>
              </a:rPr>
              <a:t>dro</a:t>
            </a:r>
            <a:r>
              <a:rPr lang="en-US" dirty="0" err="1"/>
              <a:t>ga</a:t>
            </a:r>
            <a:r>
              <a:rPr lang="en-US" dirty="0"/>
              <a:t>, </a:t>
            </a:r>
            <a:r>
              <a:rPr lang="en-US" dirty="0" err="1"/>
              <a:t>ali</a:t>
            </a:r>
            <a:r>
              <a:rPr lang="en-US" dirty="0"/>
              <a:t> </a:t>
            </a:r>
            <a:r>
              <a:rPr lang="en-US" dirty="0" err="1">
                <a:solidFill>
                  <a:srgbClr val="FF0000"/>
                </a:solidFill>
              </a:rPr>
              <a:t>zabrinjavajuće</a:t>
            </a:r>
            <a:r>
              <a:rPr lang="en-US" dirty="0">
                <a:solidFill>
                  <a:srgbClr val="FF0000"/>
                </a:solidFill>
              </a:rPr>
              <a:t> </a:t>
            </a:r>
            <a:r>
              <a:rPr lang="en-US" dirty="0" err="1">
                <a:solidFill>
                  <a:srgbClr val="FF0000"/>
                </a:solidFill>
              </a:rPr>
              <a:t>prevalencije</a:t>
            </a:r>
            <a:r>
              <a:rPr lang="en-US" dirty="0">
                <a:solidFill>
                  <a:srgbClr val="FF0000"/>
                </a:solidFill>
              </a:rPr>
              <a:t> </a:t>
            </a:r>
            <a:r>
              <a:rPr lang="en-US" dirty="0" err="1">
                <a:solidFill>
                  <a:srgbClr val="FF0000"/>
                </a:solidFill>
              </a:rPr>
              <a:t>visokorizičnog</a:t>
            </a:r>
            <a:r>
              <a:rPr lang="en-US" dirty="0">
                <a:solidFill>
                  <a:srgbClr val="FF0000"/>
                </a:solidFill>
              </a:rPr>
              <a:t> </a:t>
            </a:r>
            <a:r>
              <a:rPr lang="en-US" dirty="0" err="1">
                <a:solidFill>
                  <a:srgbClr val="FF0000"/>
                </a:solidFill>
              </a:rPr>
              <a:t>korištenja</a:t>
            </a:r>
            <a:r>
              <a:rPr lang="en-US" dirty="0">
                <a:solidFill>
                  <a:srgbClr val="FF0000"/>
                </a:solidFill>
              </a:rPr>
              <a:t> </a:t>
            </a:r>
            <a:r>
              <a:rPr lang="en-US" dirty="0" err="1">
                <a:solidFill>
                  <a:srgbClr val="FF0000"/>
                </a:solidFill>
              </a:rPr>
              <a:t>marihuane</a:t>
            </a:r>
            <a:r>
              <a:rPr lang="en-US" dirty="0">
                <a:solidFill>
                  <a:srgbClr val="FF0000"/>
                </a:solidFill>
              </a:rPr>
              <a:t>, </a:t>
            </a:r>
            <a:r>
              <a:rPr lang="en-US" dirty="0" err="1">
                <a:solidFill>
                  <a:srgbClr val="FF0000"/>
                </a:solidFill>
              </a:rPr>
              <a:t>lijekova</a:t>
            </a:r>
            <a:r>
              <a:rPr lang="en-US" dirty="0">
                <a:solidFill>
                  <a:srgbClr val="FF0000"/>
                </a:solidFill>
              </a:rPr>
              <a:t> </a:t>
            </a:r>
            <a:r>
              <a:rPr lang="en-US" dirty="0" err="1">
                <a:solidFill>
                  <a:srgbClr val="FF0000"/>
                </a:solidFill>
              </a:rPr>
              <a:t>te</a:t>
            </a:r>
            <a:r>
              <a:rPr lang="en-US" dirty="0">
                <a:solidFill>
                  <a:srgbClr val="FF0000"/>
                </a:solidFill>
              </a:rPr>
              <a:t> </a:t>
            </a:r>
            <a:r>
              <a:rPr lang="en-US" dirty="0" err="1">
                <a:solidFill>
                  <a:srgbClr val="FF0000"/>
                </a:solidFill>
              </a:rPr>
              <a:t>novih</a:t>
            </a:r>
            <a:r>
              <a:rPr lang="en-US" dirty="0">
                <a:solidFill>
                  <a:srgbClr val="FF0000"/>
                </a:solidFill>
              </a:rPr>
              <a:t> </a:t>
            </a:r>
            <a:r>
              <a:rPr lang="en-US" dirty="0" err="1">
                <a:solidFill>
                  <a:srgbClr val="FF0000"/>
                </a:solidFill>
              </a:rPr>
              <a:t>psihoaktivnih</a:t>
            </a:r>
            <a:r>
              <a:rPr lang="en-US" dirty="0">
                <a:solidFill>
                  <a:srgbClr val="FF0000"/>
                </a:solidFill>
              </a:rPr>
              <a:t> </a:t>
            </a:r>
            <a:r>
              <a:rPr lang="en-US" dirty="0" err="1">
                <a:solidFill>
                  <a:srgbClr val="FF0000"/>
                </a:solidFill>
              </a:rPr>
              <a:t>droga</a:t>
            </a:r>
            <a:r>
              <a:rPr lang="en-US" dirty="0">
                <a:solidFill>
                  <a:srgbClr val="FF0000"/>
                </a:solidFill>
              </a:rPr>
              <a:t> (NPS)</a:t>
            </a:r>
            <a:r>
              <a:rPr lang="en-US" dirty="0"/>
              <a:t>. Novi </a:t>
            </a:r>
            <a:r>
              <a:rPr lang="en-US" dirty="0" err="1"/>
              <a:t>uvidi</a:t>
            </a:r>
            <a:r>
              <a:rPr lang="en-US" dirty="0"/>
              <a:t> u </a:t>
            </a:r>
            <a:r>
              <a:rPr lang="en-US" dirty="0" err="1"/>
              <a:t>korištenju</a:t>
            </a:r>
            <a:r>
              <a:rPr lang="en-US" dirty="0"/>
              <a:t> e-</a:t>
            </a:r>
            <a:r>
              <a:rPr lang="en-US" dirty="0" err="1"/>
              <a:t>cigareta</a:t>
            </a:r>
            <a:r>
              <a:rPr lang="en-US" dirty="0"/>
              <a:t> </a:t>
            </a:r>
            <a:r>
              <a:rPr lang="en-US" dirty="0" err="1"/>
              <a:t>na</a:t>
            </a:r>
            <a:r>
              <a:rPr lang="en-US" dirty="0"/>
              <a:t> </a:t>
            </a:r>
            <a:r>
              <a:rPr lang="en-US" dirty="0" err="1"/>
              <a:t>razini</a:t>
            </a:r>
            <a:r>
              <a:rPr lang="en-US" dirty="0"/>
              <a:t> ESPAD </a:t>
            </a:r>
            <a:r>
              <a:rPr lang="en-US" dirty="0" err="1"/>
              <a:t>zemalja</a:t>
            </a:r>
            <a:r>
              <a:rPr lang="en-US" dirty="0"/>
              <a:t>.</a:t>
            </a:r>
            <a:endParaRPr lang="hr-HR" dirty="0"/>
          </a:p>
          <a:p>
            <a:endParaRPr lang="en-US" dirty="0"/>
          </a:p>
          <a:p>
            <a:endParaRPr lang="en-GB" dirty="0"/>
          </a:p>
        </p:txBody>
      </p:sp>
    </p:spTree>
    <p:extLst>
      <p:ext uri="{BB962C8B-B14F-4D97-AF65-F5344CB8AC3E}">
        <p14:creationId xmlns:p14="http://schemas.microsoft.com/office/powerpoint/2010/main" val="4131570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47688"/>
          </a:xfrm>
        </p:spPr>
        <p:txBody>
          <a:bodyPr>
            <a:normAutofit fontScale="90000"/>
          </a:bodyPr>
          <a:lstStyle/>
          <a:p>
            <a:endParaRPr lang="en-GB" dirty="0"/>
          </a:p>
        </p:txBody>
      </p:sp>
      <p:sp>
        <p:nvSpPr>
          <p:cNvPr id="3" name="Content Placeholder 2"/>
          <p:cNvSpPr>
            <a:spLocks noGrp="1"/>
          </p:cNvSpPr>
          <p:nvPr>
            <p:ph idx="1"/>
          </p:nvPr>
        </p:nvSpPr>
        <p:spPr>
          <a:xfrm>
            <a:off x="677334" y="1485901"/>
            <a:ext cx="8596668" cy="4555462"/>
          </a:xfrm>
        </p:spPr>
        <p:txBody>
          <a:bodyPr/>
          <a:lstStyle/>
          <a:p>
            <a:r>
              <a:rPr lang="hr-HR" dirty="0">
                <a:solidFill>
                  <a:srgbClr val="00B050"/>
                </a:solidFill>
              </a:rPr>
              <a:t>HRVATSKA OPĆENITO</a:t>
            </a:r>
          </a:p>
          <a:p>
            <a:r>
              <a:rPr lang="en-US" dirty="0" err="1"/>
              <a:t>Primjetno</a:t>
            </a:r>
            <a:r>
              <a:rPr lang="en-US" dirty="0"/>
              <a:t> </a:t>
            </a:r>
            <a:r>
              <a:rPr lang="en-US" dirty="0" err="1"/>
              <a:t>smanjivanje</a:t>
            </a:r>
            <a:r>
              <a:rPr lang="en-US" dirty="0"/>
              <a:t> </a:t>
            </a:r>
            <a:r>
              <a:rPr lang="en-US" b="1" dirty="0" err="1"/>
              <a:t>pušenja</a:t>
            </a:r>
            <a:r>
              <a:rPr lang="en-US" b="1" dirty="0"/>
              <a:t> i </a:t>
            </a:r>
            <a:r>
              <a:rPr lang="en-US" b="1" dirty="0" err="1"/>
              <a:t>pijenja</a:t>
            </a:r>
            <a:r>
              <a:rPr lang="en-US" b="1" dirty="0"/>
              <a:t> </a:t>
            </a:r>
            <a:r>
              <a:rPr lang="en-US" b="1" dirty="0" err="1"/>
              <a:t>alkohola</a:t>
            </a:r>
            <a:r>
              <a:rPr lang="en-US" dirty="0"/>
              <a:t> </a:t>
            </a:r>
            <a:r>
              <a:rPr lang="en-US" b="1" dirty="0" err="1"/>
              <a:t>kod</a:t>
            </a:r>
            <a:r>
              <a:rPr lang="en-US" b="1" dirty="0"/>
              <a:t> </a:t>
            </a:r>
            <a:r>
              <a:rPr lang="en-US" b="1" dirty="0" err="1"/>
              <a:t>većine</a:t>
            </a:r>
            <a:r>
              <a:rPr lang="en-US" b="1" dirty="0"/>
              <a:t> </a:t>
            </a:r>
            <a:r>
              <a:rPr lang="en-US" b="1" dirty="0" err="1"/>
              <a:t>pokazatelja</a:t>
            </a:r>
            <a:r>
              <a:rPr lang="en-US" b="1" dirty="0"/>
              <a:t> </a:t>
            </a:r>
            <a:r>
              <a:rPr lang="en-US" dirty="0" err="1"/>
              <a:t>kao</a:t>
            </a:r>
            <a:r>
              <a:rPr lang="en-US" dirty="0"/>
              <a:t> i u ESPAD </a:t>
            </a:r>
            <a:r>
              <a:rPr lang="en-US" dirty="0" err="1"/>
              <a:t>zemljama</a:t>
            </a:r>
            <a:r>
              <a:rPr lang="en-US" dirty="0"/>
              <a:t>, </a:t>
            </a:r>
            <a:r>
              <a:rPr lang="en-US" dirty="0" err="1"/>
              <a:t>ali</a:t>
            </a:r>
            <a:r>
              <a:rPr lang="en-US" dirty="0"/>
              <a:t> i </a:t>
            </a:r>
            <a:r>
              <a:rPr lang="en-US" dirty="0" err="1"/>
              <a:t>dalje</a:t>
            </a:r>
            <a:r>
              <a:rPr lang="en-US" dirty="0"/>
              <a:t> </a:t>
            </a:r>
            <a:r>
              <a:rPr lang="en-US" dirty="0" err="1"/>
              <a:t>pri</a:t>
            </a:r>
            <a:r>
              <a:rPr lang="en-US" dirty="0"/>
              <a:t> </a:t>
            </a:r>
            <a:r>
              <a:rPr lang="en-US" dirty="0" err="1"/>
              <a:t>vrhu</a:t>
            </a:r>
            <a:r>
              <a:rPr lang="en-US" dirty="0"/>
              <a:t> </a:t>
            </a:r>
            <a:r>
              <a:rPr lang="en-US" dirty="0" err="1"/>
              <a:t>ljestvice</a:t>
            </a:r>
            <a:r>
              <a:rPr lang="en-US" dirty="0"/>
              <a:t> ESPAD </a:t>
            </a:r>
            <a:r>
              <a:rPr lang="en-US" dirty="0" err="1"/>
              <a:t>zemalja</a:t>
            </a:r>
            <a:r>
              <a:rPr lang="en-US" dirty="0"/>
              <a:t>. </a:t>
            </a:r>
            <a:endParaRPr lang="hr-HR" dirty="0"/>
          </a:p>
          <a:p>
            <a:r>
              <a:rPr lang="en-US" b="1" dirty="0" err="1"/>
              <a:t>Jedino</a:t>
            </a:r>
            <a:r>
              <a:rPr lang="en-US" b="1" dirty="0"/>
              <a:t> </a:t>
            </a:r>
            <a:r>
              <a:rPr lang="en-US" b="1" dirty="0" err="1"/>
              <a:t>pijenje</a:t>
            </a:r>
            <a:r>
              <a:rPr lang="en-US" b="1" dirty="0"/>
              <a:t> </a:t>
            </a:r>
            <a:r>
              <a:rPr lang="en-US" b="1" dirty="0" err="1"/>
              <a:t>alkohola</a:t>
            </a:r>
            <a:r>
              <a:rPr lang="en-US" b="1" dirty="0"/>
              <a:t> u </a:t>
            </a:r>
            <a:r>
              <a:rPr lang="en-US" b="1" dirty="0" err="1"/>
              <a:t>posljednjih</a:t>
            </a:r>
            <a:r>
              <a:rPr lang="en-US" b="1" dirty="0"/>
              <a:t> 30 dana </a:t>
            </a:r>
            <a:r>
              <a:rPr lang="en-US" b="1" dirty="0" err="1"/>
              <a:t>bilježi</a:t>
            </a:r>
            <a:r>
              <a:rPr lang="en-US" b="1" dirty="0"/>
              <a:t> </a:t>
            </a:r>
            <a:r>
              <a:rPr lang="en-US" b="1" dirty="0" err="1"/>
              <a:t>blagi</a:t>
            </a:r>
            <a:r>
              <a:rPr lang="en-US" b="1" dirty="0"/>
              <a:t> </a:t>
            </a:r>
            <a:r>
              <a:rPr lang="en-US" b="1" dirty="0" err="1"/>
              <a:t>porast</a:t>
            </a:r>
            <a:r>
              <a:rPr lang="en-US" b="1" dirty="0"/>
              <a:t> u </a:t>
            </a:r>
            <a:r>
              <a:rPr lang="en-US" b="1" dirty="0" err="1"/>
              <a:t>odnosu</a:t>
            </a:r>
            <a:r>
              <a:rPr lang="en-US" b="1" dirty="0"/>
              <a:t> </a:t>
            </a:r>
            <a:r>
              <a:rPr lang="en-US" b="1" dirty="0" err="1"/>
              <a:t>na</a:t>
            </a:r>
            <a:r>
              <a:rPr lang="en-US" b="1" dirty="0"/>
              <a:t> 2015.</a:t>
            </a:r>
            <a:endParaRPr lang="en-US" dirty="0"/>
          </a:p>
          <a:p>
            <a:r>
              <a:rPr lang="en-US" dirty="0"/>
              <a:t>U </a:t>
            </a:r>
            <a:r>
              <a:rPr lang="en-US" dirty="0" err="1"/>
              <a:t>odnosu</a:t>
            </a:r>
            <a:r>
              <a:rPr lang="en-US" dirty="0"/>
              <a:t> </a:t>
            </a:r>
            <a:r>
              <a:rPr lang="en-US" dirty="0" err="1"/>
              <a:t>na</a:t>
            </a:r>
            <a:r>
              <a:rPr lang="en-US" dirty="0"/>
              <a:t> </a:t>
            </a:r>
            <a:r>
              <a:rPr lang="en-US" dirty="0" err="1"/>
              <a:t>Europu</a:t>
            </a:r>
            <a:r>
              <a:rPr lang="en-US" dirty="0"/>
              <a:t> </a:t>
            </a:r>
            <a:r>
              <a:rPr lang="en-US" b="1" dirty="0"/>
              <a:t>e-</a:t>
            </a:r>
            <a:r>
              <a:rPr lang="en-US" b="1" dirty="0" err="1"/>
              <a:t>cigarete</a:t>
            </a:r>
            <a:r>
              <a:rPr lang="en-US" dirty="0"/>
              <a:t> u </a:t>
            </a:r>
            <a:r>
              <a:rPr lang="en-US" dirty="0" err="1"/>
              <a:t>Hrvatskoj</a:t>
            </a:r>
            <a:r>
              <a:rPr lang="en-US" dirty="0"/>
              <a:t> ne </a:t>
            </a:r>
            <a:r>
              <a:rPr lang="en-US" dirty="0" err="1"/>
              <a:t>doprinose</a:t>
            </a:r>
            <a:r>
              <a:rPr lang="en-US" dirty="0"/>
              <a:t> </a:t>
            </a:r>
            <a:r>
              <a:rPr lang="en-US" dirty="0" err="1"/>
              <a:t>značajnoj</a:t>
            </a:r>
            <a:r>
              <a:rPr lang="en-US" dirty="0"/>
              <a:t> </a:t>
            </a:r>
            <a:r>
              <a:rPr lang="en-US" dirty="0" err="1"/>
              <a:t>promjeni</a:t>
            </a:r>
            <a:r>
              <a:rPr lang="en-US" dirty="0"/>
              <a:t> u </a:t>
            </a:r>
            <a:r>
              <a:rPr lang="en-US" dirty="0" err="1"/>
              <a:t>prevalenciji</a:t>
            </a:r>
            <a:r>
              <a:rPr lang="en-US" dirty="0"/>
              <a:t> i </a:t>
            </a:r>
            <a:r>
              <a:rPr lang="en-US" dirty="0" err="1"/>
              <a:t>trendu</a:t>
            </a:r>
            <a:r>
              <a:rPr lang="en-US" dirty="0"/>
              <a:t> </a:t>
            </a:r>
            <a:r>
              <a:rPr lang="en-US" dirty="0" err="1"/>
              <a:t>pušenja</a:t>
            </a:r>
            <a:r>
              <a:rPr lang="en-US" dirty="0"/>
              <a:t> </a:t>
            </a:r>
            <a:r>
              <a:rPr lang="en-US" dirty="0" err="1"/>
              <a:t>kod</a:t>
            </a:r>
            <a:r>
              <a:rPr lang="en-US" dirty="0"/>
              <a:t> </a:t>
            </a:r>
            <a:r>
              <a:rPr lang="en-US" dirty="0" err="1"/>
              <a:t>adolescenata</a:t>
            </a:r>
            <a:r>
              <a:rPr lang="en-US" dirty="0"/>
              <a:t>.</a:t>
            </a:r>
          </a:p>
          <a:p>
            <a:r>
              <a:rPr lang="en-US" dirty="0" err="1"/>
              <a:t>Korištenje</a:t>
            </a:r>
            <a:r>
              <a:rPr lang="en-US" dirty="0"/>
              <a:t> </a:t>
            </a:r>
            <a:r>
              <a:rPr lang="en-US" b="1" dirty="0" err="1"/>
              <a:t>ilegalnih</a:t>
            </a:r>
            <a:r>
              <a:rPr lang="en-US" b="1" dirty="0"/>
              <a:t> </a:t>
            </a:r>
            <a:r>
              <a:rPr lang="en-US" b="1" dirty="0" err="1"/>
              <a:t>droga</a:t>
            </a:r>
            <a:r>
              <a:rPr lang="en-US" dirty="0"/>
              <a:t> </a:t>
            </a:r>
            <a:r>
              <a:rPr lang="en-US" dirty="0" err="1"/>
              <a:t>uglavnom</a:t>
            </a:r>
            <a:r>
              <a:rPr lang="en-US" dirty="0"/>
              <a:t> bez </a:t>
            </a:r>
            <a:r>
              <a:rPr lang="en-US" dirty="0" err="1"/>
              <a:t>značajnijih</a:t>
            </a:r>
            <a:r>
              <a:rPr lang="en-US" dirty="0"/>
              <a:t> </a:t>
            </a:r>
            <a:r>
              <a:rPr lang="en-US" dirty="0" err="1"/>
              <a:t>promjena</a:t>
            </a:r>
            <a:r>
              <a:rPr lang="en-US" dirty="0"/>
              <a:t>, </a:t>
            </a:r>
            <a:r>
              <a:rPr lang="en-US" dirty="0" err="1"/>
              <a:t>osim</a:t>
            </a:r>
            <a:r>
              <a:rPr lang="en-US" dirty="0"/>
              <a:t> </a:t>
            </a:r>
            <a:r>
              <a:rPr lang="en-US" dirty="0" err="1"/>
              <a:t>zabrinjavajućeg</a:t>
            </a:r>
            <a:r>
              <a:rPr lang="en-US" dirty="0"/>
              <a:t> </a:t>
            </a:r>
            <a:r>
              <a:rPr lang="en-US" dirty="0" err="1"/>
              <a:t>porasta</a:t>
            </a:r>
            <a:r>
              <a:rPr lang="en-US" dirty="0"/>
              <a:t> </a:t>
            </a:r>
            <a:r>
              <a:rPr lang="en-US" dirty="0" err="1"/>
              <a:t>korištenja</a:t>
            </a:r>
            <a:r>
              <a:rPr lang="en-US" dirty="0"/>
              <a:t> </a:t>
            </a:r>
            <a:r>
              <a:rPr lang="en-US" b="1" dirty="0" err="1"/>
              <a:t>marihuane</a:t>
            </a:r>
            <a:r>
              <a:rPr lang="en-US" dirty="0"/>
              <a:t>. </a:t>
            </a:r>
            <a:r>
              <a:rPr lang="en-US" dirty="0" err="1"/>
              <a:t>Zabrinjava</a:t>
            </a:r>
            <a:r>
              <a:rPr lang="en-US" dirty="0"/>
              <a:t> i </a:t>
            </a:r>
            <a:r>
              <a:rPr lang="en-US" dirty="0" err="1"/>
              <a:t>visoka</a:t>
            </a:r>
            <a:r>
              <a:rPr lang="en-US" dirty="0"/>
              <a:t> </a:t>
            </a:r>
            <a:r>
              <a:rPr lang="en-US" dirty="0" err="1"/>
              <a:t>prevalencija</a:t>
            </a:r>
            <a:r>
              <a:rPr lang="en-US" dirty="0"/>
              <a:t> </a:t>
            </a:r>
            <a:r>
              <a:rPr lang="en-US" dirty="0" err="1"/>
              <a:t>korištenja</a:t>
            </a:r>
            <a:r>
              <a:rPr lang="en-US" dirty="0"/>
              <a:t> </a:t>
            </a:r>
            <a:r>
              <a:rPr lang="en-US" b="1" dirty="0" err="1"/>
              <a:t>inhalanata</a:t>
            </a:r>
            <a:r>
              <a:rPr lang="en-US" dirty="0"/>
              <a:t> i </a:t>
            </a:r>
            <a:r>
              <a:rPr lang="en-US" b="1" dirty="0" err="1"/>
              <a:t>novih</a:t>
            </a:r>
            <a:r>
              <a:rPr lang="en-US" b="1" dirty="0"/>
              <a:t> </a:t>
            </a:r>
            <a:r>
              <a:rPr lang="en-US" b="1" dirty="0" err="1"/>
              <a:t>psihoaktivnih</a:t>
            </a:r>
            <a:r>
              <a:rPr lang="en-US" b="1" dirty="0"/>
              <a:t> </a:t>
            </a:r>
            <a:r>
              <a:rPr lang="en-US" b="1" dirty="0" err="1"/>
              <a:t>droga</a:t>
            </a:r>
            <a:r>
              <a:rPr lang="en-US" b="1" dirty="0"/>
              <a:t> (NPS)</a:t>
            </a:r>
            <a:r>
              <a:rPr lang="en-US" dirty="0"/>
              <a:t> u </a:t>
            </a:r>
            <a:r>
              <a:rPr lang="en-US" dirty="0" err="1"/>
              <a:t>odnosu</a:t>
            </a:r>
            <a:r>
              <a:rPr lang="en-US" dirty="0"/>
              <a:t> </a:t>
            </a:r>
            <a:r>
              <a:rPr lang="en-US" dirty="0" err="1"/>
              <a:t>na</a:t>
            </a:r>
            <a:r>
              <a:rPr lang="en-US" dirty="0"/>
              <a:t> </a:t>
            </a:r>
            <a:r>
              <a:rPr lang="en-US" dirty="0" err="1"/>
              <a:t>prosjek</a:t>
            </a:r>
            <a:r>
              <a:rPr lang="en-US" dirty="0"/>
              <a:t> ESPAD </a:t>
            </a:r>
            <a:r>
              <a:rPr lang="en-US" dirty="0" err="1"/>
              <a:t>zemalja</a:t>
            </a:r>
            <a:r>
              <a:rPr lang="en-US" dirty="0"/>
              <a:t>.</a:t>
            </a:r>
          </a:p>
          <a:p>
            <a:endParaRPr lang="en-GB" dirty="0"/>
          </a:p>
        </p:txBody>
      </p:sp>
    </p:spTree>
    <p:extLst>
      <p:ext uri="{BB962C8B-B14F-4D97-AF65-F5344CB8AC3E}">
        <p14:creationId xmlns:p14="http://schemas.microsoft.com/office/powerpoint/2010/main" val="4015746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00050"/>
            <a:ext cx="8596668" cy="585788"/>
          </a:xfrm>
        </p:spPr>
        <p:txBody>
          <a:bodyPr>
            <a:normAutofit fontScale="90000"/>
          </a:bodyPr>
          <a:lstStyle/>
          <a:p>
            <a:endParaRPr lang="en-GB" dirty="0"/>
          </a:p>
        </p:txBody>
      </p:sp>
      <p:sp>
        <p:nvSpPr>
          <p:cNvPr id="3" name="Content Placeholder 2"/>
          <p:cNvSpPr>
            <a:spLocks noGrp="1"/>
          </p:cNvSpPr>
          <p:nvPr>
            <p:ph idx="1"/>
          </p:nvPr>
        </p:nvSpPr>
        <p:spPr>
          <a:xfrm>
            <a:off x="677334" y="1214438"/>
            <a:ext cx="8596668" cy="5257799"/>
          </a:xfrm>
        </p:spPr>
        <p:txBody>
          <a:bodyPr/>
          <a:lstStyle/>
          <a:p>
            <a:r>
              <a:rPr lang="en-US" b="1" dirty="0" err="1"/>
              <a:t>Hrvatska</a:t>
            </a:r>
            <a:r>
              <a:rPr lang="en-US" b="1" dirty="0"/>
              <a:t> – </a:t>
            </a:r>
            <a:r>
              <a:rPr lang="en-US" b="1" dirty="0" err="1"/>
              <a:t>pušenje</a:t>
            </a:r>
            <a:endParaRPr lang="en-US" dirty="0"/>
          </a:p>
          <a:p>
            <a:r>
              <a:rPr lang="en-US" dirty="0"/>
              <a:t>U </a:t>
            </a:r>
            <a:r>
              <a:rPr lang="en-US" dirty="0" err="1"/>
              <a:t>Hrvatskoj</a:t>
            </a:r>
            <a:r>
              <a:rPr lang="en-US" dirty="0"/>
              <a:t> se </a:t>
            </a:r>
            <a:r>
              <a:rPr lang="en-US" dirty="0" err="1"/>
              <a:t>bilježi</a:t>
            </a:r>
            <a:r>
              <a:rPr lang="en-US" dirty="0"/>
              <a:t> </a:t>
            </a:r>
            <a:r>
              <a:rPr lang="en-US" dirty="0">
                <a:solidFill>
                  <a:srgbClr val="0070C0"/>
                </a:solidFill>
              </a:rPr>
              <a:t>pad </a:t>
            </a:r>
            <a:r>
              <a:rPr lang="en-US" dirty="0" err="1">
                <a:solidFill>
                  <a:srgbClr val="0070C0"/>
                </a:solidFill>
              </a:rPr>
              <a:t>prevalencije</a:t>
            </a:r>
            <a:r>
              <a:rPr lang="en-US" dirty="0">
                <a:solidFill>
                  <a:srgbClr val="0070C0"/>
                </a:solidFill>
              </a:rPr>
              <a:t> </a:t>
            </a:r>
            <a:r>
              <a:rPr lang="en-US" b="1" dirty="0" err="1"/>
              <a:t>pušenja</a:t>
            </a:r>
            <a:r>
              <a:rPr lang="en-US" b="1" dirty="0"/>
              <a:t> u </a:t>
            </a:r>
            <a:r>
              <a:rPr lang="en-US" b="1" dirty="0" err="1"/>
              <a:t>životu</a:t>
            </a:r>
            <a:r>
              <a:rPr lang="en-US" dirty="0"/>
              <a:t>, </a:t>
            </a:r>
            <a:r>
              <a:rPr lang="en-US" dirty="0" err="1"/>
              <a:t>ali</a:t>
            </a:r>
            <a:r>
              <a:rPr lang="en-US" dirty="0"/>
              <a:t> od 2011. </a:t>
            </a:r>
            <a:r>
              <a:rPr lang="en-US" dirty="0" err="1"/>
              <a:t>godine</a:t>
            </a:r>
            <a:r>
              <a:rPr lang="en-US" dirty="0"/>
              <a:t> (</a:t>
            </a:r>
            <a:r>
              <a:rPr lang="en-US" dirty="0" err="1"/>
              <a:t>sa</a:t>
            </a:r>
            <a:r>
              <a:rPr lang="en-US" dirty="0"/>
              <a:t> 70 % </a:t>
            </a:r>
            <a:r>
              <a:rPr lang="en-US" dirty="0" err="1"/>
              <a:t>na</a:t>
            </a:r>
            <a:r>
              <a:rPr lang="en-US" dirty="0"/>
              <a:t> 54 %).</a:t>
            </a:r>
          </a:p>
          <a:p>
            <a:r>
              <a:rPr lang="en-US" dirty="0" err="1">
                <a:solidFill>
                  <a:srgbClr val="FF0000"/>
                </a:solidFill>
              </a:rPr>
              <a:t>Prevalencija</a:t>
            </a:r>
            <a:r>
              <a:rPr lang="en-US" dirty="0">
                <a:solidFill>
                  <a:srgbClr val="FF0000"/>
                </a:solidFill>
              </a:rPr>
              <a:t> </a:t>
            </a:r>
            <a:r>
              <a:rPr lang="en-US" dirty="0" err="1">
                <a:solidFill>
                  <a:srgbClr val="FF0000"/>
                </a:solidFill>
              </a:rPr>
              <a:t>pušenja</a:t>
            </a:r>
            <a:r>
              <a:rPr lang="en-US" dirty="0">
                <a:solidFill>
                  <a:srgbClr val="FF0000"/>
                </a:solidFill>
              </a:rPr>
              <a:t> </a:t>
            </a:r>
            <a:r>
              <a:rPr lang="en-US" dirty="0" err="1">
                <a:solidFill>
                  <a:srgbClr val="FF0000"/>
                </a:solidFill>
              </a:rPr>
              <a:t>adolescenata</a:t>
            </a:r>
            <a:r>
              <a:rPr lang="en-US" dirty="0">
                <a:solidFill>
                  <a:srgbClr val="FF0000"/>
                </a:solidFill>
              </a:rPr>
              <a:t> u </a:t>
            </a:r>
            <a:r>
              <a:rPr lang="en-US" dirty="0" err="1">
                <a:solidFill>
                  <a:srgbClr val="FF0000"/>
                </a:solidFill>
              </a:rPr>
              <a:t>Hrvatskoj</a:t>
            </a:r>
            <a:r>
              <a:rPr lang="en-US" dirty="0">
                <a:solidFill>
                  <a:srgbClr val="FF0000"/>
                </a:solidFill>
              </a:rPr>
              <a:t> i </a:t>
            </a:r>
            <a:r>
              <a:rPr lang="en-US" dirty="0" err="1">
                <a:solidFill>
                  <a:srgbClr val="FF0000"/>
                </a:solidFill>
              </a:rPr>
              <a:t>dalje</a:t>
            </a:r>
            <a:r>
              <a:rPr lang="en-US" dirty="0">
                <a:solidFill>
                  <a:srgbClr val="FF0000"/>
                </a:solidFill>
              </a:rPr>
              <a:t> </a:t>
            </a:r>
            <a:r>
              <a:rPr lang="en-US" dirty="0" err="1">
                <a:solidFill>
                  <a:srgbClr val="FF0000"/>
                </a:solidFill>
              </a:rPr>
              <a:t>viša</a:t>
            </a:r>
            <a:r>
              <a:rPr lang="en-US" dirty="0">
                <a:solidFill>
                  <a:srgbClr val="FF0000"/>
                </a:solidFill>
              </a:rPr>
              <a:t> u </a:t>
            </a:r>
            <a:r>
              <a:rPr lang="en-US" dirty="0" err="1">
                <a:solidFill>
                  <a:srgbClr val="FF0000"/>
                </a:solidFill>
              </a:rPr>
              <a:t>odnosu</a:t>
            </a:r>
            <a:r>
              <a:rPr lang="en-US" dirty="0">
                <a:solidFill>
                  <a:srgbClr val="FF0000"/>
                </a:solidFill>
              </a:rPr>
              <a:t> </a:t>
            </a:r>
            <a:r>
              <a:rPr lang="en-US" dirty="0" err="1">
                <a:solidFill>
                  <a:srgbClr val="FF0000"/>
                </a:solidFill>
              </a:rPr>
              <a:t>na</a:t>
            </a:r>
            <a:r>
              <a:rPr lang="en-US" dirty="0">
                <a:solidFill>
                  <a:srgbClr val="FF0000"/>
                </a:solidFill>
              </a:rPr>
              <a:t> ESPAD </a:t>
            </a:r>
            <a:r>
              <a:rPr lang="en-US" dirty="0" err="1">
                <a:solidFill>
                  <a:srgbClr val="FF0000"/>
                </a:solidFill>
              </a:rPr>
              <a:t>prosjek</a:t>
            </a:r>
            <a:r>
              <a:rPr lang="en-US" dirty="0"/>
              <a:t>.</a:t>
            </a:r>
          </a:p>
          <a:p>
            <a:r>
              <a:rPr lang="en-US" dirty="0" err="1">
                <a:solidFill>
                  <a:srgbClr val="FF0000"/>
                </a:solidFill>
              </a:rPr>
              <a:t>Hrvatska</a:t>
            </a:r>
            <a:r>
              <a:rPr lang="en-US" dirty="0">
                <a:solidFill>
                  <a:srgbClr val="FF0000"/>
                </a:solidFill>
              </a:rPr>
              <a:t> je </a:t>
            </a:r>
            <a:r>
              <a:rPr lang="en-US" dirty="0" err="1">
                <a:solidFill>
                  <a:srgbClr val="FF0000"/>
                </a:solidFill>
              </a:rPr>
              <a:t>među</a:t>
            </a:r>
            <a:r>
              <a:rPr lang="en-US" dirty="0">
                <a:solidFill>
                  <a:srgbClr val="FF0000"/>
                </a:solidFill>
              </a:rPr>
              <a:t> </a:t>
            </a:r>
            <a:r>
              <a:rPr lang="en-US" dirty="0" err="1">
                <a:solidFill>
                  <a:srgbClr val="FF0000"/>
                </a:solidFill>
              </a:rPr>
              <a:t>zemljama</a:t>
            </a:r>
            <a:r>
              <a:rPr lang="en-US" dirty="0">
                <a:solidFill>
                  <a:srgbClr val="FF0000"/>
                </a:solidFill>
              </a:rPr>
              <a:t> s </a:t>
            </a:r>
            <a:r>
              <a:rPr lang="en-US" dirty="0" err="1">
                <a:solidFill>
                  <a:srgbClr val="FF0000"/>
                </a:solidFill>
              </a:rPr>
              <a:t>najvećom</a:t>
            </a:r>
            <a:r>
              <a:rPr lang="en-US" dirty="0">
                <a:solidFill>
                  <a:srgbClr val="FF0000"/>
                </a:solidFill>
              </a:rPr>
              <a:t> </a:t>
            </a:r>
            <a:r>
              <a:rPr lang="en-US" dirty="0" err="1">
                <a:solidFill>
                  <a:srgbClr val="FF0000"/>
                </a:solidFill>
              </a:rPr>
              <a:t>prevalencijom</a:t>
            </a:r>
            <a:r>
              <a:rPr lang="en-US" dirty="0">
                <a:solidFill>
                  <a:srgbClr val="FF0000"/>
                </a:solidFill>
              </a:rPr>
              <a:t> </a:t>
            </a:r>
            <a:r>
              <a:rPr lang="en-US" b="1" dirty="0" err="1">
                <a:solidFill>
                  <a:srgbClr val="FF0000"/>
                </a:solidFill>
              </a:rPr>
              <a:t>svakodnevnog</a:t>
            </a:r>
            <a:r>
              <a:rPr lang="en-US" b="1" dirty="0">
                <a:solidFill>
                  <a:srgbClr val="FF0000"/>
                </a:solidFill>
              </a:rPr>
              <a:t> </a:t>
            </a:r>
            <a:r>
              <a:rPr lang="en-US" b="1" dirty="0" err="1">
                <a:solidFill>
                  <a:srgbClr val="FF0000"/>
                </a:solidFill>
              </a:rPr>
              <a:t>pušenja</a:t>
            </a:r>
            <a:r>
              <a:rPr lang="en-US" dirty="0">
                <a:solidFill>
                  <a:srgbClr val="FF0000"/>
                </a:solidFill>
              </a:rPr>
              <a:t> </a:t>
            </a:r>
            <a:r>
              <a:rPr lang="en-US" dirty="0" err="1">
                <a:solidFill>
                  <a:srgbClr val="FF0000"/>
                </a:solidFill>
              </a:rPr>
              <a:t>adolescenata</a:t>
            </a:r>
            <a:r>
              <a:rPr lang="en-US" dirty="0">
                <a:solidFill>
                  <a:srgbClr val="FF0000"/>
                </a:solidFill>
              </a:rPr>
              <a:t> u </a:t>
            </a:r>
            <a:r>
              <a:rPr lang="en-US" dirty="0" err="1">
                <a:solidFill>
                  <a:srgbClr val="FF0000"/>
                </a:solidFill>
              </a:rPr>
              <a:t>posljednjih</a:t>
            </a:r>
            <a:r>
              <a:rPr lang="en-US" dirty="0">
                <a:solidFill>
                  <a:srgbClr val="FF0000"/>
                </a:solidFill>
              </a:rPr>
              <a:t> 30 dana (19 %), </a:t>
            </a:r>
            <a:r>
              <a:rPr lang="en-US" dirty="0" err="1">
                <a:solidFill>
                  <a:srgbClr val="FF0000"/>
                </a:solidFill>
              </a:rPr>
              <a:t>nalazi</a:t>
            </a:r>
            <a:r>
              <a:rPr lang="en-US" dirty="0">
                <a:solidFill>
                  <a:srgbClr val="FF0000"/>
                </a:solidFill>
              </a:rPr>
              <a:t> se </a:t>
            </a:r>
            <a:r>
              <a:rPr lang="en-US" dirty="0" err="1">
                <a:solidFill>
                  <a:srgbClr val="FF0000"/>
                </a:solidFill>
              </a:rPr>
              <a:t>na</a:t>
            </a:r>
            <a:r>
              <a:rPr lang="en-US" dirty="0">
                <a:solidFill>
                  <a:srgbClr val="FF0000"/>
                </a:solidFill>
              </a:rPr>
              <a:t> </a:t>
            </a:r>
            <a:r>
              <a:rPr lang="en-US" dirty="0" err="1">
                <a:solidFill>
                  <a:srgbClr val="FF0000"/>
                </a:solidFill>
              </a:rPr>
              <a:t>drugom</a:t>
            </a:r>
            <a:r>
              <a:rPr lang="en-US" dirty="0">
                <a:solidFill>
                  <a:srgbClr val="FF0000"/>
                </a:solidFill>
              </a:rPr>
              <a:t> </a:t>
            </a:r>
            <a:r>
              <a:rPr lang="en-US" dirty="0" err="1">
                <a:solidFill>
                  <a:srgbClr val="FF0000"/>
                </a:solidFill>
              </a:rPr>
              <a:t>mjestu</a:t>
            </a:r>
            <a:r>
              <a:rPr lang="en-US" dirty="0">
                <a:solidFill>
                  <a:srgbClr val="FF0000"/>
                </a:solidFill>
              </a:rPr>
              <a:t> </a:t>
            </a:r>
            <a:r>
              <a:rPr lang="en-US" dirty="0" err="1">
                <a:solidFill>
                  <a:srgbClr val="FF0000"/>
                </a:solidFill>
              </a:rPr>
              <a:t>ljestvice</a:t>
            </a:r>
            <a:r>
              <a:rPr lang="en-US" dirty="0">
                <a:solidFill>
                  <a:srgbClr val="FF0000"/>
                </a:solidFill>
              </a:rPr>
              <a:t> ESPAD </a:t>
            </a:r>
            <a:r>
              <a:rPr lang="en-US" dirty="0" err="1">
                <a:solidFill>
                  <a:srgbClr val="FF0000"/>
                </a:solidFill>
              </a:rPr>
              <a:t>zemalja</a:t>
            </a:r>
            <a:r>
              <a:rPr lang="en-US" dirty="0">
                <a:solidFill>
                  <a:srgbClr val="FF0000"/>
                </a:solidFill>
              </a:rPr>
              <a:t>, </a:t>
            </a:r>
            <a:r>
              <a:rPr lang="en-US" dirty="0" err="1">
                <a:solidFill>
                  <a:srgbClr val="FF0000"/>
                </a:solidFill>
              </a:rPr>
              <a:t>iza</a:t>
            </a:r>
            <a:r>
              <a:rPr lang="en-US" dirty="0">
                <a:solidFill>
                  <a:srgbClr val="FF0000"/>
                </a:solidFill>
              </a:rPr>
              <a:t> </a:t>
            </a:r>
            <a:r>
              <a:rPr lang="en-US" dirty="0" err="1">
                <a:solidFill>
                  <a:srgbClr val="FF0000"/>
                </a:solidFill>
              </a:rPr>
              <a:t>Bugarske</a:t>
            </a:r>
            <a:r>
              <a:rPr lang="en-US" dirty="0">
                <a:solidFill>
                  <a:srgbClr val="FF0000"/>
                </a:solidFill>
              </a:rPr>
              <a:t> (22%).</a:t>
            </a:r>
          </a:p>
          <a:p>
            <a:r>
              <a:rPr lang="en-US" dirty="0" err="1"/>
              <a:t>Prevalencija</a:t>
            </a:r>
            <a:r>
              <a:rPr lang="en-US" dirty="0"/>
              <a:t> </a:t>
            </a:r>
            <a:r>
              <a:rPr lang="en-US" b="1" dirty="0" err="1"/>
              <a:t>ranog</a:t>
            </a:r>
            <a:r>
              <a:rPr lang="en-US" b="1" dirty="0"/>
              <a:t> </a:t>
            </a:r>
            <a:r>
              <a:rPr lang="en-US" b="1" dirty="0" err="1"/>
              <a:t>početka</a:t>
            </a:r>
            <a:r>
              <a:rPr lang="en-US" b="1" dirty="0"/>
              <a:t> </a:t>
            </a:r>
            <a:r>
              <a:rPr lang="en-US" b="1" dirty="0" err="1"/>
              <a:t>svakodnevnog</a:t>
            </a:r>
            <a:r>
              <a:rPr lang="en-US" b="1" dirty="0"/>
              <a:t> </a:t>
            </a:r>
            <a:r>
              <a:rPr lang="en-US" b="1" dirty="0" err="1"/>
              <a:t>pušenja</a:t>
            </a:r>
            <a:r>
              <a:rPr lang="en-US" dirty="0"/>
              <a:t> </a:t>
            </a:r>
            <a:r>
              <a:rPr lang="en-US" dirty="0" err="1"/>
              <a:t>na</a:t>
            </a:r>
            <a:r>
              <a:rPr lang="en-US" dirty="0"/>
              <a:t> </a:t>
            </a:r>
            <a:r>
              <a:rPr lang="en-US" dirty="0" err="1"/>
              <a:t>najnižoj</a:t>
            </a:r>
            <a:r>
              <a:rPr lang="en-US" dirty="0"/>
              <a:t> </a:t>
            </a:r>
            <a:r>
              <a:rPr lang="en-US" dirty="0" err="1"/>
              <a:t>razini</a:t>
            </a:r>
            <a:r>
              <a:rPr lang="en-US" dirty="0"/>
              <a:t> od 1999. (11 % 1999 </a:t>
            </a:r>
            <a:r>
              <a:rPr lang="en-US" dirty="0" err="1"/>
              <a:t>godine</a:t>
            </a:r>
            <a:r>
              <a:rPr lang="en-US" dirty="0"/>
              <a:t>, </a:t>
            </a:r>
            <a:r>
              <a:rPr lang="en-US" dirty="0" err="1"/>
              <a:t>na</a:t>
            </a:r>
            <a:r>
              <a:rPr lang="en-US" dirty="0"/>
              <a:t> 4,2 % 2019. </a:t>
            </a:r>
            <a:r>
              <a:rPr lang="en-US" dirty="0" err="1"/>
              <a:t>godine</a:t>
            </a:r>
            <a:r>
              <a:rPr lang="en-US" dirty="0"/>
              <a:t>) </a:t>
            </a:r>
            <a:r>
              <a:rPr lang="en-US" dirty="0" err="1"/>
              <a:t>ali</a:t>
            </a:r>
            <a:r>
              <a:rPr lang="en-US" dirty="0"/>
              <a:t> i </a:t>
            </a:r>
            <a:r>
              <a:rPr lang="en-US" dirty="0" err="1"/>
              <a:t>dalje</a:t>
            </a:r>
            <a:r>
              <a:rPr lang="en-US" dirty="0"/>
              <a:t> </a:t>
            </a:r>
            <a:r>
              <a:rPr lang="en-US" dirty="0" err="1"/>
              <a:t>viša</a:t>
            </a:r>
            <a:r>
              <a:rPr lang="en-US" dirty="0"/>
              <a:t> </a:t>
            </a:r>
            <a:r>
              <a:rPr lang="en-US" dirty="0" err="1"/>
              <a:t>prevalencija</a:t>
            </a:r>
            <a:r>
              <a:rPr lang="en-US" dirty="0"/>
              <a:t> u </a:t>
            </a:r>
            <a:r>
              <a:rPr lang="en-US" dirty="0" err="1"/>
              <a:t>odnosu</a:t>
            </a:r>
            <a:r>
              <a:rPr lang="en-US" dirty="0"/>
              <a:t> an ESPAD </a:t>
            </a:r>
            <a:r>
              <a:rPr lang="en-US" dirty="0" err="1"/>
              <a:t>prosjek</a:t>
            </a:r>
            <a:r>
              <a:rPr lang="en-US" dirty="0"/>
              <a:t>.</a:t>
            </a:r>
          </a:p>
          <a:p>
            <a:r>
              <a:rPr lang="en-US" dirty="0"/>
              <a:t>69 % </a:t>
            </a:r>
            <a:r>
              <a:rPr lang="en-US" dirty="0" err="1"/>
              <a:t>učenika</a:t>
            </a:r>
            <a:r>
              <a:rPr lang="en-US" dirty="0"/>
              <a:t> u </a:t>
            </a:r>
            <a:r>
              <a:rPr lang="en-US" dirty="0" err="1"/>
              <a:t>Hrvatskoj</a:t>
            </a:r>
            <a:r>
              <a:rPr lang="en-US" dirty="0"/>
              <a:t> je </a:t>
            </a:r>
            <a:r>
              <a:rPr lang="en-US" dirty="0" err="1"/>
              <a:t>izjavilo</a:t>
            </a:r>
            <a:r>
              <a:rPr lang="en-US" dirty="0"/>
              <a:t> </a:t>
            </a:r>
            <a:r>
              <a:rPr lang="en-US" dirty="0" err="1"/>
              <a:t>kako</a:t>
            </a:r>
            <a:r>
              <a:rPr lang="en-US" dirty="0"/>
              <a:t> </a:t>
            </a:r>
            <a:r>
              <a:rPr lang="en-US" dirty="0" err="1"/>
              <a:t>su</a:t>
            </a:r>
            <a:r>
              <a:rPr lang="en-US" dirty="0"/>
              <a:t> </a:t>
            </a:r>
            <a:r>
              <a:rPr lang="en-US" dirty="0" err="1"/>
              <a:t>im</a:t>
            </a:r>
            <a:r>
              <a:rPr lang="en-US" dirty="0"/>
              <a:t> </a:t>
            </a:r>
            <a:r>
              <a:rPr lang="en-US" dirty="0" err="1"/>
              <a:t>cigarete</a:t>
            </a:r>
            <a:r>
              <a:rPr lang="en-US" dirty="0"/>
              <a:t> </a:t>
            </a:r>
            <a:r>
              <a:rPr lang="en-US" dirty="0" err="1"/>
              <a:t>prilično</a:t>
            </a:r>
            <a:r>
              <a:rPr lang="en-US" dirty="0"/>
              <a:t> </a:t>
            </a:r>
            <a:r>
              <a:rPr lang="en-US" dirty="0" err="1"/>
              <a:t>ili</a:t>
            </a:r>
            <a:r>
              <a:rPr lang="en-US" dirty="0"/>
              <a:t> </a:t>
            </a:r>
            <a:r>
              <a:rPr lang="en-US" dirty="0" err="1"/>
              <a:t>vrlo</a:t>
            </a:r>
            <a:r>
              <a:rPr lang="en-US" dirty="0"/>
              <a:t> </a:t>
            </a:r>
            <a:r>
              <a:rPr lang="en-US" dirty="0" err="1"/>
              <a:t>lako</a:t>
            </a:r>
            <a:r>
              <a:rPr lang="en-US" dirty="0"/>
              <a:t> </a:t>
            </a:r>
            <a:r>
              <a:rPr lang="en-US" dirty="0" err="1"/>
              <a:t>dostupne</a:t>
            </a:r>
            <a:r>
              <a:rPr lang="en-US" dirty="0"/>
              <a:t>, </a:t>
            </a:r>
            <a:r>
              <a:rPr lang="en-US" dirty="0" err="1">
                <a:solidFill>
                  <a:srgbClr val="FF0000"/>
                </a:solidFill>
              </a:rPr>
              <a:t>te</a:t>
            </a:r>
            <a:r>
              <a:rPr lang="en-US" dirty="0">
                <a:solidFill>
                  <a:srgbClr val="FF0000"/>
                </a:solidFill>
              </a:rPr>
              <a:t> je </a:t>
            </a:r>
            <a:r>
              <a:rPr lang="en-US" dirty="0" err="1">
                <a:solidFill>
                  <a:srgbClr val="FF0000"/>
                </a:solidFill>
              </a:rPr>
              <a:t>Hrvatska</a:t>
            </a:r>
            <a:r>
              <a:rPr lang="en-US" dirty="0">
                <a:solidFill>
                  <a:srgbClr val="FF0000"/>
                </a:solidFill>
              </a:rPr>
              <a:t> </a:t>
            </a:r>
            <a:r>
              <a:rPr lang="en-US" dirty="0" err="1">
                <a:solidFill>
                  <a:srgbClr val="FF0000"/>
                </a:solidFill>
              </a:rPr>
              <a:t>prema</a:t>
            </a:r>
            <a:r>
              <a:rPr lang="en-US" dirty="0">
                <a:solidFill>
                  <a:srgbClr val="FF0000"/>
                </a:solidFill>
              </a:rPr>
              <a:t> </a:t>
            </a:r>
            <a:r>
              <a:rPr lang="en-US" b="1" dirty="0" err="1">
                <a:solidFill>
                  <a:srgbClr val="FF0000"/>
                </a:solidFill>
              </a:rPr>
              <a:t>percepciji</a:t>
            </a:r>
            <a:r>
              <a:rPr lang="en-US" b="1" dirty="0">
                <a:solidFill>
                  <a:srgbClr val="FF0000"/>
                </a:solidFill>
              </a:rPr>
              <a:t> </a:t>
            </a:r>
            <a:r>
              <a:rPr lang="en-US" b="1" dirty="0" err="1">
                <a:solidFill>
                  <a:srgbClr val="FF0000"/>
                </a:solidFill>
              </a:rPr>
              <a:t>dostupnosti</a:t>
            </a:r>
            <a:r>
              <a:rPr lang="en-US" dirty="0">
                <a:solidFill>
                  <a:srgbClr val="FF0000"/>
                </a:solidFill>
              </a:rPr>
              <a:t> </a:t>
            </a:r>
            <a:r>
              <a:rPr lang="en-US" dirty="0" err="1">
                <a:solidFill>
                  <a:srgbClr val="FF0000"/>
                </a:solidFill>
              </a:rPr>
              <a:t>cigareta</a:t>
            </a:r>
            <a:r>
              <a:rPr lang="en-US" dirty="0">
                <a:solidFill>
                  <a:srgbClr val="FF0000"/>
                </a:solidFill>
              </a:rPr>
              <a:t> </a:t>
            </a:r>
            <a:r>
              <a:rPr lang="en-US" dirty="0" err="1">
                <a:solidFill>
                  <a:srgbClr val="FF0000"/>
                </a:solidFill>
              </a:rPr>
              <a:t>iznad</a:t>
            </a:r>
            <a:r>
              <a:rPr lang="en-US" dirty="0">
                <a:solidFill>
                  <a:srgbClr val="FF0000"/>
                </a:solidFill>
              </a:rPr>
              <a:t> ESPAD </a:t>
            </a:r>
            <a:r>
              <a:rPr lang="en-US" dirty="0" err="1">
                <a:solidFill>
                  <a:srgbClr val="FF0000"/>
                </a:solidFill>
              </a:rPr>
              <a:t>prosjeka</a:t>
            </a:r>
            <a:r>
              <a:rPr lang="en-US" dirty="0">
                <a:solidFill>
                  <a:srgbClr val="FF0000"/>
                </a:solidFill>
              </a:rPr>
              <a:t>.</a:t>
            </a:r>
          </a:p>
          <a:p>
            <a:endParaRPr lang="en-GB" dirty="0"/>
          </a:p>
        </p:txBody>
      </p:sp>
    </p:spTree>
    <p:extLst>
      <p:ext uri="{BB962C8B-B14F-4D97-AF65-F5344CB8AC3E}">
        <p14:creationId xmlns:p14="http://schemas.microsoft.com/office/powerpoint/2010/main" val="1806813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61963"/>
          </a:xfrm>
        </p:spPr>
        <p:txBody>
          <a:bodyPr>
            <a:normAutofit fontScale="90000"/>
          </a:bodyPr>
          <a:lstStyle/>
          <a:p>
            <a:endParaRPr lang="en-GB" dirty="0"/>
          </a:p>
        </p:txBody>
      </p:sp>
      <p:sp>
        <p:nvSpPr>
          <p:cNvPr id="3" name="Content Placeholder 2"/>
          <p:cNvSpPr>
            <a:spLocks noGrp="1"/>
          </p:cNvSpPr>
          <p:nvPr>
            <p:ph idx="1"/>
          </p:nvPr>
        </p:nvSpPr>
        <p:spPr>
          <a:xfrm>
            <a:off x="677334" y="1443039"/>
            <a:ext cx="8596668" cy="4598324"/>
          </a:xfrm>
        </p:spPr>
        <p:txBody>
          <a:bodyPr>
            <a:normAutofit fontScale="92500" lnSpcReduction="20000"/>
          </a:bodyPr>
          <a:lstStyle/>
          <a:p>
            <a:r>
              <a:rPr lang="en-US" b="1" dirty="0" err="1"/>
              <a:t>Hrvatska</a:t>
            </a:r>
            <a:r>
              <a:rPr lang="en-US" b="1" dirty="0"/>
              <a:t> – </a:t>
            </a:r>
            <a:r>
              <a:rPr lang="en-US" b="1" dirty="0" err="1"/>
              <a:t>alkohol</a:t>
            </a:r>
            <a:endParaRPr lang="en-US" dirty="0"/>
          </a:p>
          <a:p>
            <a:r>
              <a:rPr lang="en-US" dirty="0" err="1">
                <a:solidFill>
                  <a:srgbClr val="FF0000"/>
                </a:solidFill>
              </a:rPr>
              <a:t>Prema</a:t>
            </a:r>
            <a:r>
              <a:rPr lang="en-US" dirty="0">
                <a:solidFill>
                  <a:srgbClr val="FF0000"/>
                </a:solidFill>
              </a:rPr>
              <a:t> </a:t>
            </a:r>
            <a:r>
              <a:rPr lang="en-US" dirty="0" err="1">
                <a:solidFill>
                  <a:srgbClr val="FF0000"/>
                </a:solidFill>
              </a:rPr>
              <a:t>pokazateljima</a:t>
            </a:r>
            <a:r>
              <a:rPr lang="en-US" dirty="0">
                <a:solidFill>
                  <a:srgbClr val="FF0000"/>
                </a:solidFill>
              </a:rPr>
              <a:t> </a:t>
            </a:r>
            <a:r>
              <a:rPr lang="en-US" dirty="0" err="1">
                <a:solidFill>
                  <a:srgbClr val="FF0000"/>
                </a:solidFill>
              </a:rPr>
              <a:t>pijenja</a:t>
            </a:r>
            <a:r>
              <a:rPr lang="en-US" dirty="0">
                <a:solidFill>
                  <a:srgbClr val="FF0000"/>
                </a:solidFill>
              </a:rPr>
              <a:t> </a:t>
            </a:r>
            <a:r>
              <a:rPr lang="en-US" dirty="0" err="1">
                <a:solidFill>
                  <a:srgbClr val="FF0000"/>
                </a:solidFill>
              </a:rPr>
              <a:t>alkohola</a:t>
            </a:r>
            <a:r>
              <a:rPr lang="en-US" dirty="0">
                <a:solidFill>
                  <a:srgbClr val="FF0000"/>
                </a:solidFill>
              </a:rPr>
              <a:t> </a:t>
            </a:r>
            <a:r>
              <a:rPr lang="en-US" dirty="0" err="1">
                <a:solidFill>
                  <a:srgbClr val="FF0000"/>
                </a:solidFill>
              </a:rPr>
              <a:t>Hrvatska</a:t>
            </a:r>
            <a:r>
              <a:rPr lang="en-US" dirty="0">
                <a:solidFill>
                  <a:srgbClr val="FF0000"/>
                </a:solidFill>
              </a:rPr>
              <a:t> je </a:t>
            </a:r>
            <a:r>
              <a:rPr lang="en-US" dirty="0" err="1">
                <a:solidFill>
                  <a:srgbClr val="FF0000"/>
                </a:solidFill>
              </a:rPr>
              <a:t>iznad</a:t>
            </a:r>
            <a:r>
              <a:rPr lang="en-US" dirty="0">
                <a:solidFill>
                  <a:srgbClr val="FF0000"/>
                </a:solidFill>
              </a:rPr>
              <a:t> ESPAD </a:t>
            </a:r>
            <a:r>
              <a:rPr lang="en-US" dirty="0" err="1">
                <a:solidFill>
                  <a:srgbClr val="FF0000"/>
                </a:solidFill>
              </a:rPr>
              <a:t>prosjeka</a:t>
            </a:r>
            <a:endParaRPr lang="en-US" dirty="0">
              <a:solidFill>
                <a:srgbClr val="FF0000"/>
              </a:solidFill>
            </a:endParaRPr>
          </a:p>
          <a:p>
            <a:r>
              <a:rPr lang="en-US" dirty="0"/>
              <a:t>90 % </a:t>
            </a:r>
            <a:r>
              <a:rPr lang="en-US" dirty="0" err="1"/>
              <a:t>učenika</a:t>
            </a:r>
            <a:r>
              <a:rPr lang="en-US" dirty="0"/>
              <a:t> u </a:t>
            </a:r>
            <a:r>
              <a:rPr lang="en-US" dirty="0" err="1"/>
              <a:t>Hrvatskoj</a:t>
            </a:r>
            <a:r>
              <a:rPr lang="en-US" dirty="0"/>
              <a:t> je </a:t>
            </a:r>
            <a:r>
              <a:rPr lang="en-US" dirty="0" err="1"/>
              <a:t>barem</a:t>
            </a:r>
            <a:r>
              <a:rPr lang="en-US" dirty="0"/>
              <a:t> </a:t>
            </a:r>
            <a:r>
              <a:rPr lang="en-US" dirty="0" err="1"/>
              <a:t>jednom</a:t>
            </a:r>
            <a:r>
              <a:rPr lang="en-US" dirty="0"/>
              <a:t> </a:t>
            </a:r>
            <a:r>
              <a:rPr lang="en-US" b="1" dirty="0"/>
              <a:t>u </a:t>
            </a:r>
            <a:r>
              <a:rPr lang="en-US" b="1" dirty="0" err="1"/>
              <a:t>životu</a:t>
            </a:r>
            <a:r>
              <a:rPr lang="en-US" dirty="0"/>
              <a:t> </a:t>
            </a:r>
            <a:r>
              <a:rPr lang="en-US" b="1" dirty="0" err="1"/>
              <a:t>pilo</a:t>
            </a:r>
            <a:r>
              <a:rPr lang="en-US" b="1" dirty="0"/>
              <a:t> </a:t>
            </a:r>
            <a:r>
              <a:rPr lang="en-US" b="1" dirty="0" err="1"/>
              <a:t>alkohol</a:t>
            </a:r>
            <a:endParaRPr lang="en-US" dirty="0"/>
          </a:p>
          <a:p>
            <a:r>
              <a:rPr lang="en-US" dirty="0"/>
              <a:t>58 % </a:t>
            </a:r>
            <a:r>
              <a:rPr lang="en-US" dirty="0" err="1"/>
              <a:t>učenika</a:t>
            </a:r>
            <a:r>
              <a:rPr lang="en-US" dirty="0"/>
              <a:t> u </a:t>
            </a:r>
            <a:r>
              <a:rPr lang="en-US" dirty="0" err="1"/>
              <a:t>Hrvatskoj</a:t>
            </a:r>
            <a:r>
              <a:rPr lang="en-US" dirty="0"/>
              <a:t> </a:t>
            </a:r>
            <a:r>
              <a:rPr lang="en-US" b="1" dirty="0" err="1"/>
              <a:t>pilo</a:t>
            </a:r>
            <a:r>
              <a:rPr lang="en-US" dirty="0"/>
              <a:t> je </a:t>
            </a:r>
            <a:r>
              <a:rPr lang="en-US" b="1" dirty="0"/>
              <a:t>u </a:t>
            </a:r>
            <a:r>
              <a:rPr lang="en-US" b="1" dirty="0" err="1"/>
              <a:t>posljednjih</a:t>
            </a:r>
            <a:r>
              <a:rPr lang="en-US" b="1" dirty="0"/>
              <a:t> 30 dana, </a:t>
            </a:r>
            <a:r>
              <a:rPr lang="en-US" dirty="0" err="1"/>
              <a:t>što</a:t>
            </a:r>
            <a:r>
              <a:rPr lang="en-US" dirty="0"/>
              <a:t> je </a:t>
            </a:r>
            <a:r>
              <a:rPr lang="en-US" dirty="0" err="1"/>
              <a:t>blagi</a:t>
            </a:r>
            <a:r>
              <a:rPr lang="en-US" dirty="0"/>
              <a:t> </a:t>
            </a:r>
            <a:r>
              <a:rPr lang="en-US" dirty="0" err="1"/>
              <a:t>porast</a:t>
            </a:r>
            <a:r>
              <a:rPr lang="en-US" dirty="0"/>
              <a:t> u </a:t>
            </a:r>
            <a:r>
              <a:rPr lang="en-US" dirty="0" err="1"/>
              <a:t>odnosu</a:t>
            </a:r>
            <a:r>
              <a:rPr lang="en-US" dirty="0"/>
              <a:t> </a:t>
            </a:r>
            <a:r>
              <a:rPr lang="en-US" dirty="0" err="1"/>
              <a:t>na</a:t>
            </a:r>
            <a:r>
              <a:rPr lang="en-US" dirty="0"/>
              <a:t> 55 % u 2015.</a:t>
            </a:r>
          </a:p>
          <a:p>
            <a:r>
              <a:rPr lang="en-US" dirty="0">
                <a:solidFill>
                  <a:srgbClr val="0070C0"/>
                </a:solidFill>
              </a:rPr>
              <a:t>Pad </a:t>
            </a:r>
            <a:r>
              <a:rPr lang="en-US" dirty="0" err="1">
                <a:solidFill>
                  <a:srgbClr val="0070C0"/>
                </a:solidFill>
              </a:rPr>
              <a:t>prevalencije</a:t>
            </a:r>
            <a:r>
              <a:rPr lang="en-US" dirty="0">
                <a:solidFill>
                  <a:srgbClr val="0070C0"/>
                </a:solidFill>
              </a:rPr>
              <a:t> </a:t>
            </a:r>
            <a:r>
              <a:rPr lang="en-US" b="1" dirty="0" err="1"/>
              <a:t>ekscesivnog</a:t>
            </a:r>
            <a:r>
              <a:rPr lang="en-US" b="1" dirty="0"/>
              <a:t> </a:t>
            </a:r>
            <a:r>
              <a:rPr lang="en-US" b="1" dirty="0" err="1"/>
              <a:t>epizodičnog</a:t>
            </a:r>
            <a:r>
              <a:rPr lang="en-US" b="1" dirty="0"/>
              <a:t> </a:t>
            </a:r>
            <a:r>
              <a:rPr lang="en-US" b="1" dirty="0" err="1"/>
              <a:t>pijenja</a:t>
            </a:r>
            <a:r>
              <a:rPr lang="en-US" dirty="0"/>
              <a:t> </a:t>
            </a:r>
            <a:r>
              <a:rPr lang="en-US" dirty="0" err="1"/>
              <a:t>godine</a:t>
            </a:r>
            <a:r>
              <a:rPr lang="en-US" dirty="0"/>
              <a:t> (</a:t>
            </a:r>
            <a:r>
              <a:rPr lang="en-US" dirty="0" err="1"/>
              <a:t>sa</a:t>
            </a:r>
            <a:r>
              <a:rPr lang="en-US" dirty="0"/>
              <a:t> 54 % 2011. </a:t>
            </a:r>
            <a:r>
              <a:rPr lang="en-US" dirty="0" err="1"/>
              <a:t>na</a:t>
            </a:r>
            <a:r>
              <a:rPr lang="en-US" dirty="0"/>
              <a:t> 45 % 2019. </a:t>
            </a:r>
            <a:r>
              <a:rPr lang="en-US" dirty="0" err="1"/>
              <a:t>godine</a:t>
            </a:r>
            <a:r>
              <a:rPr lang="en-US" dirty="0"/>
              <a:t>), </a:t>
            </a:r>
            <a:r>
              <a:rPr lang="en-US" dirty="0" err="1"/>
              <a:t>te</a:t>
            </a:r>
            <a:r>
              <a:rPr lang="en-US" dirty="0"/>
              <a:t> se </a:t>
            </a:r>
            <a:r>
              <a:rPr lang="en-US" dirty="0" err="1"/>
              <a:t>Hrvatska</a:t>
            </a:r>
            <a:r>
              <a:rPr lang="en-US" dirty="0"/>
              <a:t> </a:t>
            </a:r>
            <a:r>
              <a:rPr lang="en-US" dirty="0" err="1"/>
              <a:t>nalazi</a:t>
            </a:r>
            <a:r>
              <a:rPr lang="en-US" dirty="0"/>
              <a:t> </a:t>
            </a:r>
            <a:r>
              <a:rPr lang="en-US" dirty="0" err="1"/>
              <a:t>na</a:t>
            </a:r>
            <a:r>
              <a:rPr lang="en-US" dirty="0"/>
              <a:t> 6. </a:t>
            </a:r>
            <a:r>
              <a:rPr lang="en-US" dirty="0" err="1"/>
              <a:t>mjestu</a:t>
            </a:r>
            <a:r>
              <a:rPr lang="en-US" dirty="0"/>
              <a:t> </a:t>
            </a:r>
            <a:r>
              <a:rPr lang="en-US" dirty="0" err="1"/>
              <a:t>ljestvice</a:t>
            </a:r>
            <a:r>
              <a:rPr lang="en-US" dirty="0"/>
              <a:t> ESPAD </a:t>
            </a:r>
            <a:r>
              <a:rPr lang="en-US" dirty="0" err="1"/>
              <a:t>zemalja</a:t>
            </a:r>
            <a:r>
              <a:rPr lang="en-US" dirty="0"/>
              <a:t>.</a:t>
            </a:r>
          </a:p>
          <a:p>
            <a:r>
              <a:rPr lang="en-US" dirty="0" err="1"/>
              <a:t>Prevalencija</a:t>
            </a:r>
            <a:r>
              <a:rPr lang="en-US" dirty="0"/>
              <a:t> </a:t>
            </a:r>
            <a:r>
              <a:rPr lang="en-US" b="1" dirty="0" err="1"/>
              <a:t>ekscesivnog</a:t>
            </a:r>
            <a:r>
              <a:rPr lang="en-US" b="1" dirty="0"/>
              <a:t> </a:t>
            </a:r>
            <a:r>
              <a:rPr lang="en-US" b="1" dirty="0" err="1"/>
              <a:t>epizodičnog</a:t>
            </a:r>
            <a:r>
              <a:rPr lang="en-US" b="1" dirty="0"/>
              <a:t> </a:t>
            </a:r>
            <a:r>
              <a:rPr lang="en-US" b="1" dirty="0" err="1"/>
              <a:t>pijenja</a:t>
            </a:r>
            <a:r>
              <a:rPr lang="en-US" dirty="0"/>
              <a:t> </a:t>
            </a:r>
            <a:r>
              <a:rPr lang="en-US" dirty="0" err="1"/>
              <a:t>veća</a:t>
            </a:r>
            <a:r>
              <a:rPr lang="en-US" dirty="0"/>
              <a:t> u </a:t>
            </a:r>
            <a:r>
              <a:rPr lang="en-US" dirty="0" err="1">
                <a:solidFill>
                  <a:srgbClr val="FF0000"/>
                </a:solidFill>
              </a:rPr>
              <a:t>mladića</a:t>
            </a:r>
            <a:r>
              <a:rPr lang="en-US" dirty="0"/>
              <a:t> u </a:t>
            </a:r>
            <a:r>
              <a:rPr lang="en-US" dirty="0" err="1"/>
              <a:t>odnosu</a:t>
            </a:r>
            <a:r>
              <a:rPr lang="en-US" dirty="0"/>
              <a:t> </a:t>
            </a:r>
            <a:r>
              <a:rPr lang="en-US" dirty="0" err="1"/>
              <a:t>na</a:t>
            </a:r>
            <a:r>
              <a:rPr lang="en-US" dirty="0"/>
              <a:t> </a:t>
            </a:r>
            <a:r>
              <a:rPr lang="en-US" dirty="0" err="1">
                <a:solidFill>
                  <a:srgbClr val="0070C0"/>
                </a:solidFill>
              </a:rPr>
              <a:t>djevojke</a:t>
            </a:r>
            <a:r>
              <a:rPr lang="en-US" dirty="0"/>
              <a:t> (47 % </a:t>
            </a:r>
            <a:r>
              <a:rPr lang="en-US" dirty="0" err="1"/>
              <a:t>mladići</a:t>
            </a:r>
            <a:r>
              <a:rPr lang="en-US" dirty="0"/>
              <a:t>, 43 % </a:t>
            </a:r>
            <a:r>
              <a:rPr lang="en-US" dirty="0" err="1"/>
              <a:t>djevojke</a:t>
            </a:r>
            <a:r>
              <a:rPr lang="en-US" dirty="0"/>
              <a:t>) no </a:t>
            </a:r>
            <a:r>
              <a:rPr lang="en-US" dirty="0" err="1"/>
              <a:t>spolne</a:t>
            </a:r>
            <a:r>
              <a:rPr lang="en-US" dirty="0"/>
              <a:t> </a:t>
            </a:r>
            <a:r>
              <a:rPr lang="en-US" dirty="0" err="1"/>
              <a:t>razlike</a:t>
            </a:r>
            <a:r>
              <a:rPr lang="en-US" dirty="0"/>
              <a:t> </a:t>
            </a:r>
            <a:r>
              <a:rPr lang="en-US" dirty="0" err="1"/>
              <a:t>su</a:t>
            </a:r>
            <a:r>
              <a:rPr lang="en-US" dirty="0"/>
              <a:t> se </a:t>
            </a:r>
            <a:r>
              <a:rPr lang="en-US" dirty="0" err="1"/>
              <a:t>smanjile</a:t>
            </a:r>
            <a:r>
              <a:rPr lang="en-US" dirty="0"/>
              <a:t> </a:t>
            </a:r>
            <a:r>
              <a:rPr lang="en-US" dirty="0" err="1"/>
              <a:t>kao</a:t>
            </a:r>
            <a:r>
              <a:rPr lang="en-US" dirty="0"/>
              <a:t> i u </a:t>
            </a:r>
            <a:r>
              <a:rPr lang="en-US" dirty="0" err="1"/>
              <a:t>Europi</a:t>
            </a:r>
            <a:r>
              <a:rPr lang="en-US" dirty="0"/>
              <a:t>.</a:t>
            </a:r>
          </a:p>
          <a:p>
            <a:r>
              <a:rPr lang="en-US" dirty="0"/>
              <a:t>42 % </a:t>
            </a:r>
            <a:r>
              <a:rPr lang="en-US" dirty="0" err="1"/>
              <a:t>učenika</a:t>
            </a:r>
            <a:r>
              <a:rPr lang="en-US" dirty="0"/>
              <a:t> u </a:t>
            </a:r>
            <a:r>
              <a:rPr lang="en-US" dirty="0" err="1"/>
              <a:t>Hrvatskoj</a:t>
            </a:r>
            <a:r>
              <a:rPr lang="en-US" dirty="0"/>
              <a:t> je </a:t>
            </a:r>
            <a:r>
              <a:rPr lang="en-US" b="1" dirty="0" err="1"/>
              <a:t>popilo</a:t>
            </a:r>
            <a:r>
              <a:rPr lang="en-US" b="1" dirty="0"/>
              <a:t> </a:t>
            </a:r>
            <a:r>
              <a:rPr lang="en-US" b="1" dirty="0" err="1"/>
              <a:t>barem</a:t>
            </a:r>
            <a:r>
              <a:rPr lang="en-US" b="1" dirty="0"/>
              <a:t> </a:t>
            </a:r>
            <a:r>
              <a:rPr lang="en-US" b="1" dirty="0" err="1"/>
              <a:t>jednu</a:t>
            </a:r>
            <a:r>
              <a:rPr lang="en-US" b="1" dirty="0"/>
              <a:t> </a:t>
            </a:r>
            <a:r>
              <a:rPr lang="en-US" b="1" dirty="0" err="1"/>
              <a:t>čašu</a:t>
            </a:r>
            <a:r>
              <a:rPr lang="en-US" b="1" dirty="0"/>
              <a:t> </a:t>
            </a:r>
            <a:r>
              <a:rPr lang="en-US" b="1" dirty="0" err="1"/>
              <a:t>alkohola</a:t>
            </a:r>
            <a:r>
              <a:rPr lang="en-US" b="1" dirty="0"/>
              <a:t> s 13 </a:t>
            </a:r>
            <a:r>
              <a:rPr lang="en-US" b="1" dirty="0" err="1"/>
              <a:t>godina</a:t>
            </a:r>
            <a:r>
              <a:rPr lang="en-US" b="1" dirty="0"/>
              <a:t> </a:t>
            </a:r>
            <a:r>
              <a:rPr lang="en-US" b="1" dirty="0" err="1"/>
              <a:t>ili</a:t>
            </a:r>
            <a:r>
              <a:rPr lang="en-US" b="1" dirty="0"/>
              <a:t> </a:t>
            </a:r>
            <a:r>
              <a:rPr lang="en-US" b="1" dirty="0" err="1"/>
              <a:t>ranije</a:t>
            </a:r>
            <a:r>
              <a:rPr lang="en-US" dirty="0"/>
              <a:t>, a </a:t>
            </a:r>
            <a:r>
              <a:rPr lang="en-US" dirty="0" err="1"/>
              <a:t>njih</a:t>
            </a:r>
            <a:r>
              <a:rPr lang="en-US" dirty="0"/>
              <a:t> 8,1 % se </a:t>
            </a:r>
            <a:r>
              <a:rPr lang="en-US" b="1" dirty="0" err="1"/>
              <a:t>opilo</a:t>
            </a:r>
            <a:r>
              <a:rPr lang="en-US" b="1" dirty="0"/>
              <a:t> s 13 </a:t>
            </a:r>
            <a:r>
              <a:rPr lang="en-US" b="1" dirty="0" err="1"/>
              <a:t>godina</a:t>
            </a:r>
            <a:r>
              <a:rPr lang="en-US" b="1" dirty="0"/>
              <a:t> </a:t>
            </a:r>
            <a:r>
              <a:rPr lang="en-US" b="1" dirty="0" err="1"/>
              <a:t>ili</a:t>
            </a:r>
            <a:r>
              <a:rPr lang="en-US" b="1" dirty="0"/>
              <a:t> </a:t>
            </a:r>
            <a:r>
              <a:rPr lang="en-US" b="1" dirty="0" err="1"/>
              <a:t>ranije</a:t>
            </a:r>
            <a:r>
              <a:rPr lang="en-US" b="1" dirty="0"/>
              <a:t>, </a:t>
            </a:r>
            <a:r>
              <a:rPr lang="en-US" dirty="0" err="1"/>
              <a:t>te</a:t>
            </a:r>
            <a:r>
              <a:rPr lang="en-US" dirty="0"/>
              <a:t> je </a:t>
            </a:r>
            <a:r>
              <a:rPr lang="en-US" dirty="0" err="1"/>
              <a:t>Hrvatska</a:t>
            </a:r>
            <a:r>
              <a:rPr lang="en-US" dirty="0"/>
              <a:t> </a:t>
            </a:r>
            <a:r>
              <a:rPr lang="en-US" dirty="0" err="1"/>
              <a:t>po</a:t>
            </a:r>
            <a:r>
              <a:rPr lang="en-US" dirty="0"/>
              <a:t> </a:t>
            </a:r>
            <a:r>
              <a:rPr lang="en-US" dirty="0" err="1"/>
              <a:t>oba</a:t>
            </a:r>
            <a:r>
              <a:rPr lang="en-US" dirty="0"/>
              <a:t> </a:t>
            </a:r>
            <a:r>
              <a:rPr lang="en-US" dirty="0" err="1"/>
              <a:t>pokazatelja</a:t>
            </a:r>
            <a:r>
              <a:rPr lang="en-US" dirty="0"/>
              <a:t> </a:t>
            </a:r>
            <a:r>
              <a:rPr lang="en-US" dirty="0" err="1"/>
              <a:t>iznad</a:t>
            </a:r>
            <a:r>
              <a:rPr lang="en-US" dirty="0"/>
              <a:t> ESPAD </a:t>
            </a:r>
            <a:r>
              <a:rPr lang="en-US" dirty="0" err="1"/>
              <a:t>prosjeka</a:t>
            </a:r>
            <a:r>
              <a:rPr lang="en-US" dirty="0"/>
              <a:t>.</a:t>
            </a:r>
          </a:p>
          <a:p>
            <a:r>
              <a:rPr lang="en-US" dirty="0" err="1"/>
              <a:t>Alkohol</a:t>
            </a:r>
            <a:r>
              <a:rPr lang="en-US" dirty="0"/>
              <a:t> je </a:t>
            </a:r>
            <a:r>
              <a:rPr lang="en-US" dirty="0" err="1"/>
              <a:t>najlakše</a:t>
            </a:r>
            <a:r>
              <a:rPr lang="en-US" dirty="0"/>
              <a:t> </a:t>
            </a:r>
            <a:r>
              <a:rPr lang="en-US" dirty="0" err="1"/>
              <a:t>dostupno</a:t>
            </a:r>
            <a:r>
              <a:rPr lang="en-US" dirty="0"/>
              <a:t> </a:t>
            </a:r>
            <a:r>
              <a:rPr lang="en-US" dirty="0" err="1"/>
              <a:t>sredstvo</a:t>
            </a:r>
            <a:r>
              <a:rPr lang="en-US" dirty="0"/>
              <a:t> </a:t>
            </a:r>
            <a:r>
              <a:rPr lang="en-US" dirty="0" err="1"/>
              <a:t>ovisnosti</a:t>
            </a:r>
            <a:r>
              <a:rPr lang="en-US" dirty="0"/>
              <a:t> </a:t>
            </a:r>
            <a:r>
              <a:rPr lang="en-US" dirty="0" err="1"/>
              <a:t>prema</a:t>
            </a:r>
            <a:r>
              <a:rPr lang="en-US" dirty="0"/>
              <a:t> </a:t>
            </a:r>
            <a:r>
              <a:rPr lang="en-US" b="1" dirty="0" err="1"/>
              <a:t>percepciji</a:t>
            </a:r>
            <a:r>
              <a:rPr lang="en-US" b="1" dirty="0"/>
              <a:t> </a:t>
            </a:r>
            <a:r>
              <a:rPr lang="en-US" dirty="0" err="1"/>
              <a:t>učenika</a:t>
            </a:r>
            <a:r>
              <a:rPr lang="en-US" dirty="0"/>
              <a:t> u </a:t>
            </a:r>
            <a:r>
              <a:rPr lang="en-US" dirty="0" err="1"/>
              <a:t>Hrvatskoj</a:t>
            </a:r>
            <a:r>
              <a:rPr lang="en-US" dirty="0"/>
              <a:t>, 87 % </a:t>
            </a:r>
            <a:r>
              <a:rPr lang="en-US" dirty="0" err="1"/>
              <a:t>učenika</a:t>
            </a:r>
            <a:r>
              <a:rPr lang="en-US" dirty="0"/>
              <a:t> u </a:t>
            </a:r>
            <a:r>
              <a:rPr lang="en-US" dirty="0" err="1"/>
              <a:t>Hrvatskoj</a:t>
            </a:r>
            <a:r>
              <a:rPr lang="en-US" dirty="0"/>
              <a:t> je </a:t>
            </a:r>
            <a:r>
              <a:rPr lang="en-US" dirty="0" err="1"/>
              <a:t>izjavilo</a:t>
            </a:r>
            <a:r>
              <a:rPr lang="en-US" dirty="0"/>
              <a:t> da </a:t>
            </a:r>
            <a:r>
              <a:rPr lang="en-US" dirty="0" err="1"/>
              <a:t>im</a:t>
            </a:r>
            <a:r>
              <a:rPr lang="en-US" dirty="0"/>
              <a:t> je </a:t>
            </a:r>
            <a:r>
              <a:rPr lang="en-US" dirty="0" err="1"/>
              <a:t>alkohol</a:t>
            </a:r>
            <a:r>
              <a:rPr lang="en-US" dirty="0"/>
              <a:t> </a:t>
            </a:r>
            <a:r>
              <a:rPr lang="en-US" dirty="0" err="1"/>
              <a:t>prilično</a:t>
            </a:r>
            <a:r>
              <a:rPr lang="en-US" dirty="0"/>
              <a:t> </a:t>
            </a:r>
            <a:r>
              <a:rPr lang="en-US" dirty="0" err="1"/>
              <a:t>ili</a:t>
            </a:r>
            <a:r>
              <a:rPr lang="en-US" dirty="0"/>
              <a:t> </a:t>
            </a:r>
            <a:r>
              <a:rPr lang="en-US" dirty="0" err="1"/>
              <a:t>vrlo</a:t>
            </a:r>
            <a:r>
              <a:rPr lang="en-US" dirty="0"/>
              <a:t> </a:t>
            </a:r>
            <a:r>
              <a:rPr lang="en-US" dirty="0" err="1"/>
              <a:t>lako</a:t>
            </a:r>
            <a:r>
              <a:rPr lang="en-US" dirty="0"/>
              <a:t> </a:t>
            </a:r>
            <a:r>
              <a:rPr lang="en-US" dirty="0" err="1"/>
              <a:t>dostupan</a:t>
            </a:r>
            <a:r>
              <a:rPr lang="en-US" dirty="0"/>
              <a:t>.</a:t>
            </a:r>
          </a:p>
          <a:p>
            <a:endParaRPr lang="en-GB" dirty="0"/>
          </a:p>
        </p:txBody>
      </p:sp>
    </p:spTree>
    <p:extLst>
      <p:ext uri="{BB962C8B-B14F-4D97-AF65-F5344CB8AC3E}">
        <p14:creationId xmlns:p14="http://schemas.microsoft.com/office/powerpoint/2010/main" val="3831587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76250"/>
          </a:xfrm>
        </p:spPr>
        <p:txBody>
          <a:bodyPr>
            <a:normAutofit fontScale="90000"/>
          </a:bodyPr>
          <a:lstStyle/>
          <a:p>
            <a:endParaRPr lang="en-GB" dirty="0"/>
          </a:p>
        </p:txBody>
      </p:sp>
      <p:sp>
        <p:nvSpPr>
          <p:cNvPr id="3" name="Content Placeholder 2"/>
          <p:cNvSpPr>
            <a:spLocks noGrp="1"/>
          </p:cNvSpPr>
          <p:nvPr>
            <p:ph idx="1"/>
          </p:nvPr>
        </p:nvSpPr>
        <p:spPr>
          <a:xfrm>
            <a:off x="677334" y="1285875"/>
            <a:ext cx="8596668" cy="5143500"/>
          </a:xfrm>
        </p:spPr>
        <p:txBody>
          <a:bodyPr>
            <a:normAutofit/>
          </a:bodyPr>
          <a:lstStyle/>
          <a:p>
            <a:r>
              <a:rPr lang="en-US" b="1" dirty="0" err="1"/>
              <a:t>Hrvatska</a:t>
            </a:r>
            <a:r>
              <a:rPr lang="en-US" b="1" dirty="0"/>
              <a:t> – </a:t>
            </a:r>
            <a:r>
              <a:rPr lang="en-US" b="1" dirty="0" err="1"/>
              <a:t>droge</a:t>
            </a:r>
            <a:endParaRPr lang="en-US" dirty="0"/>
          </a:p>
          <a:p>
            <a:r>
              <a:rPr lang="en-US" dirty="0" err="1">
                <a:solidFill>
                  <a:srgbClr val="FF0000"/>
                </a:solidFill>
              </a:rPr>
              <a:t>Hrvatska</a:t>
            </a:r>
            <a:r>
              <a:rPr lang="en-US" dirty="0">
                <a:solidFill>
                  <a:srgbClr val="FF0000"/>
                </a:solidFill>
              </a:rPr>
              <a:t> se </a:t>
            </a:r>
            <a:r>
              <a:rPr lang="en-US" dirty="0" err="1">
                <a:solidFill>
                  <a:srgbClr val="FF0000"/>
                </a:solidFill>
              </a:rPr>
              <a:t>prema</a:t>
            </a:r>
            <a:r>
              <a:rPr lang="en-US" dirty="0">
                <a:solidFill>
                  <a:srgbClr val="FF0000"/>
                </a:solidFill>
              </a:rPr>
              <a:t> </a:t>
            </a:r>
            <a:r>
              <a:rPr lang="en-US" dirty="0" err="1">
                <a:solidFill>
                  <a:srgbClr val="FF0000"/>
                </a:solidFill>
              </a:rPr>
              <a:t>konzumaciji</a:t>
            </a:r>
            <a:r>
              <a:rPr lang="en-US" dirty="0">
                <a:solidFill>
                  <a:srgbClr val="FF0000"/>
                </a:solidFill>
              </a:rPr>
              <a:t> </a:t>
            </a:r>
            <a:r>
              <a:rPr lang="en-US" b="1" dirty="0" err="1">
                <a:solidFill>
                  <a:srgbClr val="FF0000"/>
                </a:solidFill>
              </a:rPr>
              <a:t>ilegalnih</a:t>
            </a:r>
            <a:r>
              <a:rPr lang="en-US" b="1" dirty="0">
                <a:solidFill>
                  <a:srgbClr val="FF0000"/>
                </a:solidFill>
              </a:rPr>
              <a:t> </a:t>
            </a:r>
            <a:r>
              <a:rPr lang="en-US" b="1" dirty="0" err="1">
                <a:solidFill>
                  <a:srgbClr val="FF0000"/>
                </a:solidFill>
              </a:rPr>
              <a:t>droga</a:t>
            </a:r>
            <a:r>
              <a:rPr lang="en-US" b="1" dirty="0">
                <a:solidFill>
                  <a:srgbClr val="FF0000"/>
                </a:solidFill>
              </a:rPr>
              <a:t> u </a:t>
            </a:r>
            <a:r>
              <a:rPr lang="en-US" b="1" dirty="0" err="1">
                <a:solidFill>
                  <a:srgbClr val="FF0000"/>
                </a:solidFill>
              </a:rPr>
              <a:t>životu</a:t>
            </a:r>
            <a:r>
              <a:rPr lang="en-US" dirty="0">
                <a:solidFill>
                  <a:srgbClr val="FF0000"/>
                </a:solidFill>
              </a:rPr>
              <a:t> </a:t>
            </a:r>
            <a:r>
              <a:rPr lang="en-US" dirty="0" err="1">
                <a:solidFill>
                  <a:srgbClr val="FF0000"/>
                </a:solidFill>
              </a:rPr>
              <a:t>nalazi</a:t>
            </a:r>
            <a:r>
              <a:rPr lang="en-US" dirty="0">
                <a:solidFill>
                  <a:srgbClr val="FF0000"/>
                </a:solidFill>
              </a:rPr>
              <a:t> </a:t>
            </a:r>
            <a:r>
              <a:rPr lang="en-US" dirty="0" err="1">
                <a:solidFill>
                  <a:srgbClr val="FF0000"/>
                </a:solidFill>
              </a:rPr>
              <a:t>iznad</a:t>
            </a:r>
            <a:r>
              <a:rPr lang="en-US" dirty="0">
                <a:solidFill>
                  <a:srgbClr val="FF0000"/>
                </a:solidFill>
              </a:rPr>
              <a:t> </a:t>
            </a:r>
            <a:r>
              <a:rPr lang="en-US" dirty="0" err="1">
                <a:solidFill>
                  <a:srgbClr val="FF0000"/>
                </a:solidFill>
              </a:rPr>
              <a:t>europskog</a:t>
            </a:r>
            <a:r>
              <a:rPr lang="en-US" dirty="0">
                <a:solidFill>
                  <a:srgbClr val="FF0000"/>
                </a:solidFill>
              </a:rPr>
              <a:t> </a:t>
            </a:r>
            <a:r>
              <a:rPr lang="en-US" dirty="0" err="1">
                <a:solidFill>
                  <a:srgbClr val="FF0000"/>
                </a:solidFill>
              </a:rPr>
              <a:t>prosjeka</a:t>
            </a:r>
            <a:r>
              <a:rPr lang="en-US" dirty="0">
                <a:solidFill>
                  <a:srgbClr val="FF0000"/>
                </a:solidFill>
              </a:rPr>
              <a:t>.</a:t>
            </a:r>
          </a:p>
          <a:p>
            <a:r>
              <a:rPr lang="en-US" dirty="0"/>
              <a:t>21 % </a:t>
            </a:r>
            <a:r>
              <a:rPr lang="en-US" dirty="0" err="1"/>
              <a:t>učenika</a:t>
            </a:r>
            <a:r>
              <a:rPr lang="en-US" dirty="0"/>
              <a:t> u </a:t>
            </a:r>
            <a:r>
              <a:rPr lang="en-US" dirty="0" err="1"/>
              <a:t>Hrvatskoj</a:t>
            </a:r>
            <a:r>
              <a:rPr lang="en-US" dirty="0"/>
              <a:t> </a:t>
            </a:r>
            <a:r>
              <a:rPr lang="en-US" dirty="0" err="1"/>
              <a:t>navodi</a:t>
            </a:r>
            <a:r>
              <a:rPr lang="en-US" dirty="0"/>
              <a:t> da je </a:t>
            </a:r>
            <a:r>
              <a:rPr lang="en-US" dirty="0" err="1"/>
              <a:t>barem</a:t>
            </a:r>
            <a:r>
              <a:rPr lang="en-US" dirty="0"/>
              <a:t> </a:t>
            </a:r>
            <a:r>
              <a:rPr lang="en-US" dirty="0" err="1"/>
              <a:t>jednom</a:t>
            </a:r>
            <a:r>
              <a:rPr lang="en-US" dirty="0"/>
              <a:t> </a:t>
            </a:r>
            <a:r>
              <a:rPr lang="en-US" b="1" dirty="0"/>
              <a:t>u </a:t>
            </a:r>
            <a:r>
              <a:rPr lang="en-US" b="1" dirty="0" err="1"/>
              <a:t>životu</a:t>
            </a:r>
            <a:r>
              <a:rPr lang="en-US" b="1" dirty="0"/>
              <a:t> </a:t>
            </a:r>
            <a:r>
              <a:rPr lang="en-US" b="1" dirty="0" err="1"/>
              <a:t>probalo</a:t>
            </a:r>
            <a:r>
              <a:rPr lang="en-US" b="1" dirty="0"/>
              <a:t> </a:t>
            </a:r>
            <a:r>
              <a:rPr lang="en-US" b="1" dirty="0" err="1"/>
              <a:t>drogu</a:t>
            </a:r>
            <a:r>
              <a:rPr lang="en-US" dirty="0"/>
              <a:t>.</a:t>
            </a:r>
          </a:p>
          <a:p>
            <a:r>
              <a:rPr lang="en-US" b="1" dirty="0"/>
              <a:t>Marihuana</a:t>
            </a:r>
            <a:r>
              <a:rPr lang="en-US" dirty="0"/>
              <a:t> je i </a:t>
            </a:r>
            <a:r>
              <a:rPr lang="en-US" dirty="0" err="1"/>
              <a:t>dalje</a:t>
            </a:r>
            <a:r>
              <a:rPr lang="en-US" dirty="0"/>
              <a:t> </a:t>
            </a:r>
            <a:r>
              <a:rPr lang="en-US" dirty="0" err="1"/>
              <a:t>najčešće</a:t>
            </a:r>
            <a:r>
              <a:rPr lang="en-US" dirty="0"/>
              <a:t> </a:t>
            </a:r>
            <a:r>
              <a:rPr lang="en-US" dirty="0" err="1"/>
              <a:t>korištena</a:t>
            </a:r>
            <a:r>
              <a:rPr lang="en-US" dirty="0"/>
              <a:t> </a:t>
            </a:r>
            <a:r>
              <a:rPr lang="en-US" dirty="0" err="1"/>
              <a:t>ilegalna</a:t>
            </a:r>
            <a:r>
              <a:rPr lang="en-US" dirty="0"/>
              <a:t> </a:t>
            </a:r>
            <a:r>
              <a:rPr lang="en-US" dirty="0" err="1"/>
              <a:t>droga</a:t>
            </a:r>
            <a:r>
              <a:rPr lang="en-US" dirty="0"/>
              <a:t> </a:t>
            </a:r>
            <a:r>
              <a:rPr lang="en-US" dirty="0" err="1"/>
              <a:t>među</a:t>
            </a:r>
            <a:r>
              <a:rPr lang="en-US" dirty="0"/>
              <a:t> </a:t>
            </a:r>
            <a:r>
              <a:rPr lang="en-US" dirty="0" err="1"/>
              <a:t>učenicima</a:t>
            </a:r>
            <a:r>
              <a:rPr lang="en-US" dirty="0"/>
              <a:t> ESPAD </a:t>
            </a:r>
            <a:r>
              <a:rPr lang="en-US" dirty="0" err="1"/>
              <a:t>zemalja</a:t>
            </a:r>
            <a:r>
              <a:rPr lang="en-US" dirty="0"/>
              <a:t>, a i u </a:t>
            </a:r>
            <a:r>
              <a:rPr lang="en-US" dirty="0" err="1"/>
              <a:t>Hrvatskoj</a:t>
            </a:r>
            <a:r>
              <a:rPr lang="en-US" dirty="0"/>
              <a:t>.</a:t>
            </a:r>
          </a:p>
          <a:p>
            <a:r>
              <a:rPr lang="en-US" dirty="0" err="1">
                <a:solidFill>
                  <a:srgbClr val="FF0000"/>
                </a:solidFill>
              </a:rPr>
              <a:t>Prema</a:t>
            </a:r>
            <a:r>
              <a:rPr lang="en-US" dirty="0">
                <a:solidFill>
                  <a:srgbClr val="FF0000"/>
                </a:solidFill>
              </a:rPr>
              <a:t> </a:t>
            </a:r>
            <a:r>
              <a:rPr lang="en-US" dirty="0" err="1">
                <a:solidFill>
                  <a:srgbClr val="FF0000"/>
                </a:solidFill>
              </a:rPr>
              <a:t>svim</a:t>
            </a:r>
            <a:r>
              <a:rPr lang="en-US" dirty="0">
                <a:solidFill>
                  <a:srgbClr val="FF0000"/>
                </a:solidFill>
              </a:rPr>
              <a:t> </a:t>
            </a:r>
            <a:r>
              <a:rPr lang="en-US" dirty="0" err="1">
                <a:solidFill>
                  <a:srgbClr val="FF0000"/>
                </a:solidFill>
              </a:rPr>
              <a:t>pokazateljima</a:t>
            </a:r>
            <a:r>
              <a:rPr lang="en-US" dirty="0">
                <a:solidFill>
                  <a:srgbClr val="FF0000"/>
                </a:solidFill>
              </a:rPr>
              <a:t> </a:t>
            </a:r>
            <a:r>
              <a:rPr lang="en-US" dirty="0" err="1">
                <a:solidFill>
                  <a:srgbClr val="FF0000"/>
                </a:solidFill>
              </a:rPr>
              <a:t>korištenja</a:t>
            </a:r>
            <a:r>
              <a:rPr lang="en-US" dirty="0">
                <a:solidFill>
                  <a:srgbClr val="FF0000"/>
                </a:solidFill>
              </a:rPr>
              <a:t> </a:t>
            </a:r>
            <a:r>
              <a:rPr lang="en-US" b="1" dirty="0" err="1">
                <a:solidFill>
                  <a:srgbClr val="FF0000"/>
                </a:solidFill>
              </a:rPr>
              <a:t>marihuane</a:t>
            </a:r>
            <a:r>
              <a:rPr lang="en-US" dirty="0">
                <a:solidFill>
                  <a:srgbClr val="FF0000"/>
                </a:solidFill>
              </a:rPr>
              <a:t> </a:t>
            </a:r>
            <a:r>
              <a:rPr lang="en-US" dirty="0" err="1">
                <a:solidFill>
                  <a:srgbClr val="FF0000"/>
                </a:solidFill>
              </a:rPr>
              <a:t>među</a:t>
            </a:r>
            <a:r>
              <a:rPr lang="en-US" dirty="0">
                <a:solidFill>
                  <a:srgbClr val="FF0000"/>
                </a:solidFill>
              </a:rPr>
              <a:t> </a:t>
            </a:r>
            <a:r>
              <a:rPr lang="en-US" dirty="0" err="1">
                <a:solidFill>
                  <a:srgbClr val="FF0000"/>
                </a:solidFill>
              </a:rPr>
              <a:t>adolescentima</a:t>
            </a:r>
            <a:r>
              <a:rPr lang="en-US" dirty="0">
                <a:solidFill>
                  <a:srgbClr val="FF0000"/>
                </a:solidFill>
              </a:rPr>
              <a:t> </a:t>
            </a:r>
            <a:r>
              <a:rPr lang="en-US" dirty="0" err="1">
                <a:solidFill>
                  <a:srgbClr val="FF0000"/>
                </a:solidFill>
              </a:rPr>
              <a:t>Hrvatska</a:t>
            </a:r>
            <a:r>
              <a:rPr lang="en-US" dirty="0">
                <a:solidFill>
                  <a:srgbClr val="FF0000"/>
                </a:solidFill>
              </a:rPr>
              <a:t> je </a:t>
            </a:r>
            <a:r>
              <a:rPr lang="en-US" dirty="0" err="1">
                <a:solidFill>
                  <a:srgbClr val="FF0000"/>
                </a:solidFill>
              </a:rPr>
              <a:t>iznad</a:t>
            </a:r>
            <a:r>
              <a:rPr lang="en-US" dirty="0">
                <a:solidFill>
                  <a:srgbClr val="FF0000"/>
                </a:solidFill>
              </a:rPr>
              <a:t> </a:t>
            </a:r>
            <a:r>
              <a:rPr lang="en-US" dirty="0" err="1">
                <a:solidFill>
                  <a:srgbClr val="FF0000"/>
                </a:solidFill>
              </a:rPr>
              <a:t>prosjeka</a:t>
            </a:r>
            <a:r>
              <a:rPr lang="en-US" dirty="0">
                <a:solidFill>
                  <a:srgbClr val="FF0000"/>
                </a:solidFill>
              </a:rPr>
              <a:t> ESPAD </a:t>
            </a:r>
            <a:r>
              <a:rPr lang="en-US" dirty="0" err="1">
                <a:solidFill>
                  <a:srgbClr val="FF0000"/>
                </a:solidFill>
              </a:rPr>
              <a:t>zemalja</a:t>
            </a:r>
            <a:r>
              <a:rPr lang="en-US" dirty="0">
                <a:solidFill>
                  <a:srgbClr val="FF0000"/>
                </a:solidFill>
              </a:rPr>
              <a:t>.</a:t>
            </a:r>
          </a:p>
          <a:p>
            <a:r>
              <a:rPr lang="en-US" dirty="0" err="1"/>
              <a:t>Podaci</a:t>
            </a:r>
            <a:r>
              <a:rPr lang="en-US" dirty="0"/>
              <a:t> </a:t>
            </a:r>
            <a:r>
              <a:rPr lang="en-US" dirty="0" err="1"/>
              <a:t>pokazuju</a:t>
            </a:r>
            <a:r>
              <a:rPr lang="en-US" dirty="0"/>
              <a:t> da je 21 % </a:t>
            </a:r>
            <a:r>
              <a:rPr lang="en-US" dirty="0" err="1"/>
              <a:t>učenika</a:t>
            </a:r>
            <a:r>
              <a:rPr lang="en-US" dirty="0"/>
              <a:t> u </a:t>
            </a:r>
            <a:r>
              <a:rPr lang="en-US" dirty="0" err="1"/>
              <a:t>Hrvatskoj</a:t>
            </a:r>
            <a:r>
              <a:rPr lang="en-US" dirty="0"/>
              <a:t> </a:t>
            </a:r>
            <a:r>
              <a:rPr lang="en-US" dirty="0" err="1"/>
              <a:t>uzelo</a:t>
            </a:r>
            <a:r>
              <a:rPr lang="en-US" dirty="0"/>
              <a:t> </a:t>
            </a:r>
            <a:r>
              <a:rPr lang="en-US" b="1" dirty="0" err="1"/>
              <a:t>marihuanu</a:t>
            </a:r>
            <a:r>
              <a:rPr lang="en-US" b="1" dirty="0"/>
              <a:t> </a:t>
            </a:r>
            <a:r>
              <a:rPr lang="en-US" b="1" dirty="0" err="1"/>
              <a:t>barem</a:t>
            </a:r>
            <a:r>
              <a:rPr lang="en-US" b="1" dirty="0"/>
              <a:t> </a:t>
            </a:r>
            <a:r>
              <a:rPr lang="en-US" b="1" dirty="0" err="1"/>
              <a:t>jednom</a:t>
            </a:r>
            <a:r>
              <a:rPr lang="en-US" b="1" dirty="0"/>
              <a:t> u </a:t>
            </a:r>
            <a:r>
              <a:rPr lang="en-US" b="1" dirty="0" err="1"/>
              <a:t>životu</a:t>
            </a:r>
            <a:r>
              <a:rPr lang="en-US" dirty="0"/>
              <a:t>, </a:t>
            </a:r>
            <a:r>
              <a:rPr lang="en-US" dirty="0" err="1"/>
              <a:t>njih</a:t>
            </a:r>
            <a:r>
              <a:rPr lang="en-US" dirty="0"/>
              <a:t> 9,2 % je </a:t>
            </a:r>
            <a:r>
              <a:rPr lang="en-US" dirty="0" err="1"/>
              <a:t>uzelo</a:t>
            </a:r>
            <a:r>
              <a:rPr lang="en-US" dirty="0"/>
              <a:t> </a:t>
            </a:r>
            <a:r>
              <a:rPr lang="en-US" b="1" dirty="0" err="1"/>
              <a:t>marihuanu</a:t>
            </a:r>
            <a:r>
              <a:rPr lang="en-US" b="1" dirty="0"/>
              <a:t> u </a:t>
            </a:r>
            <a:r>
              <a:rPr lang="en-US" b="1" dirty="0" err="1"/>
              <a:t>posljednjih</a:t>
            </a:r>
            <a:r>
              <a:rPr lang="en-US" b="1" dirty="0"/>
              <a:t> 30 dana</a:t>
            </a:r>
            <a:r>
              <a:rPr lang="en-US" dirty="0"/>
              <a:t>.</a:t>
            </a:r>
          </a:p>
          <a:p>
            <a:r>
              <a:rPr lang="en-US" dirty="0" err="1"/>
              <a:t>Životna</a:t>
            </a:r>
            <a:r>
              <a:rPr lang="en-US" dirty="0"/>
              <a:t> </a:t>
            </a:r>
            <a:r>
              <a:rPr lang="en-US" dirty="0" err="1"/>
              <a:t>prevalencija</a:t>
            </a:r>
            <a:r>
              <a:rPr lang="en-US" dirty="0"/>
              <a:t> </a:t>
            </a:r>
            <a:r>
              <a:rPr lang="en-US" dirty="0" err="1"/>
              <a:t>korištenja</a:t>
            </a:r>
            <a:r>
              <a:rPr lang="en-US" dirty="0"/>
              <a:t> </a:t>
            </a:r>
            <a:r>
              <a:rPr lang="en-US" dirty="0" err="1"/>
              <a:t>marihuane</a:t>
            </a:r>
            <a:r>
              <a:rPr lang="en-US" dirty="0"/>
              <a:t> </a:t>
            </a:r>
            <a:r>
              <a:rPr lang="en-US" dirty="0" err="1"/>
              <a:t>stagnira</a:t>
            </a:r>
            <a:r>
              <a:rPr lang="en-US" dirty="0"/>
              <a:t> u </a:t>
            </a:r>
            <a:r>
              <a:rPr lang="en-US" dirty="0" err="1"/>
              <a:t>odnosu</a:t>
            </a:r>
            <a:r>
              <a:rPr lang="en-US" dirty="0"/>
              <a:t> </a:t>
            </a:r>
            <a:r>
              <a:rPr lang="en-US" dirty="0" err="1"/>
              <a:t>na</a:t>
            </a:r>
            <a:r>
              <a:rPr lang="en-US" dirty="0"/>
              <a:t> 2015. </a:t>
            </a:r>
            <a:r>
              <a:rPr lang="en-US" dirty="0" err="1"/>
              <a:t>godinu</a:t>
            </a:r>
            <a:r>
              <a:rPr lang="en-US" dirty="0"/>
              <a:t>, </a:t>
            </a:r>
            <a:r>
              <a:rPr lang="en-US" dirty="0" err="1"/>
              <a:t>dok</a:t>
            </a:r>
            <a:r>
              <a:rPr lang="en-US" dirty="0"/>
              <a:t> je </a:t>
            </a:r>
            <a:r>
              <a:rPr lang="en-US" dirty="0" err="1"/>
              <a:t>prevalencija</a:t>
            </a:r>
            <a:r>
              <a:rPr lang="en-US" dirty="0"/>
              <a:t> </a:t>
            </a:r>
            <a:r>
              <a:rPr lang="en-US" dirty="0" err="1"/>
              <a:t>korištenja</a:t>
            </a:r>
            <a:r>
              <a:rPr lang="en-US" dirty="0"/>
              <a:t> u </a:t>
            </a:r>
            <a:r>
              <a:rPr lang="en-US" dirty="0" err="1"/>
              <a:t>posljednjih</a:t>
            </a:r>
            <a:r>
              <a:rPr lang="en-US" dirty="0"/>
              <a:t> 30 dana u </a:t>
            </a:r>
            <a:r>
              <a:rPr lang="en-US" dirty="0" err="1"/>
              <a:t>porastu</a:t>
            </a:r>
            <a:r>
              <a:rPr lang="en-US" dirty="0"/>
              <a:t> od 2007. </a:t>
            </a:r>
            <a:r>
              <a:rPr lang="en-US" dirty="0" err="1"/>
              <a:t>godine</a:t>
            </a:r>
            <a:r>
              <a:rPr lang="en-US" dirty="0"/>
              <a:t>.</a:t>
            </a:r>
          </a:p>
          <a:p>
            <a:endParaRPr lang="en-GB" dirty="0"/>
          </a:p>
        </p:txBody>
      </p:sp>
    </p:spTree>
    <p:extLst>
      <p:ext uri="{BB962C8B-B14F-4D97-AF65-F5344CB8AC3E}">
        <p14:creationId xmlns:p14="http://schemas.microsoft.com/office/powerpoint/2010/main" val="1707749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76238"/>
          </a:xfrm>
        </p:spPr>
        <p:txBody>
          <a:bodyPr>
            <a:normAutofit fontScale="90000"/>
          </a:bodyPr>
          <a:lstStyle/>
          <a:p>
            <a:endParaRPr lang="en-GB" dirty="0"/>
          </a:p>
        </p:txBody>
      </p:sp>
      <p:sp>
        <p:nvSpPr>
          <p:cNvPr id="3" name="Content Placeholder 2"/>
          <p:cNvSpPr>
            <a:spLocks noGrp="1"/>
          </p:cNvSpPr>
          <p:nvPr>
            <p:ph idx="1"/>
          </p:nvPr>
        </p:nvSpPr>
        <p:spPr>
          <a:xfrm>
            <a:off x="677334" y="1300163"/>
            <a:ext cx="8596668" cy="5072062"/>
          </a:xfrm>
        </p:spPr>
        <p:txBody>
          <a:bodyPr>
            <a:normAutofit lnSpcReduction="10000"/>
          </a:bodyPr>
          <a:lstStyle/>
          <a:p>
            <a:r>
              <a:rPr lang="en-US" dirty="0" err="1">
                <a:solidFill>
                  <a:srgbClr val="FF0000"/>
                </a:solidFill>
              </a:rPr>
              <a:t>Prevalencija</a:t>
            </a:r>
            <a:r>
              <a:rPr lang="en-US" dirty="0">
                <a:solidFill>
                  <a:srgbClr val="FF0000"/>
                </a:solidFill>
              </a:rPr>
              <a:t> </a:t>
            </a:r>
            <a:r>
              <a:rPr lang="en-US" b="1" dirty="0" err="1">
                <a:solidFill>
                  <a:srgbClr val="FF0000"/>
                </a:solidFill>
              </a:rPr>
              <a:t>visokorizičnog</a:t>
            </a:r>
            <a:r>
              <a:rPr lang="en-US" b="1" dirty="0">
                <a:solidFill>
                  <a:srgbClr val="FF0000"/>
                </a:solidFill>
              </a:rPr>
              <a:t> </a:t>
            </a:r>
            <a:r>
              <a:rPr lang="en-US" b="1" dirty="0" err="1">
                <a:solidFill>
                  <a:srgbClr val="FF0000"/>
                </a:solidFill>
              </a:rPr>
              <a:t>korištenja</a:t>
            </a:r>
            <a:r>
              <a:rPr lang="en-US" b="1" dirty="0">
                <a:solidFill>
                  <a:srgbClr val="FF0000"/>
                </a:solidFill>
              </a:rPr>
              <a:t> </a:t>
            </a:r>
            <a:r>
              <a:rPr lang="en-US" b="1" dirty="0" err="1">
                <a:solidFill>
                  <a:srgbClr val="FF0000"/>
                </a:solidFill>
              </a:rPr>
              <a:t>marihuane</a:t>
            </a:r>
            <a:r>
              <a:rPr lang="en-US" dirty="0">
                <a:solidFill>
                  <a:srgbClr val="FF0000"/>
                </a:solidFill>
              </a:rPr>
              <a:t> u </a:t>
            </a:r>
            <a:r>
              <a:rPr lang="en-US" dirty="0" err="1">
                <a:solidFill>
                  <a:srgbClr val="FF0000"/>
                </a:solidFill>
              </a:rPr>
              <a:t>Hrvatskoj</a:t>
            </a:r>
            <a:r>
              <a:rPr lang="en-US" dirty="0">
                <a:solidFill>
                  <a:srgbClr val="FF0000"/>
                </a:solidFill>
              </a:rPr>
              <a:t> je </a:t>
            </a:r>
            <a:r>
              <a:rPr lang="en-US" dirty="0" err="1">
                <a:solidFill>
                  <a:srgbClr val="FF0000"/>
                </a:solidFill>
              </a:rPr>
              <a:t>iznad</a:t>
            </a:r>
            <a:r>
              <a:rPr lang="en-US" dirty="0">
                <a:solidFill>
                  <a:srgbClr val="FF0000"/>
                </a:solidFill>
              </a:rPr>
              <a:t> ESPAD </a:t>
            </a:r>
            <a:r>
              <a:rPr lang="en-US" dirty="0" err="1">
                <a:solidFill>
                  <a:srgbClr val="FF0000"/>
                </a:solidFill>
              </a:rPr>
              <a:t>prosjeka</a:t>
            </a:r>
            <a:r>
              <a:rPr lang="en-US" dirty="0">
                <a:solidFill>
                  <a:srgbClr val="FF0000"/>
                </a:solidFill>
              </a:rPr>
              <a:t> (4,7 %).</a:t>
            </a:r>
          </a:p>
          <a:p>
            <a:r>
              <a:rPr lang="en-US" dirty="0"/>
              <a:t>2,8 % </a:t>
            </a:r>
            <a:r>
              <a:rPr lang="en-US" dirty="0" err="1"/>
              <a:t>učenika</a:t>
            </a:r>
            <a:r>
              <a:rPr lang="en-US" dirty="0"/>
              <a:t> u </a:t>
            </a:r>
            <a:r>
              <a:rPr lang="en-US" dirty="0" err="1"/>
              <a:t>Hrvatskoj</a:t>
            </a:r>
            <a:r>
              <a:rPr lang="en-US" dirty="0"/>
              <a:t> je </a:t>
            </a:r>
            <a:r>
              <a:rPr lang="en-US" b="1" dirty="0" err="1"/>
              <a:t>marihuanu</a:t>
            </a:r>
            <a:r>
              <a:rPr lang="en-US" dirty="0"/>
              <a:t> </a:t>
            </a:r>
            <a:r>
              <a:rPr lang="en-US" b="1" dirty="0" err="1"/>
              <a:t>koristilo</a:t>
            </a:r>
            <a:r>
              <a:rPr lang="en-US" dirty="0"/>
              <a:t> </a:t>
            </a:r>
            <a:r>
              <a:rPr lang="en-US" b="1" dirty="0" err="1"/>
              <a:t>prvi</a:t>
            </a:r>
            <a:r>
              <a:rPr lang="en-US" b="1" dirty="0"/>
              <a:t> put s 13 </a:t>
            </a:r>
            <a:r>
              <a:rPr lang="en-US" b="1" dirty="0" err="1"/>
              <a:t>godina</a:t>
            </a:r>
            <a:r>
              <a:rPr lang="en-US" b="1" dirty="0"/>
              <a:t> </a:t>
            </a:r>
            <a:r>
              <a:rPr lang="en-US" b="1" dirty="0" err="1"/>
              <a:t>ili</a:t>
            </a:r>
            <a:r>
              <a:rPr lang="en-US" b="1" dirty="0"/>
              <a:t> </a:t>
            </a:r>
            <a:r>
              <a:rPr lang="en-US" b="1" dirty="0" err="1"/>
              <a:t>ranije</a:t>
            </a:r>
            <a:r>
              <a:rPr lang="en-US" dirty="0"/>
              <a:t>, </a:t>
            </a:r>
            <a:r>
              <a:rPr lang="en-US" dirty="0" err="1"/>
              <a:t>što</a:t>
            </a:r>
            <a:r>
              <a:rPr lang="en-US" dirty="0"/>
              <a:t> je pad u </a:t>
            </a:r>
            <a:r>
              <a:rPr lang="en-US" dirty="0" err="1"/>
              <a:t>odnosu</a:t>
            </a:r>
            <a:r>
              <a:rPr lang="en-US" dirty="0"/>
              <a:t> </a:t>
            </a:r>
            <a:r>
              <a:rPr lang="en-US" dirty="0" err="1"/>
              <a:t>na</a:t>
            </a:r>
            <a:r>
              <a:rPr lang="en-US" dirty="0"/>
              <a:t> 2015. </a:t>
            </a:r>
            <a:r>
              <a:rPr lang="en-US" dirty="0" err="1"/>
              <a:t>godinu</a:t>
            </a:r>
            <a:r>
              <a:rPr lang="en-US" dirty="0"/>
              <a:t> (3,2 %), </a:t>
            </a:r>
            <a:r>
              <a:rPr lang="en-US" dirty="0" err="1"/>
              <a:t>te</a:t>
            </a:r>
            <a:r>
              <a:rPr lang="en-US" dirty="0"/>
              <a:t> se </a:t>
            </a:r>
            <a:r>
              <a:rPr lang="en-US" dirty="0" err="1"/>
              <a:t>približila</a:t>
            </a:r>
            <a:r>
              <a:rPr lang="en-US" dirty="0"/>
              <a:t> ESPAD </a:t>
            </a:r>
            <a:r>
              <a:rPr lang="en-US" dirty="0" err="1"/>
              <a:t>prosjeku</a:t>
            </a:r>
            <a:r>
              <a:rPr lang="en-US" dirty="0"/>
              <a:t>.</a:t>
            </a:r>
          </a:p>
          <a:p>
            <a:r>
              <a:rPr lang="en-US" dirty="0"/>
              <a:t>40 % </a:t>
            </a:r>
            <a:r>
              <a:rPr lang="en-US" dirty="0" err="1"/>
              <a:t>učenika</a:t>
            </a:r>
            <a:r>
              <a:rPr lang="en-US" dirty="0"/>
              <a:t> u </a:t>
            </a:r>
            <a:r>
              <a:rPr lang="en-US" dirty="0" err="1"/>
              <a:t>Hrvatskoj</a:t>
            </a:r>
            <a:r>
              <a:rPr lang="en-US" dirty="0"/>
              <a:t> je </a:t>
            </a:r>
            <a:r>
              <a:rPr lang="en-US" dirty="0" err="1"/>
              <a:t>izjavilo</a:t>
            </a:r>
            <a:r>
              <a:rPr lang="en-US" dirty="0"/>
              <a:t> da </a:t>
            </a:r>
            <a:r>
              <a:rPr lang="en-US" dirty="0" err="1"/>
              <a:t>im</a:t>
            </a:r>
            <a:r>
              <a:rPr lang="en-US" dirty="0"/>
              <a:t> je marihuana </a:t>
            </a:r>
            <a:r>
              <a:rPr lang="en-US" b="1" dirty="0" err="1"/>
              <a:t>prilično</a:t>
            </a:r>
            <a:r>
              <a:rPr lang="en-US" b="1" dirty="0"/>
              <a:t> </a:t>
            </a:r>
            <a:r>
              <a:rPr lang="en-US" b="1" dirty="0" err="1"/>
              <a:t>ili</a:t>
            </a:r>
            <a:r>
              <a:rPr lang="en-US" b="1" dirty="0"/>
              <a:t> </a:t>
            </a:r>
            <a:r>
              <a:rPr lang="en-US" b="1" dirty="0" err="1"/>
              <a:t>vrlo</a:t>
            </a:r>
            <a:r>
              <a:rPr lang="en-US" b="1" dirty="0"/>
              <a:t> </a:t>
            </a:r>
            <a:r>
              <a:rPr lang="en-US" b="1" dirty="0" err="1"/>
              <a:t>lako</a:t>
            </a:r>
            <a:r>
              <a:rPr lang="en-US" b="1" dirty="0"/>
              <a:t> </a:t>
            </a:r>
            <a:r>
              <a:rPr lang="en-US" b="1" dirty="0" err="1"/>
              <a:t>dostupna</a:t>
            </a:r>
            <a:r>
              <a:rPr lang="en-US" dirty="0"/>
              <a:t>.</a:t>
            </a:r>
          </a:p>
          <a:p>
            <a:r>
              <a:rPr lang="en-US" dirty="0" err="1"/>
              <a:t>Hrvatska</a:t>
            </a:r>
            <a:r>
              <a:rPr lang="en-US" dirty="0"/>
              <a:t> </a:t>
            </a:r>
            <a:r>
              <a:rPr lang="en-US" dirty="0" err="1"/>
              <a:t>bilježi</a:t>
            </a:r>
            <a:r>
              <a:rPr lang="en-US" dirty="0"/>
              <a:t> </a:t>
            </a:r>
            <a:r>
              <a:rPr lang="en-US" dirty="0">
                <a:solidFill>
                  <a:srgbClr val="0070C0"/>
                </a:solidFill>
              </a:rPr>
              <a:t>pad </a:t>
            </a:r>
            <a:r>
              <a:rPr lang="en-US" dirty="0" err="1">
                <a:solidFill>
                  <a:srgbClr val="0070C0"/>
                </a:solidFill>
              </a:rPr>
              <a:t>prevalencije</a:t>
            </a:r>
            <a:r>
              <a:rPr lang="en-US" dirty="0">
                <a:solidFill>
                  <a:srgbClr val="0070C0"/>
                </a:solidFill>
              </a:rPr>
              <a:t> </a:t>
            </a:r>
            <a:r>
              <a:rPr lang="en-US" dirty="0" err="1"/>
              <a:t>korištenja</a:t>
            </a:r>
            <a:r>
              <a:rPr lang="en-US" dirty="0"/>
              <a:t> </a:t>
            </a:r>
            <a:r>
              <a:rPr lang="en-US" b="1" dirty="0" err="1"/>
              <a:t>traknvilizatora</a:t>
            </a:r>
            <a:r>
              <a:rPr lang="en-US" b="1" dirty="0"/>
              <a:t> i </a:t>
            </a:r>
            <a:r>
              <a:rPr lang="en-US" b="1" dirty="0" err="1"/>
              <a:t>sedativa</a:t>
            </a:r>
            <a:r>
              <a:rPr lang="en-US" b="1" dirty="0"/>
              <a:t> bez </a:t>
            </a:r>
            <a:r>
              <a:rPr lang="en-US" b="1" dirty="0" err="1"/>
              <a:t>liječničkog</a:t>
            </a:r>
            <a:r>
              <a:rPr lang="en-US" b="1" dirty="0"/>
              <a:t> </a:t>
            </a:r>
            <a:r>
              <a:rPr lang="en-US" b="1" dirty="0" err="1"/>
              <a:t>recepta</a:t>
            </a:r>
            <a:r>
              <a:rPr lang="en-US" dirty="0"/>
              <a:t> (</a:t>
            </a:r>
            <a:r>
              <a:rPr lang="en-US" dirty="0" err="1"/>
              <a:t>sa</a:t>
            </a:r>
            <a:r>
              <a:rPr lang="en-US" dirty="0"/>
              <a:t> 4,2% </a:t>
            </a:r>
            <a:r>
              <a:rPr lang="en-US" dirty="0" err="1"/>
              <a:t>iz</a:t>
            </a:r>
            <a:r>
              <a:rPr lang="en-US" dirty="0"/>
              <a:t> 2015. </a:t>
            </a:r>
            <a:r>
              <a:rPr lang="en-US" dirty="0" err="1"/>
              <a:t>na</a:t>
            </a:r>
            <a:r>
              <a:rPr lang="en-US" dirty="0"/>
              <a:t> 2,3 % u 2019.), </a:t>
            </a:r>
            <a:r>
              <a:rPr lang="en-US" dirty="0" err="1"/>
              <a:t>te</a:t>
            </a:r>
            <a:r>
              <a:rPr lang="en-US" dirty="0"/>
              <a:t> je 2019. </a:t>
            </a:r>
            <a:r>
              <a:rPr lang="en-US" dirty="0" err="1"/>
              <a:t>među</a:t>
            </a:r>
            <a:r>
              <a:rPr lang="en-US" dirty="0"/>
              <a:t> </a:t>
            </a:r>
            <a:r>
              <a:rPr lang="en-US" dirty="0" err="1"/>
              <a:t>zemljama</a:t>
            </a:r>
            <a:r>
              <a:rPr lang="en-US" dirty="0"/>
              <a:t> s </a:t>
            </a:r>
            <a:r>
              <a:rPr lang="en-US" dirty="0" err="1"/>
              <a:t>najnižom</a:t>
            </a:r>
            <a:r>
              <a:rPr lang="en-US" dirty="0"/>
              <a:t> </a:t>
            </a:r>
            <a:r>
              <a:rPr lang="en-US" dirty="0" err="1"/>
              <a:t>prevalencijom</a:t>
            </a:r>
            <a:r>
              <a:rPr lang="en-US" dirty="0"/>
              <a:t>.</a:t>
            </a:r>
          </a:p>
          <a:p>
            <a:r>
              <a:rPr lang="en-US" dirty="0" err="1">
                <a:solidFill>
                  <a:srgbClr val="FF0000"/>
                </a:solidFill>
              </a:rPr>
              <a:t>Prema</a:t>
            </a:r>
            <a:r>
              <a:rPr lang="en-US" dirty="0">
                <a:solidFill>
                  <a:srgbClr val="FF0000"/>
                </a:solidFill>
              </a:rPr>
              <a:t> </a:t>
            </a:r>
            <a:r>
              <a:rPr lang="en-US" dirty="0" err="1">
                <a:solidFill>
                  <a:srgbClr val="FF0000"/>
                </a:solidFill>
              </a:rPr>
              <a:t>podacima</a:t>
            </a:r>
            <a:r>
              <a:rPr lang="en-US" dirty="0">
                <a:solidFill>
                  <a:srgbClr val="FF0000"/>
                </a:solidFill>
              </a:rPr>
              <a:t> o </a:t>
            </a:r>
            <a:r>
              <a:rPr lang="en-US" dirty="0" err="1">
                <a:solidFill>
                  <a:srgbClr val="FF0000"/>
                </a:solidFill>
              </a:rPr>
              <a:t>uzimanju</a:t>
            </a:r>
            <a:r>
              <a:rPr lang="en-US" dirty="0">
                <a:solidFill>
                  <a:srgbClr val="FF0000"/>
                </a:solidFill>
              </a:rPr>
              <a:t> </a:t>
            </a:r>
            <a:r>
              <a:rPr lang="en-US" b="1" dirty="0">
                <a:solidFill>
                  <a:srgbClr val="FF0000"/>
                </a:solidFill>
              </a:rPr>
              <a:t>NPS</a:t>
            </a:r>
            <a:r>
              <a:rPr lang="en-US" dirty="0">
                <a:solidFill>
                  <a:srgbClr val="FF0000"/>
                </a:solidFill>
              </a:rPr>
              <a:t> </a:t>
            </a:r>
            <a:r>
              <a:rPr lang="en-US" dirty="0" err="1">
                <a:solidFill>
                  <a:srgbClr val="FF0000"/>
                </a:solidFill>
              </a:rPr>
              <a:t>među</a:t>
            </a:r>
            <a:r>
              <a:rPr lang="en-US" dirty="0">
                <a:solidFill>
                  <a:srgbClr val="FF0000"/>
                </a:solidFill>
              </a:rPr>
              <a:t> </a:t>
            </a:r>
            <a:r>
              <a:rPr lang="en-US" dirty="0" err="1">
                <a:solidFill>
                  <a:srgbClr val="FF0000"/>
                </a:solidFill>
              </a:rPr>
              <a:t>učenicima</a:t>
            </a:r>
            <a:r>
              <a:rPr lang="en-US" dirty="0">
                <a:solidFill>
                  <a:srgbClr val="FF0000"/>
                </a:solidFill>
              </a:rPr>
              <a:t>, </a:t>
            </a:r>
            <a:r>
              <a:rPr lang="en-US" dirty="0" err="1">
                <a:solidFill>
                  <a:srgbClr val="FF0000"/>
                </a:solidFill>
              </a:rPr>
              <a:t>Hrvatska</a:t>
            </a:r>
            <a:r>
              <a:rPr lang="en-US" dirty="0">
                <a:solidFill>
                  <a:srgbClr val="FF0000"/>
                </a:solidFill>
              </a:rPr>
              <a:t> je </a:t>
            </a:r>
            <a:r>
              <a:rPr lang="en-US" dirty="0" err="1">
                <a:solidFill>
                  <a:srgbClr val="FF0000"/>
                </a:solidFill>
              </a:rPr>
              <a:t>iznad</a:t>
            </a:r>
            <a:r>
              <a:rPr lang="en-US" dirty="0">
                <a:solidFill>
                  <a:srgbClr val="FF0000"/>
                </a:solidFill>
              </a:rPr>
              <a:t> </a:t>
            </a:r>
            <a:r>
              <a:rPr lang="en-US" dirty="0" err="1">
                <a:solidFill>
                  <a:srgbClr val="FF0000"/>
                </a:solidFill>
              </a:rPr>
              <a:t>prosjeka</a:t>
            </a:r>
            <a:r>
              <a:rPr lang="en-US" dirty="0">
                <a:solidFill>
                  <a:srgbClr val="FF0000"/>
                </a:solidFill>
              </a:rPr>
              <a:t> ESPAD </a:t>
            </a:r>
            <a:r>
              <a:rPr lang="en-US" dirty="0" err="1">
                <a:solidFill>
                  <a:srgbClr val="FF0000"/>
                </a:solidFill>
              </a:rPr>
              <a:t>zemalja</a:t>
            </a:r>
            <a:r>
              <a:rPr lang="en-US" dirty="0"/>
              <a:t>: 5,1 % </a:t>
            </a:r>
            <a:r>
              <a:rPr lang="en-US" dirty="0" err="1"/>
              <a:t>učenika</a:t>
            </a:r>
            <a:r>
              <a:rPr lang="en-US" dirty="0"/>
              <a:t> </a:t>
            </a:r>
            <a:r>
              <a:rPr lang="en-US" dirty="0" err="1"/>
              <a:t>navodi</a:t>
            </a:r>
            <a:r>
              <a:rPr lang="en-US" dirty="0"/>
              <a:t> da je u </a:t>
            </a:r>
            <a:r>
              <a:rPr lang="en-US" dirty="0" err="1"/>
              <a:t>životu</a:t>
            </a:r>
            <a:r>
              <a:rPr lang="en-US" dirty="0"/>
              <a:t> </a:t>
            </a:r>
            <a:r>
              <a:rPr lang="en-US" dirty="0" err="1"/>
              <a:t>probalo</a:t>
            </a:r>
            <a:r>
              <a:rPr lang="en-US" dirty="0"/>
              <a:t> NPS. U </a:t>
            </a:r>
            <a:r>
              <a:rPr lang="en-US" dirty="0" err="1"/>
              <a:t>posljednjih</a:t>
            </a:r>
            <a:r>
              <a:rPr lang="en-US" dirty="0"/>
              <a:t> 12 </a:t>
            </a:r>
            <a:r>
              <a:rPr lang="en-US" dirty="0" err="1"/>
              <a:t>mjeseci</a:t>
            </a:r>
            <a:r>
              <a:rPr lang="en-US" dirty="0"/>
              <a:t> je NPS </a:t>
            </a:r>
            <a:r>
              <a:rPr lang="en-US" dirty="0" err="1"/>
              <a:t>uzelo</a:t>
            </a:r>
            <a:r>
              <a:rPr lang="en-US" dirty="0"/>
              <a:t> 3,7 % </a:t>
            </a:r>
            <a:r>
              <a:rPr lang="en-US" dirty="0" err="1"/>
              <a:t>učenika</a:t>
            </a:r>
            <a:r>
              <a:rPr lang="en-US" dirty="0"/>
              <a:t> u </a:t>
            </a:r>
            <a:r>
              <a:rPr lang="en-US" dirty="0" err="1"/>
              <a:t>Hrvatskoj</a:t>
            </a:r>
            <a:r>
              <a:rPr lang="en-US" dirty="0"/>
              <a:t>.</a:t>
            </a:r>
          </a:p>
          <a:p>
            <a:r>
              <a:rPr lang="en-US" dirty="0" err="1"/>
              <a:t>Iako</a:t>
            </a:r>
            <a:r>
              <a:rPr lang="en-US" dirty="0"/>
              <a:t> </a:t>
            </a:r>
            <a:r>
              <a:rPr lang="en-US" dirty="0" err="1"/>
              <a:t>podatci</a:t>
            </a:r>
            <a:r>
              <a:rPr lang="en-US" dirty="0"/>
              <a:t> o </a:t>
            </a:r>
            <a:r>
              <a:rPr lang="en-US" b="1" dirty="0" err="1"/>
              <a:t>inhalantima</a:t>
            </a:r>
            <a:r>
              <a:rPr lang="en-US" dirty="0"/>
              <a:t> </a:t>
            </a:r>
            <a:r>
              <a:rPr lang="en-US" dirty="0" err="1"/>
              <a:t>iz</a:t>
            </a:r>
            <a:r>
              <a:rPr lang="en-US" dirty="0"/>
              <a:t> 2019. </a:t>
            </a:r>
            <a:r>
              <a:rPr lang="en-US" dirty="0" err="1"/>
              <a:t>nisu</a:t>
            </a:r>
            <a:r>
              <a:rPr lang="en-US" dirty="0"/>
              <a:t> u </a:t>
            </a:r>
            <a:r>
              <a:rPr lang="en-US" dirty="0" err="1"/>
              <a:t>potpunosti</a:t>
            </a:r>
            <a:r>
              <a:rPr lang="en-US" dirty="0"/>
              <a:t> </a:t>
            </a:r>
            <a:r>
              <a:rPr lang="en-US" dirty="0" err="1"/>
              <a:t>usporedivi</a:t>
            </a:r>
            <a:r>
              <a:rPr lang="en-US" dirty="0"/>
              <a:t> s </a:t>
            </a:r>
            <a:r>
              <a:rPr lang="en-US" dirty="0" err="1"/>
              <a:t>ranijim</a:t>
            </a:r>
            <a:r>
              <a:rPr lang="en-US" dirty="0"/>
              <a:t> </a:t>
            </a:r>
            <a:r>
              <a:rPr lang="en-US" dirty="0" err="1"/>
              <a:t>valovima</a:t>
            </a:r>
            <a:r>
              <a:rPr lang="en-US" dirty="0"/>
              <a:t> </a:t>
            </a:r>
            <a:r>
              <a:rPr lang="en-US" dirty="0" err="1"/>
              <a:t>istraživanja</a:t>
            </a:r>
            <a:r>
              <a:rPr lang="en-US" dirty="0"/>
              <a:t>, </a:t>
            </a:r>
            <a:r>
              <a:rPr lang="en-US" dirty="0" err="1"/>
              <a:t>Hrvatska</a:t>
            </a:r>
            <a:r>
              <a:rPr lang="en-US" dirty="0"/>
              <a:t> </a:t>
            </a:r>
            <a:r>
              <a:rPr lang="en-US" dirty="0" err="1"/>
              <a:t>bilježi</a:t>
            </a:r>
            <a:r>
              <a:rPr lang="en-US" dirty="0"/>
              <a:t> </a:t>
            </a:r>
            <a:r>
              <a:rPr lang="en-US" dirty="0">
                <a:solidFill>
                  <a:srgbClr val="0070C0"/>
                </a:solidFill>
              </a:rPr>
              <a:t>pad </a:t>
            </a:r>
            <a:r>
              <a:rPr lang="en-US" dirty="0" err="1">
                <a:solidFill>
                  <a:srgbClr val="0070C0"/>
                </a:solidFill>
              </a:rPr>
              <a:t>korištenja</a:t>
            </a:r>
            <a:r>
              <a:rPr lang="en-US" dirty="0">
                <a:solidFill>
                  <a:srgbClr val="0070C0"/>
                </a:solidFill>
              </a:rPr>
              <a:t> </a:t>
            </a:r>
            <a:r>
              <a:rPr lang="en-US" dirty="0" err="1">
                <a:solidFill>
                  <a:srgbClr val="0070C0"/>
                </a:solidFill>
              </a:rPr>
              <a:t>inhalanata</a:t>
            </a:r>
            <a:r>
              <a:rPr lang="en-US" dirty="0">
                <a:solidFill>
                  <a:srgbClr val="0070C0"/>
                </a:solidFill>
              </a:rPr>
              <a:t> u </a:t>
            </a:r>
            <a:r>
              <a:rPr lang="en-US" dirty="0" err="1">
                <a:solidFill>
                  <a:srgbClr val="0070C0"/>
                </a:solidFill>
              </a:rPr>
              <a:t>životu</a:t>
            </a:r>
            <a:r>
              <a:rPr lang="en-US" dirty="0">
                <a:solidFill>
                  <a:srgbClr val="0070C0"/>
                </a:solidFill>
              </a:rPr>
              <a:t> </a:t>
            </a:r>
            <a:r>
              <a:rPr lang="en-US" dirty="0"/>
              <a:t>od 2011. </a:t>
            </a:r>
            <a:r>
              <a:rPr lang="en-US" dirty="0" err="1"/>
              <a:t>godine</a:t>
            </a:r>
            <a:r>
              <a:rPr lang="en-US" dirty="0"/>
              <a:t> (28 % ), no i </a:t>
            </a:r>
            <a:r>
              <a:rPr lang="en-US" dirty="0" err="1"/>
              <a:t>dalje</a:t>
            </a:r>
            <a:r>
              <a:rPr lang="en-US" dirty="0"/>
              <a:t> se </a:t>
            </a:r>
            <a:r>
              <a:rPr lang="en-US" dirty="0" err="1"/>
              <a:t>nalazi</a:t>
            </a:r>
            <a:r>
              <a:rPr lang="en-US" dirty="0"/>
              <a:t> </a:t>
            </a:r>
            <a:r>
              <a:rPr lang="en-US" dirty="0" err="1">
                <a:solidFill>
                  <a:srgbClr val="FF0000"/>
                </a:solidFill>
              </a:rPr>
              <a:t>među</a:t>
            </a:r>
            <a:r>
              <a:rPr lang="en-US" dirty="0">
                <a:solidFill>
                  <a:srgbClr val="FF0000"/>
                </a:solidFill>
              </a:rPr>
              <a:t> </a:t>
            </a:r>
            <a:r>
              <a:rPr lang="en-US" dirty="0" err="1">
                <a:solidFill>
                  <a:srgbClr val="FF0000"/>
                </a:solidFill>
              </a:rPr>
              <a:t>zemljama</a:t>
            </a:r>
            <a:r>
              <a:rPr lang="en-US" dirty="0">
                <a:solidFill>
                  <a:srgbClr val="FF0000"/>
                </a:solidFill>
              </a:rPr>
              <a:t> s </a:t>
            </a:r>
            <a:r>
              <a:rPr lang="en-US" dirty="0" err="1">
                <a:solidFill>
                  <a:srgbClr val="FF0000"/>
                </a:solidFill>
              </a:rPr>
              <a:t>najvišom</a:t>
            </a:r>
            <a:r>
              <a:rPr lang="en-US" dirty="0">
                <a:solidFill>
                  <a:srgbClr val="FF0000"/>
                </a:solidFill>
              </a:rPr>
              <a:t> </a:t>
            </a:r>
            <a:r>
              <a:rPr lang="en-US" dirty="0" err="1">
                <a:solidFill>
                  <a:srgbClr val="FF0000"/>
                </a:solidFill>
              </a:rPr>
              <a:t>prevalencijom</a:t>
            </a:r>
            <a:r>
              <a:rPr lang="en-US" dirty="0">
                <a:solidFill>
                  <a:srgbClr val="FF0000"/>
                </a:solidFill>
              </a:rPr>
              <a:t> (15  %).</a:t>
            </a:r>
          </a:p>
          <a:p>
            <a:endParaRPr lang="en-GB" dirty="0"/>
          </a:p>
        </p:txBody>
      </p:sp>
    </p:spTree>
    <p:extLst>
      <p:ext uri="{BB962C8B-B14F-4D97-AF65-F5344CB8AC3E}">
        <p14:creationId xmlns:p14="http://schemas.microsoft.com/office/powerpoint/2010/main" val="1931913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0"/>
            <a:ext cx="8596668" cy="6672263"/>
          </a:xfrm>
        </p:spPr>
        <p:txBody>
          <a:bodyPr>
            <a:normAutofit/>
          </a:bodyPr>
          <a:lstStyle/>
          <a:p>
            <a:r>
              <a:rPr lang="hr-HR" dirty="0"/>
              <a:t>ZAKLJUČNO</a:t>
            </a:r>
          </a:p>
          <a:p>
            <a:pPr algn="just"/>
            <a:r>
              <a:rPr lang="en-US" dirty="0" err="1"/>
              <a:t>Nestabilnost</a:t>
            </a:r>
            <a:r>
              <a:rPr lang="en-US" dirty="0"/>
              <a:t> </a:t>
            </a:r>
            <a:r>
              <a:rPr lang="en-US" dirty="0" err="1"/>
              <a:t>izazvana</a:t>
            </a:r>
            <a:r>
              <a:rPr lang="en-US" dirty="0"/>
              <a:t> </a:t>
            </a:r>
            <a:r>
              <a:rPr lang="en-US" dirty="0" err="1"/>
              <a:t>epidemijom</a:t>
            </a:r>
            <a:r>
              <a:rPr lang="en-US" dirty="0"/>
              <a:t> COVID-19 je </a:t>
            </a:r>
            <a:r>
              <a:rPr lang="en-US" dirty="0" err="1"/>
              <a:t>dovela</a:t>
            </a:r>
            <a:r>
              <a:rPr lang="en-US" dirty="0"/>
              <a:t> do </a:t>
            </a:r>
            <a:r>
              <a:rPr lang="en-US" dirty="0" err="1"/>
              <a:t>ubrzane</a:t>
            </a:r>
            <a:r>
              <a:rPr lang="en-US" dirty="0"/>
              <a:t> </a:t>
            </a:r>
            <a:r>
              <a:rPr lang="en-US" dirty="0" err="1"/>
              <a:t>prilagodljivosti</a:t>
            </a:r>
            <a:r>
              <a:rPr lang="en-US" dirty="0"/>
              <a:t> </a:t>
            </a:r>
            <a:r>
              <a:rPr lang="en-US" dirty="0" err="1"/>
              <a:t>okruženja</a:t>
            </a:r>
            <a:r>
              <a:rPr lang="en-US" dirty="0"/>
              <a:t> </a:t>
            </a:r>
            <a:r>
              <a:rPr lang="en-US" dirty="0" err="1"/>
              <a:t>vezanog</a:t>
            </a:r>
            <a:r>
              <a:rPr lang="en-US" dirty="0"/>
              <a:t> </a:t>
            </a:r>
            <a:r>
              <a:rPr lang="en-US" dirty="0" err="1"/>
              <a:t>za</a:t>
            </a:r>
            <a:r>
              <a:rPr lang="en-US" dirty="0"/>
              <a:t> </a:t>
            </a:r>
            <a:r>
              <a:rPr lang="en-US" dirty="0" err="1"/>
              <a:t>kriminalne</a:t>
            </a:r>
            <a:r>
              <a:rPr lang="en-US" dirty="0"/>
              <a:t> </a:t>
            </a:r>
            <a:r>
              <a:rPr lang="en-US" dirty="0" err="1"/>
              <a:t>aktivnosti</a:t>
            </a:r>
            <a:r>
              <a:rPr lang="en-US" dirty="0"/>
              <a:t>. </a:t>
            </a:r>
            <a:r>
              <a:rPr lang="en-US" dirty="0" err="1"/>
              <a:t>Darkweb</a:t>
            </a:r>
            <a:r>
              <a:rPr lang="en-US" dirty="0"/>
              <a:t> </a:t>
            </a:r>
            <a:r>
              <a:rPr lang="en-US" dirty="0" err="1"/>
              <a:t>tržište</a:t>
            </a:r>
            <a:r>
              <a:rPr lang="en-US" dirty="0"/>
              <a:t> </a:t>
            </a:r>
            <a:r>
              <a:rPr lang="en-US" dirty="0" err="1"/>
              <a:t>droga</a:t>
            </a:r>
            <a:r>
              <a:rPr lang="en-US" dirty="0"/>
              <a:t>, </a:t>
            </a:r>
            <a:r>
              <a:rPr lang="en-US" dirty="0" err="1"/>
              <a:t>socijalne</a:t>
            </a:r>
            <a:r>
              <a:rPr lang="en-US" dirty="0"/>
              <a:t> </a:t>
            </a:r>
            <a:r>
              <a:rPr lang="en-US" dirty="0" err="1"/>
              <a:t>mreže</a:t>
            </a:r>
            <a:r>
              <a:rPr lang="en-US" dirty="0"/>
              <a:t> i </a:t>
            </a:r>
            <a:r>
              <a:rPr lang="en-US" dirty="0" err="1"/>
              <a:t>aplikacije</a:t>
            </a:r>
            <a:r>
              <a:rPr lang="en-US" dirty="0"/>
              <a:t> </a:t>
            </a:r>
            <a:r>
              <a:rPr lang="en-US" dirty="0" err="1"/>
              <a:t>vezane</a:t>
            </a:r>
            <a:r>
              <a:rPr lang="en-US" dirty="0"/>
              <a:t> </a:t>
            </a:r>
            <a:r>
              <a:rPr lang="en-US" dirty="0" err="1"/>
              <a:t>uz</a:t>
            </a:r>
            <a:r>
              <a:rPr lang="en-US" dirty="0"/>
              <a:t> </a:t>
            </a:r>
            <a:r>
              <a:rPr lang="en-US" dirty="0" err="1"/>
              <a:t>kriptiranu</a:t>
            </a:r>
            <a:r>
              <a:rPr lang="en-US" dirty="0"/>
              <a:t> </a:t>
            </a:r>
            <a:r>
              <a:rPr lang="en-US" dirty="0" err="1"/>
              <a:t>komunikaciju</a:t>
            </a:r>
            <a:r>
              <a:rPr lang="en-US" dirty="0"/>
              <a:t> </a:t>
            </a:r>
            <a:r>
              <a:rPr lang="en-US" dirty="0" err="1"/>
              <a:t>dobili</a:t>
            </a:r>
            <a:r>
              <a:rPr lang="en-US" dirty="0"/>
              <a:t> </a:t>
            </a:r>
            <a:r>
              <a:rPr lang="en-US" dirty="0" err="1"/>
              <a:t>su</a:t>
            </a:r>
            <a:r>
              <a:rPr lang="en-US" dirty="0"/>
              <a:t> </a:t>
            </a:r>
            <a:r>
              <a:rPr lang="en-US" dirty="0" err="1"/>
              <a:t>veću</a:t>
            </a:r>
            <a:r>
              <a:rPr lang="en-US" dirty="0"/>
              <a:t> </a:t>
            </a:r>
            <a:r>
              <a:rPr lang="en-US" dirty="0" err="1"/>
              <a:t>ulogu</a:t>
            </a:r>
            <a:r>
              <a:rPr lang="en-US" dirty="0"/>
              <a:t> u </a:t>
            </a:r>
            <a:r>
              <a:rPr lang="en-US" dirty="0" err="1"/>
              <a:t>osiguravanju</a:t>
            </a:r>
            <a:r>
              <a:rPr lang="en-US" dirty="0"/>
              <a:t> </a:t>
            </a:r>
            <a:r>
              <a:rPr lang="en-US" dirty="0" err="1"/>
              <a:t>dostavljanja</a:t>
            </a:r>
            <a:r>
              <a:rPr lang="en-US" dirty="0"/>
              <a:t> </a:t>
            </a:r>
            <a:r>
              <a:rPr lang="en-US" dirty="0" err="1"/>
              <a:t>droga</a:t>
            </a:r>
            <a:r>
              <a:rPr lang="en-US" dirty="0"/>
              <a:t> do </a:t>
            </a:r>
            <a:r>
              <a:rPr lang="en-US" dirty="0" err="1"/>
              <a:t>konzumenata</a:t>
            </a:r>
            <a:r>
              <a:rPr lang="en-US" dirty="0"/>
              <a:t>.</a:t>
            </a:r>
          </a:p>
          <a:p>
            <a:pPr algn="just"/>
            <a:r>
              <a:rPr lang="en-US" dirty="0" err="1"/>
              <a:t>Prema</a:t>
            </a:r>
            <a:r>
              <a:rPr lang="en-US" dirty="0"/>
              <a:t> </a:t>
            </a:r>
            <a:r>
              <a:rPr lang="en-US" dirty="0" err="1"/>
              <a:t>podacima</a:t>
            </a:r>
            <a:r>
              <a:rPr lang="en-US" dirty="0"/>
              <a:t> </a:t>
            </a:r>
            <a:r>
              <a:rPr lang="en-US" dirty="0" err="1"/>
              <a:t>Ministarstva</a:t>
            </a:r>
            <a:r>
              <a:rPr lang="en-US" dirty="0"/>
              <a:t> </a:t>
            </a:r>
            <a:r>
              <a:rPr lang="en-US" dirty="0" err="1"/>
              <a:t>unutarnjih</a:t>
            </a:r>
            <a:r>
              <a:rPr lang="en-US" dirty="0"/>
              <a:t> </a:t>
            </a:r>
            <a:r>
              <a:rPr lang="en-US" dirty="0" err="1"/>
              <a:t>poslova</a:t>
            </a:r>
            <a:r>
              <a:rPr lang="en-US" dirty="0"/>
              <a:t> </a:t>
            </a:r>
            <a:r>
              <a:rPr lang="en-US" dirty="0" err="1"/>
              <a:t>tijekom</a:t>
            </a:r>
            <a:r>
              <a:rPr lang="en-US" dirty="0"/>
              <a:t> 2019. </a:t>
            </a:r>
            <a:r>
              <a:rPr lang="en-US" dirty="0" err="1"/>
              <a:t>godine</a:t>
            </a:r>
            <a:r>
              <a:rPr lang="en-US" dirty="0"/>
              <a:t> </a:t>
            </a:r>
            <a:r>
              <a:rPr lang="en-US" dirty="0" err="1"/>
              <a:t>na</a:t>
            </a:r>
            <a:r>
              <a:rPr lang="en-US" dirty="0"/>
              <a:t> </a:t>
            </a:r>
            <a:r>
              <a:rPr lang="en-US" dirty="0" err="1"/>
              <a:t>području</a:t>
            </a:r>
            <a:r>
              <a:rPr lang="en-US" dirty="0"/>
              <a:t> RH </a:t>
            </a:r>
            <a:r>
              <a:rPr lang="en-US" dirty="0" err="1"/>
              <a:t>zabilježeno</a:t>
            </a:r>
            <a:r>
              <a:rPr lang="en-US" dirty="0"/>
              <a:t> je </a:t>
            </a:r>
            <a:r>
              <a:rPr lang="en-US" dirty="0" err="1"/>
              <a:t>ukupno</a:t>
            </a:r>
            <a:r>
              <a:rPr lang="en-US" dirty="0"/>
              <a:t> 2.867 </a:t>
            </a:r>
            <a:r>
              <a:rPr lang="en-US" dirty="0" err="1"/>
              <a:t>kaznenih</a:t>
            </a:r>
            <a:r>
              <a:rPr lang="en-US" dirty="0"/>
              <a:t> </a:t>
            </a:r>
            <a:r>
              <a:rPr lang="en-US" dirty="0" err="1"/>
              <a:t>djela</a:t>
            </a:r>
            <a:r>
              <a:rPr lang="en-US" dirty="0"/>
              <a:t> </a:t>
            </a:r>
            <a:r>
              <a:rPr lang="en-US" dirty="0" err="1"/>
              <a:t>povezanih</a:t>
            </a:r>
            <a:r>
              <a:rPr lang="en-US" dirty="0"/>
              <a:t> s </a:t>
            </a:r>
            <a:r>
              <a:rPr lang="en-US" dirty="0" err="1"/>
              <a:t>drogama</a:t>
            </a:r>
            <a:r>
              <a:rPr lang="en-US" dirty="0"/>
              <a:t>,  </a:t>
            </a:r>
            <a:r>
              <a:rPr lang="en-US" dirty="0" err="1"/>
              <a:t>zbog</a:t>
            </a:r>
            <a:r>
              <a:rPr lang="en-US" dirty="0"/>
              <a:t> </a:t>
            </a:r>
            <a:r>
              <a:rPr lang="en-US" dirty="0" err="1"/>
              <a:t>navedenih</a:t>
            </a:r>
            <a:r>
              <a:rPr lang="en-US" dirty="0"/>
              <a:t> </a:t>
            </a:r>
            <a:r>
              <a:rPr lang="en-US" dirty="0" err="1"/>
              <a:t>djela</a:t>
            </a:r>
            <a:r>
              <a:rPr lang="en-US" dirty="0"/>
              <a:t> </a:t>
            </a:r>
            <a:r>
              <a:rPr lang="en-US" dirty="0" err="1"/>
              <a:t>prijavljeno</a:t>
            </a:r>
            <a:r>
              <a:rPr lang="en-US" dirty="0"/>
              <a:t> je 1.273 </a:t>
            </a:r>
            <a:r>
              <a:rPr lang="en-US" dirty="0" err="1"/>
              <a:t>osoba</a:t>
            </a:r>
            <a:r>
              <a:rPr lang="en-US" dirty="0"/>
              <a:t>, od </a:t>
            </a:r>
            <a:r>
              <a:rPr lang="en-US" dirty="0" err="1"/>
              <a:t>čega</a:t>
            </a:r>
            <a:r>
              <a:rPr lang="en-US" dirty="0"/>
              <a:t> 976 </a:t>
            </a:r>
            <a:r>
              <a:rPr lang="en-US" dirty="0" err="1"/>
              <a:t>odrasle</a:t>
            </a:r>
            <a:r>
              <a:rPr lang="en-US" dirty="0"/>
              <a:t> </a:t>
            </a:r>
            <a:r>
              <a:rPr lang="en-US" dirty="0" err="1"/>
              <a:t>osobe</a:t>
            </a:r>
            <a:r>
              <a:rPr lang="en-US" dirty="0"/>
              <a:t> (76,7%), 211 </a:t>
            </a:r>
            <a:r>
              <a:rPr lang="en-US" dirty="0" err="1"/>
              <a:t>mlađih</a:t>
            </a:r>
            <a:r>
              <a:rPr lang="en-US" dirty="0"/>
              <a:t> </a:t>
            </a:r>
            <a:r>
              <a:rPr lang="en-US" dirty="0" err="1"/>
              <a:t>punoljetnih</a:t>
            </a:r>
            <a:r>
              <a:rPr lang="en-US" dirty="0"/>
              <a:t> </a:t>
            </a:r>
            <a:r>
              <a:rPr lang="en-US" dirty="0" err="1"/>
              <a:t>osoba</a:t>
            </a:r>
            <a:r>
              <a:rPr lang="en-US" dirty="0"/>
              <a:t> (16,6%) i 86 </a:t>
            </a:r>
            <a:r>
              <a:rPr lang="en-US" dirty="0" err="1"/>
              <a:t>maloljetne</a:t>
            </a:r>
            <a:r>
              <a:rPr lang="en-US" dirty="0"/>
              <a:t> </a:t>
            </a:r>
            <a:r>
              <a:rPr lang="en-US" dirty="0" err="1"/>
              <a:t>osobe</a:t>
            </a:r>
            <a:r>
              <a:rPr lang="en-US" dirty="0"/>
              <a:t> (6,7%).</a:t>
            </a:r>
          </a:p>
          <a:p>
            <a:pPr algn="just"/>
            <a:r>
              <a:rPr lang="en-US" dirty="0"/>
              <a:t>U 2019. </a:t>
            </a:r>
            <a:r>
              <a:rPr lang="en-US" dirty="0" err="1"/>
              <a:t>godini</a:t>
            </a:r>
            <a:r>
              <a:rPr lang="en-US" dirty="0"/>
              <a:t> </a:t>
            </a:r>
            <a:r>
              <a:rPr lang="en-US" dirty="0" err="1"/>
              <a:t>ukupno</a:t>
            </a:r>
            <a:r>
              <a:rPr lang="en-US" dirty="0"/>
              <a:t> je </a:t>
            </a:r>
            <a:r>
              <a:rPr lang="en-US" dirty="0" err="1"/>
              <a:t>zabilježeno</a:t>
            </a:r>
            <a:r>
              <a:rPr lang="en-US" dirty="0"/>
              <a:t> 10.843 </a:t>
            </a:r>
            <a:r>
              <a:rPr lang="en-US" dirty="0" err="1"/>
              <a:t>zapljena</a:t>
            </a:r>
            <a:r>
              <a:rPr lang="en-US" dirty="0"/>
              <a:t> </a:t>
            </a:r>
            <a:r>
              <a:rPr lang="en-US" dirty="0" err="1"/>
              <a:t>svih</a:t>
            </a:r>
            <a:r>
              <a:rPr lang="en-US" dirty="0"/>
              <a:t> </a:t>
            </a:r>
            <a:r>
              <a:rPr lang="en-US" dirty="0" err="1"/>
              <a:t>vrsta</a:t>
            </a:r>
            <a:r>
              <a:rPr lang="en-US" dirty="0"/>
              <a:t> </a:t>
            </a:r>
            <a:r>
              <a:rPr lang="en-US" dirty="0" err="1"/>
              <a:t>droga</a:t>
            </a:r>
            <a:r>
              <a:rPr lang="en-US" dirty="0"/>
              <a:t>, </a:t>
            </a:r>
            <a:r>
              <a:rPr lang="en-US" dirty="0" err="1"/>
              <a:t>što</a:t>
            </a:r>
            <a:r>
              <a:rPr lang="en-US" dirty="0"/>
              <a:t> je </a:t>
            </a:r>
            <a:r>
              <a:rPr lang="en-US" dirty="0" err="1"/>
              <a:t>nešto</a:t>
            </a:r>
            <a:r>
              <a:rPr lang="en-US" dirty="0"/>
              <a:t> </a:t>
            </a:r>
            <a:r>
              <a:rPr lang="en-US" dirty="0" err="1"/>
              <a:t>manje</a:t>
            </a:r>
            <a:r>
              <a:rPr lang="en-US" dirty="0"/>
              <a:t> u </a:t>
            </a:r>
            <a:r>
              <a:rPr lang="en-US" dirty="0" err="1"/>
              <a:t>odnosu</a:t>
            </a:r>
            <a:r>
              <a:rPr lang="en-US" dirty="0"/>
              <a:t> </a:t>
            </a:r>
            <a:r>
              <a:rPr lang="en-US" dirty="0" err="1"/>
              <a:t>na</a:t>
            </a:r>
            <a:r>
              <a:rPr lang="en-US" dirty="0"/>
              <a:t> 2018. </a:t>
            </a:r>
            <a:r>
              <a:rPr lang="en-US" dirty="0" err="1"/>
              <a:t>godinu</a:t>
            </a:r>
            <a:r>
              <a:rPr lang="en-US" dirty="0"/>
              <a:t> </a:t>
            </a:r>
            <a:r>
              <a:rPr lang="en-US" dirty="0" err="1"/>
              <a:t>kada</a:t>
            </a:r>
            <a:r>
              <a:rPr lang="en-US" dirty="0"/>
              <a:t> je </a:t>
            </a:r>
            <a:r>
              <a:rPr lang="en-US" dirty="0" err="1"/>
              <a:t>zabilježena</a:t>
            </a:r>
            <a:r>
              <a:rPr lang="en-US" dirty="0"/>
              <a:t> 11.268 </a:t>
            </a:r>
            <a:r>
              <a:rPr lang="en-US" dirty="0" err="1"/>
              <a:t>zapljena</a:t>
            </a:r>
            <a:r>
              <a:rPr lang="en-US" dirty="0"/>
              <a:t>, a od 2005. </a:t>
            </a:r>
            <a:r>
              <a:rPr lang="en-US" dirty="0" err="1"/>
              <a:t>ukupno</a:t>
            </a:r>
            <a:r>
              <a:rPr lang="en-US" dirty="0"/>
              <a:t> je </a:t>
            </a:r>
            <a:r>
              <a:rPr lang="en-US" dirty="0" err="1"/>
              <a:t>identificirano</a:t>
            </a:r>
            <a:r>
              <a:rPr lang="en-US" dirty="0"/>
              <a:t> 118 </a:t>
            </a:r>
            <a:r>
              <a:rPr lang="en-US" dirty="0" err="1"/>
              <a:t>novih</a:t>
            </a:r>
            <a:r>
              <a:rPr lang="en-US" dirty="0"/>
              <a:t> </a:t>
            </a:r>
            <a:r>
              <a:rPr lang="en-US" dirty="0" err="1"/>
              <a:t>psihoaktivnih</a:t>
            </a:r>
            <a:r>
              <a:rPr lang="en-US" dirty="0"/>
              <a:t> </a:t>
            </a:r>
            <a:r>
              <a:rPr lang="en-US" dirty="0" err="1"/>
              <a:t>tvari</a:t>
            </a:r>
            <a:r>
              <a:rPr lang="en-US" dirty="0"/>
              <a:t>, od </a:t>
            </a:r>
            <a:r>
              <a:rPr lang="en-US" dirty="0" err="1"/>
              <a:t>čega</a:t>
            </a:r>
            <a:r>
              <a:rPr lang="en-US" dirty="0"/>
              <a:t> </a:t>
            </a:r>
            <a:r>
              <a:rPr lang="en-US" dirty="0" err="1"/>
              <a:t>najviše</a:t>
            </a:r>
            <a:r>
              <a:rPr lang="en-US" dirty="0"/>
              <a:t> </a:t>
            </a:r>
            <a:r>
              <a:rPr lang="en-US" dirty="0" err="1"/>
              <a:t>sintetskih</a:t>
            </a:r>
            <a:r>
              <a:rPr lang="en-US" dirty="0"/>
              <a:t> </a:t>
            </a:r>
            <a:r>
              <a:rPr lang="en-US" dirty="0" err="1"/>
              <a:t>kanabinoida</a:t>
            </a:r>
            <a:r>
              <a:rPr lang="en-US" dirty="0"/>
              <a:t> i </a:t>
            </a:r>
            <a:r>
              <a:rPr lang="en-US" dirty="0" err="1"/>
              <a:t>sintetskih</a:t>
            </a:r>
            <a:r>
              <a:rPr lang="en-US" dirty="0"/>
              <a:t> </a:t>
            </a:r>
            <a:r>
              <a:rPr lang="en-US" dirty="0" err="1"/>
              <a:t>katinona</a:t>
            </a:r>
            <a:r>
              <a:rPr lang="en-US" dirty="0"/>
              <a:t>.</a:t>
            </a:r>
            <a:endParaRPr lang="hr-HR" dirty="0"/>
          </a:p>
          <a:p>
            <a:pPr algn="just"/>
            <a:r>
              <a:rPr lang="en-US" dirty="0"/>
              <a:t>EU </a:t>
            </a:r>
            <a:r>
              <a:rPr lang="en-US" dirty="0" err="1"/>
              <a:t>Analiza</a:t>
            </a:r>
            <a:r>
              <a:rPr lang="en-US" dirty="0"/>
              <a:t> </a:t>
            </a:r>
            <a:r>
              <a:rPr lang="en-US" dirty="0" err="1"/>
              <a:t>droga</a:t>
            </a:r>
            <a:r>
              <a:rPr lang="en-US" dirty="0"/>
              <a:t> u </a:t>
            </a:r>
            <a:r>
              <a:rPr lang="en-US" dirty="0" err="1"/>
              <a:t>otpadnim</a:t>
            </a:r>
            <a:r>
              <a:rPr lang="en-US" dirty="0"/>
              <a:t> </a:t>
            </a:r>
            <a:r>
              <a:rPr lang="en-US" dirty="0" err="1"/>
              <a:t>vodama</a:t>
            </a:r>
            <a:r>
              <a:rPr lang="en-US" dirty="0"/>
              <a:t>, EU </a:t>
            </a:r>
            <a:r>
              <a:rPr lang="en-US" dirty="0" err="1"/>
              <a:t>studija</a:t>
            </a:r>
            <a:r>
              <a:rPr lang="en-US" dirty="0"/>
              <a:t> </a:t>
            </a:r>
            <a:r>
              <a:rPr lang="en-US" dirty="0" err="1"/>
              <a:t>provedena</a:t>
            </a:r>
            <a:r>
              <a:rPr lang="en-US" dirty="0"/>
              <a:t> u </a:t>
            </a:r>
            <a:r>
              <a:rPr lang="en-US" dirty="0" err="1"/>
              <a:t>sklopu</a:t>
            </a:r>
            <a:r>
              <a:rPr lang="en-US" dirty="0"/>
              <a:t> COST </a:t>
            </a:r>
            <a:r>
              <a:rPr lang="en-US" dirty="0" err="1"/>
              <a:t>projekta</a:t>
            </a:r>
            <a:r>
              <a:rPr lang="en-US" dirty="0"/>
              <a:t> Sewage biomarker analysis for community health assessment. (2019.) u </a:t>
            </a:r>
            <a:r>
              <a:rPr lang="en-US" dirty="0" err="1"/>
              <a:t>više</a:t>
            </a:r>
            <a:r>
              <a:rPr lang="en-US" dirty="0"/>
              <a:t> </a:t>
            </a:r>
            <a:r>
              <a:rPr lang="en-US" dirty="0" err="1"/>
              <a:t>europskih</a:t>
            </a:r>
            <a:r>
              <a:rPr lang="en-US" dirty="0"/>
              <a:t> </a:t>
            </a:r>
            <a:r>
              <a:rPr lang="en-US" dirty="0" err="1"/>
              <a:t>gradova</a:t>
            </a:r>
            <a:r>
              <a:rPr lang="en-US" dirty="0"/>
              <a:t> u </a:t>
            </a:r>
            <a:r>
              <a:rPr lang="en-US" dirty="0" err="1"/>
              <a:t>kojoj</a:t>
            </a:r>
            <a:r>
              <a:rPr lang="en-US" dirty="0"/>
              <a:t> je </a:t>
            </a:r>
            <a:r>
              <a:rPr lang="en-US" dirty="0" err="1"/>
              <a:t>sudjelovao</a:t>
            </a:r>
            <a:r>
              <a:rPr lang="en-US" dirty="0"/>
              <a:t> i grad Zagreb, </a:t>
            </a:r>
            <a:r>
              <a:rPr lang="en-US" dirty="0" err="1"/>
              <a:t>pokazuje</a:t>
            </a:r>
            <a:r>
              <a:rPr lang="en-US" dirty="0"/>
              <a:t> da se </a:t>
            </a:r>
            <a:r>
              <a:rPr lang="en-US" dirty="0" err="1"/>
              <a:t>na</a:t>
            </a:r>
            <a:r>
              <a:rPr lang="en-US" dirty="0"/>
              <a:t> </a:t>
            </a:r>
            <a:r>
              <a:rPr lang="en-US" dirty="0" err="1"/>
              <a:t>području</a:t>
            </a:r>
            <a:r>
              <a:rPr lang="en-US" dirty="0"/>
              <a:t> </a:t>
            </a:r>
            <a:r>
              <a:rPr lang="en-US" dirty="0" err="1"/>
              <a:t>grada</a:t>
            </a:r>
            <a:r>
              <a:rPr lang="en-US" dirty="0"/>
              <a:t> </a:t>
            </a:r>
            <a:r>
              <a:rPr lang="en-US" dirty="0" err="1"/>
              <a:t>Zagreba</a:t>
            </a:r>
            <a:r>
              <a:rPr lang="en-US" dirty="0"/>
              <a:t> </a:t>
            </a:r>
            <a:r>
              <a:rPr lang="en-US" dirty="0" err="1"/>
              <a:t>dnevno</a:t>
            </a:r>
            <a:r>
              <a:rPr lang="en-US" dirty="0"/>
              <a:t> „</a:t>
            </a:r>
            <a:r>
              <a:rPr lang="en-US" dirty="0" err="1"/>
              <a:t>potroši</a:t>
            </a:r>
            <a:r>
              <a:rPr lang="en-US" dirty="0"/>
              <a:t>“ 395.6 </a:t>
            </a:r>
            <a:r>
              <a:rPr lang="en-US" dirty="0" err="1"/>
              <a:t>miligrama</a:t>
            </a:r>
            <a:r>
              <a:rPr lang="en-US" dirty="0"/>
              <a:t> (2018. – 234.5 </a:t>
            </a:r>
            <a:r>
              <a:rPr lang="en-US" dirty="0" err="1"/>
              <a:t>miligrama</a:t>
            </a:r>
            <a:r>
              <a:rPr lang="en-US" dirty="0"/>
              <a:t>) </a:t>
            </a:r>
            <a:r>
              <a:rPr lang="en-US" dirty="0" err="1"/>
              <a:t>kokaina</a:t>
            </a:r>
            <a:r>
              <a:rPr lang="en-US" dirty="0"/>
              <a:t> </a:t>
            </a:r>
            <a:r>
              <a:rPr lang="en-US" dirty="0" err="1"/>
              <a:t>na</a:t>
            </a:r>
            <a:r>
              <a:rPr lang="en-US" dirty="0"/>
              <a:t> 1000 </a:t>
            </a:r>
            <a:r>
              <a:rPr lang="en-US" dirty="0" err="1"/>
              <a:t>stanovnika</a:t>
            </a:r>
            <a:r>
              <a:rPr lang="en-US" dirty="0"/>
              <a:t> </a:t>
            </a:r>
            <a:r>
              <a:rPr lang="en-US" dirty="0" err="1"/>
              <a:t>što</a:t>
            </a:r>
            <a:r>
              <a:rPr lang="en-US" dirty="0"/>
              <a:t> je tri puta </a:t>
            </a:r>
            <a:r>
              <a:rPr lang="en-US" dirty="0" err="1"/>
              <a:t>više</a:t>
            </a:r>
            <a:r>
              <a:rPr lang="en-US" dirty="0"/>
              <a:t> </a:t>
            </a:r>
            <a:r>
              <a:rPr lang="en-US" dirty="0" err="1"/>
              <a:t>kokaina</a:t>
            </a:r>
            <a:r>
              <a:rPr lang="en-US" dirty="0"/>
              <a:t> </a:t>
            </a:r>
            <a:r>
              <a:rPr lang="en-US" dirty="0" err="1"/>
              <a:t>nego</a:t>
            </a:r>
            <a:r>
              <a:rPr lang="en-US" dirty="0"/>
              <a:t> </a:t>
            </a:r>
            <a:r>
              <a:rPr lang="en-US" dirty="0" err="1"/>
              <a:t>prije</a:t>
            </a:r>
            <a:r>
              <a:rPr lang="en-US" dirty="0"/>
              <a:t> pet </a:t>
            </a:r>
            <a:r>
              <a:rPr lang="en-US" dirty="0" err="1"/>
              <a:t>godina</a:t>
            </a:r>
            <a:r>
              <a:rPr lang="en-US" dirty="0"/>
              <a:t>. Zagreb je </a:t>
            </a:r>
            <a:r>
              <a:rPr lang="en-US" dirty="0" err="1"/>
              <a:t>među</a:t>
            </a:r>
            <a:r>
              <a:rPr lang="en-US" dirty="0"/>
              <a:t> </a:t>
            </a:r>
            <a:r>
              <a:rPr lang="en-US" dirty="0" err="1"/>
              <a:t>prvih</a:t>
            </a:r>
            <a:r>
              <a:rPr lang="en-US" dirty="0"/>
              <a:t> </a:t>
            </a:r>
            <a:r>
              <a:rPr lang="en-US" dirty="0" err="1"/>
              <a:t>dvadesetak</a:t>
            </a:r>
            <a:r>
              <a:rPr lang="en-US" dirty="0"/>
              <a:t> </a:t>
            </a:r>
            <a:r>
              <a:rPr lang="en-US" dirty="0" err="1"/>
              <a:t>gradova</a:t>
            </a:r>
            <a:r>
              <a:rPr lang="en-US" dirty="0"/>
              <a:t> </a:t>
            </a:r>
            <a:r>
              <a:rPr lang="en-US" dirty="0" err="1"/>
              <a:t>kad</a:t>
            </a:r>
            <a:r>
              <a:rPr lang="en-US" dirty="0"/>
              <a:t> je </a:t>
            </a:r>
            <a:r>
              <a:rPr lang="en-US" dirty="0" err="1"/>
              <a:t>riječ</a:t>
            </a:r>
            <a:r>
              <a:rPr lang="en-US" dirty="0"/>
              <a:t> o </a:t>
            </a:r>
            <a:r>
              <a:rPr lang="en-US" dirty="0" err="1"/>
              <a:t>dnevnoj</a:t>
            </a:r>
            <a:r>
              <a:rPr lang="en-US" dirty="0"/>
              <a:t> </a:t>
            </a:r>
            <a:r>
              <a:rPr lang="en-US" dirty="0" err="1"/>
              <a:t>potrošnji</a:t>
            </a:r>
            <a:r>
              <a:rPr lang="en-US" dirty="0"/>
              <a:t> </a:t>
            </a:r>
            <a:r>
              <a:rPr lang="en-US" dirty="0" err="1"/>
              <a:t>amfetamina</a:t>
            </a:r>
            <a:r>
              <a:rPr lang="en-US" dirty="0"/>
              <a:t> i </a:t>
            </a:r>
            <a:r>
              <a:rPr lang="en-US" dirty="0" err="1"/>
              <a:t>ecstasya</a:t>
            </a:r>
            <a:r>
              <a:rPr lang="en-US" dirty="0"/>
              <a:t> (145.7 mg </a:t>
            </a:r>
            <a:r>
              <a:rPr lang="en-US" dirty="0" err="1"/>
              <a:t>amfetamina</a:t>
            </a:r>
            <a:r>
              <a:rPr lang="en-US" dirty="0"/>
              <a:t>, 36.5 mg </a:t>
            </a:r>
            <a:r>
              <a:rPr lang="en-US" dirty="0" err="1"/>
              <a:t>ecstasya</a:t>
            </a:r>
            <a:r>
              <a:rPr lang="en-US" dirty="0"/>
              <a:t>).</a:t>
            </a:r>
          </a:p>
          <a:p>
            <a:endParaRPr lang="en-GB" dirty="0"/>
          </a:p>
        </p:txBody>
      </p:sp>
    </p:spTree>
    <p:extLst>
      <p:ext uri="{BB962C8B-B14F-4D97-AF65-F5344CB8AC3E}">
        <p14:creationId xmlns:p14="http://schemas.microsoft.com/office/powerpoint/2010/main" val="2044833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57189"/>
            <a:ext cx="8596668" cy="6315074"/>
          </a:xfrm>
        </p:spPr>
        <p:txBody>
          <a:bodyPr>
            <a:normAutofit fontScale="92500" lnSpcReduction="10000"/>
          </a:bodyPr>
          <a:lstStyle/>
          <a:p>
            <a:r>
              <a:rPr lang="en-US" b="1" dirty="0" err="1"/>
              <a:t>Štetne</a:t>
            </a:r>
            <a:r>
              <a:rPr lang="en-US" b="1" dirty="0"/>
              <a:t> </a:t>
            </a:r>
            <a:r>
              <a:rPr lang="en-US" b="1" dirty="0" err="1"/>
              <a:t>posljedice</a:t>
            </a:r>
            <a:r>
              <a:rPr lang="en-US" b="1" dirty="0"/>
              <a:t> </a:t>
            </a:r>
            <a:r>
              <a:rPr lang="en-US" b="1" dirty="0" err="1"/>
              <a:t>povezane</a:t>
            </a:r>
            <a:r>
              <a:rPr lang="en-US" b="1" dirty="0"/>
              <a:t> s </a:t>
            </a:r>
            <a:r>
              <a:rPr lang="en-US" b="1" dirty="0" err="1"/>
              <a:t>uporabom</a:t>
            </a:r>
            <a:r>
              <a:rPr lang="en-US" b="1" dirty="0"/>
              <a:t> </a:t>
            </a:r>
            <a:r>
              <a:rPr lang="en-US" b="1" dirty="0" err="1"/>
              <a:t>droga</a:t>
            </a:r>
            <a:r>
              <a:rPr lang="en-US" b="1" dirty="0"/>
              <a:t> i </a:t>
            </a:r>
            <a:r>
              <a:rPr lang="en-US" b="1" dirty="0" err="1"/>
              <a:t>odgovori</a:t>
            </a:r>
            <a:r>
              <a:rPr lang="en-US" b="1" dirty="0"/>
              <a:t> </a:t>
            </a:r>
            <a:r>
              <a:rPr lang="en-US" b="1" dirty="0" err="1"/>
              <a:t>na</a:t>
            </a:r>
            <a:r>
              <a:rPr lang="en-US" b="1" dirty="0"/>
              <a:t> </a:t>
            </a:r>
            <a:r>
              <a:rPr lang="en-US" b="1" dirty="0" err="1"/>
              <a:t>problematiku</a:t>
            </a:r>
            <a:endParaRPr lang="en-US" dirty="0"/>
          </a:p>
          <a:p>
            <a:pPr algn="just"/>
            <a:r>
              <a:rPr lang="en-US" dirty="0" err="1"/>
              <a:t>Politika</a:t>
            </a:r>
            <a:r>
              <a:rPr lang="en-US" dirty="0"/>
              <a:t> </a:t>
            </a:r>
            <a:r>
              <a:rPr lang="en-US" dirty="0" err="1"/>
              <a:t>smanjenja</a:t>
            </a:r>
            <a:r>
              <a:rPr lang="en-US" dirty="0"/>
              <a:t> </a:t>
            </a:r>
            <a:r>
              <a:rPr lang="en-US" dirty="0" err="1"/>
              <a:t>šteta</a:t>
            </a:r>
            <a:r>
              <a:rPr lang="en-US" dirty="0"/>
              <a:t> i </a:t>
            </a:r>
            <a:r>
              <a:rPr lang="en-US" dirty="0" err="1"/>
              <a:t>rizika</a:t>
            </a:r>
            <a:r>
              <a:rPr lang="en-US" dirty="0"/>
              <a:t> </a:t>
            </a:r>
            <a:r>
              <a:rPr lang="en-US" dirty="0" err="1"/>
              <a:t>povezanih</a:t>
            </a:r>
            <a:r>
              <a:rPr lang="en-US" dirty="0"/>
              <a:t> s </a:t>
            </a:r>
            <a:r>
              <a:rPr lang="en-US" dirty="0" err="1"/>
              <a:t>uporabom</a:t>
            </a:r>
            <a:r>
              <a:rPr lang="en-US" dirty="0"/>
              <a:t> </a:t>
            </a:r>
            <a:r>
              <a:rPr lang="en-US" dirty="0" err="1"/>
              <a:t>sredstava</a:t>
            </a:r>
            <a:r>
              <a:rPr lang="en-US" dirty="0"/>
              <a:t> </a:t>
            </a:r>
            <a:r>
              <a:rPr lang="en-US" dirty="0" err="1"/>
              <a:t>ovisnosti</a:t>
            </a:r>
            <a:r>
              <a:rPr lang="en-US" dirty="0"/>
              <a:t> </a:t>
            </a:r>
            <a:r>
              <a:rPr lang="en-US" dirty="0" err="1"/>
              <a:t>zagovara</a:t>
            </a:r>
            <a:r>
              <a:rPr lang="en-US" dirty="0"/>
              <a:t> </a:t>
            </a:r>
            <a:r>
              <a:rPr lang="en-US" dirty="0" err="1"/>
              <a:t>provedbu</a:t>
            </a:r>
            <a:r>
              <a:rPr lang="en-US" dirty="0"/>
              <a:t> </a:t>
            </a:r>
            <a:r>
              <a:rPr lang="en-US" dirty="0" err="1"/>
              <a:t>različitih</a:t>
            </a:r>
            <a:r>
              <a:rPr lang="en-US" dirty="0"/>
              <a:t> </a:t>
            </a:r>
            <a:r>
              <a:rPr lang="en-US" dirty="0" err="1"/>
              <a:t>intervencija</a:t>
            </a:r>
            <a:r>
              <a:rPr lang="en-US" dirty="0"/>
              <a:t> </a:t>
            </a:r>
            <a:r>
              <a:rPr lang="en-US" dirty="0" err="1"/>
              <a:t>kojima</a:t>
            </a:r>
            <a:r>
              <a:rPr lang="en-US" dirty="0"/>
              <a:t> se </a:t>
            </a:r>
            <a:r>
              <a:rPr lang="en-US" dirty="0" err="1"/>
              <a:t>nastoje</a:t>
            </a:r>
            <a:r>
              <a:rPr lang="en-US" dirty="0"/>
              <a:t> </a:t>
            </a:r>
            <a:r>
              <a:rPr lang="en-US" dirty="0" err="1"/>
              <a:t>spriječiti</a:t>
            </a:r>
            <a:r>
              <a:rPr lang="en-US" dirty="0"/>
              <a:t>, </a:t>
            </a:r>
            <a:r>
              <a:rPr lang="en-US" dirty="0" err="1"/>
              <a:t>smanjiti</a:t>
            </a:r>
            <a:r>
              <a:rPr lang="en-US" dirty="0"/>
              <a:t> i </a:t>
            </a:r>
            <a:r>
              <a:rPr lang="en-US" dirty="0" err="1"/>
              <a:t>ublažiti</a:t>
            </a:r>
            <a:r>
              <a:rPr lang="en-US" dirty="0"/>
              <a:t> </a:t>
            </a:r>
            <a:r>
              <a:rPr lang="en-US" dirty="0" err="1"/>
              <a:t>zdravstvene</a:t>
            </a:r>
            <a:r>
              <a:rPr lang="en-US" dirty="0"/>
              <a:t>, </a:t>
            </a:r>
            <a:r>
              <a:rPr lang="en-US" dirty="0" err="1"/>
              <a:t>društvene</a:t>
            </a:r>
            <a:r>
              <a:rPr lang="en-US" dirty="0"/>
              <a:t> i </a:t>
            </a:r>
            <a:r>
              <a:rPr lang="en-US" dirty="0" err="1"/>
              <a:t>ekonomske</a:t>
            </a:r>
            <a:r>
              <a:rPr lang="en-US" dirty="0"/>
              <a:t> </a:t>
            </a:r>
            <a:r>
              <a:rPr lang="en-US" dirty="0" err="1"/>
              <a:t>štete</a:t>
            </a:r>
            <a:r>
              <a:rPr lang="en-US" dirty="0"/>
              <a:t> </a:t>
            </a:r>
            <a:r>
              <a:rPr lang="en-US" dirty="0" err="1"/>
              <a:t>za</a:t>
            </a:r>
            <a:r>
              <a:rPr lang="en-US" dirty="0"/>
              <a:t> </a:t>
            </a:r>
            <a:r>
              <a:rPr lang="en-US" dirty="0" err="1"/>
              <a:t>pojedinca</a:t>
            </a:r>
            <a:r>
              <a:rPr lang="en-US" dirty="0"/>
              <a:t>, </a:t>
            </a:r>
            <a:r>
              <a:rPr lang="en-US" dirty="0" err="1"/>
              <a:t>zajednicu</a:t>
            </a:r>
            <a:r>
              <a:rPr lang="en-US" dirty="0"/>
              <a:t> i </a:t>
            </a:r>
            <a:r>
              <a:rPr lang="en-US" dirty="0" err="1"/>
              <a:t>društvo</a:t>
            </a:r>
            <a:r>
              <a:rPr lang="en-US" dirty="0"/>
              <a:t>,</a:t>
            </a:r>
          </a:p>
          <a:p>
            <a:pPr algn="just"/>
            <a:r>
              <a:rPr lang="en-US" dirty="0" err="1"/>
              <a:t>Konzumenti</a:t>
            </a:r>
            <a:r>
              <a:rPr lang="en-US" dirty="0"/>
              <a:t> </a:t>
            </a:r>
            <a:r>
              <a:rPr lang="en-US" dirty="0" err="1"/>
              <a:t>opijata</a:t>
            </a:r>
            <a:r>
              <a:rPr lang="en-US" dirty="0"/>
              <a:t> </a:t>
            </a:r>
            <a:r>
              <a:rPr lang="en-US" dirty="0" err="1"/>
              <a:t>čine</a:t>
            </a:r>
            <a:r>
              <a:rPr lang="en-US" dirty="0"/>
              <a:t> </a:t>
            </a:r>
            <a:r>
              <a:rPr lang="en-US" dirty="0" err="1"/>
              <a:t>najveću</a:t>
            </a:r>
            <a:r>
              <a:rPr lang="en-US" dirty="0"/>
              <a:t> </a:t>
            </a:r>
            <a:r>
              <a:rPr lang="en-US" dirty="0" err="1"/>
              <a:t>skupinu</a:t>
            </a:r>
            <a:r>
              <a:rPr lang="en-US" dirty="0"/>
              <a:t> </a:t>
            </a:r>
            <a:r>
              <a:rPr lang="en-US" dirty="0" err="1"/>
              <a:t>koja</a:t>
            </a:r>
            <a:r>
              <a:rPr lang="en-US" dirty="0"/>
              <a:t> se </a:t>
            </a:r>
            <a:r>
              <a:rPr lang="en-US" dirty="0" err="1"/>
              <a:t>podvrgava</a:t>
            </a:r>
            <a:r>
              <a:rPr lang="en-US" dirty="0"/>
              <a:t> </a:t>
            </a:r>
            <a:r>
              <a:rPr lang="en-US" dirty="0" err="1"/>
              <a:t>specijaliziranom</a:t>
            </a:r>
            <a:r>
              <a:rPr lang="en-US" dirty="0"/>
              <a:t> </a:t>
            </a:r>
            <a:r>
              <a:rPr lang="en-US" dirty="0" err="1"/>
              <a:t>liječenju</a:t>
            </a:r>
            <a:r>
              <a:rPr lang="en-US" dirty="0"/>
              <a:t> u </a:t>
            </a:r>
            <a:r>
              <a:rPr lang="en-US" dirty="0" err="1"/>
              <a:t>Europi</a:t>
            </a:r>
            <a:r>
              <a:rPr lang="en-US" dirty="0"/>
              <a:t>. </a:t>
            </a:r>
            <a:r>
              <a:rPr lang="en-US" dirty="0" err="1"/>
              <a:t>Konzumenti</a:t>
            </a:r>
            <a:r>
              <a:rPr lang="en-US" dirty="0"/>
              <a:t> </a:t>
            </a:r>
            <a:r>
              <a:rPr lang="en-US" dirty="0" err="1"/>
              <a:t>kanabisa</a:t>
            </a:r>
            <a:r>
              <a:rPr lang="en-US" dirty="0"/>
              <a:t> i </a:t>
            </a:r>
            <a:r>
              <a:rPr lang="en-US" dirty="0" err="1"/>
              <a:t>kokaina</a:t>
            </a:r>
            <a:r>
              <a:rPr lang="en-US" dirty="0"/>
              <a:t> </a:t>
            </a:r>
            <a:r>
              <a:rPr lang="en-US" dirty="0" err="1"/>
              <a:t>čine</a:t>
            </a:r>
            <a:r>
              <a:rPr lang="en-US" dirty="0"/>
              <a:t> </a:t>
            </a:r>
            <a:r>
              <a:rPr lang="en-US" dirty="0" err="1"/>
              <a:t>drugu</a:t>
            </a:r>
            <a:r>
              <a:rPr lang="en-US" dirty="0"/>
              <a:t> i </a:t>
            </a:r>
            <a:r>
              <a:rPr lang="en-US" dirty="0" err="1"/>
              <a:t>treću</a:t>
            </a:r>
            <a:r>
              <a:rPr lang="en-US" dirty="0"/>
              <a:t> </a:t>
            </a:r>
            <a:r>
              <a:rPr lang="en-US" dirty="0" err="1"/>
              <a:t>najveću</a:t>
            </a:r>
            <a:r>
              <a:rPr lang="en-US" dirty="0"/>
              <a:t> </a:t>
            </a:r>
            <a:r>
              <a:rPr lang="en-US" dirty="0" err="1"/>
              <a:t>skupinu</a:t>
            </a:r>
            <a:r>
              <a:rPr lang="en-US" dirty="0"/>
              <a:t> </a:t>
            </a:r>
            <a:r>
              <a:rPr lang="en-US" dirty="0" err="1"/>
              <a:t>korisnika</a:t>
            </a:r>
            <a:r>
              <a:rPr lang="en-US" dirty="0"/>
              <a:t> </a:t>
            </a:r>
            <a:r>
              <a:rPr lang="en-US" dirty="0" err="1"/>
              <a:t>takvih</a:t>
            </a:r>
            <a:r>
              <a:rPr lang="en-US" dirty="0"/>
              <a:t> </a:t>
            </a:r>
            <a:r>
              <a:rPr lang="en-US" dirty="0" err="1"/>
              <a:t>usluga</a:t>
            </a:r>
            <a:r>
              <a:rPr lang="en-US" dirty="0"/>
              <a:t>, </a:t>
            </a:r>
            <a:r>
              <a:rPr lang="en-US" b="1" dirty="0"/>
              <a:t>a </a:t>
            </a:r>
            <a:r>
              <a:rPr lang="en-US" b="1" dirty="0" err="1"/>
              <a:t>glavni</a:t>
            </a:r>
            <a:r>
              <a:rPr lang="en-US" b="1" dirty="0"/>
              <a:t> </a:t>
            </a:r>
            <a:r>
              <a:rPr lang="en-US" b="1" dirty="0" err="1"/>
              <a:t>način</a:t>
            </a:r>
            <a:r>
              <a:rPr lang="en-US" b="1" dirty="0"/>
              <a:t> </a:t>
            </a:r>
            <a:r>
              <a:rPr lang="en-US" b="1" dirty="0" err="1"/>
              <a:t>liječenja</a:t>
            </a:r>
            <a:r>
              <a:rPr lang="en-US" b="1" dirty="0"/>
              <a:t> </a:t>
            </a:r>
            <a:r>
              <a:rPr lang="en-US" b="1" dirty="0" err="1"/>
              <a:t>predstavljaju</a:t>
            </a:r>
            <a:r>
              <a:rPr lang="en-US" b="1" dirty="0"/>
              <a:t> </a:t>
            </a:r>
            <a:r>
              <a:rPr lang="en-US" b="1" dirty="0" err="1"/>
              <a:t>psihosocijalne</a:t>
            </a:r>
            <a:r>
              <a:rPr lang="en-US" b="1" dirty="0"/>
              <a:t> </a:t>
            </a:r>
            <a:r>
              <a:rPr lang="en-US" b="1" dirty="0" err="1"/>
              <a:t>intervencije</a:t>
            </a:r>
            <a:r>
              <a:rPr lang="en-US" b="1" dirty="0"/>
              <a:t>.</a:t>
            </a:r>
          </a:p>
          <a:p>
            <a:pPr algn="just"/>
            <a:r>
              <a:rPr lang="en-US" dirty="0" err="1"/>
              <a:t>Podaci</a:t>
            </a:r>
            <a:r>
              <a:rPr lang="en-US" dirty="0"/>
              <a:t> </a:t>
            </a:r>
            <a:r>
              <a:rPr lang="en-US" dirty="0" err="1"/>
              <a:t>za</a:t>
            </a:r>
            <a:r>
              <a:rPr lang="en-US" dirty="0"/>
              <a:t> </a:t>
            </a:r>
            <a:r>
              <a:rPr lang="en-US" dirty="0" err="1"/>
              <a:t>Republiku</a:t>
            </a:r>
            <a:r>
              <a:rPr lang="en-US" dirty="0"/>
              <a:t> </a:t>
            </a:r>
            <a:r>
              <a:rPr lang="en-US" dirty="0" err="1"/>
              <a:t>Hrvatsku</a:t>
            </a:r>
            <a:r>
              <a:rPr lang="en-US" dirty="0"/>
              <a:t> </a:t>
            </a:r>
            <a:r>
              <a:rPr lang="en-US" dirty="0" err="1"/>
              <a:t>pokazuju</a:t>
            </a:r>
            <a:r>
              <a:rPr lang="en-US" dirty="0"/>
              <a:t> </a:t>
            </a:r>
            <a:r>
              <a:rPr lang="en-US" dirty="0" err="1"/>
              <a:t>kako</a:t>
            </a:r>
            <a:r>
              <a:rPr lang="en-US" dirty="0"/>
              <a:t> je u 2019. </a:t>
            </a:r>
            <a:r>
              <a:rPr lang="en-US" dirty="0" err="1"/>
              <a:t>ukupno</a:t>
            </a:r>
            <a:r>
              <a:rPr lang="en-US" dirty="0"/>
              <a:t> 97 </a:t>
            </a:r>
            <a:r>
              <a:rPr lang="en-US" dirty="0" err="1"/>
              <a:t>osoba</a:t>
            </a:r>
            <a:r>
              <a:rPr lang="en-US" dirty="0"/>
              <a:t> </a:t>
            </a:r>
            <a:r>
              <a:rPr lang="en-US" dirty="0" err="1"/>
              <a:t>umrlo</a:t>
            </a:r>
            <a:r>
              <a:rPr lang="en-US" dirty="0"/>
              <a:t> </a:t>
            </a:r>
            <a:r>
              <a:rPr lang="en-US" dirty="0" err="1"/>
              <a:t>uslijed</a:t>
            </a:r>
            <a:r>
              <a:rPr lang="en-US" dirty="0"/>
              <a:t> </a:t>
            </a:r>
            <a:r>
              <a:rPr lang="en-US" dirty="0" err="1"/>
              <a:t>posljedica</a:t>
            </a:r>
            <a:r>
              <a:rPr lang="en-US" dirty="0"/>
              <a:t> </a:t>
            </a:r>
            <a:r>
              <a:rPr lang="en-US" dirty="0" err="1"/>
              <a:t>predoziranja</a:t>
            </a:r>
            <a:r>
              <a:rPr lang="en-US" dirty="0"/>
              <a:t> </a:t>
            </a:r>
            <a:r>
              <a:rPr lang="en-US" dirty="0" err="1"/>
              <a:t>drogama</a:t>
            </a:r>
            <a:r>
              <a:rPr lang="en-US" dirty="0"/>
              <a:t> </a:t>
            </a:r>
            <a:r>
              <a:rPr lang="en-US" dirty="0" err="1"/>
              <a:t>ili</a:t>
            </a:r>
            <a:r>
              <a:rPr lang="en-US" dirty="0"/>
              <a:t> 12,4% </a:t>
            </a:r>
            <a:r>
              <a:rPr lang="en-US" dirty="0" err="1"/>
              <a:t>više</a:t>
            </a:r>
            <a:r>
              <a:rPr lang="en-US" dirty="0"/>
              <a:t> u </a:t>
            </a:r>
            <a:r>
              <a:rPr lang="en-US" dirty="0" err="1"/>
              <a:t>odnosu</a:t>
            </a:r>
            <a:r>
              <a:rPr lang="en-US" dirty="0"/>
              <a:t> </a:t>
            </a:r>
            <a:r>
              <a:rPr lang="en-US" dirty="0" err="1"/>
              <a:t>na</a:t>
            </a:r>
            <a:r>
              <a:rPr lang="en-US" dirty="0"/>
              <a:t> 2018. </a:t>
            </a:r>
            <a:r>
              <a:rPr lang="en-US" dirty="0" err="1"/>
              <a:t>godinu</a:t>
            </a:r>
            <a:r>
              <a:rPr lang="en-US" dirty="0"/>
              <a:t>.</a:t>
            </a:r>
          </a:p>
          <a:p>
            <a:pPr algn="just"/>
            <a:r>
              <a:rPr lang="en-US" dirty="0" err="1"/>
              <a:t>Udio</a:t>
            </a:r>
            <a:r>
              <a:rPr lang="en-US" dirty="0"/>
              <a:t> </a:t>
            </a:r>
            <a:r>
              <a:rPr lang="en-US" dirty="0" err="1"/>
              <a:t>osoba</a:t>
            </a:r>
            <a:r>
              <a:rPr lang="en-US" dirty="0"/>
              <a:t> </a:t>
            </a:r>
            <a:r>
              <a:rPr lang="en-US" dirty="0" err="1"/>
              <a:t>zaraženih</a:t>
            </a:r>
            <a:r>
              <a:rPr lang="en-US" dirty="0"/>
              <a:t> HIV </a:t>
            </a:r>
            <a:r>
              <a:rPr lang="en-US" dirty="0" err="1"/>
              <a:t>virusom</a:t>
            </a:r>
            <a:r>
              <a:rPr lang="en-US" dirty="0"/>
              <a:t> je </a:t>
            </a:r>
            <a:r>
              <a:rPr lang="en-US" dirty="0" err="1"/>
              <a:t>stabilan</a:t>
            </a:r>
            <a:r>
              <a:rPr lang="en-US" dirty="0"/>
              <a:t>, a od 2009. </a:t>
            </a:r>
            <a:r>
              <a:rPr lang="en-US" dirty="0" err="1"/>
              <a:t>godine</a:t>
            </a:r>
            <a:r>
              <a:rPr lang="en-US" dirty="0"/>
              <a:t> do 2019. </a:t>
            </a:r>
            <a:r>
              <a:rPr lang="en-US" dirty="0" err="1"/>
              <a:t>godine</a:t>
            </a:r>
            <a:r>
              <a:rPr lang="en-US" dirty="0"/>
              <a:t> </a:t>
            </a:r>
            <a:r>
              <a:rPr lang="en-US" dirty="0" err="1"/>
              <a:t>postotak</a:t>
            </a:r>
            <a:r>
              <a:rPr lang="en-US" dirty="0"/>
              <a:t> </a:t>
            </a:r>
            <a:r>
              <a:rPr lang="en-US" dirty="0" err="1"/>
              <a:t>zaraženih</a:t>
            </a:r>
            <a:r>
              <a:rPr lang="en-US" dirty="0"/>
              <a:t> </a:t>
            </a:r>
            <a:r>
              <a:rPr lang="en-US" dirty="0" err="1"/>
              <a:t>kretao</a:t>
            </a:r>
            <a:r>
              <a:rPr lang="en-US" dirty="0"/>
              <a:t> se </a:t>
            </a:r>
            <a:r>
              <a:rPr lang="en-US" dirty="0" err="1"/>
              <a:t>između</a:t>
            </a:r>
            <a:r>
              <a:rPr lang="en-US" dirty="0"/>
              <a:t> 0,2 i 0,5%. Kao i 2018. </a:t>
            </a:r>
            <a:r>
              <a:rPr lang="en-US" dirty="0" err="1"/>
              <a:t>godine</a:t>
            </a:r>
            <a:r>
              <a:rPr lang="en-US" dirty="0"/>
              <a:t>, </a:t>
            </a:r>
            <a:r>
              <a:rPr lang="en-US" dirty="0" err="1"/>
              <a:t>postotak</a:t>
            </a:r>
            <a:r>
              <a:rPr lang="en-US" dirty="0"/>
              <a:t> </a:t>
            </a:r>
            <a:r>
              <a:rPr lang="en-US" dirty="0" err="1"/>
              <a:t>zaraženih</a:t>
            </a:r>
            <a:r>
              <a:rPr lang="en-US" dirty="0"/>
              <a:t> je 0,3 %.</a:t>
            </a:r>
          </a:p>
          <a:p>
            <a:pPr algn="just"/>
            <a:r>
              <a:rPr lang="en-US" dirty="0"/>
              <a:t>U 2019. </a:t>
            </a:r>
            <a:r>
              <a:rPr lang="en-US" dirty="0" err="1"/>
              <a:t>godini</a:t>
            </a:r>
            <a:r>
              <a:rPr lang="en-US" dirty="0"/>
              <a:t>, u </a:t>
            </a:r>
            <a:r>
              <a:rPr lang="en-US" dirty="0" err="1"/>
              <a:t>Republici</a:t>
            </a:r>
            <a:r>
              <a:rPr lang="en-US" dirty="0"/>
              <a:t> </a:t>
            </a:r>
            <a:r>
              <a:rPr lang="en-US" dirty="0" err="1"/>
              <a:t>Hrvatskoj</a:t>
            </a:r>
            <a:r>
              <a:rPr lang="en-US" dirty="0"/>
              <a:t> je </a:t>
            </a:r>
            <a:r>
              <a:rPr lang="en-US" dirty="0" err="1"/>
              <a:t>ukupno</a:t>
            </a:r>
            <a:r>
              <a:rPr lang="en-US" dirty="0"/>
              <a:t> u </a:t>
            </a:r>
            <a:r>
              <a:rPr lang="en-US" dirty="0" err="1"/>
              <a:t>zdravstvenom</a:t>
            </a:r>
            <a:r>
              <a:rPr lang="en-US" dirty="0"/>
              <a:t> </a:t>
            </a:r>
            <a:r>
              <a:rPr lang="en-US" dirty="0" err="1"/>
              <a:t>sustavu</a:t>
            </a:r>
            <a:r>
              <a:rPr lang="en-US" dirty="0"/>
              <a:t> </a:t>
            </a:r>
            <a:r>
              <a:rPr lang="en-US" dirty="0" err="1"/>
              <a:t>bilo</a:t>
            </a:r>
            <a:r>
              <a:rPr lang="en-US" dirty="0"/>
              <a:t> </a:t>
            </a:r>
            <a:r>
              <a:rPr lang="en-US" dirty="0" err="1"/>
              <a:t>liječeno</a:t>
            </a:r>
            <a:r>
              <a:rPr lang="en-US" dirty="0"/>
              <a:t> 6.858 </a:t>
            </a:r>
            <a:r>
              <a:rPr lang="en-US" dirty="0" err="1"/>
              <a:t>osoba</a:t>
            </a:r>
            <a:r>
              <a:rPr lang="en-US" dirty="0"/>
              <a:t>, od </a:t>
            </a:r>
            <a:r>
              <a:rPr lang="en-US" dirty="0" err="1"/>
              <a:t>čega</a:t>
            </a:r>
            <a:r>
              <a:rPr lang="en-US" dirty="0"/>
              <a:t> je 5.338  </a:t>
            </a:r>
            <a:r>
              <a:rPr lang="en-US" dirty="0" err="1"/>
              <a:t>broj</a:t>
            </a:r>
            <a:r>
              <a:rPr lang="en-US" dirty="0"/>
              <a:t> </a:t>
            </a:r>
            <a:r>
              <a:rPr lang="en-US" dirty="0" err="1"/>
              <a:t>svih</a:t>
            </a:r>
            <a:r>
              <a:rPr lang="en-US" dirty="0"/>
              <a:t> </a:t>
            </a:r>
            <a:r>
              <a:rPr lang="en-US" dirty="0" err="1"/>
              <a:t>liječenih</a:t>
            </a:r>
            <a:r>
              <a:rPr lang="en-US" dirty="0"/>
              <a:t> </a:t>
            </a:r>
            <a:r>
              <a:rPr lang="en-US" dirty="0" err="1"/>
              <a:t>osoba</a:t>
            </a:r>
            <a:r>
              <a:rPr lang="en-US" dirty="0"/>
              <a:t> od </a:t>
            </a:r>
            <a:r>
              <a:rPr lang="en-US" dirty="0" err="1"/>
              <a:t>opijata</a:t>
            </a:r>
            <a:r>
              <a:rPr lang="en-US" dirty="0"/>
              <a:t> od </a:t>
            </a:r>
            <a:r>
              <a:rPr lang="en-US" dirty="0" err="1"/>
              <a:t>kojih</a:t>
            </a:r>
            <a:r>
              <a:rPr lang="en-US" dirty="0"/>
              <a:t> je 242 </a:t>
            </a:r>
            <a:r>
              <a:rPr lang="en-US" dirty="0" err="1"/>
              <a:t>bilo</a:t>
            </a:r>
            <a:r>
              <a:rPr lang="en-US" dirty="0"/>
              <a:t> </a:t>
            </a:r>
            <a:r>
              <a:rPr lang="en-US" dirty="0" err="1"/>
              <a:t>liječeno</a:t>
            </a:r>
            <a:r>
              <a:rPr lang="en-US" dirty="0"/>
              <a:t> </a:t>
            </a:r>
            <a:r>
              <a:rPr lang="en-US" dirty="0" err="1"/>
              <a:t>po</a:t>
            </a:r>
            <a:r>
              <a:rPr lang="en-US" dirty="0"/>
              <a:t> </a:t>
            </a:r>
            <a:r>
              <a:rPr lang="en-US" dirty="0" err="1"/>
              <a:t>prvi</a:t>
            </a:r>
            <a:r>
              <a:rPr lang="en-US" dirty="0"/>
              <a:t> put. </a:t>
            </a:r>
            <a:r>
              <a:rPr lang="en-US" dirty="0" err="1"/>
              <a:t>Zbog</a:t>
            </a:r>
            <a:r>
              <a:rPr lang="en-US" dirty="0"/>
              <a:t> </a:t>
            </a:r>
            <a:r>
              <a:rPr lang="en-US" dirty="0" err="1"/>
              <a:t>uzimanja</a:t>
            </a:r>
            <a:r>
              <a:rPr lang="en-US" dirty="0"/>
              <a:t> i/</a:t>
            </a:r>
            <a:r>
              <a:rPr lang="en-US" dirty="0" err="1"/>
              <a:t>ili</a:t>
            </a:r>
            <a:r>
              <a:rPr lang="en-US" dirty="0"/>
              <a:t> </a:t>
            </a:r>
            <a:r>
              <a:rPr lang="en-US" dirty="0" err="1"/>
              <a:t>ovisnosti</a:t>
            </a:r>
            <a:r>
              <a:rPr lang="en-US" dirty="0"/>
              <a:t> o </a:t>
            </a:r>
            <a:r>
              <a:rPr lang="en-US" dirty="0" err="1"/>
              <a:t>drugim</a:t>
            </a:r>
            <a:r>
              <a:rPr lang="en-US" dirty="0"/>
              <a:t> </a:t>
            </a:r>
            <a:r>
              <a:rPr lang="en-US" dirty="0" err="1"/>
              <a:t>psihoaktivnim</a:t>
            </a:r>
            <a:r>
              <a:rPr lang="en-US" dirty="0"/>
              <a:t> </a:t>
            </a:r>
            <a:r>
              <a:rPr lang="en-US" dirty="0" err="1"/>
              <a:t>tvarima</a:t>
            </a:r>
            <a:r>
              <a:rPr lang="en-US" dirty="0"/>
              <a:t> </a:t>
            </a:r>
            <a:r>
              <a:rPr lang="en-US" dirty="0" err="1"/>
              <a:t>liječeno</a:t>
            </a:r>
            <a:r>
              <a:rPr lang="en-US" dirty="0"/>
              <a:t> je 22 % </a:t>
            </a:r>
            <a:r>
              <a:rPr lang="en-US" dirty="0" err="1"/>
              <a:t>osoba</a:t>
            </a:r>
            <a:r>
              <a:rPr lang="en-US" dirty="0"/>
              <a:t> </a:t>
            </a:r>
            <a:r>
              <a:rPr lang="en-US" dirty="0" err="1"/>
              <a:t>te</a:t>
            </a:r>
            <a:r>
              <a:rPr lang="en-US" dirty="0"/>
              <a:t> je </a:t>
            </a:r>
            <a:r>
              <a:rPr lang="en-US" dirty="0" err="1"/>
              <a:t>primjetno</a:t>
            </a:r>
            <a:r>
              <a:rPr lang="en-US" dirty="0"/>
              <a:t> da je </a:t>
            </a:r>
            <a:r>
              <a:rPr lang="en-US" dirty="0" err="1"/>
              <a:t>došlo</a:t>
            </a:r>
            <a:r>
              <a:rPr lang="en-US" dirty="0"/>
              <a:t> do </a:t>
            </a:r>
            <a:r>
              <a:rPr lang="en-US" dirty="0" err="1"/>
              <a:t>povećanja</a:t>
            </a:r>
            <a:r>
              <a:rPr lang="en-US" dirty="0"/>
              <a:t> </a:t>
            </a:r>
            <a:r>
              <a:rPr lang="en-US" dirty="0" err="1"/>
              <a:t>broja</a:t>
            </a:r>
            <a:r>
              <a:rPr lang="en-US" dirty="0"/>
              <a:t> </a:t>
            </a:r>
            <a:r>
              <a:rPr lang="en-US" dirty="0" err="1"/>
              <a:t>osoba</a:t>
            </a:r>
            <a:r>
              <a:rPr lang="en-US" dirty="0"/>
              <a:t> </a:t>
            </a:r>
            <a:r>
              <a:rPr lang="en-US" dirty="0" err="1"/>
              <a:t>liječenih</a:t>
            </a:r>
            <a:r>
              <a:rPr lang="en-US" dirty="0"/>
              <a:t> </a:t>
            </a:r>
            <a:r>
              <a:rPr lang="en-US" dirty="0" err="1"/>
              <a:t>zbog</a:t>
            </a:r>
            <a:r>
              <a:rPr lang="en-US" dirty="0"/>
              <a:t> </a:t>
            </a:r>
            <a:r>
              <a:rPr lang="en-US" dirty="0" err="1"/>
              <a:t>neopijatske</a:t>
            </a:r>
            <a:r>
              <a:rPr lang="en-US" dirty="0"/>
              <a:t> </a:t>
            </a:r>
            <a:r>
              <a:rPr lang="en-US" dirty="0" err="1"/>
              <a:t>ovisnosti</a:t>
            </a:r>
            <a:r>
              <a:rPr lang="en-US" dirty="0"/>
              <a:t>, </a:t>
            </a:r>
            <a:r>
              <a:rPr lang="en-US" dirty="0" err="1"/>
              <a:t>kao</a:t>
            </a:r>
            <a:r>
              <a:rPr lang="en-US" dirty="0"/>
              <a:t> i do </a:t>
            </a:r>
            <a:r>
              <a:rPr lang="en-US" dirty="0" err="1"/>
              <a:t>povećanja</a:t>
            </a:r>
            <a:r>
              <a:rPr lang="en-US" dirty="0"/>
              <a:t> </a:t>
            </a:r>
            <a:r>
              <a:rPr lang="en-US" dirty="0" err="1"/>
              <a:t>prvi</a:t>
            </a:r>
            <a:r>
              <a:rPr lang="en-US" dirty="0"/>
              <a:t> put </a:t>
            </a:r>
            <a:r>
              <a:rPr lang="en-US" dirty="0" err="1"/>
              <a:t>liječenih</a:t>
            </a:r>
            <a:r>
              <a:rPr lang="en-US" dirty="0"/>
              <a:t> </a:t>
            </a:r>
            <a:r>
              <a:rPr lang="en-US" dirty="0" err="1"/>
              <a:t>zbog</a:t>
            </a:r>
            <a:r>
              <a:rPr lang="en-US" dirty="0"/>
              <a:t> </a:t>
            </a:r>
            <a:r>
              <a:rPr lang="en-US" dirty="0" err="1"/>
              <a:t>zlouporabe</a:t>
            </a:r>
            <a:r>
              <a:rPr lang="en-US" dirty="0"/>
              <a:t> </a:t>
            </a:r>
            <a:r>
              <a:rPr lang="en-US" dirty="0" err="1"/>
              <a:t>droga</a:t>
            </a:r>
            <a:r>
              <a:rPr lang="en-US" dirty="0"/>
              <a:t>.</a:t>
            </a:r>
          </a:p>
          <a:p>
            <a:pPr algn="just"/>
            <a:r>
              <a:rPr lang="en-US" b="1" dirty="0" err="1"/>
              <a:t>Procijenjeni</a:t>
            </a:r>
            <a:r>
              <a:rPr lang="en-US" b="1" dirty="0"/>
              <a:t> </a:t>
            </a:r>
            <a:r>
              <a:rPr lang="en-US" b="1" dirty="0" err="1"/>
              <a:t>ukupni</a:t>
            </a:r>
            <a:r>
              <a:rPr lang="en-US" b="1" dirty="0"/>
              <a:t> </a:t>
            </a:r>
            <a:r>
              <a:rPr lang="en-US" b="1" dirty="0" err="1"/>
              <a:t>javni</a:t>
            </a:r>
            <a:r>
              <a:rPr lang="en-US" b="1" dirty="0"/>
              <a:t> </a:t>
            </a:r>
            <a:r>
              <a:rPr lang="en-US" b="1" dirty="0" err="1"/>
              <a:t>rashodi</a:t>
            </a:r>
            <a:r>
              <a:rPr lang="en-US" b="1" dirty="0"/>
              <a:t> </a:t>
            </a:r>
            <a:r>
              <a:rPr lang="en-US" b="1" dirty="0" err="1"/>
              <a:t>za</a:t>
            </a:r>
            <a:r>
              <a:rPr lang="en-US" b="1" dirty="0"/>
              <a:t> </a:t>
            </a:r>
            <a:r>
              <a:rPr lang="en-US" b="1" dirty="0" err="1"/>
              <a:t>provedbu</a:t>
            </a:r>
            <a:r>
              <a:rPr lang="en-US" b="1" dirty="0"/>
              <a:t> </a:t>
            </a:r>
            <a:r>
              <a:rPr lang="en-US" b="1" dirty="0" err="1"/>
              <a:t>politike</a:t>
            </a:r>
            <a:r>
              <a:rPr lang="en-US" b="1" dirty="0"/>
              <a:t> o </a:t>
            </a:r>
            <a:r>
              <a:rPr lang="en-US" b="1" dirty="0" err="1"/>
              <a:t>drogama</a:t>
            </a:r>
            <a:r>
              <a:rPr lang="en-US" b="1" dirty="0"/>
              <a:t> u </a:t>
            </a:r>
            <a:r>
              <a:rPr lang="en-US" b="1" dirty="0" err="1"/>
              <a:t>Hrvatskoj</a:t>
            </a:r>
            <a:r>
              <a:rPr lang="en-US" b="1" dirty="0"/>
              <a:t> </a:t>
            </a:r>
            <a:r>
              <a:rPr lang="en-US" b="1" dirty="0" err="1"/>
              <a:t>godišnje</a:t>
            </a:r>
            <a:r>
              <a:rPr lang="en-US" b="1" dirty="0"/>
              <a:t> </a:t>
            </a:r>
            <a:r>
              <a:rPr lang="en-US" b="1" dirty="0" err="1"/>
              <a:t>iznose</a:t>
            </a:r>
            <a:r>
              <a:rPr lang="en-US" b="1" dirty="0"/>
              <a:t> </a:t>
            </a:r>
            <a:r>
              <a:rPr lang="en-US" b="1" dirty="0" err="1"/>
              <a:t>oko</a:t>
            </a:r>
            <a:r>
              <a:rPr lang="en-US" b="1" dirty="0"/>
              <a:t> 900.000.00,00 </a:t>
            </a:r>
            <a:r>
              <a:rPr lang="en-US" b="1" dirty="0" err="1"/>
              <a:t>kuna</a:t>
            </a:r>
            <a:r>
              <a:rPr lang="en-US" b="1" dirty="0"/>
              <a:t>, od </a:t>
            </a:r>
            <a:r>
              <a:rPr lang="en-US" b="1" dirty="0" err="1"/>
              <a:t>čega</a:t>
            </a:r>
            <a:r>
              <a:rPr lang="en-US" b="1" dirty="0"/>
              <a:t> se </a:t>
            </a:r>
            <a:r>
              <a:rPr lang="en-US" b="1" dirty="0" err="1"/>
              <a:t>više</a:t>
            </a:r>
            <a:r>
              <a:rPr lang="en-US" b="1" dirty="0"/>
              <a:t> od 50% </a:t>
            </a:r>
            <a:r>
              <a:rPr lang="en-US" b="1" dirty="0" err="1"/>
              <a:t>ukupnih</a:t>
            </a:r>
            <a:r>
              <a:rPr lang="en-US" b="1" dirty="0"/>
              <a:t> </a:t>
            </a:r>
            <a:r>
              <a:rPr lang="en-US" b="1" dirty="0" err="1"/>
              <a:t>rashoda</a:t>
            </a:r>
            <a:r>
              <a:rPr lang="en-US" b="1" dirty="0"/>
              <a:t> </a:t>
            </a:r>
            <a:r>
              <a:rPr lang="en-US" b="1" dirty="0" err="1"/>
              <a:t>odnosi</a:t>
            </a:r>
            <a:r>
              <a:rPr lang="en-US" b="1" dirty="0"/>
              <a:t> </a:t>
            </a:r>
            <a:r>
              <a:rPr lang="en-US" b="1" dirty="0" err="1"/>
              <a:t>na</a:t>
            </a:r>
            <a:r>
              <a:rPr lang="en-US" b="1" dirty="0"/>
              <a:t> </a:t>
            </a:r>
            <a:r>
              <a:rPr lang="en-US" b="1" dirty="0" err="1"/>
              <a:t>područje</a:t>
            </a:r>
            <a:r>
              <a:rPr lang="en-US" b="1" dirty="0"/>
              <a:t> </a:t>
            </a:r>
            <a:r>
              <a:rPr lang="en-US" b="1" dirty="0" err="1"/>
              <a:t>tretmana</a:t>
            </a:r>
            <a:r>
              <a:rPr lang="en-US" b="1" dirty="0"/>
              <a:t> </a:t>
            </a:r>
            <a:r>
              <a:rPr lang="en-US" b="1" dirty="0" err="1"/>
              <a:t>ovisnosti</a:t>
            </a:r>
            <a:r>
              <a:rPr lang="en-US" b="1" dirty="0"/>
              <a:t>.</a:t>
            </a:r>
          </a:p>
          <a:p>
            <a:endParaRPr lang="en-GB" dirty="0"/>
          </a:p>
        </p:txBody>
      </p:sp>
    </p:spTree>
    <p:extLst>
      <p:ext uri="{BB962C8B-B14F-4D97-AF65-F5344CB8AC3E}">
        <p14:creationId xmlns:p14="http://schemas.microsoft.com/office/powerpoint/2010/main" val="2229063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ctr"/>
            <a:r>
              <a:rPr lang="hr-HR" sz="2400" dirty="0"/>
              <a:t>HVALA</a:t>
            </a:r>
            <a:endParaRPr lang="en-GB" sz="2400" dirty="0"/>
          </a:p>
        </p:txBody>
      </p:sp>
    </p:spTree>
    <p:extLst>
      <p:ext uri="{BB962C8B-B14F-4D97-AF65-F5344CB8AC3E}">
        <p14:creationId xmlns:p14="http://schemas.microsoft.com/office/powerpoint/2010/main" val="2892345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F4B7B-801D-514B-9C8B-7B58E299D3DE}"/>
              </a:ext>
            </a:extLst>
          </p:cNvPr>
          <p:cNvSpPr>
            <a:spLocks noGrp="1"/>
          </p:cNvSpPr>
          <p:nvPr>
            <p:ph type="title"/>
          </p:nvPr>
        </p:nvSpPr>
        <p:spPr/>
        <p:txBody>
          <a:bodyPr/>
          <a:lstStyle/>
          <a:p>
            <a:r>
              <a:rPr lang="en-HR" dirty="0"/>
              <a:t>Cigarete </a:t>
            </a:r>
            <a:r>
              <a:rPr lang="en-US" dirty="0"/>
              <a:t>i</a:t>
            </a:r>
            <a:r>
              <a:rPr lang="en-HR" dirty="0"/>
              <a:t> mladi</a:t>
            </a:r>
          </a:p>
        </p:txBody>
      </p:sp>
      <p:sp>
        <p:nvSpPr>
          <p:cNvPr id="3" name="Content Placeholder 2">
            <a:extLst>
              <a:ext uri="{FF2B5EF4-FFF2-40B4-BE49-F238E27FC236}">
                <a16:creationId xmlns:a16="http://schemas.microsoft.com/office/drawing/2014/main" id="{F024416E-4012-2645-8510-ED69BBA7B289}"/>
              </a:ext>
            </a:extLst>
          </p:cNvPr>
          <p:cNvSpPr>
            <a:spLocks noGrp="1"/>
          </p:cNvSpPr>
          <p:nvPr>
            <p:ph idx="1"/>
          </p:nvPr>
        </p:nvSpPr>
        <p:spPr>
          <a:xfrm>
            <a:off x="677334" y="1930400"/>
            <a:ext cx="8596668" cy="4422273"/>
          </a:xfrm>
        </p:spPr>
        <p:txBody>
          <a:bodyPr>
            <a:normAutofit/>
          </a:bodyPr>
          <a:lstStyle/>
          <a:p>
            <a:r>
              <a:rPr lang="en-HR" dirty="0"/>
              <a:t>Što mislite koje zemlje bi mogle imati najviši postotak uporabe cigareta kod mladih?</a:t>
            </a:r>
          </a:p>
          <a:p>
            <a:endParaRPr lang="en-HR" dirty="0"/>
          </a:p>
          <a:p>
            <a:r>
              <a:rPr lang="en-HR" dirty="0"/>
              <a:t>A koje najniži?</a:t>
            </a:r>
          </a:p>
          <a:p>
            <a:endParaRPr lang="en-HR" dirty="0"/>
          </a:p>
          <a:p>
            <a:r>
              <a:rPr lang="en-HR" dirty="0"/>
              <a:t>Zašto?</a:t>
            </a:r>
          </a:p>
          <a:p>
            <a:endParaRPr lang="en-HR" dirty="0"/>
          </a:p>
          <a:p>
            <a:pPr algn="just"/>
            <a:r>
              <a:rPr lang="en-GB" dirty="0">
                <a:highlight>
                  <a:srgbClr val="00FF00"/>
                </a:highlight>
              </a:rPr>
              <a:t>Austria, Bulgaria, Croatia, Cyprus, Czechia, Denmark, Estonia, the Faroes, Finland, France, Georgia, Germany, Greece, Hungary, Iceland, Ireland, Italy, Kosovo (1), Latvia, Lithuania, Malta, Monaco, Montenegro, the Netherlands, North Macedonia, Norway, Poland, Portugal, Romania, Serbia, Slovakia, Slovenia, Spain, Sweden, Ukraine. </a:t>
            </a:r>
            <a:endParaRPr lang="hr-HR" dirty="0">
              <a:highlight>
                <a:srgbClr val="00FF00"/>
              </a:highlight>
            </a:endParaRPr>
          </a:p>
          <a:p>
            <a:endParaRPr lang="en-HR" dirty="0"/>
          </a:p>
        </p:txBody>
      </p:sp>
    </p:spTree>
    <p:extLst>
      <p:ext uri="{BB962C8B-B14F-4D97-AF65-F5344CB8AC3E}">
        <p14:creationId xmlns:p14="http://schemas.microsoft.com/office/powerpoint/2010/main" val="362896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4850"/>
          </a:xfrm>
        </p:spPr>
        <p:txBody>
          <a:bodyPr/>
          <a:lstStyle/>
          <a:p>
            <a:r>
              <a:rPr lang="hr-HR" dirty="0"/>
              <a:t>Uporaba cigareta</a:t>
            </a:r>
            <a:endParaRPr lang="en-GB" dirty="0"/>
          </a:p>
        </p:txBody>
      </p:sp>
      <p:sp>
        <p:nvSpPr>
          <p:cNvPr id="3" name="Content Placeholder 2"/>
          <p:cNvSpPr>
            <a:spLocks noGrp="1"/>
          </p:cNvSpPr>
          <p:nvPr>
            <p:ph idx="1"/>
          </p:nvPr>
        </p:nvSpPr>
        <p:spPr>
          <a:xfrm>
            <a:off x="677334" y="1314450"/>
            <a:ext cx="8596668" cy="5272087"/>
          </a:xfrm>
        </p:spPr>
        <p:txBody>
          <a:bodyPr>
            <a:normAutofit lnSpcReduction="10000"/>
          </a:bodyPr>
          <a:lstStyle/>
          <a:p>
            <a:pPr algn="just"/>
            <a:r>
              <a:rPr lang="hr-HR" dirty="0">
                <a:solidFill>
                  <a:srgbClr val="00B050"/>
                </a:solidFill>
              </a:rPr>
              <a:t>DOSTUPNOST:</a:t>
            </a:r>
          </a:p>
          <a:p>
            <a:pPr algn="just"/>
            <a:r>
              <a:rPr lang="hr-HR" dirty="0"/>
              <a:t>Najlakše dostupno sredstvo</a:t>
            </a:r>
          </a:p>
          <a:p>
            <a:pPr algn="just"/>
            <a:r>
              <a:rPr lang="en-GB" dirty="0"/>
              <a:t>60 % </a:t>
            </a:r>
            <a:r>
              <a:rPr lang="hr-HR" dirty="0"/>
              <a:t>učenika zemalja koje su sudjelovale smatra da je jako lako nabaviti cigarete. </a:t>
            </a:r>
          </a:p>
          <a:p>
            <a:pPr algn="just"/>
            <a:r>
              <a:rPr lang="hr-HR" dirty="0"/>
              <a:t>Najdostupnije su prema izjavama učenika u </a:t>
            </a:r>
            <a:r>
              <a:rPr lang="hr-HR" dirty="0">
                <a:solidFill>
                  <a:srgbClr val="FF0000"/>
                </a:solidFill>
              </a:rPr>
              <a:t>Danskoj </a:t>
            </a:r>
            <a:r>
              <a:rPr lang="en-GB" dirty="0"/>
              <a:t>(79 %), </a:t>
            </a:r>
            <a:r>
              <a:rPr lang="en-GB" dirty="0" err="1"/>
              <a:t>zatim</a:t>
            </a:r>
            <a:r>
              <a:rPr lang="en-GB" dirty="0"/>
              <a:t> u</a:t>
            </a:r>
            <a:r>
              <a:rPr lang="hr-HR" dirty="0"/>
              <a:t> </a:t>
            </a:r>
            <a:r>
              <a:rPr lang="hr-HR" dirty="0">
                <a:solidFill>
                  <a:srgbClr val="FF0000"/>
                </a:solidFill>
              </a:rPr>
              <a:t>Švedskoj,</a:t>
            </a:r>
            <a:r>
              <a:rPr lang="hr-HR" dirty="0"/>
              <a:t> </a:t>
            </a:r>
            <a:r>
              <a:rPr lang="hr-HR" dirty="0">
                <a:solidFill>
                  <a:srgbClr val="FF0000"/>
                </a:solidFill>
              </a:rPr>
              <a:t>Poljskoj, Slovačkoj i Češkoj </a:t>
            </a:r>
            <a:r>
              <a:rPr lang="hr-HR" dirty="0"/>
              <a:t>(</a:t>
            </a:r>
            <a:r>
              <a:rPr lang="en-GB" dirty="0"/>
              <a:t>70%). </a:t>
            </a:r>
          </a:p>
          <a:p>
            <a:pPr algn="just"/>
            <a:r>
              <a:rPr lang="hr-HR" dirty="0"/>
              <a:t>Najmanja dostupnost ja zabilježena na </a:t>
            </a:r>
            <a:r>
              <a:rPr lang="hr-HR" dirty="0">
                <a:solidFill>
                  <a:srgbClr val="0070C0"/>
                </a:solidFill>
              </a:rPr>
              <a:t>Kosovu</a:t>
            </a:r>
            <a:r>
              <a:rPr lang="hr-HR" dirty="0"/>
              <a:t> </a:t>
            </a:r>
            <a:r>
              <a:rPr lang="en-GB" dirty="0"/>
              <a:t>(24 %), </a:t>
            </a:r>
            <a:r>
              <a:rPr lang="hr-HR" dirty="0"/>
              <a:t>te slijedi zabilježena dostupnost od manje od  50</a:t>
            </a:r>
            <a:r>
              <a:rPr lang="en-GB" dirty="0"/>
              <a:t> % : </a:t>
            </a:r>
            <a:r>
              <a:rPr lang="hr-HR" dirty="0">
                <a:solidFill>
                  <a:srgbClr val="0070C0"/>
                </a:solidFill>
              </a:rPr>
              <a:t>Rumunjska (3</a:t>
            </a:r>
            <a:r>
              <a:rPr lang="en-GB" dirty="0">
                <a:solidFill>
                  <a:srgbClr val="0070C0"/>
                </a:solidFill>
              </a:rPr>
              <a:t>9 %), </a:t>
            </a:r>
            <a:r>
              <a:rPr lang="en-GB" dirty="0" err="1">
                <a:solidFill>
                  <a:srgbClr val="0070C0"/>
                </a:solidFill>
              </a:rPr>
              <a:t>Ukra</a:t>
            </a:r>
            <a:r>
              <a:rPr lang="hr-HR" dirty="0">
                <a:solidFill>
                  <a:srgbClr val="0070C0"/>
                </a:solidFill>
              </a:rPr>
              <a:t>j</a:t>
            </a:r>
            <a:r>
              <a:rPr lang="en-GB" dirty="0">
                <a:solidFill>
                  <a:srgbClr val="0070C0"/>
                </a:solidFill>
              </a:rPr>
              <a:t>in</a:t>
            </a:r>
            <a:r>
              <a:rPr lang="hr-HR" dirty="0">
                <a:solidFill>
                  <a:srgbClr val="0070C0"/>
                </a:solidFill>
              </a:rPr>
              <a:t>a</a:t>
            </a:r>
            <a:r>
              <a:rPr lang="en-GB" dirty="0">
                <a:solidFill>
                  <a:srgbClr val="0070C0"/>
                </a:solidFill>
              </a:rPr>
              <a:t> (42 %), </a:t>
            </a:r>
            <a:r>
              <a:rPr lang="hr-HR" dirty="0">
                <a:solidFill>
                  <a:srgbClr val="0070C0"/>
                </a:solidFill>
              </a:rPr>
              <a:t>Gruzija</a:t>
            </a:r>
            <a:r>
              <a:rPr lang="en-GB" dirty="0">
                <a:solidFill>
                  <a:srgbClr val="0070C0"/>
                </a:solidFill>
              </a:rPr>
              <a:t> (45 %), I</a:t>
            </a:r>
            <a:r>
              <a:rPr lang="hr-HR" dirty="0" err="1">
                <a:solidFill>
                  <a:srgbClr val="0070C0"/>
                </a:solidFill>
              </a:rPr>
              <a:t>sland</a:t>
            </a:r>
            <a:r>
              <a:rPr lang="en-GB" dirty="0">
                <a:solidFill>
                  <a:srgbClr val="0070C0"/>
                </a:solidFill>
              </a:rPr>
              <a:t> (47 %) </a:t>
            </a:r>
            <a:r>
              <a:rPr lang="en-GB" dirty="0" err="1">
                <a:solidFill>
                  <a:srgbClr val="0070C0"/>
                </a:solidFill>
              </a:rPr>
              <a:t>i</a:t>
            </a:r>
            <a:r>
              <a:rPr lang="en-GB" dirty="0">
                <a:solidFill>
                  <a:srgbClr val="0070C0"/>
                </a:solidFill>
              </a:rPr>
              <a:t> </a:t>
            </a:r>
            <a:r>
              <a:rPr lang="hr-HR" dirty="0">
                <a:solidFill>
                  <a:srgbClr val="0070C0"/>
                </a:solidFill>
              </a:rPr>
              <a:t>Sjeverna </a:t>
            </a:r>
            <a:r>
              <a:rPr lang="en-GB" dirty="0">
                <a:solidFill>
                  <a:srgbClr val="0070C0"/>
                </a:solidFill>
              </a:rPr>
              <a:t> Macedonia</a:t>
            </a:r>
            <a:r>
              <a:rPr lang="en-GB" dirty="0"/>
              <a:t> (49 %). </a:t>
            </a:r>
            <a:endParaRPr lang="hr-HR" dirty="0"/>
          </a:p>
          <a:p>
            <a:pPr algn="just"/>
            <a:r>
              <a:rPr lang="hr-HR" dirty="0">
                <a:solidFill>
                  <a:srgbClr val="00B050"/>
                </a:solidFill>
              </a:rPr>
              <a:t>UPORABA DO 13 GODINE ŽIVOTA</a:t>
            </a:r>
          </a:p>
          <a:p>
            <a:pPr algn="just"/>
            <a:r>
              <a:rPr lang="hr-HR" dirty="0"/>
              <a:t>Jedan od 6 učenika </a:t>
            </a:r>
            <a:r>
              <a:rPr lang="en-GB" dirty="0"/>
              <a:t>ESPAD (18 %) </a:t>
            </a:r>
            <a:r>
              <a:rPr lang="hr-HR" dirty="0"/>
              <a:t>je pušilo cigarete u dobi do </a:t>
            </a:r>
            <a:r>
              <a:rPr lang="en-GB" dirty="0"/>
              <a:t>13 </a:t>
            </a:r>
            <a:r>
              <a:rPr lang="hr-HR" dirty="0"/>
              <a:t>godina</a:t>
            </a:r>
            <a:r>
              <a:rPr lang="en-GB" dirty="0"/>
              <a:t>. </a:t>
            </a:r>
          </a:p>
          <a:p>
            <a:pPr algn="just"/>
            <a:r>
              <a:rPr lang="hr-HR" dirty="0"/>
              <a:t>Od </a:t>
            </a:r>
            <a:r>
              <a:rPr lang="en-GB" dirty="0"/>
              <a:t>5.4 - 8.5 % </a:t>
            </a:r>
            <a:r>
              <a:rPr lang="hr-HR" dirty="0"/>
              <a:t>na </a:t>
            </a:r>
            <a:r>
              <a:rPr lang="hr-HR" dirty="0">
                <a:solidFill>
                  <a:srgbClr val="0070C0"/>
                </a:solidFill>
              </a:rPr>
              <a:t>Islandu</a:t>
            </a:r>
            <a:r>
              <a:rPr lang="en-GB" dirty="0">
                <a:solidFill>
                  <a:srgbClr val="0070C0"/>
                </a:solidFill>
              </a:rPr>
              <a:t>, Malt</a:t>
            </a:r>
            <a:r>
              <a:rPr lang="hr-HR" dirty="0">
                <a:solidFill>
                  <a:srgbClr val="0070C0"/>
                </a:solidFill>
              </a:rPr>
              <a:t>i</a:t>
            </a:r>
            <a:r>
              <a:rPr lang="en-GB" dirty="0">
                <a:solidFill>
                  <a:srgbClr val="0070C0"/>
                </a:solidFill>
              </a:rPr>
              <a:t> </a:t>
            </a:r>
            <a:r>
              <a:rPr lang="en-GB" dirty="0" err="1">
                <a:solidFill>
                  <a:srgbClr val="0070C0"/>
                </a:solidFill>
              </a:rPr>
              <a:t>i</a:t>
            </a:r>
            <a:r>
              <a:rPr lang="en-GB" dirty="0">
                <a:solidFill>
                  <a:srgbClr val="0070C0"/>
                </a:solidFill>
              </a:rPr>
              <a:t> </a:t>
            </a:r>
            <a:r>
              <a:rPr lang="hr-HR" dirty="0">
                <a:solidFill>
                  <a:srgbClr val="0070C0"/>
                </a:solidFill>
              </a:rPr>
              <a:t>Norveškoj</a:t>
            </a:r>
            <a:r>
              <a:rPr lang="hr-HR" dirty="0"/>
              <a:t> </a:t>
            </a:r>
          </a:p>
          <a:p>
            <a:pPr algn="just"/>
            <a:r>
              <a:rPr lang="en-GB" dirty="0"/>
              <a:t>31-33 % </a:t>
            </a:r>
            <a:r>
              <a:rPr lang="hr-HR" dirty="0"/>
              <a:t>u </a:t>
            </a:r>
            <a:r>
              <a:rPr lang="en-GB" dirty="0" err="1">
                <a:solidFill>
                  <a:srgbClr val="FF0000"/>
                </a:solidFill>
              </a:rPr>
              <a:t>Latvi</a:t>
            </a:r>
            <a:r>
              <a:rPr lang="hr-HR" dirty="0" err="1">
                <a:solidFill>
                  <a:srgbClr val="FF0000"/>
                </a:solidFill>
              </a:rPr>
              <a:t>ji</a:t>
            </a:r>
            <a:r>
              <a:rPr lang="en-GB" dirty="0">
                <a:solidFill>
                  <a:srgbClr val="FF0000"/>
                </a:solidFill>
              </a:rPr>
              <a:t> </a:t>
            </a:r>
            <a:r>
              <a:rPr lang="hr-HR" dirty="0">
                <a:solidFill>
                  <a:srgbClr val="FF0000"/>
                </a:solidFill>
              </a:rPr>
              <a:t>i Litvi</a:t>
            </a:r>
            <a:r>
              <a:rPr lang="hr-HR" dirty="0"/>
              <a:t>. </a:t>
            </a:r>
          </a:p>
          <a:p>
            <a:pPr algn="just"/>
            <a:r>
              <a:rPr lang="hr-HR" dirty="0"/>
              <a:t>U svim zemljama </a:t>
            </a:r>
            <a:r>
              <a:rPr lang="hr-HR" dirty="0">
                <a:solidFill>
                  <a:srgbClr val="FF0000"/>
                </a:solidFill>
              </a:rPr>
              <a:t>dječaci</a:t>
            </a:r>
            <a:r>
              <a:rPr lang="hr-HR" dirty="0"/>
              <a:t> češće puše cigarete nego </a:t>
            </a:r>
            <a:r>
              <a:rPr lang="hr-HR" dirty="0">
                <a:solidFill>
                  <a:srgbClr val="0070C0"/>
                </a:solidFill>
              </a:rPr>
              <a:t>djevojčice</a:t>
            </a:r>
            <a:r>
              <a:rPr lang="hr-HR" dirty="0">
                <a:solidFill>
                  <a:srgbClr val="00B0F0"/>
                </a:solidFill>
              </a:rPr>
              <a:t> </a:t>
            </a:r>
            <a:r>
              <a:rPr lang="hr-HR" dirty="0"/>
              <a:t>u dobi do 13 godina. </a:t>
            </a:r>
          </a:p>
        </p:txBody>
      </p:sp>
    </p:spTree>
    <p:extLst>
      <p:ext uri="{BB962C8B-B14F-4D97-AF65-F5344CB8AC3E}">
        <p14:creationId xmlns:p14="http://schemas.microsoft.com/office/powerpoint/2010/main" val="2159047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7700"/>
          </a:xfrm>
        </p:spPr>
        <p:txBody>
          <a:bodyPr/>
          <a:lstStyle/>
          <a:p>
            <a:r>
              <a:rPr lang="hr-HR" dirty="0"/>
              <a:t>Uporaba cigareta</a:t>
            </a:r>
            <a:endParaRPr lang="en-GB" dirty="0"/>
          </a:p>
        </p:txBody>
      </p:sp>
      <p:sp>
        <p:nvSpPr>
          <p:cNvPr id="3" name="Content Placeholder 2"/>
          <p:cNvSpPr>
            <a:spLocks noGrp="1"/>
          </p:cNvSpPr>
          <p:nvPr>
            <p:ph idx="1"/>
          </p:nvPr>
        </p:nvSpPr>
        <p:spPr>
          <a:xfrm>
            <a:off x="677334" y="1500188"/>
            <a:ext cx="8596668" cy="5069053"/>
          </a:xfrm>
        </p:spPr>
        <p:txBody>
          <a:bodyPr>
            <a:normAutofit fontScale="92500" lnSpcReduction="20000"/>
          </a:bodyPr>
          <a:lstStyle/>
          <a:p>
            <a:r>
              <a:rPr lang="hr-HR" dirty="0">
                <a:solidFill>
                  <a:srgbClr val="00B050"/>
                </a:solidFill>
              </a:rPr>
              <a:t>BAREM JEDNOM U ŽIVOTU</a:t>
            </a:r>
          </a:p>
          <a:p>
            <a:r>
              <a:rPr lang="hr-HR" dirty="0"/>
              <a:t>U zemljama </a:t>
            </a:r>
            <a:r>
              <a:rPr lang="en-GB" dirty="0">
                <a:solidFill>
                  <a:srgbClr val="00B050"/>
                </a:solidFill>
              </a:rPr>
              <a:t>ESPAD 41 % </a:t>
            </a:r>
            <a:r>
              <a:rPr lang="hr-HR" dirty="0">
                <a:solidFill>
                  <a:srgbClr val="00B050"/>
                </a:solidFill>
              </a:rPr>
              <a:t>učenika </a:t>
            </a:r>
            <a:r>
              <a:rPr lang="hr-HR" dirty="0"/>
              <a:t>je barem jednom u životu pušilo cigarete, a petina učenika </a:t>
            </a:r>
            <a:r>
              <a:rPr lang="en-GB" dirty="0"/>
              <a:t>(20 %) </a:t>
            </a:r>
            <a:r>
              <a:rPr lang="hr-HR" dirty="0"/>
              <a:t>mogu se smatrati pušačima (pušili su cigarete u posljednjih 30 dana)</a:t>
            </a:r>
            <a:r>
              <a:rPr lang="en-GB" dirty="0"/>
              <a:t>. </a:t>
            </a:r>
          </a:p>
          <a:p>
            <a:r>
              <a:rPr lang="hr-HR" dirty="0"/>
              <a:t>Razina dnevnog pušenja cigareta varirala je od </a:t>
            </a:r>
            <a:r>
              <a:rPr lang="en-GB" dirty="0">
                <a:solidFill>
                  <a:srgbClr val="0070C0"/>
                </a:solidFill>
              </a:rPr>
              <a:t>1.9 % </a:t>
            </a:r>
            <a:r>
              <a:rPr lang="hr-HR" dirty="0">
                <a:solidFill>
                  <a:srgbClr val="0070C0"/>
                </a:solidFill>
              </a:rPr>
              <a:t>na Islandu i Norveškoj </a:t>
            </a:r>
            <a:r>
              <a:rPr lang="hr-HR" dirty="0"/>
              <a:t>do </a:t>
            </a:r>
            <a:r>
              <a:rPr lang="en-GB" dirty="0">
                <a:solidFill>
                  <a:srgbClr val="FF0000"/>
                </a:solidFill>
              </a:rPr>
              <a:t>22 % </a:t>
            </a:r>
            <a:r>
              <a:rPr lang="hr-HR" dirty="0">
                <a:solidFill>
                  <a:srgbClr val="FF0000"/>
                </a:solidFill>
              </a:rPr>
              <a:t>u Bugarskoj</a:t>
            </a:r>
            <a:r>
              <a:rPr lang="en-GB" dirty="0"/>
              <a:t>. </a:t>
            </a:r>
            <a:r>
              <a:rPr lang="hr-HR" dirty="0"/>
              <a:t>Između dječaka i djevojčica nije bilo razlike u dnevnoj uporabi cigareta. </a:t>
            </a:r>
          </a:p>
          <a:p>
            <a:r>
              <a:rPr lang="hr-HR" dirty="0">
                <a:solidFill>
                  <a:srgbClr val="00B050"/>
                </a:solidFill>
              </a:rPr>
              <a:t>TREND</a:t>
            </a:r>
          </a:p>
          <a:p>
            <a:r>
              <a:rPr lang="hr-HR" dirty="0"/>
              <a:t>Trend je od 1995 do danas smanjenje pušenja cigareta, no u 2019. pušenje cigareta i elektroničkih cigareta pokazuje porast u odnosu na 2015. </a:t>
            </a:r>
          </a:p>
          <a:p>
            <a:r>
              <a:rPr lang="hr-HR" dirty="0" err="1">
                <a:solidFill>
                  <a:srgbClr val="00B050"/>
                </a:solidFill>
              </a:rPr>
              <a:t>Prevalencija</a:t>
            </a:r>
            <a:r>
              <a:rPr lang="hr-HR" dirty="0">
                <a:solidFill>
                  <a:srgbClr val="00B050"/>
                </a:solidFill>
              </a:rPr>
              <a:t> uporabe e-cigareta </a:t>
            </a:r>
            <a:r>
              <a:rPr lang="hr-HR" dirty="0"/>
              <a:t>kreće se od </a:t>
            </a:r>
            <a:r>
              <a:rPr lang="en-GB" dirty="0">
                <a:solidFill>
                  <a:srgbClr val="0070C0"/>
                </a:solidFill>
              </a:rPr>
              <a:t>18 % </a:t>
            </a:r>
            <a:r>
              <a:rPr lang="hr-HR" dirty="0">
                <a:solidFill>
                  <a:srgbClr val="0070C0"/>
                </a:solidFill>
              </a:rPr>
              <a:t>u Srbiji </a:t>
            </a:r>
            <a:r>
              <a:rPr lang="hr-HR" dirty="0"/>
              <a:t>do</a:t>
            </a:r>
            <a:r>
              <a:rPr lang="en-GB" dirty="0"/>
              <a:t> </a:t>
            </a:r>
            <a:r>
              <a:rPr lang="en-GB" dirty="0">
                <a:solidFill>
                  <a:srgbClr val="FF0000"/>
                </a:solidFill>
              </a:rPr>
              <a:t>65 % </a:t>
            </a:r>
            <a:r>
              <a:rPr lang="hr-HR" dirty="0">
                <a:solidFill>
                  <a:srgbClr val="FF0000"/>
                </a:solidFill>
              </a:rPr>
              <a:t>u Litvi</a:t>
            </a:r>
            <a:r>
              <a:rPr lang="hr-HR" dirty="0"/>
              <a:t>, sa </a:t>
            </a:r>
            <a:r>
              <a:rPr lang="hr-HR" dirty="0" err="1"/>
              <a:t>prosijekom</a:t>
            </a:r>
            <a:r>
              <a:rPr lang="hr-HR" dirty="0"/>
              <a:t> 40 %</a:t>
            </a:r>
            <a:r>
              <a:rPr lang="en-GB" dirty="0"/>
              <a:t>. </a:t>
            </a:r>
            <a:endParaRPr lang="hr-HR" dirty="0"/>
          </a:p>
          <a:p>
            <a:r>
              <a:rPr lang="hr-HR" dirty="0"/>
              <a:t>U 35 ESPAD zemalja više od polovice učenika probalo je e-cigarete barem jednom, nešto više </a:t>
            </a:r>
            <a:r>
              <a:rPr lang="hr-HR" dirty="0">
                <a:solidFill>
                  <a:srgbClr val="FF0000"/>
                </a:solidFill>
              </a:rPr>
              <a:t>dječaka </a:t>
            </a:r>
            <a:r>
              <a:rPr lang="hr-HR" dirty="0"/>
              <a:t>nego </a:t>
            </a:r>
            <a:r>
              <a:rPr lang="hr-HR" dirty="0">
                <a:solidFill>
                  <a:srgbClr val="0070C0"/>
                </a:solidFill>
              </a:rPr>
              <a:t>djevojčica</a:t>
            </a:r>
            <a:r>
              <a:rPr lang="hr-HR" dirty="0"/>
              <a:t> (</a:t>
            </a:r>
            <a:r>
              <a:rPr lang="en-GB" dirty="0"/>
              <a:t>46 % </a:t>
            </a:r>
            <a:r>
              <a:rPr lang="hr-HR" dirty="0"/>
              <a:t> :  </a:t>
            </a:r>
            <a:r>
              <a:rPr lang="en-GB" dirty="0"/>
              <a:t>34 %). </a:t>
            </a:r>
            <a:endParaRPr lang="hr-HR" dirty="0"/>
          </a:p>
          <a:p>
            <a:r>
              <a:rPr lang="hr-HR" dirty="0"/>
              <a:t>U prosjeku jedan od 7 učenika </a:t>
            </a:r>
            <a:r>
              <a:rPr lang="en-GB" dirty="0"/>
              <a:t>(14 %) </a:t>
            </a:r>
            <a:r>
              <a:rPr lang="hr-HR" dirty="0"/>
              <a:t>izjavilo je da je u posljednjih 30 dana konzumiralo e-cigarete, najviše ih je u </a:t>
            </a:r>
            <a:r>
              <a:rPr lang="en-GB" dirty="0" err="1">
                <a:solidFill>
                  <a:srgbClr val="FF0000"/>
                </a:solidFill>
              </a:rPr>
              <a:t>Monac</a:t>
            </a:r>
            <a:r>
              <a:rPr lang="hr-HR" dirty="0">
                <a:solidFill>
                  <a:srgbClr val="FF0000"/>
                </a:solidFill>
              </a:rPr>
              <a:t>u</a:t>
            </a:r>
            <a:r>
              <a:rPr lang="en-GB" dirty="0">
                <a:solidFill>
                  <a:srgbClr val="FF0000"/>
                </a:solidFill>
              </a:rPr>
              <a:t> (</a:t>
            </a:r>
            <a:r>
              <a:rPr lang="en-GB" dirty="0"/>
              <a:t>41 %) </a:t>
            </a:r>
            <a:r>
              <a:rPr lang="hr-HR" dirty="0"/>
              <a:t>a najmanje u </a:t>
            </a:r>
            <a:r>
              <a:rPr lang="hr-HR" dirty="0">
                <a:solidFill>
                  <a:srgbClr val="0070C0"/>
                </a:solidFill>
              </a:rPr>
              <a:t>Srbiji</a:t>
            </a:r>
            <a:r>
              <a:rPr lang="hr-HR" dirty="0"/>
              <a:t>.</a:t>
            </a:r>
          </a:p>
          <a:p>
            <a:r>
              <a:rPr lang="hr-HR" dirty="0"/>
              <a:t>Prema spolu gledano dječaci više konzumiraju e-cigarete nego djevojčice (16% . 11%). </a:t>
            </a:r>
            <a:endParaRPr lang="en-GB" dirty="0"/>
          </a:p>
        </p:txBody>
      </p:sp>
    </p:spTree>
    <p:extLst>
      <p:ext uri="{BB962C8B-B14F-4D97-AF65-F5344CB8AC3E}">
        <p14:creationId xmlns:p14="http://schemas.microsoft.com/office/powerpoint/2010/main" val="354532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882EF-7820-4D45-ACB2-EE7E3980C2A7}"/>
              </a:ext>
            </a:extLst>
          </p:cNvPr>
          <p:cNvSpPr>
            <a:spLocks noGrp="1"/>
          </p:cNvSpPr>
          <p:nvPr>
            <p:ph type="title"/>
          </p:nvPr>
        </p:nvSpPr>
        <p:spPr/>
        <p:txBody>
          <a:bodyPr/>
          <a:lstStyle/>
          <a:p>
            <a:r>
              <a:rPr lang="en-HR" dirty="0"/>
              <a:t>Uporaba alkohola kod mladih</a:t>
            </a:r>
          </a:p>
        </p:txBody>
      </p:sp>
      <p:sp>
        <p:nvSpPr>
          <p:cNvPr id="3" name="Content Placeholder 2">
            <a:extLst>
              <a:ext uri="{FF2B5EF4-FFF2-40B4-BE49-F238E27FC236}">
                <a16:creationId xmlns:a16="http://schemas.microsoft.com/office/drawing/2014/main" id="{1CE85EDB-35A2-5B48-8C6C-FC216BE5B1E9}"/>
              </a:ext>
            </a:extLst>
          </p:cNvPr>
          <p:cNvSpPr>
            <a:spLocks noGrp="1"/>
          </p:cNvSpPr>
          <p:nvPr>
            <p:ph idx="1"/>
          </p:nvPr>
        </p:nvSpPr>
        <p:spPr/>
        <p:txBody>
          <a:bodyPr/>
          <a:lstStyle/>
          <a:p>
            <a:r>
              <a:rPr lang="en-HR" dirty="0"/>
              <a:t>Što mislite u kojim zemljama je najveća dostupnost alkohola, a kojima najmanja?</a:t>
            </a:r>
          </a:p>
          <a:p>
            <a:endParaRPr lang="en-HR" dirty="0"/>
          </a:p>
          <a:p>
            <a:r>
              <a:rPr lang="en-HR" dirty="0"/>
              <a:t>Zašto?</a:t>
            </a:r>
          </a:p>
          <a:p>
            <a:endParaRPr lang="en-HR" dirty="0"/>
          </a:p>
          <a:p>
            <a:pPr algn="just"/>
            <a:r>
              <a:rPr lang="en-GB" dirty="0">
                <a:highlight>
                  <a:srgbClr val="00FF00"/>
                </a:highlight>
              </a:rPr>
              <a:t>Austria, Bulgaria, Croatia, Cyprus, Czechia, Denmark, Estonia, the Faroes, Finland, France, Georgia, Germany, Greece, Hungary, Iceland, Ireland, Italy, Kosovo (1), Latvia, Lithuania, Malta, Monaco, Montenegro, the Netherlands, North Macedonia, Norway, Poland, Portugal, Romania, Serbia, Slovakia, Slovenia, Spain, Sweden, Ukraine</a:t>
            </a:r>
            <a:endParaRPr lang="en-HR" dirty="0">
              <a:highlight>
                <a:srgbClr val="00FF00"/>
              </a:highlight>
            </a:endParaRPr>
          </a:p>
        </p:txBody>
      </p:sp>
    </p:spTree>
    <p:extLst>
      <p:ext uri="{BB962C8B-B14F-4D97-AF65-F5344CB8AC3E}">
        <p14:creationId xmlns:p14="http://schemas.microsoft.com/office/powerpoint/2010/main" val="41279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7700"/>
          </a:xfrm>
        </p:spPr>
        <p:txBody>
          <a:bodyPr/>
          <a:lstStyle/>
          <a:p>
            <a:r>
              <a:rPr lang="hr-HR" dirty="0"/>
              <a:t>Uporaba alkohola</a:t>
            </a:r>
            <a:endParaRPr lang="en-GB" dirty="0"/>
          </a:p>
        </p:txBody>
      </p:sp>
      <p:sp>
        <p:nvSpPr>
          <p:cNvPr id="3" name="Content Placeholder 2"/>
          <p:cNvSpPr>
            <a:spLocks noGrp="1"/>
          </p:cNvSpPr>
          <p:nvPr>
            <p:ph idx="1"/>
          </p:nvPr>
        </p:nvSpPr>
        <p:spPr>
          <a:xfrm>
            <a:off x="677334" y="1471613"/>
            <a:ext cx="8596668" cy="5217945"/>
          </a:xfrm>
        </p:spPr>
        <p:txBody>
          <a:bodyPr>
            <a:normAutofit/>
          </a:bodyPr>
          <a:lstStyle/>
          <a:p>
            <a:pPr algn="just"/>
            <a:r>
              <a:rPr lang="hr-HR" dirty="0">
                <a:solidFill>
                  <a:srgbClr val="00B050"/>
                </a:solidFill>
              </a:rPr>
              <a:t>DOSTUPNOST</a:t>
            </a:r>
          </a:p>
          <a:p>
            <a:pPr algn="just"/>
            <a:r>
              <a:rPr lang="hr-HR" dirty="0"/>
              <a:t>Lako je dostupan za </a:t>
            </a:r>
            <a:r>
              <a:rPr lang="en-GB" dirty="0"/>
              <a:t>80 % </a:t>
            </a:r>
            <a:r>
              <a:rPr lang="hr-HR" dirty="0"/>
              <a:t>učenika u </a:t>
            </a:r>
            <a:r>
              <a:rPr lang="en-GB" dirty="0"/>
              <a:t>ESPAD </a:t>
            </a:r>
            <a:r>
              <a:rPr lang="hr-HR" dirty="0"/>
              <a:t>zemljama. U </a:t>
            </a:r>
            <a:r>
              <a:rPr lang="hr-HR" dirty="0">
                <a:solidFill>
                  <a:srgbClr val="FF0000"/>
                </a:solidFill>
              </a:rPr>
              <a:t>Danskoj, Njemačkoj i Grčkoj taj je postotak čak više od </a:t>
            </a:r>
            <a:r>
              <a:rPr lang="en-GB" dirty="0">
                <a:solidFill>
                  <a:srgbClr val="FF0000"/>
                </a:solidFill>
              </a:rPr>
              <a:t>90 %.</a:t>
            </a:r>
            <a:r>
              <a:rPr lang="en-GB" dirty="0"/>
              <a:t> </a:t>
            </a:r>
            <a:r>
              <a:rPr lang="hr-HR" dirty="0"/>
              <a:t>Najteže je dostupan na </a:t>
            </a:r>
            <a:r>
              <a:rPr lang="hr-HR" dirty="0">
                <a:solidFill>
                  <a:srgbClr val="0070C0"/>
                </a:solidFill>
              </a:rPr>
              <a:t>Kosovu</a:t>
            </a:r>
            <a:r>
              <a:rPr lang="hr-HR" dirty="0"/>
              <a:t> </a:t>
            </a:r>
            <a:r>
              <a:rPr lang="en-GB" dirty="0">
                <a:solidFill>
                  <a:srgbClr val="0070C0"/>
                </a:solidFill>
              </a:rPr>
              <a:t>(38 %), </a:t>
            </a:r>
            <a:r>
              <a:rPr lang="hr-HR" dirty="0">
                <a:solidFill>
                  <a:srgbClr val="0070C0"/>
                </a:solidFill>
              </a:rPr>
              <a:t>a slijedi </a:t>
            </a:r>
            <a:r>
              <a:rPr lang="en-GB" dirty="0">
                <a:solidFill>
                  <a:srgbClr val="0070C0"/>
                </a:solidFill>
              </a:rPr>
              <a:t>L</a:t>
            </a:r>
            <a:r>
              <a:rPr lang="hr-HR" dirty="0" err="1">
                <a:solidFill>
                  <a:srgbClr val="0070C0"/>
                </a:solidFill>
              </a:rPr>
              <a:t>itva</a:t>
            </a:r>
            <a:r>
              <a:rPr lang="en-GB" dirty="0">
                <a:solidFill>
                  <a:srgbClr val="0070C0"/>
                </a:solidFill>
              </a:rPr>
              <a:t> (61 %), I</a:t>
            </a:r>
            <a:r>
              <a:rPr lang="hr-HR" dirty="0" err="1">
                <a:solidFill>
                  <a:srgbClr val="0070C0"/>
                </a:solidFill>
              </a:rPr>
              <a:t>sland</a:t>
            </a:r>
            <a:r>
              <a:rPr lang="en-GB" dirty="0">
                <a:solidFill>
                  <a:srgbClr val="0070C0"/>
                </a:solidFill>
              </a:rPr>
              <a:t> (62 %) </a:t>
            </a:r>
            <a:r>
              <a:rPr lang="hr-HR" dirty="0">
                <a:solidFill>
                  <a:srgbClr val="0070C0"/>
                </a:solidFill>
              </a:rPr>
              <a:t>i Rumunjska (</a:t>
            </a:r>
            <a:r>
              <a:rPr lang="en-GB" dirty="0">
                <a:solidFill>
                  <a:srgbClr val="0070C0"/>
                </a:solidFill>
              </a:rPr>
              <a:t>63 %). </a:t>
            </a:r>
            <a:r>
              <a:rPr lang="hr-HR" dirty="0"/>
              <a:t>Nešto lakše ga mogu nabaviti </a:t>
            </a:r>
            <a:r>
              <a:rPr lang="hr-HR" dirty="0">
                <a:solidFill>
                  <a:srgbClr val="FF0000"/>
                </a:solidFill>
              </a:rPr>
              <a:t>djevojčice</a:t>
            </a:r>
            <a:r>
              <a:rPr lang="hr-HR" dirty="0"/>
              <a:t> nego </a:t>
            </a:r>
            <a:r>
              <a:rPr lang="hr-HR" dirty="0">
                <a:solidFill>
                  <a:srgbClr val="0070C0"/>
                </a:solidFill>
              </a:rPr>
              <a:t>dječaci </a:t>
            </a:r>
            <a:r>
              <a:rPr lang="en-GB" dirty="0"/>
              <a:t>(79 % </a:t>
            </a:r>
            <a:r>
              <a:rPr lang="hr-HR" dirty="0"/>
              <a:t>:</a:t>
            </a:r>
            <a:r>
              <a:rPr lang="en-GB" dirty="0"/>
              <a:t>77 % )</a:t>
            </a:r>
            <a:r>
              <a:rPr lang="hr-HR" dirty="0"/>
              <a:t>.</a:t>
            </a:r>
          </a:p>
          <a:p>
            <a:pPr algn="just"/>
            <a:endParaRPr lang="hr-HR" dirty="0"/>
          </a:p>
          <a:p>
            <a:pPr algn="just"/>
            <a:r>
              <a:rPr lang="hr-HR" dirty="0">
                <a:solidFill>
                  <a:srgbClr val="00B050"/>
                </a:solidFill>
              </a:rPr>
              <a:t>UPORABA DO 13 GODINE ŽIVOTA</a:t>
            </a:r>
          </a:p>
          <a:p>
            <a:pPr algn="just"/>
            <a:r>
              <a:rPr lang="hr-HR" dirty="0"/>
              <a:t>Jedna trećina učenika </a:t>
            </a:r>
            <a:r>
              <a:rPr lang="en-GB" dirty="0"/>
              <a:t>(33 %) </a:t>
            </a:r>
            <a:r>
              <a:rPr lang="hr-HR" dirty="0"/>
              <a:t>su prvi puta probali alkoholno piće u dobi od 13 godina ili ranije. </a:t>
            </a:r>
          </a:p>
          <a:p>
            <a:pPr algn="just"/>
            <a:r>
              <a:rPr lang="hr-HR" dirty="0"/>
              <a:t>Najveći postotak učenika koji su alkohol pili prije 13 godine bio je u </a:t>
            </a:r>
            <a:r>
              <a:rPr lang="hr-HR" dirty="0">
                <a:solidFill>
                  <a:srgbClr val="FF0000"/>
                </a:solidFill>
              </a:rPr>
              <a:t>Gruziji </a:t>
            </a:r>
            <a:r>
              <a:rPr lang="en-GB" dirty="0">
                <a:solidFill>
                  <a:srgbClr val="FF0000"/>
                </a:solidFill>
              </a:rPr>
              <a:t>(60 %) </a:t>
            </a:r>
            <a:r>
              <a:rPr lang="hr-HR" dirty="0">
                <a:solidFill>
                  <a:srgbClr val="FF0000"/>
                </a:solidFill>
              </a:rPr>
              <a:t>i Latviji </a:t>
            </a:r>
            <a:r>
              <a:rPr lang="en-GB" dirty="0">
                <a:solidFill>
                  <a:srgbClr val="FF0000"/>
                </a:solidFill>
              </a:rPr>
              <a:t>(48 %). </a:t>
            </a:r>
          </a:p>
          <a:p>
            <a:pPr algn="just"/>
            <a:r>
              <a:rPr lang="hr-HR" dirty="0"/>
              <a:t>Zemlje sa najnižom razinom ranog pijenja alkohola do 13 godine života bile su </a:t>
            </a:r>
            <a:r>
              <a:rPr lang="hr-HR" dirty="0">
                <a:solidFill>
                  <a:srgbClr val="0070C0"/>
                </a:solidFill>
              </a:rPr>
              <a:t>Island </a:t>
            </a:r>
            <a:r>
              <a:rPr lang="en-GB" dirty="0">
                <a:solidFill>
                  <a:srgbClr val="0070C0"/>
                </a:solidFill>
              </a:rPr>
              <a:t>(7.1 %), Kosovo (12 %) </a:t>
            </a:r>
            <a:r>
              <a:rPr lang="hr-HR" dirty="0">
                <a:solidFill>
                  <a:srgbClr val="0070C0"/>
                </a:solidFill>
              </a:rPr>
              <a:t>i Norveška (1</a:t>
            </a:r>
            <a:r>
              <a:rPr lang="en-GB" dirty="0">
                <a:solidFill>
                  <a:srgbClr val="0070C0"/>
                </a:solidFill>
              </a:rPr>
              <a:t>3 %). </a:t>
            </a:r>
          </a:p>
          <a:p>
            <a:pPr algn="just"/>
            <a:r>
              <a:rPr lang="hr-HR" dirty="0"/>
              <a:t>U skoro svim zemljama </a:t>
            </a:r>
            <a:r>
              <a:rPr lang="hr-HR" dirty="0">
                <a:solidFill>
                  <a:srgbClr val="FF0000"/>
                </a:solidFill>
              </a:rPr>
              <a:t>dječaci</a:t>
            </a:r>
            <a:r>
              <a:rPr lang="hr-HR" dirty="0"/>
              <a:t> su više nego </a:t>
            </a:r>
            <a:r>
              <a:rPr lang="hr-HR" dirty="0">
                <a:solidFill>
                  <a:srgbClr val="0070C0"/>
                </a:solidFill>
              </a:rPr>
              <a:t>djevojčice</a:t>
            </a:r>
            <a:r>
              <a:rPr lang="hr-HR" dirty="0"/>
              <a:t> pili alkohol prije 13 godine života. </a:t>
            </a:r>
            <a:endParaRPr lang="en-GB" dirty="0"/>
          </a:p>
        </p:txBody>
      </p:sp>
    </p:spTree>
    <p:extLst>
      <p:ext uri="{BB962C8B-B14F-4D97-AF65-F5344CB8AC3E}">
        <p14:creationId xmlns:p14="http://schemas.microsoft.com/office/powerpoint/2010/main" val="393980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0563"/>
          </a:xfrm>
        </p:spPr>
        <p:txBody>
          <a:bodyPr/>
          <a:lstStyle/>
          <a:p>
            <a:r>
              <a:rPr lang="hr-HR" dirty="0"/>
              <a:t>Uporaba alkohola</a:t>
            </a:r>
            <a:endParaRPr lang="en-GB" dirty="0"/>
          </a:p>
        </p:txBody>
      </p:sp>
      <p:sp>
        <p:nvSpPr>
          <p:cNvPr id="3" name="Content Placeholder 2"/>
          <p:cNvSpPr>
            <a:spLocks noGrp="1"/>
          </p:cNvSpPr>
          <p:nvPr>
            <p:ph idx="1"/>
          </p:nvPr>
        </p:nvSpPr>
        <p:spPr>
          <a:xfrm>
            <a:off x="677334" y="1300162"/>
            <a:ext cx="8596668" cy="5557837"/>
          </a:xfrm>
        </p:spPr>
        <p:txBody>
          <a:bodyPr>
            <a:normAutofit fontScale="92500" lnSpcReduction="20000"/>
          </a:bodyPr>
          <a:lstStyle/>
          <a:p>
            <a:pPr algn="just"/>
            <a:r>
              <a:rPr lang="hr-HR" dirty="0">
                <a:solidFill>
                  <a:srgbClr val="00B050"/>
                </a:solidFill>
              </a:rPr>
              <a:t>INTOKSIKACIJA ALKOHOLOM</a:t>
            </a:r>
          </a:p>
          <a:p>
            <a:pPr algn="just"/>
            <a:r>
              <a:rPr lang="hr-HR" dirty="0" err="1"/>
              <a:t>Prosjećno</a:t>
            </a:r>
            <a:r>
              <a:rPr lang="hr-HR" dirty="0"/>
              <a:t> 6</a:t>
            </a:r>
            <a:r>
              <a:rPr lang="en-GB" dirty="0"/>
              <a:t>.7 % </a:t>
            </a:r>
            <a:r>
              <a:rPr lang="hr-HR" dirty="0"/>
              <a:t>učenika iskusilo je intoksikaciju alkoholom u dobi do 13 godina</a:t>
            </a:r>
            <a:r>
              <a:rPr lang="en-GB" dirty="0"/>
              <a:t>. </a:t>
            </a:r>
            <a:r>
              <a:rPr lang="hr-HR" dirty="0"/>
              <a:t>Postotak varira po zemljama: od </a:t>
            </a:r>
            <a:r>
              <a:rPr lang="en-GB" dirty="0">
                <a:solidFill>
                  <a:srgbClr val="0070C0"/>
                </a:solidFill>
              </a:rPr>
              <a:t>1.8 % </a:t>
            </a:r>
            <a:r>
              <a:rPr lang="hr-HR" dirty="0">
                <a:solidFill>
                  <a:srgbClr val="0070C0"/>
                </a:solidFill>
              </a:rPr>
              <a:t>na Islandu</a:t>
            </a:r>
            <a:r>
              <a:rPr lang="hr-HR" dirty="0"/>
              <a:t> do </a:t>
            </a:r>
            <a:r>
              <a:rPr lang="en-GB" dirty="0">
                <a:solidFill>
                  <a:srgbClr val="FF0000"/>
                </a:solidFill>
              </a:rPr>
              <a:t>25 % </a:t>
            </a:r>
            <a:r>
              <a:rPr lang="hr-HR" dirty="0">
                <a:solidFill>
                  <a:srgbClr val="FF0000"/>
                </a:solidFill>
              </a:rPr>
              <a:t>u Gruziji</a:t>
            </a:r>
            <a:r>
              <a:rPr lang="en-GB" dirty="0"/>
              <a:t>. </a:t>
            </a:r>
            <a:r>
              <a:rPr lang="hr-HR" dirty="0"/>
              <a:t>Veći postoci su u istočnim dijelovima Europe i generalno više dječaka nego djevojčica izjavilo je o iskustvu intoksikacije alkoholom u ranoj dobi </a:t>
            </a:r>
            <a:r>
              <a:rPr lang="en-GB" dirty="0"/>
              <a:t>(ESPAD </a:t>
            </a:r>
            <a:r>
              <a:rPr lang="hr-HR" dirty="0"/>
              <a:t>prosjek</a:t>
            </a:r>
            <a:r>
              <a:rPr lang="en-GB" dirty="0"/>
              <a:t>: 8.0 % </a:t>
            </a:r>
            <a:r>
              <a:rPr lang="hr-HR" dirty="0"/>
              <a:t>dječaka naprema </a:t>
            </a:r>
            <a:r>
              <a:rPr lang="en-GB" dirty="0"/>
              <a:t>5.4 % </a:t>
            </a:r>
            <a:r>
              <a:rPr lang="hr-HR" dirty="0"/>
              <a:t>djevojčica</a:t>
            </a:r>
            <a:r>
              <a:rPr lang="en-GB" dirty="0"/>
              <a:t>). </a:t>
            </a:r>
          </a:p>
          <a:p>
            <a:pPr algn="just"/>
            <a:r>
              <a:rPr lang="hr-HR" dirty="0">
                <a:solidFill>
                  <a:srgbClr val="00B050"/>
                </a:solidFill>
              </a:rPr>
              <a:t>BAREM JEDNOM U ŽIVOTU</a:t>
            </a:r>
          </a:p>
          <a:p>
            <a:pPr algn="just"/>
            <a:r>
              <a:rPr lang="hr-HR" dirty="0"/>
              <a:t>U svim zemljama osim na </a:t>
            </a:r>
            <a:r>
              <a:rPr lang="hr-HR" dirty="0">
                <a:solidFill>
                  <a:srgbClr val="0070C0"/>
                </a:solidFill>
              </a:rPr>
              <a:t>Kosovu </a:t>
            </a:r>
            <a:r>
              <a:rPr lang="en-GB" dirty="0">
                <a:solidFill>
                  <a:srgbClr val="0070C0"/>
                </a:solidFill>
              </a:rPr>
              <a:t>(29 %) </a:t>
            </a:r>
            <a:r>
              <a:rPr lang="hr-HR" dirty="0">
                <a:solidFill>
                  <a:srgbClr val="0070C0"/>
                </a:solidFill>
              </a:rPr>
              <a:t>i Islandu </a:t>
            </a:r>
            <a:r>
              <a:rPr lang="en-GB" dirty="0">
                <a:solidFill>
                  <a:srgbClr val="0070C0"/>
                </a:solidFill>
              </a:rPr>
              <a:t>(37 %)</a:t>
            </a:r>
            <a:r>
              <a:rPr lang="hr-HR" dirty="0">
                <a:solidFill>
                  <a:srgbClr val="0070C0"/>
                </a:solidFill>
              </a:rPr>
              <a:t> </a:t>
            </a:r>
            <a:r>
              <a:rPr lang="hr-HR" dirty="0"/>
              <a:t>preko polovice učenika izjavilo je da su konzumirali alkohol barem jednom u životu. Prosjek je bio </a:t>
            </a:r>
            <a:r>
              <a:rPr lang="en-GB" dirty="0"/>
              <a:t>79 % (</a:t>
            </a:r>
            <a:r>
              <a:rPr lang="hr-HR" dirty="0"/>
              <a:t>raspon </a:t>
            </a:r>
            <a:r>
              <a:rPr lang="en-GB" dirty="0"/>
              <a:t> 29-95 %). </a:t>
            </a:r>
            <a:r>
              <a:rPr lang="hr-HR" dirty="0"/>
              <a:t>Najviši postoci pijenja alkohola tijekom života </a:t>
            </a:r>
            <a:r>
              <a:rPr lang="hr-HR" dirty="0">
                <a:solidFill>
                  <a:srgbClr val="FF0000"/>
                </a:solidFill>
              </a:rPr>
              <a:t>(90%) bili su u Mađarskoj, Danskoj i Češkoj.</a:t>
            </a:r>
            <a:r>
              <a:rPr lang="hr-HR" dirty="0"/>
              <a:t> </a:t>
            </a:r>
            <a:r>
              <a:rPr lang="hr-HR" dirty="0">
                <a:solidFill>
                  <a:srgbClr val="0070C0"/>
                </a:solidFill>
              </a:rPr>
              <a:t>Kosovo, Island, Norveška i Švedska imali su najmanje postotke (manje od 60%)</a:t>
            </a:r>
            <a:r>
              <a:rPr lang="hr-HR" dirty="0"/>
              <a:t> pijenja alkohola. </a:t>
            </a:r>
          </a:p>
          <a:p>
            <a:pPr algn="just"/>
            <a:r>
              <a:rPr lang="hr-HR" dirty="0">
                <a:solidFill>
                  <a:srgbClr val="00B050"/>
                </a:solidFill>
              </a:rPr>
              <a:t>U ZADNJIH 30 DANA</a:t>
            </a:r>
          </a:p>
          <a:p>
            <a:pPr algn="just"/>
            <a:r>
              <a:rPr lang="hr-HR" dirty="0"/>
              <a:t>Učenici koji su u zadnjih 30 dana pili alkohol su to činili u 5-6  situacija. Učenici iz </a:t>
            </a:r>
            <a:r>
              <a:rPr lang="hr-HR" dirty="0">
                <a:solidFill>
                  <a:srgbClr val="FF0000"/>
                </a:solidFill>
              </a:rPr>
              <a:t>Njemačke i Cipra u 8 i 7,5 situacija, </a:t>
            </a:r>
            <a:r>
              <a:rPr lang="hr-HR" dirty="0">
                <a:solidFill>
                  <a:schemeClr val="tx1"/>
                </a:solidFill>
              </a:rPr>
              <a:t>a učenici iz </a:t>
            </a:r>
            <a:r>
              <a:rPr lang="hr-HR" dirty="0">
                <a:solidFill>
                  <a:srgbClr val="0070C0"/>
                </a:solidFill>
              </a:rPr>
              <a:t>Švedske, Finske, Litve, Islanda, Estonije. Latvije i Norveške su pili alkohol u manje od 4 situacije </a:t>
            </a:r>
            <a:r>
              <a:rPr lang="hr-HR" dirty="0"/>
              <a:t>u prosjeku, dječaci više nego djevojčice. </a:t>
            </a:r>
          </a:p>
          <a:p>
            <a:pPr algn="just"/>
            <a:r>
              <a:rPr lang="hr-HR" dirty="0"/>
              <a:t>Jedan od tri učenika </a:t>
            </a:r>
            <a:r>
              <a:rPr lang="en-GB" dirty="0"/>
              <a:t>(34 %) </a:t>
            </a:r>
            <a:r>
              <a:rPr lang="hr-HR" dirty="0"/>
              <a:t>izjavili su o težem opijanju (pet ili više čaša alkoholnih pića u jednoj prigodi u mjesec dana). To je češće u </a:t>
            </a:r>
            <a:r>
              <a:rPr lang="hr-HR" dirty="0">
                <a:solidFill>
                  <a:srgbClr val="FF0000"/>
                </a:solidFill>
              </a:rPr>
              <a:t>Danskoj, Njemačkoj i Austriji (</a:t>
            </a:r>
            <a:r>
              <a:rPr lang="en-GB" dirty="0">
                <a:solidFill>
                  <a:srgbClr val="FF0000"/>
                </a:solidFill>
              </a:rPr>
              <a:t>49 % </a:t>
            </a:r>
            <a:r>
              <a:rPr lang="hr-HR" dirty="0">
                <a:solidFill>
                  <a:srgbClr val="FF0000"/>
                </a:solidFill>
              </a:rPr>
              <a:t>-</a:t>
            </a:r>
            <a:r>
              <a:rPr lang="en-GB" dirty="0">
                <a:solidFill>
                  <a:srgbClr val="FF0000"/>
                </a:solidFill>
              </a:rPr>
              <a:t> 59 % </a:t>
            </a:r>
            <a:r>
              <a:rPr lang="hr-HR" dirty="0">
                <a:solidFill>
                  <a:srgbClr val="FF0000"/>
                </a:solidFill>
              </a:rPr>
              <a:t>)</a:t>
            </a:r>
            <a:r>
              <a:rPr lang="en-GB" dirty="0"/>
              <a:t>. </a:t>
            </a:r>
            <a:r>
              <a:rPr lang="hr-HR" dirty="0"/>
              <a:t>Najmanji postoci su na </a:t>
            </a:r>
            <a:r>
              <a:rPr lang="hr-HR" dirty="0">
                <a:solidFill>
                  <a:srgbClr val="0070C0"/>
                </a:solidFill>
              </a:rPr>
              <a:t>Islandu </a:t>
            </a:r>
            <a:r>
              <a:rPr lang="en-GB" dirty="0">
                <a:solidFill>
                  <a:srgbClr val="0070C0"/>
                </a:solidFill>
              </a:rPr>
              <a:t>(7.6 %), </a:t>
            </a:r>
            <a:r>
              <a:rPr lang="hr-HR" dirty="0">
                <a:solidFill>
                  <a:srgbClr val="0070C0"/>
                </a:solidFill>
              </a:rPr>
              <a:t>zatim na Kosovu </a:t>
            </a:r>
            <a:r>
              <a:rPr lang="en-GB" dirty="0">
                <a:solidFill>
                  <a:srgbClr val="0070C0"/>
                </a:solidFill>
              </a:rPr>
              <a:t>(14 %) </a:t>
            </a:r>
            <a:r>
              <a:rPr lang="hr-HR" dirty="0">
                <a:solidFill>
                  <a:srgbClr val="0070C0"/>
                </a:solidFill>
              </a:rPr>
              <a:t>i u Norveškoj</a:t>
            </a:r>
            <a:r>
              <a:rPr lang="en-GB" dirty="0">
                <a:solidFill>
                  <a:srgbClr val="0070C0"/>
                </a:solidFill>
              </a:rPr>
              <a:t> (16 %). </a:t>
            </a:r>
            <a:endParaRPr lang="hr-HR" dirty="0">
              <a:solidFill>
                <a:srgbClr val="0070C0"/>
              </a:solidFill>
            </a:endParaRPr>
          </a:p>
          <a:p>
            <a:pPr algn="just"/>
            <a:endParaRPr lang="hr-HR" dirty="0"/>
          </a:p>
          <a:p>
            <a:pPr algn="just"/>
            <a:endParaRPr lang="en-GB" dirty="0"/>
          </a:p>
        </p:txBody>
      </p:sp>
    </p:spTree>
    <p:extLst>
      <p:ext uri="{BB962C8B-B14F-4D97-AF65-F5344CB8AC3E}">
        <p14:creationId xmlns:p14="http://schemas.microsoft.com/office/powerpoint/2010/main" val="3582611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3438"/>
          </a:xfrm>
        </p:spPr>
        <p:txBody>
          <a:bodyPr/>
          <a:lstStyle/>
          <a:p>
            <a:r>
              <a:rPr lang="hr-HR" dirty="0"/>
              <a:t>Uporaba alkohola</a:t>
            </a:r>
            <a:endParaRPr lang="en-GB" dirty="0"/>
          </a:p>
        </p:txBody>
      </p:sp>
      <p:sp>
        <p:nvSpPr>
          <p:cNvPr id="3" name="Content Placeholder 2"/>
          <p:cNvSpPr>
            <a:spLocks noGrp="1"/>
          </p:cNvSpPr>
          <p:nvPr>
            <p:ph idx="1"/>
          </p:nvPr>
        </p:nvSpPr>
        <p:spPr>
          <a:xfrm>
            <a:off x="677334" y="1443039"/>
            <a:ext cx="8596668" cy="4943474"/>
          </a:xfrm>
        </p:spPr>
        <p:txBody>
          <a:bodyPr>
            <a:normAutofit fontScale="92500" lnSpcReduction="20000"/>
          </a:bodyPr>
          <a:lstStyle/>
          <a:p>
            <a:pPr algn="just"/>
            <a:r>
              <a:rPr lang="hr-HR" dirty="0">
                <a:solidFill>
                  <a:srgbClr val="00B050"/>
                </a:solidFill>
              </a:rPr>
              <a:t>KOLIČINE KONZUMIRANOG ALKOHOLA U PRIGODI</a:t>
            </a:r>
          </a:p>
          <a:p>
            <a:pPr algn="just"/>
            <a:r>
              <a:rPr lang="hr-HR" dirty="0"/>
              <a:t>Što se tiče količine popijenog alkohola najveće količine su se pile u </a:t>
            </a:r>
            <a:r>
              <a:rPr lang="hr-HR" dirty="0">
                <a:solidFill>
                  <a:srgbClr val="FF0000"/>
                </a:solidFill>
              </a:rPr>
              <a:t>Danskoj </a:t>
            </a:r>
            <a:r>
              <a:rPr lang="en-GB" dirty="0">
                <a:solidFill>
                  <a:srgbClr val="FF0000"/>
                </a:solidFill>
              </a:rPr>
              <a:t>(8.8 centilitres), </a:t>
            </a:r>
            <a:r>
              <a:rPr lang="hr-HR" dirty="0">
                <a:solidFill>
                  <a:srgbClr val="FF0000"/>
                </a:solidFill>
              </a:rPr>
              <a:t>zatim Norveškoj </a:t>
            </a:r>
            <a:r>
              <a:rPr lang="en-GB" dirty="0">
                <a:solidFill>
                  <a:srgbClr val="FF0000"/>
                </a:solidFill>
              </a:rPr>
              <a:t>(6.7 centilitres) </a:t>
            </a:r>
            <a:r>
              <a:rPr lang="hr-HR" dirty="0">
                <a:solidFill>
                  <a:srgbClr val="FF0000"/>
                </a:solidFill>
              </a:rPr>
              <a:t>i Nizozemskoj </a:t>
            </a:r>
            <a:r>
              <a:rPr lang="en-GB" dirty="0">
                <a:solidFill>
                  <a:srgbClr val="FF0000"/>
                </a:solidFill>
              </a:rPr>
              <a:t>(6.6 centilitres), </a:t>
            </a:r>
            <a:r>
              <a:rPr lang="hr-HR" dirty="0"/>
              <a:t>a najmanje na </a:t>
            </a:r>
            <a:r>
              <a:rPr lang="hr-HR" dirty="0">
                <a:solidFill>
                  <a:srgbClr val="0070C0"/>
                </a:solidFill>
              </a:rPr>
              <a:t>Kosovu </a:t>
            </a:r>
            <a:r>
              <a:rPr lang="en-GB" dirty="0">
                <a:solidFill>
                  <a:srgbClr val="0070C0"/>
                </a:solidFill>
              </a:rPr>
              <a:t>(2.5 centilitres) </a:t>
            </a:r>
            <a:r>
              <a:rPr lang="hr-HR" dirty="0">
                <a:solidFill>
                  <a:srgbClr val="0070C0"/>
                </a:solidFill>
              </a:rPr>
              <a:t>i u Rumunjskoj </a:t>
            </a:r>
            <a:r>
              <a:rPr lang="en-GB" dirty="0">
                <a:solidFill>
                  <a:srgbClr val="0070C0"/>
                </a:solidFill>
              </a:rPr>
              <a:t>(3.0 centilitres). </a:t>
            </a:r>
            <a:endParaRPr lang="hr-HR" dirty="0">
              <a:solidFill>
                <a:srgbClr val="0070C0"/>
              </a:solidFill>
            </a:endParaRPr>
          </a:p>
          <a:p>
            <a:pPr algn="just"/>
            <a:r>
              <a:rPr lang="hr-HR" dirty="0">
                <a:solidFill>
                  <a:srgbClr val="FF0000"/>
                </a:solidFill>
              </a:rPr>
              <a:t>Dječaci </a:t>
            </a:r>
            <a:r>
              <a:rPr lang="hr-HR" dirty="0"/>
              <a:t>ponovno više nego </a:t>
            </a:r>
            <a:r>
              <a:rPr lang="hr-HR" dirty="0">
                <a:solidFill>
                  <a:srgbClr val="0070C0"/>
                </a:solidFill>
              </a:rPr>
              <a:t>djevojčice.</a:t>
            </a:r>
            <a:r>
              <a:rPr lang="hr-HR" dirty="0"/>
              <a:t> </a:t>
            </a:r>
          </a:p>
          <a:p>
            <a:pPr algn="just"/>
            <a:r>
              <a:rPr lang="hr-HR" dirty="0">
                <a:solidFill>
                  <a:srgbClr val="00B050"/>
                </a:solidFill>
              </a:rPr>
              <a:t>VRSTE ALKOHOLNOG PIĆA</a:t>
            </a:r>
          </a:p>
          <a:p>
            <a:pPr algn="just"/>
            <a:r>
              <a:rPr lang="hr-HR" dirty="0">
                <a:solidFill>
                  <a:srgbClr val="FF0000"/>
                </a:solidFill>
              </a:rPr>
              <a:t>Žestoka pića </a:t>
            </a:r>
            <a:r>
              <a:rPr lang="en-GB" dirty="0">
                <a:solidFill>
                  <a:srgbClr val="FF0000"/>
                </a:solidFill>
              </a:rPr>
              <a:t>(38 %)</a:t>
            </a:r>
            <a:r>
              <a:rPr lang="hr-HR" dirty="0">
                <a:solidFill>
                  <a:srgbClr val="FF0000"/>
                </a:solidFill>
              </a:rPr>
              <a:t> i pivo </a:t>
            </a:r>
            <a:r>
              <a:rPr lang="en-GB" dirty="0">
                <a:solidFill>
                  <a:srgbClr val="FF0000"/>
                </a:solidFill>
              </a:rPr>
              <a:t>(31 %) </a:t>
            </a:r>
            <a:r>
              <a:rPr lang="hr-HR" dirty="0"/>
              <a:t>se najviše piju. </a:t>
            </a:r>
          </a:p>
          <a:p>
            <a:pPr algn="just"/>
            <a:r>
              <a:rPr lang="hr-HR" dirty="0"/>
              <a:t>U Španjolskoj </a:t>
            </a:r>
            <a:r>
              <a:rPr lang="en-GB" dirty="0"/>
              <a:t>(83 %), Portugal</a:t>
            </a:r>
            <a:r>
              <a:rPr lang="hr-HR" dirty="0"/>
              <a:t>u</a:t>
            </a:r>
            <a:r>
              <a:rPr lang="en-GB" dirty="0"/>
              <a:t> (59 %), </a:t>
            </a:r>
            <a:r>
              <a:rPr lang="hr-HR" dirty="0"/>
              <a:t>Litvi</a:t>
            </a:r>
            <a:r>
              <a:rPr lang="en-GB" dirty="0"/>
              <a:t> (57 %), </a:t>
            </a:r>
            <a:r>
              <a:rPr lang="hr-HR" dirty="0"/>
              <a:t>Švedskoj</a:t>
            </a:r>
            <a:r>
              <a:rPr lang="en-GB" dirty="0"/>
              <a:t> (52 %) </a:t>
            </a:r>
            <a:r>
              <a:rPr lang="hr-HR" dirty="0"/>
              <a:t>i Malti</a:t>
            </a:r>
            <a:r>
              <a:rPr lang="en-GB" dirty="0"/>
              <a:t> (51 %), </a:t>
            </a:r>
            <a:r>
              <a:rPr lang="hr-HR" dirty="0"/>
              <a:t>više od polovice učenika koji su pili alkohol preferiraju žestoka pića, a pivo na Kosovu </a:t>
            </a:r>
            <a:r>
              <a:rPr lang="en-GB" dirty="0"/>
              <a:t>(62 %), </a:t>
            </a:r>
            <a:r>
              <a:rPr lang="hr-HR" dirty="0"/>
              <a:t>u Srbiji</a:t>
            </a:r>
            <a:r>
              <a:rPr lang="en-GB" dirty="0"/>
              <a:t> (52 %), </a:t>
            </a:r>
            <a:r>
              <a:rPr lang="hr-HR" dirty="0"/>
              <a:t>Poljskoj i Sjevernoj Makedoniji </a:t>
            </a:r>
            <a:r>
              <a:rPr lang="en-GB" dirty="0"/>
              <a:t>(49 % ). </a:t>
            </a:r>
            <a:r>
              <a:rPr lang="hr-HR" dirty="0"/>
              <a:t>Vino je preferirano alkoholno piće u Ukrajini </a:t>
            </a:r>
            <a:r>
              <a:rPr lang="en-GB" dirty="0"/>
              <a:t>(26 %)</a:t>
            </a:r>
            <a:r>
              <a:rPr lang="hr-HR" dirty="0"/>
              <a:t>. </a:t>
            </a:r>
            <a:r>
              <a:rPr lang="hr-HR" dirty="0" err="1"/>
              <a:t>Miksanje</a:t>
            </a:r>
            <a:r>
              <a:rPr lang="hr-HR" dirty="0"/>
              <a:t> alkoholnih pića je popularno u Njemačkoj </a:t>
            </a:r>
            <a:r>
              <a:rPr lang="en-GB" dirty="0"/>
              <a:t>(26 %), </a:t>
            </a:r>
            <a:r>
              <a:rPr lang="hr-HR" dirty="0"/>
              <a:t>Finskoj i Danskoj </a:t>
            </a:r>
            <a:r>
              <a:rPr lang="en-GB" dirty="0"/>
              <a:t>( 23 %).</a:t>
            </a:r>
            <a:r>
              <a:rPr lang="hr-HR" dirty="0"/>
              <a:t> U Irskoj, Norveškoj i Švedskoj je popularan </a:t>
            </a:r>
            <a:r>
              <a:rPr lang="hr-HR" dirty="0" err="1"/>
              <a:t>cider</a:t>
            </a:r>
            <a:r>
              <a:rPr lang="hr-HR" dirty="0"/>
              <a:t>. </a:t>
            </a:r>
            <a:r>
              <a:rPr lang="en-GB" dirty="0"/>
              <a:t> </a:t>
            </a:r>
            <a:endParaRPr lang="hr-HR" dirty="0"/>
          </a:p>
          <a:p>
            <a:pPr algn="just"/>
            <a:r>
              <a:rPr lang="hr-HR" dirty="0">
                <a:solidFill>
                  <a:srgbClr val="00B050"/>
                </a:solidFill>
              </a:rPr>
              <a:t>TREND</a:t>
            </a:r>
          </a:p>
          <a:p>
            <a:pPr algn="just"/>
            <a:r>
              <a:rPr lang="hr-HR" dirty="0"/>
              <a:t>Trend od </a:t>
            </a:r>
            <a:r>
              <a:rPr lang="en-GB" dirty="0"/>
              <a:t>1995 and 2019 </a:t>
            </a:r>
            <a:r>
              <a:rPr lang="hr-HR" dirty="0"/>
              <a:t>pokazuje polagano ali sigurno smanjenje pijenja alkoholnih pića mladih, s razlikom porasta težeg opijanja od 1995. do 2019. naročito kod djevojčica.</a:t>
            </a:r>
            <a:endParaRPr lang="en-GB" dirty="0"/>
          </a:p>
        </p:txBody>
      </p:sp>
    </p:spTree>
    <p:extLst>
      <p:ext uri="{BB962C8B-B14F-4D97-AF65-F5344CB8AC3E}">
        <p14:creationId xmlns:p14="http://schemas.microsoft.com/office/powerpoint/2010/main" val="42525724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2098</TotalTime>
  <Words>4081</Words>
  <Application>Microsoft Macintosh PowerPoint</Application>
  <PresentationFormat>Widescreen</PresentationFormat>
  <Paragraphs>187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Trebuchet MS</vt:lpstr>
      <vt:lpstr>Wingdings 3</vt:lpstr>
      <vt:lpstr>Facet</vt:lpstr>
      <vt:lpstr>Ovisnosti mladih</vt:lpstr>
      <vt:lpstr>ESPAD REPORT 2019.</vt:lpstr>
      <vt:lpstr>Cigarete i mladi</vt:lpstr>
      <vt:lpstr>Uporaba cigareta</vt:lpstr>
      <vt:lpstr>Uporaba cigareta</vt:lpstr>
      <vt:lpstr>Uporaba alkohola kod mladih</vt:lpstr>
      <vt:lpstr>Uporaba alkohola</vt:lpstr>
      <vt:lpstr>Uporaba alkohola</vt:lpstr>
      <vt:lpstr>Uporaba alkohola</vt:lpstr>
      <vt:lpstr>Uporaba droga kod mladih</vt:lpstr>
      <vt:lpstr>Zlouporaba droga</vt:lpstr>
      <vt:lpstr>Zlouporaba droga</vt:lpstr>
      <vt:lpstr>Zlouporaba droga</vt:lpstr>
      <vt:lpstr>Uporaba ostalih sredstava</vt:lpstr>
      <vt:lpstr>Klađenje</vt:lpstr>
      <vt:lpstr>Klađenje i klađenje putem interneta</vt:lpstr>
      <vt:lpstr>Društvene mreže</vt:lpstr>
      <vt:lpstr>Društvene mreže i igranje igrica</vt:lpstr>
      <vt:lpstr>Hrvatska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Ovisnosti mladih</dc:title>
  <dc:creator>Admin</dc:creator>
  <cp:lastModifiedBy>Marijana Majdak</cp:lastModifiedBy>
  <cp:revision>39</cp:revision>
  <dcterms:created xsi:type="dcterms:W3CDTF">2021-05-17T09:37:21Z</dcterms:created>
  <dcterms:modified xsi:type="dcterms:W3CDTF">2023-05-02T10:54:48Z</dcterms:modified>
</cp:coreProperties>
</file>