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1"/>
  </p:notesMasterIdLst>
  <p:handoutMasterIdLst>
    <p:handoutMasterId r:id="rId62"/>
  </p:handoutMasterIdLst>
  <p:sldIdLst>
    <p:sldId id="256" r:id="rId2"/>
    <p:sldId id="292" r:id="rId3"/>
    <p:sldId id="286" r:id="rId4"/>
    <p:sldId id="295" r:id="rId5"/>
    <p:sldId id="265" r:id="rId6"/>
    <p:sldId id="287" r:id="rId7"/>
    <p:sldId id="266" r:id="rId8"/>
    <p:sldId id="291" r:id="rId9"/>
    <p:sldId id="333" r:id="rId10"/>
    <p:sldId id="334" r:id="rId11"/>
    <p:sldId id="335" r:id="rId12"/>
    <p:sldId id="267" r:id="rId13"/>
    <p:sldId id="272" r:id="rId14"/>
    <p:sldId id="273" r:id="rId15"/>
    <p:sldId id="275" r:id="rId16"/>
    <p:sldId id="279" r:id="rId17"/>
    <p:sldId id="288" r:id="rId18"/>
    <p:sldId id="257" r:id="rId19"/>
    <p:sldId id="289" r:id="rId20"/>
    <p:sldId id="281" r:id="rId21"/>
    <p:sldId id="282" r:id="rId22"/>
    <p:sldId id="283" r:id="rId23"/>
    <p:sldId id="258" r:id="rId24"/>
    <p:sldId id="284" r:id="rId25"/>
    <p:sldId id="285" r:id="rId26"/>
    <p:sldId id="294" r:id="rId27"/>
    <p:sldId id="290" r:id="rId28"/>
    <p:sldId id="293" r:id="rId29"/>
    <p:sldId id="296" r:id="rId30"/>
    <p:sldId id="298" r:id="rId31"/>
    <p:sldId id="299" r:id="rId32"/>
    <p:sldId id="300" r:id="rId33"/>
    <p:sldId id="331" r:id="rId34"/>
    <p:sldId id="303" r:id="rId35"/>
    <p:sldId id="304" r:id="rId36"/>
    <p:sldId id="305" r:id="rId37"/>
    <p:sldId id="332" r:id="rId38"/>
    <p:sldId id="306" r:id="rId39"/>
    <p:sldId id="307" r:id="rId40"/>
    <p:sldId id="308" r:id="rId41"/>
    <p:sldId id="309" r:id="rId42"/>
    <p:sldId id="310" r:id="rId43"/>
    <p:sldId id="311" r:id="rId44"/>
    <p:sldId id="312" r:id="rId45"/>
    <p:sldId id="313" r:id="rId46"/>
    <p:sldId id="314" r:id="rId47"/>
    <p:sldId id="315" r:id="rId48"/>
    <p:sldId id="317" r:id="rId49"/>
    <p:sldId id="318" r:id="rId50"/>
    <p:sldId id="319" r:id="rId51"/>
    <p:sldId id="321" r:id="rId52"/>
    <p:sldId id="322" r:id="rId53"/>
    <p:sldId id="323" r:id="rId54"/>
    <p:sldId id="325" r:id="rId55"/>
    <p:sldId id="326" r:id="rId56"/>
    <p:sldId id="327" r:id="rId57"/>
    <p:sldId id="329" r:id="rId58"/>
    <p:sldId id="330" r:id="rId59"/>
    <p:sldId id="264" r:id="rId60"/>
  </p:sldIdLst>
  <p:sldSz cx="12192000" cy="6858000"/>
  <p:notesSz cx="6858000" cy="921226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prijave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1952</c:v>
                </c:pt>
                <c:pt idx="1">
                  <c:v>1739</c:v>
                </c:pt>
                <c:pt idx="2">
                  <c:v>1532</c:v>
                </c:pt>
                <c:pt idx="3">
                  <c:v>1575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D55-4197-92BE-CB4BBFCD263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optužbe 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626</c:v>
                </c:pt>
                <c:pt idx="1">
                  <c:v>492</c:v>
                </c:pt>
                <c:pt idx="2">
                  <c:v>422</c:v>
                </c:pt>
                <c:pt idx="3">
                  <c:v>380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D55-4197-92BE-CB4BBFCD263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osude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564</c:v>
                </c:pt>
                <c:pt idx="1">
                  <c:v>420</c:v>
                </c:pt>
                <c:pt idx="2">
                  <c:v>365</c:v>
                </c:pt>
                <c:pt idx="3">
                  <c:v>333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D55-4197-92BE-CB4BBFCD26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4804688"/>
        <c:axId val="184805248"/>
      </c:lineChart>
      <c:catAx>
        <c:axId val="184804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84805248"/>
        <c:crosses val="autoZero"/>
        <c:auto val="1"/>
        <c:lblAlgn val="ctr"/>
        <c:lblOffset val="100"/>
        <c:noMultiLvlLbl val="0"/>
      </c:catAx>
      <c:valAx>
        <c:axId val="184805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84804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prijave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564</c:v>
                </c:pt>
                <c:pt idx="1">
                  <c:v>420</c:v>
                </c:pt>
                <c:pt idx="2">
                  <c:v>365</c:v>
                </c:pt>
                <c:pt idx="3">
                  <c:v>333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0D1-473C-B849-58F501F963E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0D1-473C-B849-58F501F963E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D0D1-473C-B849-58F501F963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4807488"/>
        <c:axId val="178319600"/>
      </c:lineChart>
      <c:catAx>
        <c:axId val="184807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78319600"/>
        <c:crosses val="autoZero"/>
        <c:auto val="1"/>
        <c:lblAlgn val="ctr"/>
        <c:lblOffset val="100"/>
        <c:noMultiLvlLbl val="0"/>
      </c:catAx>
      <c:valAx>
        <c:axId val="178319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84807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201</a:t>
            </a:r>
            <a:r>
              <a:rPr lang="hr-HR" dirty="0" smtClean="0"/>
              <a:t>6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75"/>
      <c:rotY val="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2016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FDB-4964-9E57-FE481A1B33E2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FDB-4964-9E57-FE481A1B33E2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FDB-4964-9E57-FE481A1B33E2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FDB-4964-9E57-FE481A1B33E2}"/>
              </c:ext>
            </c:extLst>
          </c:dPt>
          <c:dLbls>
            <c:dLbl>
              <c:idx val="1"/>
              <c:layout>
                <c:manualLayout>
                  <c:x val="-7.128065060709822E-2"/>
                  <c:y val="0.2566788828582560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FDB-4964-9E57-FE481A1B33E2}"/>
                </c:ext>
                <c:ext xmlns:c15="http://schemas.microsoft.com/office/drawing/2012/chart" uri="{CE6537A1-D6FC-4f65-9D91-7224C49458BB}"/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punoljetni</c:v>
                </c:pt>
                <c:pt idx="1">
                  <c:v>maloljetni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13412</c:v>
                </c:pt>
                <c:pt idx="1">
                  <c:v>420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0FDB-4964-9E57-FE481A1B33E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4713252834595352"/>
          <c:y val="1.05175939885739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1209366591091576E-2"/>
          <c:y val="0.1583260845299638"/>
          <c:w val="0.56567716989291461"/>
          <c:h val="0.7661806831113779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2017</c:v>
                </c:pt>
              </c:strCache>
            </c:strRef>
          </c:tx>
          <c:explosion val="29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AA8-4599-B82E-63C7245BCE3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AA8-4599-B82E-63C7245BCE3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AA8-4599-B82E-63C7245BCE3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AA8-4599-B82E-63C7245BCE3D}"/>
              </c:ext>
            </c:extLst>
          </c:dPt>
          <c:dLbls>
            <c:dLbl>
              <c:idx val="0"/>
              <c:layout>
                <c:manualLayout>
                  <c:x val="-0.18896140208789805"/>
                  <c:y val="-2.4926362096407396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AA8-4599-B82E-63C7245BCE3D}"/>
                </c:ext>
                <c:ext xmlns:c15="http://schemas.microsoft.com/office/drawing/2012/chart" uri="{CE6537A1-D6FC-4f65-9D91-7224C49458BB}">
                  <c15:layout>
                    <c:manualLayout>
                      <c:w val="0.24604584119729936"/>
                      <c:h val="0.17479239529648757"/>
                    </c:manualLayout>
                  </c15:layout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maloljetnici</c:v>
                </c:pt>
                <c:pt idx="1">
                  <c:v>punoljetni poč.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2.75</c:v>
                </c:pt>
                <c:pt idx="1">
                  <c:v>97.25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6AA8-4599-B82E-63C7245BCE3D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22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22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BDA69C-577E-4F3C-9BED-6849FC1948B9}" type="datetimeFigureOut">
              <a:rPr lang="hr-HR" smtClean="0"/>
              <a:t>21.2.2019.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0052"/>
            <a:ext cx="2971800" cy="4622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50052"/>
            <a:ext cx="2971800" cy="4622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8BC76-01CF-40ED-BF8D-7F80B40A5F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64546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AE3B52-9A2F-49CB-AC3F-8003748EA241}" type="datetimeFigureOut">
              <a:rPr lang="hr-HR" smtClean="0"/>
              <a:t>21.2.2019.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163" y="1150938"/>
            <a:ext cx="5527675" cy="3109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33888"/>
            <a:ext cx="5486400" cy="36274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030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5030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6CB308-98DD-4EED-9B9D-E36BF05167E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5089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CB308-98DD-4EED-9B9D-E36BF05167E0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6825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3109-7126-46D0-8705-23B08A831C65}" type="datetime1">
              <a:rPr lang="hr-HR" smtClean="0"/>
              <a:t>21.2.2019.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8A595-7C6B-4F78-9708-5D89257395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0193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86C20-06B9-4B75-B612-BB4DBF54C3D4}" type="datetime1">
              <a:rPr lang="hr-HR" smtClean="0"/>
              <a:t>21.2.2019.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8A595-7C6B-4F78-9708-5D89257395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8500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0D783-15A8-40E2-9093-CCBC16C19C77}" type="datetime1">
              <a:rPr lang="hr-HR" smtClean="0"/>
              <a:t>21.2.2019.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8A595-7C6B-4F78-9708-5D89257395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6557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C05A-69C0-4926-8899-7B7A6A4453B4}" type="datetime1">
              <a:rPr lang="hr-HR" smtClean="0"/>
              <a:t>21.2.2019.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8A595-7C6B-4F78-9708-5D89257395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56766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6860F-FEBB-4C92-8DDB-53569E2E456A}" type="datetime1">
              <a:rPr lang="hr-HR" smtClean="0"/>
              <a:t>21.2.2019.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8A595-7C6B-4F78-9708-5D89257395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3718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CCA7-C38E-46CF-9ED9-77115AF4864A}" type="datetime1">
              <a:rPr lang="hr-HR" smtClean="0"/>
              <a:t>21.2.2019.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8A595-7C6B-4F78-9708-5D89257395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0525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699A-4451-4180-BEC5-DE05E6D23467}" type="datetime1">
              <a:rPr lang="hr-HR" smtClean="0"/>
              <a:t>21.2.2019.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8A595-7C6B-4F78-9708-5D89257395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35577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A706-8EF4-41BC-A64A-44CCC2929B5A}" type="datetime1">
              <a:rPr lang="hr-HR" smtClean="0"/>
              <a:t>21.2.2019.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8A595-7C6B-4F78-9708-5D89257395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95960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CDF1-42EA-4C27-A1A3-7C0544482040}" type="datetime1">
              <a:rPr lang="hr-HR" smtClean="0"/>
              <a:t>21.2.2019.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8A595-7C6B-4F78-9708-5D89257395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1300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DC183-E9D7-48FF-8055-FA62B14D4CF2}" type="datetime1">
              <a:rPr lang="hr-HR" smtClean="0"/>
              <a:t>21.2.2019.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8A595-7C6B-4F78-9708-5D89257395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9900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2601-7976-4111-A9CB-5431EEA81E62}" type="datetime1">
              <a:rPr lang="hr-HR" smtClean="0"/>
              <a:t>21.2.2019.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8A595-7C6B-4F78-9708-5D89257395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8860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D2592-3B6F-41FC-ABC2-90C20B51EA8A}" type="datetime1">
              <a:rPr lang="hr-HR" smtClean="0"/>
              <a:t>21.2.2019.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8A595-7C6B-4F78-9708-5D89257395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3425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archive.crin.org/en/home/ages/Americas.html" TargetMode="External"/><Relationship Id="rId2" Type="http://schemas.openxmlformats.org/officeDocument/2006/relationships/hyperlink" Target="https://www.niacro.co.uk/age-criminal-responsibility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27279"/>
            <a:ext cx="9144000" cy="3245476"/>
          </a:xfrm>
        </p:spPr>
        <p:txBody>
          <a:bodyPr>
            <a:normAutofit/>
          </a:bodyPr>
          <a:lstStyle/>
          <a:p>
            <a:r>
              <a:rPr lang="hr-HR" sz="5000" dirty="0" smtClean="0"/>
              <a:t>Pojmovna određenja, povijesni razvoj maloljetničkog sudovanja, dokumenti, kriminološki podaci o maloljetničkom kriminalu, sankcije </a:t>
            </a:r>
            <a:endParaRPr lang="hr-HR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9910" y="4700789"/>
            <a:ext cx="9144000" cy="1394138"/>
          </a:xfrm>
        </p:spPr>
        <p:txBody>
          <a:bodyPr>
            <a:normAutofit fontScale="85000" lnSpcReduction="20000"/>
          </a:bodyPr>
          <a:lstStyle/>
          <a:p>
            <a:endParaRPr lang="hr-HR" dirty="0" smtClean="0"/>
          </a:p>
          <a:p>
            <a:pPr algn="r"/>
            <a:r>
              <a:rPr lang="hr-HR" dirty="0" smtClean="0"/>
              <a:t>22. veljače 2019. god.</a:t>
            </a:r>
          </a:p>
          <a:p>
            <a:pPr algn="r"/>
            <a:r>
              <a:rPr lang="hr-HR" dirty="0" smtClean="0"/>
              <a:t>Marta Dragičević Prtenjača</a:t>
            </a:r>
          </a:p>
          <a:p>
            <a:pPr algn="r"/>
            <a:r>
              <a:rPr lang="hr-HR" dirty="0" smtClean="0"/>
              <a:t>mdragicev@pravo.hr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3281-B8AC-4B94-9FE8-90F013FC022F}" type="datetime1">
              <a:rPr lang="hr-HR" smtClean="0"/>
              <a:t>21.2.2019.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416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prstClr val="black"/>
                </a:solidFill>
              </a:rPr>
              <a:t>2. b.) Povijesni razvoj -Hrvatska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/>
              <a:t>Opći dio Krivičnog zakonika iz 1947. </a:t>
            </a:r>
            <a:endParaRPr lang="hr-HR" b="1" dirty="0" smtClean="0"/>
          </a:p>
          <a:p>
            <a:r>
              <a:rPr lang="hr-HR" dirty="0" smtClean="0"/>
              <a:t>četiri </a:t>
            </a:r>
            <a:r>
              <a:rPr lang="hr-HR" dirty="0"/>
              <a:t>odgojne mjere: </a:t>
            </a:r>
            <a:endParaRPr lang="hr-HR" dirty="0" smtClean="0"/>
          </a:p>
          <a:p>
            <a:pPr marL="914400" lvl="1" indent="-457200">
              <a:buFont typeface="+mj-lt"/>
              <a:buAutoNum type="arabicPeriod"/>
            </a:pPr>
            <a:r>
              <a:rPr lang="hr-HR" dirty="0" smtClean="0"/>
              <a:t>predavanje </a:t>
            </a:r>
            <a:r>
              <a:rPr lang="hr-HR" dirty="0"/>
              <a:t>maloljetnika roditelju ili staratelju na nadzor, </a:t>
            </a:r>
            <a:endParaRPr lang="hr-HR" dirty="0" smtClean="0"/>
          </a:p>
          <a:p>
            <a:pPr marL="914400" lvl="1" indent="-457200">
              <a:buFont typeface="+mj-lt"/>
              <a:buAutoNum type="arabicPeriod"/>
            </a:pPr>
            <a:r>
              <a:rPr lang="hr-HR" dirty="0" smtClean="0"/>
              <a:t>upućivanje </a:t>
            </a:r>
            <a:r>
              <a:rPr lang="hr-HR" dirty="0"/>
              <a:t>u odgojnu ustanovu, </a:t>
            </a:r>
            <a:endParaRPr lang="hr-HR" dirty="0" smtClean="0"/>
          </a:p>
          <a:p>
            <a:pPr marL="914400" lvl="1" indent="-457200">
              <a:buFont typeface="+mj-lt"/>
              <a:buAutoNum type="arabicPeriod"/>
            </a:pPr>
            <a:r>
              <a:rPr lang="hr-HR" dirty="0" smtClean="0"/>
              <a:t>upućivanje </a:t>
            </a:r>
            <a:r>
              <a:rPr lang="hr-HR" dirty="0"/>
              <a:t>u odgojno-popravnu ustanovu, </a:t>
            </a:r>
            <a:endParaRPr lang="hr-HR" dirty="0" smtClean="0"/>
          </a:p>
          <a:p>
            <a:pPr marL="914400" lvl="1" indent="-457200">
              <a:buFont typeface="+mj-lt"/>
              <a:buAutoNum type="arabicPeriod"/>
            </a:pPr>
            <a:r>
              <a:rPr lang="hr-HR" dirty="0" smtClean="0"/>
              <a:t>upućivanje </a:t>
            </a:r>
            <a:r>
              <a:rPr lang="hr-HR" dirty="0"/>
              <a:t>u medicinsko-popravni </a:t>
            </a:r>
            <a:r>
              <a:rPr lang="hr-HR" dirty="0" smtClean="0"/>
              <a:t>dom</a:t>
            </a:r>
          </a:p>
          <a:p>
            <a:r>
              <a:rPr lang="hr-HR" dirty="0" smtClean="0"/>
              <a:t>te </a:t>
            </a:r>
            <a:r>
              <a:rPr lang="hr-HR" dirty="0"/>
              <a:t>su se mjere mogle izreći samo mlađim </a:t>
            </a:r>
            <a:r>
              <a:rPr lang="hr-HR" dirty="0" smtClean="0"/>
              <a:t>maloljetnicima (14-18) </a:t>
            </a:r>
            <a:r>
              <a:rPr lang="hr-HR" dirty="0"/>
              <a:t>dok su se starijim maloljetnicima izricale </a:t>
            </a:r>
            <a:r>
              <a:rPr lang="hr-HR" dirty="0" smtClean="0"/>
              <a:t>kazne.</a:t>
            </a:r>
          </a:p>
          <a:p>
            <a:pPr lvl="0">
              <a:buClr>
                <a:srgbClr val="83992A"/>
              </a:buClr>
            </a:pPr>
            <a:r>
              <a:rPr lang="hr-HR" sz="2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kasnije jugoslavensko zakonodavstvo -</a:t>
            </a:r>
            <a:r>
              <a:rPr lang="hr-HR" sz="2600" b="1" u="sng" dirty="0">
                <a:solidFill>
                  <a:prstClr val="black">
                    <a:lumMod val="85000"/>
                    <a:lumOff val="15000"/>
                  </a:prstClr>
                </a:solidFill>
              </a:rPr>
              <a:t>Zakon o krivičnom postupku </a:t>
            </a:r>
            <a:r>
              <a:rPr lang="hr-HR" sz="26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iz 1948</a:t>
            </a:r>
            <a:r>
              <a:rPr lang="hr-HR" sz="2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. god.- nazadno rješenje (samo nekoliko članaka o suđenju maloljetnicima-ništa o posebnom sastavu vijeća i sl.)</a:t>
            </a:r>
          </a:p>
          <a:p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C05A-69C0-4926-8899-7B7A6A4453B4}" type="datetime1">
              <a:rPr lang="hr-HR" smtClean="0"/>
              <a:t>21.2.2019.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5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6392" y="185738"/>
            <a:ext cx="10515600" cy="1192301"/>
          </a:xfrm>
        </p:spPr>
        <p:txBody>
          <a:bodyPr/>
          <a:lstStyle/>
          <a:p>
            <a:r>
              <a:rPr lang="hr-HR" dirty="0">
                <a:solidFill>
                  <a:prstClr val="black"/>
                </a:solidFill>
              </a:rPr>
              <a:t>2. b.) Povijesni razvoj -Hrvatska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277" y="1378040"/>
            <a:ext cx="11346286" cy="4798924"/>
          </a:xfrm>
        </p:spPr>
        <p:txBody>
          <a:bodyPr>
            <a:normAutofit fontScale="92500" lnSpcReduction="20000"/>
          </a:bodyPr>
          <a:lstStyle/>
          <a:p>
            <a:pPr lvl="0">
              <a:buClr>
                <a:srgbClr val="83992A"/>
              </a:buClr>
            </a:pPr>
            <a:r>
              <a:rPr lang="hr-HR" b="1" dirty="0" smtClean="0">
                <a:solidFill>
                  <a:prstClr val="black"/>
                </a:solidFill>
                <a:ea typeface="Times New Roman" panose="02020603050405020304" pitchFamily="18" charset="0"/>
              </a:rPr>
              <a:t>Krivični </a:t>
            </a:r>
            <a:r>
              <a:rPr lang="hr-HR" b="1" dirty="0">
                <a:solidFill>
                  <a:prstClr val="black"/>
                </a:solidFill>
                <a:ea typeface="Times New Roman" panose="02020603050405020304" pitchFamily="18" charset="0"/>
              </a:rPr>
              <a:t>zakonik iz 1951. – odgojne mjere</a:t>
            </a:r>
          </a:p>
          <a:p>
            <a:pPr marL="685800" indent="-457200" algn="just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hr-HR" dirty="0">
                <a:solidFill>
                  <a:prstClr val="black"/>
                </a:solidFill>
                <a:ea typeface="Times New Roman" panose="02020603050405020304" pitchFamily="18" charset="0"/>
              </a:rPr>
              <a:t>ukor i </a:t>
            </a:r>
          </a:p>
          <a:p>
            <a:pPr marL="685800" indent="-457200" algn="just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hr-HR" dirty="0">
                <a:solidFill>
                  <a:prstClr val="black"/>
                </a:solidFill>
                <a:ea typeface="Times New Roman" panose="02020603050405020304" pitchFamily="18" charset="0"/>
              </a:rPr>
              <a:t>upućivanje u odgojno-popravni dom za kazneno odgovorne </a:t>
            </a:r>
          </a:p>
          <a:p>
            <a:pPr marL="685800" indent="-457200" algn="just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hr-HR" dirty="0" smtClean="0">
                <a:solidFill>
                  <a:prstClr val="black"/>
                </a:solidFill>
                <a:ea typeface="Times New Roman" panose="02020603050405020304" pitchFamily="18" charset="0"/>
              </a:rPr>
              <a:t> predaja </a:t>
            </a:r>
            <a:r>
              <a:rPr lang="hr-HR" dirty="0">
                <a:solidFill>
                  <a:prstClr val="black"/>
                </a:solidFill>
                <a:ea typeface="Times New Roman" panose="02020603050405020304" pitchFamily="18" charset="0"/>
              </a:rPr>
              <a:t>maloljetnika roditelju ili </a:t>
            </a:r>
          </a:p>
          <a:p>
            <a:pPr marL="685800" indent="-457200" algn="just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hr-HR" dirty="0">
                <a:solidFill>
                  <a:prstClr val="black"/>
                </a:solidFill>
                <a:ea typeface="Times New Roman" panose="02020603050405020304" pitchFamily="18" charset="0"/>
              </a:rPr>
              <a:t>upućivanje u odgojni dom za kazneno neodgovorne </a:t>
            </a:r>
            <a:r>
              <a:rPr lang="hr-HR" dirty="0" smtClean="0">
                <a:solidFill>
                  <a:prstClr val="black"/>
                </a:solidFill>
                <a:ea typeface="Times New Roman" panose="02020603050405020304" pitchFamily="18" charset="0"/>
              </a:rPr>
              <a:t>maloljetnike</a:t>
            </a:r>
            <a:endParaRPr lang="hr-HR" dirty="0">
              <a:solidFill>
                <a:prstClr val="black"/>
              </a:solidFill>
              <a:ea typeface="Times New Roman" panose="02020603050405020304" pitchFamily="18" charset="0"/>
            </a:endParaRPr>
          </a:p>
          <a:p>
            <a:pPr lvl="0">
              <a:buClr>
                <a:srgbClr val="83992A"/>
              </a:buClr>
            </a:pPr>
            <a:r>
              <a:rPr lang="hr-HR" b="1" u="sng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Zakonik </a:t>
            </a:r>
            <a:r>
              <a:rPr lang="hr-HR" b="1" u="sng" dirty="0">
                <a:solidFill>
                  <a:prstClr val="black">
                    <a:lumMod val="85000"/>
                    <a:lumOff val="15000"/>
                  </a:prstClr>
                </a:solidFill>
              </a:rPr>
              <a:t>o krivičnom postupku iz 1953. </a:t>
            </a:r>
            <a:r>
              <a:rPr lang="hr-HR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god</a:t>
            </a:r>
            <a:r>
              <a:rPr lang="hr-HR" dirty="0">
                <a:solidFill>
                  <a:prstClr val="black">
                    <a:lumMod val="85000"/>
                    <a:lumOff val="15000"/>
                  </a:prstClr>
                </a:solidFill>
              </a:rPr>
              <a:t>. – postupak reguliran posebnom glavom „Postupak prema maloljetnicima”- sudac koji stalno postupa kao predsjednik vijeća za maloljetnike (određuje ga vrhovni sud republike/pokrajine);</a:t>
            </a:r>
          </a:p>
          <a:p>
            <a:pPr lvl="0">
              <a:buClr>
                <a:srgbClr val="83992A"/>
              </a:buClr>
            </a:pPr>
            <a:r>
              <a:rPr lang="hr-HR" dirty="0">
                <a:solidFill>
                  <a:prstClr val="black">
                    <a:lumMod val="85000"/>
                    <a:lumOff val="15000"/>
                  </a:prstClr>
                </a:solidFill>
              </a:rPr>
              <a:t>znatno unapređenje novelama Krivičnog zakonika i Zakonika o krivičnom postupku </a:t>
            </a:r>
            <a:r>
              <a:rPr lang="hr-HR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1959</a:t>
            </a:r>
            <a:r>
              <a:rPr lang="hr-HR" dirty="0">
                <a:solidFill>
                  <a:prstClr val="black">
                    <a:lumMod val="85000"/>
                    <a:lumOff val="15000"/>
                  </a:prstClr>
                </a:solidFill>
              </a:rPr>
              <a:t> (poseban sustav sankcija –KZ; </a:t>
            </a:r>
            <a:r>
              <a:rPr lang="hr-HR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postupovno</a:t>
            </a:r>
            <a:r>
              <a:rPr lang="hr-HR" dirty="0">
                <a:solidFill>
                  <a:prstClr val="black">
                    <a:lumMod val="85000"/>
                    <a:lumOff val="15000"/>
                  </a:prstClr>
                </a:solidFill>
              </a:rPr>
              <a:t> isto detaljnije uređeno</a:t>
            </a:r>
            <a:r>
              <a:rPr lang="hr-HR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)</a:t>
            </a:r>
            <a:r>
              <a:rPr lang="hr-HR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endParaRPr lang="hr-HR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lvl="0">
              <a:buClr>
                <a:srgbClr val="83992A"/>
              </a:buClr>
            </a:pPr>
            <a:r>
              <a:rPr lang="hr-HR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1997</a:t>
            </a:r>
            <a:r>
              <a:rPr lang="hr-HR" dirty="0">
                <a:solidFill>
                  <a:prstClr val="black">
                    <a:lumMod val="85000"/>
                    <a:lumOff val="15000"/>
                  </a:prstClr>
                </a:solidFill>
              </a:rPr>
              <a:t>. god. Zakon o sudovima za mladež</a:t>
            </a:r>
          </a:p>
          <a:p>
            <a:pPr lvl="0">
              <a:buClr>
                <a:srgbClr val="83992A"/>
              </a:buClr>
            </a:pPr>
            <a:r>
              <a:rPr lang="hr-HR" dirty="0">
                <a:solidFill>
                  <a:prstClr val="black">
                    <a:lumMod val="85000"/>
                    <a:lumOff val="15000"/>
                  </a:prstClr>
                </a:solidFill>
              </a:rPr>
              <a:t>2011. god. Zakon o sudovima za mladež</a:t>
            </a:r>
          </a:p>
          <a:p>
            <a:pPr marL="457200" lvl="1" indent="0">
              <a:buClr>
                <a:srgbClr val="83992A"/>
              </a:buClr>
              <a:buNone/>
            </a:pPr>
            <a:endParaRPr lang="hr-HR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C05A-69C0-4926-8899-7B7A6A4453B4}" type="datetime1">
              <a:rPr lang="hr-HR" smtClean="0"/>
              <a:t>21.2.2019.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868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3</a:t>
            </a:r>
            <a:r>
              <a:rPr lang="hr-HR" dirty="0" smtClean="0"/>
              <a:t>. (Organizacijski) Modeli maloljetničkog sudovanja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1. Posebni i specijalizirani sudovi za maloljetnike (u nekim gradovima SAD-a)</a:t>
            </a:r>
          </a:p>
          <a:p>
            <a:r>
              <a:rPr lang="hr-HR" dirty="0" smtClean="0"/>
              <a:t>2. Sudovi za maloljetnike kao posebna odjeljenja specijalnih sudova (npr. obiteljskih sudova ili za obiteljske odnose; i kaznenu i građansku nadležnost-u Japanu)</a:t>
            </a:r>
          </a:p>
          <a:p>
            <a:r>
              <a:rPr lang="hr-HR" b="1" dirty="0" smtClean="0"/>
              <a:t>3. Sudovi </a:t>
            </a:r>
            <a:r>
              <a:rPr lang="hr-HR" dirty="0" smtClean="0"/>
              <a:t>za maloljetnike kao posebna odjeljenja (odjeli, vijeća) redovnih sudova (u Europi i SAD-u)</a:t>
            </a:r>
          </a:p>
          <a:p>
            <a:r>
              <a:rPr lang="hr-HR" dirty="0" smtClean="0"/>
              <a:t>4. Redovni kaznenih sudovi (sude i maloljetnicima; sve isto kao i punoljetnim osobama, ali blaže sankcije ili posebne sankcije)</a:t>
            </a:r>
          </a:p>
          <a:p>
            <a:r>
              <a:rPr lang="hr-HR" dirty="0" smtClean="0"/>
              <a:t>5. posebni tzv. Skandinavski model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2614-AD4A-4FCD-B51C-DBD78F50280B}" type="datetime1">
              <a:rPr lang="hr-HR" smtClean="0"/>
              <a:t>21.2.2019.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7013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4. Međunarodni </a:t>
            </a:r>
            <a:r>
              <a:rPr lang="hr-HR" dirty="0">
                <a:solidFill>
                  <a:prstClr val="black">
                    <a:lumMod val="85000"/>
                    <a:lumOff val="15000"/>
                  </a:prstClr>
                </a:solidFill>
              </a:rPr>
              <a:t>dokumenti 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099" y="1690688"/>
            <a:ext cx="4718304" cy="783695"/>
          </a:xfrm>
        </p:spPr>
        <p:txBody>
          <a:bodyPr/>
          <a:lstStyle/>
          <a:p>
            <a:pPr lvl="0">
              <a:buClr>
                <a:srgbClr val="83992A"/>
              </a:buClr>
            </a:pPr>
            <a:r>
              <a:rPr lang="hr-HR" sz="2400" dirty="0">
                <a:solidFill>
                  <a:srgbClr val="83992A"/>
                </a:solidFill>
              </a:rPr>
              <a:t>Dokumenti koji se izravno odnose na djecu i </a:t>
            </a:r>
            <a:r>
              <a:rPr lang="hr-HR" sz="2400" dirty="0" smtClean="0">
                <a:solidFill>
                  <a:srgbClr val="83992A"/>
                </a:solidFill>
              </a:rPr>
              <a:t>maloljetnike</a:t>
            </a:r>
            <a:endParaRPr lang="hr-HR" sz="2400" dirty="0">
              <a:solidFill>
                <a:srgbClr val="83992A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616" y="2659622"/>
            <a:ext cx="5157787" cy="3684588"/>
          </a:xfrm>
        </p:spPr>
        <p:txBody>
          <a:bodyPr>
            <a:normAutofit fontScale="92500"/>
          </a:bodyPr>
          <a:lstStyle/>
          <a:p>
            <a:pPr lvl="0">
              <a:buClr>
                <a:srgbClr val="83992A"/>
              </a:buClr>
            </a:pPr>
            <a:r>
              <a:rPr lang="hr-HR" sz="2200" b="1" dirty="0">
                <a:solidFill>
                  <a:prstClr val="black">
                    <a:lumMod val="85000"/>
                    <a:lumOff val="15000"/>
                  </a:prst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Ženevska deklaracija o pravima djeteta iz 1924. god.</a:t>
            </a:r>
          </a:p>
          <a:p>
            <a:pPr lvl="0">
              <a:buClr>
                <a:srgbClr val="83992A"/>
              </a:buClr>
            </a:pPr>
            <a:r>
              <a:rPr lang="hr-HR" sz="2200" b="1" dirty="0">
                <a:solidFill>
                  <a:prstClr val="black">
                    <a:lumMod val="85000"/>
                    <a:lumOff val="15000"/>
                  </a:prst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Deklaracija o pravima djeteta iz 1959. god</a:t>
            </a:r>
            <a:r>
              <a:rPr lang="hr-HR" sz="2200" dirty="0">
                <a:solidFill>
                  <a:prstClr val="black">
                    <a:lumMod val="85000"/>
                    <a:lumOff val="15000"/>
                  </a:prst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>
              <a:buClr>
                <a:srgbClr val="83992A"/>
              </a:buClr>
            </a:pPr>
            <a:r>
              <a:rPr lang="hr-HR" sz="2200" dirty="0">
                <a:solidFill>
                  <a:prstClr val="black">
                    <a:lumMod val="85000"/>
                    <a:lumOff val="15000"/>
                  </a:prst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Standardna minimalna pravila UN za provođenje sudskih postupaka prema maloljetnicima tzv. </a:t>
            </a:r>
            <a:r>
              <a:rPr lang="hr-HR" sz="2200" b="1" dirty="0">
                <a:solidFill>
                  <a:prstClr val="black">
                    <a:lumMod val="85000"/>
                    <a:lumOff val="15000"/>
                  </a:prst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Pekinška pravila (1985.)</a:t>
            </a:r>
            <a:r>
              <a:rPr lang="hr-HR" sz="2200" dirty="0">
                <a:solidFill>
                  <a:prstClr val="black">
                    <a:lumMod val="85000"/>
                    <a:lumOff val="15000"/>
                  </a:prst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hr-HR" sz="2200" b="1" dirty="0">
                <a:solidFill>
                  <a:prstClr val="black">
                    <a:lumMod val="85000"/>
                    <a:lumOff val="15000"/>
                  </a:prstClr>
                </a:solidFill>
                <a:ea typeface="Times New Roman" panose="02020603050405020304" pitchFamily="18" charset="0"/>
              </a:rPr>
              <a:t>preporuke</a:t>
            </a:r>
            <a:r>
              <a:rPr lang="hr-HR" sz="2200" dirty="0">
                <a:solidFill>
                  <a:prstClr val="black">
                    <a:lumMod val="85000"/>
                    <a:lumOff val="15000"/>
                  </a:prstClr>
                </a:solidFill>
                <a:ea typeface="Times New Roman" panose="02020603050405020304" pitchFamily="18" charset="0"/>
              </a:rPr>
              <a:t> Pekinških pravila sustav maloljetničkog pravosuđa treba naglasiti dobrobit  maloljetnika, razmjernost reakcije prema maloljetnicima s okolnostima kaznenog djela;  postupak treba pridonijeti interesima maloljetnika itd. </a:t>
            </a:r>
          </a:p>
          <a:p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8243" y="1718085"/>
            <a:ext cx="4718304" cy="783695"/>
          </a:xfrm>
        </p:spPr>
        <p:txBody>
          <a:bodyPr/>
          <a:lstStyle/>
          <a:p>
            <a:pPr lvl="0">
              <a:buClr>
                <a:srgbClr val="83992A"/>
              </a:buClr>
            </a:pPr>
            <a:r>
              <a:rPr lang="hr-HR" sz="2400" dirty="0">
                <a:solidFill>
                  <a:srgbClr val="83992A"/>
                </a:solidFill>
              </a:rPr>
              <a:t>Dokumenti koji se primjenjuju i na prava djece i </a:t>
            </a:r>
            <a:r>
              <a:rPr lang="hr-HR" sz="2400" dirty="0" smtClean="0">
                <a:solidFill>
                  <a:srgbClr val="83992A"/>
                </a:solidFill>
              </a:rPr>
              <a:t>maloljetnika</a:t>
            </a:r>
            <a:endParaRPr lang="hr-HR" sz="2400" dirty="0">
              <a:solidFill>
                <a:srgbClr val="83992A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659622"/>
            <a:ext cx="5183188" cy="3684588"/>
          </a:xfrm>
        </p:spPr>
        <p:txBody>
          <a:bodyPr>
            <a:normAutofit/>
          </a:bodyPr>
          <a:lstStyle/>
          <a:p>
            <a:pPr lvl="0">
              <a:buClr>
                <a:srgbClr val="83992A"/>
              </a:buClr>
            </a:pPr>
            <a:r>
              <a:rPr lang="hr-HR" sz="2400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Opća deklaracija o ljudskim pravima iz 1948. god.</a:t>
            </a:r>
          </a:p>
          <a:p>
            <a:pPr lvl="0">
              <a:buClr>
                <a:srgbClr val="83992A"/>
              </a:buClr>
            </a:pPr>
            <a:r>
              <a:rPr lang="hr-HR" sz="2400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Konvencija za zaštitu ljudskih prava i temeljnih sloboda iz 1950. god.</a:t>
            </a:r>
          </a:p>
          <a:p>
            <a:pPr lvl="0">
              <a:buClr>
                <a:srgbClr val="83992A"/>
              </a:buClr>
            </a:pPr>
            <a:r>
              <a:rPr lang="sr-Latn-CS" sz="2400" kern="0" dirty="0" smtClean="0">
                <a:solidFill>
                  <a:srgbClr val="000000"/>
                </a:solidFill>
              </a:rPr>
              <a:t>Standardna minimalna pravila za tretman zatvorenika (1955.) –uspostavljanje principa odvajanja maloljetnika od odraslih u ustanovama zatvorenog tipa</a:t>
            </a:r>
          </a:p>
          <a:p>
            <a:endParaRPr lang="hr-HR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9C84F-2583-4768-9A73-7FC4F6986053}" type="datetime1">
              <a:rPr lang="hr-HR" smtClean="0"/>
              <a:t>21.2.2019.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945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4. Međunarodni </a:t>
            </a:r>
            <a:r>
              <a:rPr lang="hr-HR" dirty="0">
                <a:solidFill>
                  <a:prstClr val="black">
                    <a:lumMod val="85000"/>
                    <a:lumOff val="15000"/>
                  </a:prstClr>
                </a:solidFill>
              </a:rPr>
              <a:t>dokumenti 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15547"/>
            <a:ext cx="4718304" cy="847195"/>
          </a:xfrm>
        </p:spPr>
        <p:txBody>
          <a:bodyPr/>
          <a:lstStyle/>
          <a:p>
            <a:r>
              <a:rPr lang="hr-HR" sz="2400" dirty="0" smtClean="0"/>
              <a:t>Dokumenti koji se izravno odnose na djecu i maloljetnike</a:t>
            </a:r>
            <a:endParaRPr lang="hr-HR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 algn="just">
              <a:buClr>
                <a:srgbClr val="83992A"/>
              </a:buClr>
            </a:pPr>
            <a:r>
              <a:rPr lang="hr-HR" sz="2000" b="1" dirty="0">
                <a:solidFill>
                  <a:prstClr val="black">
                    <a:lumMod val="85000"/>
                    <a:lumOff val="15000"/>
                  </a:prst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Konvencija o pravima djeteta (1989). </a:t>
            </a:r>
          </a:p>
          <a:p>
            <a:pPr lvl="0" algn="just">
              <a:buClr>
                <a:srgbClr val="83992A"/>
              </a:buClr>
            </a:pPr>
            <a:r>
              <a:rPr lang="sr-Latn-CS" sz="2000" kern="0" dirty="0">
                <a:solidFill>
                  <a:srgbClr val="000000"/>
                </a:solidFill>
              </a:rPr>
              <a:t>Smjernice UN za prevenciju maloljetničke delinkvencije-”</a:t>
            </a:r>
            <a:r>
              <a:rPr lang="sr-Latn-CS" sz="2000" b="1" kern="0" dirty="0">
                <a:solidFill>
                  <a:srgbClr val="000000"/>
                </a:solidFill>
              </a:rPr>
              <a:t>Rijadske smjernice</a:t>
            </a:r>
            <a:r>
              <a:rPr lang="sr-Latn-CS" sz="2000" kern="0" dirty="0">
                <a:solidFill>
                  <a:srgbClr val="000000"/>
                </a:solidFill>
              </a:rPr>
              <a:t>” (1990.)</a:t>
            </a:r>
          </a:p>
          <a:p>
            <a:pPr lvl="0" algn="just">
              <a:buClr>
                <a:srgbClr val="83992A"/>
              </a:buClr>
            </a:pPr>
            <a:r>
              <a:rPr lang="sr-Latn-CS" sz="2000" kern="0" dirty="0">
                <a:solidFill>
                  <a:srgbClr val="000000"/>
                </a:solidFill>
              </a:rPr>
              <a:t>Pravila UN za zaštitu maloljetnika lišenih slobode-”</a:t>
            </a:r>
            <a:r>
              <a:rPr lang="sr-Latn-CS" sz="2000" b="1" kern="0" dirty="0">
                <a:solidFill>
                  <a:srgbClr val="000000"/>
                </a:solidFill>
              </a:rPr>
              <a:t>Havanska ili JDL pravila</a:t>
            </a:r>
            <a:r>
              <a:rPr lang="sr-Latn-CS" sz="2000" kern="0" dirty="0">
                <a:solidFill>
                  <a:srgbClr val="000000"/>
                </a:solidFill>
              </a:rPr>
              <a:t>” (1990.) </a:t>
            </a:r>
            <a:r>
              <a:rPr lang="sr-Latn-CS" sz="2000" kern="0" dirty="0" smtClean="0">
                <a:solidFill>
                  <a:srgbClr val="000000"/>
                </a:solidFill>
              </a:rPr>
              <a:t>–VE</a:t>
            </a:r>
          </a:p>
          <a:p>
            <a:pPr lvl="0" algn="just">
              <a:buClr>
                <a:srgbClr val="83992A"/>
              </a:buClr>
            </a:pPr>
            <a:r>
              <a:rPr lang="sr-Latn-CS" kern="0" dirty="0">
                <a:solidFill>
                  <a:srgbClr val="000000"/>
                </a:solidFill>
              </a:rPr>
              <a:t>Provođenje maloljetničkog pravosuđa-”</a:t>
            </a:r>
            <a:r>
              <a:rPr lang="sr-Latn-CS" b="1" kern="0" dirty="0">
                <a:solidFill>
                  <a:srgbClr val="000000"/>
                </a:solidFill>
              </a:rPr>
              <a:t>Bečke smjernice” </a:t>
            </a:r>
            <a:r>
              <a:rPr lang="sr-Latn-CS" kern="0" dirty="0">
                <a:solidFill>
                  <a:srgbClr val="000000"/>
                </a:solidFill>
              </a:rPr>
              <a:t>(1997.)</a:t>
            </a:r>
          </a:p>
          <a:p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0" y="1615546"/>
            <a:ext cx="4718304" cy="847195"/>
          </a:xfrm>
        </p:spPr>
        <p:txBody>
          <a:bodyPr/>
          <a:lstStyle/>
          <a:p>
            <a:r>
              <a:rPr lang="hr-HR" sz="2400" dirty="0" smtClean="0"/>
              <a:t>Dokumenti koji se primjenjuju i na prava djece i maloljetnika</a:t>
            </a:r>
            <a:endParaRPr lang="hr-HR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0" y="2628173"/>
            <a:ext cx="5183188" cy="3684588"/>
          </a:xfrm>
        </p:spPr>
        <p:txBody>
          <a:bodyPr>
            <a:normAutofit/>
          </a:bodyPr>
          <a:lstStyle/>
          <a:p>
            <a:pPr lvl="0">
              <a:buClr>
                <a:srgbClr val="83992A"/>
              </a:buClr>
            </a:pPr>
            <a:r>
              <a:rPr lang="hr-HR" sz="2200" dirty="0">
                <a:solidFill>
                  <a:prstClr val="black">
                    <a:lumMod val="85000"/>
                    <a:lumOff val="15000"/>
                  </a:prst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Međunarodni pakt o građanskim i političkim pravima : </a:t>
            </a:r>
            <a:r>
              <a:rPr lang="hr-HR" sz="2200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MPGPP (</a:t>
            </a:r>
            <a:r>
              <a:rPr lang="hr-HR" sz="2200" dirty="0">
                <a:solidFill>
                  <a:prstClr val="black">
                    <a:lumMod val="85000"/>
                    <a:lumOff val="15000"/>
                  </a:prst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1966)</a:t>
            </a:r>
          </a:p>
          <a:p>
            <a:pPr lvl="0" algn="just">
              <a:buClr>
                <a:srgbClr val="83992A"/>
              </a:buClr>
            </a:pPr>
            <a:r>
              <a:rPr lang="hr-HR" sz="2200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Europska </a:t>
            </a:r>
            <a:r>
              <a:rPr lang="hr-HR" sz="2200" dirty="0">
                <a:solidFill>
                  <a:prstClr val="black">
                    <a:lumMod val="85000"/>
                    <a:lumOff val="15000"/>
                  </a:prst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zatvorska pravila (1987)- </a:t>
            </a:r>
            <a:r>
              <a:rPr lang="hr-HR" sz="2200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</a:p>
          <a:p>
            <a:pPr lvl="0" algn="just">
              <a:buClr>
                <a:srgbClr val="83992A"/>
              </a:buClr>
            </a:pPr>
            <a:r>
              <a:rPr lang="sr-Latn-CS" sz="2200" kern="0" dirty="0">
                <a:solidFill>
                  <a:srgbClr val="000000"/>
                </a:solidFill>
              </a:rPr>
              <a:t>Standardna minimalna pravila UN za mjere alternativne institucionalnom </a:t>
            </a:r>
            <a:r>
              <a:rPr lang="sr-Latn-CS" sz="2200" kern="0" dirty="0" smtClean="0">
                <a:solidFill>
                  <a:srgbClr val="000000"/>
                </a:solidFill>
              </a:rPr>
              <a:t>tretmanu-</a:t>
            </a:r>
            <a:r>
              <a:rPr lang="sr-Latn-CS" sz="2200" kern="0" dirty="0">
                <a:solidFill>
                  <a:srgbClr val="000000"/>
                </a:solidFill>
              </a:rPr>
              <a:t>”Tokijska pravila” (1990.)</a:t>
            </a:r>
          </a:p>
          <a:p>
            <a:pPr lvl="0" algn="just">
              <a:buClr>
                <a:srgbClr val="83992A"/>
              </a:buClr>
            </a:pPr>
            <a:endParaRPr lang="hr-HR" sz="1800" dirty="0">
              <a:solidFill>
                <a:prstClr val="black">
                  <a:lumMod val="85000"/>
                  <a:lumOff val="15000"/>
                </a:prst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83DC7-5827-4102-A70D-46A2D2A0BE8B}" type="datetime1">
              <a:rPr lang="hr-HR" smtClean="0"/>
              <a:t>21.2.2019.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874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4. Međunarodni </a:t>
            </a:r>
            <a:r>
              <a:rPr lang="hr-HR" sz="3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dokumenti koji se </a:t>
            </a:r>
            <a:r>
              <a:rPr lang="hr-HR" sz="3600" dirty="0">
                <a:ln>
                  <a:noFill/>
                </a:ln>
                <a:solidFill>
                  <a:prstClr val="black"/>
                </a:solidFill>
              </a:rPr>
              <a:t>izravno odnose na djecu i maloljetnike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580" y="1880315"/>
            <a:ext cx="11140226" cy="4610638"/>
          </a:xfrm>
        </p:spPr>
        <p:txBody>
          <a:bodyPr/>
          <a:lstStyle/>
          <a:p>
            <a:pPr lvl="0" algn="just">
              <a:buClr>
                <a:srgbClr val="83992A"/>
              </a:buClr>
            </a:pPr>
            <a:r>
              <a:rPr lang="sr-Latn-CS" sz="2400" kern="0" dirty="0">
                <a:solidFill>
                  <a:srgbClr val="000000"/>
                </a:solidFill>
              </a:rPr>
              <a:t>Preporuka Vijeća ministara Rec(2003)20 o novim načinima suočavanja s </a:t>
            </a:r>
            <a:r>
              <a:rPr lang="sr-Latn-CS" sz="2400" kern="0" dirty="0" smtClean="0">
                <a:solidFill>
                  <a:srgbClr val="000000"/>
                </a:solidFill>
              </a:rPr>
              <a:t>maloljetničkom </a:t>
            </a:r>
            <a:r>
              <a:rPr lang="sr-Latn-CS" sz="2400" kern="0" dirty="0">
                <a:solidFill>
                  <a:srgbClr val="000000"/>
                </a:solidFill>
              </a:rPr>
              <a:t>delinkvencijom i ulogom maloljetničkog pravosuđa (VE)</a:t>
            </a:r>
          </a:p>
          <a:p>
            <a:pPr lvl="0" algn="just">
              <a:buClr>
                <a:srgbClr val="83992A"/>
              </a:buClr>
            </a:pPr>
            <a:r>
              <a:rPr lang="sr-Latn-CS" sz="2400" kern="0" dirty="0">
                <a:solidFill>
                  <a:srgbClr val="000000"/>
                </a:solidFill>
              </a:rPr>
              <a:t>Smjernice UN-a o pravosuđu u predmetima koji uključuju djecu kao žrtve i svjedoke kaznenih djela- Rezolucija Gospodarskog i socijalnog vijeća 2005/20</a:t>
            </a:r>
          </a:p>
          <a:p>
            <a:pPr lvl="0" algn="just">
              <a:buClr>
                <a:srgbClr val="83992A"/>
              </a:buClr>
            </a:pPr>
            <a:r>
              <a:rPr lang="sr-Latn-CS" sz="2400" kern="0" dirty="0">
                <a:solidFill>
                  <a:srgbClr val="000000"/>
                </a:solidFill>
              </a:rPr>
              <a:t>Preporuka Vijeća ministara Rec(2005)5 o pravima djece koja žive u </a:t>
            </a:r>
            <a:r>
              <a:rPr lang="sr-Latn-CS" sz="2400" kern="0" dirty="0" smtClean="0">
                <a:solidFill>
                  <a:srgbClr val="000000"/>
                </a:solidFill>
              </a:rPr>
              <a:t>ustanovama</a:t>
            </a:r>
          </a:p>
          <a:p>
            <a:pPr lvl="0" algn="just">
              <a:buClr>
                <a:srgbClr val="83992A"/>
              </a:buClr>
            </a:pPr>
            <a:r>
              <a:rPr lang="sr-Latn-CS" sz="2400" kern="0" dirty="0">
                <a:solidFill>
                  <a:srgbClr val="000000"/>
                </a:solidFill>
              </a:rPr>
              <a:t>Rezolucija 1530(2007) o djeci žrtvama kaznenih djela: suzbijanje svih oblika nasilja, izrabljivanja i zlouporeba (VE)</a:t>
            </a:r>
          </a:p>
          <a:p>
            <a:pPr lvl="0" algn="just">
              <a:buClr>
                <a:srgbClr val="83992A"/>
              </a:buClr>
            </a:pPr>
            <a:r>
              <a:rPr lang="sr-Latn-CS" sz="2400" kern="0" dirty="0">
                <a:solidFill>
                  <a:srgbClr val="000000"/>
                </a:solidFill>
              </a:rPr>
              <a:t>Preporuka Vijeća ministara CM/Rec (2008)11 o Europskim pravilima za maloljetne prijestupnike osuđene na sankcije ili mjere (VE)</a:t>
            </a:r>
          </a:p>
          <a:p>
            <a:pPr lvl="0" algn="just">
              <a:buClr>
                <a:srgbClr val="83992A"/>
              </a:buClr>
            </a:pPr>
            <a:r>
              <a:rPr lang="hr-HR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Direktiva (EU)2016/800 Europskog parlamenta i Vijeća (11.5.2016.) o </a:t>
            </a:r>
            <a:r>
              <a:rPr lang="hr-HR" sz="2400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postupovnim</a:t>
            </a:r>
            <a:r>
              <a:rPr lang="hr-HR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jamstvima za djecu koja su osumnjičenici ili optuženici u kaznenim postupcima</a:t>
            </a:r>
            <a:endParaRPr lang="hr-HR" sz="2400" dirty="0">
              <a:solidFill>
                <a:prstClr val="black">
                  <a:lumMod val="85000"/>
                  <a:lumOff val="15000"/>
                </a:prstClr>
              </a:solidFill>
              <a:cs typeface="Times New Roman" panose="02020603050405020304" pitchFamily="18" charset="0"/>
            </a:endParaRPr>
          </a:p>
          <a:p>
            <a:pPr lvl="0" algn="just">
              <a:buClr>
                <a:srgbClr val="83992A"/>
              </a:buClr>
            </a:pPr>
            <a:endParaRPr lang="sr-Latn-CS" sz="2200" kern="0" dirty="0">
              <a:solidFill>
                <a:srgbClr val="000000"/>
              </a:solidFill>
            </a:endParaRPr>
          </a:p>
          <a:p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3359-6A58-498C-8547-158F4F3B0D69}" type="datetime1">
              <a:rPr lang="hr-HR" smtClean="0"/>
              <a:t>21.2.2019.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238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5. Statistika-prijave</a:t>
            </a:r>
            <a:endParaRPr lang="hr-H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0351666"/>
              </p:ext>
            </p:extLst>
          </p:nvPr>
        </p:nvGraphicFramePr>
        <p:xfrm>
          <a:off x="1295400" y="1880315"/>
          <a:ext cx="9601200" cy="321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0240">
                  <a:extLst>
                    <a:ext uri="{9D8B030D-6E8A-4147-A177-3AD203B41FA5}">
                      <a16:colId xmlns="" xmlns:a16="http://schemas.microsoft.com/office/drawing/2014/main" val="2185736582"/>
                    </a:ext>
                  </a:extLst>
                </a:gridCol>
                <a:gridCol w="1920240">
                  <a:extLst>
                    <a:ext uri="{9D8B030D-6E8A-4147-A177-3AD203B41FA5}">
                      <a16:colId xmlns="" xmlns:a16="http://schemas.microsoft.com/office/drawing/2014/main" val="2396495375"/>
                    </a:ext>
                  </a:extLst>
                </a:gridCol>
                <a:gridCol w="1920240">
                  <a:extLst>
                    <a:ext uri="{9D8B030D-6E8A-4147-A177-3AD203B41FA5}">
                      <a16:colId xmlns="" xmlns:a16="http://schemas.microsoft.com/office/drawing/2014/main" val="1442362487"/>
                    </a:ext>
                  </a:extLst>
                </a:gridCol>
                <a:gridCol w="1920240">
                  <a:extLst>
                    <a:ext uri="{9D8B030D-6E8A-4147-A177-3AD203B41FA5}">
                      <a16:colId xmlns="" xmlns:a16="http://schemas.microsoft.com/office/drawing/2014/main" val="3673525549"/>
                    </a:ext>
                  </a:extLst>
                </a:gridCol>
                <a:gridCol w="192024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063394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2014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2015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2016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2017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67464027"/>
                  </a:ext>
                </a:extLst>
              </a:tr>
              <a:tr h="1078163">
                <a:tc>
                  <a:txBody>
                    <a:bodyPr/>
                    <a:lstStyle/>
                    <a:p>
                      <a:r>
                        <a:rPr lang="hr-HR" dirty="0" smtClean="0"/>
                        <a:t>Prijave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1952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1739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1532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1575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0938438"/>
                  </a:ext>
                </a:extLst>
              </a:tr>
              <a:tr h="1078163">
                <a:tc>
                  <a:txBody>
                    <a:bodyPr/>
                    <a:lstStyle/>
                    <a:p>
                      <a:r>
                        <a:rPr lang="hr-HR" dirty="0" smtClean="0"/>
                        <a:t>Prijave</a:t>
                      </a:r>
                      <a:r>
                        <a:rPr lang="hr-HR" baseline="0" dirty="0" smtClean="0"/>
                        <a:t> žene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181 (9%)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188 (10,8%)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178 (11,6)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243</a:t>
                      </a:r>
                      <a:r>
                        <a:rPr lang="hr-HR" baseline="0" dirty="0" smtClean="0"/>
                        <a:t> (15,4%)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53012374"/>
                  </a:ext>
                </a:extLst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B28A-DD0F-447D-B492-50A1DD34A89E}" type="datetime1">
              <a:rPr lang="hr-HR" smtClean="0"/>
              <a:t>21.2.2019.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765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5. Podaci </a:t>
            </a:r>
            <a:r>
              <a:rPr lang="hr-HR" sz="4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o </a:t>
            </a:r>
            <a:r>
              <a:rPr lang="hr-HR" sz="4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prijavama, optužbama i osudama </a:t>
            </a:r>
            <a:r>
              <a:rPr lang="hr-HR" sz="4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maloljetnih počinitelja </a:t>
            </a:r>
            <a:r>
              <a:rPr lang="hr-HR" sz="4000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kd</a:t>
            </a:r>
            <a:r>
              <a:rPr lang="hr-HR" sz="4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- 2014-2017</a:t>
            </a:r>
            <a:endParaRPr lang="hr-HR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746489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91D6-100E-46F0-91ED-75B5B4D0769E}" type="datetime1">
              <a:rPr lang="hr-HR" smtClean="0"/>
              <a:t>21.2.2019.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576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5. Statistika- osude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1" y="2438400"/>
            <a:ext cx="9601196" cy="3437468"/>
          </a:xfrm>
        </p:spPr>
        <p:txBody>
          <a:bodyPr/>
          <a:lstStyle/>
          <a:p>
            <a:pPr marL="0" indent="0">
              <a:buNone/>
            </a:pPr>
            <a:endParaRPr lang="hr-H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585349"/>
              </p:ext>
            </p:extLst>
          </p:nvPr>
        </p:nvGraphicFramePr>
        <p:xfrm>
          <a:off x="1295401" y="2438397"/>
          <a:ext cx="9601195" cy="3550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82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307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8066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0576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90576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226916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2014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2015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2016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2017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61681">
                <a:tc>
                  <a:txBody>
                    <a:bodyPr/>
                    <a:lstStyle/>
                    <a:p>
                      <a:r>
                        <a:rPr lang="hr-HR" dirty="0" smtClean="0"/>
                        <a:t>Osude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564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420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365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333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61681">
                <a:tc>
                  <a:txBody>
                    <a:bodyPr/>
                    <a:lstStyle/>
                    <a:p>
                      <a:r>
                        <a:rPr lang="hr-HR" dirty="0" smtClean="0"/>
                        <a:t>Osude žene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41(7%)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30 (7,1%)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34 (9,3%)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39 (11,7)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C5DB-024F-4E3C-AF7A-EC5B27DF764C}" type="datetime1">
              <a:rPr lang="hr-HR" smtClean="0"/>
              <a:t>21.2.2019.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58566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5. Podaci </a:t>
            </a:r>
            <a:r>
              <a:rPr lang="hr-HR" sz="4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o osudama maloljetnih počinitelja </a:t>
            </a:r>
            <a:r>
              <a:rPr lang="hr-HR" sz="4000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kd</a:t>
            </a:r>
            <a:r>
              <a:rPr lang="hr-HR" sz="4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- 2014-2017</a:t>
            </a:r>
            <a:endParaRPr lang="hr-HR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620350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3B7B-9E59-476C-B3F8-33B0EA3A90ED}" type="datetime1">
              <a:rPr lang="hr-HR" smtClean="0"/>
              <a:t>21.2.2019.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42038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Struktura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r-HR" dirty="0" smtClean="0"/>
              <a:t>Pojmovi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Povijesni razvoj</a:t>
            </a:r>
          </a:p>
          <a:p>
            <a:pPr marL="914400" lvl="1" indent="-457200">
              <a:buFont typeface="+mj-lt"/>
              <a:buAutoNum type="alphaLcParenR"/>
            </a:pPr>
            <a:r>
              <a:rPr lang="hr-HR" dirty="0" smtClean="0"/>
              <a:t>Svijet </a:t>
            </a:r>
          </a:p>
          <a:p>
            <a:pPr marL="914400" lvl="1" indent="-457200">
              <a:buFont typeface="+mj-lt"/>
              <a:buAutoNum type="alphaLcParenR"/>
            </a:pPr>
            <a:r>
              <a:rPr lang="hr-HR" dirty="0" smtClean="0"/>
              <a:t>Hrvatska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Modeli sudovanja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Međunarodni pravni okvir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Kriminološki aspekti- statistički podaci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F8DC4-2BB3-43FF-8631-D37E15558958}" type="datetime1">
              <a:rPr lang="hr-HR" smtClean="0"/>
              <a:t>21.2.2019.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285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5. Podaci </a:t>
            </a:r>
            <a:r>
              <a:rPr lang="pl-PL" dirty="0"/>
              <a:t>o postupcima prema maloljetnim počiniteljima kd za </a:t>
            </a:r>
            <a:r>
              <a:rPr lang="pl-PL" dirty="0" smtClean="0"/>
              <a:t>2016 </a:t>
            </a:r>
            <a:r>
              <a:rPr lang="pl-PL" dirty="0"/>
              <a:t>i </a:t>
            </a:r>
            <a:r>
              <a:rPr lang="pl-PL" dirty="0" smtClean="0"/>
              <a:t>2017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152" y="1949159"/>
            <a:ext cx="4718304" cy="757602"/>
          </a:xfrm>
        </p:spPr>
        <p:txBody>
          <a:bodyPr/>
          <a:lstStyle/>
          <a:p>
            <a:pPr lvl="0">
              <a:buClr>
                <a:srgbClr val="83992A"/>
              </a:buClr>
            </a:pPr>
            <a:r>
              <a:rPr lang="pl-PL" dirty="0">
                <a:solidFill>
                  <a:srgbClr val="92D050"/>
                </a:solidFill>
              </a:rPr>
              <a:t>Prijavljena kd u 2016 (1532):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153" y="2965231"/>
            <a:ext cx="4950854" cy="3396931"/>
          </a:xfrm>
        </p:spPr>
        <p:txBody>
          <a:bodyPr>
            <a:noAutofit/>
          </a:bodyPr>
          <a:lstStyle/>
          <a:p>
            <a:pPr lvl="0">
              <a:buClr>
                <a:srgbClr val="83992A"/>
              </a:buClr>
            </a:pPr>
            <a:r>
              <a:rPr lang="hr-HR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postupak nije pokrenut:</a:t>
            </a:r>
          </a:p>
          <a:p>
            <a:pPr lvl="1">
              <a:buClr>
                <a:srgbClr val="83992A"/>
              </a:buClr>
            </a:pPr>
            <a:r>
              <a:rPr lang="hr-HR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hr-HR" sz="2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76,4% (</a:t>
            </a:r>
            <a:r>
              <a:rPr lang="hr-HR" sz="22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1.170</a:t>
            </a:r>
            <a:r>
              <a:rPr lang="hr-HR" sz="2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):</a:t>
            </a:r>
          </a:p>
          <a:p>
            <a:pPr lvl="1">
              <a:buClr>
                <a:srgbClr val="83992A"/>
              </a:buClr>
            </a:pPr>
            <a:r>
              <a:rPr lang="hr-HR" sz="2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razlozi svrhovitosti – </a:t>
            </a:r>
            <a:r>
              <a:rPr lang="hr-HR" sz="22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939</a:t>
            </a:r>
            <a:endParaRPr lang="hr-HR" sz="22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lvl="2">
              <a:buClr>
                <a:srgbClr val="83992A"/>
              </a:buClr>
            </a:pPr>
            <a:r>
              <a:rPr lang="hr-HR" sz="24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hr-HR" dirty="0">
                <a:solidFill>
                  <a:prstClr val="black">
                    <a:lumMod val="85000"/>
                    <a:lumOff val="15000"/>
                  </a:prstClr>
                </a:solidFill>
              </a:rPr>
              <a:t>61% slučajeva</a:t>
            </a:r>
            <a:r>
              <a:rPr lang="hr-HR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, svih prijava</a:t>
            </a:r>
          </a:p>
          <a:p>
            <a:pPr lvl="2">
              <a:buClr>
                <a:srgbClr val="83992A"/>
              </a:buClr>
            </a:pPr>
            <a:r>
              <a:rPr lang="hr-HR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hr-HR" dirty="0">
                <a:solidFill>
                  <a:prstClr val="black">
                    <a:lumMod val="85000"/>
                    <a:lumOff val="15000"/>
                  </a:prstClr>
                </a:solidFill>
              </a:rPr>
              <a:t>80% od ukupnog broja (1170) nepokrenutih postupaka</a:t>
            </a:r>
          </a:p>
          <a:p>
            <a:pPr lvl="0">
              <a:buClr>
                <a:srgbClr val="83992A"/>
              </a:buClr>
            </a:pPr>
            <a:r>
              <a:rPr lang="hr-HR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pripremni </a:t>
            </a:r>
            <a:r>
              <a:rPr lang="hr-HR" sz="24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postupak- obustava 3,1%</a:t>
            </a:r>
          </a:p>
          <a:p>
            <a:pPr lvl="0">
              <a:buClr>
                <a:srgbClr val="83992A"/>
              </a:buClr>
            </a:pPr>
            <a:r>
              <a:rPr lang="hr-HR" sz="24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podnesen prijedlog </a:t>
            </a:r>
            <a:r>
              <a:rPr lang="hr-HR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za izricanje sankcija- 20,5% (422</a:t>
            </a:r>
            <a:r>
              <a:rPr lang="hr-HR" sz="24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)</a:t>
            </a:r>
            <a:endParaRPr lang="hr-HR" sz="24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916004"/>
            <a:ext cx="5183188" cy="823912"/>
          </a:xfrm>
        </p:spPr>
        <p:txBody>
          <a:bodyPr/>
          <a:lstStyle/>
          <a:p>
            <a:r>
              <a:rPr lang="pl-PL" dirty="0">
                <a:solidFill>
                  <a:srgbClr val="92D050"/>
                </a:solidFill>
              </a:rPr>
              <a:t>Prijavljena kd </a:t>
            </a:r>
            <a:r>
              <a:rPr lang="pl-PL" dirty="0" smtClean="0">
                <a:solidFill>
                  <a:srgbClr val="92D050"/>
                </a:solidFill>
              </a:rPr>
              <a:t>u 2017 (1575):</a:t>
            </a:r>
            <a:endParaRPr lang="pl-PL" dirty="0">
              <a:solidFill>
                <a:srgbClr val="92D05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29687"/>
            <a:ext cx="5230012" cy="2977234"/>
          </a:xfrm>
        </p:spPr>
        <p:txBody>
          <a:bodyPr>
            <a:normAutofit fontScale="92500" lnSpcReduction="20000"/>
          </a:bodyPr>
          <a:lstStyle/>
          <a:p>
            <a:r>
              <a:rPr lang="hr-HR" dirty="0">
                <a:solidFill>
                  <a:schemeClr val="tx1"/>
                </a:solidFill>
              </a:rPr>
              <a:t>postupak nije </a:t>
            </a:r>
            <a:r>
              <a:rPr lang="hr-HR" dirty="0" smtClean="0">
                <a:solidFill>
                  <a:schemeClr val="tx1"/>
                </a:solidFill>
              </a:rPr>
              <a:t>pokrenut:</a:t>
            </a:r>
          </a:p>
          <a:p>
            <a:pPr lvl="1">
              <a:buClr>
                <a:srgbClr val="83992A"/>
              </a:buClr>
            </a:pPr>
            <a:r>
              <a:rPr lang="hr-HR" dirty="0" smtClean="0">
                <a:solidFill>
                  <a:schemeClr val="tx1"/>
                </a:solidFill>
              </a:rPr>
              <a:t> 71,5%: (1.126)</a:t>
            </a:r>
            <a:endParaRPr lang="hr-HR" dirty="0">
              <a:solidFill>
                <a:schemeClr val="tx1"/>
              </a:solidFill>
            </a:endParaRPr>
          </a:p>
          <a:p>
            <a:pPr lvl="1">
              <a:buClr>
                <a:srgbClr val="83992A"/>
              </a:buClr>
            </a:pPr>
            <a:r>
              <a:rPr lang="hr-HR" dirty="0">
                <a:solidFill>
                  <a:schemeClr val="tx1"/>
                </a:solidFill>
              </a:rPr>
              <a:t>razlozi svrhovitosti – </a:t>
            </a:r>
            <a:r>
              <a:rPr lang="hr-HR" dirty="0" smtClean="0">
                <a:solidFill>
                  <a:schemeClr val="tx1"/>
                </a:solidFill>
              </a:rPr>
              <a:t>886:</a:t>
            </a:r>
          </a:p>
          <a:p>
            <a:pPr lvl="2">
              <a:buClr>
                <a:srgbClr val="83992A"/>
              </a:buClr>
            </a:pPr>
            <a:r>
              <a:rPr lang="hr-HR" dirty="0" smtClean="0">
                <a:solidFill>
                  <a:schemeClr val="tx1"/>
                </a:solidFill>
              </a:rPr>
              <a:t>56,3 % od svih prijava </a:t>
            </a:r>
          </a:p>
          <a:p>
            <a:pPr lvl="2">
              <a:buClr>
                <a:srgbClr val="83992A"/>
              </a:buClr>
            </a:pPr>
            <a:r>
              <a:rPr lang="hr-HR" dirty="0" smtClean="0">
                <a:solidFill>
                  <a:schemeClr val="tx1"/>
                </a:solidFill>
              </a:rPr>
              <a:t>78,6</a:t>
            </a:r>
            <a:r>
              <a:rPr lang="hr-HR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% nepokretanja </a:t>
            </a:r>
            <a:endParaRPr lang="hr-HR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r>
              <a:rPr lang="hr-HR" dirty="0" smtClean="0"/>
              <a:t>pripremni </a:t>
            </a:r>
            <a:r>
              <a:rPr lang="hr-HR" dirty="0"/>
              <a:t>postupak je </a:t>
            </a:r>
            <a:r>
              <a:rPr lang="hr-HR" dirty="0" smtClean="0"/>
              <a:t>obustavljen 1,9 % </a:t>
            </a:r>
            <a:endParaRPr lang="hr-HR" dirty="0"/>
          </a:p>
          <a:p>
            <a:r>
              <a:rPr lang="hr-HR" dirty="0"/>
              <a:t>podnesen je prijedlog za izricanje sankcija- </a:t>
            </a:r>
            <a:r>
              <a:rPr lang="hr-HR" dirty="0" smtClean="0"/>
              <a:t>26,6% (419)</a:t>
            </a:r>
            <a:endParaRPr lang="hr-HR" dirty="0"/>
          </a:p>
          <a:p>
            <a:endParaRPr lang="hr-HR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D069-9D72-4B6F-B7E0-0513CCE11643}" type="datetime1">
              <a:rPr lang="hr-HR" smtClean="0"/>
              <a:t>21.2.2019.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312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5. Podaci </a:t>
            </a:r>
            <a:r>
              <a:rPr lang="pl-PL" dirty="0"/>
              <a:t>o postupcima prema maloljetnim počiniteljima kd za </a:t>
            </a:r>
            <a:r>
              <a:rPr lang="pl-PL" dirty="0" smtClean="0"/>
              <a:t>2016 </a:t>
            </a:r>
            <a:r>
              <a:rPr lang="pl-PL" dirty="0"/>
              <a:t>i </a:t>
            </a:r>
            <a:r>
              <a:rPr lang="pl-PL" dirty="0" smtClean="0"/>
              <a:t>2017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Clr>
                <a:srgbClr val="83992A"/>
              </a:buClr>
            </a:pPr>
            <a:r>
              <a:rPr lang="hr-HR" dirty="0">
                <a:solidFill>
                  <a:srgbClr val="92D050"/>
                </a:solidFill>
              </a:rPr>
              <a:t>Optužbe u 2016 (422):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730321"/>
            <a:ext cx="4839795" cy="3459342"/>
          </a:xfrm>
        </p:spPr>
        <p:txBody>
          <a:bodyPr/>
          <a:lstStyle/>
          <a:p>
            <a:pPr lvl="0">
              <a:buClr>
                <a:srgbClr val="83992A"/>
              </a:buClr>
            </a:pPr>
            <a:r>
              <a:rPr lang="pl-PL" dirty="0">
                <a:solidFill>
                  <a:prstClr val="black">
                    <a:lumMod val="85000"/>
                    <a:lumOff val="15000"/>
                  </a:prstClr>
                </a:solidFill>
              </a:rPr>
              <a:t>obustavljen postupak -13,5 % (57)</a:t>
            </a:r>
          </a:p>
          <a:p>
            <a:pPr lvl="1">
              <a:buClr>
                <a:srgbClr val="83992A"/>
              </a:buClr>
            </a:pPr>
            <a:r>
              <a:rPr lang="pl-PL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Svrhovitost 4% svih optužbi (17) </a:t>
            </a:r>
          </a:p>
          <a:p>
            <a:pPr lvl="1">
              <a:buClr>
                <a:srgbClr val="83992A"/>
              </a:buClr>
            </a:pPr>
            <a:r>
              <a:rPr lang="pl-PL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Svrhovitost 30</a:t>
            </a:r>
            <a:r>
              <a:rPr lang="pl-PL" dirty="0">
                <a:solidFill>
                  <a:prstClr val="black">
                    <a:lumMod val="85000"/>
                    <a:lumOff val="15000"/>
                  </a:prstClr>
                </a:solidFill>
              </a:rPr>
              <a:t>% </a:t>
            </a:r>
            <a:r>
              <a:rPr lang="pl-PL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obustava </a:t>
            </a:r>
            <a:endParaRPr lang="pl-PL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lvl="0">
              <a:buClr>
                <a:srgbClr val="83992A"/>
              </a:buClr>
            </a:pPr>
            <a:r>
              <a:rPr lang="pl-PL" dirty="0">
                <a:solidFill>
                  <a:prstClr val="black">
                    <a:lumMod val="85000"/>
                    <a:lumOff val="15000"/>
                  </a:prstClr>
                </a:solidFill>
              </a:rPr>
              <a:t>izrečena je sankcija – 86,5</a:t>
            </a:r>
            <a:r>
              <a:rPr lang="pl-PL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% optuženja</a:t>
            </a:r>
            <a:endParaRPr lang="pl-PL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92D050"/>
                </a:solidFill>
              </a:rPr>
              <a:t>Optužbe u 2017 (380): </a:t>
            </a:r>
            <a:endParaRPr lang="hr-HR" dirty="0">
              <a:solidFill>
                <a:srgbClr val="92D05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730321"/>
            <a:ext cx="5183188" cy="3459342"/>
          </a:xfrm>
        </p:spPr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obustavljen postupak -</a:t>
            </a:r>
            <a:r>
              <a:rPr lang="pl-PL" dirty="0" smtClean="0">
                <a:solidFill>
                  <a:schemeClr val="tx1"/>
                </a:solidFill>
              </a:rPr>
              <a:t>12,4 % (47)</a:t>
            </a:r>
          </a:p>
          <a:p>
            <a:pPr lvl="1"/>
            <a:r>
              <a:rPr lang="pl-PL" dirty="0" smtClean="0">
                <a:solidFill>
                  <a:schemeClr val="tx1"/>
                </a:solidFill>
              </a:rPr>
              <a:t>Svrhovitost 4,7% (18) svih optužbi </a:t>
            </a:r>
          </a:p>
          <a:p>
            <a:pPr lvl="1"/>
            <a:r>
              <a:rPr lang="pl-PL" dirty="0" smtClean="0">
                <a:solidFill>
                  <a:schemeClr val="tx1"/>
                </a:solidFill>
              </a:rPr>
              <a:t>Svrhovitost 38,3% obustavljenih postupaka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pl-PL" dirty="0"/>
              <a:t>izrečena je sankcija – </a:t>
            </a:r>
            <a:r>
              <a:rPr lang="pl-PL" dirty="0" smtClean="0"/>
              <a:t>87,6% optuženja (333)</a:t>
            </a:r>
            <a:endParaRPr lang="pl-PL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960AF-8E24-4325-BC08-AA93EDE0CB41}" type="datetime1">
              <a:rPr lang="hr-HR" smtClean="0"/>
              <a:t>21.2.2019.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237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5. Podaci </a:t>
            </a:r>
            <a:r>
              <a:rPr lang="hr-HR" sz="4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o sankcijama izrečenim maloljetnim počiniteljima </a:t>
            </a:r>
            <a:r>
              <a:rPr lang="hr-HR" sz="4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kd za 2016 i 2017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83992A"/>
              </a:buClr>
            </a:pPr>
            <a:r>
              <a:rPr lang="hr-HR" sz="3000" dirty="0">
                <a:solidFill>
                  <a:srgbClr val="92D050"/>
                </a:solidFill>
              </a:rPr>
              <a:t>Osude u 2016 (365</a:t>
            </a:r>
            <a:r>
              <a:rPr lang="hr-HR" sz="3000" dirty="0" smtClean="0">
                <a:solidFill>
                  <a:srgbClr val="92D050"/>
                </a:solidFill>
              </a:rPr>
              <a:t>):</a:t>
            </a:r>
            <a:endParaRPr lang="hr-HR" sz="3000" dirty="0">
              <a:solidFill>
                <a:srgbClr val="92D05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671761"/>
            <a:ext cx="5157787" cy="3517901"/>
          </a:xfrm>
        </p:spPr>
        <p:txBody>
          <a:bodyPr>
            <a:normAutofit/>
          </a:bodyPr>
          <a:lstStyle/>
          <a:p>
            <a:pPr marL="457200" lvl="0" indent="-457200">
              <a:buClr>
                <a:srgbClr val="83992A"/>
              </a:buClr>
              <a:buFont typeface="+mj-lt"/>
              <a:buAutoNum type="arabicPeriod"/>
            </a:pPr>
            <a:r>
              <a:rPr lang="hr-HR" sz="26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mjere pojačanog nadzora</a:t>
            </a:r>
            <a:r>
              <a:rPr lang="hr-HR" sz="2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– 38,9% </a:t>
            </a:r>
          </a:p>
          <a:p>
            <a:pPr marL="457200" lvl="0" indent="-457200">
              <a:buClr>
                <a:srgbClr val="83992A"/>
              </a:buClr>
              <a:buFont typeface="+mj-lt"/>
              <a:buAutoNum type="arabicPeriod"/>
            </a:pPr>
            <a:r>
              <a:rPr lang="hr-HR" sz="2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mjere upozorenja- 35,6%</a:t>
            </a:r>
          </a:p>
          <a:p>
            <a:pPr marL="457200" lvl="0" indent="-457200">
              <a:buClr>
                <a:srgbClr val="83992A"/>
              </a:buClr>
              <a:buFont typeface="+mj-lt"/>
              <a:buAutoNum type="arabicPeriod"/>
            </a:pPr>
            <a:r>
              <a:rPr lang="hr-HR" sz="2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zavodske mjere- 14%</a:t>
            </a:r>
          </a:p>
          <a:p>
            <a:pPr marL="457200" lvl="0" indent="-457200">
              <a:buClr>
                <a:srgbClr val="83992A"/>
              </a:buClr>
              <a:buFont typeface="+mj-lt"/>
              <a:buAutoNum type="arabicPeriod"/>
            </a:pPr>
            <a:r>
              <a:rPr lang="hr-HR" sz="2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pridržaj maloljetničkog zatvora – 9,3%</a:t>
            </a:r>
          </a:p>
          <a:p>
            <a:pPr marL="457200" lvl="0" indent="-457200">
              <a:buClr>
                <a:srgbClr val="83992A"/>
              </a:buClr>
              <a:buFont typeface="+mj-lt"/>
              <a:buAutoNum type="arabicPeriod"/>
            </a:pPr>
            <a:r>
              <a:rPr lang="hr-HR" sz="2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maloljetnički zatvor -2,2%</a:t>
            </a:r>
          </a:p>
          <a:p>
            <a:endParaRPr lang="hr-HR" sz="2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hr-HR" sz="3000" dirty="0" smtClean="0">
                <a:solidFill>
                  <a:srgbClr val="92D050"/>
                </a:solidFill>
              </a:rPr>
              <a:t>Osude u 2017 (333)</a:t>
            </a:r>
            <a:endParaRPr lang="hr-HR" sz="3000" dirty="0">
              <a:solidFill>
                <a:srgbClr val="92D05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671761"/>
            <a:ext cx="5183188" cy="3517902"/>
          </a:xfrm>
        </p:spPr>
        <p:txBody>
          <a:bodyPr>
            <a:normAutofit/>
          </a:bodyPr>
          <a:lstStyle/>
          <a:p>
            <a:pPr marL="457200" indent="-457200">
              <a:buClr>
                <a:srgbClr val="83992A"/>
              </a:buClr>
              <a:buFont typeface="+mj-lt"/>
              <a:buAutoNum type="arabicPeriod"/>
            </a:pPr>
            <a:r>
              <a:rPr lang="hr-HR" sz="2600" b="1" dirty="0">
                <a:solidFill>
                  <a:schemeClr val="tx1"/>
                </a:solidFill>
              </a:rPr>
              <a:t>mjere pojačanog nadzora</a:t>
            </a:r>
            <a:r>
              <a:rPr lang="hr-HR" sz="2600" dirty="0">
                <a:solidFill>
                  <a:schemeClr val="tx1"/>
                </a:solidFill>
              </a:rPr>
              <a:t> – </a:t>
            </a:r>
            <a:r>
              <a:rPr lang="hr-HR" sz="2600" dirty="0" smtClean="0">
                <a:solidFill>
                  <a:schemeClr val="tx1"/>
                </a:solidFill>
              </a:rPr>
              <a:t>41,2% </a:t>
            </a:r>
            <a:endParaRPr lang="hr-HR" sz="2600" dirty="0">
              <a:solidFill>
                <a:schemeClr val="tx1"/>
              </a:solidFill>
            </a:endParaRPr>
          </a:p>
          <a:p>
            <a:pPr marL="457200" lvl="0" indent="-457200">
              <a:buClr>
                <a:srgbClr val="83992A"/>
              </a:buClr>
              <a:buFont typeface="+mj-lt"/>
              <a:buAutoNum type="arabicPeriod"/>
            </a:pPr>
            <a:r>
              <a:rPr lang="hr-HR" sz="2600" dirty="0" smtClean="0">
                <a:solidFill>
                  <a:schemeClr val="tx1"/>
                </a:solidFill>
              </a:rPr>
              <a:t>mjere </a:t>
            </a:r>
            <a:r>
              <a:rPr lang="hr-HR" sz="2600" dirty="0">
                <a:solidFill>
                  <a:schemeClr val="tx1"/>
                </a:solidFill>
              </a:rPr>
              <a:t>upozorenja- </a:t>
            </a:r>
            <a:r>
              <a:rPr lang="hr-HR" sz="2600" dirty="0" smtClean="0">
                <a:solidFill>
                  <a:schemeClr val="tx1"/>
                </a:solidFill>
              </a:rPr>
              <a:t>31,5%</a:t>
            </a:r>
            <a:endParaRPr lang="hr-HR" sz="2600" dirty="0">
              <a:solidFill>
                <a:schemeClr val="tx1"/>
              </a:solidFill>
            </a:endParaRPr>
          </a:p>
          <a:p>
            <a:pPr marL="457200" lvl="0" indent="-457200">
              <a:buClr>
                <a:srgbClr val="83992A"/>
              </a:buClr>
              <a:buFont typeface="+mj-lt"/>
              <a:buAutoNum type="arabicPeriod"/>
            </a:pPr>
            <a:r>
              <a:rPr lang="hr-HR" sz="2600" dirty="0" smtClean="0">
                <a:solidFill>
                  <a:schemeClr val="tx1"/>
                </a:solidFill>
              </a:rPr>
              <a:t>zavodske </a:t>
            </a:r>
            <a:r>
              <a:rPr lang="hr-HR" sz="2600" dirty="0">
                <a:solidFill>
                  <a:schemeClr val="tx1"/>
                </a:solidFill>
              </a:rPr>
              <a:t>mjere- </a:t>
            </a:r>
            <a:r>
              <a:rPr lang="hr-HR" sz="2600" dirty="0" smtClean="0">
                <a:solidFill>
                  <a:schemeClr val="tx1"/>
                </a:solidFill>
              </a:rPr>
              <a:t>13,2%</a:t>
            </a:r>
            <a:endParaRPr lang="hr-HR" sz="2600" dirty="0">
              <a:solidFill>
                <a:schemeClr val="tx1"/>
              </a:solidFill>
            </a:endParaRPr>
          </a:p>
          <a:p>
            <a:pPr marL="457200" lvl="0" indent="-457200">
              <a:buClr>
                <a:srgbClr val="83992A"/>
              </a:buClr>
              <a:buFont typeface="+mj-lt"/>
              <a:buAutoNum type="arabicPeriod"/>
            </a:pPr>
            <a:r>
              <a:rPr lang="hr-HR" sz="2600" dirty="0">
                <a:solidFill>
                  <a:schemeClr val="tx1"/>
                </a:solidFill>
              </a:rPr>
              <a:t>pridržaj maloljetničkog zatvora – </a:t>
            </a:r>
            <a:r>
              <a:rPr lang="hr-HR" sz="2600" dirty="0" smtClean="0">
                <a:solidFill>
                  <a:schemeClr val="tx1"/>
                </a:solidFill>
              </a:rPr>
              <a:t>10,8%</a:t>
            </a:r>
            <a:endParaRPr lang="hr-HR" sz="2600" dirty="0">
              <a:solidFill>
                <a:schemeClr val="tx1"/>
              </a:solidFill>
            </a:endParaRPr>
          </a:p>
          <a:p>
            <a:pPr marL="457200" lvl="0" indent="-457200">
              <a:buClr>
                <a:srgbClr val="83992A"/>
              </a:buClr>
              <a:buFont typeface="+mj-lt"/>
              <a:buAutoNum type="arabicPeriod"/>
            </a:pPr>
            <a:r>
              <a:rPr lang="hr-HR" sz="2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maloljetnički zatvor </a:t>
            </a:r>
            <a:r>
              <a:rPr lang="hr-HR" sz="26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-3,3%</a:t>
            </a:r>
            <a:endParaRPr lang="hr-HR" sz="26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5CF54-80E3-43F0-871E-D93BAC1E1216}" type="datetime1">
              <a:rPr lang="hr-HR" smtClean="0"/>
              <a:t>21.2.2019.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478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5. </a:t>
            </a:r>
            <a:r>
              <a:rPr lang="hr-HR" dirty="0" err="1" smtClean="0"/>
              <a:t>Kd</a:t>
            </a:r>
            <a:r>
              <a:rPr lang="hr-HR" dirty="0" smtClean="0"/>
              <a:t> koja najčešće čine maloljetnici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623783"/>
              </p:ext>
            </p:extLst>
          </p:nvPr>
        </p:nvGraphicFramePr>
        <p:xfrm>
          <a:off x="838200" y="1825626"/>
          <a:ext cx="10327783" cy="4214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042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78677">
                  <a:extLst>
                    <a:ext uri="{9D8B030D-6E8A-4147-A177-3AD203B41FA5}">
                      <a16:colId xmlns="" xmlns:a16="http://schemas.microsoft.com/office/drawing/2014/main" val="3112539156"/>
                    </a:ext>
                  </a:extLst>
                </a:gridCol>
                <a:gridCol w="257867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21006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hr-HR" dirty="0" smtClean="0"/>
                        <a:t>Osude</a:t>
                      </a:r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05977470"/>
                  </a:ext>
                </a:extLst>
              </a:tr>
              <a:tr h="421006">
                <a:tc>
                  <a:txBody>
                    <a:bodyPr/>
                    <a:lstStyle/>
                    <a:p>
                      <a:r>
                        <a:rPr lang="hr-HR" b="1" dirty="0" smtClean="0"/>
                        <a:t>Godina 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2016</a:t>
                      </a:r>
                      <a:endParaRPr lang="hr-HR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2017</a:t>
                      </a:r>
                      <a:endParaRPr lang="hr-HR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52155220"/>
                  </a:ext>
                </a:extLst>
              </a:tr>
              <a:tr h="421006">
                <a:tc>
                  <a:txBody>
                    <a:bodyPr/>
                    <a:lstStyle/>
                    <a:p>
                      <a:r>
                        <a:rPr lang="hr-HR" b="1" dirty="0" smtClean="0"/>
                        <a:t>Ukupno 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365</a:t>
                      </a:r>
                      <a:endParaRPr lang="hr-HR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333</a:t>
                      </a:r>
                      <a:endParaRPr lang="hr-HR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3840">
                <a:tc>
                  <a:txBody>
                    <a:bodyPr/>
                    <a:lstStyle/>
                    <a:p>
                      <a:r>
                        <a:rPr lang="hr-HR" dirty="0" smtClean="0"/>
                        <a:t>Kd. protiv imovine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67% (248)</a:t>
                      </a:r>
                      <a:endParaRPr lang="hr-H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57,4% (191)</a:t>
                      </a:r>
                      <a:endParaRPr lang="hr-H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3840">
                <a:tc>
                  <a:txBody>
                    <a:bodyPr/>
                    <a:lstStyle/>
                    <a:p>
                      <a:r>
                        <a:rPr lang="hr-HR" dirty="0" smtClean="0"/>
                        <a:t>Kd. protiv zdravlja</a:t>
                      </a:r>
                      <a:r>
                        <a:rPr lang="hr-HR" baseline="0" dirty="0" smtClean="0"/>
                        <a:t> ljudi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9,5 % (35)</a:t>
                      </a:r>
                      <a:endParaRPr lang="hr-H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12,6% (42)</a:t>
                      </a:r>
                      <a:endParaRPr lang="hr-H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82653">
                <a:tc>
                  <a:txBody>
                    <a:bodyPr/>
                    <a:lstStyle/>
                    <a:p>
                      <a:r>
                        <a:rPr lang="hr-HR" dirty="0" smtClean="0"/>
                        <a:t>Kd. protiv života i tijela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9,3% (34)</a:t>
                      </a:r>
                      <a:endParaRPr lang="hr-H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7,8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dirty="0" smtClean="0"/>
                        <a:t>% (26)</a:t>
                      </a:r>
                      <a:endParaRPr lang="hr-H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36761">
                <a:tc>
                  <a:txBody>
                    <a:bodyPr/>
                    <a:lstStyle/>
                    <a:p>
                      <a:r>
                        <a:rPr lang="hr-HR" dirty="0" smtClean="0"/>
                        <a:t>Spolnog iskorištavanja i zlostavljanja djeteta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3,5 %</a:t>
                      </a:r>
                      <a:r>
                        <a:rPr lang="hr-HR" baseline="0" dirty="0" smtClean="0"/>
                        <a:t> (13)</a:t>
                      </a:r>
                      <a:endParaRPr lang="hr-H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6,3%</a:t>
                      </a:r>
                      <a:r>
                        <a:rPr lang="hr-HR" baseline="0" dirty="0" smtClean="0"/>
                        <a:t> (21)</a:t>
                      </a:r>
                      <a:endParaRPr lang="hr-H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58939324"/>
                  </a:ext>
                </a:extLst>
              </a:tr>
              <a:tr h="704452">
                <a:tc>
                  <a:txBody>
                    <a:bodyPr/>
                    <a:lstStyle/>
                    <a:p>
                      <a:r>
                        <a:rPr lang="hr-HR" dirty="0" smtClean="0"/>
                        <a:t>Javnog reda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2,5 % (9)</a:t>
                      </a:r>
                      <a:endParaRPr lang="hr-H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4,5% (15)</a:t>
                      </a:r>
                      <a:endParaRPr lang="hr-H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3320229"/>
                  </a:ext>
                </a:extLst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47295-C913-4D83-9110-6BF71A7BE12D}" type="datetime1">
              <a:rPr lang="hr-HR" smtClean="0"/>
              <a:t>21.2.2019.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9029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5.Udio </a:t>
            </a:r>
            <a:r>
              <a:rPr lang="hr-HR" dirty="0"/>
              <a:t>maloljetničkog kriminala u ukupnoj stopi kriminala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795159"/>
            <a:ext cx="4718304" cy="605307"/>
          </a:xfrm>
        </p:spPr>
        <p:txBody>
          <a:bodyPr/>
          <a:lstStyle/>
          <a:p>
            <a:r>
              <a:rPr lang="hr-HR" dirty="0" smtClean="0"/>
              <a:t>2016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580" y="2504938"/>
            <a:ext cx="5087155" cy="3855716"/>
          </a:xfrm>
        </p:spPr>
        <p:txBody>
          <a:bodyPr/>
          <a:lstStyle/>
          <a:p>
            <a:pPr lvl="0">
              <a:buClr>
                <a:srgbClr val="83992A"/>
              </a:buClr>
            </a:pPr>
            <a:r>
              <a:rPr lang="hr-HR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ukupan broj osuđenih punoljetnih počinitelja u 2016 je 13412, a maloljetnih 365 (</a:t>
            </a:r>
            <a:r>
              <a:rPr lang="hr-HR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2,72% cca 3%)</a:t>
            </a:r>
            <a:endParaRPr lang="hr-HR" sz="20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lvl="0">
              <a:buClr>
                <a:srgbClr val="83992A"/>
              </a:buClr>
            </a:pPr>
            <a:endParaRPr lang="hr-HR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0" y="1690688"/>
            <a:ext cx="4718304" cy="605307"/>
          </a:xfrm>
        </p:spPr>
        <p:txBody>
          <a:bodyPr/>
          <a:lstStyle/>
          <a:p>
            <a:r>
              <a:rPr lang="hr-HR" dirty="0" smtClean="0"/>
              <a:t>2017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0" y="2400466"/>
            <a:ext cx="5174718" cy="3794271"/>
          </a:xfrm>
        </p:spPr>
        <p:txBody>
          <a:bodyPr/>
          <a:lstStyle/>
          <a:p>
            <a:pPr algn="just"/>
            <a:r>
              <a:rPr lang="hr-HR" sz="2000" dirty="0"/>
              <a:t>ukupan broj osuđenih punoljetnih počinitelja u </a:t>
            </a:r>
            <a:r>
              <a:rPr lang="hr-HR" sz="2000" dirty="0" smtClean="0">
                <a:solidFill>
                  <a:schemeClr val="tx1"/>
                </a:solidFill>
              </a:rPr>
              <a:t>2017 </a:t>
            </a:r>
            <a:r>
              <a:rPr lang="hr-HR" sz="2000" dirty="0">
                <a:solidFill>
                  <a:schemeClr val="tx1"/>
                </a:solidFill>
              </a:rPr>
              <a:t>je </a:t>
            </a:r>
            <a:r>
              <a:rPr lang="hr-HR" sz="2000" dirty="0" smtClean="0">
                <a:solidFill>
                  <a:schemeClr val="tx1"/>
                </a:solidFill>
              </a:rPr>
              <a:t>12091, </a:t>
            </a:r>
            <a:r>
              <a:rPr lang="hr-HR" sz="2000" dirty="0">
                <a:solidFill>
                  <a:schemeClr val="tx1"/>
                </a:solidFill>
              </a:rPr>
              <a:t>a maloljetnih </a:t>
            </a:r>
            <a:r>
              <a:rPr lang="hr-HR" sz="2000" dirty="0" smtClean="0">
                <a:solidFill>
                  <a:schemeClr val="tx1"/>
                </a:solidFill>
              </a:rPr>
              <a:t>333 (2,75% cca 3%)</a:t>
            </a:r>
            <a:endParaRPr lang="hr-HR" sz="2000" dirty="0">
              <a:solidFill>
                <a:schemeClr val="tx1"/>
              </a:solidFill>
            </a:endParaRPr>
          </a:p>
          <a:p>
            <a:endParaRPr lang="hr-HR"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594823016"/>
              </p:ext>
            </p:extLst>
          </p:nvPr>
        </p:nvGraphicFramePr>
        <p:xfrm>
          <a:off x="1081825" y="3528811"/>
          <a:ext cx="4108361" cy="2665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3526322197"/>
              </p:ext>
            </p:extLst>
          </p:nvPr>
        </p:nvGraphicFramePr>
        <p:xfrm>
          <a:off x="6638756" y="3621559"/>
          <a:ext cx="4608013" cy="2573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2D6E-D3BF-4BAB-8633-30B0A2FCA813}" type="datetime1">
              <a:rPr lang="hr-HR" smtClean="0"/>
              <a:t>21.2.2019.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193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5. Karakteristike </a:t>
            </a:r>
            <a:r>
              <a:rPr lang="hr-HR" dirty="0"/>
              <a:t>maloljetničkog kriminala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8034" y="1690688"/>
            <a:ext cx="4911487" cy="551390"/>
          </a:xfrm>
        </p:spPr>
        <p:txBody>
          <a:bodyPr/>
          <a:lstStyle/>
          <a:p>
            <a:r>
              <a:rPr lang="hr-HR" dirty="0" smtClean="0"/>
              <a:t>2016 (365):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608" y="2352173"/>
            <a:ext cx="5078914" cy="3894082"/>
          </a:xfrm>
        </p:spPr>
        <p:txBody>
          <a:bodyPr>
            <a:noAutofit/>
          </a:bodyPr>
          <a:lstStyle/>
          <a:p>
            <a:pPr lvl="0">
              <a:buClr>
                <a:srgbClr val="83992A"/>
              </a:buClr>
            </a:pPr>
            <a:r>
              <a:rPr lang="hr-HR" sz="2000" dirty="0" smtClean="0"/>
              <a:t> </a:t>
            </a:r>
            <a:r>
              <a:rPr lang="hr-HR" sz="2400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kd</a:t>
            </a:r>
            <a:r>
              <a:rPr lang="hr-HR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. počinjeno:</a:t>
            </a:r>
          </a:p>
          <a:p>
            <a:pPr lvl="1">
              <a:buClr>
                <a:srgbClr val="83992A"/>
              </a:buClr>
            </a:pPr>
            <a:r>
              <a:rPr lang="hr-HR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hr-HR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supočiniteljstvo</a:t>
            </a:r>
            <a:r>
              <a:rPr lang="hr-HR" dirty="0">
                <a:solidFill>
                  <a:prstClr val="black">
                    <a:lumMod val="85000"/>
                    <a:lumOff val="15000"/>
                  </a:prstClr>
                </a:solidFill>
              </a:rPr>
              <a:t> u 190 slučajeva (52%)</a:t>
            </a:r>
          </a:p>
          <a:p>
            <a:pPr lvl="1">
              <a:buClr>
                <a:srgbClr val="83992A"/>
              </a:buClr>
            </a:pPr>
            <a:r>
              <a:rPr lang="hr-HR" dirty="0">
                <a:solidFill>
                  <a:prstClr val="black">
                    <a:lumMod val="85000"/>
                    <a:lumOff val="15000"/>
                  </a:prstClr>
                </a:solidFill>
              </a:rPr>
              <a:t>samostalno u 172 slučaja (47 %) </a:t>
            </a:r>
          </a:p>
          <a:p>
            <a:pPr lvl="1">
              <a:buClr>
                <a:srgbClr val="83992A"/>
              </a:buClr>
            </a:pPr>
            <a:r>
              <a:rPr lang="hr-HR" dirty="0">
                <a:solidFill>
                  <a:prstClr val="black">
                    <a:lumMod val="85000"/>
                    <a:lumOff val="15000"/>
                  </a:prstClr>
                </a:solidFill>
              </a:rPr>
              <a:t>poticanje 2 (0,5%)</a:t>
            </a:r>
          </a:p>
          <a:p>
            <a:pPr lvl="1">
              <a:buClr>
                <a:srgbClr val="83992A"/>
              </a:buClr>
            </a:pPr>
            <a:r>
              <a:rPr lang="hr-HR" dirty="0">
                <a:solidFill>
                  <a:prstClr val="black">
                    <a:lumMod val="85000"/>
                    <a:lumOff val="15000"/>
                  </a:prstClr>
                </a:solidFill>
              </a:rPr>
              <a:t>pomaganje 1 (0,3%)</a:t>
            </a:r>
          </a:p>
          <a:p>
            <a:pPr lvl="0">
              <a:buClr>
                <a:srgbClr val="83992A"/>
              </a:buClr>
            </a:pPr>
            <a:r>
              <a:rPr lang="hr-HR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najviše </a:t>
            </a:r>
            <a:r>
              <a:rPr lang="hr-HR" sz="2400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kd</a:t>
            </a:r>
            <a:r>
              <a:rPr lang="hr-HR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. čine maloljetnici od 16 i 17 godina- 66% (16 god.-116; 17 god.- 126; 242/365)</a:t>
            </a:r>
          </a:p>
          <a:p>
            <a:pPr lvl="0">
              <a:buClr>
                <a:srgbClr val="83992A"/>
              </a:buClr>
            </a:pPr>
            <a:r>
              <a:rPr lang="hr-HR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recidivisti – 16 % (59/365</a:t>
            </a:r>
            <a:r>
              <a:rPr lang="hr-HR" sz="24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)</a:t>
            </a:r>
            <a:endParaRPr lang="hr-HR" sz="24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0" y="1785502"/>
            <a:ext cx="4718304" cy="566670"/>
          </a:xfrm>
        </p:spPr>
        <p:txBody>
          <a:bodyPr/>
          <a:lstStyle/>
          <a:p>
            <a:r>
              <a:rPr lang="hr-HR" dirty="0" smtClean="0"/>
              <a:t>2017 (333):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0" y="2665927"/>
            <a:ext cx="5178496" cy="3721994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1"/>
                </a:solidFill>
              </a:rPr>
              <a:t>kd. počinjeno:</a:t>
            </a:r>
          </a:p>
          <a:p>
            <a:pPr lvl="1"/>
            <a:r>
              <a:rPr lang="hr-HR" dirty="0">
                <a:solidFill>
                  <a:schemeClr val="tx1"/>
                </a:solidFill>
              </a:rPr>
              <a:t> samostalno u 195 slučaja </a:t>
            </a:r>
            <a:r>
              <a:rPr lang="hr-HR" dirty="0" smtClean="0">
                <a:solidFill>
                  <a:schemeClr val="tx1"/>
                </a:solidFill>
              </a:rPr>
              <a:t>(58,6%)</a:t>
            </a:r>
          </a:p>
          <a:p>
            <a:pPr lvl="1"/>
            <a:r>
              <a:rPr lang="hr-HR" dirty="0" err="1" smtClean="0">
                <a:solidFill>
                  <a:schemeClr val="tx1"/>
                </a:solidFill>
              </a:rPr>
              <a:t>supočiniteljstvo</a:t>
            </a:r>
            <a:r>
              <a:rPr lang="hr-HR" dirty="0" smtClean="0">
                <a:solidFill>
                  <a:schemeClr val="tx1"/>
                </a:solidFill>
              </a:rPr>
              <a:t> </a:t>
            </a:r>
            <a:r>
              <a:rPr lang="hr-HR" dirty="0">
                <a:solidFill>
                  <a:schemeClr val="tx1"/>
                </a:solidFill>
              </a:rPr>
              <a:t>u </a:t>
            </a:r>
            <a:r>
              <a:rPr lang="hr-HR" dirty="0" smtClean="0">
                <a:solidFill>
                  <a:schemeClr val="tx1"/>
                </a:solidFill>
              </a:rPr>
              <a:t>138 </a:t>
            </a:r>
            <a:r>
              <a:rPr lang="hr-HR" dirty="0">
                <a:solidFill>
                  <a:schemeClr val="tx1"/>
                </a:solidFill>
              </a:rPr>
              <a:t>slučajeva </a:t>
            </a:r>
            <a:r>
              <a:rPr lang="hr-HR" dirty="0" smtClean="0">
                <a:solidFill>
                  <a:schemeClr val="tx1"/>
                </a:solidFill>
              </a:rPr>
              <a:t>(41,4%)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najviše </a:t>
            </a:r>
            <a:r>
              <a:rPr lang="hr-HR" dirty="0">
                <a:solidFill>
                  <a:schemeClr val="tx1"/>
                </a:solidFill>
              </a:rPr>
              <a:t>kd. čine maloljetnici od 16 i 17 godina- </a:t>
            </a:r>
            <a:r>
              <a:rPr lang="hr-HR" dirty="0" smtClean="0">
                <a:solidFill>
                  <a:schemeClr val="tx1"/>
                </a:solidFill>
              </a:rPr>
              <a:t>67,9% </a:t>
            </a:r>
            <a:r>
              <a:rPr lang="hr-HR" dirty="0">
                <a:solidFill>
                  <a:schemeClr val="tx1"/>
                </a:solidFill>
              </a:rPr>
              <a:t>(16 god</a:t>
            </a:r>
            <a:r>
              <a:rPr lang="hr-HR" dirty="0" smtClean="0">
                <a:solidFill>
                  <a:schemeClr val="tx1"/>
                </a:solidFill>
              </a:rPr>
              <a:t>.-87; </a:t>
            </a:r>
            <a:r>
              <a:rPr lang="hr-HR" dirty="0">
                <a:solidFill>
                  <a:schemeClr val="tx1"/>
                </a:solidFill>
              </a:rPr>
              <a:t>17 god.- </a:t>
            </a:r>
            <a:r>
              <a:rPr lang="hr-HR" dirty="0" smtClean="0">
                <a:solidFill>
                  <a:schemeClr val="tx1"/>
                </a:solidFill>
              </a:rPr>
              <a:t>139=226/365)</a:t>
            </a:r>
            <a:endParaRPr lang="hr-HR" dirty="0">
              <a:solidFill>
                <a:schemeClr val="tx1"/>
              </a:solidFill>
            </a:endParaRPr>
          </a:p>
          <a:p>
            <a:r>
              <a:rPr lang="hr-HR" dirty="0">
                <a:solidFill>
                  <a:schemeClr val="tx1"/>
                </a:solidFill>
              </a:rPr>
              <a:t>recidivisti – </a:t>
            </a:r>
            <a:r>
              <a:rPr lang="hr-HR" dirty="0" smtClean="0">
                <a:solidFill>
                  <a:schemeClr val="tx1"/>
                </a:solidFill>
              </a:rPr>
              <a:t>7,5 % (25)</a:t>
            </a:r>
            <a:endParaRPr lang="hr-HR" dirty="0">
              <a:solidFill>
                <a:schemeClr val="tx1"/>
              </a:solidFill>
            </a:endParaRPr>
          </a:p>
          <a:p>
            <a:endParaRPr lang="hr-HR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379EF-F288-4BD2-ACCC-940112405FA2}" type="datetime1">
              <a:rPr lang="hr-HR" smtClean="0"/>
              <a:t>21.2.2019.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591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 descr="https://media1.picsearch.com/is?G315Wo9_Zq4Nj0xwamDeIPmjGZx8wIHuGax8_4xj0Kg&amp;height=24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455278"/>
            <a:ext cx="10515600" cy="5752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10B49-FBA4-478B-8855-20A45608EDD3}" type="datetime1">
              <a:rPr lang="hr-HR" smtClean="0"/>
              <a:t>21.2.2019.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893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5. Karakteristike </a:t>
            </a:r>
            <a:r>
              <a:rPr lang="hr-HR" sz="4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maloljetničkog kriminala-obiteljske prilike -</a:t>
            </a:r>
            <a:r>
              <a:rPr lang="hr-HR" sz="4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2016 i 2017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Clr>
                <a:srgbClr val="83992A"/>
              </a:buClr>
            </a:pPr>
            <a:r>
              <a:rPr lang="hr-HR" dirty="0">
                <a:solidFill>
                  <a:srgbClr val="83992A"/>
                </a:solidFill>
              </a:rPr>
              <a:t>Osude (</a:t>
            </a:r>
            <a:r>
              <a:rPr lang="hr-HR" dirty="0" smtClean="0">
                <a:solidFill>
                  <a:srgbClr val="83992A"/>
                </a:solidFill>
              </a:rPr>
              <a:t>365):</a:t>
            </a:r>
            <a:endParaRPr lang="hr-HR" dirty="0">
              <a:solidFill>
                <a:srgbClr val="83992A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743199"/>
            <a:ext cx="4852674" cy="3446463"/>
          </a:xfrm>
        </p:spPr>
        <p:txBody>
          <a:bodyPr>
            <a:normAutofit/>
          </a:bodyPr>
          <a:lstStyle/>
          <a:p>
            <a:pPr lvl="1">
              <a:buClr>
                <a:srgbClr val="83992A"/>
              </a:buClr>
            </a:pPr>
            <a:r>
              <a:rPr lang="hr-HR" sz="2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roditelji žive zajedno -252 (69%)</a:t>
            </a:r>
          </a:p>
          <a:p>
            <a:pPr lvl="1">
              <a:buClr>
                <a:srgbClr val="83992A"/>
              </a:buClr>
            </a:pPr>
            <a:r>
              <a:rPr lang="hr-HR" sz="2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roditelji žive odvjojeno-83 (23 %)</a:t>
            </a:r>
          </a:p>
          <a:p>
            <a:pPr lvl="1">
              <a:buClr>
                <a:srgbClr val="83992A"/>
              </a:buClr>
            </a:pPr>
            <a:r>
              <a:rPr lang="hr-HR" sz="2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otac preminuo -16 </a:t>
            </a:r>
          </a:p>
          <a:p>
            <a:pPr lvl="1">
              <a:buClr>
                <a:srgbClr val="83992A"/>
              </a:buClr>
            </a:pPr>
            <a:r>
              <a:rPr lang="hr-HR" sz="2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majka preminula-7</a:t>
            </a:r>
          </a:p>
          <a:p>
            <a:pPr lvl="1">
              <a:buClr>
                <a:srgbClr val="83992A"/>
              </a:buClr>
            </a:pPr>
            <a:r>
              <a:rPr lang="hr-HR" sz="2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oboje preminulo-1</a:t>
            </a:r>
          </a:p>
          <a:p>
            <a:pPr lvl="1">
              <a:buClr>
                <a:srgbClr val="83992A"/>
              </a:buClr>
            </a:pPr>
            <a:r>
              <a:rPr lang="hr-HR" sz="2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nepoznati podaci-6</a:t>
            </a:r>
            <a:endParaRPr lang="hr-HR" sz="2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92D050"/>
                </a:solidFill>
              </a:rPr>
              <a:t>Osude (333):</a:t>
            </a:r>
            <a:endParaRPr lang="hr-HR" dirty="0">
              <a:solidFill>
                <a:srgbClr val="92D05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roditelji žive zajedno -</a:t>
            </a:r>
            <a:r>
              <a:rPr lang="hr-HR" dirty="0" smtClean="0"/>
              <a:t>221 (66,4%)</a:t>
            </a:r>
            <a:endParaRPr lang="hr-HR" dirty="0"/>
          </a:p>
          <a:p>
            <a:r>
              <a:rPr lang="hr-HR" dirty="0"/>
              <a:t>roditelji žive </a:t>
            </a:r>
            <a:r>
              <a:rPr lang="hr-HR" dirty="0" smtClean="0"/>
              <a:t>odvjojeno-77 (23,1 </a:t>
            </a:r>
            <a:r>
              <a:rPr lang="hr-HR" dirty="0"/>
              <a:t>%)</a:t>
            </a:r>
          </a:p>
          <a:p>
            <a:r>
              <a:rPr lang="hr-HR" dirty="0"/>
              <a:t>otac preminuo -</a:t>
            </a:r>
            <a:r>
              <a:rPr lang="hr-HR" dirty="0" smtClean="0"/>
              <a:t>17</a:t>
            </a:r>
            <a:endParaRPr lang="hr-HR" dirty="0"/>
          </a:p>
          <a:p>
            <a:r>
              <a:rPr lang="hr-HR" dirty="0"/>
              <a:t>majka </a:t>
            </a:r>
            <a:r>
              <a:rPr lang="hr-HR" dirty="0" smtClean="0"/>
              <a:t>preminula-4</a:t>
            </a:r>
            <a:endParaRPr lang="hr-HR" dirty="0"/>
          </a:p>
          <a:p>
            <a:r>
              <a:rPr lang="hr-HR" dirty="0"/>
              <a:t>oboje preminulo-1</a:t>
            </a:r>
          </a:p>
          <a:p>
            <a:r>
              <a:rPr lang="hr-HR" dirty="0"/>
              <a:t>nepoznati </a:t>
            </a:r>
            <a:r>
              <a:rPr lang="hr-HR" dirty="0" smtClean="0"/>
              <a:t>podaci-13</a:t>
            </a:r>
            <a:endParaRPr lang="hr-HR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F2C9-2F23-4E24-9925-5257A9ADDEFA}" type="datetime1">
              <a:rPr lang="hr-HR" smtClean="0"/>
              <a:t>21.2.2019.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387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9238" y="1442434"/>
            <a:ext cx="9308407" cy="4365938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F8B1-2FA1-419F-B2A5-17DEC4CADA00}" type="datetime1">
              <a:rPr lang="hr-HR" smtClean="0"/>
              <a:t>21.2.2019.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8789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Struktura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A) Dob </a:t>
            </a:r>
          </a:p>
          <a:p>
            <a:r>
              <a:rPr lang="hr-HR" dirty="0" smtClean="0"/>
              <a:t>B) Slučaj pred ESLJP</a:t>
            </a:r>
          </a:p>
          <a:p>
            <a:r>
              <a:rPr lang="hr-HR" dirty="0" smtClean="0"/>
              <a:t>C) Sankcije</a:t>
            </a:r>
          </a:p>
          <a:p>
            <a:r>
              <a:rPr lang="hr-HR" dirty="0" smtClean="0"/>
              <a:t>D) Posebne odredbe o zastari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9FF7-CA16-44CF-A39A-A0D743DBB3DB}" type="datetime1">
              <a:rPr lang="hr-HR" smtClean="0"/>
              <a:t>21.2.2019.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927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883" y="121395"/>
            <a:ext cx="9601196" cy="883157"/>
          </a:xfrm>
        </p:spPr>
        <p:txBody>
          <a:bodyPr/>
          <a:lstStyle/>
          <a:p>
            <a:r>
              <a:rPr lang="hr-HR" dirty="0" smtClean="0"/>
              <a:t>1. Pojmovi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883" y="1120463"/>
            <a:ext cx="11068317" cy="5074275"/>
          </a:xfrm>
        </p:spPr>
        <p:txBody>
          <a:bodyPr>
            <a:noAutofit/>
          </a:bodyPr>
          <a:lstStyle/>
          <a:p>
            <a:pPr>
              <a:buClr>
                <a:srgbClr val="83992A"/>
              </a:buClr>
            </a:pPr>
            <a:r>
              <a:rPr lang="hr-HR" sz="26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dijete</a:t>
            </a:r>
          </a:p>
          <a:p>
            <a:pPr lvl="1">
              <a:buClr>
                <a:srgbClr val="83992A"/>
              </a:buClr>
            </a:pPr>
            <a:r>
              <a:rPr lang="hr-HR" sz="26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 užem smislu osoba do 14 godina</a:t>
            </a:r>
          </a:p>
          <a:p>
            <a:pPr lvl="1">
              <a:buClr>
                <a:srgbClr val="83992A"/>
              </a:buClr>
            </a:pPr>
            <a:r>
              <a:rPr lang="hr-HR" sz="2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u širem smislu se smatra osoba do 18 godina</a:t>
            </a:r>
          </a:p>
          <a:p>
            <a:pPr lvl="1">
              <a:buClr>
                <a:srgbClr val="83992A"/>
              </a:buClr>
            </a:pPr>
            <a:r>
              <a:rPr lang="hr-HR" sz="2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u širem smislu prema KZ i osoba do 15 godina (žrtva, </a:t>
            </a:r>
            <a:r>
              <a:rPr lang="hr-HR" sz="2600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oštećenik</a:t>
            </a:r>
            <a:r>
              <a:rPr lang="hr-HR" sz="2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kd</a:t>
            </a:r>
            <a:r>
              <a:rPr lang="hr-HR" sz="26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)</a:t>
            </a:r>
            <a:endParaRPr lang="hr-HR" sz="2600" dirty="0"/>
          </a:p>
          <a:p>
            <a:pPr lvl="0">
              <a:buClr>
                <a:srgbClr val="83992A"/>
              </a:buClr>
            </a:pPr>
            <a:r>
              <a:rPr lang="hr-HR" sz="26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počinitelj (čl. 2. ZSM):</a:t>
            </a:r>
          </a:p>
          <a:p>
            <a:pPr lvl="1">
              <a:buClr>
                <a:srgbClr val="83992A"/>
              </a:buClr>
            </a:pPr>
            <a:r>
              <a:rPr lang="hr-HR" sz="26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maloljetnik: 14-18 godina</a:t>
            </a:r>
            <a:r>
              <a:rPr lang="hr-HR" sz="2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:</a:t>
            </a:r>
          </a:p>
          <a:p>
            <a:pPr lvl="2">
              <a:buClr>
                <a:srgbClr val="83992A"/>
              </a:buClr>
            </a:pPr>
            <a:r>
              <a:rPr lang="hr-HR" sz="2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(mlađi) maloljetnik: 14-16 godina</a:t>
            </a:r>
          </a:p>
          <a:p>
            <a:pPr lvl="2">
              <a:buClr>
                <a:srgbClr val="83992A"/>
              </a:buClr>
            </a:pPr>
            <a:r>
              <a:rPr lang="hr-HR" sz="2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(stariji) maloljetnik 16-18 godina</a:t>
            </a:r>
          </a:p>
          <a:p>
            <a:pPr lvl="1">
              <a:buClr>
                <a:srgbClr val="83992A"/>
              </a:buClr>
            </a:pPr>
            <a:r>
              <a:rPr lang="hr-HR" sz="26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mlađi punoljetnik: 18-21 godinu</a:t>
            </a:r>
          </a:p>
          <a:p>
            <a:pPr lvl="0">
              <a:buClr>
                <a:srgbClr val="83992A"/>
              </a:buClr>
            </a:pPr>
            <a:r>
              <a:rPr lang="hr-HR" sz="26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žrtva</a:t>
            </a:r>
          </a:p>
          <a:p>
            <a:pPr lvl="1">
              <a:buClr>
                <a:srgbClr val="83992A"/>
              </a:buClr>
            </a:pPr>
            <a:r>
              <a:rPr lang="hr-HR" sz="26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djetetom </a:t>
            </a:r>
            <a:r>
              <a:rPr lang="hr-HR" sz="2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se smatra osoba do 18 godina</a:t>
            </a:r>
          </a:p>
          <a:p>
            <a:pPr lvl="1">
              <a:buClr>
                <a:srgbClr val="83992A"/>
              </a:buClr>
            </a:pPr>
            <a:r>
              <a:rPr lang="hr-HR" sz="2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u širem smislu prema KZ i osoba do 15 godina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253D-4762-486F-B32E-EF138346778F}" type="datetime1">
              <a:rPr lang="hr-HR" smtClean="0"/>
              <a:t>21.2.2019.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458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A) Min. dob kaznene odgovornosti u svijetu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Malta </a:t>
            </a:r>
            <a:r>
              <a:rPr lang="hr-HR" dirty="0"/>
              <a:t>- 9 </a:t>
            </a:r>
          </a:p>
          <a:p>
            <a:r>
              <a:rPr lang="hr-HR" dirty="0"/>
              <a:t> Švicarska, Velika Britanija (Engleska i Wells</a:t>
            </a:r>
            <a:r>
              <a:rPr lang="hr-HR" dirty="0" smtClean="0"/>
              <a:t>), </a:t>
            </a:r>
            <a:r>
              <a:rPr lang="hr-HR" dirty="0">
                <a:solidFill>
                  <a:prstClr val="black"/>
                </a:solidFill>
              </a:rPr>
              <a:t>Sjeverna </a:t>
            </a:r>
            <a:r>
              <a:rPr lang="hr-HR" dirty="0" smtClean="0">
                <a:solidFill>
                  <a:prstClr val="black"/>
                </a:solidFill>
              </a:rPr>
              <a:t>Irska, </a:t>
            </a:r>
            <a:r>
              <a:rPr lang="hr-HR" dirty="0" smtClean="0"/>
              <a:t>Novi Zeland -10 </a:t>
            </a:r>
            <a:endParaRPr lang="hr-HR" dirty="0"/>
          </a:p>
          <a:p>
            <a:r>
              <a:rPr lang="hr-HR" dirty="0" smtClean="0"/>
              <a:t> Nizozemska, Škotska (sa 8 na 12), Irska, Kanada- 12 </a:t>
            </a:r>
          </a:p>
          <a:p>
            <a:r>
              <a:rPr lang="hr-HR" dirty="0" smtClean="0"/>
              <a:t> </a:t>
            </a:r>
            <a:r>
              <a:rPr lang="hr-HR" dirty="0"/>
              <a:t>Francuska, Grčka i Poljska -13 </a:t>
            </a:r>
          </a:p>
          <a:p>
            <a:r>
              <a:rPr lang="hr-HR" dirty="0"/>
              <a:t>Austrija, Italija, Makedonija, Njemačka, Španjolska i većina država Istočne Europe - 14 </a:t>
            </a:r>
          </a:p>
          <a:p>
            <a:r>
              <a:rPr lang="hr-HR" dirty="0"/>
              <a:t> Skandinavske zemlje, Turska i Češka - 15 </a:t>
            </a:r>
          </a:p>
          <a:p>
            <a:r>
              <a:rPr lang="hr-HR" dirty="0"/>
              <a:t> Litva, Portugal i Ukrajina -16 </a:t>
            </a:r>
            <a:endParaRPr lang="hr-HR" dirty="0" smtClean="0"/>
          </a:p>
          <a:p>
            <a:r>
              <a:rPr lang="hr-HR" sz="1300" dirty="0" smtClean="0">
                <a:hlinkClick r:id="rId2"/>
              </a:rPr>
              <a:t>https://www.niacro.co.uk/age-criminal-responsibility</a:t>
            </a:r>
            <a:endParaRPr lang="hr-HR" sz="1300" dirty="0" smtClean="0"/>
          </a:p>
          <a:p>
            <a:r>
              <a:rPr lang="hr-HR" sz="1300" dirty="0">
                <a:hlinkClick r:id="rId3"/>
              </a:rPr>
              <a:t>https://</a:t>
            </a:r>
            <a:r>
              <a:rPr lang="hr-HR" sz="1300" dirty="0" smtClean="0">
                <a:hlinkClick r:id="rId3"/>
              </a:rPr>
              <a:t>archive.crin.org/en/home/ages/Americas.html</a:t>
            </a:r>
            <a:r>
              <a:rPr lang="hr-HR" sz="1300" dirty="0" smtClean="0"/>
              <a:t> </a:t>
            </a:r>
          </a:p>
          <a:p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06FB-781F-415E-A37D-07FEA5AFA819}" type="datetime1">
              <a:rPr lang="hr-HR" smtClean="0"/>
              <a:t>21.2.2019.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470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B) ESLJP- T. &amp; V. v UK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4" y="1571223"/>
            <a:ext cx="11140225" cy="46235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400" dirty="0" smtClean="0"/>
              <a:t>T. i V. „maloljetnici” su oteli dječaka od majke u trgovačkom centru, vodili su ga okolo nekoliko kilometara, pretukli su ga na smrt i ostavili na tračnicama da ga pregazi vlak</a:t>
            </a:r>
          </a:p>
          <a:p>
            <a:r>
              <a:rPr lang="hr-HR" sz="2400" dirty="0" smtClean="0"/>
              <a:t>sudilo im se u formalnoj proceduri kao u redovnom kaznenom postupku koji se vodi protiv punoljetnih osoba</a:t>
            </a:r>
          </a:p>
          <a:p>
            <a:r>
              <a:rPr lang="hr-HR" sz="2400" dirty="0"/>
              <a:t>u pravilu se maloljetnicima sudi pred posebnim sudom za maloljetnike(mladež-”</a:t>
            </a:r>
            <a:r>
              <a:rPr lang="hr-HR" sz="2400" i="1" dirty="0"/>
              <a:t>Youth Court”</a:t>
            </a:r>
            <a:r>
              <a:rPr lang="hr-HR" sz="2400" dirty="0"/>
              <a:t>) u skraćenom i manje formalnom postupku osim ako se radi o ubojstvu, usmrćenju na mah ili drugim </a:t>
            </a:r>
            <a:r>
              <a:rPr lang="hr-HR" sz="2400" dirty="0" err="1"/>
              <a:t>kd</a:t>
            </a:r>
            <a:r>
              <a:rPr lang="hr-HR" sz="2400" dirty="0"/>
              <a:t> za koje je zapriječena kazna zatvora u trajanju od 14 godina i više, kada se sudi pred redovnim sudom („</a:t>
            </a:r>
            <a:r>
              <a:rPr lang="hr-HR" sz="2400" dirty="0" err="1"/>
              <a:t>Crown</a:t>
            </a:r>
            <a:r>
              <a:rPr lang="hr-HR" sz="2400" dirty="0"/>
              <a:t> Court”) pred sucem i portom</a:t>
            </a:r>
          </a:p>
          <a:p>
            <a:r>
              <a:rPr lang="hr-HR" sz="2400" dirty="0" smtClean="0"/>
              <a:t>osuđeni su na 8 godina zatvora za ubojstvo i otmicu (propisana kazna doživotnog zatvora za ubojstvo)</a:t>
            </a:r>
          </a:p>
          <a:p>
            <a:r>
              <a:rPr lang="hr-HR" sz="2400" dirty="0" smtClean="0"/>
              <a:t>oboriva presumpcija da ne razumiju što je dobro –zlo (10-14 god.)</a:t>
            </a:r>
            <a:endParaRPr lang="hr-HR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3AF7-D9E9-4DCE-92AD-D4EAD88DF962}" type="datetime1">
              <a:rPr lang="hr-HR" smtClean="0"/>
              <a:t>21.2.2019.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043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521" y="788337"/>
            <a:ext cx="8596668" cy="1092200"/>
          </a:xfrm>
        </p:spPr>
        <p:txBody>
          <a:bodyPr/>
          <a:lstStyle/>
          <a:p>
            <a:r>
              <a:rPr lang="hr-HR" dirty="0" smtClean="0"/>
              <a:t>C) Sankcije (čl.5. ZSM)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459" y="2112356"/>
            <a:ext cx="10934163" cy="4005109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romanUcPeriod"/>
            </a:pPr>
            <a:r>
              <a:rPr lang="hr-HR" dirty="0" smtClean="0"/>
              <a:t>odgojne mjere </a:t>
            </a:r>
          </a:p>
          <a:p>
            <a:pPr marL="514350" indent="-514350">
              <a:buFont typeface="+mj-lt"/>
              <a:buAutoNum type="romanUcPeriod"/>
            </a:pPr>
            <a:r>
              <a:rPr lang="hr-HR" dirty="0" smtClean="0"/>
              <a:t>maloljetnički zatvor</a:t>
            </a:r>
          </a:p>
          <a:p>
            <a:pPr marL="514350" indent="-514350">
              <a:buFont typeface="+mj-lt"/>
              <a:buAutoNum type="romanUcPeriod"/>
            </a:pPr>
            <a:r>
              <a:rPr lang="hr-HR" dirty="0" smtClean="0"/>
              <a:t>sigurnosne mjere</a:t>
            </a:r>
          </a:p>
          <a:p>
            <a:r>
              <a:rPr lang="hr-HR" dirty="0" smtClean="0"/>
              <a:t>Sankcije koje se mogu izreći:</a:t>
            </a:r>
          </a:p>
          <a:p>
            <a:pPr lvl="1">
              <a:buFont typeface="+mj-lt"/>
              <a:buAutoNum type="alphaLcParenR"/>
            </a:pPr>
            <a:r>
              <a:rPr lang="hr-HR" sz="2800" dirty="0" smtClean="0"/>
              <a:t>(mlađim) maloljetnicima (14-16 godina): odgojne mjere i sigurnosne mjere</a:t>
            </a:r>
          </a:p>
          <a:p>
            <a:pPr lvl="1">
              <a:buFont typeface="+mj-lt"/>
              <a:buAutoNum type="alphaLcParenR"/>
            </a:pPr>
            <a:r>
              <a:rPr lang="hr-HR" sz="2800" dirty="0" smtClean="0"/>
              <a:t>(starijim) maloljetnicima (16-18 godina): odgojne mjere, sigurnosne mjere + maloljetnički zatvor</a:t>
            </a:r>
          </a:p>
          <a:p>
            <a:pPr lvl="0"/>
            <a:r>
              <a:rPr lang="hr-HR" b="1" dirty="0">
                <a:solidFill>
                  <a:prstClr val="black"/>
                </a:solidFill>
              </a:rPr>
              <a:t>NE –novčana kazna!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A77F3-9F3B-407A-9FDC-40B6419DB36E}" type="datetime1">
              <a:rPr lang="hr-HR" smtClean="0"/>
              <a:t>21.2.2019.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8711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C) </a:t>
            </a:r>
            <a:r>
              <a:rPr lang="hr-HR" sz="4000" dirty="0">
                <a:solidFill>
                  <a:prstClr val="black"/>
                </a:solidFill>
              </a:rPr>
              <a:t>Svrha maloljetničkih sankcija (čl. 6. ZSM)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228600" lvl="0" indent="-228600">
              <a:buFont typeface="Arial" panose="020B0604020202020204" pitchFamily="34" charset="0"/>
              <a:buChar char="•"/>
            </a:pPr>
            <a:r>
              <a:rPr lang="hr-HR" sz="2800" dirty="0">
                <a:solidFill>
                  <a:prstClr val="black"/>
                </a:solidFill>
              </a:rPr>
              <a:t>svrha odgojnih mjera </a:t>
            </a:r>
            <a:r>
              <a:rPr lang="hr-HR" sz="2800" b="0" dirty="0">
                <a:solidFill>
                  <a:prstClr val="black"/>
                </a:solidFill>
              </a:rPr>
              <a:t>(specijalna prevencija</a:t>
            </a:r>
            <a:r>
              <a:rPr lang="hr-HR" sz="2800" b="0" dirty="0" smtClean="0">
                <a:solidFill>
                  <a:prstClr val="black"/>
                </a:solidFill>
              </a:rPr>
              <a:t>):</a:t>
            </a:r>
            <a:endParaRPr lang="hr-HR" sz="2800" b="0" dirty="0">
              <a:solidFill>
                <a:prstClr val="black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2125" y="2640169"/>
            <a:ext cx="5486400" cy="3581087"/>
          </a:xfrm>
        </p:spPr>
        <p:txBody>
          <a:bodyPr>
            <a:normAutofit/>
          </a:bodyPr>
          <a:lstStyle/>
          <a:p>
            <a:r>
              <a:rPr lang="hr-HR" sz="2400" dirty="0">
                <a:solidFill>
                  <a:prstClr val="black"/>
                </a:solidFill>
              </a:rPr>
              <a:t>pružanje zaštite, brige, pomoći i nadzora</a:t>
            </a:r>
          </a:p>
          <a:p>
            <a:r>
              <a:rPr lang="hr-HR" sz="2400" dirty="0">
                <a:solidFill>
                  <a:prstClr val="black"/>
                </a:solidFill>
              </a:rPr>
              <a:t>osiguranje opće stručne naobrazbe </a:t>
            </a:r>
          </a:p>
          <a:p>
            <a:r>
              <a:rPr lang="hr-HR" sz="2400" dirty="0">
                <a:solidFill>
                  <a:prstClr val="black"/>
                </a:solidFill>
              </a:rPr>
              <a:t>utjecati na odgoj počinitelja, </a:t>
            </a:r>
          </a:p>
          <a:p>
            <a:r>
              <a:rPr lang="hr-HR" sz="2400" dirty="0">
                <a:solidFill>
                  <a:prstClr val="black"/>
                </a:solidFill>
              </a:rPr>
              <a:t>razvijanje njegove cjelokupne ličnosti i </a:t>
            </a:r>
            <a:endParaRPr lang="hr-HR" sz="2400" dirty="0" smtClean="0">
              <a:solidFill>
                <a:prstClr val="black"/>
              </a:solidFill>
            </a:endParaRPr>
          </a:p>
          <a:p>
            <a:r>
              <a:rPr lang="hr-HR" sz="2400" dirty="0" smtClean="0">
                <a:solidFill>
                  <a:prstClr val="black"/>
                </a:solidFill>
              </a:rPr>
              <a:t>jačanje </a:t>
            </a:r>
            <a:r>
              <a:rPr lang="hr-HR" sz="2400" dirty="0">
                <a:solidFill>
                  <a:prstClr val="black"/>
                </a:solidFill>
              </a:rPr>
              <a:t>njegove osobe odgovornosti radi suzdržavanja od ponovnog počinjenja </a:t>
            </a:r>
            <a:r>
              <a:rPr lang="hr-HR" sz="2400" dirty="0" err="1">
                <a:solidFill>
                  <a:prstClr val="black"/>
                </a:solidFill>
              </a:rPr>
              <a:t>k.d</a:t>
            </a:r>
            <a:r>
              <a:rPr lang="hr-HR" sz="2400" dirty="0" smtClean="0">
                <a:solidFill>
                  <a:prstClr val="black"/>
                </a:solidFill>
              </a:rPr>
              <a:t>.</a:t>
            </a:r>
            <a:endParaRPr lang="hr-HR" sz="2400" dirty="0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534696" cy="823912"/>
          </a:xfrm>
        </p:spPr>
        <p:txBody>
          <a:bodyPr>
            <a:noAutofit/>
          </a:bodyPr>
          <a:lstStyle/>
          <a:p>
            <a:pPr marL="228600" lvl="0" indent="-228600">
              <a:buFont typeface="Arial" panose="020B0604020202020204" pitchFamily="34" charset="0"/>
              <a:buChar char="•"/>
            </a:pPr>
            <a:r>
              <a:rPr lang="hr-HR" sz="2800" dirty="0">
                <a:solidFill>
                  <a:prstClr val="black"/>
                </a:solidFill>
              </a:rPr>
              <a:t>svrha maloljetničkog zatvora </a:t>
            </a:r>
            <a:r>
              <a:rPr lang="hr-HR" sz="2800" b="0" dirty="0">
                <a:solidFill>
                  <a:prstClr val="black"/>
                </a:solidFill>
              </a:rPr>
              <a:t>(specijalna i generalna prevencija</a:t>
            </a:r>
            <a:r>
              <a:rPr lang="hr-HR" sz="2800" b="0" dirty="0" smtClean="0">
                <a:solidFill>
                  <a:prstClr val="black"/>
                </a:solidFill>
              </a:rPr>
              <a:t>):</a:t>
            </a:r>
            <a:endParaRPr lang="hr-HR" sz="2800" b="0" dirty="0">
              <a:solidFill>
                <a:prstClr val="black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0800" y="2640169"/>
            <a:ext cx="5486400" cy="3581087"/>
          </a:xfrm>
        </p:spPr>
        <p:txBody>
          <a:bodyPr>
            <a:noAutofit/>
          </a:bodyPr>
          <a:lstStyle/>
          <a:p>
            <a:r>
              <a:rPr lang="hr-HR" sz="2400" dirty="0">
                <a:solidFill>
                  <a:prstClr val="black"/>
                </a:solidFill>
              </a:rPr>
              <a:t>poduzimanjem mjera odgoja, obrazovanja i stručnog osposobljavanja maloljetnih počinitelja kaznenog djela </a:t>
            </a:r>
          </a:p>
          <a:p>
            <a:r>
              <a:rPr lang="hr-HR" sz="2400" dirty="0">
                <a:solidFill>
                  <a:prstClr val="black"/>
                </a:solidFill>
              </a:rPr>
              <a:t>utječe na daljnji razvoj njegove ličnosti</a:t>
            </a:r>
          </a:p>
          <a:p>
            <a:r>
              <a:rPr lang="hr-HR" sz="2400" dirty="0">
                <a:solidFill>
                  <a:prstClr val="black"/>
                </a:solidFill>
              </a:rPr>
              <a:t>jačanje njegove osobne odgovornosti radi suzdržavanja od ponovnog činjenja kaznenih djela</a:t>
            </a:r>
          </a:p>
          <a:p>
            <a:r>
              <a:rPr lang="hr-HR" sz="2400" dirty="0">
                <a:solidFill>
                  <a:prstClr val="black"/>
                </a:solidFill>
              </a:rPr>
              <a:t>kao i utjecati na sve ostale da ne čine kaznena djela (generalna prevencija</a:t>
            </a:r>
            <a:r>
              <a:rPr lang="hr-HR" dirty="0" smtClean="0">
                <a:solidFill>
                  <a:prstClr val="black"/>
                </a:solidFill>
              </a:rPr>
              <a:t>)</a:t>
            </a:r>
            <a:endParaRPr lang="hr-HR" dirty="0">
              <a:solidFill>
                <a:prstClr val="black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F99A0-428E-46DA-8C35-59CCF3FAEAF0}" type="datetime1">
              <a:rPr lang="hr-HR" smtClean="0"/>
              <a:t>21.2.2019.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902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prstClr val="black">
                    <a:lumMod val="85000"/>
                    <a:lumOff val="15000"/>
                  </a:prstClr>
                </a:solidFill>
              </a:rPr>
              <a:t>C) </a:t>
            </a:r>
            <a:r>
              <a:rPr lang="hr-HR" dirty="0" smtClean="0"/>
              <a:t>I Odgojne mjere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7404" y="1880315"/>
            <a:ext cx="9607896" cy="4312667"/>
          </a:xfrm>
        </p:spPr>
        <p:txBody>
          <a:bodyPr>
            <a:normAutofit/>
          </a:bodyPr>
          <a:lstStyle/>
          <a:p>
            <a:r>
              <a:rPr lang="hr-HR" dirty="0" smtClean="0"/>
              <a:t>tri skupine + jedna posebna mjera:</a:t>
            </a:r>
          </a:p>
          <a:p>
            <a:pPr marL="0" indent="0">
              <a:buNone/>
            </a:pPr>
            <a:endParaRPr lang="hr-HR" dirty="0" smtClean="0"/>
          </a:p>
          <a:p>
            <a:pPr marL="457200" indent="-457200">
              <a:buFont typeface="+mj-lt"/>
              <a:buAutoNum type="arabicPeriod"/>
            </a:pPr>
            <a:r>
              <a:rPr lang="hr-HR" b="1" dirty="0" smtClean="0"/>
              <a:t>mjere upozorenja </a:t>
            </a:r>
            <a:r>
              <a:rPr lang="hr-HR" dirty="0" smtClean="0"/>
              <a:t>(sudski ukor, posebne obveze)</a:t>
            </a:r>
          </a:p>
          <a:p>
            <a:pPr marL="457200" indent="-457200">
              <a:buFont typeface="+mj-lt"/>
              <a:buAutoNum type="arabicPeriod"/>
            </a:pPr>
            <a:r>
              <a:rPr lang="hr-HR" b="1" dirty="0" smtClean="0"/>
              <a:t>mjere pojačanog nadzora </a:t>
            </a:r>
            <a:r>
              <a:rPr lang="hr-HR" dirty="0" smtClean="0"/>
              <a:t>(pojačana briga i nadzor, pojačana briga i nadzor uz dnevni boravak u odgojnoj ustanovi)</a:t>
            </a:r>
          </a:p>
          <a:p>
            <a:pPr marL="457200" indent="-457200">
              <a:buFont typeface="+mj-lt"/>
              <a:buAutoNum type="arabicPeriod"/>
            </a:pPr>
            <a:r>
              <a:rPr lang="hr-HR" b="1" dirty="0" smtClean="0"/>
              <a:t>zavodske mjere </a:t>
            </a:r>
            <a:r>
              <a:rPr lang="hr-HR" dirty="0" smtClean="0"/>
              <a:t>(upućivanje u odgojnu ustanovu, upućivanje u posebnu odgojnu ustanovu i upućivanje u odgojni zavod)</a:t>
            </a:r>
          </a:p>
          <a:p>
            <a:pPr marL="457200" indent="-457200">
              <a:buFont typeface="+mj-lt"/>
              <a:buAutoNum type="arabicPeriod"/>
            </a:pPr>
            <a:r>
              <a:rPr lang="hr-HR" b="1" i="1" dirty="0" smtClean="0"/>
              <a:t>upućivanje u disciplinski centar</a:t>
            </a:r>
            <a:endParaRPr lang="hr-HR" b="1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9EA3-E1A4-4066-A282-E64634855E9E}" type="datetime1">
              <a:rPr lang="hr-HR" smtClean="0"/>
              <a:t>21.2.2019.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650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675" y="572524"/>
            <a:ext cx="9601196" cy="1074421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prstClr val="black">
                    <a:lumMod val="85000"/>
                    <a:lumOff val="15000"/>
                  </a:prstClr>
                </a:solidFill>
              </a:rPr>
              <a:t>C) </a:t>
            </a:r>
            <a:r>
              <a:rPr lang="hr-HR" sz="3400" dirty="0" smtClean="0"/>
              <a:t>I Odgojne mjere-1.mjere upozorenja (</a:t>
            </a:r>
            <a:r>
              <a:rPr lang="hr-HR" sz="3400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31,5%</a:t>
            </a:r>
            <a:r>
              <a:rPr lang="hr-HR" sz="3400" dirty="0" smtClean="0"/>
              <a:t>)</a:t>
            </a:r>
            <a:endParaRPr lang="hr-HR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763" y="1841679"/>
            <a:ext cx="9931939" cy="4259863"/>
          </a:xfrm>
        </p:spPr>
        <p:txBody>
          <a:bodyPr>
            <a:normAutofit/>
          </a:bodyPr>
          <a:lstStyle/>
          <a:p>
            <a:r>
              <a:rPr lang="hr-HR" i="1" dirty="0" smtClean="0"/>
              <a:t>1.a Sudski ukor (čl. 9. ZSM):</a:t>
            </a:r>
          </a:p>
          <a:p>
            <a:pPr lvl="1"/>
            <a:r>
              <a:rPr lang="hr-HR" sz="2600" dirty="0" smtClean="0"/>
              <a:t>kada se iz maloljetnikova odnosa prema počinjenom  </a:t>
            </a:r>
            <a:r>
              <a:rPr lang="hr-HR" sz="2600" dirty="0" err="1" smtClean="0"/>
              <a:t>kd</a:t>
            </a:r>
            <a:r>
              <a:rPr lang="hr-HR" sz="2600" dirty="0" smtClean="0"/>
              <a:t> i njegove spremnosti da ubuduće ne čini </a:t>
            </a:r>
            <a:r>
              <a:rPr lang="hr-HR" sz="2600" dirty="0" err="1" smtClean="0"/>
              <a:t>kd</a:t>
            </a:r>
            <a:r>
              <a:rPr lang="hr-HR" sz="2600" dirty="0" smtClean="0"/>
              <a:t> može zaključiti da je i samim </a:t>
            </a:r>
            <a:r>
              <a:rPr lang="hr-HR" sz="2600" b="1" i="1" dirty="0" smtClean="0"/>
              <a:t>prijekorom</a:t>
            </a:r>
            <a:r>
              <a:rPr lang="hr-HR" sz="2600" dirty="0" smtClean="0"/>
              <a:t> postignuta svrha odgojnih mjera,</a:t>
            </a:r>
          </a:p>
          <a:p>
            <a:pPr marL="457200" lvl="1" indent="0">
              <a:buNone/>
            </a:pPr>
            <a:endParaRPr lang="hr-HR" sz="2600" dirty="0" smtClean="0"/>
          </a:p>
          <a:p>
            <a:pPr lvl="1"/>
            <a:r>
              <a:rPr lang="hr-HR" sz="2600" dirty="0" smtClean="0"/>
              <a:t>a sud će ukazati maloljetniku na:</a:t>
            </a:r>
          </a:p>
          <a:p>
            <a:pPr lvl="1"/>
            <a:r>
              <a:rPr lang="hr-HR" sz="2600" dirty="0" smtClean="0"/>
              <a:t> </a:t>
            </a:r>
            <a:r>
              <a:rPr lang="hr-HR" sz="2600" b="1" dirty="0" smtClean="0"/>
              <a:t>društvenu neprihvatljivos</a:t>
            </a:r>
            <a:r>
              <a:rPr lang="hr-HR" sz="2600" dirty="0" smtClean="0"/>
              <a:t>t i </a:t>
            </a:r>
          </a:p>
          <a:p>
            <a:pPr lvl="1"/>
            <a:r>
              <a:rPr lang="hr-HR" sz="2600" b="1" dirty="0" smtClean="0"/>
              <a:t>štetnost</a:t>
            </a:r>
            <a:r>
              <a:rPr lang="hr-HR" sz="2600" dirty="0" smtClean="0"/>
              <a:t> njegova ponašanja i </a:t>
            </a:r>
          </a:p>
          <a:p>
            <a:pPr lvl="1"/>
            <a:r>
              <a:rPr lang="hr-HR" sz="2600" b="1" dirty="0" smtClean="0"/>
              <a:t>posljedice</a:t>
            </a:r>
            <a:r>
              <a:rPr lang="hr-HR" sz="2600" dirty="0" smtClean="0"/>
              <a:t> koja može imati za njega te da </a:t>
            </a:r>
          </a:p>
          <a:p>
            <a:pPr lvl="1"/>
            <a:r>
              <a:rPr lang="hr-HR" sz="2600" dirty="0" smtClean="0"/>
              <a:t>mu se u slučaju </a:t>
            </a:r>
            <a:r>
              <a:rPr lang="hr-HR" sz="2600" b="1" dirty="0" smtClean="0"/>
              <a:t>ponovnog činjenja </a:t>
            </a:r>
            <a:r>
              <a:rPr lang="hr-HR" sz="2600" dirty="0" err="1" smtClean="0"/>
              <a:t>kd</a:t>
            </a:r>
            <a:r>
              <a:rPr lang="hr-HR" sz="2600" dirty="0" smtClean="0"/>
              <a:t>, može izreći teža sankcija</a:t>
            </a:r>
          </a:p>
          <a:p>
            <a:pPr marL="0" indent="0">
              <a:buNone/>
            </a:pPr>
            <a:endParaRPr lang="hr-HR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1484-7EAC-45C6-978E-68C38ACC450F}" type="datetime1">
              <a:rPr lang="hr-HR" smtClean="0"/>
              <a:t>21.2.2019.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82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505" y="505671"/>
            <a:ext cx="9601196" cy="1074421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prstClr val="black">
                    <a:lumMod val="85000"/>
                    <a:lumOff val="15000"/>
                  </a:prstClr>
                </a:solidFill>
              </a:rPr>
              <a:t>C) </a:t>
            </a:r>
            <a:r>
              <a:rPr lang="hr-HR" sz="3400" dirty="0" smtClean="0"/>
              <a:t>I Odgojne mjere-1.mjere upozorenja (</a:t>
            </a:r>
            <a:r>
              <a:rPr lang="hr-HR" sz="3400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31,5%</a:t>
            </a:r>
            <a:r>
              <a:rPr lang="hr-HR" sz="3400" dirty="0" smtClean="0"/>
              <a:t>)</a:t>
            </a:r>
            <a:endParaRPr lang="hr-HR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966" y="1918952"/>
            <a:ext cx="9718735" cy="4282343"/>
          </a:xfrm>
        </p:spPr>
        <p:txBody>
          <a:bodyPr>
            <a:normAutofit/>
          </a:bodyPr>
          <a:lstStyle/>
          <a:p>
            <a:r>
              <a:rPr lang="hr-HR" i="1" dirty="0" smtClean="0"/>
              <a:t>1.b Posebne obveze (čl. 10. ZSM)-karakteristike:</a:t>
            </a:r>
          </a:p>
          <a:p>
            <a:pPr lvl="1"/>
            <a:r>
              <a:rPr lang="hr-HR" sz="2800" dirty="0" smtClean="0"/>
              <a:t>nisu taksativno nabrojane</a:t>
            </a:r>
          </a:p>
          <a:p>
            <a:pPr lvl="1"/>
            <a:r>
              <a:rPr lang="hr-HR" sz="2800" dirty="0" smtClean="0"/>
              <a:t>sud može izreći jednu ili više</a:t>
            </a:r>
          </a:p>
          <a:p>
            <a:pPr lvl="1"/>
            <a:r>
              <a:rPr lang="hr-HR" sz="2800" dirty="0" smtClean="0"/>
              <a:t>sud </a:t>
            </a:r>
            <a:r>
              <a:rPr lang="hr-HR" sz="2800" dirty="0"/>
              <a:t> </a:t>
            </a:r>
            <a:r>
              <a:rPr lang="hr-HR" sz="2800" dirty="0" smtClean="0"/>
              <a:t>mora voditi računa o spremnosti maloljetnika da surađuje u njihovu ostvarivanju i da mu budu prilagođene </a:t>
            </a:r>
          </a:p>
          <a:p>
            <a:pPr lvl="1"/>
            <a:r>
              <a:rPr lang="hr-HR" sz="2800" dirty="0" smtClean="0"/>
              <a:t>ne smiju biti nerazumne i nemoguće</a:t>
            </a:r>
          </a:p>
          <a:p>
            <a:pPr lvl="1"/>
            <a:r>
              <a:rPr lang="hr-HR" sz="2800" dirty="0" smtClean="0"/>
              <a:t>mogu trajati najduže 1 godinu </a:t>
            </a:r>
          </a:p>
          <a:p>
            <a:pPr lvl="1"/>
            <a:r>
              <a:rPr lang="hr-HR" sz="2800" dirty="0" smtClean="0"/>
              <a:t>sud ih može naknadno izmijeniti ili obustaviti</a:t>
            </a:r>
          </a:p>
          <a:p>
            <a:pPr lvl="1"/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A88B5-1A98-4DED-9CCC-5463B11F409F}" type="datetime1">
              <a:rPr lang="hr-HR" smtClean="0"/>
              <a:t>21.2.2019.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693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505" y="505671"/>
            <a:ext cx="9601196" cy="1074421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prstClr val="black">
                    <a:lumMod val="85000"/>
                    <a:lumOff val="15000"/>
                  </a:prstClr>
                </a:solidFill>
              </a:rPr>
              <a:t>C) </a:t>
            </a:r>
            <a:r>
              <a:rPr lang="hr-HR" sz="3400" dirty="0" smtClean="0"/>
              <a:t>I Odgojne mjere-1.mjere upozorenja (</a:t>
            </a:r>
            <a:r>
              <a:rPr lang="hr-HR" sz="3400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>31,5%</a:t>
            </a:r>
            <a:r>
              <a:rPr lang="hr-HR" sz="3400" dirty="0" smtClean="0"/>
              <a:t>)</a:t>
            </a:r>
            <a:endParaRPr lang="hr-HR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966" y="1918952"/>
            <a:ext cx="9718735" cy="4282343"/>
          </a:xfrm>
        </p:spPr>
        <p:txBody>
          <a:bodyPr>
            <a:normAutofit/>
          </a:bodyPr>
          <a:lstStyle/>
          <a:p>
            <a:r>
              <a:rPr lang="hr-HR" i="1" dirty="0" smtClean="0"/>
              <a:t>1.b Posebne obveze (čl. 10. ZSM)-karakteristike:</a:t>
            </a:r>
          </a:p>
          <a:p>
            <a:pPr marL="0" indent="0">
              <a:buNone/>
            </a:pPr>
            <a:endParaRPr lang="hr-HR" i="1" dirty="0" smtClean="0"/>
          </a:p>
          <a:p>
            <a:pPr lvl="1"/>
            <a:r>
              <a:rPr lang="hr-HR" sz="2800" dirty="0" smtClean="0"/>
              <a:t>uz sve izvaninstitucionalne mjere</a:t>
            </a:r>
          </a:p>
          <a:p>
            <a:pPr lvl="1"/>
            <a:r>
              <a:rPr lang="hr-HR" sz="2800" dirty="0" smtClean="0"/>
              <a:t>uvjetni otpust (sa izvršavanja zavodskih mjera te izdržavanja maloljetničkog zatvora (dalje: MZ))</a:t>
            </a:r>
          </a:p>
          <a:p>
            <a:pPr lvl="1"/>
            <a:r>
              <a:rPr lang="hr-HR" sz="2800" dirty="0" smtClean="0"/>
              <a:t>pridržaj MZ</a:t>
            </a:r>
            <a:endParaRPr lang="hr-HR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C6B2E-04C5-49B6-B862-02F45EFE8700}" type="datetime1">
              <a:rPr lang="hr-HR" smtClean="0"/>
              <a:t>21.2.2019.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369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077" y="0"/>
            <a:ext cx="10061169" cy="1263534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prstClr val="black">
                    <a:lumMod val="85000"/>
                    <a:lumOff val="15000"/>
                  </a:prstClr>
                </a:solidFill>
              </a:rPr>
              <a:t>C) </a:t>
            </a:r>
            <a:r>
              <a:rPr lang="hr-HR" sz="3800" dirty="0" smtClean="0">
                <a:solidFill>
                  <a:schemeClr val="tx1"/>
                </a:solidFill>
              </a:rPr>
              <a:t>1b Posebne obveze (čl.10. ZM</a:t>
            </a:r>
            <a:r>
              <a:rPr lang="hr-HR" dirty="0" smtClean="0">
                <a:solidFill>
                  <a:schemeClr val="tx1"/>
                </a:solidFill>
              </a:rPr>
              <a:t>)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7731" y="1263535"/>
            <a:ext cx="5712248" cy="5092816"/>
          </a:xfrm>
        </p:spPr>
        <p:txBody>
          <a:bodyPr>
            <a:noAutofit/>
          </a:bodyPr>
          <a:lstStyle/>
          <a:p>
            <a:r>
              <a:rPr lang="hr-HR" sz="2200" dirty="0" smtClean="0"/>
              <a:t>isprika </a:t>
            </a:r>
            <a:r>
              <a:rPr lang="hr-HR" sz="2200" dirty="0" err="1" smtClean="0"/>
              <a:t>oštećeniku</a:t>
            </a:r>
            <a:endParaRPr lang="hr-HR" sz="2200" dirty="0" smtClean="0"/>
          </a:p>
          <a:p>
            <a:r>
              <a:rPr lang="hr-HR" sz="2200" dirty="0" smtClean="0"/>
              <a:t>popravak štete prema mogućnostima (rad može trajati </a:t>
            </a:r>
            <a:r>
              <a:rPr lang="hr-HR" sz="2200" dirty="0" err="1" smtClean="0"/>
              <a:t>max</a:t>
            </a:r>
            <a:r>
              <a:rPr lang="hr-HR" sz="2200" dirty="0" smtClean="0"/>
              <a:t> 60 sati unutar 3 mjeseca)</a:t>
            </a:r>
          </a:p>
          <a:p>
            <a:r>
              <a:rPr lang="hr-HR" sz="2200" dirty="0" smtClean="0"/>
              <a:t>redovito pohađanje škole</a:t>
            </a:r>
          </a:p>
          <a:p>
            <a:r>
              <a:rPr lang="hr-HR" sz="2200" dirty="0" smtClean="0"/>
              <a:t>ne izostajati s radnog mjesta</a:t>
            </a:r>
          </a:p>
          <a:p>
            <a:r>
              <a:rPr lang="hr-HR" sz="2200" dirty="0" smtClean="0"/>
              <a:t>prihvaćanje zaposlenja </a:t>
            </a:r>
          </a:p>
          <a:p>
            <a:r>
              <a:rPr lang="hr-HR" sz="2200" dirty="0" smtClean="0"/>
              <a:t>raspolaganje prihodima uz nadzor i savjet voditelja mjere</a:t>
            </a:r>
          </a:p>
          <a:p>
            <a:r>
              <a:rPr lang="hr-HR" sz="2200" dirty="0" smtClean="0"/>
              <a:t>uključivanje u rad humanitarnih organizacija (komunalnog ili ekološkog značaja)</a:t>
            </a:r>
          </a:p>
          <a:p>
            <a:r>
              <a:rPr lang="hr-HR" sz="2200" dirty="0" smtClean="0"/>
              <a:t>suzdržavanje od posjećivanja određenih lokala i priredbi</a:t>
            </a:r>
          </a:p>
          <a:p>
            <a:r>
              <a:rPr lang="hr-HR" sz="2200" dirty="0" smtClean="0"/>
              <a:t>kloni društva određenih osoba</a:t>
            </a:r>
            <a:endParaRPr lang="hr-HR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8166" y="1107584"/>
            <a:ext cx="5936459" cy="5248765"/>
          </a:xfrm>
        </p:spPr>
        <p:txBody>
          <a:bodyPr>
            <a:noAutofit/>
          </a:bodyPr>
          <a:lstStyle/>
          <a:p>
            <a:r>
              <a:rPr lang="hr-HR" sz="2200" dirty="0" smtClean="0"/>
              <a:t>podvrgavanje stručnom medicinskom postupku ili postupku odvikavanja od droge ili drugih ovisnosti (suglasnost zakonskog zastupnika)</a:t>
            </a:r>
          </a:p>
          <a:p>
            <a:r>
              <a:rPr lang="hr-HR" sz="2200" dirty="0" smtClean="0"/>
              <a:t>uključivanje u pojedinačni ili skupni psihosocijalni tretman u savjetovalištu za mlade (</a:t>
            </a:r>
            <a:r>
              <a:rPr lang="hr-HR" sz="2200" dirty="0" err="1" smtClean="0"/>
              <a:t>max</a:t>
            </a:r>
            <a:r>
              <a:rPr lang="hr-HR" sz="2200" dirty="0" smtClean="0"/>
              <a:t> 120 h unutar 6 mj.)</a:t>
            </a:r>
          </a:p>
          <a:p>
            <a:r>
              <a:rPr lang="hr-HR" sz="2200" dirty="0" smtClean="0"/>
              <a:t>sudjelovanje na tečajevima za stručno osposobljavanje</a:t>
            </a:r>
          </a:p>
          <a:p>
            <a:r>
              <a:rPr lang="hr-HR" sz="2200" dirty="0" smtClean="0"/>
              <a:t>ne napuštanje prebivališta ili boravišta (bez odobrenja CSS)</a:t>
            </a:r>
          </a:p>
          <a:p>
            <a:r>
              <a:rPr lang="hr-HR" sz="2200" dirty="0" smtClean="0"/>
              <a:t>provjera znanja prometnih propisa (upućivanje u nadležnu ustanovu za osposobljavanje vozača)</a:t>
            </a:r>
          </a:p>
          <a:p>
            <a:r>
              <a:rPr lang="hr-HR" sz="2200" dirty="0" smtClean="0"/>
              <a:t>da se ne približava ili uznemirava žrtvu</a:t>
            </a:r>
          </a:p>
          <a:p>
            <a:r>
              <a:rPr lang="hr-HR" sz="2200" b="1" i="1" dirty="0" smtClean="0"/>
              <a:t>druge obveze</a:t>
            </a:r>
            <a:endParaRPr lang="hr-HR" sz="2200" b="1" i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AE56F-8498-4286-83BD-0C9AB2349FE9}" type="datetime1">
              <a:rPr lang="hr-HR" smtClean="0"/>
              <a:t>21.2.2019.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857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>
                <a:solidFill>
                  <a:prstClr val="black">
                    <a:lumMod val="85000"/>
                    <a:lumOff val="15000"/>
                  </a:prstClr>
                </a:solidFill>
              </a:rPr>
              <a:t>C) </a:t>
            </a:r>
            <a:r>
              <a:rPr lang="hr-HR" dirty="0" smtClean="0"/>
              <a:t>I OM-2.mjere pojačanog nadzora </a:t>
            </a:r>
            <a:r>
              <a:rPr lang="hr-HR" dirty="0"/>
              <a:t>(41,2%)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957589"/>
            <a:ext cx="10302025" cy="4250028"/>
          </a:xfrm>
        </p:spPr>
        <p:txBody>
          <a:bodyPr/>
          <a:lstStyle/>
          <a:p>
            <a:pPr marL="0" indent="0">
              <a:buNone/>
            </a:pPr>
            <a:r>
              <a:rPr lang="hr-HR" sz="2400" b="1" dirty="0" smtClean="0"/>
              <a:t>2.a) </a:t>
            </a:r>
            <a:r>
              <a:rPr lang="hr-HR" b="1" dirty="0" smtClean="0"/>
              <a:t>pojačana briga i nadzor </a:t>
            </a:r>
            <a:r>
              <a:rPr lang="hr-HR" dirty="0" smtClean="0"/>
              <a:t>(čl. 11. ZSM)</a:t>
            </a:r>
          </a:p>
          <a:p>
            <a:pPr lvl="1"/>
            <a:r>
              <a:rPr lang="hr-HR" sz="2800" dirty="0" smtClean="0"/>
              <a:t>izriče sud kada ocijeni da:</a:t>
            </a:r>
          </a:p>
          <a:p>
            <a:pPr lvl="2"/>
            <a:r>
              <a:rPr lang="hr-HR" dirty="0" smtClean="0"/>
              <a:t> </a:t>
            </a:r>
            <a:r>
              <a:rPr lang="hr-HR" sz="2400" dirty="0" smtClean="0"/>
              <a:t>odgoj i utjecaj roditelja ili skrbnika na ponašanje i razvoj maloljetnikove ličnosti nije dovoljan za ostvarenje svrhe odgojnih mjera, </a:t>
            </a:r>
          </a:p>
          <a:p>
            <a:pPr lvl="2"/>
            <a:r>
              <a:rPr lang="hr-HR" sz="2400" dirty="0" smtClean="0"/>
              <a:t>pa je potrebno poduzeti trajnije mjere odgoja uz brigu i nadzor nadležne službe</a:t>
            </a:r>
            <a:endParaRPr lang="hr-HR" sz="2400" dirty="0"/>
          </a:p>
          <a:p>
            <a:pPr lvl="1"/>
            <a:r>
              <a:rPr lang="hr-HR" sz="2800" b="1" u="sng" dirty="0" smtClean="0"/>
              <a:t>trajanje </a:t>
            </a:r>
            <a:r>
              <a:rPr lang="hr-HR" sz="2800" dirty="0" smtClean="0"/>
              <a:t>od 6 </a:t>
            </a:r>
            <a:r>
              <a:rPr lang="hr-HR" sz="2800" dirty="0" err="1" smtClean="0"/>
              <a:t>mj</a:t>
            </a:r>
            <a:r>
              <a:rPr lang="hr-HR" sz="2800" dirty="0" smtClean="0"/>
              <a:t> do 2 god.</a:t>
            </a:r>
          </a:p>
          <a:p>
            <a:pPr lvl="1"/>
            <a:r>
              <a:rPr lang="hr-HR" sz="2800" dirty="0" smtClean="0"/>
              <a:t>može izreći jednu ili više </a:t>
            </a:r>
            <a:r>
              <a:rPr lang="hr-HR" sz="2800" i="1" dirty="0" smtClean="0"/>
              <a:t>obveza</a:t>
            </a:r>
            <a:endParaRPr lang="hr-HR" sz="28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62AD7-C33A-4315-AF8D-E4F4E058B2E4}" type="datetime1">
              <a:rPr lang="hr-HR" smtClean="0"/>
              <a:t>21.2.2019.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125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759854"/>
            <a:ext cx="9601196" cy="1526145"/>
          </a:xfrm>
        </p:spPr>
        <p:txBody>
          <a:bodyPr/>
          <a:lstStyle/>
          <a:p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95401" y="2556931"/>
            <a:ext cx="9601196" cy="3586291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Slike MUP-a</a:t>
            </a:r>
            <a:endParaRPr lang="hr-HR" dirty="0"/>
          </a:p>
        </p:txBody>
      </p:sp>
      <p:pic>
        <p:nvPicPr>
          <p:cNvPr id="7" name="Picture 2" descr="https://media1.picsearch.com/is?h-uDJiO_VYC_xvuTZwP2I2Gp3wxL4hriiRjxzlm1mhY&amp;height=341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78" y="244699"/>
            <a:ext cx="10547797" cy="538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9242D-6C16-42E5-A785-1B147BE2A972}" type="datetime1">
              <a:rPr lang="hr-HR" smtClean="0"/>
              <a:t>21.2.2019.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316697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4552" y="463639"/>
            <a:ext cx="9333479" cy="1197736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I OM- 2. mjere </a:t>
            </a:r>
            <a:r>
              <a:rPr lang="hr-HR" dirty="0">
                <a:solidFill>
                  <a:schemeClr val="tx1"/>
                </a:solidFill>
              </a:rPr>
              <a:t>pojačanog nadzora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459" y="1661375"/>
            <a:ext cx="10692977" cy="4694975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Clr>
                <a:srgbClr val="83992A"/>
              </a:buClr>
              <a:buNone/>
            </a:pPr>
            <a:r>
              <a:rPr lang="hr-HR" b="1" dirty="0" smtClean="0"/>
              <a:t>2.b) pojačana briga i nadzor uz dnevni boravak u odgojnoj ustanovi </a:t>
            </a:r>
            <a:r>
              <a:rPr lang="hr-HR" dirty="0" smtClean="0"/>
              <a:t>(čl. 12. ZSM)</a:t>
            </a:r>
          </a:p>
          <a:p>
            <a:pPr lvl="0">
              <a:buClr>
                <a:srgbClr val="83992A"/>
              </a:buClr>
            </a:pPr>
            <a:r>
              <a:rPr lang="hr-HR" dirty="0" smtClean="0"/>
              <a:t>izriče sud kada ocijeni da je za ostvarenje svrhe odgojnih mjera prema maloljetniku potrebno poduzeti:</a:t>
            </a:r>
          </a:p>
          <a:p>
            <a:pPr lvl="1">
              <a:buClr>
                <a:srgbClr val="83992A"/>
              </a:buClr>
            </a:pPr>
            <a:r>
              <a:rPr lang="hr-HR" dirty="0" smtClean="0"/>
              <a:t> trajnije </a:t>
            </a:r>
            <a:r>
              <a:rPr lang="hr-HR" b="1" dirty="0" smtClean="0"/>
              <a:t>i intenzivnije </a:t>
            </a:r>
            <a:r>
              <a:rPr lang="hr-HR" dirty="0" smtClean="0"/>
              <a:t>mjere odgoja ---</a:t>
            </a:r>
          </a:p>
          <a:p>
            <a:pPr lvl="1">
              <a:buClr>
                <a:srgbClr val="83992A"/>
              </a:buClr>
            </a:pPr>
            <a:r>
              <a:rPr lang="hr-HR" b="1" dirty="0" smtClean="0"/>
              <a:t>posebno obrazovanjem i radnim osposobljavanjem—</a:t>
            </a:r>
          </a:p>
          <a:p>
            <a:pPr lvl="1">
              <a:buClr>
                <a:srgbClr val="83992A"/>
              </a:buClr>
            </a:pPr>
            <a:r>
              <a:rPr lang="hr-HR" b="1" dirty="0" smtClean="0"/>
              <a:t>uz </a:t>
            </a:r>
            <a:r>
              <a:rPr lang="hr-HR" dirty="0" smtClean="0"/>
              <a:t>nadzor odgojitelja i drugih stručnjaka, a nije potrebno potpuno i trajnije izdvajanje iz njegove životne sredine</a:t>
            </a:r>
          </a:p>
          <a:p>
            <a:pPr lvl="0">
              <a:buClr>
                <a:srgbClr val="83992A"/>
              </a:buClr>
            </a:pPr>
            <a:r>
              <a:rPr lang="hr-HR" b="1" u="sng" dirty="0" smtClean="0"/>
              <a:t>trajanje</a:t>
            </a:r>
            <a:r>
              <a:rPr lang="hr-HR" dirty="0" smtClean="0"/>
              <a:t> </a:t>
            </a:r>
            <a:r>
              <a:rPr lang="hr-HR" dirty="0"/>
              <a:t>od 6 </a:t>
            </a:r>
            <a:r>
              <a:rPr lang="hr-HR" dirty="0" err="1"/>
              <a:t>mj</a:t>
            </a:r>
            <a:r>
              <a:rPr lang="hr-HR" dirty="0"/>
              <a:t> do 2 god.</a:t>
            </a:r>
          </a:p>
          <a:p>
            <a:pPr lvl="0">
              <a:buClr>
                <a:srgbClr val="83992A"/>
              </a:buClr>
            </a:pPr>
            <a:r>
              <a:rPr lang="hr-HR" dirty="0"/>
              <a:t>može izreći jednu ili </a:t>
            </a:r>
            <a:r>
              <a:rPr lang="hr-HR" i="1" dirty="0"/>
              <a:t>više </a:t>
            </a:r>
            <a:r>
              <a:rPr lang="hr-HR" i="1" dirty="0" smtClean="0"/>
              <a:t>obveza</a:t>
            </a:r>
          </a:p>
          <a:p>
            <a:pPr lvl="0">
              <a:buClr>
                <a:srgbClr val="83992A"/>
              </a:buClr>
            </a:pPr>
            <a:r>
              <a:rPr lang="hr-HR" b="1" i="1" dirty="0" smtClean="0"/>
              <a:t>ne može </a:t>
            </a:r>
            <a:r>
              <a:rPr lang="hr-HR" dirty="0" smtClean="0"/>
              <a:t>se zamijeniti niti obustaviti drugom mjerom prije proteka roka od 6. mj. (18. st. 2. </a:t>
            </a:r>
            <a:r>
              <a:rPr lang="hr-HR" dirty="0" err="1" smtClean="0"/>
              <a:t>toč</a:t>
            </a:r>
            <a:r>
              <a:rPr lang="hr-HR" dirty="0" smtClean="0"/>
              <a:t>. 1. ZSM)</a:t>
            </a:r>
            <a:endParaRPr lang="hr-HR" dirty="0"/>
          </a:p>
          <a:p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5E53A-2582-411C-9190-F83B8226DA6A}" type="datetime1">
              <a:rPr lang="hr-HR" smtClean="0"/>
              <a:t>21.2.2019.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164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610" y="218793"/>
            <a:ext cx="9601196" cy="1011768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prstClr val="black">
                    <a:lumMod val="85000"/>
                    <a:lumOff val="15000"/>
                  </a:prstClr>
                </a:solidFill>
              </a:rPr>
              <a:t>C) </a:t>
            </a:r>
            <a:r>
              <a:rPr lang="hr-HR" dirty="0" smtClean="0"/>
              <a:t>I OM-3. zavodske mjere </a:t>
            </a:r>
            <a:r>
              <a:rPr lang="hr-HR" dirty="0"/>
              <a:t>(13,2%)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034" y="1230562"/>
            <a:ext cx="11320529" cy="49770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sz="2400" b="1" dirty="0" smtClean="0"/>
              <a:t>3.a) </a:t>
            </a:r>
            <a:r>
              <a:rPr lang="hr-HR" sz="2400" b="1" dirty="0" smtClean="0">
                <a:solidFill>
                  <a:srgbClr val="92D050"/>
                </a:solidFill>
              </a:rPr>
              <a:t>upućivanje u odgojnu ustanovu </a:t>
            </a:r>
            <a:r>
              <a:rPr lang="hr-HR" sz="2400" dirty="0" smtClean="0"/>
              <a:t>(čl. 15. ZSM)</a:t>
            </a:r>
          </a:p>
          <a:p>
            <a:r>
              <a:rPr lang="hr-HR" sz="2400" dirty="0" smtClean="0"/>
              <a:t>izriče sud kada je maloljetnika potrebno:</a:t>
            </a:r>
          </a:p>
          <a:p>
            <a:pPr lvl="1"/>
            <a:r>
              <a:rPr lang="hr-HR" b="1" u="sng" dirty="0" smtClean="0"/>
              <a:t>izdvojiti iz sredine </a:t>
            </a:r>
            <a:r>
              <a:rPr lang="hr-HR" dirty="0" smtClean="0"/>
              <a:t>u kojoj živi i </a:t>
            </a:r>
          </a:p>
          <a:p>
            <a:pPr lvl="1"/>
            <a:r>
              <a:rPr lang="hr-HR" dirty="0" smtClean="0"/>
              <a:t>uz pomoć, brigu i nadzor odgojitelja i drugih stručnjaka </a:t>
            </a:r>
            <a:r>
              <a:rPr lang="hr-HR" b="1" u="sng" dirty="0" smtClean="0"/>
              <a:t>omogućiti trajnije djelovanje na:</a:t>
            </a:r>
          </a:p>
          <a:p>
            <a:pPr lvl="1"/>
            <a:r>
              <a:rPr lang="hr-HR" dirty="0" smtClean="0"/>
              <a:t>njegovu ličnost, ponašanje, razvoj i odgoj, </a:t>
            </a:r>
            <a:r>
              <a:rPr lang="hr-HR" b="1" u="sng" dirty="0" smtClean="0"/>
              <a:t>osobito obrazovanjem i radnim osposobljavanjem</a:t>
            </a:r>
          </a:p>
          <a:p>
            <a:r>
              <a:rPr lang="hr-HR" sz="2400" b="1" u="sng" dirty="0" smtClean="0"/>
              <a:t>trajanje: </a:t>
            </a:r>
            <a:r>
              <a:rPr lang="hr-HR" sz="2400" dirty="0" smtClean="0"/>
              <a:t>od 6. mj. do 2. god.</a:t>
            </a:r>
          </a:p>
          <a:p>
            <a:r>
              <a:rPr lang="hr-HR" sz="2400" dirty="0" smtClean="0"/>
              <a:t>izvršava se u </a:t>
            </a:r>
            <a:r>
              <a:rPr lang="hr-HR" sz="2400" b="1" dirty="0" smtClean="0"/>
              <a:t>pravilu</a:t>
            </a:r>
            <a:r>
              <a:rPr lang="hr-HR" sz="2400" dirty="0" smtClean="0"/>
              <a:t> u ustanovi socijalne skrbi (može biti sklopljen ugovor i sa drugim pravnim osobama)</a:t>
            </a:r>
          </a:p>
          <a:p>
            <a:r>
              <a:rPr lang="hr-HR" sz="2400" dirty="0" smtClean="0"/>
              <a:t>svakih 6 mjeseci </a:t>
            </a:r>
            <a:r>
              <a:rPr lang="hr-HR" sz="2400" u="sng" dirty="0" smtClean="0"/>
              <a:t>preispitivanje mjere </a:t>
            </a:r>
            <a:r>
              <a:rPr lang="hr-HR" sz="2400" dirty="0" smtClean="0"/>
              <a:t>(čl. 15.st.3. ZSM)</a:t>
            </a:r>
          </a:p>
          <a:p>
            <a:r>
              <a:rPr lang="hr-HR" sz="2400" b="1" i="1" dirty="0" smtClean="0"/>
              <a:t>ne može se obustaviti </a:t>
            </a:r>
            <a:r>
              <a:rPr lang="hr-HR" sz="2400" dirty="0" smtClean="0"/>
              <a:t>prije proteka roka od 6 mjeseci, a do tog roka se može zamijeniti drugom:</a:t>
            </a:r>
          </a:p>
          <a:p>
            <a:pPr lvl="1"/>
            <a:r>
              <a:rPr lang="hr-HR" dirty="0" smtClean="0"/>
              <a:t>pojačane brige i nadzora uz dnevni boravak u odgojnoj ustanovi</a:t>
            </a:r>
          </a:p>
          <a:p>
            <a:pPr lvl="1"/>
            <a:r>
              <a:rPr lang="hr-HR" dirty="0" smtClean="0"/>
              <a:t>upućivanje u odgojni zavod</a:t>
            </a:r>
          </a:p>
          <a:p>
            <a:pPr lvl="1"/>
            <a:r>
              <a:rPr lang="hr-HR" dirty="0" smtClean="0"/>
              <a:t>upućivanje u posebnu odgojnu ustanovu (čl. 18.st.2.toč.2. ZSM)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F267-DF66-466B-B716-56D82EC8D351}" type="datetime1">
              <a:rPr lang="hr-HR" smtClean="0"/>
              <a:t>21.2.2019.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814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378" y="177847"/>
            <a:ext cx="9601196" cy="1126068"/>
          </a:xfrm>
        </p:spPr>
        <p:txBody>
          <a:bodyPr/>
          <a:lstStyle/>
          <a:p>
            <a:r>
              <a:rPr lang="hr-HR" dirty="0">
                <a:solidFill>
                  <a:prstClr val="black">
                    <a:lumMod val="85000"/>
                    <a:lumOff val="15000"/>
                  </a:prstClr>
                </a:solidFill>
              </a:rPr>
              <a:t>C) </a:t>
            </a:r>
            <a:r>
              <a:rPr lang="hr-HR" dirty="0" smtClean="0">
                <a:solidFill>
                  <a:schemeClr val="tx1"/>
                </a:solidFill>
              </a:rPr>
              <a:t>I </a:t>
            </a:r>
            <a:r>
              <a:rPr lang="hr-HR" dirty="0">
                <a:solidFill>
                  <a:schemeClr val="tx1"/>
                </a:solidFill>
              </a:rPr>
              <a:t>Odgojne mjere- 3. zavodske mjere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8" y="1303915"/>
            <a:ext cx="11668259" cy="486506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sz="2500" b="1" dirty="0" smtClean="0"/>
              <a:t>3.b) </a:t>
            </a:r>
            <a:r>
              <a:rPr lang="hr-HR" sz="2500" b="1" dirty="0" smtClean="0">
                <a:solidFill>
                  <a:srgbClr val="92D050"/>
                </a:solidFill>
              </a:rPr>
              <a:t>upućivanje u odgojni zavod </a:t>
            </a:r>
            <a:r>
              <a:rPr lang="hr-HR" sz="2500" dirty="0" smtClean="0"/>
              <a:t>(čl. 16. ZSM)</a:t>
            </a:r>
          </a:p>
          <a:p>
            <a:r>
              <a:rPr lang="hr-HR" sz="2500" dirty="0" smtClean="0"/>
              <a:t>izriče sud kada je maloljetnika nužno:</a:t>
            </a:r>
          </a:p>
          <a:p>
            <a:pPr lvl="1"/>
            <a:r>
              <a:rPr lang="hr-HR" sz="2500" dirty="0" smtClean="0"/>
              <a:t> </a:t>
            </a:r>
            <a:r>
              <a:rPr lang="hr-HR" sz="2500" b="1" u="sng" dirty="0" smtClean="0"/>
              <a:t>izdvojiti iz njegove životne sredine </a:t>
            </a:r>
            <a:r>
              <a:rPr lang="hr-HR" sz="2500" dirty="0" smtClean="0"/>
              <a:t>i </a:t>
            </a:r>
            <a:r>
              <a:rPr lang="hr-HR" sz="2500" b="1" u="sng" dirty="0" smtClean="0"/>
              <a:t>primijeniti mjere pojačane mjere odgoja </a:t>
            </a:r>
            <a:r>
              <a:rPr lang="hr-HR" sz="2500" dirty="0" smtClean="0"/>
              <a:t>s obzirom </a:t>
            </a:r>
            <a:r>
              <a:rPr lang="hr-HR" sz="2500" b="1" u="sng" dirty="0" smtClean="0"/>
              <a:t>na</a:t>
            </a:r>
          </a:p>
          <a:p>
            <a:pPr lvl="1"/>
            <a:r>
              <a:rPr lang="hr-HR" sz="2500" b="1" u="sng" dirty="0" smtClean="0"/>
              <a:t> izražene poremećaje ponašanja </a:t>
            </a:r>
            <a:r>
              <a:rPr lang="hr-HR" sz="2500" dirty="0" smtClean="0"/>
              <a:t>i </a:t>
            </a:r>
            <a:r>
              <a:rPr lang="hr-HR" sz="2500" b="1" u="sng" dirty="0" smtClean="0"/>
              <a:t>nedovoljnu spremnost </a:t>
            </a:r>
            <a:r>
              <a:rPr lang="hr-HR" sz="2500" dirty="0" smtClean="0"/>
              <a:t>da prihvati odgojne utjecaje</a:t>
            </a:r>
          </a:p>
          <a:p>
            <a:r>
              <a:rPr lang="hr-HR" sz="2500" dirty="0" smtClean="0"/>
              <a:t>uzima se u obzir </a:t>
            </a:r>
            <a:r>
              <a:rPr lang="hr-HR" sz="2500" u="sng" dirty="0" smtClean="0"/>
              <a:t>težina i narav počinjenog djela </a:t>
            </a:r>
            <a:r>
              <a:rPr lang="hr-HR" sz="2500" dirty="0" smtClean="0"/>
              <a:t>i da li su prema maloljetniku i prije bile izrečene </a:t>
            </a:r>
            <a:r>
              <a:rPr lang="hr-HR" sz="2500" u="sng" dirty="0" smtClean="0"/>
              <a:t>odgojne mjere ili maloljetnički zatvor (ne svrhovitost)</a:t>
            </a:r>
          </a:p>
          <a:p>
            <a:r>
              <a:rPr lang="hr-HR" sz="2500" b="1" u="sng" dirty="0" smtClean="0"/>
              <a:t>trajanje: </a:t>
            </a:r>
            <a:r>
              <a:rPr lang="hr-HR" sz="2500" dirty="0" smtClean="0"/>
              <a:t>od 6.mj- do 3 god.</a:t>
            </a:r>
          </a:p>
          <a:p>
            <a:r>
              <a:rPr lang="hr-HR" sz="2500" u="sng" dirty="0" smtClean="0"/>
              <a:t>preispitivanje mjere </a:t>
            </a:r>
            <a:r>
              <a:rPr lang="hr-HR" sz="2500" dirty="0" smtClean="0"/>
              <a:t>svakih 6 mjeseci sudsko vijeće (može obustaviti ili ju zamijeniti drugom)</a:t>
            </a:r>
          </a:p>
          <a:p>
            <a:pPr lvl="0">
              <a:buClr>
                <a:srgbClr val="90C226"/>
              </a:buClr>
            </a:pPr>
            <a:r>
              <a:rPr lang="hr-HR" sz="2500" b="1" i="1" dirty="0"/>
              <a:t>ne može se obustaviti </a:t>
            </a:r>
            <a:r>
              <a:rPr lang="hr-HR" sz="2500" dirty="0"/>
              <a:t>prije proteka roka od 6 mjeseci, a do tog roka se može zamijenit drugom:</a:t>
            </a:r>
          </a:p>
          <a:p>
            <a:pPr lvl="1">
              <a:buClr>
                <a:srgbClr val="90C226"/>
              </a:buClr>
            </a:pPr>
            <a:r>
              <a:rPr lang="hr-HR" sz="2500" dirty="0" smtClean="0"/>
              <a:t>upućivanje </a:t>
            </a:r>
            <a:r>
              <a:rPr lang="hr-HR" sz="2500" dirty="0"/>
              <a:t>u </a:t>
            </a:r>
            <a:r>
              <a:rPr lang="hr-HR" sz="2500" dirty="0" smtClean="0"/>
              <a:t>odgojnu ustanovu </a:t>
            </a:r>
            <a:endParaRPr lang="hr-HR" sz="2500" dirty="0"/>
          </a:p>
          <a:p>
            <a:pPr lvl="1">
              <a:buClr>
                <a:srgbClr val="90C226"/>
              </a:buClr>
            </a:pPr>
            <a:r>
              <a:rPr lang="hr-HR" sz="2500" dirty="0"/>
              <a:t>upućivanje u posebnu odgojnu ustanovu (čl. </a:t>
            </a:r>
            <a:r>
              <a:rPr lang="hr-HR" sz="2500" dirty="0" smtClean="0"/>
              <a:t>18.st.2.toč.3. </a:t>
            </a:r>
            <a:r>
              <a:rPr lang="hr-HR" sz="2500" dirty="0"/>
              <a:t>ZSM)</a:t>
            </a:r>
          </a:p>
          <a:p>
            <a:pPr lvl="0">
              <a:buClr>
                <a:srgbClr val="90C226"/>
              </a:buClr>
            </a:pPr>
            <a:endParaRPr lang="hr-HR" dirty="0"/>
          </a:p>
          <a:p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091F-EFC0-42F9-98DC-34CEC56711E2}" type="datetime1">
              <a:rPr lang="hr-HR" smtClean="0"/>
              <a:t>21.2.2019.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777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7243" y="493977"/>
            <a:ext cx="9601196" cy="948268"/>
          </a:xfrm>
        </p:spPr>
        <p:txBody>
          <a:bodyPr/>
          <a:lstStyle/>
          <a:p>
            <a:r>
              <a:rPr lang="hr-HR" dirty="0">
                <a:solidFill>
                  <a:prstClr val="black">
                    <a:lumMod val="85000"/>
                    <a:lumOff val="15000"/>
                  </a:prstClr>
                </a:solidFill>
              </a:rPr>
              <a:t>C) </a:t>
            </a:r>
            <a:r>
              <a:rPr lang="hr-HR" dirty="0" smtClean="0">
                <a:solidFill>
                  <a:schemeClr val="tx1"/>
                </a:solidFill>
              </a:rPr>
              <a:t>I </a:t>
            </a:r>
            <a:r>
              <a:rPr lang="hr-HR" dirty="0">
                <a:solidFill>
                  <a:schemeClr val="tx1"/>
                </a:solidFill>
              </a:rPr>
              <a:t>Odgojne mjere- 3. zavodske mjere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3658" y="1893195"/>
            <a:ext cx="9626138" cy="4675030"/>
          </a:xfrm>
        </p:spPr>
        <p:txBody>
          <a:bodyPr/>
          <a:lstStyle/>
          <a:p>
            <a:pPr marL="0" indent="0">
              <a:buNone/>
            </a:pPr>
            <a:r>
              <a:rPr lang="hr-HR" sz="2400" b="1" dirty="0" smtClean="0"/>
              <a:t>3.c</a:t>
            </a:r>
            <a:r>
              <a:rPr lang="hr-HR" sz="2400" b="1" dirty="0" smtClean="0">
                <a:solidFill>
                  <a:srgbClr val="92D050"/>
                </a:solidFill>
              </a:rPr>
              <a:t>) </a:t>
            </a:r>
            <a:r>
              <a:rPr lang="hr-HR" b="1" dirty="0" smtClean="0">
                <a:solidFill>
                  <a:srgbClr val="92D050"/>
                </a:solidFill>
              </a:rPr>
              <a:t>upućivanje u posebnu odgojnu ustanovu </a:t>
            </a:r>
            <a:r>
              <a:rPr lang="hr-HR" dirty="0" smtClean="0"/>
              <a:t>(čl. 17. ZSM)</a:t>
            </a:r>
          </a:p>
          <a:p>
            <a:endParaRPr lang="hr-HR" sz="2200" dirty="0" smtClean="0"/>
          </a:p>
          <a:p>
            <a:r>
              <a:rPr lang="hr-HR" sz="2600" dirty="0" smtClean="0"/>
              <a:t>izriče sud prema maloljetniku sa </a:t>
            </a:r>
            <a:r>
              <a:rPr lang="hr-HR" sz="2600" u="sng" dirty="0" smtClean="0"/>
              <a:t>psihofizičkim oštećenjima ???</a:t>
            </a:r>
          </a:p>
          <a:p>
            <a:r>
              <a:rPr lang="hr-HR" sz="2600" b="1" u="sng" dirty="0" smtClean="0"/>
              <a:t>trajanje:</a:t>
            </a:r>
            <a:r>
              <a:rPr lang="hr-HR" sz="2600" dirty="0" smtClean="0"/>
              <a:t> </a:t>
            </a:r>
            <a:r>
              <a:rPr lang="hr-HR" sz="2600" dirty="0" err="1"/>
              <a:t>max</a:t>
            </a:r>
            <a:r>
              <a:rPr lang="hr-HR" sz="2600" dirty="0"/>
              <a:t> do </a:t>
            </a:r>
            <a:r>
              <a:rPr lang="hr-HR" sz="2600" dirty="0" smtClean="0"/>
              <a:t>3 godine (nema minimuma)</a:t>
            </a:r>
          </a:p>
          <a:p>
            <a:r>
              <a:rPr lang="hr-HR" sz="2600" dirty="0" smtClean="0"/>
              <a:t>može i </a:t>
            </a:r>
            <a:r>
              <a:rPr lang="hr-HR" sz="2600" u="sng" dirty="0" smtClean="0"/>
              <a:t>umjesto sigurnosne mjere obveznog psihijatrijskog liječenja</a:t>
            </a:r>
            <a:r>
              <a:rPr lang="hr-HR" sz="2600" dirty="0" smtClean="0"/>
              <a:t>, ako se u toj posebnoj odgojnoj ustanovi može osigurati liječenje maloljetnika</a:t>
            </a:r>
          </a:p>
          <a:p>
            <a:r>
              <a:rPr lang="hr-HR" sz="2600" u="sng" dirty="0" smtClean="0"/>
              <a:t>preispitivanje</a:t>
            </a:r>
            <a:r>
              <a:rPr lang="hr-HR" sz="2600" dirty="0"/>
              <a:t>- svakih 6 </a:t>
            </a:r>
            <a:r>
              <a:rPr lang="hr-HR" sz="2600" dirty="0" smtClean="0"/>
              <a:t>mjeseci </a:t>
            </a:r>
            <a:r>
              <a:rPr lang="hr-HR" sz="2200" dirty="0" smtClean="0"/>
              <a:t>(sudska kontrola vijeće ispituje</a:t>
            </a:r>
            <a:r>
              <a:rPr lang="hr-HR" sz="2200" dirty="0"/>
              <a:t> </a:t>
            </a:r>
            <a:r>
              <a:rPr lang="hr-HR" sz="2200" dirty="0" smtClean="0"/>
              <a:t>potrebu daljnjeg izvršavanja ove mjere)</a:t>
            </a:r>
          </a:p>
          <a:p>
            <a:pPr marL="0" indent="0">
              <a:buNone/>
            </a:pPr>
            <a:endParaRPr lang="hr-HR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FB87C-4928-47C9-9E8D-A9262F50FCEB}" type="datetime1">
              <a:rPr lang="hr-HR" smtClean="0"/>
              <a:t>21.2.2019.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648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42" y="309094"/>
            <a:ext cx="10154121" cy="1210613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prstClr val="black">
                    <a:lumMod val="85000"/>
                    <a:lumOff val="15000"/>
                  </a:prstClr>
                </a:solidFill>
              </a:rPr>
              <a:t>C) </a:t>
            </a:r>
            <a:r>
              <a:rPr lang="hr-HR" dirty="0" smtClean="0"/>
              <a:t>I 3.Uvjetni otpust u tijeku izvršenja </a:t>
            </a:r>
            <a:r>
              <a:rPr lang="hr-HR" u="sng" dirty="0" smtClean="0"/>
              <a:t>zavodske mjere</a:t>
            </a:r>
            <a:r>
              <a:rPr lang="hr-HR" dirty="0" smtClean="0"/>
              <a:t> (čl. 21. ZSM)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457" y="1764406"/>
            <a:ext cx="11079227" cy="4790940"/>
          </a:xfrm>
        </p:spPr>
        <p:txBody>
          <a:bodyPr>
            <a:normAutofit/>
          </a:bodyPr>
          <a:lstStyle/>
          <a:p>
            <a:r>
              <a:rPr lang="hr-HR" sz="2400" dirty="0" smtClean="0"/>
              <a:t>sud može uvjetno otpustiti maloljetnika:</a:t>
            </a:r>
          </a:p>
          <a:p>
            <a:pPr lvl="1"/>
            <a:r>
              <a:rPr lang="hr-HR" dirty="0" smtClean="0"/>
              <a:t> ako mu je izrečena neka od zavodskih mjera, </a:t>
            </a:r>
            <a:r>
              <a:rPr lang="hr-HR" b="1" dirty="0" smtClean="0"/>
              <a:t>i</a:t>
            </a:r>
          </a:p>
          <a:p>
            <a:pPr lvl="1"/>
            <a:r>
              <a:rPr lang="hr-HR" dirty="0" smtClean="0"/>
              <a:t>kada se ona izvršava najmanje 6 mjeseci; (</a:t>
            </a:r>
            <a:r>
              <a:rPr lang="hr-HR" b="1" i="1" dirty="0" smtClean="0"/>
              <a:t>formalni uvjet</a:t>
            </a:r>
            <a:r>
              <a:rPr lang="hr-HR" dirty="0" smtClean="0"/>
              <a:t>)</a:t>
            </a:r>
          </a:p>
          <a:p>
            <a:r>
              <a:rPr lang="hr-HR" sz="2400" dirty="0" smtClean="0"/>
              <a:t>ako temeljem postignutog uspjeha u odgoju može se opravdano očekivati da će se maloljetnik u sredini u kojoj bude živio dobro ponašati, nastaviti školovanje ili rad i da neće činiti </a:t>
            </a:r>
            <a:r>
              <a:rPr lang="hr-HR" sz="2400" dirty="0" err="1" smtClean="0"/>
              <a:t>kd</a:t>
            </a:r>
            <a:r>
              <a:rPr lang="hr-HR" sz="2400" dirty="0" smtClean="0"/>
              <a:t> (</a:t>
            </a:r>
            <a:r>
              <a:rPr lang="hr-HR" sz="2400" b="1" i="1" dirty="0" smtClean="0"/>
              <a:t>materijalni uvjet</a:t>
            </a:r>
            <a:r>
              <a:rPr lang="hr-HR" sz="2400" dirty="0" smtClean="0"/>
              <a:t>)</a:t>
            </a:r>
          </a:p>
          <a:p>
            <a:r>
              <a:rPr lang="hr-HR" sz="2400" dirty="0" smtClean="0"/>
              <a:t>može mu se izreći mjera </a:t>
            </a:r>
            <a:r>
              <a:rPr lang="hr-HR" sz="2400" b="1" dirty="0" smtClean="0"/>
              <a:t>pojačanog nadzora i jednu ili više posebnih obveza</a:t>
            </a:r>
          </a:p>
          <a:p>
            <a:r>
              <a:rPr lang="hr-HR" sz="2400" dirty="0" smtClean="0"/>
              <a:t>traje:</a:t>
            </a:r>
          </a:p>
          <a:p>
            <a:pPr lvl="1"/>
            <a:r>
              <a:rPr lang="hr-HR" dirty="0" err="1" smtClean="0"/>
              <a:t>max</a:t>
            </a:r>
            <a:r>
              <a:rPr lang="hr-HR" dirty="0" smtClean="0"/>
              <a:t> </a:t>
            </a:r>
            <a:r>
              <a:rPr lang="hr-HR" dirty="0"/>
              <a:t>do isteka zakonskog </a:t>
            </a:r>
            <a:r>
              <a:rPr lang="hr-HR" dirty="0" smtClean="0"/>
              <a:t>roka </a:t>
            </a:r>
            <a:r>
              <a:rPr lang="hr-HR" dirty="0"/>
              <a:t>trajanja zavodske mjere </a:t>
            </a:r>
            <a:r>
              <a:rPr lang="hr-HR" dirty="0" smtClean="0"/>
              <a:t>ili</a:t>
            </a:r>
          </a:p>
          <a:p>
            <a:pPr lvl="1"/>
            <a:r>
              <a:rPr lang="hr-HR" dirty="0" smtClean="0"/>
              <a:t>dok </a:t>
            </a:r>
            <a:r>
              <a:rPr lang="hr-HR" dirty="0"/>
              <a:t>ju sud ne obustavi od izvršenja ili </a:t>
            </a:r>
            <a:endParaRPr lang="hr-HR" dirty="0" smtClean="0"/>
          </a:p>
          <a:p>
            <a:pPr lvl="1"/>
            <a:r>
              <a:rPr lang="hr-HR" dirty="0" smtClean="0"/>
              <a:t>ju </a:t>
            </a:r>
            <a:r>
              <a:rPr lang="hr-HR" dirty="0"/>
              <a:t>zamijeni drugom mjerom</a:t>
            </a:r>
            <a:endParaRPr lang="hr-HR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5FD66-0DDD-4DDA-9D1E-D907B189780F}" type="datetime1">
              <a:rPr lang="hr-HR" smtClean="0"/>
              <a:t>21.2.2019.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075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prstClr val="black">
                    <a:lumMod val="85000"/>
                    <a:lumOff val="15000"/>
                  </a:prstClr>
                </a:solidFill>
              </a:rPr>
              <a:t>C) </a:t>
            </a:r>
            <a:r>
              <a:rPr lang="hr-HR" sz="3200" dirty="0" smtClean="0">
                <a:solidFill>
                  <a:schemeClr val="tx1"/>
                </a:solidFill>
              </a:rPr>
              <a:t>I </a:t>
            </a:r>
            <a:r>
              <a:rPr lang="hr-HR" sz="3200" dirty="0">
                <a:solidFill>
                  <a:schemeClr val="tx1"/>
                </a:solidFill>
              </a:rPr>
              <a:t>3.Uvjetni otpust u tijeku izvršenja zavodske mjere (čl. 21. ZSM</a:t>
            </a:r>
            <a:r>
              <a:rPr lang="hr-HR" sz="3200" dirty="0" smtClean="0">
                <a:solidFill>
                  <a:schemeClr val="tx1"/>
                </a:solidFill>
              </a:rPr>
              <a:t>)-</a:t>
            </a:r>
            <a:r>
              <a:rPr lang="hr-HR" sz="3200" b="1" dirty="0" smtClean="0">
                <a:solidFill>
                  <a:schemeClr val="tx1"/>
                </a:solidFill>
              </a:rPr>
              <a:t>opoziv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4276" y="2086378"/>
            <a:ext cx="9932322" cy="4314422"/>
          </a:xfrm>
        </p:spPr>
        <p:txBody>
          <a:bodyPr>
            <a:normAutofit/>
          </a:bodyPr>
          <a:lstStyle/>
          <a:p>
            <a:pPr lvl="0">
              <a:buClr>
                <a:srgbClr val="90C226"/>
              </a:buClr>
            </a:pPr>
            <a:r>
              <a:rPr lang="hr-HR" sz="2600" dirty="0"/>
              <a:t>sud može i </a:t>
            </a:r>
            <a:r>
              <a:rPr lang="hr-HR" sz="2600" b="1" dirty="0"/>
              <a:t>opozvati</a:t>
            </a:r>
            <a:r>
              <a:rPr lang="hr-HR" sz="2600" dirty="0"/>
              <a:t> uvjetni otpust ako mal</a:t>
            </a:r>
            <a:r>
              <a:rPr lang="hr-HR" sz="2600" dirty="0" smtClean="0"/>
              <a:t>. (čl. 21. st. 3. ZSM):</a:t>
            </a:r>
            <a:endParaRPr lang="hr-HR" sz="2600" dirty="0"/>
          </a:p>
          <a:p>
            <a:pPr lvl="1">
              <a:buClr>
                <a:srgbClr val="90C226"/>
              </a:buClr>
            </a:pPr>
            <a:r>
              <a:rPr lang="hr-HR" sz="2600" dirty="0"/>
              <a:t> počini </a:t>
            </a:r>
            <a:r>
              <a:rPr lang="hr-HR" sz="2600" dirty="0" err="1"/>
              <a:t>kd</a:t>
            </a:r>
            <a:endParaRPr lang="hr-HR" sz="2600" dirty="0"/>
          </a:p>
          <a:p>
            <a:pPr lvl="1">
              <a:buClr>
                <a:srgbClr val="90C226"/>
              </a:buClr>
            </a:pPr>
            <a:r>
              <a:rPr lang="hr-HR" sz="2600" dirty="0"/>
              <a:t>izbjegava školu ili zaposlenje </a:t>
            </a:r>
          </a:p>
          <a:p>
            <a:pPr lvl="1">
              <a:buClr>
                <a:srgbClr val="90C226"/>
              </a:buClr>
            </a:pPr>
            <a:r>
              <a:rPr lang="hr-HR" sz="2600" dirty="0"/>
              <a:t>ne drži se izrečenih </a:t>
            </a:r>
            <a:r>
              <a:rPr lang="hr-HR" sz="2600" i="1" dirty="0"/>
              <a:t>obveza</a:t>
            </a:r>
            <a:r>
              <a:rPr lang="hr-HR" sz="2600" dirty="0"/>
              <a:t> u okviru pojačanog nadzora</a:t>
            </a:r>
          </a:p>
          <a:p>
            <a:pPr lvl="1">
              <a:buClr>
                <a:srgbClr val="90C226"/>
              </a:buClr>
            </a:pPr>
            <a:r>
              <a:rPr lang="hr-HR" sz="2600" dirty="0" smtClean="0"/>
              <a:t> u sredini u kojoj živi se loše ponaša  da očito </a:t>
            </a:r>
            <a:r>
              <a:rPr lang="hr-HR" sz="2600" dirty="0"/>
              <a:t>nema opravdanog razloga za njegov boravak izvan zavoda</a:t>
            </a:r>
          </a:p>
          <a:p>
            <a:pPr lvl="0">
              <a:buClr>
                <a:srgbClr val="90C226"/>
              </a:buClr>
            </a:pPr>
            <a:r>
              <a:rPr lang="hr-HR" sz="2600" dirty="0"/>
              <a:t>u slučaju opoziva </a:t>
            </a:r>
            <a:r>
              <a:rPr lang="hr-HR" sz="2600" b="1" u="sng" dirty="0"/>
              <a:t>vrijeme provedeno na prijevremenom otpustu ne uračunava se </a:t>
            </a:r>
            <a:r>
              <a:rPr lang="hr-HR" sz="2600" dirty="0"/>
              <a:t>u vrijeme trajanja odgojne mjere </a:t>
            </a:r>
          </a:p>
          <a:p>
            <a:endParaRPr lang="hr-HR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50C0-04FB-4A78-8C61-5178423B19D5}" type="datetime1">
              <a:rPr lang="hr-HR" smtClean="0"/>
              <a:t>21.2.2019.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618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125" y="141668"/>
            <a:ext cx="10663706" cy="1352282"/>
          </a:xfrm>
        </p:spPr>
        <p:txBody>
          <a:bodyPr>
            <a:normAutofit/>
          </a:bodyPr>
          <a:lstStyle/>
          <a:p>
            <a:r>
              <a:rPr lang="hr-HR" sz="4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C) </a:t>
            </a:r>
            <a:r>
              <a:rPr lang="hr-HR" sz="4000" dirty="0" smtClean="0">
                <a:solidFill>
                  <a:schemeClr val="tx1"/>
                </a:solidFill>
              </a:rPr>
              <a:t>I OM- 4. Upućivanje u disciplinski centar </a:t>
            </a:r>
            <a:r>
              <a:rPr lang="hr-HR" sz="4000" dirty="0" smtClean="0"/>
              <a:t>(čl. 13. ZSM)</a:t>
            </a:r>
            <a:endParaRPr lang="hr-H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125" y="1403798"/>
            <a:ext cx="11500833" cy="4662151"/>
          </a:xfrm>
        </p:spPr>
        <p:txBody>
          <a:bodyPr>
            <a:noAutofit/>
          </a:bodyPr>
          <a:lstStyle/>
          <a:p>
            <a:r>
              <a:rPr lang="hr-HR" sz="2600" dirty="0" smtClean="0"/>
              <a:t>sud izriče kada ocijeni da je za ostvarenje svrhe odgojnih mjera potrebno </a:t>
            </a:r>
            <a:r>
              <a:rPr lang="hr-HR" sz="2600" b="1" dirty="0" smtClean="0"/>
              <a:t>kratkotrajno</a:t>
            </a:r>
            <a:r>
              <a:rPr lang="hr-HR" sz="2600" dirty="0" smtClean="0"/>
              <a:t> izdvajanje iz njegove životne sredine tijekom kojeg će odgovarajućim </a:t>
            </a:r>
            <a:r>
              <a:rPr lang="hr-HR" sz="2600" b="1" u="sng" dirty="0" smtClean="0"/>
              <a:t>intenzivnim mjerama </a:t>
            </a:r>
            <a:r>
              <a:rPr lang="hr-HR" sz="2600" dirty="0" smtClean="0"/>
              <a:t>biti izvršen utjecaj na njegu ličnost i ponašanje</a:t>
            </a:r>
          </a:p>
          <a:p>
            <a:pPr marL="0" indent="0">
              <a:buNone/>
            </a:pPr>
            <a:r>
              <a:rPr lang="hr-HR" sz="2600" dirty="0" smtClean="0"/>
              <a:t>Trajanje:</a:t>
            </a:r>
          </a:p>
          <a:p>
            <a:pPr lvl="1"/>
            <a:r>
              <a:rPr lang="hr-HR" sz="2600" b="1" dirty="0" smtClean="0"/>
              <a:t>sub i ned-6 sati od 3 do 8 </a:t>
            </a:r>
            <a:r>
              <a:rPr lang="hr-HR" sz="2600" b="1" dirty="0" err="1" smtClean="0"/>
              <a:t>tjed</a:t>
            </a:r>
            <a:r>
              <a:rPr lang="hr-HR" sz="2600" b="1" dirty="0" smtClean="0"/>
              <a:t>. (8h-20h čl. 30. st. 1. ZISIM)</a:t>
            </a:r>
          </a:p>
          <a:p>
            <a:pPr lvl="1"/>
            <a:r>
              <a:rPr lang="hr-HR" sz="2600" b="1" dirty="0" smtClean="0"/>
              <a:t>sub i </a:t>
            </a:r>
            <a:r>
              <a:rPr lang="hr-HR" sz="2600" b="1" dirty="0" err="1" smtClean="0"/>
              <a:t>ned</a:t>
            </a:r>
            <a:r>
              <a:rPr lang="hr-HR" sz="2600" b="1" dirty="0" smtClean="0"/>
              <a:t>-neprekidno -3 do 8 </a:t>
            </a:r>
            <a:r>
              <a:rPr lang="hr-HR" sz="2600" b="1" dirty="0" err="1" smtClean="0"/>
              <a:t>tjed</a:t>
            </a:r>
            <a:r>
              <a:rPr lang="hr-HR" sz="2600" b="1" dirty="0" smtClean="0"/>
              <a:t> (8h u sub do 18 h u </a:t>
            </a:r>
            <a:r>
              <a:rPr lang="hr-HR" sz="2600" b="1" dirty="0" err="1" smtClean="0"/>
              <a:t>ned</a:t>
            </a:r>
            <a:r>
              <a:rPr lang="hr-HR" sz="2600" b="1" dirty="0" smtClean="0"/>
              <a:t>- čl. 30. st.3 ZISIM)</a:t>
            </a:r>
          </a:p>
          <a:p>
            <a:pPr lvl="1"/>
            <a:r>
              <a:rPr lang="hr-HR" sz="2600" b="1" dirty="0" smtClean="0"/>
              <a:t>nekoliko sati tijekom dana -14 do 30 dana (</a:t>
            </a:r>
            <a:r>
              <a:rPr lang="hr-HR" sz="2600" b="1" dirty="0"/>
              <a:t>8h-20h čl. 30. st. </a:t>
            </a:r>
            <a:r>
              <a:rPr lang="hr-HR" sz="2600" b="1" dirty="0" smtClean="0"/>
              <a:t>2. </a:t>
            </a:r>
            <a:r>
              <a:rPr lang="hr-HR" sz="2600" b="1" dirty="0"/>
              <a:t>ZISIM</a:t>
            </a:r>
            <a:r>
              <a:rPr lang="hr-HR" sz="2600" b="1" dirty="0" smtClean="0"/>
              <a:t>)</a:t>
            </a:r>
          </a:p>
          <a:p>
            <a:pPr lvl="1"/>
            <a:r>
              <a:rPr lang="hr-HR" sz="2600" b="1" dirty="0" smtClean="0"/>
              <a:t>neprekidni boravak –do 15 dana do 3 mjeseca</a:t>
            </a:r>
          </a:p>
          <a:p>
            <a:r>
              <a:rPr lang="hr-HR" sz="2600" dirty="0" smtClean="0"/>
              <a:t>upućivanje u disciplinski centar zbog neizvršavanja posebnih obveza ili dužnosti (čl. 14. ZSM)-neprekidni boravak u trajanju </a:t>
            </a:r>
            <a:r>
              <a:rPr lang="hr-HR" sz="2600" b="1" dirty="0" smtClean="0"/>
              <a:t>najdulje 1 mjesec</a:t>
            </a:r>
          </a:p>
          <a:p>
            <a:r>
              <a:rPr lang="hr-HR" sz="2600" b="1" dirty="0" smtClean="0"/>
              <a:t>može izreći uz upućivanje i mjere pojačanog nadzora (st.6.)</a:t>
            </a:r>
            <a:endParaRPr lang="hr-HR" sz="26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6749-7EBA-49CD-A423-727BED3CB107}" type="datetime1">
              <a:rPr lang="hr-HR" smtClean="0"/>
              <a:t>21.2.2019.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863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823" y="379566"/>
            <a:ext cx="10303098" cy="1094439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prstClr val="black">
                    <a:lumMod val="85000"/>
                    <a:lumOff val="15000"/>
                  </a:prstClr>
                </a:solidFill>
              </a:rPr>
              <a:t>C) </a:t>
            </a:r>
            <a:r>
              <a:rPr lang="hr-HR" dirty="0" smtClean="0"/>
              <a:t>I Ponovno odlučivanje o OM (čl. 20. ZSM)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155" y="1584101"/>
            <a:ext cx="11024315" cy="46621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2400" dirty="0" smtClean="0"/>
              <a:t>1) </a:t>
            </a:r>
            <a:r>
              <a:rPr lang="hr-HR" sz="2400" dirty="0" smtClean="0">
                <a:solidFill>
                  <a:srgbClr val="92D050"/>
                </a:solidFill>
              </a:rPr>
              <a:t>zavodska odgojna mjera</a:t>
            </a:r>
          </a:p>
          <a:p>
            <a:pPr lvl="1"/>
            <a:r>
              <a:rPr lang="hr-HR" dirty="0" smtClean="0"/>
              <a:t>koja se nije počela </a:t>
            </a:r>
            <a:r>
              <a:rPr lang="hr-HR" b="1" u="sng" dirty="0" smtClean="0"/>
              <a:t>izvršavati u roku od 1 god o</a:t>
            </a:r>
            <a:r>
              <a:rPr lang="hr-HR" dirty="0" smtClean="0"/>
              <a:t>d dana pravomoćnosti, sud </a:t>
            </a:r>
            <a:r>
              <a:rPr lang="hr-HR" b="1" dirty="0" smtClean="0"/>
              <a:t>mora</a:t>
            </a:r>
            <a:r>
              <a:rPr lang="hr-HR" dirty="0" smtClean="0"/>
              <a:t> ponovno o njoj odlučivati</a:t>
            </a:r>
          </a:p>
          <a:p>
            <a:pPr lvl="1"/>
            <a:r>
              <a:rPr lang="hr-HR" dirty="0" smtClean="0"/>
              <a:t>isto mora odlučivati kada se počela izvršavati, a potom se nije </a:t>
            </a:r>
            <a:r>
              <a:rPr lang="hr-HR" b="1" u="sng" dirty="0" smtClean="0"/>
              <a:t>izvršavala dulje od 6 mjeseci </a:t>
            </a:r>
            <a:r>
              <a:rPr lang="hr-HR" dirty="0" smtClean="0"/>
              <a:t>zbog bijega maloljetnika ili drugih razloga</a:t>
            </a:r>
          </a:p>
          <a:p>
            <a:pPr marL="0" lvl="0" indent="0">
              <a:buNone/>
            </a:pPr>
            <a:r>
              <a:rPr lang="hr-HR" sz="2400" dirty="0">
                <a:solidFill>
                  <a:prstClr val="black"/>
                </a:solidFill>
              </a:rPr>
              <a:t>2) </a:t>
            </a:r>
            <a:r>
              <a:rPr lang="hr-HR" sz="2400" dirty="0">
                <a:solidFill>
                  <a:srgbClr val="92D050"/>
                </a:solidFill>
              </a:rPr>
              <a:t>druga odgojna mjera</a:t>
            </a:r>
          </a:p>
          <a:p>
            <a:pPr lvl="1">
              <a:buClr>
                <a:srgbClr val="90C226"/>
              </a:buClr>
            </a:pPr>
            <a:r>
              <a:rPr lang="hr-HR" dirty="0">
                <a:solidFill>
                  <a:prstClr val="black"/>
                </a:solidFill>
              </a:rPr>
              <a:t>koja se nije </a:t>
            </a:r>
            <a:r>
              <a:rPr lang="hr-HR" b="1" u="sng" dirty="0">
                <a:solidFill>
                  <a:prstClr val="black"/>
                </a:solidFill>
              </a:rPr>
              <a:t>počela izvršavati u roku od 6 mjeseci </a:t>
            </a:r>
            <a:r>
              <a:rPr lang="hr-HR" dirty="0">
                <a:solidFill>
                  <a:prstClr val="black"/>
                </a:solidFill>
              </a:rPr>
              <a:t>od dana pravomoćnosti, sud mora ponovno o njoj odlučivati</a:t>
            </a:r>
          </a:p>
          <a:p>
            <a:pPr lvl="0"/>
            <a:r>
              <a:rPr lang="hr-HR" sz="2400" dirty="0">
                <a:solidFill>
                  <a:prstClr val="black"/>
                </a:solidFill>
              </a:rPr>
              <a:t>sud može odlučiti da:</a:t>
            </a:r>
          </a:p>
          <a:p>
            <a:pPr lvl="1"/>
            <a:r>
              <a:rPr lang="hr-HR" dirty="0">
                <a:solidFill>
                  <a:prstClr val="black"/>
                </a:solidFill>
              </a:rPr>
              <a:t>se mjera izvrši</a:t>
            </a:r>
          </a:p>
          <a:p>
            <a:pPr lvl="1"/>
            <a:r>
              <a:rPr lang="hr-HR" dirty="0">
                <a:solidFill>
                  <a:prstClr val="black"/>
                </a:solidFill>
              </a:rPr>
              <a:t>ne izvrši</a:t>
            </a:r>
          </a:p>
          <a:p>
            <a:pPr lvl="1"/>
            <a:r>
              <a:rPr lang="hr-HR" dirty="0">
                <a:solidFill>
                  <a:prstClr val="black"/>
                </a:solidFill>
              </a:rPr>
              <a:t>zamijeni drugom mjerom</a:t>
            </a:r>
          </a:p>
          <a:p>
            <a:endParaRPr lang="hr-HR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B3AD5-2603-4CC4-9ED6-052F0205A0C9}" type="datetime1">
              <a:rPr lang="hr-HR" smtClean="0"/>
              <a:t>21.2.2019.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963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5963" y="378859"/>
            <a:ext cx="10055473" cy="922868"/>
          </a:xfrm>
        </p:spPr>
        <p:txBody>
          <a:bodyPr>
            <a:noAutofit/>
          </a:bodyPr>
          <a:lstStyle/>
          <a:p>
            <a:r>
              <a:rPr lang="hr-HR" sz="4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C) </a:t>
            </a:r>
            <a:r>
              <a:rPr lang="hr-HR" sz="4000" dirty="0" smtClean="0"/>
              <a:t>II Maloljetnički zatvor (čl. 24. i 25. ZSM; </a:t>
            </a:r>
            <a:r>
              <a:rPr lang="hr-HR" sz="4000" dirty="0"/>
              <a:t>3,3%)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01" y="1571223"/>
            <a:ext cx="10985679" cy="4237149"/>
          </a:xfrm>
        </p:spPr>
        <p:txBody>
          <a:bodyPr>
            <a:noAutofit/>
          </a:bodyPr>
          <a:lstStyle/>
          <a:p>
            <a:r>
              <a:rPr lang="hr-HR" dirty="0" smtClean="0"/>
              <a:t>kazna lišenja slobode </a:t>
            </a:r>
          </a:p>
          <a:p>
            <a:r>
              <a:rPr lang="hr-HR" dirty="0" smtClean="0"/>
              <a:t>može se izreći </a:t>
            </a:r>
            <a:r>
              <a:rPr lang="hr-HR" u="sng" dirty="0" smtClean="0"/>
              <a:t>samo starijem maloljetniku</a:t>
            </a:r>
            <a:r>
              <a:rPr lang="hr-HR" dirty="0" smtClean="0"/>
              <a:t>; </a:t>
            </a:r>
          </a:p>
          <a:p>
            <a:pPr lvl="1"/>
            <a:r>
              <a:rPr lang="hr-HR" sz="2800" dirty="0" smtClean="0"/>
              <a:t>s obzirom na narav i težinu djela i </a:t>
            </a:r>
          </a:p>
          <a:p>
            <a:pPr lvl="1"/>
            <a:r>
              <a:rPr lang="hr-HR" sz="2800" dirty="0" smtClean="0"/>
              <a:t>visoki stupanj krivnje</a:t>
            </a:r>
          </a:p>
          <a:p>
            <a:pPr lvl="1"/>
            <a:r>
              <a:rPr lang="hr-HR" sz="2800" dirty="0" smtClean="0"/>
              <a:t>ne bi bilo opravdano izreći mu odgojnu mjeru (</a:t>
            </a:r>
            <a:r>
              <a:rPr lang="hr-HR" sz="2800" b="1" u="sng" dirty="0" smtClean="0"/>
              <a:t>materijalni kriteriji</a:t>
            </a:r>
            <a:r>
              <a:rPr lang="hr-HR" sz="2800" dirty="0" smtClean="0"/>
              <a:t>)</a:t>
            </a:r>
          </a:p>
          <a:p>
            <a:r>
              <a:rPr lang="hr-HR" dirty="0" smtClean="0"/>
              <a:t>za kazneno djelo za koje je u zakonu propisana kazna zatvora </a:t>
            </a:r>
            <a:r>
              <a:rPr lang="hr-HR" b="1" u="sng" dirty="0" smtClean="0"/>
              <a:t>od 3 godine ili teža (formalni kriterij)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A83C7-04BE-42D7-9A51-D974DD0FE17B}" type="datetime1">
              <a:rPr lang="hr-HR" smtClean="0"/>
              <a:t>21.2.2019.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3433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654" y="301585"/>
            <a:ext cx="10072450" cy="1090629"/>
          </a:xfrm>
        </p:spPr>
        <p:txBody>
          <a:bodyPr>
            <a:normAutofit/>
          </a:bodyPr>
          <a:lstStyle/>
          <a:p>
            <a:r>
              <a:rPr lang="hr-HR" sz="4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C) </a:t>
            </a:r>
            <a:r>
              <a:rPr lang="hr-HR" sz="4000" dirty="0" smtClean="0"/>
              <a:t>II Maloljetnički zatvor (čl. 24. i 25. ZSM; </a:t>
            </a:r>
            <a:r>
              <a:rPr lang="hr-HR" sz="4000" dirty="0"/>
              <a:t>3,3%)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0654" y="1700011"/>
            <a:ext cx="10235045" cy="4520485"/>
          </a:xfrm>
        </p:spPr>
        <p:txBody>
          <a:bodyPr>
            <a:noAutofit/>
          </a:bodyPr>
          <a:lstStyle/>
          <a:p>
            <a:pPr lvl="0">
              <a:buClr>
                <a:srgbClr val="83992A"/>
              </a:buClr>
            </a:pPr>
            <a:r>
              <a:rPr lang="hr-HR" sz="2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TRAJANJE</a:t>
            </a:r>
            <a:r>
              <a:rPr lang="hr-HR" sz="26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:</a:t>
            </a:r>
            <a:endParaRPr lang="hr-HR" sz="2600" dirty="0" smtClean="0"/>
          </a:p>
          <a:p>
            <a:pPr marL="914400" lvl="1" indent="-457200">
              <a:buFont typeface="+mj-lt"/>
              <a:buAutoNum type="alphaUcPeriod"/>
            </a:pPr>
            <a:r>
              <a:rPr lang="hr-HR" sz="2600" dirty="0" smtClean="0"/>
              <a:t>izriče se </a:t>
            </a:r>
            <a:r>
              <a:rPr lang="hr-HR" sz="2600" b="1" dirty="0" smtClean="0"/>
              <a:t>u trajanju od 6 mj. do 5 godina </a:t>
            </a:r>
            <a:r>
              <a:rPr lang="hr-HR" sz="2600" dirty="0" smtClean="0"/>
              <a:t>(na pune mjesece i godine)</a:t>
            </a:r>
          </a:p>
          <a:p>
            <a:pPr marL="914400" lvl="1" indent="-457200">
              <a:buFont typeface="+mj-lt"/>
              <a:buAutoNum type="alphaUcPeriod"/>
            </a:pPr>
            <a:r>
              <a:rPr lang="hr-HR" sz="2600" dirty="0" smtClean="0"/>
              <a:t>IZNIMNO do 10 god.:</a:t>
            </a:r>
          </a:p>
          <a:p>
            <a:pPr lvl="2"/>
            <a:r>
              <a:rPr lang="hr-HR" sz="2600" dirty="0" smtClean="0"/>
              <a:t> za djela za koja je propisana kazna dugotrajnog zatvora ili se radi</a:t>
            </a:r>
          </a:p>
          <a:p>
            <a:pPr lvl="2"/>
            <a:r>
              <a:rPr lang="hr-HR" sz="2600" dirty="0" smtClean="0"/>
              <a:t>o stjecaju najmanje dva </a:t>
            </a:r>
            <a:r>
              <a:rPr lang="hr-HR" sz="2600" dirty="0" err="1" smtClean="0"/>
              <a:t>kd</a:t>
            </a:r>
            <a:r>
              <a:rPr lang="hr-HR" sz="2600" dirty="0" smtClean="0"/>
              <a:t> za koja je propisana </a:t>
            </a:r>
            <a:r>
              <a:rPr lang="hr-HR" sz="2600" dirty="0" err="1" smtClean="0"/>
              <a:t>kz</a:t>
            </a:r>
            <a:r>
              <a:rPr lang="hr-HR" sz="2600" dirty="0" smtClean="0"/>
              <a:t> teža od 10 godina</a:t>
            </a:r>
          </a:p>
          <a:p>
            <a:pPr lvl="2"/>
            <a:r>
              <a:rPr lang="hr-HR" sz="2600" dirty="0" smtClean="0"/>
              <a:t>kod stjecaja se ne utvrđuje </a:t>
            </a:r>
            <a:r>
              <a:rPr lang="hr-HR" sz="2600" dirty="0" err="1" smtClean="0"/>
              <a:t>kmz</a:t>
            </a:r>
            <a:r>
              <a:rPr lang="hr-HR" sz="2600" dirty="0" smtClean="0"/>
              <a:t> za svako pojedino djelo (čl. 26. ZSM)</a:t>
            </a:r>
          </a:p>
          <a:p>
            <a:pPr marL="914400" lvl="1" indent="-457200">
              <a:buFont typeface="+mj-lt"/>
              <a:buAutoNum type="alphaUcPeriod"/>
            </a:pPr>
            <a:r>
              <a:rPr lang="hr-HR" sz="2600" dirty="0" smtClean="0"/>
              <a:t>OGRANIČENO posebnim maksimumom </a:t>
            </a:r>
            <a:r>
              <a:rPr lang="hr-HR" sz="2600" dirty="0" err="1" smtClean="0"/>
              <a:t>kz</a:t>
            </a:r>
            <a:r>
              <a:rPr lang="hr-HR" sz="2600" dirty="0" smtClean="0"/>
              <a:t> propisane za pojedino </a:t>
            </a:r>
            <a:r>
              <a:rPr lang="hr-HR" sz="2600" dirty="0" err="1" smtClean="0"/>
              <a:t>kd</a:t>
            </a:r>
            <a:r>
              <a:rPr lang="hr-HR" sz="2600" dirty="0" smtClean="0"/>
              <a:t> (6mj-3god; 1-3god.)</a:t>
            </a:r>
            <a:endParaRPr lang="hr-HR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8A2C2-06BA-4ED5-AD3E-FC004F93A994}" type="datetime1">
              <a:rPr lang="hr-HR" smtClean="0"/>
              <a:t>21.2.2019.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9531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982133"/>
            <a:ext cx="9601196" cy="1075268"/>
          </a:xfrm>
        </p:spPr>
        <p:txBody>
          <a:bodyPr/>
          <a:lstStyle/>
          <a:p>
            <a:r>
              <a:rPr lang="hr-HR" dirty="0" smtClean="0"/>
              <a:t>2. a.) Povijesni razvoj-SAD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2394064"/>
            <a:ext cx="10667999" cy="3917835"/>
          </a:xfrm>
        </p:spPr>
        <p:txBody>
          <a:bodyPr>
            <a:normAutofit/>
          </a:bodyPr>
          <a:lstStyle/>
          <a:p>
            <a:pPr algn="just"/>
            <a:r>
              <a:rPr lang="hr-HR" dirty="0" smtClean="0"/>
              <a:t>Chicago (SAD</a:t>
            </a:r>
            <a:r>
              <a:rPr lang="hr-HR" i="1" dirty="0" smtClean="0"/>
              <a:t>)- </a:t>
            </a:r>
            <a:r>
              <a:rPr lang="hr-HR" i="1" dirty="0" err="1" smtClean="0"/>
              <a:t>juvenile</a:t>
            </a:r>
            <a:r>
              <a:rPr lang="hr-HR" i="1" dirty="0" smtClean="0"/>
              <a:t> </a:t>
            </a:r>
            <a:r>
              <a:rPr lang="hr-HR" i="1" dirty="0" err="1" smtClean="0"/>
              <a:t>justice</a:t>
            </a:r>
            <a:r>
              <a:rPr lang="hr-HR" i="1" dirty="0" smtClean="0"/>
              <a:t> </a:t>
            </a:r>
            <a:r>
              <a:rPr lang="hr-HR" dirty="0" smtClean="0"/>
              <a:t>– doktrina ‘zla volja nadomješta dob</a:t>
            </a:r>
            <a:r>
              <a:rPr lang="hr-HR" dirty="0"/>
              <a:t>’ </a:t>
            </a:r>
            <a:r>
              <a:rPr lang="hr-HR" dirty="0" smtClean="0"/>
              <a:t>(</a:t>
            </a:r>
            <a:r>
              <a:rPr lang="hr-HR" dirty="0" err="1" smtClean="0"/>
              <a:t>eng</a:t>
            </a:r>
            <a:r>
              <a:rPr lang="hr-HR" dirty="0" smtClean="0"/>
              <a:t>. ‘</a:t>
            </a:r>
            <a:r>
              <a:rPr lang="hr-HR" dirty="0" err="1" smtClean="0"/>
              <a:t>malice</a:t>
            </a:r>
            <a:r>
              <a:rPr lang="hr-HR" dirty="0" smtClean="0"/>
              <a:t> </a:t>
            </a:r>
            <a:r>
              <a:rPr lang="hr-HR" dirty="0" err="1" smtClean="0"/>
              <a:t>supplies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smtClean="0"/>
              <a:t>age’)</a:t>
            </a:r>
            <a:endParaRPr lang="hr-HR" dirty="0" smtClean="0"/>
          </a:p>
          <a:p>
            <a:pPr algn="just"/>
            <a:r>
              <a:rPr lang="hr-HR" dirty="0" smtClean="0"/>
              <a:t>posebni </a:t>
            </a:r>
            <a:r>
              <a:rPr lang="hr-HR" dirty="0" smtClean="0"/>
              <a:t>zakon 1899. god. (19. st.) </a:t>
            </a:r>
          </a:p>
          <a:p>
            <a:pPr algn="just"/>
            <a:r>
              <a:rPr lang="hr-HR" dirty="0" smtClean="0"/>
              <a:t>formiranje sudova za maloljetnike u državi Illinois- (nije bio poseban sud- redovan sud koji je u nadležnosti imao postupanje prema maloljetnicima koji su prekršili bilo koji zakon ili propis)- </a:t>
            </a:r>
          </a:p>
          <a:p>
            <a:pPr algn="just"/>
            <a:r>
              <a:rPr lang="hr-HR" dirty="0" smtClean="0"/>
              <a:t>postupno se širi cijelom SAD pa i izvan američkog kontinenta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690E-25D0-4C1D-B396-5B1FA5180C67}" type="datetime1">
              <a:rPr lang="hr-HR" smtClean="0"/>
              <a:t>21.2.2019.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594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459" y="180304"/>
            <a:ext cx="10959922" cy="1383853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prstClr val="black">
                    <a:lumMod val="85000"/>
                    <a:lumOff val="15000"/>
                  </a:prstClr>
                </a:solidFill>
              </a:rPr>
              <a:t>C) </a:t>
            </a:r>
            <a:r>
              <a:rPr lang="hr-HR" sz="4200" dirty="0" smtClean="0"/>
              <a:t>II Uvjetni otpust iz maloljetničkog zatvora (čl. 27. ZSM)</a:t>
            </a:r>
            <a:endParaRPr lang="hr-HR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793" y="1700011"/>
            <a:ext cx="11101588" cy="4520485"/>
          </a:xfrm>
        </p:spPr>
        <p:txBody>
          <a:bodyPr>
            <a:normAutofit fontScale="92500" lnSpcReduction="10000"/>
          </a:bodyPr>
          <a:lstStyle/>
          <a:p>
            <a:r>
              <a:rPr lang="hr-HR" sz="2500" dirty="0" smtClean="0"/>
              <a:t>može se otpustiti ako je izdržao </a:t>
            </a:r>
            <a:r>
              <a:rPr lang="hr-HR" sz="2500" b="1" dirty="0" smtClean="0"/>
              <a:t>najmanje 1/3 kazne</a:t>
            </a:r>
          </a:p>
          <a:p>
            <a:r>
              <a:rPr lang="hr-HR" sz="2500" dirty="0" smtClean="0"/>
              <a:t>odlučuje županijski sud za mladež koji je izrekao kaznu </a:t>
            </a:r>
            <a:r>
              <a:rPr lang="hr-HR" sz="2500" dirty="0" err="1" smtClean="0"/>
              <a:t>mz</a:t>
            </a:r>
            <a:r>
              <a:rPr lang="hr-HR" sz="2500" dirty="0" smtClean="0"/>
              <a:t>, ili u čijem se sjedištu nalazi općinski sud koji je izrekao kaznu </a:t>
            </a:r>
            <a:r>
              <a:rPr lang="hr-HR" sz="2500" dirty="0" err="1" smtClean="0"/>
              <a:t>mz</a:t>
            </a:r>
            <a:r>
              <a:rPr lang="hr-HR" sz="2500" dirty="0" smtClean="0"/>
              <a:t> (čl. 103. st. 1. ZSM)</a:t>
            </a:r>
          </a:p>
          <a:p>
            <a:r>
              <a:rPr lang="hr-HR" sz="2500" b="1" dirty="0" smtClean="0"/>
              <a:t>sud o</a:t>
            </a:r>
            <a:r>
              <a:rPr lang="hr-HR" sz="2500" dirty="0" smtClean="0"/>
              <a:t>dlučuje i po službenoj dužnosti o uvjetnom otpustu 2 mjeseca prije 2/3 izdržane kazne (čl. 103. st. 2. ZSM)</a:t>
            </a:r>
          </a:p>
          <a:p>
            <a:r>
              <a:rPr lang="hr-HR" sz="2500" dirty="0" smtClean="0"/>
              <a:t>može se izreći mjere </a:t>
            </a:r>
            <a:r>
              <a:rPr lang="hr-HR" sz="2500" b="1" dirty="0" smtClean="0"/>
              <a:t>pojačanog nadzora i posebne obveze </a:t>
            </a:r>
            <a:r>
              <a:rPr lang="hr-HR" sz="2500" dirty="0" smtClean="0"/>
              <a:t>(čl. 27. st.1. ZSM-a)</a:t>
            </a:r>
          </a:p>
          <a:p>
            <a:pPr lvl="0"/>
            <a:r>
              <a:rPr lang="hr-HR" sz="2500" b="1" dirty="0">
                <a:solidFill>
                  <a:prstClr val="black"/>
                </a:solidFill>
              </a:rPr>
              <a:t>TRAJANJE: </a:t>
            </a:r>
            <a:r>
              <a:rPr lang="hr-HR" sz="2500" dirty="0">
                <a:solidFill>
                  <a:prstClr val="black"/>
                </a:solidFill>
              </a:rPr>
              <a:t>uvjetni otpust traje do isteka vremena za koje je kazna izrečena </a:t>
            </a:r>
          </a:p>
          <a:p>
            <a:pPr lvl="0"/>
            <a:r>
              <a:rPr lang="hr-HR" sz="2500" b="1" dirty="0">
                <a:solidFill>
                  <a:prstClr val="black"/>
                </a:solidFill>
              </a:rPr>
              <a:t>OPOZIV- </a:t>
            </a:r>
            <a:r>
              <a:rPr lang="hr-HR" sz="2500" dirty="0">
                <a:solidFill>
                  <a:prstClr val="black"/>
                </a:solidFill>
              </a:rPr>
              <a:t>nakon pribavljenog mišljenja državnog odvjetnika i ispitivanja maloljetnika ŽS koji je izrekao kaznu </a:t>
            </a:r>
            <a:r>
              <a:rPr lang="hr-HR" sz="2500" dirty="0" smtClean="0">
                <a:solidFill>
                  <a:prstClr val="black"/>
                </a:solidFill>
              </a:rPr>
              <a:t>MZ </a:t>
            </a:r>
            <a:r>
              <a:rPr lang="hr-HR" sz="2500" dirty="0">
                <a:solidFill>
                  <a:prstClr val="black"/>
                </a:solidFill>
              </a:rPr>
              <a:t>ili u čijem se sjedištu nalazi općinski sud koji je izrekao kaznu </a:t>
            </a:r>
            <a:r>
              <a:rPr lang="hr-HR" sz="2500" dirty="0" smtClean="0">
                <a:solidFill>
                  <a:prstClr val="black"/>
                </a:solidFill>
              </a:rPr>
              <a:t>MZ </a:t>
            </a:r>
            <a:r>
              <a:rPr lang="hr-HR" sz="2500" dirty="0">
                <a:solidFill>
                  <a:prstClr val="black"/>
                </a:solidFill>
              </a:rPr>
              <a:t>(čl. 103. st. 4. ZSM):</a:t>
            </a:r>
          </a:p>
          <a:p>
            <a:pPr lvl="1"/>
            <a:r>
              <a:rPr lang="hr-HR" sz="2500" dirty="0">
                <a:solidFill>
                  <a:prstClr val="black"/>
                </a:solidFill>
              </a:rPr>
              <a:t>ako osuđenik na uvjetnom otpustu počini jedno ili više </a:t>
            </a:r>
            <a:r>
              <a:rPr lang="hr-HR" sz="2500" dirty="0" err="1">
                <a:solidFill>
                  <a:prstClr val="black"/>
                </a:solidFill>
              </a:rPr>
              <a:t>kd</a:t>
            </a:r>
            <a:r>
              <a:rPr lang="hr-HR" sz="2500" dirty="0">
                <a:solidFill>
                  <a:prstClr val="black"/>
                </a:solidFill>
              </a:rPr>
              <a:t> za koja je izrečena </a:t>
            </a:r>
            <a:r>
              <a:rPr lang="hr-HR" sz="2500" dirty="0" err="1">
                <a:solidFill>
                  <a:prstClr val="black"/>
                </a:solidFill>
              </a:rPr>
              <a:t>kz</a:t>
            </a:r>
            <a:r>
              <a:rPr lang="hr-HR" sz="2500" dirty="0">
                <a:solidFill>
                  <a:prstClr val="black"/>
                </a:solidFill>
              </a:rPr>
              <a:t> 6 </a:t>
            </a:r>
            <a:r>
              <a:rPr lang="hr-HR" sz="2500" dirty="0" err="1">
                <a:solidFill>
                  <a:prstClr val="black"/>
                </a:solidFill>
              </a:rPr>
              <a:t>mj</a:t>
            </a:r>
            <a:r>
              <a:rPr lang="hr-HR" sz="2500" dirty="0">
                <a:solidFill>
                  <a:prstClr val="black"/>
                </a:solidFill>
              </a:rPr>
              <a:t>,</a:t>
            </a:r>
          </a:p>
          <a:p>
            <a:pPr lvl="1"/>
            <a:r>
              <a:rPr lang="hr-HR" sz="2500" dirty="0">
                <a:solidFill>
                  <a:prstClr val="black"/>
                </a:solidFill>
              </a:rPr>
              <a:t> ako osuđenik na uvjetnom otpustu počini jedno ili više </a:t>
            </a:r>
            <a:r>
              <a:rPr lang="hr-HR" sz="2500" dirty="0" err="1">
                <a:solidFill>
                  <a:prstClr val="black"/>
                </a:solidFill>
              </a:rPr>
              <a:t>kd</a:t>
            </a:r>
            <a:r>
              <a:rPr lang="hr-HR" sz="2500" dirty="0">
                <a:solidFill>
                  <a:prstClr val="black"/>
                </a:solidFill>
              </a:rPr>
              <a:t> za koja je izrečena kazna maloljetničkog zatvora 6 </a:t>
            </a:r>
            <a:r>
              <a:rPr lang="hr-HR" sz="2500" dirty="0" err="1">
                <a:solidFill>
                  <a:prstClr val="black"/>
                </a:solidFill>
              </a:rPr>
              <a:t>mj</a:t>
            </a:r>
            <a:r>
              <a:rPr lang="hr-HR" sz="2500" dirty="0">
                <a:solidFill>
                  <a:prstClr val="black"/>
                </a:solidFill>
              </a:rPr>
              <a:t> (čl. 27.st.2 ZSM-a)</a:t>
            </a:r>
          </a:p>
          <a:p>
            <a:endParaRPr lang="hr-HR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59A31-8427-4ECB-9418-9DBFEA9191EE}" type="datetime1">
              <a:rPr lang="hr-HR" smtClean="0"/>
              <a:t>21.2.2019.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06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727" y="589895"/>
            <a:ext cx="9601196" cy="876300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prstClr val="black">
                    <a:lumMod val="85000"/>
                    <a:lumOff val="15000"/>
                  </a:prstClr>
                </a:solidFill>
              </a:rPr>
              <a:t>C) </a:t>
            </a:r>
            <a:r>
              <a:rPr lang="hr-HR" dirty="0" smtClean="0"/>
              <a:t>II Pridržaj maloljetničkog zatvora </a:t>
            </a:r>
            <a:r>
              <a:rPr lang="hr-HR" dirty="0"/>
              <a:t>(10,8%)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090" y="2009104"/>
            <a:ext cx="10289309" cy="42503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b="1" dirty="0" smtClean="0"/>
              <a:t>Pridržaj izricanja maloljetničkog zatvora- </a:t>
            </a:r>
            <a:r>
              <a:rPr lang="hr-HR" dirty="0" smtClean="0"/>
              <a:t>modifikacija maloljetničkog zatvora (čl. 28. ZSM)-pandan uvjetnoj osudi</a:t>
            </a:r>
          </a:p>
          <a:p>
            <a:r>
              <a:rPr lang="hr-HR" sz="2600" dirty="0"/>
              <a:t>kada sud smatra da se izricanjem krivnje i prijetnjom naknadnog izricanja kazne može počinitelja odvratiti od daljnjih kaznenih djela (materijalni uvjet)</a:t>
            </a:r>
          </a:p>
          <a:p>
            <a:r>
              <a:rPr lang="hr-HR" sz="2600" dirty="0" smtClean="0"/>
              <a:t>sud izriče da je maloljetnik kriv za </a:t>
            </a:r>
            <a:r>
              <a:rPr lang="hr-HR" sz="2600" dirty="0" err="1" smtClean="0"/>
              <a:t>kd</a:t>
            </a:r>
            <a:endParaRPr lang="hr-HR" sz="2600" dirty="0" smtClean="0"/>
          </a:p>
          <a:p>
            <a:r>
              <a:rPr lang="hr-HR" sz="2600" dirty="0" smtClean="0"/>
              <a:t>istodobno pridržava izricanje kazne maloljetničkog zatvora</a:t>
            </a:r>
          </a:p>
          <a:p>
            <a:pPr marL="0" indent="0">
              <a:buNone/>
            </a:pPr>
            <a:r>
              <a:rPr lang="hr-HR" sz="2600" dirty="0" smtClean="0"/>
              <a:t> NE izriče kaznu MZ-a</a:t>
            </a:r>
          </a:p>
          <a:p>
            <a:r>
              <a:rPr lang="hr-HR" sz="2600" dirty="0" smtClean="0"/>
              <a:t>vrijeme provjeravanja </a:t>
            </a:r>
            <a:r>
              <a:rPr lang="hr-HR" sz="2600" b="1" dirty="0" smtClean="0"/>
              <a:t>od 1 do 3 godine</a:t>
            </a:r>
          </a:p>
          <a:p>
            <a:pPr marL="457200" lvl="1" indent="0">
              <a:buNone/>
            </a:pP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D4D4F-45E2-414F-9D18-5D69C2B2B64D}" type="datetime1">
              <a:rPr lang="hr-HR" smtClean="0"/>
              <a:t>21.2.2019.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087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218" y="622327"/>
            <a:ext cx="9601196" cy="876300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prstClr val="black">
                    <a:lumMod val="85000"/>
                    <a:lumOff val="15000"/>
                  </a:prstClr>
                </a:solidFill>
              </a:rPr>
              <a:t>C) </a:t>
            </a:r>
            <a:r>
              <a:rPr lang="hr-HR" dirty="0" smtClean="0"/>
              <a:t>II Pridržaj maloljetničkog zatvora </a:t>
            </a:r>
            <a:r>
              <a:rPr lang="hr-HR" dirty="0"/>
              <a:t>(10,8%)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2218" y="1918953"/>
            <a:ext cx="10206182" cy="4348844"/>
          </a:xfrm>
        </p:spPr>
        <p:txBody>
          <a:bodyPr>
            <a:normAutofit/>
          </a:bodyPr>
          <a:lstStyle/>
          <a:p>
            <a:r>
              <a:rPr lang="hr-HR" sz="2600" b="1" dirty="0" smtClean="0"/>
              <a:t>uz pridržaj sud </a:t>
            </a:r>
            <a:r>
              <a:rPr lang="hr-HR" sz="2600" dirty="0" smtClean="0"/>
              <a:t>mogu izreći:</a:t>
            </a:r>
          </a:p>
          <a:p>
            <a:pPr marL="800100" lvl="1" indent="-342900">
              <a:buFont typeface="+mj-lt"/>
              <a:buAutoNum type="arabicParenR"/>
            </a:pPr>
            <a:r>
              <a:rPr lang="hr-HR" sz="2600" dirty="0" smtClean="0">
                <a:solidFill>
                  <a:srgbClr val="92D050"/>
                </a:solidFill>
              </a:rPr>
              <a:t>odgojne mjere</a:t>
            </a:r>
            <a:r>
              <a:rPr lang="hr-HR" sz="2600" dirty="0" smtClean="0"/>
              <a:t>: </a:t>
            </a:r>
          </a:p>
          <a:p>
            <a:pPr marL="1257300" lvl="2" indent="-342900">
              <a:buFont typeface="+mj-lt"/>
              <a:buAutoNum type="alphaLcParenR"/>
            </a:pPr>
            <a:r>
              <a:rPr lang="hr-HR" sz="2600" dirty="0" smtClean="0"/>
              <a:t>pojačanog nadzora </a:t>
            </a:r>
          </a:p>
          <a:p>
            <a:pPr marL="1257300" lvl="2" indent="-342900">
              <a:buFont typeface="+mj-lt"/>
              <a:buAutoNum type="alphaLcParenR"/>
            </a:pPr>
            <a:r>
              <a:rPr lang="hr-HR" sz="2600" dirty="0" smtClean="0"/>
              <a:t>odgojnu mjeru upućivanja u disciplinski centar i </a:t>
            </a:r>
          </a:p>
          <a:p>
            <a:pPr marL="1257300" lvl="2" indent="-342900">
              <a:buFont typeface="+mj-lt"/>
              <a:buAutoNum type="alphaLcParenR"/>
            </a:pPr>
            <a:r>
              <a:rPr lang="hr-HR" sz="2600" dirty="0" smtClean="0"/>
              <a:t>jednu ili više posebnih obveza koje ne mogu trajati dulje od vremena provjeravanja</a:t>
            </a:r>
          </a:p>
          <a:p>
            <a:pPr marL="800100" lvl="1" indent="-342900">
              <a:buFont typeface="+mj-lt"/>
              <a:buAutoNum type="arabicParenR"/>
            </a:pPr>
            <a:r>
              <a:rPr lang="hr-HR" sz="2600" dirty="0" smtClean="0">
                <a:solidFill>
                  <a:srgbClr val="92D050"/>
                </a:solidFill>
              </a:rPr>
              <a:t>sigurnosne mjere:</a:t>
            </a:r>
          </a:p>
          <a:p>
            <a:pPr marL="1257300" lvl="2" indent="-342900">
              <a:buFont typeface="+mj-lt"/>
              <a:buAutoNum type="alphaLcParenR"/>
            </a:pPr>
            <a:r>
              <a:rPr lang="hr-HR" sz="2600" dirty="0" smtClean="0"/>
              <a:t>sigurnosnu mjeru obveznog psihijatrijskog liječenja ili</a:t>
            </a:r>
          </a:p>
          <a:p>
            <a:pPr marL="1257300" lvl="2" indent="-342900">
              <a:buFont typeface="+mj-lt"/>
              <a:buAutoNum type="alphaLcParenR"/>
            </a:pPr>
            <a:r>
              <a:rPr lang="hr-HR" sz="2600" dirty="0" smtClean="0"/>
              <a:t>obveznog liječenja od ovisnosti </a:t>
            </a:r>
          </a:p>
          <a:p>
            <a:pPr marL="1257300" lvl="2" indent="-342900">
              <a:buFont typeface="+mj-lt"/>
              <a:buAutoNum type="alphaLcParenR"/>
            </a:pPr>
            <a:r>
              <a:rPr lang="hr-HR" sz="2600" dirty="0" smtClean="0"/>
              <a:t>zabranu upravljanja motornim vozilom</a:t>
            </a:r>
          </a:p>
          <a:p>
            <a:pPr marL="457200" lvl="1" indent="0">
              <a:buNone/>
            </a:pPr>
            <a:endParaRPr lang="hr-HR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B965-9846-47B1-8C3A-F94EDBBB622D}" type="datetime1">
              <a:rPr lang="hr-HR" smtClean="0"/>
              <a:t>21.2.2019.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40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132" y="347730"/>
            <a:ext cx="10389972" cy="1416676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prstClr val="black">
                    <a:lumMod val="85000"/>
                    <a:lumOff val="15000"/>
                  </a:prstClr>
                </a:solidFill>
              </a:rPr>
              <a:t>C</a:t>
            </a:r>
            <a:r>
              <a:rPr lang="hr-HR" sz="4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) </a:t>
            </a:r>
            <a:r>
              <a:rPr lang="hr-HR" sz="4000" dirty="0" smtClean="0"/>
              <a:t>II Maloljetnički zatvor –naknadno izricanje maloljetničkog zatvora</a:t>
            </a:r>
            <a:endParaRPr lang="hr-H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307" y="1918952"/>
            <a:ext cx="11217499" cy="4713668"/>
          </a:xfrm>
        </p:spPr>
        <p:txBody>
          <a:bodyPr>
            <a:normAutofit fontScale="92500" lnSpcReduction="20000"/>
          </a:bodyPr>
          <a:lstStyle/>
          <a:p>
            <a:pPr marL="400050"/>
            <a:r>
              <a:rPr lang="hr-HR" sz="2400" dirty="0" smtClean="0"/>
              <a:t>pandan – opozivu uvjetne osude</a:t>
            </a:r>
          </a:p>
          <a:p>
            <a:pPr marL="400050"/>
            <a:r>
              <a:rPr lang="hr-HR" sz="2400" dirty="0" smtClean="0"/>
              <a:t>naknadno </a:t>
            </a:r>
            <a:r>
              <a:rPr lang="hr-HR" sz="2400" b="1" dirty="0" smtClean="0"/>
              <a:t>će (obligatorno) sud </a:t>
            </a:r>
            <a:r>
              <a:rPr lang="hr-HR" sz="2400" u="sng" dirty="0" smtClean="0"/>
              <a:t>koji vodi postupak za novo kazneno djelo</a:t>
            </a:r>
            <a:r>
              <a:rPr lang="hr-HR" sz="2400" dirty="0" smtClean="0"/>
              <a:t> koje je počinio maloljetnik za vrijeme provjeravanja izreći MZ </a:t>
            </a:r>
            <a:r>
              <a:rPr lang="hr-HR" sz="2400" b="1" dirty="0"/>
              <a:t>ako ocijeni da je to potrebno radi odvraćanja maloljetnika od daljnjeg činjenja kaznenih </a:t>
            </a:r>
            <a:r>
              <a:rPr lang="hr-HR" sz="2400" b="1" dirty="0" smtClean="0"/>
              <a:t>djela (čl. 29.st.1. ZSM-a); stvarno je fakultativno, </a:t>
            </a:r>
            <a:r>
              <a:rPr lang="hr-HR" sz="2400" dirty="0" smtClean="0"/>
              <a:t>jer sud odlučuje je li to potrebno radi odvraćanja maloljetnika ili nije (nema formalnog uvjeta, npr. da je počinio </a:t>
            </a:r>
            <a:r>
              <a:rPr lang="hr-HR" sz="2400" dirty="0" err="1" smtClean="0"/>
              <a:t>kd</a:t>
            </a:r>
            <a:r>
              <a:rPr lang="hr-HR" sz="2400" dirty="0" smtClean="0"/>
              <a:t>. za koje mu je izrečena </a:t>
            </a:r>
            <a:r>
              <a:rPr lang="hr-HR" sz="2400" dirty="0" err="1" smtClean="0"/>
              <a:t>kz</a:t>
            </a:r>
            <a:r>
              <a:rPr lang="hr-HR" sz="2400" dirty="0" smtClean="0"/>
              <a:t>. ili </a:t>
            </a:r>
            <a:r>
              <a:rPr lang="hr-HR" sz="2400" dirty="0" err="1" smtClean="0"/>
              <a:t>kMZ</a:t>
            </a:r>
            <a:r>
              <a:rPr lang="hr-HR" sz="2400" dirty="0" smtClean="0"/>
              <a:t> od 6 mjeseci ili sl.)</a:t>
            </a:r>
          </a:p>
          <a:p>
            <a:pPr marL="400050" lvl="0"/>
            <a:r>
              <a:rPr lang="hr-HR" sz="2400" dirty="0">
                <a:solidFill>
                  <a:prstClr val="black"/>
                </a:solidFill>
              </a:rPr>
              <a:t>naknadno </a:t>
            </a:r>
            <a:r>
              <a:rPr lang="hr-HR" sz="2400" b="1" dirty="0">
                <a:solidFill>
                  <a:prstClr val="black"/>
                </a:solidFill>
              </a:rPr>
              <a:t>fakultativno (može)</a:t>
            </a:r>
            <a:r>
              <a:rPr lang="hr-HR" sz="2400" dirty="0">
                <a:solidFill>
                  <a:prstClr val="black"/>
                </a:solidFill>
              </a:rPr>
              <a:t> </a:t>
            </a:r>
            <a:r>
              <a:rPr lang="hr-HR" sz="2400" u="sng" dirty="0">
                <a:solidFill>
                  <a:prstClr val="black"/>
                </a:solidFill>
              </a:rPr>
              <a:t>sud </a:t>
            </a:r>
            <a:r>
              <a:rPr lang="hr-HR" sz="2400" u="sng" dirty="0">
                <a:solidFill>
                  <a:prstClr val="white"/>
                </a:solidFill>
              </a:rPr>
              <a:t>koji je izrekao mjeru</a:t>
            </a:r>
            <a:r>
              <a:rPr lang="hr-HR" sz="2400" dirty="0">
                <a:solidFill>
                  <a:prstClr val="white"/>
                </a:solidFill>
              </a:rPr>
              <a:t> izreći MZ (čl. 29. st.2. ZSM-a):</a:t>
            </a:r>
            <a:endParaRPr lang="hr-HR" sz="2400" b="1" dirty="0">
              <a:solidFill>
                <a:prstClr val="black"/>
              </a:solidFill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hr-HR" dirty="0">
                <a:solidFill>
                  <a:prstClr val="black"/>
                </a:solidFill>
              </a:rPr>
              <a:t>ako se maloljetnik protivi provođenju odgojnih mjera ili </a:t>
            </a:r>
          </a:p>
          <a:p>
            <a:pPr marL="800100" lvl="1" indent="-342900">
              <a:buFont typeface="+mj-lt"/>
              <a:buAutoNum type="alphaLcParenR"/>
            </a:pPr>
            <a:r>
              <a:rPr lang="hr-HR" dirty="0">
                <a:solidFill>
                  <a:prstClr val="black"/>
                </a:solidFill>
              </a:rPr>
              <a:t>se bez opravdanog razloga ne podvrgne sigurnosnoj mjeri izrečenoj uz pridržaj MZ</a:t>
            </a:r>
          </a:p>
          <a:p>
            <a:pPr marL="400050" lvl="0"/>
            <a:r>
              <a:rPr lang="hr-HR" sz="2400" dirty="0">
                <a:solidFill>
                  <a:prstClr val="black"/>
                </a:solidFill>
              </a:rPr>
              <a:t>ako izriče jedinstvenu kaznu- odredbe o stjecaju (čl. 29.st.3. ZSM-a)</a:t>
            </a:r>
          </a:p>
          <a:p>
            <a:pPr marL="400050" lvl="0"/>
            <a:r>
              <a:rPr lang="hr-HR" sz="2400" dirty="0">
                <a:solidFill>
                  <a:prstClr val="black"/>
                </a:solidFill>
              </a:rPr>
              <a:t>ako ne izrekne kaznu – sud odlučuje ostaju li na snazi izrečene OM ili će izreći druge (čl. 29.st.4. ZSM-a)</a:t>
            </a:r>
          </a:p>
          <a:p>
            <a:pPr lvl="0"/>
            <a:r>
              <a:rPr lang="hr-HR" sz="2400" dirty="0">
                <a:solidFill>
                  <a:prstClr val="black"/>
                </a:solidFill>
              </a:rPr>
              <a:t>naknadno izricanje MZ najkasnije unutar 1 godine nakon proteka vremena provjeravanja (čl. 29. st. 5. ZSM i čl. 93. st. 4. ZSM) tj. NE MOŽE se izreći nakon proteka 1 god od isteka vremena provjeravanja</a:t>
            </a:r>
          </a:p>
          <a:p>
            <a:pPr marL="400050"/>
            <a:endParaRPr lang="hr-HR" sz="2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019F-2622-4704-85AC-A85487129A0F}" type="datetime1">
              <a:rPr lang="hr-HR" smtClean="0"/>
              <a:t>21.2.2019.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499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053" y="668144"/>
            <a:ext cx="10083657" cy="115292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prstClr val="black">
                    <a:lumMod val="85000"/>
                    <a:lumOff val="15000"/>
                  </a:prstClr>
                </a:solidFill>
              </a:rPr>
              <a:t>C) </a:t>
            </a:r>
            <a:r>
              <a:rPr lang="hr-HR" sz="3400" dirty="0" smtClean="0"/>
              <a:t>II Utjecaj izrečene kazne maloljetničkog zatvora na izvršenje odgojne mjere (čl. 19.)</a:t>
            </a:r>
            <a:endParaRPr lang="hr-HR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3782" y="2331076"/>
            <a:ext cx="9700952" cy="3710287"/>
          </a:xfrm>
        </p:spPr>
        <p:txBody>
          <a:bodyPr>
            <a:normAutofit/>
          </a:bodyPr>
          <a:lstStyle/>
          <a:p>
            <a:pPr>
              <a:buFont typeface="+mj-lt"/>
              <a:buAutoNum type="alphaLcParenR"/>
            </a:pPr>
            <a:endParaRPr lang="hr-HR" sz="2600" dirty="0" smtClean="0"/>
          </a:p>
          <a:p>
            <a:pPr>
              <a:buFont typeface="+mj-lt"/>
              <a:buAutoNum type="alphaLcParenR"/>
            </a:pPr>
            <a:r>
              <a:rPr lang="hr-HR" sz="2600" dirty="0" smtClean="0"/>
              <a:t>ako je počinjeno novo </a:t>
            </a:r>
            <a:r>
              <a:rPr lang="hr-HR" sz="2600" dirty="0" err="1" smtClean="0"/>
              <a:t>kd</a:t>
            </a:r>
            <a:r>
              <a:rPr lang="hr-HR" sz="2600" dirty="0" smtClean="0"/>
              <a:t> za koje je izrečena </a:t>
            </a:r>
            <a:r>
              <a:rPr lang="hr-HR" sz="2600" dirty="0" err="1" smtClean="0"/>
              <a:t>kz</a:t>
            </a:r>
            <a:r>
              <a:rPr lang="hr-HR" sz="2600" dirty="0" smtClean="0"/>
              <a:t> ili </a:t>
            </a:r>
            <a:r>
              <a:rPr lang="hr-HR" sz="2600" dirty="0" err="1" smtClean="0"/>
              <a:t>kMZ</a:t>
            </a:r>
            <a:r>
              <a:rPr lang="hr-HR" sz="2600" dirty="0" smtClean="0"/>
              <a:t> u trajanju od najmanje 1 god. (</a:t>
            </a:r>
            <a:r>
              <a:rPr lang="hr-HR" sz="2600" b="1" dirty="0" smtClean="0"/>
              <a:t>od 1 god.), </a:t>
            </a:r>
            <a:r>
              <a:rPr lang="hr-HR" sz="2600" dirty="0" smtClean="0"/>
              <a:t>izrečena odgojna mjera se neće izvršavati ili će se obustaviti (ako je izvršavanje započeto)</a:t>
            </a:r>
          </a:p>
          <a:p>
            <a:pPr>
              <a:buFont typeface="+mj-lt"/>
              <a:buAutoNum type="alphaLcParenR"/>
            </a:pPr>
            <a:r>
              <a:rPr lang="hr-HR" sz="2600" dirty="0" smtClean="0"/>
              <a:t>ako je za novo počinjeno </a:t>
            </a:r>
            <a:r>
              <a:rPr lang="hr-HR" sz="2600" dirty="0" err="1" smtClean="0"/>
              <a:t>kd</a:t>
            </a:r>
            <a:r>
              <a:rPr lang="hr-HR" sz="2600" dirty="0" smtClean="0"/>
              <a:t> izrečena </a:t>
            </a:r>
            <a:r>
              <a:rPr lang="hr-HR" sz="2600" dirty="0" err="1" smtClean="0"/>
              <a:t>kz</a:t>
            </a:r>
            <a:r>
              <a:rPr lang="hr-HR" sz="2600" dirty="0" smtClean="0"/>
              <a:t> ili </a:t>
            </a:r>
            <a:r>
              <a:rPr lang="hr-HR" sz="2600" dirty="0" err="1" smtClean="0"/>
              <a:t>kMZ</a:t>
            </a:r>
            <a:r>
              <a:rPr lang="hr-HR" sz="2600" dirty="0" smtClean="0"/>
              <a:t> u trajanju manjem od 1 god. </a:t>
            </a:r>
            <a:r>
              <a:rPr lang="hr-HR" sz="2600" b="1" dirty="0" smtClean="0"/>
              <a:t>(do 1 god.) </a:t>
            </a:r>
            <a:r>
              <a:rPr lang="hr-HR" sz="2600" dirty="0" smtClean="0"/>
              <a:t>sud obavještava sud za mladež koji je donio odg. mjeru i taj sud odlučuje hoće li se odgojna mjera izvršavati nakon izdržane </a:t>
            </a:r>
            <a:r>
              <a:rPr lang="hr-HR" sz="2600" dirty="0" err="1" smtClean="0"/>
              <a:t>kz</a:t>
            </a:r>
            <a:r>
              <a:rPr lang="hr-HR" sz="2600" dirty="0" smtClean="0"/>
              <a:t> ili </a:t>
            </a:r>
            <a:r>
              <a:rPr lang="hr-HR" sz="2600" dirty="0" err="1" smtClean="0"/>
              <a:t>kMZ</a:t>
            </a:r>
            <a:endParaRPr lang="hr-HR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7F81-7891-4132-8CEC-49C85C88C4FF}" type="datetime1">
              <a:rPr lang="hr-HR" smtClean="0"/>
              <a:t>21.2.2019.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952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718" y="628127"/>
            <a:ext cx="9601196" cy="1092201"/>
          </a:xfrm>
        </p:spPr>
        <p:txBody>
          <a:bodyPr/>
          <a:lstStyle/>
          <a:p>
            <a:r>
              <a:rPr lang="hr-HR" dirty="0">
                <a:solidFill>
                  <a:prstClr val="black">
                    <a:lumMod val="85000"/>
                    <a:lumOff val="15000"/>
                  </a:prstClr>
                </a:solidFill>
              </a:rPr>
              <a:t>C) </a:t>
            </a:r>
            <a:r>
              <a:rPr lang="hr-HR" dirty="0" smtClean="0"/>
              <a:t>III Sigurnosne mjere (čl. 31. ZSM-a)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240925"/>
            <a:ext cx="9634217" cy="3093076"/>
          </a:xfrm>
        </p:spPr>
        <p:txBody>
          <a:bodyPr>
            <a:normAutofit/>
          </a:bodyPr>
          <a:lstStyle/>
          <a:p>
            <a:pPr lvl="0">
              <a:buClr>
                <a:srgbClr val="83992A"/>
              </a:buClr>
            </a:pPr>
            <a:r>
              <a:rPr lang="hr-HR" sz="2800" dirty="0"/>
              <a:t>sigurnosna mjera uz:</a:t>
            </a:r>
          </a:p>
          <a:p>
            <a:pPr lvl="1">
              <a:buClr>
                <a:srgbClr val="83992A"/>
              </a:buClr>
            </a:pPr>
            <a:r>
              <a:rPr lang="hr-HR" sz="2800" b="1" dirty="0"/>
              <a:t>odgojnu mjeru ili</a:t>
            </a:r>
          </a:p>
          <a:p>
            <a:pPr lvl="1">
              <a:buClr>
                <a:srgbClr val="83992A"/>
              </a:buClr>
            </a:pPr>
            <a:r>
              <a:rPr lang="hr-HR" sz="2800" b="1" dirty="0"/>
              <a:t>kaznu maloljetničkog zatvora </a:t>
            </a:r>
          </a:p>
          <a:p>
            <a:pPr lvl="0">
              <a:buClr>
                <a:srgbClr val="83992A"/>
              </a:buClr>
            </a:pPr>
            <a:r>
              <a:rPr lang="hr-HR" sz="2800" dirty="0"/>
              <a:t>sigurnosne mjere može sud izreći sukladno </a:t>
            </a:r>
            <a:r>
              <a:rPr lang="hr-HR" sz="2800" dirty="0" smtClean="0"/>
              <a:t>KZ</a:t>
            </a:r>
            <a:endParaRPr lang="hr-HR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AB86-8F42-4415-AC85-EAF74DC3DEFE}" type="datetime1">
              <a:rPr lang="hr-HR" smtClean="0"/>
              <a:t>21.2.2019.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241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7412" y="171602"/>
            <a:ext cx="8596668" cy="850900"/>
          </a:xfrm>
        </p:spPr>
        <p:txBody>
          <a:bodyPr/>
          <a:lstStyle/>
          <a:p>
            <a:r>
              <a:rPr lang="hr-HR" dirty="0">
                <a:solidFill>
                  <a:prstClr val="black">
                    <a:lumMod val="85000"/>
                    <a:lumOff val="15000"/>
                  </a:prstClr>
                </a:solidFill>
              </a:rPr>
              <a:t>C) </a:t>
            </a:r>
            <a:r>
              <a:rPr lang="hr-HR" dirty="0" smtClean="0">
                <a:solidFill>
                  <a:schemeClr val="tx1"/>
                </a:solidFill>
              </a:rPr>
              <a:t>III </a:t>
            </a:r>
            <a:r>
              <a:rPr lang="hr-HR" dirty="0">
                <a:solidFill>
                  <a:schemeClr val="tx1"/>
                </a:solidFill>
              </a:rPr>
              <a:t>Sigurnosne </a:t>
            </a:r>
            <a:r>
              <a:rPr lang="hr-HR" dirty="0" smtClean="0">
                <a:solidFill>
                  <a:schemeClr val="tx1"/>
                </a:solidFill>
              </a:rPr>
              <a:t>mjere- ograničenja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155" y="1215685"/>
            <a:ext cx="11539469" cy="5140666"/>
          </a:xfrm>
        </p:spPr>
        <p:txBody>
          <a:bodyPr>
            <a:normAutofit/>
          </a:bodyPr>
          <a:lstStyle/>
          <a:p>
            <a:pPr marL="457200" lvl="1" indent="0">
              <a:buClr>
                <a:srgbClr val="83992A"/>
              </a:buClr>
              <a:buNone/>
            </a:pPr>
            <a:r>
              <a:rPr lang="hr-HR" dirty="0" smtClean="0"/>
              <a:t>a) </a:t>
            </a:r>
            <a:r>
              <a:rPr lang="hr-HR" sz="2600" dirty="0" smtClean="0"/>
              <a:t>sigurnosna </a:t>
            </a:r>
            <a:r>
              <a:rPr lang="hr-HR" sz="2600" dirty="0"/>
              <a:t>mjera </a:t>
            </a:r>
            <a:r>
              <a:rPr lang="hr-HR" sz="2600" b="1" dirty="0"/>
              <a:t>obveznog psihosocijalnog tretmana </a:t>
            </a:r>
          </a:p>
          <a:p>
            <a:pPr marL="457200" lvl="1" indent="0">
              <a:buClr>
                <a:srgbClr val="83992A"/>
              </a:buClr>
              <a:buNone/>
            </a:pPr>
            <a:r>
              <a:rPr lang="hr-HR" sz="2600" dirty="0" smtClean="0"/>
              <a:t>b) i </a:t>
            </a:r>
            <a:r>
              <a:rPr lang="hr-HR" sz="2600" b="1" dirty="0"/>
              <a:t>zabrana približavanja</a:t>
            </a:r>
            <a:r>
              <a:rPr lang="hr-HR" sz="2600" dirty="0"/>
              <a:t> </a:t>
            </a:r>
          </a:p>
          <a:p>
            <a:pPr marL="0" indent="0">
              <a:buClr>
                <a:srgbClr val="83992A"/>
              </a:buClr>
              <a:buNone/>
            </a:pPr>
            <a:r>
              <a:rPr lang="hr-HR" sz="2600" dirty="0" smtClean="0"/>
              <a:t>samo </a:t>
            </a:r>
            <a:r>
              <a:rPr lang="hr-HR" sz="2600" dirty="0"/>
              <a:t>uz </a:t>
            </a:r>
            <a:r>
              <a:rPr lang="hr-HR" sz="2600" u="sng" dirty="0"/>
              <a:t>zavodsku odgojnu mje</a:t>
            </a:r>
            <a:r>
              <a:rPr lang="hr-HR" sz="2600" dirty="0"/>
              <a:t>ru  ili </a:t>
            </a:r>
            <a:r>
              <a:rPr lang="hr-HR" sz="2600" u="sng" dirty="0"/>
              <a:t>kaznu maloljetničkog </a:t>
            </a:r>
            <a:r>
              <a:rPr lang="hr-HR" sz="2600" u="sng" dirty="0" smtClean="0"/>
              <a:t>zatvora</a:t>
            </a:r>
            <a:endParaRPr lang="hr-HR" sz="2600" dirty="0" smtClean="0"/>
          </a:p>
          <a:p>
            <a:pPr marL="457200" lvl="1" indent="0">
              <a:buClr>
                <a:srgbClr val="83992A"/>
              </a:buClr>
              <a:buNone/>
            </a:pPr>
            <a:r>
              <a:rPr lang="hr-HR" sz="2600" b="1" dirty="0" smtClean="0"/>
              <a:t>c) zabrana upravljanja motornim vozilom</a:t>
            </a:r>
            <a:endParaRPr lang="hr-HR" sz="2600" u="sng" dirty="0"/>
          </a:p>
          <a:p>
            <a:pPr marL="0" indent="0">
              <a:buClr>
                <a:srgbClr val="83992A"/>
              </a:buClr>
              <a:buNone/>
            </a:pPr>
            <a:r>
              <a:rPr lang="hr-HR" sz="2600" dirty="0" smtClean="0"/>
              <a:t>samo </a:t>
            </a:r>
            <a:r>
              <a:rPr lang="hr-HR" sz="2600" u="sng" dirty="0"/>
              <a:t>starijem maloljetniku</a:t>
            </a:r>
            <a:endParaRPr lang="hr-HR" sz="2600" b="1" dirty="0"/>
          </a:p>
          <a:p>
            <a:pPr lvl="0">
              <a:buClr>
                <a:srgbClr val="83992A"/>
              </a:buClr>
            </a:pPr>
            <a:r>
              <a:rPr lang="hr-HR" sz="2600" b="1" dirty="0">
                <a:solidFill>
                  <a:prstClr val="black"/>
                </a:solidFill>
              </a:rPr>
              <a:t>trajanje kurativnih (medicinskih mjera)</a:t>
            </a:r>
          </a:p>
          <a:p>
            <a:pPr marL="914400" lvl="1" indent="-457200">
              <a:buClr>
                <a:srgbClr val="83992A"/>
              </a:buClr>
              <a:buFont typeface="+mj-lt"/>
              <a:buAutoNum type="alphaLcParenR"/>
            </a:pPr>
            <a:r>
              <a:rPr lang="hr-HR" sz="2600" b="1" dirty="0">
                <a:solidFill>
                  <a:prstClr val="black"/>
                </a:solidFill>
              </a:rPr>
              <a:t>sigurnosna mjera obveznog psihijatrijskog liječenja </a:t>
            </a:r>
            <a:r>
              <a:rPr lang="hr-HR" sz="2600" dirty="0">
                <a:solidFill>
                  <a:prstClr val="black"/>
                </a:solidFill>
              </a:rPr>
              <a:t>i </a:t>
            </a:r>
          </a:p>
          <a:p>
            <a:pPr marL="914400" lvl="1" indent="-457200">
              <a:buClr>
                <a:srgbClr val="83992A"/>
              </a:buClr>
              <a:buFont typeface="+mj-lt"/>
              <a:buAutoNum type="alphaLcParenR"/>
            </a:pPr>
            <a:r>
              <a:rPr lang="hr-HR" sz="2600" b="1" dirty="0">
                <a:solidFill>
                  <a:prstClr val="black"/>
                </a:solidFill>
              </a:rPr>
              <a:t>obveznog liječenja od ovisnosti </a:t>
            </a:r>
            <a:r>
              <a:rPr lang="hr-HR" sz="2600" dirty="0">
                <a:solidFill>
                  <a:prstClr val="black"/>
                </a:solidFill>
              </a:rPr>
              <a:t>ne mogu trajati dulje od 3 godine</a:t>
            </a:r>
          </a:p>
          <a:p>
            <a:pPr lvl="0">
              <a:buClr>
                <a:srgbClr val="83992A"/>
              </a:buClr>
            </a:pPr>
            <a:r>
              <a:rPr lang="hr-HR" sz="2600" dirty="0">
                <a:solidFill>
                  <a:prstClr val="black"/>
                </a:solidFill>
              </a:rPr>
              <a:t>ZABRANA IZRICANJA određenih SM maloljetnicima:</a:t>
            </a:r>
          </a:p>
          <a:p>
            <a:pPr marL="914400" lvl="1" indent="-457200">
              <a:buClr>
                <a:srgbClr val="83992A"/>
              </a:buClr>
              <a:buFont typeface="+mj-lt"/>
              <a:buAutoNum type="alphaLcParenR"/>
            </a:pPr>
            <a:r>
              <a:rPr lang="hr-HR" sz="2600" b="1" dirty="0">
                <a:solidFill>
                  <a:prstClr val="black"/>
                </a:solidFill>
              </a:rPr>
              <a:t>sigurnosna mjera zabrane obavljanja </a:t>
            </a:r>
            <a:r>
              <a:rPr lang="hr-HR" sz="2600" dirty="0">
                <a:solidFill>
                  <a:prstClr val="black"/>
                </a:solidFill>
              </a:rPr>
              <a:t>djelatnosti ili dužnosti</a:t>
            </a:r>
          </a:p>
          <a:p>
            <a:pPr marL="914400" lvl="1" indent="-457200">
              <a:buClr>
                <a:srgbClr val="83992A"/>
              </a:buClr>
              <a:buFont typeface="+mj-lt"/>
              <a:buAutoNum type="alphaLcParenR"/>
            </a:pPr>
            <a:r>
              <a:rPr lang="hr-HR" sz="2600" dirty="0">
                <a:solidFill>
                  <a:prstClr val="black"/>
                </a:solidFill>
              </a:rPr>
              <a:t> te </a:t>
            </a:r>
            <a:r>
              <a:rPr lang="hr-HR" sz="2600" b="1" dirty="0">
                <a:solidFill>
                  <a:prstClr val="black"/>
                </a:solidFill>
              </a:rPr>
              <a:t>udaljenje iz zajedničkog kućanstva </a:t>
            </a:r>
            <a:r>
              <a:rPr lang="hr-HR" sz="2600" b="1" dirty="0" smtClean="0">
                <a:solidFill>
                  <a:prstClr val="black"/>
                </a:solidFill>
              </a:rPr>
              <a:t>(????)</a:t>
            </a:r>
            <a:endParaRPr lang="hr-HR" sz="2600" b="1" dirty="0">
              <a:solidFill>
                <a:prstClr val="black"/>
              </a:solidFill>
            </a:endParaRPr>
          </a:p>
          <a:p>
            <a:pPr marL="914400" lvl="1" indent="-457200">
              <a:buClr>
                <a:srgbClr val="83992A"/>
              </a:buClr>
              <a:buAutoNum type="alphaLcParenR"/>
            </a:pPr>
            <a:endParaRPr lang="hr-HR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731A-B57C-4B45-BC8D-18A15E0969FE}" type="datetime1">
              <a:rPr lang="hr-HR" smtClean="0"/>
              <a:t>21.2.2019.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601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592" y="308274"/>
            <a:ext cx="11085667" cy="1429788"/>
          </a:xfrm>
        </p:spPr>
        <p:txBody>
          <a:bodyPr>
            <a:normAutofit/>
          </a:bodyPr>
          <a:lstStyle/>
          <a:p>
            <a:r>
              <a:rPr lang="hr-HR" sz="4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D) </a:t>
            </a:r>
            <a:r>
              <a:rPr lang="hr-HR" sz="4000" dirty="0" smtClean="0"/>
              <a:t>Posebne odredbe o zastari kaznenog postupanja (čl. 32. ZSM-a)</a:t>
            </a:r>
            <a:endParaRPr lang="hr-H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592" y="2189408"/>
            <a:ext cx="10647785" cy="4119952"/>
          </a:xfrm>
        </p:spPr>
        <p:txBody>
          <a:bodyPr>
            <a:normAutofit/>
          </a:bodyPr>
          <a:lstStyle/>
          <a:p>
            <a:r>
              <a:rPr lang="hr-HR" dirty="0" smtClean="0"/>
              <a:t>osoba počinila djelo </a:t>
            </a:r>
            <a:r>
              <a:rPr lang="hr-HR" b="1" dirty="0" smtClean="0"/>
              <a:t>kao </a:t>
            </a:r>
            <a:r>
              <a:rPr lang="hr-HR" b="1" dirty="0"/>
              <a:t>mlađi maloljetnik (14-16 godina</a:t>
            </a:r>
            <a:r>
              <a:rPr lang="hr-HR" dirty="0" smtClean="0"/>
              <a:t>), u vrijeme suđenja </a:t>
            </a:r>
            <a:r>
              <a:rPr lang="hr-HR" u="sng" dirty="0" smtClean="0"/>
              <a:t>postala punoljetna</a:t>
            </a:r>
            <a:r>
              <a:rPr lang="hr-HR" dirty="0" smtClean="0"/>
              <a:t>:</a:t>
            </a:r>
          </a:p>
          <a:p>
            <a:pPr marL="800100" lvl="1" indent="-342900">
              <a:buFont typeface="+mj-lt"/>
              <a:buAutoNum type="alphaLcParenR"/>
            </a:pPr>
            <a:r>
              <a:rPr lang="hr-HR" sz="2800" dirty="0" smtClean="0"/>
              <a:t>ako </a:t>
            </a:r>
            <a:r>
              <a:rPr lang="hr-HR" sz="2800" b="1" dirty="0" smtClean="0"/>
              <a:t>je</a:t>
            </a:r>
            <a:r>
              <a:rPr lang="hr-HR" sz="2800" dirty="0" smtClean="0"/>
              <a:t> </a:t>
            </a:r>
            <a:r>
              <a:rPr lang="hr-HR" sz="2800" dirty="0"/>
              <a:t>navršila 21 godinu NE MOŽE SE SUDITI </a:t>
            </a:r>
            <a:endParaRPr lang="hr-HR" sz="2800" dirty="0" smtClean="0"/>
          </a:p>
          <a:p>
            <a:pPr marL="800100" lvl="1" indent="-342900">
              <a:buFont typeface="+mj-lt"/>
              <a:buAutoNum type="alphaLcParenR"/>
            </a:pPr>
            <a:r>
              <a:rPr lang="hr-HR" sz="2800" dirty="0" smtClean="0"/>
              <a:t>ako </a:t>
            </a:r>
            <a:r>
              <a:rPr lang="hr-HR" sz="2800" b="1" dirty="0" smtClean="0"/>
              <a:t>nije</a:t>
            </a:r>
            <a:r>
              <a:rPr lang="hr-HR" sz="2800" dirty="0" smtClean="0"/>
              <a:t> navršila 21 godinu MOŽE SE suditi za kazneno djelo koje je počinila </a:t>
            </a:r>
            <a:r>
              <a:rPr lang="hr-HR" sz="2800" u="sng" dirty="0" smtClean="0"/>
              <a:t>kao mlađi maloljetnik</a:t>
            </a:r>
            <a:r>
              <a:rPr lang="hr-HR" sz="2800" dirty="0" smtClean="0"/>
              <a:t>, AKO je za počinjeno kazneno djelo propisana </a:t>
            </a:r>
            <a:r>
              <a:rPr lang="hr-HR" sz="2800" b="1" dirty="0" smtClean="0"/>
              <a:t>kazna zatvora dulja od 5 god.</a:t>
            </a:r>
          </a:p>
          <a:p>
            <a:pPr marL="1200150" lvl="2" indent="-342900"/>
            <a:r>
              <a:rPr lang="hr-HR" sz="2800" dirty="0" smtClean="0"/>
              <a:t>sud toj osobi može izreći samo </a:t>
            </a:r>
            <a:r>
              <a:rPr lang="hr-HR" sz="2800" b="1" dirty="0" smtClean="0"/>
              <a:t>zavodsku mjeru- </a:t>
            </a:r>
            <a:r>
              <a:rPr lang="hr-HR" sz="2800" b="1" dirty="0" err="1" smtClean="0"/>
              <a:t>max</a:t>
            </a:r>
            <a:r>
              <a:rPr lang="hr-HR" sz="2800" b="1" dirty="0" smtClean="0"/>
              <a:t> može trajati do navršenih  </a:t>
            </a:r>
            <a:r>
              <a:rPr lang="hr-HR" sz="2800" b="1" dirty="0"/>
              <a:t>23</a:t>
            </a:r>
            <a:r>
              <a:rPr lang="hr-HR" sz="2800" b="1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A4E8-AB8B-4106-8E83-DA58D701A28B}" type="datetime1">
              <a:rPr lang="hr-HR" smtClean="0"/>
              <a:t>21.2.2019.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973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56" y="218942"/>
            <a:ext cx="11307650" cy="1030310"/>
          </a:xfrm>
        </p:spPr>
        <p:txBody>
          <a:bodyPr>
            <a:normAutofit fontScale="90000"/>
          </a:bodyPr>
          <a:lstStyle/>
          <a:p>
            <a:r>
              <a:rPr lang="hr-HR" sz="4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D) </a:t>
            </a:r>
            <a:r>
              <a:rPr lang="hr-HR" sz="4000" dirty="0" smtClean="0"/>
              <a:t>Posebne odredbe o zastari kaznenog postupanja (čl. 32. ZSM-a)</a:t>
            </a:r>
            <a:endParaRPr lang="hr-H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335" y="1532586"/>
            <a:ext cx="11784169" cy="4700789"/>
          </a:xfrm>
        </p:spPr>
        <p:txBody>
          <a:bodyPr>
            <a:noAutofit/>
          </a:bodyPr>
          <a:lstStyle/>
          <a:p>
            <a:r>
              <a:rPr lang="hr-HR" sz="2200" dirty="0" smtClean="0"/>
              <a:t>osoba </a:t>
            </a:r>
            <a:r>
              <a:rPr lang="hr-HR" sz="2200" dirty="0"/>
              <a:t>počinila djelo </a:t>
            </a:r>
            <a:r>
              <a:rPr lang="hr-HR" sz="2200" dirty="0" smtClean="0"/>
              <a:t>kao </a:t>
            </a:r>
            <a:r>
              <a:rPr lang="hr-HR" sz="2200" b="1" dirty="0" smtClean="0"/>
              <a:t>stariji  </a:t>
            </a:r>
            <a:r>
              <a:rPr lang="hr-HR" sz="2200" b="1" dirty="0"/>
              <a:t>maloljetnik (</a:t>
            </a:r>
            <a:r>
              <a:rPr lang="hr-HR" sz="2200" b="1" dirty="0" smtClean="0"/>
              <a:t>16-18 </a:t>
            </a:r>
            <a:r>
              <a:rPr lang="hr-HR" sz="2200" b="1" dirty="0"/>
              <a:t>godina)</a:t>
            </a:r>
            <a:r>
              <a:rPr lang="hr-HR" sz="2200" dirty="0"/>
              <a:t>, u vrijeme suđenja </a:t>
            </a:r>
            <a:r>
              <a:rPr lang="hr-HR" sz="2200" u="sng" dirty="0"/>
              <a:t>postala punoljetna </a:t>
            </a:r>
            <a:endParaRPr lang="hr-HR" sz="2200" u="sng" dirty="0" smtClean="0"/>
          </a:p>
          <a:p>
            <a:pPr marL="800100" lvl="1" indent="-342900">
              <a:buFont typeface="+mj-lt"/>
              <a:buAutoNum type="alphaLcParenR"/>
            </a:pPr>
            <a:r>
              <a:rPr lang="hr-HR" sz="2200" dirty="0" smtClean="0"/>
              <a:t>nije u vrijeme suđenja navršila 21 godinu MOŽE  se suditi za </a:t>
            </a:r>
            <a:r>
              <a:rPr lang="hr-HR" sz="2200" dirty="0" err="1" smtClean="0"/>
              <a:t>kd</a:t>
            </a:r>
            <a:r>
              <a:rPr lang="hr-HR" sz="2200" dirty="0" smtClean="0"/>
              <a:t> koje je počinila kao stariji maloljetnik;</a:t>
            </a:r>
          </a:p>
          <a:p>
            <a:pPr marL="1200150" lvl="2" indent="-342900"/>
            <a:r>
              <a:rPr lang="hr-HR" sz="2200" dirty="0" smtClean="0"/>
              <a:t>sud joj može izreći posebne obveze, mjere pojačanog nadzora, kaznu maloljetničkog zatvora, </a:t>
            </a:r>
            <a:r>
              <a:rPr lang="hr-HR" sz="2200" b="1" dirty="0" smtClean="0"/>
              <a:t>upućivanje u disciplinski centar i zavodsku odgojnu mjeru</a:t>
            </a:r>
            <a:r>
              <a:rPr lang="hr-HR" sz="2200" dirty="0" smtClean="0"/>
              <a:t>- odgojne mjere mogu trajati </a:t>
            </a:r>
            <a:r>
              <a:rPr lang="hr-HR" sz="2200" dirty="0" err="1" smtClean="0"/>
              <a:t>max</a:t>
            </a:r>
            <a:r>
              <a:rPr lang="hr-HR" sz="2200" dirty="0" smtClean="0"/>
              <a:t> do navršene 23 godine </a:t>
            </a:r>
          </a:p>
          <a:p>
            <a:pPr marL="800100" lvl="1" indent="-342900">
              <a:buFont typeface="+mj-lt"/>
              <a:buAutoNum type="alphaLcParenR"/>
            </a:pPr>
            <a:r>
              <a:rPr lang="hr-HR" sz="2200" dirty="0" smtClean="0"/>
              <a:t>ako je u vrijeme </a:t>
            </a:r>
            <a:r>
              <a:rPr lang="hr-HR" sz="2200" dirty="0"/>
              <a:t>suđenja navršila 21 godinu MOŽE  se suditi za </a:t>
            </a:r>
            <a:r>
              <a:rPr lang="hr-HR" sz="2200" dirty="0" err="1"/>
              <a:t>kd</a:t>
            </a:r>
            <a:r>
              <a:rPr lang="hr-HR" sz="2200" dirty="0"/>
              <a:t> koje je počinila kao stariji </a:t>
            </a:r>
            <a:r>
              <a:rPr lang="hr-HR" sz="2200" dirty="0" smtClean="0"/>
              <a:t>maloljetnik</a:t>
            </a:r>
          </a:p>
          <a:p>
            <a:pPr marL="1200150" lvl="2" indent="-342900"/>
            <a:r>
              <a:rPr lang="hr-HR" sz="2200" dirty="0"/>
              <a:t>sud joj može izreći posebne obveze, mjere pojačanog nadzora, kaznu maloljetničkog </a:t>
            </a:r>
            <a:r>
              <a:rPr lang="hr-HR" sz="2200" dirty="0" smtClean="0"/>
              <a:t>zatvora</a:t>
            </a:r>
            <a:endParaRPr lang="hr-HR" sz="2200" dirty="0"/>
          </a:p>
          <a:p>
            <a:pPr marL="1200150" lvl="2" indent="-342900"/>
            <a:r>
              <a:rPr lang="hr-HR" sz="2200" dirty="0" smtClean="0"/>
              <a:t>IZNIMNO punoljetnoj osobi koja je navršila 21 god. sud </a:t>
            </a:r>
            <a:r>
              <a:rPr lang="hr-HR" sz="2200" b="1" i="1" dirty="0" smtClean="0"/>
              <a:t>može</a:t>
            </a:r>
            <a:r>
              <a:rPr lang="hr-HR" sz="2200" dirty="0" smtClean="0"/>
              <a:t> izreći umjesto maloljetničkog zatvora, kaznu zatvora </a:t>
            </a:r>
            <a:endParaRPr lang="hr-HR" sz="2200" dirty="0"/>
          </a:p>
          <a:p>
            <a:pPr marL="800100" lvl="1" indent="-342900">
              <a:buFont typeface="+mj-lt"/>
              <a:buAutoNum type="alphaLcParenR"/>
            </a:pPr>
            <a:r>
              <a:rPr lang="hr-HR" sz="2200" dirty="0" smtClean="0"/>
              <a:t>ako je u vrijeme suđenja navršila 23 godine sud </a:t>
            </a:r>
            <a:r>
              <a:rPr lang="hr-HR" sz="2200" b="1" i="1" u="sng" dirty="0" smtClean="0"/>
              <a:t>će</a:t>
            </a:r>
            <a:r>
              <a:rPr lang="hr-HR" sz="2200" dirty="0" smtClean="0"/>
              <a:t> izreći umjesto kazne maloljetničkog zatvora, kaznu zatvora ili uvjetnu osudu</a:t>
            </a:r>
            <a:endParaRPr lang="hr-HR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DB6F1-C461-4813-AAC9-5CD10F1C1037}" type="datetime1">
              <a:rPr lang="hr-HR" smtClean="0"/>
              <a:t>21.2.2019.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848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502" y="3014132"/>
            <a:ext cx="9601196" cy="1303867"/>
          </a:xfrm>
        </p:spPr>
        <p:txBody>
          <a:bodyPr/>
          <a:lstStyle/>
          <a:p>
            <a:pPr algn="ctr"/>
            <a:r>
              <a:rPr lang="hr-HR" dirty="0" smtClean="0"/>
              <a:t>Hvala na pozornosti!</a:t>
            </a:r>
            <a:endParaRPr lang="hr-H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F1C38-5477-4404-B85C-C913CE234807}" type="datetime1">
              <a:rPr lang="hr-HR" smtClean="0"/>
              <a:t>21.2.2019.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262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946" y="531372"/>
            <a:ext cx="9601196" cy="1075268"/>
          </a:xfrm>
        </p:spPr>
        <p:txBody>
          <a:bodyPr/>
          <a:lstStyle/>
          <a:p>
            <a:r>
              <a:rPr lang="hr-HR" dirty="0" smtClean="0"/>
              <a:t>2. a.) Povijesni razvoj- Skandinavija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308" y="2137893"/>
            <a:ext cx="10998558" cy="3992451"/>
          </a:xfrm>
        </p:spPr>
        <p:txBody>
          <a:bodyPr>
            <a:normAutofit/>
          </a:bodyPr>
          <a:lstStyle/>
          <a:p>
            <a:pPr algn="just"/>
            <a:r>
              <a:rPr lang="hr-HR" dirty="0" smtClean="0"/>
              <a:t>U skandinavskim zemljama tzv. ‘Skandinavski sustav’</a:t>
            </a:r>
          </a:p>
          <a:p>
            <a:pPr algn="just"/>
            <a:r>
              <a:rPr lang="hr-HR" dirty="0" smtClean="0"/>
              <a:t>nadležnost za postupanje prema mal. </a:t>
            </a:r>
            <a:r>
              <a:rPr lang="hr-HR" dirty="0" err="1"/>
              <a:t>p</a:t>
            </a:r>
            <a:r>
              <a:rPr lang="hr-HR" dirty="0" err="1" smtClean="0"/>
              <a:t>oč</a:t>
            </a:r>
            <a:r>
              <a:rPr lang="hr-HR" dirty="0" smtClean="0"/>
              <a:t>. </a:t>
            </a:r>
            <a:r>
              <a:rPr lang="hr-HR" dirty="0" err="1" smtClean="0"/>
              <a:t>kd</a:t>
            </a:r>
            <a:r>
              <a:rPr lang="hr-HR" dirty="0" smtClean="0"/>
              <a:t>. –na lokalna samoupravna tijela (pružanje zaštite i pomoći svim maloljetnicima kojima je to potrebno), najdosljednije je proveden u skandinavskim zemljama: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hr-HR" dirty="0" smtClean="0"/>
              <a:t> prvo u Norveškoj </a:t>
            </a:r>
            <a:r>
              <a:rPr lang="hr-HR" dirty="0"/>
              <a:t>Zakon o osnivanju </a:t>
            </a:r>
            <a:r>
              <a:rPr lang="hr-HR" b="1" dirty="0"/>
              <a:t>odbora dječje zaštite </a:t>
            </a:r>
            <a:r>
              <a:rPr lang="hr-HR" dirty="0"/>
              <a:t>1896.god. </a:t>
            </a:r>
            <a:r>
              <a:rPr lang="hr-HR" dirty="0" smtClean="0"/>
              <a:t>(</a:t>
            </a:r>
            <a:r>
              <a:rPr lang="hr-HR" dirty="0" err="1" smtClean="0"/>
              <a:t>Bernhard</a:t>
            </a:r>
            <a:r>
              <a:rPr lang="hr-HR" dirty="0" smtClean="0"/>
              <a:t> </a:t>
            </a:r>
            <a:r>
              <a:rPr lang="hr-HR" dirty="0" err="1" smtClean="0"/>
              <a:t>Getz</a:t>
            </a:r>
            <a:r>
              <a:rPr lang="hr-HR" dirty="0" smtClean="0"/>
              <a:t>- autor norveškog Kaznenog zakonika iz 1902. god.)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hr-HR" dirty="0" smtClean="0"/>
              <a:t> model proširen i na druge skandinavske zemlje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hr-HR" dirty="0" smtClean="0"/>
              <a:t>najbolje </a:t>
            </a:r>
            <a:r>
              <a:rPr lang="hr-HR" dirty="0"/>
              <a:t>razrađen u </a:t>
            </a:r>
            <a:r>
              <a:rPr lang="hr-HR" dirty="0" smtClean="0"/>
              <a:t>Švedskoj; 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hr-HR" dirty="0" smtClean="0"/>
              <a:t>‘odobri dječje zaštite’ preventivna i sudska zaštita; pod određenim uvjetima nadležni i za postupanje prema mlađim punoljetnicima od 18-20 godina; 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44BC-6485-434E-BED5-256E7B09964F}" type="datetime1">
              <a:rPr lang="hr-HR" smtClean="0"/>
              <a:t>21.2.2019.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715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098" y="698798"/>
            <a:ext cx="9601196" cy="1062568"/>
          </a:xfrm>
        </p:spPr>
        <p:txBody>
          <a:bodyPr/>
          <a:lstStyle/>
          <a:p>
            <a:r>
              <a:rPr lang="hr-HR" dirty="0" smtClean="0"/>
              <a:t>2. b.) Povijesni razvoj </a:t>
            </a:r>
            <a:r>
              <a:rPr lang="hr-HR" dirty="0"/>
              <a:t>-</a:t>
            </a:r>
            <a:r>
              <a:rPr lang="hr-HR" dirty="0" smtClean="0"/>
              <a:t>Hrvatska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700" y="2021983"/>
            <a:ext cx="10702165" cy="4108361"/>
          </a:xfrm>
        </p:spPr>
        <p:txBody>
          <a:bodyPr>
            <a:normAutofit fontScale="92500" lnSpcReduction="10000"/>
          </a:bodyPr>
          <a:lstStyle/>
          <a:p>
            <a:r>
              <a:rPr lang="hr-HR" sz="2600" b="1" dirty="0"/>
              <a:t>Zakon o prisilnom uzgoju nedoraslih </a:t>
            </a:r>
            <a:r>
              <a:rPr lang="hr-HR" sz="2600" b="1" dirty="0" smtClean="0"/>
              <a:t>1902- za djecu 10-14 god.</a:t>
            </a:r>
            <a:endParaRPr lang="hr-HR" sz="2600" b="1" dirty="0"/>
          </a:p>
          <a:p>
            <a:r>
              <a:rPr lang="hr-HR" sz="2600" b="1" dirty="0" smtClean="0"/>
              <a:t>Naredba </a:t>
            </a:r>
            <a:r>
              <a:rPr lang="hr-HR" sz="2600" b="1" dirty="0"/>
              <a:t>bana Hrvatske, Slavonije i Dalmacije o kažnjavanju i zaštićivanju mladeži iz 1918. godine </a:t>
            </a:r>
            <a:r>
              <a:rPr lang="hr-HR" sz="2600" b="1" dirty="0" smtClean="0"/>
              <a:t>tzv. </a:t>
            </a:r>
            <a:r>
              <a:rPr lang="hr-HR" sz="2600" dirty="0" smtClean="0"/>
              <a:t>„preteča maloljetničkog kaznenog pravosuđa</a:t>
            </a:r>
            <a:r>
              <a:rPr lang="hr-HR" sz="2600" dirty="0"/>
              <a:t>” </a:t>
            </a:r>
            <a:r>
              <a:rPr lang="hr-HR" sz="2600" dirty="0" smtClean="0"/>
              <a:t>od </a:t>
            </a:r>
            <a:r>
              <a:rPr lang="hr-HR" sz="2600" dirty="0"/>
              <a:t>13. prosinca 1918., </a:t>
            </a:r>
            <a:r>
              <a:rPr lang="hr-HR" sz="2600" dirty="0" smtClean="0"/>
              <a:t>ozakonjena 1922. godine bila na snazi </a:t>
            </a:r>
            <a:r>
              <a:rPr lang="hr-HR" sz="2600" dirty="0"/>
              <a:t>sve </a:t>
            </a:r>
            <a:r>
              <a:rPr lang="hr-HR" sz="2600" dirty="0" smtClean="0"/>
              <a:t>do 1929/30</a:t>
            </a:r>
          </a:p>
          <a:p>
            <a:r>
              <a:rPr lang="hr-HR" sz="2600" dirty="0" smtClean="0"/>
              <a:t> osnivanje posebnih sudova za mladež tzv</a:t>
            </a:r>
            <a:r>
              <a:rPr lang="hr-HR" sz="2600" dirty="0"/>
              <a:t>. „sudbeni stol/ovi za mladež” </a:t>
            </a:r>
            <a:endParaRPr lang="hr-HR" sz="2600" dirty="0" smtClean="0"/>
          </a:p>
          <a:p>
            <a:r>
              <a:rPr lang="hr-HR" sz="2600" dirty="0" smtClean="0"/>
              <a:t>‘nedorasli’ – do 14 god.</a:t>
            </a:r>
          </a:p>
          <a:p>
            <a:r>
              <a:rPr lang="hr-HR" sz="2600" dirty="0" smtClean="0"/>
              <a:t>nadležnost:</a:t>
            </a:r>
          </a:p>
          <a:p>
            <a:pPr lvl="1">
              <a:buClr>
                <a:srgbClr val="83992A"/>
              </a:buClr>
            </a:pPr>
            <a:r>
              <a:rPr lang="hr-HR" sz="2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1.) maloljetnici </a:t>
            </a:r>
            <a:r>
              <a:rPr lang="hr-HR" sz="26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‘mlađahna lica’ od </a:t>
            </a:r>
            <a:r>
              <a:rPr lang="hr-HR" sz="2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14-18 godina i </a:t>
            </a:r>
          </a:p>
          <a:p>
            <a:pPr lvl="1">
              <a:buClr>
                <a:srgbClr val="83992A"/>
              </a:buClr>
            </a:pPr>
            <a:r>
              <a:rPr lang="hr-HR" sz="2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2.) prema punoljetnim osobama koje su počinile </a:t>
            </a:r>
            <a:r>
              <a:rPr lang="hr-HR" sz="2600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kd</a:t>
            </a:r>
            <a:r>
              <a:rPr lang="hr-HR" sz="2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na štetu djece i maloljetnika; za zločine, prijestupe i prekršaje- prvi put se spominje ova kategorija počinitelja</a:t>
            </a:r>
          </a:p>
          <a:p>
            <a:endParaRPr lang="hr-HR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2EE4-1A21-40B1-A8DC-F7133A2EB81E}" type="datetime1">
              <a:rPr lang="hr-HR" smtClean="0"/>
              <a:t>21.2.2019.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788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299553"/>
            <a:ext cx="9601196" cy="1062568"/>
          </a:xfrm>
        </p:spPr>
        <p:txBody>
          <a:bodyPr/>
          <a:lstStyle/>
          <a:p>
            <a:r>
              <a:rPr lang="hr-HR" dirty="0" smtClean="0"/>
              <a:t>2. b.) Povijesni razvoj </a:t>
            </a:r>
            <a:r>
              <a:rPr lang="hr-HR" dirty="0">
                <a:solidFill>
                  <a:prstClr val="black"/>
                </a:solidFill>
              </a:rPr>
              <a:t>-Hrvatska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700" y="1700012"/>
            <a:ext cx="10702165" cy="4005330"/>
          </a:xfrm>
        </p:spPr>
        <p:txBody>
          <a:bodyPr>
            <a:noAutofit/>
          </a:bodyPr>
          <a:lstStyle/>
          <a:p>
            <a:r>
              <a:rPr lang="hr-HR" sz="2600" dirty="0" smtClean="0"/>
              <a:t>1930. godine – </a:t>
            </a:r>
            <a:r>
              <a:rPr lang="hr-HR" sz="2600" b="1" dirty="0" smtClean="0"/>
              <a:t>Krivični zakonik i Zakonik o sudskom krivičnom postupku Kraljevine Jugoslavije</a:t>
            </a:r>
            <a:r>
              <a:rPr lang="hr-HR" sz="2600" dirty="0" smtClean="0"/>
              <a:t>:</a:t>
            </a:r>
          </a:p>
          <a:p>
            <a:pPr lvl="1"/>
            <a:r>
              <a:rPr lang="hr-HR" sz="2600" dirty="0" smtClean="0"/>
              <a:t>  1.) mlađi maloljetnici 14-17 god.- „sud za mlađe maloljetnike-sud posebne vrste redovnog krivičnog suda-posebno odjeljenje u okružnim sudovima”; </a:t>
            </a:r>
          </a:p>
          <a:p>
            <a:pPr lvl="1"/>
            <a:r>
              <a:rPr lang="hr-HR" sz="2600" dirty="0" smtClean="0"/>
              <a:t>2.) stariji maloljetnici (18-21 god.) režim za punoljetne počinitelje; NEMA-mlađih punoljetnika</a:t>
            </a:r>
          </a:p>
          <a:p>
            <a:pPr lvl="1"/>
            <a:endParaRPr lang="hr-HR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B0B77-C176-4A62-B941-5675D744A106}" type="datetime1">
              <a:rPr lang="hr-HR" smtClean="0"/>
              <a:t>21.2.2019.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392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639" y="231821"/>
            <a:ext cx="11307651" cy="1172893"/>
          </a:xfrm>
        </p:spPr>
        <p:txBody>
          <a:bodyPr/>
          <a:lstStyle/>
          <a:p>
            <a:r>
              <a:rPr lang="hr-HR" dirty="0">
                <a:solidFill>
                  <a:prstClr val="black"/>
                </a:solidFill>
              </a:rPr>
              <a:t>2. b.) Povijesni razvoj -Hrvatska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639" y="1404714"/>
            <a:ext cx="11307651" cy="4772249"/>
          </a:xfrm>
        </p:spPr>
        <p:txBody>
          <a:bodyPr>
            <a:normAutofit/>
          </a:bodyPr>
          <a:lstStyle/>
          <a:p>
            <a:r>
              <a:rPr lang="hr-HR" b="1" dirty="0"/>
              <a:t>Zakon o vrstama </a:t>
            </a:r>
            <a:r>
              <a:rPr lang="hr-HR" b="1" dirty="0" smtClean="0"/>
              <a:t>kazni 1946. </a:t>
            </a:r>
            <a:r>
              <a:rPr lang="hr-HR" dirty="0" smtClean="0"/>
              <a:t>(FNRJ) – </a:t>
            </a:r>
            <a:r>
              <a:rPr lang="hr-HR" dirty="0"/>
              <a:t>predvidio da su </a:t>
            </a:r>
            <a:r>
              <a:rPr lang="hr-HR" dirty="0" smtClean="0"/>
              <a:t>‘malodobnici’ </a:t>
            </a:r>
            <a:r>
              <a:rPr lang="hr-HR" dirty="0"/>
              <a:t>osobe koje su navršile </a:t>
            </a:r>
            <a:r>
              <a:rPr lang="hr-HR" dirty="0" smtClean="0"/>
              <a:t>14, </a:t>
            </a:r>
            <a:r>
              <a:rPr lang="hr-HR" dirty="0"/>
              <a:t>a nisu navršile 18 godina </a:t>
            </a:r>
            <a:r>
              <a:rPr lang="hr-HR" dirty="0" smtClean="0"/>
              <a:t>života (14-18 god.; čl. 23.)</a:t>
            </a:r>
          </a:p>
          <a:p>
            <a:r>
              <a:rPr lang="hr-HR" dirty="0" smtClean="0"/>
              <a:t>mogu im se izreći odgojne mjere: </a:t>
            </a:r>
          </a:p>
          <a:p>
            <a:pPr marL="971550" lvl="1" indent="-514350">
              <a:buFont typeface="+mj-lt"/>
              <a:buAutoNum type="arabicPeriod"/>
            </a:pPr>
            <a:r>
              <a:rPr lang="hr-HR" dirty="0" smtClean="0"/>
              <a:t>predavanje </a:t>
            </a:r>
            <a:r>
              <a:rPr lang="hr-HR" dirty="0"/>
              <a:t>malodobnika na odgoj roditeljima ili drugim osobama koje se o njemu staraju, </a:t>
            </a:r>
            <a:endParaRPr lang="hr-HR" dirty="0" smtClean="0"/>
          </a:p>
          <a:p>
            <a:pPr marL="971550" lvl="1" indent="-514350">
              <a:buFont typeface="+mj-lt"/>
              <a:buAutoNum type="arabicPeriod"/>
            </a:pPr>
            <a:r>
              <a:rPr lang="hr-HR" dirty="0" smtClean="0"/>
              <a:t>ukor </a:t>
            </a:r>
            <a:r>
              <a:rPr lang="hr-HR" dirty="0"/>
              <a:t>i </a:t>
            </a:r>
            <a:endParaRPr lang="hr-HR" dirty="0" smtClean="0"/>
          </a:p>
          <a:p>
            <a:pPr marL="971550" lvl="1" indent="-514350">
              <a:buFont typeface="+mj-lt"/>
              <a:buAutoNum type="arabicPeriod"/>
            </a:pPr>
            <a:r>
              <a:rPr lang="hr-HR" dirty="0" smtClean="0"/>
              <a:t>upućivanje </a:t>
            </a:r>
            <a:r>
              <a:rPr lang="hr-HR" dirty="0"/>
              <a:t>u odgojno-popravni </a:t>
            </a:r>
            <a:r>
              <a:rPr lang="hr-HR" dirty="0" smtClean="0"/>
              <a:t>zavod</a:t>
            </a:r>
            <a:r>
              <a:rPr lang="hr-HR" dirty="0"/>
              <a:t> </a:t>
            </a:r>
            <a:r>
              <a:rPr lang="hr-HR" dirty="0" smtClean="0"/>
              <a:t>(čl. 24.)</a:t>
            </a:r>
          </a:p>
          <a:p>
            <a:r>
              <a:rPr lang="hr-HR" dirty="0" smtClean="0"/>
              <a:t>starijim </a:t>
            </a:r>
            <a:r>
              <a:rPr lang="hr-HR" dirty="0"/>
              <a:t>maloljetnicima, ovisno o stupnju društvene opasnosti kaznenog djela, građanski i vojni sudovi mogli su izreći sve kazne, pa i </a:t>
            </a:r>
            <a:r>
              <a:rPr lang="hr-HR" dirty="0" smtClean="0"/>
              <a:t>smrtnu (čl.25.)</a:t>
            </a:r>
          </a:p>
          <a:p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C05A-69C0-4926-8899-7B7A6A4453B4}" type="datetime1">
              <a:rPr lang="hr-HR" smtClean="0"/>
              <a:t>21.2.2019.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Mlađe osobe u kaznenom pravu- PDS- Pravni fakultet Sveučilišta u Zagrebu 22. veljače 2019. god.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6201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2426</TotalTime>
  <Words>6116</Words>
  <Application>Microsoft Office PowerPoint</Application>
  <PresentationFormat>Widescreen</PresentationFormat>
  <Paragraphs>625</Paragraphs>
  <Slides>59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4" baseType="lpstr">
      <vt:lpstr>Arial</vt:lpstr>
      <vt:lpstr>Calibri</vt:lpstr>
      <vt:lpstr>Calibri Light</vt:lpstr>
      <vt:lpstr>Times New Roman</vt:lpstr>
      <vt:lpstr>Office Theme</vt:lpstr>
      <vt:lpstr>Pojmovna određenja, povijesni razvoj maloljetničkog sudovanja, dokumenti, kriminološki podaci o maloljetničkom kriminalu, sankcije </vt:lpstr>
      <vt:lpstr>Struktura </vt:lpstr>
      <vt:lpstr>1. Pojmovi</vt:lpstr>
      <vt:lpstr>PowerPoint Presentation</vt:lpstr>
      <vt:lpstr>2. a.) Povijesni razvoj-SAD</vt:lpstr>
      <vt:lpstr>2. a.) Povijesni razvoj- Skandinavija</vt:lpstr>
      <vt:lpstr>2. b.) Povijesni razvoj -Hrvatska</vt:lpstr>
      <vt:lpstr>2. b.) Povijesni razvoj -Hrvatska</vt:lpstr>
      <vt:lpstr>2. b.) Povijesni razvoj -Hrvatska</vt:lpstr>
      <vt:lpstr>2. b.) Povijesni razvoj -Hrvatska</vt:lpstr>
      <vt:lpstr>2. b.) Povijesni razvoj -Hrvatska</vt:lpstr>
      <vt:lpstr>3. (Organizacijski) Modeli maloljetničkog sudovanja</vt:lpstr>
      <vt:lpstr>4. Međunarodni dokumenti </vt:lpstr>
      <vt:lpstr>4. Međunarodni dokumenti </vt:lpstr>
      <vt:lpstr>4. Međunarodni dokumenti koji se izravno odnose na djecu i maloljetnike</vt:lpstr>
      <vt:lpstr>5. Statistika-prijave</vt:lpstr>
      <vt:lpstr>5. Podaci o prijavama, optužbama i osudama maloljetnih počinitelja kd- 2014-2017</vt:lpstr>
      <vt:lpstr>5. Statistika- osude</vt:lpstr>
      <vt:lpstr>5. Podaci o osudama maloljetnih počinitelja kd- 2014-2017</vt:lpstr>
      <vt:lpstr>5. Podaci o postupcima prema maloljetnim počiniteljima kd za 2016 i 2017</vt:lpstr>
      <vt:lpstr>5. Podaci o postupcima prema maloljetnim počiniteljima kd za 2016 i 2017</vt:lpstr>
      <vt:lpstr>5. Podaci o sankcijama izrečenim maloljetnim počiniteljima kd za 2016 i 2017</vt:lpstr>
      <vt:lpstr>5. Kd koja najčešće čine maloljetnici</vt:lpstr>
      <vt:lpstr>5.Udio maloljetničkog kriminala u ukupnoj stopi kriminala</vt:lpstr>
      <vt:lpstr>5. Karakteristike maloljetničkog kriminala</vt:lpstr>
      <vt:lpstr>PowerPoint Presentation</vt:lpstr>
      <vt:lpstr>5. Karakteristike maloljetničkog kriminala-obiteljske prilike -2016 i 2017</vt:lpstr>
      <vt:lpstr>PowerPoint Presentation</vt:lpstr>
      <vt:lpstr>Struktura</vt:lpstr>
      <vt:lpstr>A) Min. dob kaznene odgovornosti u svijetu</vt:lpstr>
      <vt:lpstr>B) ESLJP- T. &amp; V. v UK</vt:lpstr>
      <vt:lpstr>C) Sankcije (čl.5. ZSM)</vt:lpstr>
      <vt:lpstr>C) Svrha maloljetničkih sankcija (čl. 6. ZSM)</vt:lpstr>
      <vt:lpstr>C) I Odgojne mjere</vt:lpstr>
      <vt:lpstr>C) I Odgojne mjere-1.mjere upozorenja (31,5%)</vt:lpstr>
      <vt:lpstr>C) I Odgojne mjere-1.mjere upozorenja (31,5%)</vt:lpstr>
      <vt:lpstr>C) I Odgojne mjere-1.mjere upozorenja (31,5%)</vt:lpstr>
      <vt:lpstr>C) 1b Posebne obveze (čl.10. ZM)</vt:lpstr>
      <vt:lpstr>C) I OM-2.mjere pojačanog nadzora (41,2%)</vt:lpstr>
      <vt:lpstr>I OM- 2. mjere pojačanog nadzora</vt:lpstr>
      <vt:lpstr>C) I OM-3. zavodske mjere (13,2%)</vt:lpstr>
      <vt:lpstr>C) I Odgojne mjere- 3. zavodske mjere</vt:lpstr>
      <vt:lpstr>C) I Odgojne mjere- 3. zavodske mjere</vt:lpstr>
      <vt:lpstr>C) I 3.Uvjetni otpust u tijeku izvršenja zavodske mjere (čl. 21. ZSM)</vt:lpstr>
      <vt:lpstr>C) I 3.Uvjetni otpust u tijeku izvršenja zavodske mjere (čl. 21. ZSM)-opoziv</vt:lpstr>
      <vt:lpstr>C) I OM- 4. Upućivanje u disciplinski centar (čl. 13. ZSM)</vt:lpstr>
      <vt:lpstr>C) I Ponovno odlučivanje o OM (čl. 20. ZSM)</vt:lpstr>
      <vt:lpstr>C) II Maloljetnički zatvor (čl. 24. i 25. ZSM; 3,3%)</vt:lpstr>
      <vt:lpstr>C) II Maloljetnički zatvor (čl. 24. i 25. ZSM; 3,3%)</vt:lpstr>
      <vt:lpstr>C) II Uvjetni otpust iz maloljetničkog zatvora (čl. 27. ZSM)</vt:lpstr>
      <vt:lpstr>C) II Pridržaj maloljetničkog zatvora (10,8%)</vt:lpstr>
      <vt:lpstr>C) II Pridržaj maloljetničkog zatvora (10,8%)</vt:lpstr>
      <vt:lpstr>C) II Maloljetnički zatvor –naknadno izricanje maloljetničkog zatvora</vt:lpstr>
      <vt:lpstr>C) II Utjecaj izrečene kazne maloljetničkog zatvora na izvršenje odgojne mjere (čl. 19.)</vt:lpstr>
      <vt:lpstr>C) III Sigurnosne mjere (čl. 31. ZSM-a)</vt:lpstr>
      <vt:lpstr>C) III Sigurnosne mjere- ograničenja</vt:lpstr>
      <vt:lpstr>D) Posebne odredbe o zastari kaznenog postupanja (čl. 32. ZSM-a)</vt:lpstr>
      <vt:lpstr>D) Posebne odredbe o zastari kaznenog postupanja (čl. 32. ZSM-a)</vt:lpstr>
      <vt:lpstr>Hvala na pozornosti!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Marta Dragičević Prtenjača</dc:creator>
  <cp:lastModifiedBy>Admin</cp:lastModifiedBy>
  <cp:revision>261</cp:revision>
  <cp:lastPrinted>2017-10-09T09:37:18Z</cp:lastPrinted>
  <dcterms:created xsi:type="dcterms:W3CDTF">2014-09-30T10:09:54Z</dcterms:created>
  <dcterms:modified xsi:type="dcterms:W3CDTF">2019-02-21T11:16:06Z</dcterms:modified>
</cp:coreProperties>
</file>