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46" r:id="rId4"/>
    <p:sldId id="286" r:id="rId5"/>
    <p:sldId id="285" r:id="rId6"/>
    <p:sldId id="258" r:id="rId7"/>
    <p:sldId id="259" r:id="rId8"/>
    <p:sldId id="288" r:id="rId9"/>
    <p:sldId id="287" r:id="rId10"/>
    <p:sldId id="289" r:id="rId11"/>
    <p:sldId id="290" r:id="rId12"/>
    <p:sldId id="260" r:id="rId13"/>
    <p:sldId id="261" r:id="rId14"/>
    <p:sldId id="262" r:id="rId15"/>
    <p:sldId id="292" r:id="rId16"/>
    <p:sldId id="293" r:id="rId17"/>
    <p:sldId id="295" r:id="rId18"/>
    <p:sldId id="296" r:id="rId19"/>
    <p:sldId id="297" r:id="rId20"/>
    <p:sldId id="321" r:id="rId21"/>
    <p:sldId id="323" r:id="rId22"/>
    <p:sldId id="322" r:id="rId23"/>
    <p:sldId id="298" r:id="rId24"/>
    <p:sldId id="299" r:id="rId25"/>
    <p:sldId id="300" r:id="rId26"/>
    <p:sldId id="301" r:id="rId27"/>
    <p:sldId id="302" r:id="rId28"/>
    <p:sldId id="303" r:id="rId29"/>
    <p:sldId id="267" r:id="rId30"/>
    <p:sldId id="268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24" r:id="rId40"/>
    <p:sldId id="327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6" r:id="rId50"/>
    <p:sldId id="325" r:id="rId51"/>
    <p:sldId id="312" r:id="rId52"/>
    <p:sldId id="269" r:id="rId53"/>
    <p:sldId id="270" r:id="rId54"/>
    <p:sldId id="271" r:id="rId55"/>
    <p:sldId id="275" r:id="rId56"/>
    <p:sldId id="276" r:id="rId57"/>
    <p:sldId id="284" r:id="rId58"/>
    <p:sldId id="328" r:id="rId59"/>
    <p:sldId id="283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  <p:sldId id="341" r:id="rId73"/>
    <p:sldId id="342" r:id="rId74"/>
    <p:sldId id="343" r:id="rId7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Legal </a:t>
            </a:r>
            <a:r>
              <a:rPr lang="hr-HR" dirty="0" err="1" smtClean="0"/>
              <a:t>english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A short </a:t>
            </a:r>
            <a:r>
              <a:rPr lang="hr-HR" dirty="0" err="1" smtClean="0"/>
              <a:t>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8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Anglo-</a:t>
            </a:r>
            <a:r>
              <a:rPr lang="hr-HR" dirty="0" err="1" smtClean="0"/>
              <a:t>Saxon</a:t>
            </a:r>
            <a:r>
              <a:rPr lang="hr-HR" dirty="0" smtClean="0"/>
              <a:t> </a:t>
            </a:r>
            <a:r>
              <a:rPr lang="hr-HR" dirty="0" err="1" smtClean="0"/>
              <a:t>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early</a:t>
            </a:r>
            <a:r>
              <a:rPr lang="hr-HR" dirty="0" smtClean="0"/>
              <a:t> </a:t>
            </a:r>
            <a:r>
              <a:rPr lang="hr-HR" dirty="0" err="1" smtClean="0"/>
              <a:t>kings</a:t>
            </a:r>
            <a:r>
              <a:rPr lang="hr-HR" dirty="0" smtClean="0"/>
              <a:t> </a:t>
            </a:r>
            <a:r>
              <a:rPr lang="hr-HR" dirty="0" err="1" smtClean="0"/>
              <a:t>relied</a:t>
            </a:r>
            <a:r>
              <a:rPr lang="hr-HR" dirty="0" smtClean="0"/>
              <a:t> on </a:t>
            </a:r>
            <a:r>
              <a:rPr lang="hr-HR" dirty="0" err="1" smtClean="0"/>
              <a:t>great</a:t>
            </a:r>
            <a:r>
              <a:rPr lang="hr-HR" dirty="0" smtClean="0"/>
              <a:t> </a:t>
            </a:r>
            <a:r>
              <a:rPr lang="hr-HR" dirty="0" err="1" smtClean="0"/>
              <a:t>landowners</a:t>
            </a:r>
            <a:r>
              <a:rPr lang="hr-HR" dirty="0" smtClean="0"/>
              <a:t> to </a:t>
            </a:r>
            <a:r>
              <a:rPr lang="hr-HR" dirty="0" err="1" smtClean="0"/>
              <a:t>whom</a:t>
            </a:r>
            <a:r>
              <a:rPr lang="hr-HR" dirty="0" smtClean="0"/>
              <a:t> </a:t>
            </a:r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granted</a:t>
            </a:r>
            <a:r>
              <a:rPr lang="hr-HR" dirty="0" smtClean="0"/>
              <a:t> wide </a:t>
            </a:r>
            <a:r>
              <a:rPr lang="hr-HR" dirty="0" err="1" smtClean="0"/>
              <a:t>powers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peace-keeping</a:t>
            </a:r>
            <a:r>
              <a:rPr lang="hr-HR" dirty="0" smtClean="0"/>
              <a:t>: „</a:t>
            </a:r>
            <a:r>
              <a:rPr lang="hr-HR" dirty="0" err="1" smtClean="0"/>
              <a:t>There</a:t>
            </a:r>
            <a:r>
              <a:rPr lang="hr-HR" dirty="0" smtClean="0"/>
              <a:t> </a:t>
            </a:r>
            <a:r>
              <a:rPr lang="hr-HR" dirty="0" err="1" smtClean="0"/>
              <a:t>cannot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been</a:t>
            </a:r>
            <a:r>
              <a:rPr lang="hr-HR" dirty="0" smtClean="0"/>
              <a:t> </a:t>
            </a:r>
            <a:r>
              <a:rPr lang="hr-HR" dirty="0" err="1" smtClean="0"/>
              <a:t>much</a:t>
            </a:r>
            <a:r>
              <a:rPr lang="hr-HR" dirty="0" smtClean="0"/>
              <a:t> </a:t>
            </a:r>
            <a:r>
              <a:rPr lang="hr-HR" dirty="0" err="1" smtClean="0"/>
              <a:t>need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courts</a:t>
            </a:r>
            <a:r>
              <a:rPr lang="hr-HR" dirty="0" smtClean="0"/>
              <a:t>…to </a:t>
            </a:r>
            <a:r>
              <a:rPr lang="hr-HR" dirty="0" err="1" smtClean="0"/>
              <a:t>stand</a:t>
            </a:r>
            <a:r>
              <a:rPr lang="hr-HR" dirty="0" smtClean="0"/>
              <a:t> </a:t>
            </a:r>
            <a:r>
              <a:rPr lang="hr-HR" dirty="0" err="1" smtClean="0"/>
              <a:t>between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wrong-doing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retribution</a:t>
            </a:r>
            <a:r>
              <a:rPr lang="hr-HR" dirty="0" smtClean="0"/>
              <a:t>: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peace</a:t>
            </a:r>
            <a:r>
              <a:rPr lang="hr-HR" dirty="0" smtClean="0"/>
              <a:t> </a:t>
            </a:r>
            <a:r>
              <a:rPr lang="hr-HR" dirty="0" err="1" smtClean="0"/>
              <a:t>keeper</a:t>
            </a:r>
            <a:r>
              <a:rPr lang="hr-HR" dirty="0" smtClean="0"/>
              <a:t> </a:t>
            </a:r>
            <a:r>
              <a:rPr lang="hr-HR" dirty="0" err="1" smtClean="0"/>
              <a:t>compelled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payment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set </a:t>
            </a:r>
            <a:r>
              <a:rPr lang="hr-HR" dirty="0" err="1" smtClean="0"/>
              <a:t>compensation</a:t>
            </a:r>
            <a:r>
              <a:rPr lang="hr-HR" dirty="0" smtClean="0"/>
              <a:t> </a:t>
            </a:r>
            <a:r>
              <a:rPr lang="hr-HR" dirty="0" err="1" smtClean="0"/>
              <a:t>or</a:t>
            </a:r>
            <a:r>
              <a:rPr lang="hr-HR" dirty="0" smtClean="0"/>
              <a:t> </a:t>
            </a:r>
            <a:r>
              <a:rPr lang="hr-HR" dirty="0" err="1" smtClean="0"/>
              <a:t>cut</a:t>
            </a:r>
            <a:r>
              <a:rPr lang="hr-HR" dirty="0" smtClean="0"/>
              <a:t> </a:t>
            </a:r>
            <a:r>
              <a:rPr lang="hr-HR" dirty="0" err="1" smtClean="0"/>
              <a:t>down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outlaw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thief</a:t>
            </a:r>
            <a:r>
              <a:rPr lang="hr-HR" dirty="0" smtClean="0"/>
              <a:t> </a:t>
            </a:r>
            <a:r>
              <a:rPr lang="hr-HR" dirty="0" err="1" smtClean="0"/>
              <a:t>caught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act</a:t>
            </a:r>
            <a:r>
              <a:rPr lang="hr-HR" dirty="0" smtClean="0"/>
              <a:t>”</a:t>
            </a:r>
          </a:p>
          <a:p>
            <a:r>
              <a:rPr lang="hr-HR" dirty="0" err="1" smtClean="0"/>
              <a:t>Christianity</a:t>
            </a:r>
            <a:r>
              <a:rPr lang="hr-HR" dirty="0" smtClean="0"/>
              <a:t> </a:t>
            </a:r>
            <a:r>
              <a:rPr lang="hr-HR" dirty="0" err="1" smtClean="0"/>
              <a:t>expanded</a:t>
            </a:r>
            <a:r>
              <a:rPr lang="hr-HR" dirty="0" smtClean="0"/>
              <a:t> </a:t>
            </a:r>
            <a:r>
              <a:rPr lang="hr-HR" dirty="0" err="1" smtClean="0"/>
              <a:t>rapidly</a:t>
            </a:r>
            <a:r>
              <a:rPr lang="hr-HR" dirty="0" smtClean="0"/>
              <a:t> </a:t>
            </a:r>
            <a:r>
              <a:rPr lang="hr-HR" dirty="0" err="1" smtClean="0"/>
              <a:t>after</a:t>
            </a:r>
            <a:r>
              <a:rPr lang="hr-HR" dirty="0" smtClean="0"/>
              <a:t> </a:t>
            </a:r>
            <a:r>
              <a:rPr lang="hr-HR" dirty="0" smtClean="0"/>
              <a:t>597 (</a:t>
            </a:r>
            <a:r>
              <a:rPr lang="hr-HR" dirty="0" err="1" smtClean="0"/>
              <a:t>e.g</a:t>
            </a:r>
            <a:r>
              <a:rPr lang="hr-HR" dirty="0" smtClean="0"/>
              <a:t>. </a:t>
            </a:r>
            <a:r>
              <a:rPr lang="hr-HR" dirty="0" err="1" smtClean="0"/>
              <a:t>Aethelbert</a:t>
            </a:r>
            <a:r>
              <a:rPr lang="hr-HR" dirty="0" smtClean="0"/>
              <a:t>, </a:t>
            </a:r>
            <a:r>
              <a:rPr lang="hr-HR" dirty="0" err="1" smtClean="0"/>
              <a:t>king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Kent</a:t>
            </a:r>
            <a:r>
              <a:rPr lang="hr-HR" dirty="0" smtClean="0"/>
              <a:t>, </a:t>
            </a:r>
            <a:r>
              <a:rPr lang="hr-HR" dirty="0" err="1" smtClean="0"/>
              <a:t>familiar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religious</a:t>
            </a:r>
            <a:r>
              <a:rPr lang="hr-HR" dirty="0" smtClean="0"/>
              <a:t> </a:t>
            </a:r>
            <a:r>
              <a:rPr lang="hr-HR" dirty="0" err="1" smtClean="0"/>
              <a:t>practices</a:t>
            </a:r>
            <a:r>
              <a:rPr lang="hr-HR" dirty="0" smtClean="0"/>
              <a:t> </a:t>
            </a:r>
            <a:r>
              <a:rPr lang="hr-HR" dirty="0" err="1" smtClean="0"/>
              <a:t>since</a:t>
            </a:r>
            <a:r>
              <a:rPr lang="hr-HR" dirty="0" smtClean="0"/>
              <a:t> </a:t>
            </a:r>
            <a:r>
              <a:rPr lang="hr-HR" dirty="0" err="1" smtClean="0"/>
              <a:t>his</a:t>
            </a:r>
            <a:r>
              <a:rPr lang="hr-HR" dirty="0" smtClean="0"/>
              <a:t> </a:t>
            </a:r>
            <a:r>
              <a:rPr lang="hr-HR" dirty="0" err="1" smtClean="0"/>
              <a:t>wife</a:t>
            </a:r>
            <a:r>
              <a:rPr lang="hr-HR" dirty="0" smtClean="0"/>
              <a:t>, </a:t>
            </a:r>
            <a:r>
              <a:rPr lang="hr-HR" dirty="0" err="1" smtClean="0"/>
              <a:t>Bertha</a:t>
            </a:r>
            <a:r>
              <a:rPr lang="hr-HR" dirty="0" smtClean="0"/>
              <a:t>, a </a:t>
            </a:r>
            <a:r>
              <a:rPr lang="hr-HR" dirty="0" err="1" smtClean="0"/>
              <a:t>Frankish</a:t>
            </a:r>
            <a:r>
              <a:rPr lang="hr-HR" dirty="0" smtClean="0"/>
              <a:t> </a:t>
            </a:r>
            <a:r>
              <a:rPr lang="hr-HR" dirty="0" err="1" smtClean="0"/>
              <a:t>princess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permitted</a:t>
            </a:r>
            <a:r>
              <a:rPr lang="hr-HR" dirty="0" smtClean="0"/>
              <a:t> to </a:t>
            </a:r>
            <a:r>
              <a:rPr lang="hr-HR" dirty="0" err="1" smtClean="0"/>
              <a:t>hold</a:t>
            </a:r>
            <a:r>
              <a:rPr lang="hr-HR" dirty="0" smtClean="0"/>
              <a:t> </a:t>
            </a:r>
            <a:r>
              <a:rPr lang="hr-HR" dirty="0" err="1" smtClean="0"/>
              <a:t>services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a </a:t>
            </a:r>
            <a:r>
              <a:rPr lang="hr-HR" dirty="0" err="1" smtClean="0"/>
              <a:t>church</a:t>
            </a:r>
            <a:r>
              <a:rPr lang="hr-HR" dirty="0" smtClean="0"/>
              <a:t> at </a:t>
            </a:r>
            <a:r>
              <a:rPr lang="hr-HR" dirty="0" err="1" smtClean="0"/>
              <a:t>Canterbury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a </a:t>
            </a:r>
            <a:r>
              <a:rPr lang="hr-HR" dirty="0" err="1" smtClean="0"/>
              <a:t>bishop</a:t>
            </a:r>
            <a:r>
              <a:rPr lang="hr-HR" dirty="0" smtClean="0"/>
              <a:t> </a:t>
            </a:r>
            <a:r>
              <a:rPr lang="hr-HR" dirty="0" err="1" smtClean="0"/>
              <a:t>she</a:t>
            </a:r>
            <a:r>
              <a:rPr lang="hr-HR" dirty="0" smtClean="0"/>
              <a:t> </a:t>
            </a:r>
            <a:r>
              <a:rPr lang="hr-HR" dirty="0" err="1" smtClean="0"/>
              <a:t>brought</a:t>
            </a:r>
            <a:r>
              <a:rPr lang="hr-HR" dirty="0" smtClean="0"/>
              <a:t> </a:t>
            </a:r>
            <a:r>
              <a:rPr lang="hr-HR" dirty="0" err="1" smtClean="0"/>
              <a:t>over</a:t>
            </a:r>
            <a:r>
              <a:rPr lang="hr-HR" dirty="0" smtClean="0"/>
              <a:t> to </a:t>
            </a:r>
            <a:r>
              <a:rPr lang="hr-HR" dirty="0" err="1" smtClean="0"/>
              <a:t>England</a:t>
            </a:r>
            <a:r>
              <a:rPr lang="hr-H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1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Anglo-</a:t>
            </a:r>
            <a:r>
              <a:rPr lang="hr-HR" dirty="0" err="1" smtClean="0"/>
              <a:t>saxon</a:t>
            </a:r>
            <a:r>
              <a:rPr lang="hr-HR" dirty="0" smtClean="0"/>
              <a:t> </a:t>
            </a:r>
            <a:r>
              <a:rPr lang="hr-HR" dirty="0" err="1" smtClean="0"/>
              <a:t>england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Courts</a:t>
            </a:r>
            <a:r>
              <a:rPr lang="hr-HR" dirty="0" smtClean="0"/>
              <a:t> – </a:t>
            </a:r>
            <a:r>
              <a:rPr lang="hr-HR" dirty="0" err="1" smtClean="0"/>
              <a:t>local</a:t>
            </a:r>
            <a:r>
              <a:rPr lang="hr-HR" dirty="0" smtClean="0"/>
              <a:t> </a:t>
            </a:r>
            <a:r>
              <a:rPr lang="hr-HR" dirty="0" err="1" smtClean="0"/>
              <a:t>popular</a:t>
            </a:r>
            <a:r>
              <a:rPr lang="hr-HR" dirty="0" smtClean="0"/>
              <a:t> </a:t>
            </a:r>
            <a:r>
              <a:rPr lang="hr-HR" dirty="0" err="1" smtClean="0"/>
              <a:t>assemblies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met</a:t>
            </a:r>
            <a:r>
              <a:rPr lang="hr-HR" dirty="0" smtClean="0"/>
              <a:t> </a:t>
            </a:r>
            <a:r>
              <a:rPr lang="hr-HR" dirty="0" err="1" smtClean="0"/>
              <a:t>every</a:t>
            </a:r>
            <a:r>
              <a:rPr lang="hr-HR" dirty="0" smtClean="0"/>
              <a:t> 4 </a:t>
            </a:r>
            <a:r>
              <a:rPr lang="hr-HR" dirty="0" err="1" smtClean="0"/>
              <a:t>weeks</a:t>
            </a:r>
            <a:r>
              <a:rPr lang="hr-HR" dirty="0" smtClean="0"/>
              <a:t> for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administration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customary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endParaRPr lang="hr-HR" dirty="0" smtClean="0"/>
          </a:p>
          <a:p>
            <a:r>
              <a:rPr lang="hr-HR" dirty="0" smtClean="0"/>
              <a:t>Most </a:t>
            </a:r>
            <a:r>
              <a:rPr lang="hr-HR" dirty="0" err="1" smtClean="0"/>
              <a:t>common</a:t>
            </a:r>
            <a:r>
              <a:rPr lang="hr-HR" dirty="0" smtClean="0"/>
              <a:t> </a:t>
            </a:r>
            <a:r>
              <a:rPr lang="hr-HR" dirty="0" err="1" smtClean="0"/>
              <a:t>crimes</a:t>
            </a:r>
            <a:r>
              <a:rPr lang="hr-HR" dirty="0" smtClean="0"/>
              <a:t>: </a:t>
            </a:r>
            <a:r>
              <a:rPr lang="hr-HR" dirty="0" err="1" smtClean="0"/>
              <a:t>homicide</a:t>
            </a:r>
            <a:r>
              <a:rPr lang="hr-HR" dirty="0" smtClean="0"/>
              <a:t>, </a:t>
            </a:r>
            <a:r>
              <a:rPr lang="hr-HR" dirty="0" err="1" smtClean="0"/>
              <a:t>wounding,cattle</a:t>
            </a:r>
            <a:r>
              <a:rPr lang="hr-HR" dirty="0" smtClean="0"/>
              <a:t> </a:t>
            </a:r>
            <a:r>
              <a:rPr lang="hr-HR" dirty="0" err="1" smtClean="0"/>
              <a:t>theft</a:t>
            </a:r>
            <a:endParaRPr lang="hr-HR" dirty="0" smtClean="0"/>
          </a:p>
          <a:p>
            <a:r>
              <a:rPr lang="hr-HR" dirty="0" err="1" smtClean="0"/>
              <a:t>When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hr-HR" dirty="0" err="1" smtClean="0"/>
              <a:t>offender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caught</a:t>
            </a:r>
            <a:r>
              <a:rPr lang="hr-HR" dirty="0" smtClean="0"/>
              <a:t>, </a:t>
            </a:r>
            <a:r>
              <a:rPr lang="hr-HR" dirty="0" err="1" smtClean="0"/>
              <a:t>there</a:t>
            </a:r>
            <a:r>
              <a:rPr lang="hr-HR" dirty="0" smtClean="0"/>
              <a:t> </a:t>
            </a:r>
            <a:r>
              <a:rPr lang="hr-HR" dirty="0" err="1" smtClean="0"/>
              <a:t>would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no </a:t>
            </a:r>
            <a:r>
              <a:rPr lang="hr-HR" dirty="0" err="1" smtClean="0"/>
              <a:t>trial</a:t>
            </a:r>
            <a:r>
              <a:rPr lang="hr-HR" dirty="0" smtClean="0"/>
              <a:t> but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hr-HR" dirty="0" err="1" smtClean="0"/>
              <a:t>immediate</a:t>
            </a:r>
            <a:r>
              <a:rPr lang="hr-HR" dirty="0" smtClean="0"/>
              <a:t> </a:t>
            </a:r>
            <a:r>
              <a:rPr lang="hr-HR" dirty="0" err="1" smtClean="0"/>
              <a:t>finr</a:t>
            </a:r>
            <a:r>
              <a:rPr lang="hr-HR" dirty="0" smtClean="0"/>
              <a:t> </a:t>
            </a:r>
            <a:r>
              <a:rPr lang="hr-HR" dirty="0" err="1" smtClean="0"/>
              <a:t>or</a:t>
            </a:r>
            <a:r>
              <a:rPr lang="hr-HR" dirty="0" smtClean="0"/>
              <a:t>, </a:t>
            </a:r>
            <a:r>
              <a:rPr lang="hr-HR" dirty="0" err="1" smtClean="0"/>
              <a:t>if</a:t>
            </a:r>
            <a:r>
              <a:rPr lang="hr-HR" dirty="0" smtClean="0"/>
              <a:t> he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poor</a:t>
            </a:r>
            <a:r>
              <a:rPr lang="hr-HR" dirty="0" smtClean="0"/>
              <a:t>, </a:t>
            </a:r>
            <a:r>
              <a:rPr lang="hr-HR" dirty="0" err="1" smtClean="0"/>
              <a:t>immediate</a:t>
            </a:r>
            <a:r>
              <a:rPr lang="hr-HR" dirty="0" smtClean="0"/>
              <a:t> </a:t>
            </a:r>
            <a:r>
              <a:rPr lang="hr-HR" dirty="0" err="1" smtClean="0"/>
              <a:t>death</a:t>
            </a:r>
            <a:r>
              <a:rPr lang="hr-HR" dirty="0" smtClean="0"/>
              <a:t>; </a:t>
            </a:r>
            <a:r>
              <a:rPr lang="hr-HR" dirty="0" err="1" smtClean="0"/>
              <a:t>if</a:t>
            </a:r>
            <a:r>
              <a:rPr lang="hr-HR" dirty="0" smtClean="0"/>
              <a:t> he </a:t>
            </a:r>
            <a:r>
              <a:rPr lang="hr-HR" dirty="0" err="1" smtClean="0"/>
              <a:t>escaped</a:t>
            </a:r>
            <a:r>
              <a:rPr lang="hr-HR" dirty="0" smtClean="0"/>
              <a:t>, he </a:t>
            </a:r>
            <a:r>
              <a:rPr lang="hr-HR" dirty="0" err="1" smtClean="0"/>
              <a:t>would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outlawed</a:t>
            </a:r>
            <a:r>
              <a:rPr lang="hr-HR" dirty="0" smtClean="0"/>
              <a:t>, </a:t>
            </a:r>
            <a:r>
              <a:rPr lang="hr-HR" dirty="0" err="1" smtClean="0"/>
              <a:t>which</a:t>
            </a:r>
            <a:r>
              <a:rPr lang="hr-HR" dirty="0" smtClean="0"/>
              <a:t> </a:t>
            </a:r>
            <a:r>
              <a:rPr lang="hr-HR" dirty="0" err="1" smtClean="0"/>
              <a:t>sanctioned</a:t>
            </a:r>
            <a:r>
              <a:rPr lang="hr-HR" dirty="0" smtClean="0"/>
              <a:t> </a:t>
            </a:r>
            <a:r>
              <a:rPr lang="hr-HR" dirty="0" err="1" smtClean="0"/>
              <a:t>his</a:t>
            </a:r>
            <a:r>
              <a:rPr lang="hr-HR" dirty="0" smtClean="0"/>
              <a:t> </a:t>
            </a:r>
            <a:r>
              <a:rPr lang="hr-HR" dirty="0" err="1" smtClean="0"/>
              <a:t>being</a:t>
            </a:r>
            <a:r>
              <a:rPr lang="hr-HR" dirty="0" smtClean="0"/>
              <a:t> </a:t>
            </a:r>
            <a:r>
              <a:rPr lang="hr-HR" dirty="0" err="1" smtClean="0"/>
              <a:t>lawfully</a:t>
            </a:r>
            <a:r>
              <a:rPr lang="hr-HR" dirty="0" smtClean="0"/>
              <a:t> </a:t>
            </a:r>
            <a:r>
              <a:rPr lang="hr-HR" dirty="0" err="1" smtClean="0"/>
              <a:t>killed</a:t>
            </a:r>
            <a:endParaRPr lang="hr-HR" dirty="0" smtClean="0"/>
          </a:p>
          <a:p>
            <a:r>
              <a:rPr lang="hr-HR" dirty="0" err="1" smtClean="0"/>
              <a:t>Courts</a:t>
            </a:r>
            <a:r>
              <a:rPr lang="hr-HR" dirty="0" smtClean="0"/>
              <a:t> – no </a:t>
            </a:r>
            <a:r>
              <a:rPr lang="hr-HR" dirty="0" err="1" smtClean="0"/>
              <a:t>trial</a:t>
            </a:r>
            <a:r>
              <a:rPr lang="hr-HR" dirty="0" smtClean="0"/>
              <a:t> on </a:t>
            </a:r>
            <a:r>
              <a:rPr lang="hr-HR" dirty="0" err="1" smtClean="0"/>
              <a:t>questions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fact</a:t>
            </a:r>
            <a:r>
              <a:rPr lang="hr-HR" dirty="0" smtClean="0"/>
              <a:t>; </a:t>
            </a:r>
            <a:r>
              <a:rPr lang="hr-HR" dirty="0" err="1" smtClean="0"/>
              <a:t>verdict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Almighty</a:t>
            </a:r>
            <a:r>
              <a:rPr lang="hr-HR" dirty="0" smtClean="0"/>
              <a:t>: </a:t>
            </a:r>
            <a:r>
              <a:rPr lang="hr-HR" dirty="0" err="1" smtClean="0"/>
              <a:t>oath</a:t>
            </a:r>
            <a:r>
              <a:rPr lang="hr-HR" dirty="0" smtClean="0"/>
              <a:t> </a:t>
            </a:r>
            <a:r>
              <a:rPr lang="hr-HR" dirty="0" err="1" smtClean="0"/>
              <a:t>helpers</a:t>
            </a:r>
            <a:r>
              <a:rPr lang="hr-HR" dirty="0" smtClean="0"/>
              <a:t> </a:t>
            </a:r>
            <a:r>
              <a:rPr lang="hr-HR" dirty="0" err="1" smtClean="0"/>
              <a:t>or</a:t>
            </a:r>
            <a:r>
              <a:rPr lang="hr-HR" dirty="0" smtClean="0"/>
              <a:t> </a:t>
            </a:r>
            <a:r>
              <a:rPr lang="hr-HR" dirty="0" err="1" smtClean="0"/>
              <a:t>trials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ordeal</a:t>
            </a:r>
            <a:r>
              <a:rPr lang="hr-HR" dirty="0" smtClean="0"/>
              <a:t>: </a:t>
            </a:r>
            <a:r>
              <a:rPr lang="hr-HR" dirty="0" err="1" smtClean="0"/>
              <a:t>used</a:t>
            </a:r>
            <a:r>
              <a:rPr lang="hr-HR" dirty="0" smtClean="0"/>
              <a:t> to </a:t>
            </a:r>
            <a:r>
              <a:rPr lang="hr-HR" dirty="0" err="1" smtClean="0"/>
              <a:t>determine</a:t>
            </a:r>
            <a:r>
              <a:rPr lang="hr-HR" dirty="0" smtClean="0"/>
              <a:t> </a:t>
            </a:r>
            <a:r>
              <a:rPr lang="hr-HR" dirty="0" err="1" smtClean="0"/>
              <a:t>guilt</a:t>
            </a:r>
            <a:r>
              <a:rPr lang="hr-HR" dirty="0" smtClean="0"/>
              <a:t> </a:t>
            </a:r>
            <a:r>
              <a:rPr lang="hr-HR" dirty="0" err="1" smtClean="0"/>
              <a:t>or</a:t>
            </a:r>
            <a:r>
              <a:rPr lang="hr-HR" dirty="0" smtClean="0"/>
              <a:t> </a:t>
            </a:r>
            <a:r>
              <a:rPr lang="hr-HR" dirty="0" err="1" smtClean="0"/>
              <a:t>innocence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4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Viking invasions in Europe</a:t>
            </a:r>
            <a:br>
              <a:rPr lang="hr-HR" altLang="sr-Latn-RS" smtClean="0"/>
            </a:br>
            <a:r>
              <a:rPr lang="hr-HR" altLang="sr-Latn-RS" smtClean="0"/>
              <a:t>(</a:t>
            </a:r>
            <a:r>
              <a:rPr lang="en-US" altLang="sr-Latn-RS" smtClean="0"/>
              <a:t>late 8th c</a:t>
            </a:r>
            <a:r>
              <a:rPr lang="hr-HR" altLang="sr-Latn-RS" smtClean="0"/>
              <a:t>.-</a:t>
            </a:r>
            <a:r>
              <a:rPr lang="en-US" altLang="sr-Latn-RS" smtClean="0"/>
              <a:t> mid-11th c</a:t>
            </a:r>
            <a:r>
              <a:rPr lang="hr-HR" altLang="sr-Latn-RS" smtClean="0"/>
              <a:t>.)</a:t>
            </a:r>
            <a:r>
              <a:rPr lang="en-US" altLang="sr-Latn-RS" smtClean="0"/>
              <a:t> </a:t>
            </a:r>
            <a:endParaRPr lang="hr-HR" altLang="sr-Latn-RS" smtClean="0"/>
          </a:p>
        </p:txBody>
      </p:sp>
      <p:pic>
        <p:nvPicPr>
          <p:cNvPr id="1044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8550" y="2708275"/>
            <a:ext cx="5335588" cy="34925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4000"/>
              <a:t>SCANDINAVIAN PLACE NAMES</a:t>
            </a:r>
          </a:p>
        </p:txBody>
      </p:sp>
      <p:pic>
        <p:nvPicPr>
          <p:cNvPr id="105475" name="Picture 4" descr="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7963" y="2052638"/>
            <a:ext cx="3378200" cy="4195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sr-Latn-RS" sz="3200"/>
              <a:t>LATER OLD ENGLISH (c. 850 - c.1100)</a:t>
            </a:r>
            <a:br>
              <a:rPr lang="en-GB" altLang="sr-Latn-RS" sz="3200"/>
            </a:br>
            <a:r>
              <a:rPr lang="en-GB" altLang="sr-Latn-RS" sz="3200"/>
              <a:t>Language Contacts</a:t>
            </a:r>
            <a:endParaRPr lang="hr-HR" altLang="sr-Latn-RS" sz="320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42906" indent="-342906" algn="ctr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altLang="sr-Latn-RS" b="1" smtClean="0">
                <a:solidFill>
                  <a:schemeClr val="folHlink"/>
                </a:solidFill>
              </a:rPr>
              <a:t>OLD NORSE</a:t>
            </a:r>
          </a:p>
          <a:p>
            <a:pPr marL="342906" indent="-342906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altLang="sr-Latn-RS" b="1" smtClean="0">
                <a:solidFill>
                  <a:schemeClr val="folHlink"/>
                </a:solidFill>
              </a:rPr>
              <a:t>Lexical words</a:t>
            </a:r>
          </a:p>
          <a:p>
            <a:pPr marL="342906" indent="-342906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altLang="sr-Latn-RS" b="1" smtClean="0"/>
              <a:t>Nouns:</a:t>
            </a:r>
            <a:r>
              <a:rPr lang="en-GB" altLang="sr-Latn-RS" smtClean="0"/>
              <a:t> </a:t>
            </a:r>
            <a:r>
              <a:rPr lang="en-GB" altLang="sr-Latn-RS" i="1" smtClean="0"/>
              <a:t>birth, bull, dirt, egg, fellow, husband, leg, sister, skin, sky, skirt, window</a:t>
            </a:r>
            <a:endParaRPr lang="en-GB" altLang="sr-Latn-RS" b="1" smtClean="0"/>
          </a:p>
          <a:p>
            <a:pPr marL="342906" indent="-342906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altLang="sr-Latn-RS" b="1" smtClean="0"/>
              <a:t>Adjectives</a:t>
            </a:r>
            <a:r>
              <a:rPr lang="en-GB" altLang="sr-Latn-RS" smtClean="0"/>
              <a:t>: </a:t>
            </a:r>
            <a:r>
              <a:rPr lang="en-GB" altLang="sr-Latn-RS" i="1" smtClean="0"/>
              <a:t>ill, low, odd, rotten, sly, weak</a:t>
            </a:r>
            <a:endParaRPr lang="en-GB" altLang="sr-Latn-RS" b="1" smtClean="0"/>
          </a:p>
          <a:p>
            <a:pPr marL="342906" indent="-342906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altLang="sr-Latn-RS" b="1" smtClean="0"/>
              <a:t>Verbs:</a:t>
            </a:r>
            <a:r>
              <a:rPr lang="en-GB" altLang="sr-Latn-RS" smtClean="0"/>
              <a:t> </a:t>
            </a:r>
            <a:r>
              <a:rPr lang="en-GB" altLang="sr-Latn-RS" i="1" smtClean="0"/>
              <a:t>call, crawl, die, get, give, lift, raise, scream, take, </a:t>
            </a:r>
            <a:endParaRPr lang="en-GB" altLang="sr-Latn-RS" b="1" smtClean="0"/>
          </a:p>
          <a:p>
            <a:pPr marL="342906" indent="-342906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altLang="sr-Latn-RS" b="1" smtClean="0">
                <a:solidFill>
                  <a:schemeClr val="folHlink"/>
                </a:solidFill>
              </a:rPr>
              <a:t>Function words</a:t>
            </a:r>
            <a:endParaRPr lang="hr-HR" altLang="sr-Latn-RS" b="1" smtClean="0">
              <a:solidFill>
                <a:schemeClr val="folHlink"/>
              </a:solidFill>
            </a:endParaRPr>
          </a:p>
          <a:p>
            <a:pPr marL="342906" indent="-342906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altLang="sr-Latn-RS" b="1" smtClean="0"/>
              <a:t>Pronouns</a:t>
            </a:r>
            <a:r>
              <a:rPr lang="en-GB" altLang="sr-Latn-RS" smtClean="0"/>
              <a:t>: </a:t>
            </a:r>
            <a:r>
              <a:rPr lang="en-GB" altLang="sr-Latn-RS" i="1" smtClean="0"/>
              <a:t>they (their, them)</a:t>
            </a:r>
            <a:endParaRPr lang="en-GB" altLang="sr-Latn-RS" b="1" smtClean="0"/>
          </a:p>
          <a:p>
            <a:pPr marL="342906" indent="-342906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altLang="sr-Latn-RS" b="1" smtClean="0"/>
              <a:t>Conjunctions</a:t>
            </a:r>
            <a:r>
              <a:rPr lang="en-GB" altLang="sr-Latn-RS" smtClean="0"/>
              <a:t>: </a:t>
            </a:r>
            <a:r>
              <a:rPr lang="en-GB" altLang="sr-Latn-RS" i="1" smtClean="0"/>
              <a:t>though</a:t>
            </a:r>
            <a:endParaRPr lang="en-GB" altLang="sr-Latn-RS" b="1" smtClean="0"/>
          </a:p>
          <a:p>
            <a:pPr marL="342906" indent="-342906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altLang="sr-Latn-RS" b="1" smtClean="0"/>
              <a:t>Determiners</a:t>
            </a:r>
            <a:r>
              <a:rPr lang="en-GB" altLang="sr-Latn-RS" smtClean="0"/>
              <a:t>: </a:t>
            </a:r>
            <a:r>
              <a:rPr lang="en-GB" altLang="sr-Latn-RS" i="1" smtClean="0"/>
              <a:t>some, any</a:t>
            </a:r>
            <a:endParaRPr lang="en-GB" altLang="sr-Latn-RS" b="1" smtClean="0"/>
          </a:p>
          <a:p>
            <a:pPr marL="342906" indent="-342906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altLang="sr-Latn-RS" b="1" smtClean="0"/>
              <a:t>Auxiliaries</a:t>
            </a:r>
            <a:r>
              <a:rPr lang="en-GB" altLang="sr-Latn-RS" smtClean="0"/>
              <a:t>: </a:t>
            </a:r>
            <a:r>
              <a:rPr lang="en-GB" altLang="sr-Latn-RS" i="1" smtClean="0"/>
              <a:t>are</a:t>
            </a:r>
            <a:endParaRPr lang="en-GB" altLang="sr-Latn-RS" b="1" smtClean="0"/>
          </a:p>
          <a:p>
            <a:pPr marL="342906" indent="-342906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altLang="sr-Latn-RS" b="1" smtClean="0">
                <a:solidFill>
                  <a:schemeClr val="folHlink"/>
                </a:solidFill>
              </a:rPr>
              <a:t>Names</a:t>
            </a:r>
            <a:endParaRPr lang="hr-HR" altLang="sr-Latn-RS" b="1" smtClean="0">
              <a:solidFill>
                <a:schemeClr val="folHlink"/>
              </a:solidFill>
            </a:endParaRPr>
          </a:p>
          <a:p>
            <a:pPr marL="342906" indent="-342906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altLang="sr-Latn-RS" b="1" smtClean="0"/>
              <a:t>Family names</a:t>
            </a:r>
            <a:r>
              <a:rPr lang="en-GB" altLang="sr-Latn-RS" smtClean="0"/>
              <a:t>: </a:t>
            </a:r>
            <a:r>
              <a:rPr lang="en-GB" altLang="sr-Latn-RS" i="1" smtClean="0"/>
              <a:t>-son: Johnson, Stevenson</a:t>
            </a:r>
            <a:endParaRPr lang="en-GB" altLang="sr-Latn-RS" b="1" smtClean="0"/>
          </a:p>
          <a:p>
            <a:pPr marL="342906" indent="-342906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altLang="sr-Latn-RS" b="1" smtClean="0"/>
              <a:t>Place names</a:t>
            </a:r>
            <a:r>
              <a:rPr lang="en-GB" altLang="sr-Latn-RS" smtClean="0"/>
              <a:t>: -</a:t>
            </a:r>
            <a:r>
              <a:rPr lang="en-GB" altLang="sr-Latn-RS" i="1" smtClean="0"/>
              <a:t>by</a:t>
            </a:r>
            <a:r>
              <a:rPr lang="en-GB" altLang="sr-Latn-RS" smtClean="0"/>
              <a:t> 'farm, town': </a:t>
            </a:r>
            <a:r>
              <a:rPr lang="en-GB" altLang="sr-Latn-RS" i="1" smtClean="0"/>
              <a:t>Derby, Rugby, Whitby</a:t>
            </a:r>
            <a:r>
              <a:rPr lang="en-GB" altLang="sr-Latn-RS" smtClean="0"/>
              <a:t>; -</a:t>
            </a:r>
            <a:r>
              <a:rPr lang="en-GB" altLang="sr-Latn-RS" i="1" smtClean="0"/>
              <a:t>thorp</a:t>
            </a:r>
            <a:r>
              <a:rPr lang="en-GB" altLang="sr-Latn-RS" smtClean="0"/>
              <a:t> 'village': </a:t>
            </a:r>
            <a:r>
              <a:rPr lang="en-GB" altLang="sr-Latn-RS" i="1" smtClean="0"/>
              <a:t>Althorp, Linthorp</a:t>
            </a:r>
            <a:endParaRPr lang="hr-HR" altLang="sr-Latn-RS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Alfred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great</a:t>
            </a:r>
            <a:r>
              <a:rPr lang="hr-HR" dirty="0" smtClean="0"/>
              <a:t> (r. 871-899)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machinery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enforcement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had </a:t>
            </a:r>
            <a:r>
              <a:rPr lang="hr-HR" dirty="0" err="1" smtClean="0"/>
              <a:t>broken</a:t>
            </a:r>
            <a:r>
              <a:rPr lang="hr-HR" dirty="0" smtClean="0"/>
              <a:t> </a:t>
            </a:r>
            <a:r>
              <a:rPr lang="hr-HR" dirty="0" err="1" smtClean="0"/>
              <a:t>down</a:t>
            </a:r>
            <a:endParaRPr lang="hr-HR" dirty="0" smtClean="0"/>
          </a:p>
          <a:p>
            <a:r>
              <a:rPr lang="hr-HR" dirty="0" smtClean="0"/>
              <a:t>Alfred </a:t>
            </a:r>
            <a:r>
              <a:rPr lang="hr-HR" dirty="0" err="1" smtClean="0"/>
              <a:t>the</a:t>
            </a:r>
            <a:r>
              <a:rPr lang="hr-HR" dirty="0" smtClean="0"/>
              <a:t> Great  – </a:t>
            </a:r>
            <a:r>
              <a:rPr lang="hr-HR" dirty="0" err="1" smtClean="0"/>
              <a:t>stemmed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tide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Danish</a:t>
            </a:r>
            <a:r>
              <a:rPr lang="hr-HR" dirty="0" smtClean="0"/>
              <a:t> </a:t>
            </a:r>
            <a:r>
              <a:rPr lang="hr-HR" dirty="0" err="1" smtClean="0"/>
              <a:t>invasions</a:t>
            </a:r>
            <a:r>
              <a:rPr lang="hr-HR" dirty="0" smtClean="0"/>
              <a:t>; </a:t>
            </a:r>
            <a:r>
              <a:rPr lang="hr-HR" dirty="0" err="1" smtClean="0"/>
              <a:t>confined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Danes</a:t>
            </a:r>
            <a:r>
              <a:rPr lang="hr-HR" dirty="0" smtClean="0"/>
              <a:t> to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hr-HR" dirty="0" err="1" smtClean="0"/>
              <a:t>area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north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east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England</a:t>
            </a:r>
            <a:r>
              <a:rPr lang="hr-HR" dirty="0" smtClean="0"/>
              <a:t> – </a:t>
            </a:r>
            <a:r>
              <a:rPr lang="hr-HR" dirty="0" err="1" smtClean="0"/>
              <a:t>Danelaw</a:t>
            </a:r>
            <a:r>
              <a:rPr lang="hr-HR" dirty="0" smtClean="0"/>
              <a:t>; </a:t>
            </a:r>
            <a:r>
              <a:rPr lang="hr-HR" dirty="0" err="1" smtClean="0"/>
              <a:t>Christianized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Vikings</a:t>
            </a:r>
            <a:r>
              <a:rPr lang="hr-HR" dirty="0" smtClean="0"/>
              <a:t>; </a:t>
            </a:r>
            <a:r>
              <a:rPr lang="hr-HR" dirty="0" err="1" smtClean="0"/>
              <a:t>encouraged</a:t>
            </a:r>
            <a:r>
              <a:rPr lang="hr-HR" dirty="0" smtClean="0"/>
              <a:t> </a:t>
            </a:r>
            <a:r>
              <a:rPr lang="hr-HR" dirty="0" err="1" smtClean="0"/>
              <a:t>learning</a:t>
            </a:r>
            <a:r>
              <a:rPr lang="hr-HR" dirty="0" smtClean="0"/>
              <a:t>; </a:t>
            </a:r>
            <a:r>
              <a:rPr lang="hr-HR" dirty="0" err="1" smtClean="0"/>
              <a:t>secured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beginning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English </a:t>
            </a:r>
            <a:r>
              <a:rPr lang="hr-HR" dirty="0" err="1" smtClean="0"/>
              <a:t>civilization</a:t>
            </a:r>
            <a:r>
              <a:rPr lang="hr-HR" dirty="0" smtClean="0"/>
              <a:t>; </a:t>
            </a:r>
            <a:r>
              <a:rPr lang="hr-HR" dirty="0" err="1" smtClean="0"/>
              <a:t>laid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ground</a:t>
            </a:r>
            <a:r>
              <a:rPr lang="hr-HR" dirty="0" smtClean="0"/>
              <a:t> for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concept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one </a:t>
            </a:r>
            <a:r>
              <a:rPr lang="hr-HR" dirty="0" err="1" smtClean="0"/>
              <a:t>united</a:t>
            </a:r>
            <a:r>
              <a:rPr lang="hr-HR" dirty="0" smtClean="0"/>
              <a:t> </a:t>
            </a:r>
            <a:r>
              <a:rPr lang="hr-HR" dirty="0" err="1" smtClean="0"/>
              <a:t>kingdom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England</a:t>
            </a:r>
            <a:endParaRPr lang="hr-HR" dirty="0" smtClean="0"/>
          </a:p>
          <a:p>
            <a:r>
              <a:rPr lang="hr-HR" dirty="0" smtClean="0"/>
              <a:t>Alfred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his</a:t>
            </a:r>
            <a:r>
              <a:rPr lang="hr-HR" dirty="0" smtClean="0"/>
              <a:t> </a:t>
            </a:r>
            <a:r>
              <a:rPr lang="hr-HR" dirty="0" err="1" smtClean="0"/>
              <a:t>successors</a:t>
            </a:r>
            <a:r>
              <a:rPr lang="hr-HR" dirty="0" smtClean="0"/>
              <a:t> –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task</a:t>
            </a:r>
            <a:r>
              <a:rPr lang="hr-HR" dirty="0" smtClean="0"/>
              <a:t> to </a:t>
            </a:r>
            <a:r>
              <a:rPr lang="hr-HR" dirty="0" err="1" smtClean="0"/>
              <a:t>revive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endParaRPr lang="hr-HR" dirty="0" smtClean="0"/>
          </a:p>
          <a:p>
            <a:r>
              <a:rPr lang="hr-HR" dirty="0" smtClean="0"/>
              <a:t>Alfred </a:t>
            </a:r>
            <a:r>
              <a:rPr lang="hr-HR" dirty="0" err="1" smtClean="0"/>
              <a:t>incorporated</a:t>
            </a:r>
            <a:r>
              <a:rPr lang="hr-HR" dirty="0" smtClean="0"/>
              <a:t> </a:t>
            </a:r>
            <a:r>
              <a:rPr lang="hr-HR" dirty="0" err="1" smtClean="0"/>
              <a:t>into</a:t>
            </a:r>
            <a:r>
              <a:rPr lang="hr-HR" dirty="0" smtClean="0"/>
              <a:t> </a:t>
            </a:r>
            <a:r>
              <a:rPr lang="hr-HR" dirty="0" err="1" smtClean="0"/>
              <a:t>his</a:t>
            </a:r>
            <a:r>
              <a:rPr lang="hr-HR" dirty="0" smtClean="0"/>
              <a:t> </a:t>
            </a:r>
            <a:r>
              <a:rPr lang="hr-HR" dirty="0" err="1" smtClean="0"/>
              <a:t>book</a:t>
            </a:r>
            <a:r>
              <a:rPr lang="hr-HR" dirty="0" smtClean="0"/>
              <a:t> </a:t>
            </a:r>
            <a:r>
              <a:rPr lang="hr-HR" dirty="0" err="1" smtClean="0"/>
              <a:t>laws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best</a:t>
            </a:r>
            <a:r>
              <a:rPr lang="hr-HR" dirty="0" smtClean="0"/>
              <a:t> </a:t>
            </a:r>
            <a:r>
              <a:rPr lang="hr-HR" dirty="0" err="1" smtClean="0"/>
              <a:t>dooms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Kent</a:t>
            </a:r>
            <a:r>
              <a:rPr lang="hr-HR" dirty="0" smtClean="0"/>
              <a:t>, </a:t>
            </a:r>
            <a:r>
              <a:rPr lang="hr-HR" dirty="0" err="1" smtClean="0"/>
              <a:t>Mercia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Wessex</a:t>
            </a:r>
            <a:r>
              <a:rPr lang="hr-HR" dirty="0" smtClean="0"/>
              <a:t>, </a:t>
            </a:r>
            <a:r>
              <a:rPr lang="hr-HR" dirty="0" err="1" smtClean="0"/>
              <a:t>blended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/>
              <a:t>C</a:t>
            </a:r>
            <a:r>
              <a:rPr lang="hr-HR" dirty="0" smtClean="0"/>
              <a:t>hristian </a:t>
            </a:r>
            <a:r>
              <a:rPr lang="hr-HR" dirty="0" err="1" smtClean="0"/>
              <a:t>principles</a:t>
            </a:r>
            <a:r>
              <a:rPr lang="hr-HR" dirty="0" smtClean="0"/>
              <a:t>; no </a:t>
            </a:r>
            <a:r>
              <a:rPr lang="hr-HR" dirty="0" err="1" smtClean="0"/>
              <a:t>comprehensive</a:t>
            </a:r>
            <a:r>
              <a:rPr lang="hr-HR" dirty="0" smtClean="0"/>
              <a:t> </a:t>
            </a:r>
            <a:r>
              <a:rPr lang="hr-HR" dirty="0" err="1" smtClean="0"/>
              <a:t>codes</a:t>
            </a:r>
            <a:endParaRPr lang="hr-HR" dirty="0" smtClean="0"/>
          </a:p>
          <a:p>
            <a:r>
              <a:rPr lang="hr-HR" dirty="0" err="1" smtClean="0"/>
              <a:t>Enacted</a:t>
            </a:r>
            <a:r>
              <a:rPr lang="hr-HR" dirty="0" smtClean="0"/>
              <a:t> 77 </a:t>
            </a:r>
            <a:r>
              <a:rPr lang="hr-HR" dirty="0" err="1" smtClean="0"/>
              <a:t>decrees</a:t>
            </a:r>
            <a:r>
              <a:rPr lang="hr-HR" dirty="0" smtClean="0"/>
              <a:t> </a:t>
            </a:r>
            <a:r>
              <a:rPr lang="hr-HR" dirty="0" err="1" smtClean="0"/>
              <a:t>integrating</a:t>
            </a:r>
            <a:r>
              <a:rPr lang="hr-HR" dirty="0" smtClean="0"/>
              <a:t> English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Danish</a:t>
            </a:r>
            <a:r>
              <a:rPr lang="hr-HR" dirty="0" smtClean="0"/>
              <a:t> </a:t>
            </a:r>
            <a:r>
              <a:rPr lang="hr-HR" dirty="0" err="1" smtClean="0"/>
              <a:t>legal</a:t>
            </a:r>
            <a:r>
              <a:rPr lang="hr-HR" dirty="0" smtClean="0"/>
              <a:t> </a:t>
            </a:r>
            <a:r>
              <a:rPr lang="hr-HR" dirty="0" err="1" smtClean="0"/>
              <a:t>systems</a:t>
            </a:r>
            <a:endParaRPr lang="hr-HR" dirty="0" smtClean="0"/>
          </a:p>
          <a:p>
            <a:r>
              <a:rPr lang="hr-HR" dirty="0" err="1" smtClean="0"/>
              <a:t>Proclaimed</a:t>
            </a:r>
            <a:r>
              <a:rPr lang="hr-HR" dirty="0" smtClean="0"/>
              <a:t> </a:t>
            </a:r>
            <a:r>
              <a:rPr lang="hr-HR" dirty="0" err="1" smtClean="0"/>
              <a:t>there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not</a:t>
            </a:r>
            <a:r>
              <a:rPr lang="hr-HR" dirty="0" smtClean="0"/>
              <a:t> to </a:t>
            </a:r>
            <a:r>
              <a:rPr lang="hr-HR" dirty="0" err="1" smtClean="0"/>
              <a:t>be</a:t>
            </a:r>
            <a:r>
              <a:rPr lang="hr-HR" dirty="0" smtClean="0"/>
              <a:t> one </a:t>
            </a:r>
            <a:r>
              <a:rPr lang="hr-HR" dirty="0" err="1" smtClean="0"/>
              <a:t>law</a:t>
            </a:r>
            <a:r>
              <a:rPr lang="hr-HR" dirty="0" smtClean="0"/>
              <a:t> for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rich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another</a:t>
            </a:r>
            <a:r>
              <a:rPr lang="hr-HR" dirty="0" smtClean="0"/>
              <a:t> for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poor</a:t>
            </a:r>
            <a:endParaRPr lang="hr-HR" dirty="0" smtClean="0"/>
          </a:p>
          <a:p>
            <a:r>
              <a:rPr lang="hr-HR" dirty="0" err="1" smtClean="0"/>
              <a:t>Lawsuits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brought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a </a:t>
            </a:r>
            <a:r>
              <a:rPr lang="hr-HR" dirty="0" err="1" smtClean="0"/>
              <a:t>public</a:t>
            </a:r>
            <a:r>
              <a:rPr lang="hr-HR" dirty="0" smtClean="0"/>
              <a:t> </a:t>
            </a:r>
            <a:r>
              <a:rPr lang="hr-HR" dirty="0" err="1" smtClean="0"/>
              <a:t>assembly</a:t>
            </a:r>
            <a:r>
              <a:rPr lang="hr-HR" dirty="0" smtClean="0"/>
              <a:t> – „</a:t>
            </a:r>
            <a:r>
              <a:rPr lang="hr-HR" dirty="0" err="1" smtClean="0"/>
              <a:t>Folk-moot</a:t>
            </a:r>
            <a:r>
              <a:rPr lang="hr-HR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87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Anglo-</a:t>
            </a:r>
            <a:r>
              <a:rPr lang="hr-HR" dirty="0" err="1" smtClean="0"/>
              <a:t>saxon</a:t>
            </a:r>
            <a:r>
              <a:rPr lang="hr-HR" dirty="0" smtClean="0"/>
              <a:t> </a:t>
            </a:r>
            <a:r>
              <a:rPr lang="hr-HR" dirty="0" err="1" smtClean="0"/>
              <a:t>laws</a:t>
            </a:r>
            <a:r>
              <a:rPr lang="hr-HR" dirty="0" smtClean="0"/>
              <a:t>: </a:t>
            </a:r>
            <a:r>
              <a:rPr lang="hr-HR" dirty="0" err="1" smtClean="0"/>
              <a:t>main</a:t>
            </a:r>
            <a:r>
              <a:rPr lang="hr-HR" dirty="0" smtClean="0"/>
              <a:t> </a:t>
            </a:r>
            <a:r>
              <a:rPr lang="hr-HR" dirty="0" err="1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Power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Church</a:t>
            </a:r>
            <a:endParaRPr lang="hr-HR" dirty="0" smtClean="0"/>
          </a:p>
          <a:p>
            <a:r>
              <a:rPr lang="hr-HR" dirty="0" err="1" smtClean="0"/>
              <a:t>Attempt</a:t>
            </a:r>
            <a:r>
              <a:rPr lang="hr-HR" dirty="0" smtClean="0"/>
              <a:t> to </a:t>
            </a:r>
            <a:r>
              <a:rPr lang="hr-HR" dirty="0" err="1" smtClean="0"/>
              <a:t>replace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blood</a:t>
            </a:r>
            <a:r>
              <a:rPr lang="hr-HR" dirty="0" smtClean="0"/>
              <a:t> feud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revenge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a </a:t>
            </a:r>
            <a:r>
              <a:rPr lang="hr-HR" dirty="0" err="1" smtClean="0"/>
              <a:t>payment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compensation</a:t>
            </a:r>
            <a:endParaRPr lang="hr-HR" dirty="0" smtClean="0"/>
          </a:p>
          <a:p>
            <a:r>
              <a:rPr lang="hr-HR" dirty="0" err="1" smtClean="0"/>
              <a:t>Communal</a:t>
            </a:r>
            <a:r>
              <a:rPr lang="hr-HR" dirty="0" smtClean="0"/>
              <a:t> </a:t>
            </a:r>
            <a:r>
              <a:rPr lang="hr-HR" dirty="0" err="1" smtClean="0"/>
              <a:t>responsibility</a:t>
            </a:r>
            <a:r>
              <a:rPr lang="hr-HR" dirty="0" smtClean="0"/>
              <a:t> for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preservation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order</a:t>
            </a:r>
            <a:r>
              <a:rPr lang="hr-HR" dirty="0" smtClean="0"/>
              <a:t> (</a:t>
            </a:r>
            <a:r>
              <a:rPr lang="hr-HR" dirty="0" err="1" smtClean="0"/>
              <a:t>courts</a:t>
            </a:r>
            <a:r>
              <a:rPr lang="hr-HR" dirty="0" smtClean="0"/>
              <a:t> as </a:t>
            </a:r>
            <a:r>
              <a:rPr lang="hr-HR" dirty="0" err="1" smtClean="0"/>
              <a:t>public</a:t>
            </a:r>
            <a:r>
              <a:rPr lang="hr-HR" dirty="0" smtClean="0"/>
              <a:t> </a:t>
            </a:r>
            <a:r>
              <a:rPr lang="hr-HR" dirty="0" err="1" smtClean="0"/>
              <a:t>meetings</a:t>
            </a:r>
            <a:r>
              <a:rPr lang="hr-HR" dirty="0" smtClean="0"/>
              <a:t>; </a:t>
            </a:r>
            <a:r>
              <a:rPr lang="hr-HR" dirty="0" err="1" smtClean="0"/>
              <a:t>popular</a:t>
            </a:r>
            <a:r>
              <a:rPr lang="hr-HR" dirty="0" smtClean="0"/>
              <a:t> </a:t>
            </a:r>
            <a:r>
              <a:rPr lang="hr-HR" dirty="0" err="1" smtClean="0"/>
              <a:t>assemblies</a:t>
            </a:r>
            <a:r>
              <a:rPr lang="hr-HR" dirty="0" smtClean="0"/>
              <a:t> –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foundation</a:t>
            </a:r>
            <a:r>
              <a:rPr lang="hr-HR" dirty="0" smtClean="0"/>
              <a:t> for </a:t>
            </a:r>
            <a:r>
              <a:rPr lang="hr-HR" dirty="0" err="1" smtClean="0"/>
              <a:t>the</a:t>
            </a:r>
            <a:r>
              <a:rPr lang="hr-HR" dirty="0" smtClean="0"/>
              <a:t> future </a:t>
            </a:r>
            <a:r>
              <a:rPr lang="hr-HR" dirty="0" err="1" smtClean="0"/>
              <a:t>trial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jury</a:t>
            </a:r>
            <a:r>
              <a:rPr lang="hr-H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60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</a:t>
            </a:r>
            <a:r>
              <a:rPr lang="hr-HR" dirty="0" err="1" smtClean="0"/>
              <a:t>he</a:t>
            </a:r>
            <a:r>
              <a:rPr lang="hr-HR" dirty="0" smtClean="0"/>
              <a:t> Anglo-</a:t>
            </a:r>
            <a:r>
              <a:rPr lang="hr-HR" dirty="0" err="1" smtClean="0"/>
              <a:t>Saxon</a:t>
            </a:r>
            <a:r>
              <a:rPr lang="hr-HR" dirty="0" smtClean="0"/>
              <a:t> Period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Verbal</a:t>
            </a:r>
            <a:r>
              <a:rPr lang="hr-HR" dirty="0" smtClean="0"/>
              <a:t> </a:t>
            </a:r>
            <a:r>
              <a:rPr lang="hr-HR" dirty="0" err="1" smtClean="0"/>
              <a:t>magic</a:t>
            </a:r>
            <a:endParaRPr lang="hr-HR" dirty="0" smtClean="0"/>
          </a:p>
          <a:p>
            <a:r>
              <a:rPr lang="hr-HR" dirty="0" err="1" smtClean="0"/>
              <a:t>Acts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transfer </a:t>
            </a:r>
            <a:r>
              <a:rPr lang="hr-HR" dirty="0" err="1" smtClean="0"/>
              <a:t>required</a:t>
            </a:r>
            <a:r>
              <a:rPr lang="hr-HR" dirty="0" smtClean="0"/>
              <a:t> </a:t>
            </a:r>
            <a:r>
              <a:rPr lang="hr-HR" dirty="0" err="1" smtClean="0"/>
              <a:t>complicated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precise</a:t>
            </a:r>
            <a:r>
              <a:rPr lang="hr-HR" dirty="0" smtClean="0"/>
              <a:t> </a:t>
            </a:r>
            <a:r>
              <a:rPr lang="hr-HR" dirty="0" err="1" smtClean="0"/>
              <a:t>language</a:t>
            </a:r>
            <a:r>
              <a:rPr lang="hr-HR" dirty="0" smtClean="0"/>
              <a:t> </a:t>
            </a:r>
            <a:r>
              <a:rPr lang="hr-HR" dirty="0" err="1" smtClean="0"/>
              <a:t>rituals</a:t>
            </a:r>
            <a:r>
              <a:rPr lang="hr-HR" dirty="0" smtClean="0"/>
              <a:t>; a </a:t>
            </a:r>
            <a:r>
              <a:rPr lang="hr-HR" dirty="0" err="1" smtClean="0"/>
              <a:t>single</a:t>
            </a:r>
            <a:r>
              <a:rPr lang="hr-HR" dirty="0" smtClean="0"/>
              <a:t> </a:t>
            </a:r>
            <a:r>
              <a:rPr lang="hr-HR" dirty="0" err="1" smtClean="0"/>
              <a:t>mistake</a:t>
            </a:r>
            <a:r>
              <a:rPr lang="hr-HR" dirty="0" smtClean="0"/>
              <a:t> </a:t>
            </a:r>
            <a:r>
              <a:rPr lang="hr-HR" dirty="0" err="1" smtClean="0"/>
              <a:t>could</a:t>
            </a:r>
            <a:r>
              <a:rPr lang="hr-HR" dirty="0" smtClean="0"/>
              <a:t> </a:t>
            </a:r>
            <a:r>
              <a:rPr lang="hr-HR" dirty="0" err="1" smtClean="0"/>
              <a:t>nullify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act</a:t>
            </a:r>
            <a:endParaRPr lang="hr-HR" dirty="0" smtClean="0"/>
          </a:p>
          <a:p>
            <a:r>
              <a:rPr lang="hr-HR" dirty="0" err="1" smtClean="0"/>
              <a:t>Use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rhythmic</a:t>
            </a:r>
            <a:r>
              <a:rPr lang="hr-HR" dirty="0" smtClean="0"/>
              <a:t> </a:t>
            </a:r>
            <a:r>
              <a:rPr lang="hr-HR" dirty="0" err="1" smtClean="0"/>
              <a:t>expressions</a:t>
            </a:r>
            <a:endParaRPr lang="hr-HR" dirty="0" smtClean="0"/>
          </a:p>
          <a:p>
            <a:r>
              <a:rPr lang="hr-HR" dirty="0" err="1" smtClean="0"/>
              <a:t>Alliteration</a:t>
            </a:r>
            <a:r>
              <a:rPr lang="hr-HR" dirty="0" smtClean="0"/>
              <a:t> – </a:t>
            </a:r>
            <a:r>
              <a:rPr lang="hr-HR" dirty="0" err="1" smtClean="0"/>
              <a:t>common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maxims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binary</a:t>
            </a:r>
            <a:r>
              <a:rPr lang="hr-HR" dirty="0" smtClean="0"/>
              <a:t> </a:t>
            </a:r>
            <a:r>
              <a:rPr lang="hr-HR" dirty="0" err="1" smtClean="0"/>
              <a:t>expressions</a:t>
            </a:r>
            <a:endParaRPr lang="hr-H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</a:t>
            </a:r>
            <a:r>
              <a:rPr lang="hr-HR" dirty="0" err="1" smtClean="0"/>
              <a:t>he</a:t>
            </a:r>
            <a:r>
              <a:rPr lang="hr-HR" dirty="0" smtClean="0"/>
              <a:t> Anglo-</a:t>
            </a:r>
            <a:r>
              <a:rPr lang="hr-HR" dirty="0" err="1" smtClean="0"/>
              <a:t>Saxon</a:t>
            </a:r>
            <a:r>
              <a:rPr lang="hr-HR" dirty="0" smtClean="0"/>
              <a:t> Period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Inversion</a:t>
            </a:r>
            <a:r>
              <a:rPr lang="hr-HR" dirty="0" smtClean="0"/>
              <a:t> to </a:t>
            </a:r>
            <a:r>
              <a:rPr lang="hr-HR" dirty="0" err="1" smtClean="0"/>
              <a:t>strenghten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impact</a:t>
            </a:r>
            <a:r>
              <a:rPr lang="hr-HR" dirty="0" smtClean="0"/>
              <a:t>: </a:t>
            </a:r>
            <a:r>
              <a:rPr lang="hr-HR" i="1" dirty="0" smtClean="0"/>
              <a:t>I </a:t>
            </a:r>
            <a:r>
              <a:rPr lang="hr-HR" i="1" dirty="0" err="1" smtClean="0"/>
              <a:t>with</a:t>
            </a:r>
            <a:r>
              <a:rPr lang="hr-HR" i="1" dirty="0" smtClean="0"/>
              <a:t> </a:t>
            </a:r>
            <a:r>
              <a:rPr lang="hr-HR" i="1" dirty="0" err="1" smtClean="0"/>
              <a:t>my</a:t>
            </a:r>
            <a:r>
              <a:rPr lang="hr-HR" i="1" dirty="0" smtClean="0"/>
              <a:t> </a:t>
            </a:r>
            <a:r>
              <a:rPr lang="hr-HR" i="1" dirty="0" err="1" smtClean="0"/>
              <a:t>eyes</a:t>
            </a:r>
            <a:r>
              <a:rPr lang="hr-HR" i="1" dirty="0" smtClean="0"/>
              <a:t> </a:t>
            </a:r>
            <a:r>
              <a:rPr lang="hr-HR" i="1" dirty="0" err="1" smtClean="0"/>
              <a:t>saw</a:t>
            </a:r>
            <a:r>
              <a:rPr lang="hr-HR" i="1" dirty="0" smtClean="0"/>
              <a:t> </a:t>
            </a:r>
            <a:r>
              <a:rPr lang="hr-HR" i="1" dirty="0" err="1" smtClean="0"/>
              <a:t>and</a:t>
            </a:r>
            <a:r>
              <a:rPr lang="hr-HR" i="1" dirty="0" smtClean="0"/>
              <a:t> </a:t>
            </a:r>
            <a:r>
              <a:rPr lang="hr-HR" i="1" dirty="0" err="1" smtClean="0"/>
              <a:t>with</a:t>
            </a:r>
            <a:r>
              <a:rPr lang="hr-HR" i="1" dirty="0" smtClean="0"/>
              <a:t> </a:t>
            </a:r>
            <a:r>
              <a:rPr lang="hr-HR" i="1" dirty="0" err="1" smtClean="0"/>
              <a:t>my</a:t>
            </a:r>
            <a:r>
              <a:rPr lang="hr-HR" i="1" dirty="0" smtClean="0"/>
              <a:t> </a:t>
            </a:r>
            <a:r>
              <a:rPr lang="hr-HR" i="1" dirty="0" err="1" smtClean="0"/>
              <a:t>ears</a:t>
            </a:r>
            <a:r>
              <a:rPr lang="hr-HR" i="1" dirty="0" smtClean="0"/>
              <a:t> </a:t>
            </a:r>
            <a:r>
              <a:rPr lang="hr-HR" i="1" dirty="0" err="1" smtClean="0"/>
              <a:t>heard</a:t>
            </a:r>
            <a:endParaRPr lang="hr-HR" i="1" dirty="0" smtClean="0"/>
          </a:p>
          <a:p>
            <a:r>
              <a:rPr lang="hr-HR" dirty="0" err="1" smtClean="0"/>
              <a:t>Language</a:t>
            </a:r>
            <a:r>
              <a:rPr lang="hr-HR" dirty="0" smtClean="0"/>
              <a:t> </a:t>
            </a:r>
            <a:r>
              <a:rPr lang="hr-HR" dirty="0" err="1" smtClean="0"/>
              <a:t>gradually</a:t>
            </a:r>
            <a:r>
              <a:rPr lang="hr-HR" dirty="0" smtClean="0"/>
              <a:t> </a:t>
            </a:r>
            <a:r>
              <a:rPr lang="hr-HR" dirty="0" err="1" smtClean="0"/>
              <a:t>became</a:t>
            </a:r>
            <a:r>
              <a:rPr lang="hr-HR" dirty="0" smtClean="0"/>
              <a:t> more </a:t>
            </a:r>
            <a:r>
              <a:rPr lang="hr-HR" dirty="0" err="1" smtClean="0"/>
              <a:t>complex</a:t>
            </a:r>
            <a:r>
              <a:rPr lang="hr-HR" dirty="0" smtClean="0"/>
              <a:t> </a:t>
            </a:r>
            <a:r>
              <a:rPr lang="hr-HR" dirty="0" err="1" smtClean="0"/>
              <a:t>syntactically</a:t>
            </a:r>
            <a:r>
              <a:rPr lang="hr-HR" dirty="0" smtClean="0"/>
              <a:t> but </a:t>
            </a:r>
            <a:r>
              <a:rPr lang="hr-HR" dirty="0" err="1" smtClean="0"/>
              <a:t>still</a:t>
            </a:r>
            <a:r>
              <a:rPr lang="hr-HR" dirty="0" smtClean="0"/>
              <a:t> </a:t>
            </a:r>
            <a:r>
              <a:rPr lang="hr-HR" dirty="0" err="1" smtClean="0"/>
              <a:t>contained</a:t>
            </a:r>
            <a:r>
              <a:rPr lang="hr-HR" dirty="0" smtClean="0"/>
              <a:t> </a:t>
            </a:r>
            <a:r>
              <a:rPr lang="hr-HR" dirty="0" err="1" smtClean="0"/>
              <a:t>elements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spoken</a:t>
            </a:r>
            <a:r>
              <a:rPr lang="hr-HR" dirty="0" smtClean="0"/>
              <a:t> </a:t>
            </a:r>
            <a:r>
              <a:rPr lang="hr-HR" dirty="0" err="1" smtClean="0"/>
              <a:t>language</a:t>
            </a:r>
            <a:endParaRPr lang="hr-H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</a:t>
            </a:r>
            <a:r>
              <a:rPr lang="hr-HR" dirty="0" err="1" smtClean="0"/>
              <a:t>he</a:t>
            </a:r>
            <a:r>
              <a:rPr lang="hr-HR" dirty="0" smtClean="0"/>
              <a:t> Anglo-</a:t>
            </a:r>
            <a:r>
              <a:rPr lang="hr-HR" dirty="0" err="1" smtClean="0"/>
              <a:t>Saxon</a:t>
            </a:r>
            <a:r>
              <a:rPr lang="hr-HR" dirty="0" smtClean="0"/>
              <a:t> Period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Some Latin </a:t>
            </a:r>
            <a:r>
              <a:rPr lang="hr-HR" dirty="0" err="1" smtClean="0"/>
              <a:t>words</a:t>
            </a:r>
            <a:endParaRPr lang="hr-HR" dirty="0" smtClean="0"/>
          </a:p>
          <a:p>
            <a:r>
              <a:rPr lang="hr-HR" dirty="0" smtClean="0"/>
              <a:t>Royal </a:t>
            </a:r>
            <a:r>
              <a:rPr lang="hr-HR" dirty="0" err="1" smtClean="0"/>
              <a:t>legislation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spread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Christianity</a:t>
            </a:r>
            <a:endParaRPr lang="hr-HR" dirty="0" smtClean="0"/>
          </a:p>
          <a:p>
            <a:r>
              <a:rPr lang="hr-HR" dirty="0" err="1" smtClean="0"/>
              <a:t>Examples</a:t>
            </a:r>
            <a:r>
              <a:rPr lang="hr-HR" dirty="0" smtClean="0"/>
              <a:t>: </a:t>
            </a:r>
            <a:r>
              <a:rPr lang="hr-HR" i="1" dirty="0" err="1" smtClean="0"/>
              <a:t>convict</a:t>
            </a:r>
            <a:r>
              <a:rPr lang="hr-HR" i="1" dirty="0" smtClean="0"/>
              <a:t>, </a:t>
            </a:r>
            <a:r>
              <a:rPr lang="hr-HR" i="1" dirty="0" err="1" smtClean="0"/>
              <a:t>admit</a:t>
            </a:r>
            <a:r>
              <a:rPr lang="hr-HR" i="1" dirty="0" smtClean="0"/>
              <a:t>, </a:t>
            </a:r>
            <a:r>
              <a:rPr lang="hr-HR" i="1" dirty="0" err="1" smtClean="0"/>
              <a:t>mediate</a:t>
            </a:r>
            <a:r>
              <a:rPr lang="hr-HR" i="1" dirty="0" smtClean="0"/>
              <a:t>, </a:t>
            </a:r>
            <a:r>
              <a:rPr lang="hr-HR" i="1" dirty="0" err="1" smtClean="0"/>
              <a:t>legitimate</a:t>
            </a:r>
            <a:endParaRPr lang="hr-HR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Preview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dirty="0" err="1" smtClean="0"/>
              <a:t>Historical</a:t>
            </a:r>
            <a:r>
              <a:rPr lang="hr-HR" altLang="sr-Latn-RS" dirty="0" smtClean="0"/>
              <a:t> development </a:t>
            </a:r>
            <a:r>
              <a:rPr lang="hr-HR" altLang="sr-Latn-RS" dirty="0" err="1" smtClean="0"/>
              <a:t>of</a:t>
            </a:r>
            <a:r>
              <a:rPr lang="hr-HR" altLang="sr-Latn-RS" dirty="0" smtClean="0"/>
              <a:t> English</a:t>
            </a:r>
          </a:p>
          <a:p>
            <a:pPr eaLnBrk="1" hangingPunct="1"/>
            <a:r>
              <a:rPr lang="hr-HR" altLang="sr-Latn-RS" dirty="0" err="1" smtClean="0"/>
              <a:t>Language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contacts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in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the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history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of</a:t>
            </a:r>
            <a:r>
              <a:rPr lang="hr-HR" altLang="sr-Latn-RS" dirty="0" smtClean="0"/>
              <a:t> English</a:t>
            </a:r>
          </a:p>
          <a:p>
            <a:pPr eaLnBrk="1" hangingPunct="1"/>
            <a:r>
              <a:rPr lang="hr-HR" altLang="sr-Latn-RS" dirty="0" err="1" smtClean="0"/>
              <a:t>The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spread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of</a:t>
            </a:r>
            <a:r>
              <a:rPr lang="hr-HR" altLang="sr-Latn-RS" dirty="0" smtClean="0"/>
              <a:t> English</a:t>
            </a:r>
          </a:p>
          <a:p>
            <a:pPr eaLnBrk="1" hangingPunct="1"/>
            <a:r>
              <a:rPr lang="hr-HR" altLang="sr-Latn-RS" dirty="0" smtClean="0"/>
              <a:t>Development </a:t>
            </a:r>
            <a:r>
              <a:rPr lang="hr-HR" altLang="sr-Latn-RS" dirty="0" err="1" smtClean="0"/>
              <a:t>of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legal</a:t>
            </a:r>
            <a:r>
              <a:rPr lang="hr-HR" altLang="sr-Latn-RS" dirty="0" smtClean="0"/>
              <a:t> English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Ritual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formalism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language</a:t>
            </a:r>
            <a:r>
              <a:rPr lang="hr-HR" dirty="0" smtClean="0"/>
              <a:t>: </a:t>
            </a:r>
            <a:br>
              <a:rPr lang="hr-HR" dirty="0" smtClean="0"/>
            </a:b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tradition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verbal</a:t>
            </a:r>
            <a:r>
              <a:rPr lang="hr-HR" dirty="0" smtClean="0"/>
              <a:t> </a:t>
            </a:r>
            <a:r>
              <a:rPr lang="hr-HR" dirty="0" err="1" smtClean="0"/>
              <a:t>magic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Middle</a:t>
            </a:r>
            <a:r>
              <a:rPr lang="hr-HR" dirty="0" smtClean="0"/>
              <a:t> </a:t>
            </a:r>
            <a:r>
              <a:rPr lang="hr-HR" dirty="0" err="1" smtClean="0"/>
              <a:t>Ages</a:t>
            </a:r>
            <a:r>
              <a:rPr lang="hr-HR" dirty="0" smtClean="0"/>
              <a:t>: </a:t>
            </a:r>
            <a:r>
              <a:rPr lang="hr-HR" dirty="0" err="1" smtClean="0"/>
              <a:t>magical</a:t>
            </a:r>
            <a:r>
              <a:rPr lang="hr-HR" dirty="0" smtClean="0"/>
              <a:t> </a:t>
            </a:r>
            <a:r>
              <a:rPr lang="hr-HR" dirty="0" err="1" smtClean="0"/>
              <a:t>rites</a:t>
            </a:r>
            <a:r>
              <a:rPr lang="hr-HR" dirty="0" smtClean="0"/>
              <a:t>: </a:t>
            </a:r>
            <a:r>
              <a:rPr lang="hr-HR" dirty="0" err="1" smtClean="0"/>
              <a:t>parties</a:t>
            </a:r>
            <a:r>
              <a:rPr lang="hr-HR" dirty="0" smtClean="0"/>
              <a:t> had to recite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words</a:t>
            </a:r>
            <a:r>
              <a:rPr lang="hr-HR" dirty="0" smtClean="0"/>
              <a:t> </a:t>
            </a:r>
            <a:r>
              <a:rPr lang="hr-HR" dirty="0" err="1" smtClean="0"/>
              <a:t>necessary</a:t>
            </a:r>
            <a:r>
              <a:rPr lang="hr-HR" dirty="0" smtClean="0"/>
              <a:t> for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course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trial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absolute</a:t>
            </a:r>
            <a:r>
              <a:rPr lang="hr-HR" dirty="0" smtClean="0"/>
              <a:t> </a:t>
            </a:r>
            <a:r>
              <a:rPr lang="hr-HR" dirty="0" err="1" smtClean="0"/>
              <a:t>accuracy</a:t>
            </a:r>
            <a:r>
              <a:rPr lang="hr-HR" dirty="0" smtClean="0"/>
              <a:t>, </a:t>
            </a:r>
            <a:r>
              <a:rPr lang="hr-HR" dirty="0" err="1" smtClean="0"/>
              <a:t>under</a:t>
            </a:r>
            <a:r>
              <a:rPr lang="hr-HR" dirty="0" smtClean="0"/>
              <a:t> </a:t>
            </a:r>
            <a:r>
              <a:rPr lang="hr-HR" dirty="0" err="1" smtClean="0"/>
              <a:t>penalty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forfeiting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rights</a:t>
            </a:r>
            <a:endParaRPr lang="hr-H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Repetition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triple</a:t>
            </a:r>
            <a:r>
              <a:rPr lang="hr-HR" dirty="0" smtClean="0"/>
              <a:t> </a:t>
            </a:r>
            <a:r>
              <a:rPr lang="hr-HR" dirty="0" err="1" smtClean="0"/>
              <a:t>repetition</a:t>
            </a:r>
            <a:r>
              <a:rPr lang="hr-HR" dirty="0" smtClean="0"/>
              <a:t>:</a:t>
            </a:r>
            <a:br>
              <a:rPr lang="hr-HR" dirty="0" smtClean="0"/>
            </a:br>
            <a:r>
              <a:rPr lang="hr-HR" i="1" dirty="0" err="1" smtClean="0"/>
              <a:t>null</a:t>
            </a:r>
            <a:r>
              <a:rPr lang="hr-HR" i="1" dirty="0" smtClean="0"/>
              <a:t> </a:t>
            </a:r>
            <a:r>
              <a:rPr lang="hr-HR" i="1" dirty="0" err="1" smtClean="0"/>
              <a:t>and</a:t>
            </a:r>
            <a:r>
              <a:rPr lang="hr-HR" i="1" dirty="0" smtClean="0"/>
              <a:t> </a:t>
            </a:r>
            <a:r>
              <a:rPr lang="hr-HR" i="1" dirty="0" err="1" smtClean="0"/>
              <a:t>void</a:t>
            </a:r>
            <a:r>
              <a:rPr lang="hr-HR" i="1" dirty="0" smtClean="0"/>
              <a:t> </a:t>
            </a:r>
            <a:r>
              <a:rPr lang="hr-HR" i="1" dirty="0" err="1" smtClean="0"/>
              <a:t>and</a:t>
            </a:r>
            <a:r>
              <a:rPr lang="hr-HR" i="1" dirty="0" smtClean="0"/>
              <a:t> </a:t>
            </a:r>
            <a:r>
              <a:rPr lang="hr-HR" i="1" dirty="0" err="1" smtClean="0"/>
              <a:t>of</a:t>
            </a:r>
            <a:r>
              <a:rPr lang="hr-HR" i="1" dirty="0" smtClean="0"/>
              <a:t> no </a:t>
            </a:r>
            <a:r>
              <a:rPr lang="hr-HR" i="1" dirty="0" err="1" smtClean="0"/>
              <a:t>effect</a:t>
            </a:r>
            <a:r>
              <a:rPr lang="hr-HR" i="1" dirty="0" smtClean="0"/>
              <a:t>, </a:t>
            </a:r>
            <a:r>
              <a:rPr lang="hr-HR" i="1" dirty="0" err="1" smtClean="0"/>
              <a:t>authorized</a:t>
            </a:r>
            <a:r>
              <a:rPr lang="hr-HR" i="1" dirty="0" smtClean="0"/>
              <a:t>, </a:t>
            </a:r>
            <a:r>
              <a:rPr lang="hr-HR" i="1" dirty="0" err="1" smtClean="0"/>
              <a:t>empowered</a:t>
            </a:r>
            <a:r>
              <a:rPr lang="hr-HR" i="1" dirty="0" smtClean="0"/>
              <a:t> </a:t>
            </a:r>
            <a:r>
              <a:rPr lang="hr-HR" i="1" dirty="0" err="1" smtClean="0"/>
              <a:t>and</a:t>
            </a:r>
            <a:r>
              <a:rPr lang="hr-HR" i="1" dirty="0" smtClean="0"/>
              <a:t> </a:t>
            </a:r>
            <a:r>
              <a:rPr lang="hr-HR" i="1" dirty="0" err="1" smtClean="0"/>
              <a:t>entitled</a:t>
            </a:r>
            <a:r>
              <a:rPr lang="hr-HR" i="1" dirty="0" smtClean="0"/>
              <a:t> to</a:t>
            </a:r>
          </a:p>
          <a:p>
            <a:r>
              <a:rPr lang="hr-HR" i="1" dirty="0" smtClean="0"/>
              <a:t>To </a:t>
            </a:r>
            <a:r>
              <a:rPr lang="hr-HR" i="1" dirty="0" err="1" smtClean="0"/>
              <a:t>tell</a:t>
            </a:r>
            <a:r>
              <a:rPr lang="hr-HR" i="1" dirty="0" smtClean="0"/>
              <a:t> </a:t>
            </a:r>
            <a:r>
              <a:rPr lang="hr-HR" i="1" dirty="0" err="1" smtClean="0"/>
              <a:t>the</a:t>
            </a:r>
            <a:r>
              <a:rPr lang="hr-HR" i="1" dirty="0" smtClean="0"/>
              <a:t> </a:t>
            </a:r>
            <a:r>
              <a:rPr lang="hr-HR" i="1" dirty="0" err="1" smtClean="0"/>
              <a:t>truth</a:t>
            </a:r>
            <a:r>
              <a:rPr lang="hr-HR" i="1" dirty="0" smtClean="0"/>
              <a:t>, </a:t>
            </a:r>
            <a:r>
              <a:rPr lang="hr-HR" i="1" dirty="0" err="1" smtClean="0"/>
              <a:t>the</a:t>
            </a:r>
            <a:r>
              <a:rPr lang="hr-HR" i="1" dirty="0" smtClean="0"/>
              <a:t> </a:t>
            </a:r>
            <a:r>
              <a:rPr lang="hr-HR" i="1" dirty="0" err="1" smtClean="0"/>
              <a:t>whole</a:t>
            </a:r>
            <a:r>
              <a:rPr lang="hr-HR" i="1" dirty="0" smtClean="0"/>
              <a:t> </a:t>
            </a:r>
            <a:r>
              <a:rPr lang="hr-HR" i="1" dirty="0" err="1" smtClean="0"/>
              <a:t>truth</a:t>
            </a:r>
            <a:r>
              <a:rPr lang="hr-HR" i="1" dirty="0" smtClean="0"/>
              <a:t>, </a:t>
            </a:r>
            <a:r>
              <a:rPr lang="hr-HR" i="1" dirty="0" err="1" smtClean="0"/>
              <a:t>and</a:t>
            </a:r>
            <a:r>
              <a:rPr lang="hr-HR" i="1" dirty="0" smtClean="0"/>
              <a:t> </a:t>
            </a:r>
            <a:r>
              <a:rPr lang="hr-HR" i="1" dirty="0" err="1" smtClean="0"/>
              <a:t>nothing</a:t>
            </a:r>
            <a:r>
              <a:rPr lang="hr-HR" i="1" dirty="0" smtClean="0"/>
              <a:t> but </a:t>
            </a:r>
            <a:r>
              <a:rPr lang="hr-HR" i="1" dirty="0" err="1" smtClean="0"/>
              <a:t>the</a:t>
            </a:r>
            <a:r>
              <a:rPr lang="hr-HR" i="1" dirty="0" smtClean="0"/>
              <a:t> </a:t>
            </a:r>
            <a:r>
              <a:rPr lang="hr-HR" i="1" dirty="0" err="1" smtClean="0"/>
              <a:t>truth</a:t>
            </a:r>
            <a:endParaRPr lang="hr-HR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Repetition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Binary</a:t>
            </a:r>
            <a:r>
              <a:rPr lang="hr-HR" dirty="0" smtClean="0"/>
              <a:t> </a:t>
            </a:r>
            <a:r>
              <a:rPr lang="hr-HR" dirty="0" err="1" smtClean="0"/>
              <a:t>expressions</a:t>
            </a:r>
            <a:r>
              <a:rPr lang="hr-HR" dirty="0" smtClean="0"/>
              <a:t>: </a:t>
            </a:r>
            <a:r>
              <a:rPr lang="hr-HR" dirty="0" err="1" smtClean="0"/>
              <a:t>words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same </a:t>
            </a:r>
            <a:r>
              <a:rPr lang="hr-HR" dirty="0" err="1" smtClean="0"/>
              <a:t>meaning</a:t>
            </a:r>
            <a:r>
              <a:rPr lang="hr-HR" dirty="0" smtClean="0"/>
              <a:t> </a:t>
            </a:r>
            <a:r>
              <a:rPr lang="hr-HR" dirty="0" err="1" smtClean="0"/>
              <a:t>existed</a:t>
            </a:r>
            <a:r>
              <a:rPr lang="hr-HR" dirty="0" smtClean="0"/>
              <a:t> at </a:t>
            </a:r>
            <a:r>
              <a:rPr lang="hr-HR" dirty="0" err="1" smtClean="0"/>
              <a:t>the</a:t>
            </a:r>
            <a:r>
              <a:rPr lang="hr-HR" dirty="0" smtClean="0"/>
              <a:t> same time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form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Latin-</a:t>
            </a:r>
            <a:r>
              <a:rPr lang="hr-HR" dirty="0" err="1" smtClean="0"/>
              <a:t>French</a:t>
            </a:r>
            <a:r>
              <a:rPr lang="hr-HR" dirty="0" smtClean="0"/>
              <a:t> </a:t>
            </a:r>
            <a:r>
              <a:rPr lang="hr-HR" dirty="0" err="1" smtClean="0"/>
              <a:t>variants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Anglo-</a:t>
            </a:r>
            <a:r>
              <a:rPr lang="hr-HR" dirty="0" err="1" smtClean="0"/>
              <a:t>Saxon</a:t>
            </a:r>
            <a:r>
              <a:rPr lang="hr-HR" dirty="0" smtClean="0"/>
              <a:t> </a:t>
            </a:r>
            <a:r>
              <a:rPr lang="hr-HR" dirty="0" err="1" smtClean="0"/>
              <a:t>variants</a:t>
            </a:r>
            <a:r>
              <a:rPr lang="hr-HR" dirty="0" smtClean="0"/>
              <a:t> . </a:t>
            </a:r>
            <a:r>
              <a:rPr lang="hr-HR" dirty="0" err="1" smtClean="0"/>
              <a:t>Repetitions</a:t>
            </a:r>
            <a:r>
              <a:rPr lang="hr-HR" dirty="0" smtClean="0"/>
              <a:t> </a:t>
            </a:r>
            <a:r>
              <a:rPr lang="hr-HR" dirty="0" err="1" smtClean="0"/>
              <a:t>ensured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legal </a:t>
            </a:r>
            <a:r>
              <a:rPr lang="hr-HR" dirty="0" err="1" smtClean="0"/>
              <a:t>messages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understandable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a </a:t>
            </a:r>
            <a:r>
              <a:rPr lang="hr-HR" dirty="0" err="1" smtClean="0"/>
              <a:t>multilingual</a:t>
            </a:r>
            <a:r>
              <a:rPr lang="hr-HR" dirty="0" smtClean="0"/>
              <a:t> </a:t>
            </a:r>
            <a:r>
              <a:rPr lang="hr-HR" dirty="0" err="1" smtClean="0"/>
              <a:t>society</a:t>
            </a:r>
            <a:endParaRPr lang="hr-HR" dirty="0" smtClean="0"/>
          </a:p>
          <a:p>
            <a:r>
              <a:rPr lang="hr-HR" i="1" dirty="0" err="1" smtClean="0"/>
              <a:t>Acknowledge</a:t>
            </a:r>
            <a:r>
              <a:rPr lang="hr-HR" i="1" dirty="0" smtClean="0"/>
              <a:t> </a:t>
            </a:r>
            <a:r>
              <a:rPr lang="hr-HR" i="1" dirty="0" err="1" smtClean="0"/>
              <a:t>and</a:t>
            </a:r>
            <a:r>
              <a:rPr lang="hr-HR" i="1" dirty="0" smtClean="0"/>
              <a:t> </a:t>
            </a:r>
            <a:r>
              <a:rPr lang="hr-HR" i="1" dirty="0" err="1" smtClean="0"/>
              <a:t>confess</a:t>
            </a:r>
            <a:r>
              <a:rPr lang="hr-HR" i="1" dirty="0" smtClean="0"/>
              <a:t>, </a:t>
            </a:r>
            <a:r>
              <a:rPr lang="hr-HR" i="1" dirty="0" err="1" smtClean="0"/>
              <a:t>act</a:t>
            </a:r>
            <a:r>
              <a:rPr lang="hr-HR" i="1" dirty="0" smtClean="0"/>
              <a:t> </a:t>
            </a:r>
            <a:r>
              <a:rPr lang="hr-HR" i="1" dirty="0" err="1" smtClean="0"/>
              <a:t>and</a:t>
            </a:r>
            <a:r>
              <a:rPr lang="hr-HR" i="1" dirty="0" smtClean="0"/>
              <a:t> </a:t>
            </a:r>
            <a:r>
              <a:rPr lang="hr-HR" i="1" dirty="0" err="1" smtClean="0"/>
              <a:t>deed</a:t>
            </a:r>
            <a:r>
              <a:rPr lang="hr-HR" i="1" dirty="0" smtClean="0"/>
              <a:t>, </a:t>
            </a:r>
            <a:r>
              <a:rPr lang="hr-HR" i="1" dirty="0" err="1" smtClean="0"/>
              <a:t>devise</a:t>
            </a:r>
            <a:r>
              <a:rPr lang="hr-HR" i="1" dirty="0" smtClean="0"/>
              <a:t> </a:t>
            </a:r>
            <a:r>
              <a:rPr lang="hr-HR" i="1" dirty="0" err="1" smtClean="0"/>
              <a:t>and</a:t>
            </a:r>
            <a:r>
              <a:rPr lang="hr-HR" i="1" dirty="0" smtClean="0"/>
              <a:t> </a:t>
            </a:r>
            <a:r>
              <a:rPr lang="hr-HR" i="1" dirty="0" err="1" smtClean="0"/>
              <a:t>bequeath</a:t>
            </a:r>
            <a:r>
              <a:rPr lang="hr-HR" i="1" dirty="0" smtClean="0"/>
              <a:t>, </a:t>
            </a:r>
            <a:r>
              <a:rPr lang="hr-HR" i="1" dirty="0" err="1" smtClean="0"/>
              <a:t>fit</a:t>
            </a:r>
            <a:r>
              <a:rPr lang="hr-HR" i="1" dirty="0" smtClean="0"/>
              <a:t> </a:t>
            </a:r>
            <a:r>
              <a:rPr lang="hr-HR" i="1" dirty="0" err="1" smtClean="0"/>
              <a:t>and</a:t>
            </a:r>
            <a:r>
              <a:rPr lang="hr-HR" i="1" dirty="0" smtClean="0"/>
              <a:t> </a:t>
            </a:r>
            <a:r>
              <a:rPr lang="hr-HR" i="1" dirty="0" err="1" smtClean="0"/>
              <a:t>proper</a:t>
            </a:r>
            <a:r>
              <a:rPr lang="hr-HR" i="1" dirty="0" smtClean="0"/>
              <a:t>, </a:t>
            </a:r>
            <a:r>
              <a:rPr lang="hr-HR" i="1" dirty="0" err="1" smtClean="0"/>
              <a:t>goods</a:t>
            </a:r>
            <a:r>
              <a:rPr lang="hr-HR" i="1" dirty="0" smtClean="0"/>
              <a:t> </a:t>
            </a:r>
            <a:r>
              <a:rPr lang="hr-HR" i="1" dirty="0" err="1" smtClean="0"/>
              <a:t>and</a:t>
            </a:r>
            <a:r>
              <a:rPr lang="hr-HR" i="1" dirty="0" smtClean="0"/>
              <a:t> </a:t>
            </a:r>
            <a:r>
              <a:rPr lang="hr-HR" i="1" dirty="0" err="1" smtClean="0"/>
              <a:t>chattels</a:t>
            </a:r>
            <a:r>
              <a:rPr lang="hr-HR" i="1" dirty="0" smtClean="0"/>
              <a:t>, </a:t>
            </a:r>
            <a:r>
              <a:rPr lang="hr-HR" i="1" dirty="0" err="1" smtClean="0"/>
              <a:t>will</a:t>
            </a:r>
            <a:r>
              <a:rPr lang="hr-HR" i="1" dirty="0" smtClean="0"/>
              <a:t> </a:t>
            </a:r>
            <a:r>
              <a:rPr lang="hr-HR" i="1" dirty="0" err="1" smtClean="0"/>
              <a:t>and</a:t>
            </a:r>
            <a:r>
              <a:rPr lang="hr-HR" i="1" dirty="0" smtClean="0"/>
              <a:t> testament</a:t>
            </a:r>
            <a:endParaRPr lang="hr-HR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norman</a:t>
            </a:r>
            <a:r>
              <a:rPr lang="hr-HR" dirty="0" smtClean="0"/>
              <a:t> </a:t>
            </a:r>
            <a:r>
              <a:rPr lang="hr-HR" dirty="0" err="1" smtClean="0"/>
              <a:t>conquest</a:t>
            </a:r>
            <a:r>
              <a:rPr lang="hr-HR" dirty="0" smtClean="0"/>
              <a:t>: </a:t>
            </a:r>
            <a:r>
              <a:rPr lang="hr-HR" dirty="0" err="1" smtClean="0"/>
              <a:t>william</a:t>
            </a:r>
            <a:r>
              <a:rPr lang="hr-HR" dirty="0" smtClean="0"/>
              <a:t>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William I </a:t>
            </a:r>
            <a:r>
              <a:rPr lang="hr-HR" dirty="0" err="1" smtClean="0"/>
              <a:t>laid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foundations</a:t>
            </a:r>
            <a:r>
              <a:rPr lang="hr-HR" dirty="0" smtClean="0"/>
              <a:t> for </a:t>
            </a:r>
            <a:r>
              <a:rPr lang="hr-HR" dirty="0" err="1" smtClean="0"/>
              <a:t>strong</a:t>
            </a:r>
            <a:r>
              <a:rPr lang="hr-HR" dirty="0" smtClean="0"/>
              <a:t> </a:t>
            </a:r>
            <a:r>
              <a:rPr lang="hr-HR" dirty="0" err="1" smtClean="0"/>
              <a:t>centralized</a:t>
            </a:r>
            <a:r>
              <a:rPr lang="hr-HR" dirty="0" smtClean="0"/>
              <a:t> </a:t>
            </a:r>
            <a:r>
              <a:rPr lang="hr-HR" dirty="0" err="1" smtClean="0"/>
              <a:t>government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a </a:t>
            </a:r>
            <a:r>
              <a:rPr lang="hr-HR" dirty="0" err="1" smtClean="0"/>
              <a:t>Common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, but:</a:t>
            </a:r>
          </a:p>
          <a:p>
            <a:r>
              <a:rPr lang="hr-HR" dirty="0" smtClean="0"/>
              <a:t>„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Normans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without</a:t>
            </a:r>
            <a:r>
              <a:rPr lang="hr-HR" dirty="0" smtClean="0"/>
              <a:t> </a:t>
            </a:r>
            <a:r>
              <a:rPr lang="hr-HR" dirty="0" err="1" smtClean="0"/>
              <a:t>learning</a:t>
            </a:r>
            <a:r>
              <a:rPr lang="hr-HR" dirty="0" smtClean="0"/>
              <a:t>, </a:t>
            </a:r>
            <a:r>
              <a:rPr lang="hr-HR" dirty="0" err="1" smtClean="0"/>
              <a:t>without</a:t>
            </a:r>
            <a:r>
              <a:rPr lang="hr-HR" dirty="0" smtClean="0"/>
              <a:t> literature, </a:t>
            </a:r>
            <a:r>
              <a:rPr lang="hr-HR" dirty="0" err="1" smtClean="0"/>
              <a:t>without</a:t>
            </a:r>
            <a:r>
              <a:rPr lang="hr-HR" dirty="0" smtClean="0"/>
              <a:t> </a:t>
            </a:r>
            <a:r>
              <a:rPr lang="hr-HR" dirty="0" err="1" smtClean="0"/>
              <a:t>written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”</a:t>
            </a:r>
          </a:p>
          <a:p>
            <a:r>
              <a:rPr lang="hr-HR" dirty="0" smtClean="0"/>
              <a:t>William </a:t>
            </a:r>
            <a:r>
              <a:rPr lang="hr-HR" dirty="0" err="1" smtClean="0"/>
              <a:t>enacted</a:t>
            </a:r>
            <a:r>
              <a:rPr lang="hr-HR" dirty="0" smtClean="0"/>
              <a:t> </a:t>
            </a:r>
            <a:r>
              <a:rPr lang="hr-HR" dirty="0" err="1" smtClean="0"/>
              <a:t>few</a:t>
            </a:r>
            <a:r>
              <a:rPr lang="hr-HR" dirty="0" smtClean="0"/>
              <a:t> </a:t>
            </a:r>
            <a:r>
              <a:rPr lang="hr-HR" dirty="0" err="1" smtClean="0"/>
              <a:t>new</a:t>
            </a:r>
            <a:r>
              <a:rPr lang="hr-HR" dirty="0" smtClean="0"/>
              <a:t> </a:t>
            </a:r>
            <a:r>
              <a:rPr lang="hr-HR" dirty="0" err="1" smtClean="0"/>
              <a:t>laws</a:t>
            </a:r>
            <a:r>
              <a:rPr lang="hr-HR" dirty="0" smtClean="0"/>
              <a:t>, </a:t>
            </a:r>
            <a:r>
              <a:rPr lang="hr-HR" dirty="0" err="1" smtClean="0"/>
              <a:t>confirmed</a:t>
            </a:r>
            <a:r>
              <a:rPr lang="hr-HR" dirty="0" smtClean="0"/>
              <a:t> some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old</a:t>
            </a:r>
            <a:r>
              <a:rPr lang="hr-HR" dirty="0" smtClean="0"/>
              <a:t> Anglo-</a:t>
            </a:r>
            <a:r>
              <a:rPr lang="hr-HR" dirty="0" err="1" smtClean="0"/>
              <a:t>Saxon</a:t>
            </a:r>
            <a:r>
              <a:rPr lang="hr-HR" dirty="0" smtClean="0"/>
              <a:t> </a:t>
            </a:r>
            <a:r>
              <a:rPr lang="hr-HR" dirty="0" err="1" smtClean="0"/>
              <a:t>ones</a:t>
            </a:r>
            <a:endParaRPr lang="hr-HR" dirty="0" smtClean="0"/>
          </a:p>
          <a:p>
            <a:r>
              <a:rPr lang="hr-HR" dirty="0" err="1" smtClean="0"/>
              <a:t>Introduced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Normandy</a:t>
            </a:r>
            <a:r>
              <a:rPr lang="hr-HR" dirty="0" smtClean="0"/>
              <a:t> </a:t>
            </a:r>
            <a:r>
              <a:rPr lang="hr-HR" dirty="0" err="1" smtClean="0"/>
              <a:t>trial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battle</a:t>
            </a:r>
            <a:r>
              <a:rPr lang="hr-HR" dirty="0" smtClean="0"/>
              <a:t> to </a:t>
            </a:r>
            <a:r>
              <a:rPr lang="hr-HR" dirty="0" err="1" smtClean="0"/>
              <a:t>replace</a:t>
            </a:r>
            <a:r>
              <a:rPr lang="hr-HR" dirty="0" smtClean="0"/>
              <a:t> </a:t>
            </a:r>
            <a:r>
              <a:rPr lang="hr-HR" dirty="0" err="1" smtClean="0"/>
              <a:t>ordeal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some </a:t>
            </a:r>
            <a:r>
              <a:rPr lang="hr-HR" dirty="0" err="1" smtClean="0"/>
              <a:t>situations</a:t>
            </a:r>
            <a:endParaRPr lang="hr-HR" dirty="0" smtClean="0"/>
          </a:p>
          <a:p>
            <a:r>
              <a:rPr lang="hr-HR" dirty="0" smtClean="0"/>
              <a:t>William </a:t>
            </a:r>
            <a:r>
              <a:rPr lang="hr-HR" dirty="0" err="1" smtClean="0"/>
              <a:t>retained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Witan</a:t>
            </a:r>
            <a:r>
              <a:rPr lang="hr-HR" dirty="0" smtClean="0"/>
              <a:t> but </a:t>
            </a:r>
            <a:r>
              <a:rPr lang="hr-HR" dirty="0" err="1" smtClean="0"/>
              <a:t>converted</a:t>
            </a:r>
            <a:r>
              <a:rPr lang="hr-HR" dirty="0" smtClean="0"/>
              <a:t> </a:t>
            </a:r>
            <a:r>
              <a:rPr lang="hr-HR" dirty="0" err="1" smtClean="0"/>
              <a:t>it</a:t>
            </a:r>
            <a:r>
              <a:rPr lang="hr-HR" dirty="0" smtClean="0"/>
              <a:t> </a:t>
            </a:r>
            <a:r>
              <a:rPr lang="hr-HR" dirty="0" err="1" smtClean="0"/>
              <a:t>into</a:t>
            </a:r>
            <a:r>
              <a:rPr lang="hr-HR" dirty="0" smtClean="0"/>
              <a:t> a </a:t>
            </a:r>
            <a:r>
              <a:rPr lang="hr-HR" dirty="0" err="1" smtClean="0"/>
              <a:t>royal</a:t>
            </a:r>
            <a:r>
              <a:rPr lang="hr-HR" dirty="0" smtClean="0"/>
              <a:t> </a:t>
            </a:r>
            <a:r>
              <a:rPr lang="hr-HR" dirty="0" err="1" smtClean="0"/>
              <a:t>council</a:t>
            </a:r>
            <a:r>
              <a:rPr lang="hr-HR" dirty="0" smtClean="0"/>
              <a:t>; he </a:t>
            </a:r>
            <a:r>
              <a:rPr lang="hr-HR" dirty="0" err="1" smtClean="0"/>
              <a:t>also</a:t>
            </a:r>
            <a:r>
              <a:rPr lang="hr-HR" dirty="0" smtClean="0"/>
              <a:t> </a:t>
            </a:r>
            <a:r>
              <a:rPr lang="hr-HR" dirty="0" err="1" smtClean="0"/>
              <a:t>established</a:t>
            </a:r>
            <a:r>
              <a:rPr lang="hr-HR" dirty="0" smtClean="0"/>
              <a:t> a </a:t>
            </a:r>
            <a:r>
              <a:rPr lang="hr-HR" dirty="0" err="1" smtClean="0"/>
              <a:t>royal</a:t>
            </a:r>
            <a:r>
              <a:rPr lang="hr-HR" dirty="0" smtClean="0"/>
              <a:t> </a:t>
            </a:r>
            <a:r>
              <a:rPr lang="hr-HR" dirty="0" err="1" smtClean="0"/>
              <a:t>court</a:t>
            </a:r>
            <a:r>
              <a:rPr lang="hr-HR" dirty="0" smtClean="0"/>
              <a:t> </a:t>
            </a:r>
            <a:r>
              <a:rPr lang="hr-HR" dirty="0" err="1" smtClean="0"/>
              <a:t>which</a:t>
            </a:r>
            <a:r>
              <a:rPr lang="hr-HR" dirty="0" smtClean="0"/>
              <a:t>, as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Curia</a:t>
            </a:r>
            <a:r>
              <a:rPr lang="hr-HR" dirty="0" smtClean="0"/>
              <a:t> </a:t>
            </a:r>
            <a:r>
              <a:rPr lang="hr-HR" dirty="0" err="1" smtClean="0"/>
              <a:t>Regis</a:t>
            </a:r>
            <a:r>
              <a:rPr lang="hr-HR" dirty="0" smtClean="0"/>
              <a:t>,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destined</a:t>
            </a:r>
            <a:r>
              <a:rPr lang="hr-HR" dirty="0" smtClean="0"/>
              <a:t> to </a:t>
            </a:r>
            <a:r>
              <a:rPr lang="hr-HR" dirty="0" err="1" smtClean="0"/>
              <a:t>replace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Witan</a:t>
            </a:r>
            <a:endParaRPr lang="hr-HR" dirty="0" smtClean="0"/>
          </a:p>
          <a:p>
            <a:r>
              <a:rPr lang="hr-HR" dirty="0" err="1" smtClean="0"/>
              <a:t>Juries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12 </a:t>
            </a:r>
            <a:r>
              <a:rPr lang="hr-HR" dirty="0" err="1" smtClean="0"/>
              <a:t>considered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hr-HR" dirty="0" err="1" smtClean="0"/>
              <a:t>accusation</a:t>
            </a:r>
            <a:endParaRPr lang="hr-HR" dirty="0" smtClean="0"/>
          </a:p>
          <a:p>
            <a:r>
              <a:rPr lang="hr-HR" dirty="0" err="1" smtClean="0"/>
              <a:t>Abolished</a:t>
            </a:r>
            <a:r>
              <a:rPr lang="hr-HR" dirty="0" smtClean="0"/>
              <a:t> </a:t>
            </a:r>
            <a:r>
              <a:rPr lang="hr-HR" dirty="0" err="1" smtClean="0"/>
              <a:t>capital</a:t>
            </a:r>
            <a:r>
              <a:rPr lang="hr-HR" dirty="0" smtClean="0"/>
              <a:t> </a:t>
            </a:r>
            <a:r>
              <a:rPr lang="hr-HR" dirty="0" err="1" smtClean="0"/>
              <a:t>punishment</a:t>
            </a:r>
            <a:r>
              <a:rPr lang="hr-HR" dirty="0" smtClean="0"/>
              <a:t> (</a:t>
            </a:r>
            <a:r>
              <a:rPr lang="hr-HR" dirty="0" err="1" smtClean="0"/>
              <a:t>replaced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mutilations</a:t>
            </a:r>
            <a:r>
              <a:rPr lang="hr-HR" dirty="0" smtClean="0"/>
              <a:t>); </a:t>
            </a:r>
            <a:r>
              <a:rPr lang="hr-HR" dirty="0" err="1" smtClean="0"/>
              <a:t>reintroduced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Henry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77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Henry I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english</a:t>
            </a:r>
            <a:r>
              <a:rPr lang="hr-HR" dirty="0"/>
              <a:t> </a:t>
            </a:r>
            <a:r>
              <a:rPr lang="hr-HR" dirty="0" err="1"/>
              <a:t>legal</a:t>
            </a:r>
            <a:r>
              <a:rPr lang="hr-HR" dirty="0"/>
              <a:t> </a:t>
            </a:r>
            <a:r>
              <a:rPr lang="hr-HR" dirty="0" err="1"/>
              <a:t>renaissance</a:t>
            </a:r>
            <a:r>
              <a:rPr lang="hr-HR" dirty="0"/>
              <a:t> (1133-1189)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Sent</a:t>
            </a:r>
            <a:r>
              <a:rPr lang="hr-HR" dirty="0" smtClean="0"/>
              <a:t> </a:t>
            </a:r>
            <a:r>
              <a:rPr lang="hr-HR" dirty="0" err="1" smtClean="0"/>
              <a:t>judges</a:t>
            </a:r>
            <a:r>
              <a:rPr lang="hr-HR" dirty="0" smtClean="0"/>
              <a:t> </a:t>
            </a:r>
            <a:r>
              <a:rPr lang="hr-HR" dirty="0" err="1" smtClean="0"/>
              <a:t>through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counties</a:t>
            </a:r>
            <a:r>
              <a:rPr lang="hr-HR" dirty="0" smtClean="0"/>
              <a:t> to </a:t>
            </a:r>
            <a:r>
              <a:rPr lang="hr-HR" dirty="0" err="1" smtClean="0"/>
              <a:t>hear</a:t>
            </a:r>
            <a:r>
              <a:rPr lang="hr-HR" dirty="0" smtClean="0"/>
              <a:t> </a:t>
            </a:r>
            <a:r>
              <a:rPr lang="hr-HR" dirty="0" err="1" smtClean="0"/>
              <a:t>pleas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Crown</a:t>
            </a:r>
            <a:r>
              <a:rPr lang="hr-HR" dirty="0" smtClean="0"/>
              <a:t> </a:t>
            </a:r>
            <a:r>
              <a:rPr lang="hr-HR" dirty="0" err="1" smtClean="0"/>
              <a:t>while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powerful</a:t>
            </a:r>
            <a:r>
              <a:rPr lang="hr-HR" dirty="0" smtClean="0"/>
              <a:t> </a:t>
            </a:r>
            <a:r>
              <a:rPr lang="hr-HR" dirty="0" err="1" smtClean="0"/>
              <a:t>brought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disputes</a:t>
            </a:r>
            <a:r>
              <a:rPr lang="hr-HR" dirty="0" smtClean="0"/>
              <a:t> to Westminster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91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Henry ii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english</a:t>
            </a:r>
            <a:r>
              <a:rPr lang="hr-HR" dirty="0" smtClean="0"/>
              <a:t> </a:t>
            </a:r>
            <a:r>
              <a:rPr lang="hr-HR" dirty="0" err="1" smtClean="0"/>
              <a:t>legal</a:t>
            </a:r>
            <a:r>
              <a:rPr lang="hr-HR" dirty="0" smtClean="0"/>
              <a:t> </a:t>
            </a:r>
            <a:r>
              <a:rPr lang="hr-HR" dirty="0" err="1" smtClean="0"/>
              <a:t>renaissance</a:t>
            </a:r>
            <a:r>
              <a:rPr lang="hr-HR" dirty="0" smtClean="0"/>
              <a:t> (1133-1189)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Angevin</a:t>
            </a:r>
            <a:r>
              <a:rPr lang="hr-HR" dirty="0" smtClean="0"/>
              <a:t> </a:t>
            </a:r>
            <a:r>
              <a:rPr lang="hr-HR" dirty="0" err="1" smtClean="0"/>
              <a:t>kings</a:t>
            </a:r>
            <a:r>
              <a:rPr lang="hr-HR" dirty="0" smtClean="0"/>
              <a:t> – </a:t>
            </a:r>
            <a:r>
              <a:rPr lang="hr-HR" dirty="0" err="1" smtClean="0"/>
              <a:t>descended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Geoffrey</a:t>
            </a:r>
            <a:r>
              <a:rPr lang="hr-HR" dirty="0" smtClean="0"/>
              <a:t>, </a:t>
            </a:r>
            <a:r>
              <a:rPr lang="hr-HR" dirty="0" err="1" smtClean="0"/>
              <a:t>Count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Anjou</a:t>
            </a:r>
            <a:r>
              <a:rPr lang="hr-HR" dirty="0" smtClean="0"/>
              <a:t>, </a:t>
            </a:r>
            <a:r>
              <a:rPr lang="hr-HR" dirty="0" err="1" smtClean="0"/>
              <a:t>who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Henry’s</a:t>
            </a:r>
            <a:r>
              <a:rPr lang="hr-HR" dirty="0" smtClean="0"/>
              <a:t> </a:t>
            </a:r>
            <a:r>
              <a:rPr lang="hr-HR" dirty="0" err="1" smtClean="0"/>
              <a:t>father</a:t>
            </a:r>
            <a:endParaRPr lang="hr-HR" dirty="0" smtClean="0"/>
          </a:p>
          <a:p>
            <a:r>
              <a:rPr lang="hr-HR" dirty="0" smtClean="0"/>
              <a:t>Henry II - </a:t>
            </a:r>
            <a:r>
              <a:rPr lang="hr-HR" dirty="0" err="1"/>
              <a:t>c</a:t>
            </a:r>
            <a:r>
              <a:rPr lang="hr-HR" dirty="0" err="1" smtClean="0"/>
              <a:t>entralized</a:t>
            </a:r>
            <a:r>
              <a:rPr lang="hr-HR" dirty="0" smtClean="0"/>
              <a:t> </a:t>
            </a:r>
            <a:r>
              <a:rPr lang="hr-HR" dirty="0" err="1" smtClean="0"/>
              <a:t>royal</a:t>
            </a:r>
            <a:r>
              <a:rPr lang="hr-HR" dirty="0" smtClean="0"/>
              <a:t> power; </a:t>
            </a:r>
            <a:r>
              <a:rPr lang="hr-HR" dirty="0" err="1" smtClean="0"/>
              <a:t>challenged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power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Church</a:t>
            </a:r>
            <a:endParaRPr lang="hr-HR" dirty="0" smtClean="0"/>
          </a:p>
          <a:p>
            <a:r>
              <a:rPr lang="hr-HR" dirty="0" err="1" smtClean="0"/>
              <a:t>Curia</a:t>
            </a:r>
            <a:r>
              <a:rPr lang="hr-HR" dirty="0" smtClean="0"/>
              <a:t> </a:t>
            </a:r>
            <a:r>
              <a:rPr lang="hr-HR" dirty="0" err="1" smtClean="0"/>
              <a:t>Regis</a:t>
            </a:r>
            <a:r>
              <a:rPr lang="hr-HR" dirty="0" smtClean="0"/>
              <a:t> – </a:t>
            </a:r>
            <a:r>
              <a:rPr lang="hr-HR" dirty="0" err="1" smtClean="0"/>
              <a:t>enlarged</a:t>
            </a:r>
            <a:r>
              <a:rPr lang="hr-HR" dirty="0" smtClean="0"/>
              <a:t> </a:t>
            </a:r>
            <a:r>
              <a:rPr lang="hr-HR" dirty="0" err="1" smtClean="0"/>
              <a:t>its</a:t>
            </a:r>
            <a:r>
              <a:rPr lang="hr-HR" dirty="0" smtClean="0"/>
              <a:t> </a:t>
            </a:r>
            <a:r>
              <a:rPr lang="hr-HR" dirty="0" err="1" smtClean="0"/>
              <a:t>jurisdiction</a:t>
            </a:r>
            <a:r>
              <a:rPr lang="hr-HR" dirty="0" smtClean="0"/>
              <a:t> at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expense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lower</a:t>
            </a:r>
            <a:r>
              <a:rPr lang="hr-HR" dirty="0" smtClean="0"/>
              <a:t> </a:t>
            </a:r>
            <a:r>
              <a:rPr lang="hr-HR" dirty="0" err="1" smtClean="0"/>
              <a:t>courts</a:t>
            </a:r>
            <a:endParaRPr lang="hr-HR" dirty="0" smtClean="0"/>
          </a:p>
          <a:p>
            <a:r>
              <a:rPr lang="hr-HR" dirty="0" err="1" smtClean="0"/>
              <a:t>Transformed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criminal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a </a:t>
            </a:r>
            <a:r>
              <a:rPr lang="hr-HR" dirty="0" err="1" smtClean="0"/>
              <a:t>divinely</a:t>
            </a:r>
            <a:r>
              <a:rPr lang="hr-HR" dirty="0" smtClean="0"/>
              <a:t> </a:t>
            </a:r>
            <a:r>
              <a:rPr lang="hr-HR" dirty="0" err="1" smtClean="0"/>
              <a:t>ordained</a:t>
            </a:r>
            <a:r>
              <a:rPr lang="hr-HR" dirty="0" smtClean="0"/>
              <a:t> system to a system </a:t>
            </a:r>
            <a:r>
              <a:rPr lang="hr-HR" dirty="0" err="1" smtClean="0"/>
              <a:t>based</a:t>
            </a:r>
            <a:r>
              <a:rPr lang="hr-HR" dirty="0" smtClean="0"/>
              <a:t> on </a:t>
            </a:r>
            <a:r>
              <a:rPr lang="hr-HR" dirty="0" err="1" smtClean="0"/>
              <a:t>evidence</a:t>
            </a:r>
            <a:r>
              <a:rPr lang="hr-HR" dirty="0" smtClean="0"/>
              <a:t>: </a:t>
            </a:r>
            <a:r>
              <a:rPr lang="hr-HR" dirty="0" err="1" smtClean="0"/>
              <a:t>trial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jury</a:t>
            </a:r>
            <a:endParaRPr lang="hr-HR" dirty="0" smtClean="0"/>
          </a:p>
          <a:p>
            <a:r>
              <a:rPr lang="hr-HR" dirty="0" err="1" smtClean="0"/>
              <a:t>Unifying</a:t>
            </a:r>
            <a:r>
              <a:rPr lang="hr-HR" dirty="0" smtClean="0"/>
              <a:t> </a:t>
            </a:r>
            <a:r>
              <a:rPr lang="hr-HR" dirty="0" err="1" smtClean="0"/>
              <a:t>customary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royal</a:t>
            </a:r>
            <a:r>
              <a:rPr lang="hr-HR" dirty="0" smtClean="0"/>
              <a:t> </a:t>
            </a:r>
            <a:r>
              <a:rPr lang="hr-HR" dirty="0" err="1" smtClean="0"/>
              <a:t>codes</a:t>
            </a:r>
            <a:r>
              <a:rPr lang="hr-HR" dirty="0" smtClean="0"/>
              <a:t> </a:t>
            </a:r>
            <a:r>
              <a:rPr lang="hr-HR" dirty="0" err="1" smtClean="0"/>
              <a:t>into</a:t>
            </a:r>
            <a:r>
              <a:rPr lang="hr-HR" dirty="0" smtClean="0"/>
              <a:t> </a:t>
            </a:r>
            <a:r>
              <a:rPr lang="hr-HR" dirty="0" err="1" smtClean="0"/>
              <a:t>Common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establishing</a:t>
            </a:r>
            <a:r>
              <a:rPr lang="hr-HR" dirty="0" smtClean="0"/>
              <a:t> a </a:t>
            </a:r>
            <a:r>
              <a:rPr lang="hr-HR" dirty="0" err="1" smtClean="0"/>
              <a:t>permanent</a:t>
            </a:r>
            <a:r>
              <a:rPr lang="hr-HR" dirty="0" smtClean="0"/>
              <a:t> </a:t>
            </a:r>
            <a:r>
              <a:rPr lang="hr-HR" dirty="0" err="1" smtClean="0"/>
              <a:t>body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professional</a:t>
            </a:r>
            <a:r>
              <a:rPr lang="hr-HR" dirty="0" smtClean="0"/>
              <a:t> </a:t>
            </a:r>
            <a:r>
              <a:rPr lang="hr-HR" dirty="0" err="1" smtClean="0"/>
              <a:t>judges</a:t>
            </a:r>
            <a:endParaRPr lang="hr-HR" dirty="0" smtClean="0"/>
          </a:p>
          <a:p>
            <a:r>
              <a:rPr lang="hr-HR" dirty="0" smtClean="0"/>
              <a:t>A </a:t>
            </a:r>
            <a:r>
              <a:rPr lang="hr-HR" dirty="0" err="1" smtClean="0"/>
              <a:t>strong</a:t>
            </a:r>
            <a:r>
              <a:rPr lang="hr-HR" dirty="0" smtClean="0"/>
              <a:t> </a:t>
            </a:r>
            <a:r>
              <a:rPr lang="hr-HR" dirty="0" err="1" smtClean="0"/>
              <a:t>shift</a:t>
            </a:r>
            <a:r>
              <a:rPr lang="hr-HR" dirty="0" smtClean="0"/>
              <a:t> </a:t>
            </a:r>
            <a:r>
              <a:rPr lang="hr-HR" dirty="0" err="1" smtClean="0"/>
              <a:t>away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Anglo-</a:t>
            </a:r>
            <a:r>
              <a:rPr lang="hr-HR" dirty="0" err="1" smtClean="0"/>
              <a:t>Saxon</a:t>
            </a:r>
            <a:r>
              <a:rPr lang="hr-HR" dirty="0" smtClean="0"/>
              <a:t> </a:t>
            </a:r>
            <a:r>
              <a:rPr lang="hr-HR" dirty="0" err="1" smtClean="0"/>
              <a:t>feuds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wergild</a:t>
            </a:r>
            <a:r>
              <a:rPr lang="hr-HR" dirty="0" smtClean="0"/>
              <a:t> to </a:t>
            </a:r>
            <a:r>
              <a:rPr lang="hr-HR" dirty="0" err="1" smtClean="0"/>
              <a:t>Angevin</a:t>
            </a:r>
            <a:r>
              <a:rPr lang="hr-HR" dirty="0" smtClean="0"/>
              <a:t> </a:t>
            </a:r>
            <a:r>
              <a:rPr lang="hr-HR" dirty="0" err="1" smtClean="0"/>
              <a:t>public</a:t>
            </a:r>
            <a:r>
              <a:rPr lang="hr-HR" dirty="0" smtClean="0"/>
              <a:t> </a:t>
            </a:r>
            <a:r>
              <a:rPr lang="hr-HR" dirty="0" err="1" smtClean="0"/>
              <a:t>prosecution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8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Henry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Crime</a:t>
            </a:r>
            <a:r>
              <a:rPr lang="hr-HR" dirty="0" smtClean="0"/>
              <a:t> – 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seem</a:t>
            </a:r>
            <a:r>
              <a:rPr lang="hr-HR" dirty="0" smtClean="0"/>
              <a:t> </a:t>
            </a:r>
            <a:r>
              <a:rPr lang="hr-HR" dirty="0" err="1" smtClean="0"/>
              <a:t>merely</a:t>
            </a:r>
            <a:r>
              <a:rPr lang="hr-HR" dirty="0" smtClean="0"/>
              <a:t> as a </a:t>
            </a:r>
            <a:r>
              <a:rPr lang="hr-HR" dirty="0" err="1" smtClean="0"/>
              <a:t>wrong</a:t>
            </a:r>
            <a:r>
              <a:rPr lang="hr-HR" dirty="0" smtClean="0"/>
              <a:t> </a:t>
            </a:r>
            <a:r>
              <a:rPr lang="hr-HR" dirty="0" err="1" smtClean="0"/>
              <a:t>against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victim</a:t>
            </a:r>
            <a:r>
              <a:rPr lang="hr-HR" dirty="0" smtClean="0"/>
              <a:t> but </a:t>
            </a:r>
            <a:r>
              <a:rPr lang="hr-HR" dirty="0" err="1" smtClean="0"/>
              <a:t>against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Crown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king</a:t>
            </a:r>
            <a:r>
              <a:rPr lang="hr-HR" dirty="0" smtClean="0"/>
              <a:t> as </a:t>
            </a:r>
            <a:r>
              <a:rPr lang="hr-HR" dirty="0" err="1" smtClean="0"/>
              <a:t>symbolic</a:t>
            </a:r>
            <a:r>
              <a:rPr lang="hr-HR" dirty="0" smtClean="0"/>
              <a:t> </a:t>
            </a:r>
            <a:r>
              <a:rPr lang="hr-HR" dirty="0" err="1" smtClean="0"/>
              <a:t>victim</a:t>
            </a:r>
            <a:r>
              <a:rPr lang="hr-HR" dirty="0" smtClean="0"/>
              <a:t> </a:t>
            </a:r>
            <a:r>
              <a:rPr lang="hr-HR" dirty="0" err="1" smtClean="0"/>
              <a:t>who</a:t>
            </a:r>
            <a:r>
              <a:rPr lang="hr-HR" dirty="0" smtClean="0"/>
              <a:t> had to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revenged</a:t>
            </a:r>
            <a:endParaRPr lang="hr-HR" dirty="0" smtClean="0"/>
          </a:p>
          <a:p>
            <a:r>
              <a:rPr lang="hr-HR" dirty="0" err="1" smtClean="0"/>
              <a:t>Punishments</a:t>
            </a:r>
            <a:r>
              <a:rPr lang="hr-HR" dirty="0" smtClean="0"/>
              <a:t> for </a:t>
            </a:r>
            <a:r>
              <a:rPr lang="hr-HR" dirty="0" err="1" smtClean="0"/>
              <a:t>serious</a:t>
            </a:r>
            <a:r>
              <a:rPr lang="hr-HR" dirty="0" smtClean="0"/>
              <a:t> </a:t>
            </a:r>
            <a:r>
              <a:rPr lang="hr-HR" dirty="0" err="1" smtClean="0"/>
              <a:t>crimes</a:t>
            </a:r>
            <a:r>
              <a:rPr lang="hr-HR" dirty="0" smtClean="0"/>
              <a:t> – </a:t>
            </a:r>
            <a:r>
              <a:rPr lang="hr-HR" dirty="0" err="1" smtClean="0"/>
              <a:t>sanctioned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7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Common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„At a time </a:t>
            </a:r>
            <a:r>
              <a:rPr lang="hr-HR" dirty="0" err="1" smtClean="0"/>
              <a:t>when</a:t>
            </a:r>
            <a:r>
              <a:rPr lang="hr-HR" dirty="0" smtClean="0"/>
              <a:t> Continental </a:t>
            </a:r>
            <a:r>
              <a:rPr lang="hr-HR" dirty="0" err="1" smtClean="0"/>
              <a:t>sovereigns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looking</a:t>
            </a:r>
            <a:r>
              <a:rPr lang="hr-HR" dirty="0" smtClean="0"/>
              <a:t> to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theory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Roman </a:t>
            </a:r>
            <a:r>
              <a:rPr lang="hr-HR" dirty="0" err="1" smtClean="0"/>
              <a:t>law</a:t>
            </a:r>
            <a:r>
              <a:rPr lang="hr-HR" dirty="0" smtClean="0"/>
              <a:t> to </a:t>
            </a:r>
            <a:r>
              <a:rPr lang="hr-HR" dirty="0" err="1" smtClean="0"/>
              <a:t>strenghten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own</a:t>
            </a:r>
            <a:r>
              <a:rPr lang="hr-HR" dirty="0" smtClean="0"/>
              <a:t> </a:t>
            </a:r>
            <a:r>
              <a:rPr lang="hr-HR" dirty="0" err="1" smtClean="0"/>
              <a:t>pretensions</a:t>
            </a:r>
            <a:r>
              <a:rPr lang="hr-HR" dirty="0" smtClean="0"/>
              <a:t> to power, </a:t>
            </a:r>
            <a:r>
              <a:rPr lang="hr-HR" dirty="0" err="1" smtClean="0"/>
              <a:t>the</a:t>
            </a:r>
            <a:r>
              <a:rPr lang="hr-HR" dirty="0" smtClean="0"/>
              <a:t> English </a:t>
            </a:r>
            <a:r>
              <a:rPr lang="hr-HR" dirty="0" err="1" smtClean="0"/>
              <a:t>rulers</a:t>
            </a:r>
            <a:r>
              <a:rPr lang="hr-HR" dirty="0" smtClean="0"/>
              <a:t> had </a:t>
            </a:r>
            <a:r>
              <a:rPr lang="hr-HR" dirty="0" err="1" smtClean="0"/>
              <a:t>already</a:t>
            </a:r>
            <a:r>
              <a:rPr lang="hr-HR" dirty="0" smtClean="0"/>
              <a:t> </a:t>
            </a:r>
            <a:r>
              <a:rPr lang="hr-HR" dirty="0" err="1" smtClean="0"/>
              <a:t>achieved</a:t>
            </a:r>
            <a:r>
              <a:rPr lang="hr-HR" dirty="0" smtClean="0"/>
              <a:t> a </a:t>
            </a:r>
            <a:r>
              <a:rPr lang="hr-HR" dirty="0" err="1" smtClean="0"/>
              <a:t>high</a:t>
            </a:r>
            <a:r>
              <a:rPr lang="hr-HR" dirty="0" smtClean="0"/>
              <a:t> </a:t>
            </a:r>
            <a:r>
              <a:rPr lang="hr-HR" dirty="0" err="1" smtClean="0"/>
              <a:t>degree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centralization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power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hands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royal</a:t>
            </a:r>
            <a:r>
              <a:rPr lang="hr-HR" dirty="0" smtClean="0"/>
              <a:t> </a:t>
            </a:r>
            <a:r>
              <a:rPr lang="hr-HR" dirty="0" err="1" smtClean="0"/>
              <a:t>government</a:t>
            </a:r>
            <a:r>
              <a:rPr lang="hr-HR" dirty="0" smtClean="0"/>
              <a:t>. As a </a:t>
            </a:r>
            <a:r>
              <a:rPr lang="hr-HR" dirty="0" err="1" smtClean="0"/>
              <a:t>result</a:t>
            </a:r>
            <a:r>
              <a:rPr lang="hr-HR" dirty="0" smtClean="0"/>
              <a:t>, English </a:t>
            </a:r>
            <a:r>
              <a:rPr lang="hr-HR" dirty="0" err="1" smtClean="0"/>
              <a:t>royal</a:t>
            </a:r>
            <a:r>
              <a:rPr lang="hr-HR" dirty="0" smtClean="0"/>
              <a:t> </a:t>
            </a:r>
            <a:r>
              <a:rPr lang="hr-HR" dirty="0" err="1" smtClean="0"/>
              <a:t>judges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able</a:t>
            </a:r>
            <a:r>
              <a:rPr lang="hr-HR" dirty="0" smtClean="0"/>
              <a:t> to </a:t>
            </a:r>
            <a:r>
              <a:rPr lang="hr-HR" dirty="0" err="1" smtClean="0"/>
              <a:t>administer</a:t>
            </a:r>
            <a:r>
              <a:rPr lang="hr-HR" dirty="0" smtClean="0"/>
              <a:t> </a:t>
            </a:r>
            <a:r>
              <a:rPr lang="hr-HR" dirty="0" err="1" smtClean="0"/>
              <a:t>justice</a:t>
            </a:r>
            <a:r>
              <a:rPr lang="hr-HR" dirty="0" smtClean="0"/>
              <a:t> </a:t>
            </a:r>
            <a:r>
              <a:rPr lang="hr-HR" dirty="0" err="1" smtClean="0"/>
              <a:t>all</a:t>
            </a:r>
            <a:r>
              <a:rPr lang="hr-HR" dirty="0" smtClean="0"/>
              <a:t> </a:t>
            </a:r>
            <a:r>
              <a:rPr lang="hr-HR" dirty="0" err="1" smtClean="0"/>
              <a:t>over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country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soon</a:t>
            </a:r>
            <a:r>
              <a:rPr lang="hr-HR" dirty="0" smtClean="0"/>
              <a:t> </a:t>
            </a:r>
            <a:r>
              <a:rPr lang="hr-HR" dirty="0" err="1" smtClean="0"/>
              <a:t>suspended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local</a:t>
            </a:r>
            <a:r>
              <a:rPr lang="hr-HR" dirty="0" smtClean="0"/>
              <a:t> </a:t>
            </a:r>
            <a:r>
              <a:rPr lang="hr-HR" dirty="0" err="1" smtClean="0"/>
              <a:t>courts</a:t>
            </a:r>
            <a:r>
              <a:rPr lang="hr-HR" dirty="0" smtClean="0"/>
              <a:t>. </a:t>
            </a:r>
            <a:r>
              <a:rPr lang="hr-HR" dirty="0" err="1" smtClean="0"/>
              <a:t>Wherever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royal</a:t>
            </a:r>
            <a:r>
              <a:rPr lang="hr-HR" dirty="0" smtClean="0"/>
              <a:t> </a:t>
            </a:r>
            <a:r>
              <a:rPr lang="hr-HR" dirty="0" err="1" smtClean="0"/>
              <a:t>justice</a:t>
            </a:r>
            <a:r>
              <a:rPr lang="hr-HR" dirty="0" smtClean="0"/>
              <a:t> </a:t>
            </a:r>
            <a:r>
              <a:rPr lang="hr-HR" dirty="0" err="1" smtClean="0"/>
              <a:t>went</a:t>
            </a:r>
            <a:r>
              <a:rPr lang="hr-HR" dirty="0" smtClean="0"/>
              <a:t>, </a:t>
            </a:r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used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jury</a:t>
            </a:r>
            <a:r>
              <a:rPr lang="hr-HR" dirty="0" smtClean="0"/>
              <a:t>…as a </a:t>
            </a:r>
            <a:r>
              <a:rPr lang="hr-HR" dirty="0" err="1" smtClean="0"/>
              <a:t>means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determining</a:t>
            </a:r>
            <a:r>
              <a:rPr lang="hr-HR" dirty="0" smtClean="0"/>
              <a:t> </a:t>
            </a:r>
            <a:r>
              <a:rPr lang="hr-HR" dirty="0" err="1" smtClean="0"/>
              <a:t>facts</a:t>
            </a:r>
            <a:r>
              <a:rPr lang="hr-HR" dirty="0" smtClean="0"/>
              <a:t>.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jury</a:t>
            </a:r>
            <a:r>
              <a:rPr lang="hr-HR" dirty="0" smtClean="0"/>
              <a:t> system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therefore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hr-HR" dirty="0" smtClean="0"/>
              <a:t> instrument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royal</a:t>
            </a:r>
            <a:r>
              <a:rPr lang="hr-HR" dirty="0" smtClean="0"/>
              <a:t> power,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spread</a:t>
            </a:r>
            <a:r>
              <a:rPr lang="hr-HR" dirty="0" smtClean="0"/>
              <a:t> as </a:t>
            </a:r>
            <a:r>
              <a:rPr lang="hr-HR" dirty="0" err="1" smtClean="0"/>
              <a:t>rapidly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widely</a:t>
            </a:r>
            <a:r>
              <a:rPr lang="hr-HR" dirty="0" smtClean="0"/>
              <a:t> as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royal</a:t>
            </a:r>
            <a:r>
              <a:rPr lang="hr-HR" dirty="0" smtClean="0"/>
              <a:t> </a:t>
            </a:r>
            <a:r>
              <a:rPr lang="hr-HR" dirty="0" err="1" smtClean="0"/>
              <a:t>courts</a:t>
            </a:r>
            <a:r>
              <a:rPr lang="hr-HR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38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Birth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legal</a:t>
            </a:r>
            <a:r>
              <a:rPr lang="hr-HR" dirty="0" smtClean="0"/>
              <a:t> </a:t>
            </a:r>
            <a:r>
              <a:rPr lang="hr-HR" dirty="0" err="1" smtClean="0"/>
              <a:t>profession</a:t>
            </a:r>
            <a:r>
              <a:rPr lang="hr-HR" dirty="0" smtClean="0"/>
              <a:t> (1272-1307)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Inns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Court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born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Each</a:t>
            </a:r>
            <a:r>
              <a:rPr lang="hr-HR" dirty="0" smtClean="0"/>
              <a:t> </a:t>
            </a:r>
            <a:r>
              <a:rPr lang="hr-HR" dirty="0" err="1" smtClean="0"/>
              <a:t>Inn</a:t>
            </a:r>
            <a:r>
              <a:rPr lang="hr-HR" dirty="0" smtClean="0"/>
              <a:t> had </a:t>
            </a:r>
            <a:r>
              <a:rPr lang="hr-HR" dirty="0" err="1" smtClean="0"/>
              <a:t>chambes</a:t>
            </a:r>
            <a:r>
              <a:rPr lang="hr-HR" dirty="0" smtClean="0"/>
              <a:t> </a:t>
            </a:r>
            <a:r>
              <a:rPr lang="hr-HR" dirty="0" err="1" smtClean="0"/>
              <a:t>where</a:t>
            </a:r>
            <a:r>
              <a:rPr lang="hr-HR" dirty="0" smtClean="0"/>
              <a:t> </a:t>
            </a:r>
            <a:r>
              <a:rPr lang="hr-HR" dirty="0" err="1" smtClean="0"/>
              <a:t>lawyers</a:t>
            </a:r>
            <a:r>
              <a:rPr lang="hr-HR" dirty="0" smtClean="0"/>
              <a:t> </a:t>
            </a:r>
            <a:r>
              <a:rPr lang="hr-HR" dirty="0" err="1" smtClean="0"/>
              <a:t>could</a:t>
            </a:r>
            <a:r>
              <a:rPr lang="hr-HR" dirty="0" smtClean="0"/>
              <a:t> </a:t>
            </a:r>
            <a:r>
              <a:rPr lang="hr-HR" dirty="0" err="1" smtClean="0"/>
              <a:t>reside</a:t>
            </a:r>
            <a:endParaRPr lang="hr-HR" dirty="0" smtClean="0"/>
          </a:p>
          <a:p>
            <a:r>
              <a:rPr lang="hr-HR" dirty="0" err="1" smtClean="0"/>
              <a:t>Unlike</a:t>
            </a:r>
            <a:r>
              <a:rPr lang="hr-HR" dirty="0" smtClean="0"/>
              <a:t> </a:t>
            </a:r>
            <a:r>
              <a:rPr lang="hr-HR" dirty="0" err="1" smtClean="0"/>
              <a:t>students</a:t>
            </a:r>
            <a:r>
              <a:rPr lang="hr-HR" dirty="0" smtClean="0"/>
              <a:t> at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universities</a:t>
            </a:r>
            <a:r>
              <a:rPr lang="hr-HR" dirty="0" smtClean="0"/>
              <a:t>,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students</a:t>
            </a:r>
            <a:r>
              <a:rPr lang="hr-HR" dirty="0" smtClean="0"/>
              <a:t> at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Inns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Court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taught</a:t>
            </a:r>
            <a:r>
              <a:rPr lang="hr-HR" dirty="0" smtClean="0"/>
              <a:t> English </a:t>
            </a:r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based</a:t>
            </a:r>
            <a:r>
              <a:rPr lang="hr-HR" dirty="0" smtClean="0"/>
              <a:t> on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hr-HR" dirty="0" err="1" smtClean="0"/>
              <a:t>ever-increasing</a:t>
            </a:r>
            <a:r>
              <a:rPr lang="hr-HR" dirty="0" smtClean="0"/>
              <a:t> </a:t>
            </a:r>
            <a:r>
              <a:rPr lang="hr-HR" dirty="0" err="1" smtClean="0"/>
              <a:t>precedents</a:t>
            </a:r>
            <a:r>
              <a:rPr lang="hr-HR" dirty="0" smtClean="0"/>
              <a:t>, </a:t>
            </a:r>
            <a:r>
              <a:rPr lang="hr-HR" dirty="0" err="1" smtClean="0"/>
              <a:t>not</a:t>
            </a:r>
            <a:r>
              <a:rPr lang="hr-HR" dirty="0" smtClean="0"/>
              <a:t> Roman </a:t>
            </a:r>
            <a:r>
              <a:rPr lang="hr-HR" dirty="0" err="1" smtClean="0"/>
              <a:t>or</a:t>
            </a:r>
            <a:r>
              <a:rPr lang="hr-HR" dirty="0" smtClean="0"/>
              <a:t> </a:t>
            </a:r>
            <a:r>
              <a:rPr lang="hr-HR" dirty="0" err="1" smtClean="0"/>
              <a:t>canon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00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altLang="sr-Latn-RS" dirty="0" err="1" smtClean="0"/>
              <a:t>latin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and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anglo-french</a:t>
            </a:r>
            <a:r>
              <a:rPr lang="hr-HR" altLang="sr-Latn-RS" dirty="0" smtClean="0"/>
              <a:t/>
            </a:r>
            <a:br>
              <a:rPr lang="hr-HR" altLang="sr-Latn-RS" dirty="0" smtClean="0"/>
            </a:br>
            <a:endParaRPr lang="hr-HR" altLang="sr-Latn-RS" dirty="0" smtClean="0"/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The Norman Conquest brought to England a French-speaking upper class</a:t>
            </a:r>
          </a:p>
          <a:p>
            <a:pPr eaLnBrk="1" hangingPunct="1"/>
            <a:r>
              <a:rPr lang="hr-HR" altLang="sr-Latn-RS" smtClean="0"/>
              <a:t>Latin – dominant in law</a:t>
            </a:r>
          </a:p>
          <a:p>
            <a:pPr eaLnBrk="1" hangingPunct="1"/>
            <a:r>
              <a:rPr lang="hr-HR" altLang="sr-Latn-RS" smtClean="0"/>
              <a:t>Normans – used  Latin in important contexts</a:t>
            </a:r>
          </a:p>
          <a:p>
            <a:pPr eaLnBrk="1" hangingPunct="1"/>
            <a:r>
              <a:rPr lang="hr-HR" altLang="sr-Latn-RS" smtClean="0"/>
              <a:t>11-12 c. Latin was the language of legal documents in England</a:t>
            </a:r>
          </a:p>
          <a:p>
            <a:pPr eaLnBrk="1" hangingPunct="1"/>
            <a:endParaRPr lang="hr-HR" altLang="sr-Latn-R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 short </a:t>
            </a:r>
            <a:r>
              <a:rPr lang="hr-HR" dirty="0" err="1" smtClean="0"/>
              <a:t>history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r-Latn-RS" dirty="0"/>
              <a:t>https://www.youtube.com/watch?v=VcnSsEVsrf0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234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Rise of Law French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1st law promulgated in French in 1275</a:t>
            </a:r>
          </a:p>
          <a:p>
            <a:pPr eaLnBrk="1" hangingPunct="1"/>
            <a:r>
              <a:rPr lang="hr-HR" altLang="sr-Latn-RS" smtClean="0"/>
              <a:t>End of 13th c. both Latin and French used as legislative languages</a:t>
            </a:r>
          </a:p>
          <a:p>
            <a:pPr eaLnBrk="1" hangingPunct="1"/>
            <a:r>
              <a:rPr lang="hr-HR" altLang="sr-Latn-RS" smtClean="0"/>
              <a:t>Early 14th c. French used in drafting laws (except in Church matters)</a:t>
            </a:r>
          </a:p>
          <a:p>
            <a:pPr eaLnBrk="1" hangingPunct="1"/>
            <a:endParaRPr lang="hr-HR" altLang="sr-Latn-RS" smtClean="0"/>
          </a:p>
          <a:p>
            <a:pPr eaLnBrk="1" hangingPunct="1"/>
            <a:endParaRPr lang="hr-HR" altLang="sr-Latn-R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Rise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French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1st </a:t>
            </a:r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promulgated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French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1275</a:t>
            </a:r>
          </a:p>
          <a:p>
            <a:r>
              <a:rPr lang="hr-HR" dirty="0" err="1" smtClean="0"/>
              <a:t>End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13th c. </a:t>
            </a:r>
            <a:r>
              <a:rPr lang="hr-HR" dirty="0" err="1" smtClean="0"/>
              <a:t>both</a:t>
            </a:r>
            <a:r>
              <a:rPr lang="hr-HR" dirty="0" smtClean="0"/>
              <a:t> Latin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French</a:t>
            </a:r>
            <a:r>
              <a:rPr lang="hr-HR" dirty="0" smtClean="0"/>
              <a:t> </a:t>
            </a:r>
            <a:r>
              <a:rPr lang="hr-HR" dirty="0" err="1" smtClean="0"/>
              <a:t>used</a:t>
            </a:r>
            <a:r>
              <a:rPr lang="hr-HR" dirty="0" smtClean="0"/>
              <a:t> as legislative </a:t>
            </a:r>
            <a:r>
              <a:rPr lang="hr-HR" dirty="0" err="1" smtClean="0"/>
              <a:t>languages</a:t>
            </a:r>
            <a:endParaRPr lang="hr-HR" dirty="0" smtClean="0"/>
          </a:p>
          <a:p>
            <a:r>
              <a:rPr lang="hr-HR" dirty="0" err="1" smtClean="0"/>
              <a:t>Early</a:t>
            </a:r>
            <a:r>
              <a:rPr lang="hr-HR" dirty="0" smtClean="0"/>
              <a:t> 14th c. </a:t>
            </a:r>
            <a:r>
              <a:rPr lang="hr-HR" dirty="0" err="1" smtClean="0"/>
              <a:t>French</a:t>
            </a:r>
            <a:r>
              <a:rPr lang="hr-HR" dirty="0" smtClean="0"/>
              <a:t> </a:t>
            </a:r>
            <a:r>
              <a:rPr lang="hr-HR" dirty="0" err="1" smtClean="0"/>
              <a:t>used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drafting</a:t>
            </a:r>
            <a:r>
              <a:rPr lang="hr-HR" dirty="0" smtClean="0"/>
              <a:t> </a:t>
            </a:r>
            <a:r>
              <a:rPr lang="hr-HR" dirty="0" err="1" smtClean="0"/>
              <a:t>laws</a:t>
            </a:r>
            <a:r>
              <a:rPr lang="hr-HR" dirty="0" smtClean="0"/>
              <a:t> (</a:t>
            </a:r>
            <a:r>
              <a:rPr lang="hr-HR" dirty="0" err="1" smtClean="0"/>
              <a:t>except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Church</a:t>
            </a:r>
            <a:r>
              <a:rPr lang="hr-HR" dirty="0" smtClean="0"/>
              <a:t> </a:t>
            </a:r>
            <a:r>
              <a:rPr lang="hr-HR" dirty="0" err="1" smtClean="0"/>
              <a:t>matters</a:t>
            </a:r>
            <a:r>
              <a:rPr lang="hr-HR" dirty="0" smtClean="0"/>
              <a:t>)</a:t>
            </a:r>
          </a:p>
          <a:p>
            <a:r>
              <a:rPr lang="hr-HR" dirty="0" smtClean="0"/>
              <a:t>Late 13th c. </a:t>
            </a:r>
            <a:r>
              <a:rPr lang="hr-HR" dirty="0" err="1" smtClean="0"/>
              <a:t>the</a:t>
            </a:r>
            <a:r>
              <a:rPr lang="hr-HR" dirty="0" smtClean="0"/>
              <a:t> Royal </a:t>
            </a:r>
            <a:r>
              <a:rPr lang="hr-HR" dirty="0" err="1" smtClean="0"/>
              <a:t>Courts</a:t>
            </a:r>
            <a:r>
              <a:rPr lang="hr-HR" dirty="0" smtClean="0"/>
              <a:t> </a:t>
            </a:r>
            <a:r>
              <a:rPr lang="hr-HR" dirty="0" err="1" smtClean="0"/>
              <a:t>used</a:t>
            </a:r>
            <a:r>
              <a:rPr lang="hr-HR" dirty="0" smtClean="0"/>
              <a:t> </a:t>
            </a:r>
            <a:r>
              <a:rPr lang="hr-HR" dirty="0" err="1" smtClean="0"/>
              <a:t>French</a:t>
            </a:r>
            <a:r>
              <a:rPr lang="hr-HR" dirty="0" smtClean="0"/>
              <a:t> </a:t>
            </a:r>
            <a:r>
              <a:rPr lang="hr-HR" dirty="0" err="1" smtClean="0"/>
              <a:t>during</a:t>
            </a:r>
            <a:r>
              <a:rPr lang="hr-HR" dirty="0" smtClean="0"/>
              <a:t> </a:t>
            </a:r>
            <a:r>
              <a:rPr lang="hr-HR" dirty="0" err="1" smtClean="0"/>
              <a:t>sessions</a:t>
            </a:r>
            <a:r>
              <a:rPr lang="hr-HR" dirty="0" smtClean="0"/>
              <a:t>; </a:t>
            </a:r>
            <a:r>
              <a:rPr lang="hr-HR" dirty="0" err="1" smtClean="0"/>
              <a:t>case</a:t>
            </a:r>
            <a:r>
              <a:rPr lang="hr-HR" dirty="0" smtClean="0"/>
              <a:t> </a:t>
            </a:r>
            <a:r>
              <a:rPr lang="hr-HR" dirty="0" err="1" smtClean="0"/>
              <a:t>reports</a:t>
            </a:r>
            <a:r>
              <a:rPr lang="hr-HR" dirty="0" smtClean="0"/>
              <a:t> – </a:t>
            </a:r>
            <a:r>
              <a:rPr lang="hr-HR" dirty="0" err="1" smtClean="0"/>
              <a:t>prepared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French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Rise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French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French</a:t>
            </a:r>
            <a:r>
              <a:rPr lang="hr-HR" dirty="0" smtClean="0"/>
              <a:t> </a:t>
            </a:r>
            <a:r>
              <a:rPr lang="hr-HR" dirty="0" err="1" smtClean="0"/>
              <a:t>became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legal </a:t>
            </a:r>
            <a:r>
              <a:rPr lang="hr-HR" dirty="0" err="1" smtClean="0"/>
              <a:t>language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England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late 13th c., </a:t>
            </a:r>
            <a:r>
              <a:rPr lang="hr-HR" dirty="0" err="1" smtClean="0"/>
              <a:t>both</a:t>
            </a:r>
            <a:r>
              <a:rPr lang="hr-HR" dirty="0" smtClean="0"/>
              <a:t> for </a:t>
            </a:r>
            <a:r>
              <a:rPr lang="hr-HR" dirty="0" err="1" smtClean="0"/>
              <a:t>legislation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courts</a:t>
            </a:r>
            <a:endParaRPr lang="hr-HR" dirty="0" smtClean="0"/>
          </a:p>
          <a:p>
            <a:r>
              <a:rPr lang="hr-HR" dirty="0" err="1" smtClean="0"/>
              <a:t>The</a:t>
            </a:r>
            <a:r>
              <a:rPr lang="hr-HR" dirty="0" smtClean="0"/>
              <a:t> use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French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English</a:t>
            </a:r>
            <a:r>
              <a:rPr lang="hr-HR" dirty="0" smtClean="0"/>
              <a:t> legal </a:t>
            </a:r>
            <a:r>
              <a:rPr lang="hr-HR" dirty="0" err="1" smtClean="0"/>
              <a:t>circles</a:t>
            </a:r>
            <a:r>
              <a:rPr lang="hr-HR" dirty="0" smtClean="0"/>
              <a:t> – a </a:t>
            </a:r>
            <a:r>
              <a:rPr lang="hr-HR" dirty="0" err="1" smtClean="0"/>
              <a:t>strange</a:t>
            </a:r>
            <a:r>
              <a:rPr lang="hr-HR" dirty="0" smtClean="0"/>
              <a:t> </a:t>
            </a:r>
            <a:r>
              <a:rPr lang="hr-HR" dirty="0" err="1" smtClean="0"/>
              <a:t>phenomenon</a:t>
            </a:r>
            <a:r>
              <a:rPr lang="hr-HR" dirty="0" smtClean="0"/>
              <a:t> </a:t>
            </a:r>
            <a:r>
              <a:rPr lang="hr-HR" dirty="0" err="1" smtClean="0"/>
              <a:t>because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13th c. </a:t>
            </a:r>
            <a:r>
              <a:rPr lang="hr-HR" dirty="0" err="1" smtClean="0"/>
              <a:t>French</a:t>
            </a:r>
            <a:r>
              <a:rPr lang="hr-HR" dirty="0" smtClean="0"/>
              <a:t> had </a:t>
            </a:r>
            <a:r>
              <a:rPr lang="hr-HR" dirty="0" err="1" smtClean="0"/>
              <a:t>already</a:t>
            </a:r>
            <a:r>
              <a:rPr lang="hr-HR" dirty="0" smtClean="0"/>
              <a:t> </a:t>
            </a:r>
            <a:r>
              <a:rPr lang="hr-HR" dirty="0" err="1" smtClean="0"/>
              <a:t>begun</a:t>
            </a:r>
            <a:r>
              <a:rPr lang="hr-HR" dirty="0" smtClean="0"/>
              <a:t> to </a:t>
            </a:r>
            <a:r>
              <a:rPr lang="hr-HR" dirty="0" err="1" smtClean="0"/>
              <a:t>disappear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England</a:t>
            </a:r>
            <a:r>
              <a:rPr lang="hr-HR" dirty="0" smtClean="0"/>
              <a:t> as a </a:t>
            </a:r>
            <a:r>
              <a:rPr lang="hr-HR" dirty="0" err="1" smtClean="0"/>
              <a:t>language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communication</a:t>
            </a:r>
            <a:r>
              <a:rPr lang="hr-HR" dirty="0" smtClean="0"/>
              <a:t>; </a:t>
            </a:r>
            <a:r>
              <a:rPr lang="hr-HR" dirty="0" err="1" smtClean="0"/>
              <a:t>yet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rise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French</a:t>
            </a:r>
            <a:r>
              <a:rPr lang="hr-HR" dirty="0" smtClean="0"/>
              <a:t> as </a:t>
            </a:r>
            <a:r>
              <a:rPr lang="hr-HR" dirty="0" err="1" smtClean="0"/>
              <a:t>language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only</a:t>
            </a:r>
            <a:r>
              <a:rPr lang="hr-HR" dirty="0" smtClean="0"/>
              <a:t> </a:t>
            </a:r>
            <a:r>
              <a:rPr lang="hr-HR" dirty="0" err="1" smtClean="0"/>
              <a:t>started</a:t>
            </a:r>
            <a:r>
              <a:rPr lang="hr-HR" dirty="0" smtClean="0"/>
              <a:t> at </a:t>
            </a:r>
            <a:r>
              <a:rPr lang="hr-HR" dirty="0" err="1" smtClean="0"/>
              <a:t>that</a:t>
            </a:r>
            <a:r>
              <a:rPr lang="hr-HR" dirty="0" smtClean="0"/>
              <a:t> time</a:t>
            </a:r>
            <a:endParaRPr lang="hr-H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Rise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French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Reasons</a:t>
            </a:r>
            <a:r>
              <a:rPr lang="hr-HR" dirty="0" smtClean="0"/>
              <a:t>: </a:t>
            </a:r>
          </a:p>
          <a:p>
            <a:r>
              <a:rPr lang="hr-HR" dirty="0" smtClean="0"/>
              <a:t>A </a:t>
            </a:r>
            <a:r>
              <a:rPr lang="hr-HR" dirty="0" err="1" smtClean="0"/>
              <a:t>section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English</a:t>
            </a:r>
            <a:r>
              <a:rPr lang="hr-HR" dirty="0" smtClean="0"/>
              <a:t> </a:t>
            </a:r>
            <a:r>
              <a:rPr lang="hr-HR" dirty="0" err="1" smtClean="0"/>
              <a:t>aristocracy</a:t>
            </a:r>
            <a:r>
              <a:rPr lang="hr-HR" dirty="0" smtClean="0"/>
              <a:t> – </a:t>
            </a:r>
            <a:r>
              <a:rPr lang="hr-HR" dirty="0" err="1" smtClean="0"/>
              <a:t>still</a:t>
            </a:r>
            <a:r>
              <a:rPr lang="hr-HR" dirty="0" smtClean="0"/>
              <a:t> </a:t>
            </a:r>
            <a:r>
              <a:rPr lang="hr-HR" dirty="0" err="1" smtClean="0"/>
              <a:t>French</a:t>
            </a:r>
            <a:r>
              <a:rPr lang="hr-HR" dirty="0" smtClean="0"/>
              <a:t>-</a:t>
            </a:r>
            <a:r>
              <a:rPr lang="hr-HR" dirty="0" err="1" smtClean="0"/>
              <a:t>speaking</a:t>
            </a:r>
            <a:r>
              <a:rPr lang="hr-HR" dirty="0" smtClean="0"/>
              <a:t> at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end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13th c.</a:t>
            </a:r>
          </a:p>
          <a:p>
            <a:r>
              <a:rPr lang="hr-HR" dirty="0" err="1" smtClean="0"/>
              <a:t>French</a:t>
            </a:r>
            <a:r>
              <a:rPr lang="hr-HR" dirty="0" smtClean="0"/>
              <a:t> as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language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culture</a:t>
            </a:r>
            <a:endParaRPr lang="hr-HR" dirty="0" smtClean="0"/>
          </a:p>
          <a:p>
            <a:r>
              <a:rPr lang="hr-HR" dirty="0" err="1" smtClean="0"/>
              <a:t>Centralisation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justice</a:t>
            </a:r>
            <a:r>
              <a:rPr lang="hr-HR" dirty="0" smtClean="0"/>
              <a:t> </a:t>
            </a:r>
            <a:r>
              <a:rPr lang="hr-HR" dirty="0" err="1" smtClean="0"/>
              <a:t>system</a:t>
            </a:r>
            <a:r>
              <a:rPr lang="hr-HR" dirty="0" smtClean="0"/>
              <a:t> </a:t>
            </a:r>
            <a:r>
              <a:rPr lang="hr-HR" dirty="0" err="1" smtClean="0"/>
              <a:t>consolidated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status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French</a:t>
            </a:r>
            <a:endParaRPr lang="hr-HR" dirty="0" smtClean="0"/>
          </a:p>
          <a:p>
            <a:r>
              <a:rPr lang="hr-HR" dirty="0" err="1" smtClean="0"/>
              <a:t>Secularisation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justice</a:t>
            </a:r>
            <a:r>
              <a:rPr lang="hr-HR" dirty="0" smtClean="0"/>
              <a:t> </a:t>
            </a:r>
            <a:r>
              <a:rPr lang="hr-HR" dirty="0" err="1" smtClean="0"/>
              <a:t>system</a:t>
            </a:r>
            <a:r>
              <a:rPr lang="hr-HR" dirty="0" smtClean="0"/>
              <a:t> – </a:t>
            </a:r>
            <a:r>
              <a:rPr lang="hr-HR" dirty="0" err="1" smtClean="0"/>
              <a:t>clerics</a:t>
            </a:r>
            <a:r>
              <a:rPr lang="hr-HR" dirty="0" smtClean="0"/>
              <a:t> no </a:t>
            </a:r>
            <a:r>
              <a:rPr lang="hr-HR" dirty="0" err="1" smtClean="0"/>
              <a:t>longer</a:t>
            </a:r>
            <a:r>
              <a:rPr lang="hr-HR" dirty="0" smtClean="0"/>
              <a:t> </a:t>
            </a:r>
            <a:r>
              <a:rPr lang="hr-HR" dirty="0" err="1" smtClean="0"/>
              <a:t>operated</a:t>
            </a:r>
            <a:r>
              <a:rPr lang="hr-HR" dirty="0" smtClean="0"/>
              <a:t> as </a:t>
            </a:r>
            <a:r>
              <a:rPr lang="hr-HR" dirty="0" err="1" smtClean="0"/>
              <a:t>judges</a:t>
            </a:r>
            <a:endParaRPr lang="hr-H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Rise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French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its</a:t>
            </a:r>
            <a:r>
              <a:rPr lang="hr-HR" dirty="0" smtClean="0"/>
              <a:t> general </a:t>
            </a:r>
            <a:r>
              <a:rPr lang="hr-HR" dirty="0" err="1" smtClean="0"/>
              <a:t>disappearance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England</a:t>
            </a:r>
            <a:r>
              <a:rPr lang="hr-HR" dirty="0" smtClean="0"/>
              <a:t>, </a:t>
            </a:r>
            <a:r>
              <a:rPr lang="hr-HR" dirty="0" err="1" smtClean="0"/>
              <a:t>French</a:t>
            </a:r>
            <a:r>
              <a:rPr lang="hr-HR" dirty="0" smtClean="0"/>
              <a:t> had </a:t>
            </a:r>
            <a:r>
              <a:rPr lang="hr-HR" dirty="0" err="1" smtClean="0"/>
              <a:t>become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mark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true</a:t>
            </a:r>
            <a:r>
              <a:rPr lang="hr-HR" dirty="0" smtClean="0"/>
              <a:t> </a:t>
            </a:r>
            <a:r>
              <a:rPr lang="hr-HR" dirty="0" err="1" smtClean="0"/>
              <a:t>elites</a:t>
            </a:r>
            <a:endParaRPr lang="hr-HR" dirty="0" smtClean="0"/>
          </a:p>
          <a:p>
            <a:r>
              <a:rPr lang="hr-HR" dirty="0" smtClean="0"/>
              <a:t>Legal </a:t>
            </a:r>
            <a:r>
              <a:rPr lang="hr-HR" dirty="0" err="1" smtClean="0"/>
              <a:t>profession</a:t>
            </a:r>
            <a:r>
              <a:rPr lang="hr-HR" dirty="0" smtClean="0"/>
              <a:t> – </a:t>
            </a:r>
            <a:r>
              <a:rPr lang="hr-HR" dirty="0" err="1" smtClean="0"/>
              <a:t>monopoly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elites</a:t>
            </a:r>
            <a:endParaRPr lang="hr-HR" dirty="0" smtClean="0"/>
          </a:p>
          <a:p>
            <a:r>
              <a:rPr lang="hr-HR" dirty="0" err="1" smtClean="0"/>
              <a:t>French</a:t>
            </a:r>
            <a:r>
              <a:rPr lang="hr-HR" dirty="0" smtClean="0"/>
              <a:t> – </a:t>
            </a:r>
            <a:r>
              <a:rPr lang="hr-HR" dirty="0" err="1" smtClean="0"/>
              <a:t>guarantee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people</a:t>
            </a:r>
            <a:r>
              <a:rPr lang="hr-HR" dirty="0" smtClean="0"/>
              <a:t> </a:t>
            </a:r>
            <a:r>
              <a:rPr lang="hr-HR" dirty="0" err="1" smtClean="0"/>
              <a:t>could</a:t>
            </a:r>
            <a:r>
              <a:rPr lang="hr-HR" dirty="0" smtClean="0"/>
              <a:t> 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meddle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justice</a:t>
            </a:r>
            <a:r>
              <a:rPr lang="hr-HR" dirty="0" smtClean="0"/>
              <a:t> </a:t>
            </a:r>
            <a:r>
              <a:rPr lang="hr-HR" dirty="0" err="1" smtClean="0"/>
              <a:t>system</a:t>
            </a:r>
            <a:r>
              <a:rPr lang="hr-HR" dirty="0" smtClean="0"/>
              <a:t> </a:t>
            </a:r>
            <a:r>
              <a:rPr lang="hr-HR" dirty="0" err="1" smtClean="0"/>
              <a:t>because</a:t>
            </a:r>
            <a:r>
              <a:rPr lang="hr-HR" dirty="0" smtClean="0"/>
              <a:t> </a:t>
            </a:r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unable</a:t>
            </a:r>
            <a:r>
              <a:rPr lang="hr-HR" dirty="0" smtClean="0"/>
              <a:t> to </a:t>
            </a:r>
            <a:r>
              <a:rPr lang="hr-HR" dirty="0" err="1" smtClean="0"/>
              <a:t>follow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trial</a:t>
            </a:r>
            <a:endParaRPr lang="hr-HR" dirty="0" smtClean="0"/>
          </a:p>
          <a:p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French</a:t>
            </a:r>
            <a:r>
              <a:rPr lang="hr-HR" dirty="0" smtClean="0"/>
              <a:t> – </a:t>
            </a:r>
            <a:r>
              <a:rPr lang="hr-HR" dirty="0" err="1" smtClean="0"/>
              <a:t>even</a:t>
            </a:r>
            <a:r>
              <a:rPr lang="hr-HR" dirty="0" smtClean="0"/>
              <a:t> </a:t>
            </a:r>
            <a:r>
              <a:rPr lang="hr-HR" dirty="0" err="1" smtClean="0"/>
              <a:t>then</a:t>
            </a:r>
            <a:r>
              <a:rPr lang="hr-HR" dirty="0" smtClean="0"/>
              <a:t> a dead </a:t>
            </a:r>
            <a:r>
              <a:rPr lang="hr-HR" dirty="0" err="1" smtClean="0"/>
              <a:t>language</a:t>
            </a:r>
            <a:r>
              <a:rPr lang="hr-HR" dirty="0" smtClean="0"/>
              <a:t>: </a:t>
            </a:r>
            <a:r>
              <a:rPr lang="hr-HR" dirty="0" err="1" smtClean="0"/>
              <a:t>its</a:t>
            </a:r>
            <a:r>
              <a:rPr lang="hr-HR" dirty="0" smtClean="0"/>
              <a:t> </a:t>
            </a:r>
            <a:r>
              <a:rPr lang="hr-HR" dirty="0" err="1" smtClean="0"/>
              <a:t>expressions</a:t>
            </a:r>
            <a:r>
              <a:rPr lang="hr-HR" dirty="0" smtClean="0"/>
              <a:t> had a clear legal </a:t>
            </a:r>
            <a:r>
              <a:rPr lang="hr-HR" dirty="0" err="1" smtClean="0"/>
              <a:t>meaning</a:t>
            </a:r>
            <a:r>
              <a:rPr lang="hr-HR" dirty="0" smtClean="0"/>
              <a:t>; </a:t>
            </a:r>
            <a:r>
              <a:rPr lang="hr-HR" dirty="0" err="1" smtClean="0"/>
              <a:t>appropriate</a:t>
            </a:r>
            <a:r>
              <a:rPr lang="hr-HR" dirty="0" smtClean="0"/>
              <a:t> for use as legal </a:t>
            </a:r>
            <a:r>
              <a:rPr lang="hr-HR" dirty="0" err="1" smtClean="0"/>
              <a:t>terms</a:t>
            </a:r>
            <a:endParaRPr lang="hr-H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Decline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Latin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French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1362 Statute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Pleading</a:t>
            </a:r>
            <a:r>
              <a:rPr lang="hr-HR" dirty="0" smtClean="0"/>
              <a:t> – </a:t>
            </a:r>
            <a:r>
              <a:rPr lang="hr-HR" dirty="0" err="1" smtClean="0"/>
              <a:t>drafted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French</a:t>
            </a:r>
            <a:r>
              <a:rPr lang="hr-HR" dirty="0" smtClean="0"/>
              <a:t>! – </a:t>
            </a:r>
            <a:r>
              <a:rPr lang="hr-HR" dirty="0" err="1" smtClean="0"/>
              <a:t>prescribed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judges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 to use </a:t>
            </a:r>
            <a:r>
              <a:rPr lang="hr-HR" dirty="0" err="1" smtClean="0"/>
              <a:t>English</a:t>
            </a:r>
            <a:r>
              <a:rPr lang="hr-HR" dirty="0" smtClean="0"/>
              <a:t> but </a:t>
            </a:r>
            <a:r>
              <a:rPr lang="hr-HR" dirty="0" err="1" smtClean="0"/>
              <a:t>that</a:t>
            </a:r>
            <a:r>
              <a:rPr lang="hr-HR" dirty="0" smtClean="0"/>
              <a:t> court </a:t>
            </a:r>
            <a:r>
              <a:rPr lang="hr-HR" dirty="0" err="1" smtClean="0"/>
              <a:t>minutes</a:t>
            </a:r>
            <a:r>
              <a:rPr lang="hr-HR" dirty="0" smtClean="0"/>
              <a:t> </a:t>
            </a:r>
            <a:r>
              <a:rPr lang="hr-HR" dirty="0" err="1" smtClean="0"/>
              <a:t>could</a:t>
            </a:r>
            <a:r>
              <a:rPr lang="hr-HR" dirty="0" smtClean="0"/>
              <a:t> </a:t>
            </a:r>
            <a:r>
              <a:rPr lang="hr-HR" dirty="0" err="1" smtClean="0"/>
              <a:t>still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prepared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Latin</a:t>
            </a:r>
          </a:p>
          <a:p>
            <a:r>
              <a:rPr lang="hr-HR" dirty="0" err="1" smtClean="0"/>
              <a:t>According</a:t>
            </a:r>
            <a:r>
              <a:rPr lang="hr-HR" dirty="0" smtClean="0"/>
              <a:t> to Sir Edward </a:t>
            </a:r>
            <a:r>
              <a:rPr lang="hr-HR" dirty="0" err="1" smtClean="0"/>
              <a:t>Coke</a:t>
            </a:r>
            <a:r>
              <a:rPr lang="hr-HR" dirty="0" smtClean="0"/>
              <a:t>, it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better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unlearned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able</a:t>
            </a:r>
            <a:r>
              <a:rPr lang="hr-HR" dirty="0" smtClean="0"/>
              <a:t> to </a:t>
            </a:r>
            <a:r>
              <a:rPr lang="hr-HR" dirty="0" err="1" smtClean="0"/>
              <a:t>read</a:t>
            </a:r>
            <a:r>
              <a:rPr lang="hr-HR" dirty="0" smtClean="0"/>
              <a:t> legal materials </a:t>
            </a:r>
            <a:r>
              <a:rPr lang="hr-HR" dirty="0" err="1" smtClean="0"/>
              <a:t>because</a:t>
            </a:r>
            <a:r>
              <a:rPr lang="hr-HR" dirty="0" smtClean="0"/>
              <a:t> </a:t>
            </a:r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would</a:t>
            </a:r>
            <a:r>
              <a:rPr lang="hr-HR" dirty="0" smtClean="0"/>
              <a:t> </a:t>
            </a:r>
            <a:r>
              <a:rPr lang="hr-HR" dirty="0" err="1" smtClean="0"/>
              <a:t>get</a:t>
            </a:r>
            <a:r>
              <a:rPr lang="hr-HR" dirty="0" smtClean="0"/>
              <a:t> it all </a:t>
            </a:r>
            <a:r>
              <a:rPr lang="hr-HR" dirty="0" err="1" smtClean="0"/>
              <a:t>wrong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harm</a:t>
            </a:r>
            <a:r>
              <a:rPr lang="hr-HR" dirty="0" smtClean="0"/>
              <a:t> </a:t>
            </a:r>
            <a:r>
              <a:rPr lang="hr-HR" dirty="0" err="1" smtClean="0"/>
              <a:t>themselves</a:t>
            </a:r>
            <a:r>
              <a:rPr lang="hr-HR" dirty="0" smtClean="0"/>
              <a:t>!</a:t>
            </a:r>
            <a:endParaRPr lang="hr-H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Decline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Latin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French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End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14th c. </a:t>
            </a:r>
            <a:r>
              <a:rPr lang="hr-HR" dirty="0" err="1" smtClean="0"/>
              <a:t>parliamentarians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using</a:t>
            </a:r>
            <a:r>
              <a:rPr lang="hr-HR" dirty="0" smtClean="0"/>
              <a:t> </a:t>
            </a:r>
            <a:r>
              <a:rPr lang="hr-HR" dirty="0" err="1" smtClean="0"/>
              <a:t>spoken</a:t>
            </a:r>
            <a:r>
              <a:rPr lang="hr-HR" dirty="0" smtClean="0"/>
              <a:t> </a:t>
            </a:r>
            <a:r>
              <a:rPr lang="hr-HR" dirty="0" err="1" smtClean="0"/>
              <a:t>English</a:t>
            </a:r>
            <a:endParaRPr lang="hr-HR" dirty="0" smtClean="0"/>
          </a:p>
          <a:p>
            <a:r>
              <a:rPr lang="hr-HR" dirty="0" err="1" smtClean="0"/>
              <a:t>Still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17th c. </a:t>
            </a:r>
            <a:r>
              <a:rPr lang="hr-HR" dirty="0" err="1" smtClean="0"/>
              <a:t>possible</a:t>
            </a:r>
            <a:r>
              <a:rPr lang="hr-HR" dirty="0" smtClean="0"/>
              <a:t> to </a:t>
            </a:r>
            <a:r>
              <a:rPr lang="hr-HR" dirty="0" err="1" smtClean="0"/>
              <a:t>hear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French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Inns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Court, </a:t>
            </a:r>
            <a:r>
              <a:rPr lang="hr-HR" dirty="0" err="1" smtClean="0"/>
              <a:t>and</a:t>
            </a:r>
            <a:r>
              <a:rPr lang="hr-HR" dirty="0" smtClean="0"/>
              <a:t>, </a:t>
            </a:r>
            <a:r>
              <a:rPr lang="hr-HR" dirty="0" err="1" smtClean="0"/>
              <a:t>occasionally</a:t>
            </a:r>
            <a:r>
              <a:rPr lang="hr-HR" dirty="0" smtClean="0"/>
              <a:t>,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courts</a:t>
            </a:r>
            <a:r>
              <a:rPr lang="hr-HR" dirty="0" smtClean="0"/>
              <a:t>; a </a:t>
            </a:r>
            <a:r>
              <a:rPr lang="hr-HR" dirty="0" err="1" smtClean="0"/>
              <a:t>number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legal works – </a:t>
            </a:r>
            <a:r>
              <a:rPr lang="hr-HR" dirty="0" err="1" smtClean="0"/>
              <a:t>still</a:t>
            </a:r>
            <a:r>
              <a:rPr lang="hr-HR" dirty="0" smtClean="0"/>
              <a:t> </a:t>
            </a:r>
            <a:r>
              <a:rPr lang="hr-HR" dirty="0" err="1" smtClean="0"/>
              <a:t>written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French</a:t>
            </a:r>
            <a:endParaRPr lang="hr-HR" dirty="0" smtClean="0"/>
          </a:p>
          <a:p>
            <a:r>
              <a:rPr lang="hr-HR" dirty="0" err="1" smtClean="0"/>
              <a:t>French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Latin </a:t>
            </a:r>
            <a:r>
              <a:rPr lang="hr-HR" dirty="0" err="1" smtClean="0"/>
              <a:t>finally</a:t>
            </a:r>
            <a:r>
              <a:rPr lang="hr-HR" dirty="0" smtClean="0"/>
              <a:t> </a:t>
            </a:r>
            <a:r>
              <a:rPr lang="hr-HR" dirty="0" err="1" smtClean="0"/>
              <a:t>abolished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1731</a:t>
            </a:r>
            <a:endParaRPr lang="hr-H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Decline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Latin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French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Latin – </a:t>
            </a:r>
            <a:r>
              <a:rPr lang="hr-HR" dirty="0" err="1" smtClean="0"/>
              <a:t>declined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16th </a:t>
            </a:r>
            <a:r>
              <a:rPr lang="hr-HR" dirty="0" err="1" smtClean="0"/>
              <a:t>and</a:t>
            </a:r>
            <a:r>
              <a:rPr lang="hr-HR" dirty="0" smtClean="0"/>
              <a:t> 17th c.; </a:t>
            </a:r>
            <a:r>
              <a:rPr lang="hr-HR" dirty="0" err="1" smtClean="0"/>
              <a:t>remained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hr-HR" dirty="0" err="1" smtClean="0"/>
              <a:t>important</a:t>
            </a:r>
            <a:r>
              <a:rPr lang="hr-HR" dirty="0" smtClean="0"/>
              <a:t> legal </a:t>
            </a:r>
            <a:r>
              <a:rPr lang="hr-HR" dirty="0" err="1" smtClean="0"/>
              <a:t>language</a:t>
            </a:r>
            <a:r>
              <a:rPr lang="hr-HR" dirty="0" smtClean="0"/>
              <a:t>: court </a:t>
            </a:r>
            <a:r>
              <a:rPr lang="hr-HR" dirty="0" err="1" smtClean="0"/>
              <a:t>records</a:t>
            </a:r>
            <a:r>
              <a:rPr lang="hr-HR" dirty="0" smtClean="0"/>
              <a:t>, </a:t>
            </a:r>
            <a:r>
              <a:rPr lang="hr-HR" dirty="0" err="1" smtClean="0"/>
              <a:t>writs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other</a:t>
            </a:r>
            <a:r>
              <a:rPr lang="hr-HR" dirty="0" smtClean="0"/>
              <a:t> legal </a:t>
            </a:r>
            <a:r>
              <a:rPr lang="hr-HR" dirty="0" err="1" smtClean="0"/>
              <a:t>documents</a:t>
            </a:r>
            <a:r>
              <a:rPr lang="hr-HR" dirty="0" smtClean="0"/>
              <a:t> </a:t>
            </a:r>
            <a:r>
              <a:rPr lang="hr-HR" dirty="0" err="1" smtClean="0"/>
              <a:t>written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Latin </a:t>
            </a:r>
            <a:r>
              <a:rPr lang="hr-HR" dirty="0" err="1" smtClean="0"/>
              <a:t>until</a:t>
            </a:r>
            <a:r>
              <a:rPr lang="hr-HR" dirty="0" smtClean="0"/>
              <a:t> 18th c.</a:t>
            </a:r>
            <a:endParaRPr lang="hr-H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Dominance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Latin, </a:t>
            </a:r>
            <a:r>
              <a:rPr lang="hr-HR" dirty="0" err="1" smtClean="0"/>
              <a:t>French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English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1000              1200            1500               2000</a:t>
            </a:r>
          </a:p>
          <a:p>
            <a:r>
              <a:rPr lang="hr-HR" dirty="0" smtClean="0"/>
              <a:t>Latin  </a:t>
            </a:r>
            <a:r>
              <a:rPr lang="hr-HR" dirty="0" err="1" smtClean="0"/>
              <a:t>supremacy</a:t>
            </a:r>
            <a:endParaRPr lang="hr-HR" dirty="0" smtClean="0"/>
          </a:p>
          <a:p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French</a:t>
            </a:r>
            <a:r>
              <a:rPr lang="hr-HR" dirty="0" smtClean="0"/>
              <a:t>             </a:t>
            </a:r>
            <a:r>
              <a:rPr lang="hr-HR" dirty="0" err="1" smtClean="0"/>
              <a:t>supremacy</a:t>
            </a:r>
            <a:endParaRPr lang="hr-HR" dirty="0" smtClean="0"/>
          </a:p>
          <a:p>
            <a:r>
              <a:rPr lang="hr-HR" dirty="0" err="1" smtClean="0"/>
              <a:t>English</a:t>
            </a:r>
            <a:r>
              <a:rPr lang="hr-HR" dirty="0" smtClean="0"/>
              <a:t>                                             </a:t>
            </a:r>
            <a:r>
              <a:rPr lang="hr-HR" dirty="0" err="1" smtClean="0"/>
              <a:t>supremacy</a:t>
            </a:r>
            <a:endParaRPr lang="hr-H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Wordiness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English</a:t>
            </a:r>
            <a:r>
              <a:rPr lang="hr-HR" dirty="0" smtClean="0"/>
              <a:t> legal </a:t>
            </a:r>
            <a:r>
              <a:rPr lang="hr-HR" dirty="0" err="1" smtClean="0"/>
              <a:t>language</a:t>
            </a:r>
            <a:r>
              <a:rPr lang="hr-HR" dirty="0" smtClean="0"/>
              <a:t>: Influence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case</a:t>
            </a:r>
            <a:r>
              <a:rPr lang="hr-HR" dirty="0" smtClean="0"/>
              <a:t>-</a:t>
            </a:r>
            <a:r>
              <a:rPr lang="hr-HR" dirty="0" err="1" smtClean="0"/>
              <a:t>law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Mylward</a:t>
            </a:r>
            <a:r>
              <a:rPr lang="hr-HR" dirty="0" smtClean="0"/>
              <a:t> v. </a:t>
            </a:r>
            <a:r>
              <a:rPr lang="hr-HR" dirty="0" err="1" smtClean="0"/>
              <a:t>Weldon</a:t>
            </a:r>
            <a:r>
              <a:rPr lang="hr-HR" dirty="0" smtClean="0"/>
              <a:t> (1596)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plaintiff</a:t>
            </a:r>
            <a:r>
              <a:rPr lang="hr-HR" dirty="0" smtClean="0"/>
              <a:t> </a:t>
            </a:r>
            <a:r>
              <a:rPr lang="hr-HR" dirty="0" err="1" smtClean="0"/>
              <a:t>produced</a:t>
            </a:r>
            <a:r>
              <a:rPr lang="hr-HR" dirty="0" smtClean="0"/>
              <a:t> a </a:t>
            </a:r>
            <a:r>
              <a:rPr lang="hr-HR" dirty="0" err="1" smtClean="0"/>
              <a:t>pleading</a:t>
            </a:r>
            <a:r>
              <a:rPr lang="hr-HR" dirty="0" smtClean="0"/>
              <a:t> </a:t>
            </a:r>
            <a:r>
              <a:rPr lang="hr-HR" dirty="0" err="1" smtClean="0"/>
              <a:t>running</a:t>
            </a:r>
            <a:r>
              <a:rPr lang="hr-HR" dirty="0" smtClean="0"/>
              <a:t> to 120 </a:t>
            </a:r>
            <a:r>
              <a:rPr lang="hr-HR" dirty="0" err="1" smtClean="0"/>
              <a:t>pages</a:t>
            </a:r>
            <a:endParaRPr lang="hr-HR" dirty="0" smtClean="0"/>
          </a:p>
          <a:p>
            <a:r>
              <a:rPr lang="hr-HR" dirty="0" err="1" smtClean="0"/>
              <a:t>Examples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wordiness</a:t>
            </a:r>
            <a:r>
              <a:rPr lang="hr-HR" dirty="0" smtClean="0"/>
              <a:t>: (</a:t>
            </a:r>
            <a:r>
              <a:rPr lang="hr-HR" dirty="0" err="1" smtClean="0"/>
              <a:t>Mattila</a:t>
            </a:r>
            <a:r>
              <a:rPr lang="hr-HR" dirty="0" smtClean="0"/>
              <a:t> 2006: 235-236)</a:t>
            </a:r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Roman </a:t>
            </a:r>
            <a:r>
              <a:rPr lang="hr-HR" dirty="0" err="1" smtClean="0"/>
              <a:t>britain</a:t>
            </a:r>
            <a:r>
              <a:rPr lang="hr-HR" dirty="0" smtClean="0"/>
              <a:t> (</a:t>
            </a:r>
            <a:r>
              <a:rPr lang="hr-HR" altLang="sr-Latn-RS" dirty="0" smtClean="0"/>
              <a:t>43-410)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69" y="2514226"/>
            <a:ext cx="4572000" cy="3803910"/>
          </a:xfrm>
        </p:spPr>
      </p:pic>
    </p:spTree>
    <p:extLst>
      <p:ext uri="{BB962C8B-B14F-4D97-AF65-F5344CB8AC3E}">
        <p14:creationId xmlns:p14="http://schemas.microsoft.com/office/powerpoint/2010/main" val="2605751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Orthography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Pronunciation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Legal </a:t>
            </a:r>
            <a:r>
              <a:rPr lang="hr-HR" dirty="0" err="1" smtClean="0"/>
              <a:t>language</a:t>
            </a:r>
            <a:r>
              <a:rPr lang="hr-HR" dirty="0" smtClean="0"/>
              <a:t> – a tool </a:t>
            </a:r>
            <a:r>
              <a:rPr lang="hr-HR" dirty="0" err="1" smtClean="0"/>
              <a:t>of</a:t>
            </a:r>
            <a:r>
              <a:rPr lang="hr-HR" dirty="0" smtClean="0"/>
              <a:t> group </a:t>
            </a:r>
            <a:r>
              <a:rPr lang="hr-HR" dirty="0" err="1" smtClean="0"/>
              <a:t>cohesion</a:t>
            </a:r>
            <a:r>
              <a:rPr lang="hr-HR" dirty="0" smtClean="0"/>
              <a:t>, or team </a:t>
            </a:r>
            <a:r>
              <a:rPr lang="hr-HR" dirty="0" err="1" smtClean="0"/>
              <a:t>spirit</a:t>
            </a:r>
            <a:endParaRPr lang="hr-HR" dirty="0" smtClean="0"/>
          </a:p>
          <a:p>
            <a:r>
              <a:rPr lang="hr-HR" dirty="0" err="1" smtClean="0"/>
              <a:t>French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Latin </a:t>
            </a:r>
            <a:r>
              <a:rPr lang="hr-HR" dirty="0" err="1" smtClean="0"/>
              <a:t>pronounced</a:t>
            </a:r>
            <a:r>
              <a:rPr lang="hr-HR" dirty="0" smtClean="0"/>
              <a:t> as </a:t>
            </a:r>
            <a:r>
              <a:rPr lang="hr-HR" dirty="0" err="1" smtClean="0"/>
              <a:t>English</a:t>
            </a:r>
            <a:r>
              <a:rPr lang="hr-HR" dirty="0" smtClean="0"/>
              <a:t> </a:t>
            </a:r>
            <a:r>
              <a:rPr lang="hr-HR" dirty="0" err="1" smtClean="0"/>
              <a:t>words</a:t>
            </a:r>
            <a:endParaRPr lang="hr-HR" dirty="0" smtClean="0"/>
          </a:p>
          <a:p>
            <a:r>
              <a:rPr lang="hr-HR" i="1" dirty="0" err="1" smtClean="0"/>
              <a:t>Oyez</a:t>
            </a:r>
            <a:r>
              <a:rPr lang="hr-HR" dirty="0" smtClean="0"/>
              <a:t> </a:t>
            </a:r>
            <a:r>
              <a:rPr lang="hr-HR" dirty="0" err="1" smtClean="0"/>
              <a:t>pronounced</a:t>
            </a:r>
            <a:r>
              <a:rPr lang="hr-HR" dirty="0" smtClean="0"/>
              <a:t> as </a:t>
            </a:r>
            <a:r>
              <a:rPr lang="hr-HR" i="1" dirty="0" err="1" smtClean="0"/>
              <a:t>oou</a:t>
            </a:r>
            <a:r>
              <a:rPr lang="hr-HR" i="1" dirty="0" smtClean="0"/>
              <a:t>-</a:t>
            </a:r>
            <a:r>
              <a:rPr lang="hr-HR" i="1" dirty="0" err="1" smtClean="0"/>
              <a:t>yes</a:t>
            </a:r>
            <a:endParaRPr lang="hr-HR" i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Influence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other</a:t>
            </a:r>
            <a:r>
              <a:rPr lang="hr-HR" dirty="0" smtClean="0"/>
              <a:t> </a:t>
            </a:r>
            <a:r>
              <a:rPr lang="hr-HR" dirty="0" err="1" smtClean="0"/>
              <a:t>languages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Legal </a:t>
            </a:r>
            <a:r>
              <a:rPr lang="hr-HR" dirty="0" err="1" smtClean="0"/>
              <a:t>English</a:t>
            </a:r>
            <a:r>
              <a:rPr lang="hr-HR" dirty="0" smtClean="0"/>
              <a:t> – a </a:t>
            </a:r>
            <a:r>
              <a:rPr lang="hr-HR" dirty="0" err="1" smtClean="0"/>
              <a:t>language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interaction</a:t>
            </a:r>
            <a:r>
              <a:rPr lang="hr-HR" dirty="0" smtClean="0"/>
              <a:t> </a:t>
            </a:r>
            <a:r>
              <a:rPr lang="hr-HR" dirty="0" err="1" smtClean="0"/>
              <a:t>between</a:t>
            </a:r>
            <a:r>
              <a:rPr lang="hr-HR" dirty="0" smtClean="0"/>
              <a:t> Old </a:t>
            </a:r>
            <a:r>
              <a:rPr lang="hr-HR" dirty="0" err="1" smtClean="0"/>
              <a:t>English</a:t>
            </a:r>
            <a:r>
              <a:rPr lang="hr-HR" dirty="0" smtClean="0"/>
              <a:t> (Anglo-</a:t>
            </a:r>
            <a:r>
              <a:rPr lang="hr-HR" dirty="0" err="1" smtClean="0"/>
              <a:t>Saxon</a:t>
            </a:r>
            <a:r>
              <a:rPr lang="hr-HR" dirty="0" smtClean="0"/>
              <a:t>,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Scandinavian</a:t>
            </a:r>
            <a:r>
              <a:rPr lang="hr-HR" dirty="0" smtClean="0"/>
              <a:t> </a:t>
            </a:r>
            <a:r>
              <a:rPr lang="hr-HR" dirty="0" err="1" smtClean="0"/>
              <a:t>elements</a:t>
            </a:r>
            <a:r>
              <a:rPr lang="hr-HR" dirty="0" smtClean="0"/>
              <a:t>), </a:t>
            </a:r>
            <a:r>
              <a:rPr lang="hr-HR" dirty="0" err="1" smtClean="0"/>
              <a:t>Medieval</a:t>
            </a:r>
            <a:r>
              <a:rPr lang="hr-HR" dirty="0" smtClean="0"/>
              <a:t> Latin, Old </a:t>
            </a:r>
            <a:r>
              <a:rPr lang="hr-HR" dirty="0" err="1" smtClean="0"/>
              <a:t>French</a:t>
            </a:r>
            <a:endParaRPr lang="hr-HR" dirty="0" smtClean="0"/>
          </a:p>
          <a:p>
            <a:r>
              <a:rPr lang="hr-HR" dirty="0" smtClean="0"/>
              <a:t>Latin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French</a:t>
            </a:r>
            <a:r>
              <a:rPr lang="hr-HR" dirty="0" smtClean="0"/>
              <a:t> </a:t>
            </a:r>
            <a:r>
              <a:rPr lang="hr-HR" dirty="0" err="1" smtClean="0"/>
              <a:t>expressions</a:t>
            </a:r>
            <a:r>
              <a:rPr lang="hr-HR" dirty="0" smtClean="0"/>
              <a:t> - </a:t>
            </a:r>
            <a:r>
              <a:rPr lang="hr-HR" dirty="0" err="1" smtClean="0"/>
              <a:t>part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most </a:t>
            </a:r>
            <a:r>
              <a:rPr lang="hr-HR" dirty="0" err="1" smtClean="0"/>
              <a:t>basic</a:t>
            </a:r>
            <a:r>
              <a:rPr lang="hr-HR" dirty="0" smtClean="0"/>
              <a:t> </a:t>
            </a:r>
            <a:r>
              <a:rPr lang="hr-HR" dirty="0" err="1" smtClean="0"/>
              <a:t>vocabulary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English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; </a:t>
            </a:r>
            <a:r>
              <a:rPr lang="hr-HR" dirty="0" err="1" smtClean="0"/>
              <a:t>foundations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English</a:t>
            </a:r>
            <a:r>
              <a:rPr lang="hr-HR" dirty="0" smtClean="0"/>
              <a:t> legal </a:t>
            </a:r>
            <a:r>
              <a:rPr lang="hr-HR" dirty="0" err="1" smtClean="0"/>
              <a:t>thinking</a:t>
            </a:r>
            <a:endParaRPr lang="hr-HR" dirty="0" smtClean="0"/>
          </a:p>
          <a:p>
            <a:r>
              <a:rPr lang="hr-HR" dirty="0" err="1" smtClean="0"/>
              <a:t>Calques</a:t>
            </a:r>
            <a:r>
              <a:rPr lang="hr-HR" dirty="0" smtClean="0"/>
              <a:t> – </a:t>
            </a:r>
            <a:r>
              <a:rPr lang="hr-HR" dirty="0" err="1" smtClean="0"/>
              <a:t>translations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Latin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French</a:t>
            </a:r>
            <a:r>
              <a:rPr lang="hr-HR" dirty="0" smtClean="0"/>
              <a:t> (</a:t>
            </a:r>
            <a:r>
              <a:rPr lang="hr-HR" dirty="0" err="1" smtClean="0"/>
              <a:t>originally</a:t>
            </a:r>
            <a:r>
              <a:rPr lang="hr-HR" dirty="0" smtClean="0"/>
              <a:t>, </a:t>
            </a:r>
            <a:r>
              <a:rPr lang="hr-HR" i="1" dirty="0" err="1" smtClean="0"/>
              <a:t>common</a:t>
            </a:r>
            <a:r>
              <a:rPr lang="hr-HR" i="1" dirty="0" smtClean="0"/>
              <a:t> </a:t>
            </a:r>
            <a:r>
              <a:rPr lang="hr-HR" i="1" dirty="0" err="1" smtClean="0"/>
              <a:t>law</a:t>
            </a:r>
            <a:r>
              <a:rPr lang="hr-HR" i="1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i="1" dirty="0" err="1" smtClean="0"/>
              <a:t>comune</a:t>
            </a:r>
            <a:r>
              <a:rPr lang="hr-HR" i="1" dirty="0" smtClean="0"/>
              <a:t> </a:t>
            </a:r>
            <a:r>
              <a:rPr lang="hr-HR" i="1" dirty="0" err="1" smtClean="0"/>
              <a:t>ley</a:t>
            </a:r>
            <a:r>
              <a:rPr lang="hr-HR" dirty="0" smtClean="0"/>
              <a:t>)</a:t>
            </a:r>
            <a:endParaRPr lang="hr-H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Latin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Legal </a:t>
            </a:r>
            <a:r>
              <a:rPr lang="hr-HR" dirty="0" err="1" smtClean="0"/>
              <a:t>maxims</a:t>
            </a:r>
            <a:r>
              <a:rPr lang="hr-HR" dirty="0" smtClean="0"/>
              <a:t>: </a:t>
            </a:r>
            <a:r>
              <a:rPr lang="hr-HR" i="1" dirty="0" smtClean="0"/>
              <a:t>ubi </a:t>
            </a:r>
            <a:r>
              <a:rPr lang="hr-HR" i="1" dirty="0" err="1" smtClean="0"/>
              <a:t>jus</a:t>
            </a:r>
            <a:r>
              <a:rPr lang="hr-HR" i="1" dirty="0" smtClean="0"/>
              <a:t>, </a:t>
            </a:r>
            <a:r>
              <a:rPr lang="hr-HR" i="1" dirty="0" err="1" smtClean="0"/>
              <a:t>ibi</a:t>
            </a:r>
            <a:r>
              <a:rPr lang="hr-HR" i="1" dirty="0" smtClean="0"/>
              <a:t> </a:t>
            </a:r>
            <a:r>
              <a:rPr lang="hr-HR" i="1" dirty="0" err="1" smtClean="0"/>
              <a:t>remedium</a:t>
            </a:r>
            <a:endParaRPr lang="hr-HR" i="1" dirty="0" smtClean="0"/>
          </a:p>
          <a:p>
            <a:r>
              <a:rPr lang="hr-HR" i="1" dirty="0" err="1" smtClean="0"/>
              <a:t>Ratio</a:t>
            </a:r>
            <a:r>
              <a:rPr lang="hr-HR" i="1" dirty="0" smtClean="0"/>
              <a:t> </a:t>
            </a:r>
            <a:r>
              <a:rPr lang="hr-HR" i="1" dirty="0" err="1" smtClean="0"/>
              <a:t>decidendi</a:t>
            </a:r>
            <a:r>
              <a:rPr lang="hr-HR" i="1" dirty="0" smtClean="0"/>
              <a:t>, </a:t>
            </a:r>
            <a:r>
              <a:rPr lang="hr-HR" i="1" dirty="0" err="1" smtClean="0"/>
              <a:t>obiter</a:t>
            </a:r>
            <a:r>
              <a:rPr lang="hr-HR" i="1" dirty="0" smtClean="0"/>
              <a:t> </a:t>
            </a:r>
            <a:r>
              <a:rPr lang="hr-HR" i="1" dirty="0" err="1" smtClean="0"/>
              <a:t>dicta</a:t>
            </a:r>
            <a:endParaRPr lang="hr-HR" i="1" dirty="0" smtClean="0"/>
          </a:p>
          <a:p>
            <a:r>
              <a:rPr lang="hr-HR" dirty="0" err="1" smtClean="0"/>
              <a:t>Ordinary</a:t>
            </a:r>
            <a:r>
              <a:rPr lang="hr-HR" dirty="0" smtClean="0"/>
              <a:t> Latin: </a:t>
            </a:r>
            <a:r>
              <a:rPr lang="hr-HR" i="1" dirty="0" err="1" smtClean="0"/>
              <a:t>versus</a:t>
            </a:r>
            <a:r>
              <a:rPr lang="hr-HR" i="1" dirty="0"/>
              <a:t>;</a:t>
            </a:r>
            <a:r>
              <a:rPr lang="hr-HR" i="1" dirty="0" smtClean="0"/>
              <a:t> pro se </a:t>
            </a:r>
            <a:r>
              <a:rPr lang="hr-HR" dirty="0" smtClean="0"/>
              <a:t>(</a:t>
            </a:r>
            <a:r>
              <a:rPr lang="hr-HR" dirty="0" err="1" smtClean="0"/>
              <a:t>said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hr-HR" dirty="0" err="1" smtClean="0"/>
              <a:t>individual</a:t>
            </a:r>
            <a:r>
              <a:rPr lang="hr-HR" dirty="0" smtClean="0"/>
              <a:t> </a:t>
            </a:r>
            <a:r>
              <a:rPr lang="hr-HR" dirty="0" err="1" smtClean="0"/>
              <a:t>representing</a:t>
            </a:r>
            <a:r>
              <a:rPr lang="hr-HR" dirty="0" smtClean="0"/>
              <a:t> </a:t>
            </a:r>
            <a:r>
              <a:rPr lang="hr-HR" dirty="0" err="1" smtClean="0"/>
              <a:t>themselves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court, </a:t>
            </a:r>
            <a:r>
              <a:rPr lang="hr-HR" dirty="0" err="1" smtClean="0"/>
              <a:t>i.e</a:t>
            </a:r>
            <a:r>
              <a:rPr lang="hr-HR" dirty="0" smtClean="0"/>
              <a:t>. </a:t>
            </a:r>
            <a:r>
              <a:rPr lang="hr-HR" dirty="0" err="1" smtClean="0"/>
              <a:t>without</a:t>
            </a:r>
            <a:r>
              <a:rPr lang="hr-HR" dirty="0" smtClean="0"/>
              <a:t> legal </a:t>
            </a:r>
            <a:r>
              <a:rPr lang="hr-HR" dirty="0" err="1" smtClean="0"/>
              <a:t>representation</a:t>
            </a:r>
            <a:r>
              <a:rPr lang="hr-HR" dirty="0" smtClean="0"/>
              <a:t>)= </a:t>
            </a:r>
            <a:r>
              <a:rPr lang="hr-HR" i="1" dirty="0" err="1" smtClean="0"/>
              <a:t>in</a:t>
            </a:r>
            <a:r>
              <a:rPr lang="hr-HR" i="1" dirty="0" smtClean="0"/>
              <a:t> </a:t>
            </a:r>
            <a:r>
              <a:rPr lang="hr-HR" i="1" dirty="0" err="1" smtClean="0"/>
              <a:t>propria</a:t>
            </a:r>
            <a:r>
              <a:rPr lang="hr-HR" i="1" dirty="0" smtClean="0"/>
              <a:t> persona,</a:t>
            </a:r>
            <a:r>
              <a:rPr lang="hr-HR" dirty="0" smtClean="0"/>
              <a:t> </a:t>
            </a:r>
            <a:r>
              <a:rPr lang="hr-HR" i="1" dirty="0" err="1" smtClean="0"/>
              <a:t>in</a:t>
            </a:r>
            <a:r>
              <a:rPr lang="hr-HR" i="1" dirty="0" smtClean="0"/>
              <a:t> forma </a:t>
            </a:r>
            <a:r>
              <a:rPr lang="hr-HR" i="1" dirty="0" err="1" smtClean="0"/>
              <a:t>pauperis</a:t>
            </a:r>
            <a:r>
              <a:rPr lang="hr-HR" i="1" dirty="0" smtClean="0"/>
              <a:t> </a:t>
            </a:r>
            <a:r>
              <a:rPr lang="hr-HR" dirty="0" smtClean="0"/>
              <a:t>(</a:t>
            </a:r>
            <a:r>
              <a:rPr lang="hr-HR" dirty="0" err="1" smtClean="0"/>
              <a:t>exempt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paying</a:t>
            </a:r>
            <a:r>
              <a:rPr lang="hr-HR" dirty="0" smtClean="0"/>
              <a:t> court </a:t>
            </a:r>
            <a:r>
              <a:rPr lang="hr-HR" dirty="0" err="1" smtClean="0"/>
              <a:t>costs</a:t>
            </a:r>
            <a:r>
              <a:rPr lang="hr-HR" dirty="0" smtClean="0"/>
              <a:t>) </a:t>
            </a:r>
            <a:r>
              <a:rPr lang="hr-HR" i="1" dirty="0" smtClean="0"/>
              <a:t>ex </a:t>
            </a:r>
            <a:r>
              <a:rPr lang="hr-HR" i="1" dirty="0" err="1" smtClean="0"/>
              <a:t>parte</a:t>
            </a:r>
            <a:r>
              <a:rPr lang="hr-HR" i="1" dirty="0" smtClean="0"/>
              <a:t> </a:t>
            </a:r>
            <a:r>
              <a:rPr lang="hr-HR" dirty="0" smtClean="0"/>
              <a:t>(‘</a:t>
            </a:r>
            <a:r>
              <a:rPr lang="hr-HR" dirty="0" err="1" smtClean="0"/>
              <a:t>from</a:t>
            </a:r>
            <a:r>
              <a:rPr lang="hr-HR" dirty="0" smtClean="0"/>
              <a:t> one </a:t>
            </a:r>
            <a:r>
              <a:rPr lang="hr-HR" dirty="0" err="1" smtClean="0"/>
              <a:t>party</a:t>
            </a:r>
            <a:r>
              <a:rPr lang="hr-HR" dirty="0" smtClean="0"/>
              <a:t> </a:t>
            </a:r>
            <a:r>
              <a:rPr lang="hr-HR" dirty="0" err="1" smtClean="0"/>
              <a:t>only</a:t>
            </a:r>
            <a:r>
              <a:rPr lang="hr-HR" dirty="0" smtClean="0"/>
              <a:t>, for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benefit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one </a:t>
            </a:r>
            <a:r>
              <a:rPr lang="hr-HR" dirty="0" err="1" smtClean="0"/>
              <a:t>party</a:t>
            </a:r>
            <a:r>
              <a:rPr lang="hr-HR" dirty="0" smtClean="0"/>
              <a:t> </a:t>
            </a:r>
            <a:r>
              <a:rPr lang="hr-HR" dirty="0" err="1" smtClean="0"/>
              <a:t>only</a:t>
            </a:r>
            <a:r>
              <a:rPr lang="hr-HR" dirty="0" smtClean="0"/>
              <a:t>’), </a:t>
            </a:r>
            <a:r>
              <a:rPr lang="hr-HR" i="1" dirty="0" err="1" smtClean="0"/>
              <a:t>mens</a:t>
            </a:r>
            <a:r>
              <a:rPr lang="hr-HR" i="1" dirty="0" smtClean="0"/>
              <a:t> rea</a:t>
            </a:r>
            <a:r>
              <a:rPr lang="hr-HR" dirty="0" smtClean="0"/>
              <a:t>, </a:t>
            </a:r>
            <a:r>
              <a:rPr lang="hr-HR" i="1" dirty="0" err="1" smtClean="0"/>
              <a:t>scienter</a:t>
            </a:r>
            <a:r>
              <a:rPr lang="hr-HR" dirty="0" smtClean="0"/>
              <a:t> (‘</a:t>
            </a:r>
            <a:r>
              <a:rPr lang="hr-HR" dirty="0" err="1" smtClean="0"/>
              <a:t>knowingly</a:t>
            </a:r>
            <a:r>
              <a:rPr lang="hr-HR" dirty="0" smtClean="0"/>
              <a:t>’), </a:t>
            </a:r>
            <a:r>
              <a:rPr lang="hr-HR" i="1" dirty="0" err="1" smtClean="0"/>
              <a:t>animus</a:t>
            </a:r>
            <a:r>
              <a:rPr lang="hr-HR" i="1" dirty="0" smtClean="0"/>
              <a:t> </a:t>
            </a:r>
            <a:r>
              <a:rPr lang="hr-HR" i="1" dirty="0" err="1" smtClean="0"/>
              <a:t>testandi</a:t>
            </a:r>
            <a:r>
              <a:rPr lang="hr-HR" i="1" dirty="0" smtClean="0"/>
              <a:t> </a:t>
            </a:r>
            <a:r>
              <a:rPr lang="hr-HR" dirty="0" smtClean="0"/>
              <a:t>(‘</a:t>
            </a:r>
            <a:r>
              <a:rPr lang="hr-HR" dirty="0" err="1" smtClean="0"/>
              <a:t>intention</a:t>
            </a:r>
            <a:r>
              <a:rPr lang="hr-HR" dirty="0" smtClean="0"/>
              <a:t> to </a:t>
            </a:r>
            <a:r>
              <a:rPr lang="hr-HR" dirty="0" err="1" smtClean="0"/>
              <a:t>make</a:t>
            </a:r>
            <a:r>
              <a:rPr lang="hr-HR" dirty="0" smtClean="0"/>
              <a:t> a </a:t>
            </a:r>
            <a:r>
              <a:rPr lang="hr-HR" dirty="0" err="1" smtClean="0"/>
              <a:t>will</a:t>
            </a:r>
            <a:r>
              <a:rPr lang="hr-HR" dirty="0" smtClean="0"/>
              <a:t>’)</a:t>
            </a:r>
            <a:endParaRPr lang="hr-H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Latin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Technical</a:t>
            </a:r>
            <a:r>
              <a:rPr lang="hr-HR" dirty="0" smtClean="0"/>
              <a:t> </a:t>
            </a:r>
            <a:r>
              <a:rPr lang="hr-HR" dirty="0" err="1" smtClean="0"/>
              <a:t>meaning</a:t>
            </a:r>
            <a:r>
              <a:rPr lang="hr-HR" dirty="0" smtClean="0"/>
              <a:t>: </a:t>
            </a:r>
            <a:r>
              <a:rPr lang="hr-HR" i="1" dirty="0" err="1" smtClean="0"/>
              <a:t>amicus</a:t>
            </a:r>
            <a:r>
              <a:rPr lang="hr-HR" i="1" dirty="0" smtClean="0"/>
              <a:t> </a:t>
            </a:r>
            <a:r>
              <a:rPr lang="hr-HR" i="1" dirty="0" err="1" smtClean="0"/>
              <a:t>curiae</a:t>
            </a:r>
            <a:endParaRPr lang="hr-HR" i="1" dirty="0" smtClean="0"/>
          </a:p>
          <a:p>
            <a:r>
              <a:rPr lang="hr-HR" dirty="0" smtClean="0"/>
              <a:t>A </a:t>
            </a:r>
            <a:r>
              <a:rPr lang="hr-HR" dirty="0" err="1" smtClean="0"/>
              <a:t>private</a:t>
            </a:r>
            <a:r>
              <a:rPr lang="hr-HR" dirty="0" smtClean="0"/>
              <a:t> </a:t>
            </a:r>
            <a:r>
              <a:rPr lang="hr-HR" dirty="0" err="1" smtClean="0"/>
              <a:t>individual</a:t>
            </a:r>
            <a:r>
              <a:rPr lang="hr-HR" dirty="0" smtClean="0"/>
              <a:t>, </a:t>
            </a:r>
            <a:r>
              <a:rPr lang="hr-HR" dirty="0" err="1" smtClean="0"/>
              <a:t>a</a:t>
            </a:r>
            <a:r>
              <a:rPr lang="hr-HR" dirty="0" smtClean="0"/>
              <a:t> legal </a:t>
            </a:r>
            <a:r>
              <a:rPr lang="hr-HR" dirty="0" err="1" smtClean="0"/>
              <a:t>person</a:t>
            </a:r>
            <a:r>
              <a:rPr lang="hr-HR" dirty="0" smtClean="0"/>
              <a:t>, </a:t>
            </a:r>
            <a:r>
              <a:rPr lang="hr-HR" dirty="0" err="1" smtClean="0"/>
              <a:t>even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State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gives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court </a:t>
            </a:r>
            <a:r>
              <a:rPr lang="hr-HR" dirty="0" err="1" smtClean="0"/>
              <a:t>specific</a:t>
            </a:r>
            <a:r>
              <a:rPr lang="hr-HR" dirty="0" smtClean="0"/>
              <a:t> legal </a:t>
            </a:r>
            <a:r>
              <a:rPr lang="hr-HR" dirty="0" err="1" smtClean="0"/>
              <a:t>information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Latin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shortened</a:t>
            </a:r>
            <a:r>
              <a:rPr lang="hr-HR" dirty="0" smtClean="0"/>
              <a:t> </a:t>
            </a:r>
            <a:r>
              <a:rPr lang="hr-HR" dirty="0" err="1" smtClean="0"/>
              <a:t>expressions</a:t>
            </a:r>
            <a:endParaRPr lang="hr-HR" dirty="0" smtClean="0"/>
          </a:p>
          <a:p>
            <a:r>
              <a:rPr lang="hr-HR" i="1" dirty="0" smtClean="0"/>
              <a:t>Nisi </a:t>
            </a:r>
            <a:r>
              <a:rPr lang="hr-HR" i="1" dirty="0" err="1" smtClean="0"/>
              <a:t>prius</a:t>
            </a:r>
            <a:r>
              <a:rPr lang="hr-HR" i="1" dirty="0" smtClean="0"/>
              <a:t> </a:t>
            </a:r>
            <a:r>
              <a:rPr lang="hr-HR" dirty="0" smtClean="0"/>
              <a:t>(‘</a:t>
            </a:r>
            <a:r>
              <a:rPr lang="hr-HR" dirty="0" err="1" smtClean="0"/>
              <a:t>unless</a:t>
            </a:r>
            <a:r>
              <a:rPr lang="hr-HR" dirty="0" smtClean="0"/>
              <a:t> </a:t>
            </a:r>
            <a:r>
              <a:rPr lang="hr-HR" dirty="0" err="1" smtClean="0"/>
              <a:t>before</a:t>
            </a:r>
            <a:r>
              <a:rPr lang="hr-HR" dirty="0" smtClean="0"/>
              <a:t>’) = a </a:t>
            </a:r>
            <a:r>
              <a:rPr lang="hr-HR" dirty="0" err="1" smtClean="0"/>
              <a:t>matter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proceedings</a:t>
            </a:r>
            <a:r>
              <a:rPr lang="hr-HR" dirty="0" smtClean="0"/>
              <a:t> at first instance </a:t>
            </a:r>
            <a:r>
              <a:rPr lang="hr-HR" dirty="0" err="1" smtClean="0"/>
              <a:t>with</a:t>
            </a:r>
            <a:r>
              <a:rPr lang="hr-HR" dirty="0" smtClean="0"/>
              <a:t> a </a:t>
            </a:r>
            <a:r>
              <a:rPr lang="hr-HR" dirty="0" err="1" smtClean="0"/>
              <a:t>jury</a:t>
            </a:r>
            <a:r>
              <a:rPr lang="hr-HR" dirty="0" smtClean="0"/>
              <a:t> </a:t>
            </a:r>
            <a:r>
              <a:rPr lang="hr-HR" dirty="0" err="1" smtClean="0"/>
              <a:t>present</a:t>
            </a:r>
            <a:endParaRPr lang="hr-HR" dirty="0" smtClean="0"/>
          </a:p>
          <a:p>
            <a:r>
              <a:rPr lang="hr-HR" i="1" dirty="0" err="1" smtClean="0"/>
              <a:t>Affidavit</a:t>
            </a:r>
            <a:r>
              <a:rPr lang="hr-HR" dirty="0" smtClean="0"/>
              <a:t> (‘he </a:t>
            </a:r>
            <a:r>
              <a:rPr lang="hr-HR" dirty="0" err="1" smtClean="0"/>
              <a:t>affirmed</a:t>
            </a:r>
            <a:r>
              <a:rPr lang="hr-HR" dirty="0" smtClean="0"/>
              <a:t>’) = ‘a </a:t>
            </a:r>
            <a:r>
              <a:rPr lang="hr-HR" dirty="0" err="1" smtClean="0"/>
              <a:t>written</a:t>
            </a:r>
            <a:r>
              <a:rPr lang="hr-HR" dirty="0" smtClean="0"/>
              <a:t> or </a:t>
            </a:r>
            <a:r>
              <a:rPr lang="hr-HR" dirty="0" err="1" smtClean="0"/>
              <a:t>printed</a:t>
            </a:r>
            <a:r>
              <a:rPr lang="hr-HR" dirty="0" smtClean="0"/>
              <a:t> </a:t>
            </a:r>
            <a:r>
              <a:rPr lang="hr-HR" dirty="0" err="1" smtClean="0"/>
              <a:t>declaration</a:t>
            </a:r>
            <a:r>
              <a:rPr lang="hr-HR" dirty="0" smtClean="0"/>
              <a:t> </a:t>
            </a:r>
            <a:r>
              <a:rPr lang="hr-HR" dirty="0" err="1" smtClean="0"/>
              <a:t>confirmed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hr-HR" dirty="0" err="1" smtClean="0"/>
              <a:t>oath</a:t>
            </a:r>
            <a:r>
              <a:rPr lang="hr-HR" dirty="0" smtClean="0"/>
              <a:t>’</a:t>
            </a:r>
          </a:p>
          <a:p>
            <a:r>
              <a:rPr lang="hr-HR" i="1" dirty="0" err="1" smtClean="0"/>
              <a:t>Habeas</a:t>
            </a:r>
            <a:r>
              <a:rPr lang="hr-HR" i="1" dirty="0" smtClean="0"/>
              <a:t> </a:t>
            </a:r>
            <a:r>
              <a:rPr lang="hr-HR" i="1" dirty="0" err="1" smtClean="0"/>
              <a:t>corpus</a:t>
            </a:r>
            <a:r>
              <a:rPr lang="hr-HR" i="1" dirty="0" smtClean="0"/>
              <a:t> </a:t>
            </a:r>
            <a:r>
              <a:rPr lang="hr-HR" dirty="0" smtClean="0"/>
              <a:t>(‘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may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body</a:t>
            </a:r>
            <a:r>
              <a:rPr lang="hr-HR" dirty="0" smtClean="0"/>
              <a:t>’) = a </a:t>
            </a:r>
            <a:r>
              <a:rPr lang="hr-HR" dirty="0" err="1" smtClean="0"/>
              <a:t>judge</a:t>
            </a:r>
            <a:r>
              <a:rPr lang="hr-HR" dirty="0" smtClean="0"/>
              <a:t>’s </a:t>
            </a:r>
            <a:r>
              <a:rPr lang="hr-HR" dirty="0" err="1" smtClean="0"/>
              <a:t>order</a:t>
            </a:r>
            <a:r>
              <a:rPr lang="hr-HR" dirty="0" smtClean="0"/>
              <a:t> to </a:t>
            </a:r>
            <a:r>
              <a:rPr lang="hr-HR" dirty="0" err="1" smtClean="0"/>
              <a:t>bring</a:t>
            </a:r>
            <a:r>
              <a:rPr lang="hr-HR" dirty="0" smtClean="0"/>
              <a:t> a </a:t>
            </a:r>
            <a:r>
              <a:rPr lang="hr-HR" dirty="0" err="1" smtClean="0"/>
              <a:t>prisoner</a:t>
            </a:r>
            <a:r>
              <a:rPr lang="hr-HR" dirty="0" smtClean="0"/>
              <a:t> </a:t>
            </a:r>
            <a:r>
              <a:rPr lang="hr-HR" dirty="0" err="1" smtClean="0"/>
              <a:t>before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court to </a:t>
            </a:r>
            <a:r>
              <a:rPr lang="hr-HR" dirty="0" err="1" smtClean="0"/>
              <a:t>clarify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legality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detaining</a:t>
            </a:r>
            <a:r>
              <a:rPr lang="hr-HR" dirty="0" smtClean="0"/>
              <a:t> </a:t>
            </a:r>
            <a:r>
              <a:rPr lang="hr-HR" dirty="0" err="1" smtClean="0"/>
              <a:t>him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Latin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legal </a:t>
            </a:r>
            <a:r>
              <a:rPr lang="hr-HR" dirty="0" err="1" smtClean="0"/>
              <a:t>discourse</a:t>
            </a:r>
            <a:r>
              <a:rPr lang="hr-HR" dirty="0" smtClean="0"/>
              <a:t> </a:t>
            </a:r>
            <a:r>
              <a:rPr lang="hr-HR" dirty="0" err="1" smtClean="0"/>
              <a:t>markers</a:t>
            </a:r>
            <a:endParaRPr lang="hr-HR" dirty="0"/>
          </a:p>
          <a:p>
            <a:r>
              <a:rPr lang="hr-HR" i="1" dirty="0" err="1" smtClean="0"/>
              <a:t>Aforesaid</a:t>
            </a:r>
            <a:r>
              <a:rPr lang="hr-HR" i="1" dirty="0" smtClean="0"/>
              <a:t> &lt; </a:t>
            </a:r>
            <a:r>
              <a:rPr lang="hr-HR" i="1" dirty="0" err="1" smtClean="0"/>
              <a:t>predictus</a:t>
            </a:r>
            <a:r>
              <a:rPr lang="hr-HR" i="1" dirty="0" smtClean="0"/>
              <a:t>; </a:t>
            </a:r>
            <a:r>
              <a:rPr lang="hr-HR" i="1" dirty="0" err="1" smtClean="0"/>
              <a:t>said</a:t>
            </a:r>
            <a:r>
              <a:rPr lang="hr-HR" i="1" dirty="0" smtClean="0"/>
              <a:t> &lt; </a:t>
            </a:r>
            <a:r>
              <a:rPr lang="hr-HR" i="1" dirty="0" err="1" smtClean="0"/>
              <a:t>dictus</a:t>
            </a:r>
            <a:endParaRPr lang="hr-HR" i="1" dirty="0" smtClean="0"/>
          </a:p>
          <a:p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medieval</a:t>
            </a:r>
            <a:r>
              <a:rPr lang="hr-HR" dirty="0" smtClean="0"/>
              <a:t> </a:t>
            </a:r>
            <a:r>
              <a:rPr lang="hr-HR" dirty="0" err="1" smtClean="0"/>
              <a:t>England</a:t>
            </a:r>
            <a:r>
              <a:rPr lang="hr-HR" dirty="0" smtClean="0"/>
              <a:t>, </a:t>
            </a:r>
            <a:r>
              <a:rPr lang="hr-HR" dirty="0" err="1" smtClean="0"/>
              <a:t>when</a:t>
            </a:r>
            <a:r>
              <a:rPr lang="hr-HR" dirty="0" smtClean="0"/>
              <a:t> a </a:t>
            </a:r>
            <a:r>
              <a:rPr lang="hr-HR" dirty="0" err="1" smtClean="0"/>
              <a:t>person</a:t>
            </a:r>
            <a:r>
              <a:rPr lang="hr-HR" dirty="0" smtClean="0"/>
              <a:t>’s </a:t>
            </a:r>
            <a:r>
              <a:rPr lang="hr-HR" dirty="0" err="1" smtClean="0"/>
              <a:t>name</a:t>
            </a:r>
            <a:r>
              <a:rPr lang="hr-HR" dirty="0" smtClean="0"/>
              <a:t> </a:t>
            </a:r>
            <a:r>
              <a:rPr lang="hr-HR" dirty="0" err="1" smtClean="0"/>
              <a:t>appeared</a:t>
            </a:r>
            <a:r>
              <a:rPr lang="hr-HR" dirty="0" smtClean="0"/>
              <a:t> for </a:t>
            </a:r>
            <a:r>
              <a:rPr lang="hr-HR" dirty="0" err="1" smtClean="0"/>
              <a:t>the</a:t>
            </a:r>
            <a:r>
              <a:rPr lang="hr-HR" dirty="0" smtClean="0"/>
              <a:t> 1st time </a:t>
            </a:r>
            <a:r>
              <a:rPr lang="hr-HR" dirty="0" err="1" smtClean="0"/>
              <a:t>preceded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i="1" dirty="0" err="1" smtClean="0"/>
              <a:t>quidem</a:t>
            </a:r>
            <a:r>
              <a:rPr lang="hr-HR" dirty="0" smtClean="0"/>
              <a:t> ‘a </a:t>
            </a:r>
            <a:r>
              <a:rPr lang="hr-HR" dirty="0" err="1" smtClean="0"/>
              <a:t>certain</a:t>
            </a:r>
            <a:r>
              <a:rPr lang="hr-HR" dirty="0" smtClean="0"/>
              <a:t>’; </a:t>
            </a:r>
            <a:r>
              <a:rPr lang="hr-HR" dirty="0" err="1" smtClean="0"/>
              <a:t>later</a:t>
            </a:r>
            <a:r>
              <a:rPr lang="hr-HR" dirty="0" smtClean="0"/>
              <a:t>,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words</a:t>
            </a:r>
            <a:r>
              <a:rPr lang="hr-HR" dirty="0" smtClean="0"/>
              <a:t> </a:t>
            </a:r>
            <a:r>
              <a:rPr lang="hr-HR" i="1" dirty="0" err="1" smtClean="0"/>
              <a:t>predictus</a:t>
            </a:r>
            <a:r>
              <a:rPr lang="hr-HR" i="1" dirty="0" smtClean="0"/>
              <a:t>, </a:t>
            </a:r>
            <a:r>
              <a:rPr lang="hr-HR" i="1" dirty="0" err="1" smtClean="0"/>
              <a:t>dictus</a:t>
            </a:r>
            <a:r>
              <a:rPr lang="hr-HR" i="1" dirty="0" smtClean="0"/>
              <a:t> </a:t>
            </a:r>
            <a:r>
              <a:rPr lang="hr-HR" dirty="0" smtClean="0"/>
              <a:t>or </a:t>
            </a:r>
            <a:r>
              <a:rPr lang="hr-HR" i="1" dirty="0" smtClean="0"/>
              <a:t>idem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used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French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Real </a:t>
            </a:r>
            <a:r>
              <a:rPr lang="hr-HR" dirty="0" err="1" smtClean="0"/>
              <a:t>property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: </a:t>
            </a:r>
            <a:r>
              <a:rPr lang="hr-HR" i="1" dirty="0" err="1" smtClean="0"/>
              <a:t>pur</a:t>
            </a:r>
            <a:r>
              <a:rPr lang="hr-HR" i="1" dirty="0" smtClean="0"/>
              <a:t> </a:t>
            </a:r>
            <a:r>
              <a:rPr lang="hr-HR" i="1" dirty="0" err="1" smtClean="0"/>
              <a:t>autre</a:t>
            </a:r>
            <a:r>
              <a:rPr lang="hr-HR" i="1" dirty="0" smtClean="0"/>
              <a:t> </a:t>
            </a:r>
            <a:r>
              <a:rPr lang="hr-HR" i="1" dirty="0" err="1" smtClean="0"/>
              <a:t>vie</a:t>
            </a:r>
            <a:r>
              <a:rPr lang="hr-HR" i="1" dirty="0" smtClean="0"/>
              <a:t> </a:t>
            </a:r>
            <a:r>
              <a:rPr lang="hr-HR" dirty="0" smtClean="0"/>
              <a:t>‘for or </a:t>
            </a:r>
            <a:r>
              <a:rPr lang="hr-HR" dirty="0" err="1" smtClean="0"/>
              <a:t>during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lifetime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a third </a:t>
            </a:r>
            <a:r>
              <a:rPr lang="hr-HR" dirty="0" err="1" smtClean="0"/>
              <a:t>party</a:t>
            </a:r>
            <a:r>
              <a:rPr lang="hr-HR" dirty="0" smtClean="0"/>
              <a:t>’, </a:t>
            </a:r>
            <a:r>
              <a:rPr lang="hr-HR" i="1" dirty="0" err="1" smtClean="0"/>
              <a:t>terre</a:t>
            </a:r>
            <a:r>
              <a:rPr lang="hr-HR" i="1" dirty="0" smtClean="0"/>
              <a:t>-</a:t>
            </a:r>
            <a:r>
              <a:rPr lang="hr-HR" i="1" dirty="0" err="1" smtClean="0"/>
              <a:t>tenant</a:t>
            </a:r>
            <a:endParaRPr lang="hr-HR" i="1" dirty="0" smtClean="0"/>
          </a:p>
          <a:p>
            <a:r>
              <a:rPr lang="hr-HR" dirty="0" smtClean="0"/>
              <a:t>Most </a:t>
            </a:r>
            <a:r>
              <a:rPr lang="hr-HR" dirty="0" err="1" smtClean="0"/>
              <a:t>technical</a:t>
            </a:r>
            <a:r>
              <a:rPr lang="hr-HR" dirty="0" smtClean="0"/>
              <a:t> legal </a:t>
            </a:r>
            <a:r>
              <a:rPr lang="hr-HR" dirty="0" err="1" smtClean="0"/>
              <a:t>vocabulary</a:t>
            </a:r>
            <a:r>
              <a:rPr lang="hr-HR" dirty="0" smtClean="0"/>
              <a:t> </a:t>
            </a:r>
            <a:r>
              <a:rPr lang="hr-HR" dirty="0" err="1" smtClean="0"/>
              <a:t>goes</a:t>
            </a:r>
            <a:r>
              <a:rPr lang="hr-HR" dirty="0" smtClean="0"/>
              <a:t> </a:t>
            </a:r>
            <a:r>
              <a:rPr lang="hr-HR" dirty="0" err="1" smtClean="0"/>
              <a:t>back</a:t>
            </a:r>
            <a:r>
              <a:rPr lang="hr-HR" dirty="0" smtClean="0"/>
              <a:t> to Old </a:t>
            </a:r>
            <a:r>
              <a:rPr lang="hr-HR" dirty="0" err="1" smtClean="0"/>
              <a:t>French</a:t>
            </a:r>
            <a:r>
              <a:rPr lang="hr-HR" dirty="0" smtClean="0"/>
              <a:t>: </a:t>
            </a:r>
            <a:r>
              <a:rPr lang="hr-HR" i="1" dirty="0" err="1" smtClean="0"/>
              <a:t>assault</a:t>
            </a:r>
            <a:r>
              <a:rPr lang="hr-HR" i="1" dirty="0" smtClean="0"/>
              <a:t>, </a:t>
            </a:r>
            <a:r>
              <a:rPr lang="hr-HR" i="1" dirty="0" err="1" smtClean="0"/>
              <a:t>infraction</a:t>
            </a:r>
            <a:r>
              <a:rPr lang="hr-HR" i="1" dirty="0" smtClean="0"/>
              <a:t>, </a:t>
            </a:r>
            <a:r>
              <a:rPr lang="hr-HR" i="1" dirty="0" err="1" smtClean="0"/>
              <a:t>damage</a:t>
            </a:r>
            <a:r>
              <a:rPr lang="hr-HR" i="1" dirty="0" smtClean="0"/>
              <a:t>, </a:t>
            </a:r>
            <a:r>
              <a:rPr lang="hr-HR" i="1" dirty="0" err="1" smtClean="0"/>
              <a:t>action</a:t>
            </a:r>
            <a:r>
              <a:rPr lang="hr-HR" i="1" dirty="0" smtClean="0"/>
              <a:t>, </a:t>
            </a:r>
            <a:r>
              <a:rPr lang="hr-HR" i="1" dirty="0" err="1" smtClean="0"/>
              <a:t>counsel</a:t>
            </a:r>
            <a:r>
              <a:rPr lang="hr-HR" i="1" dirty="0" smtClean="0"/>
              <a:t>, </a:t>
            </a:r>
            <a:r>
              <a:rPr lang="hr-HR" i="1" dirty="0" err="1" smtClean="0"/>
              <a:t>defendant</a:t>
            </a:r>
            <a:r>
              <a:rPr lang="hr-HR" i="1" dirty="0" smtClean="0"/>
              <a:t>, </a:t>
            </a:r>
            <a:r>
              <a:rPr lang="hr-HR" i="1" dirty="0" err="1" smtClean="0"/>
              <a:t>judge</a:t>
            </a:r>
            <a:r>
              <a:rPr lang="hr-HR" i="1" dirty="0" smtClean="0"/>
              <a:t>, </a:t>
            </a:r>
            <a:r>
              <a:rPr lang="hr-HR" i="1" dirty="0" err="1" smtClean="0"/>
              <a:t>jury</a:t>
            </a:r>
            <a:r>
              <a:rPr lang="hr-HR" i="1" dirty="0" smtClean="0"/>
              <a:t>, </a:t>
            </a:r>
            <a:r>
              <a:rPr lang="hr-HR" i="1" dirty="0" err="1" smtClean="0"/>
              <a:t>party</a:t>
            </a:r>
            <a:r>
              <a:rPr lang="hr-HR" i="1" dirty="0" smtClean="0"/>
              <a:t>, </a:t>
            </a:r>
            <a:r>
              <a:rPr lang="hr-HR" i="1" dirty="0" err="1" smtClean="0"/>
              <a:t>process</a:t>
            </a:r>
            <a:r>
              <a:rPr lang="hr-HR" i="1" dirty="0" smtClean="0"/>
              <a:t>, </a:t>
            </a:r>
            <a:r>
              <a:rPr lang="hr-HR" i="1" dirty="0" err="1" smtClean="0"/>
              <a:t>verdict</a:t>
            </a:r>
            <a:endParaRPr lang="hr-H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French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Influence on word </a:t>
            </a:r>
            <a:r>
              <a:rPr lang="hr-HR" dirty="0" err="1" smtClean="0"/>
              <a:t>formation</a:t>
            </a:r>
            <a:r>
              <a:rPr lang="hr-HR" dirty="0" smtClean="0"/>
              <a:t>:</a:t>
            </a:r>
          </a:p>
          <a:p>
            <a:r>
              <a:rPr lang="hr-HR" dirty="0" smtClean="0"/>
              <a:t>Old </a:t>
            </a:r>
            <a:r>
              <a:rPr lang="hr-HR" dirty="0" err="1" smtClean="0"/>
              <a:t>French</a:t>
            </a:r>
            <a:r>
              <a:rPr lang="hr-HR" dirty="0" smtClean="0"/>
              <a:t> past </a:t>
            </a:r>
            <a:r>
              <a:rPr lang="hr-HR" dirty="0" err="1" smtClean="0"/>
              <a:t>participle</a:t>
            </a:r>
            <a:r>
              <a:rPr lang="hr-HR" dirty="0" smtClean="0"/>
              <a:t>: -</a:t>
            </a:r>
            <a:r>
              <a:rPr lang="hr-HR" i="1" dirty="0" smtClean="0"/>
              <a:t>e</a:t>
            </a:r>
            <a:r>
              <a:rPr lang="hr-HR" dirty="0" smtClean="0"/>
              <a:t> or –</a:t>
            </a:r>
            <a:r>
              <a:rPr lang="hr-HR" i="1" dirty="0" err="1" smtClean="0"/>
              <a:t>ee</a:t>
            </a:r>
            <a:r>
              <a:rPr lang="hr-HR" dirty="0" smtClean="0"/>
              <a:t> (for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person</a:t>
            </a:r>
            <a:r>
              <a:rPr lang="hr-HR" dirty="0" smtClean="0"/>
              <a:t> </a:t>
            </a:r>
            <a:r>
              <a:rPr lang="hr-HR" dirty="0" err="1" smtClean="0"/>
              <a:t>obtaining</a:t>
            </a:r>
            <a:r>
              <a:rPr lang="hr-HR" dirty="0" smtClean="0"/>
              <a:t> </a:t>
            </a:r>
            <a:r>
              <a:rPr lang="hr-HR" dirty="0" err="1" smtClean="0"/>
              <a:t>sth</a:t>
            </a:r>
            <a:r>
              <a:rPr lang="hr-HR" dirty="0" smtClean="0"/>
              <a:t> or </a:t>
            </a:r>
            <a:r>
              <a:rPr lang="hr-HR" dirty="0" err="1" smtClean="0"/>
              <a:t>forming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object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hr-HR" dirty="0" err="1" smtClean="0"/>
              <a:t>action</a:t>
            </a:r>
            <a:endParaRPr lang="hr-HR" dirty="0" smtClean="0"/>
          </a:p>
          <a:p>
            <a:r>
              <a:rPr lang="hr-HR" dirty="0" err="1" smtClean="0"/>
              <a:t>Doer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action</a:t>
            </a:r>
            <a:r>
              <a:rPr lang="hr-HR" dirty="0" smtClean="0"/>
              <a:t>: -</a:t>
            </a:r>
            <a:r>
              <a:rPr lang="hr-HR" i="1" dirty="0" smtClean="0"/>
              <a:t>or/-er</a:t>
            </a:r>
          </a:p>
          <a:p>
            <a:r>
              <a:rPr lang="hr-HR" i="1" dirty="0" err="1" smtClean="0"/>
              <a:t>Employer</a:t>
            </a:r>
            <a:r>
              <a:rPr lang="hr-HR" i="1" dirty="0" smtClean="0"/>
              <a:t>/</a:t>
            </a:r>
            <a:r>
              <a:rPr lang="hr-HR" i="1" dirty="0" err="1" smtClean="0"/>
              <a:t>employee</a:t>
            </a:r>
            <a:r>
              <a:rPr lang="hr-HR" i="1" dirty="0" smtClean="0"/>
              <a:t>, </a:t>
            </a:r>
            <a:r>
              <a:rPr lang="hr-HR" i="1" dirty="0" err="1" smtClean="0"/>
              <a:t>trustor</a:t>
            </a:r>
            <a:r>
              <a:rPr lang="hr-HR" i="1" dirty="0" smtClean="0"/>
              <a:t>/</a:t>
            </a:r>
            <a:r>
              <a:rPr lang="hr-HR" i="1" dirty="0" err="1" smtClean="0"/>
              <a:t>trustee</a:t>
            </a:r>
            <a:r>
              <a:rPr lang="hr-HR" i="1" dirty="0" smtClean="0"/>
              <a:t>, </a:t>
            </a:r>
            <a:r>
              <a:rPr lang="hr-HR" i="1" dirty="0" err="1" smtClean="0"/>
              <a:t>vendor</a:t>
            </a:r>
            <a:r>
              <a:rPr lang="hr-HR" i="1" dirty="0" smtClean="0"/>
              <a:t>/</a:t>
            </a:r>
            <a:r>
              <a:rPr lang="hr-HR" i="1" dirty="0" err="1" smtClean="0"/>
              <a:t>vendee</a:t>
            </a:r>
            <a:endParaRPr lang="hr-HR" i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French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Word </a:t>
            </a:r>
            <a:r>
              <a:rPr lang="hr-HR" dirty="0" err="1" smtClean="0"/>
              <a:t>order</a:t>
            </a:r>
            <a:endParaRPr lang="hr-HR" dirty="0" smtClean="0"/>
          </a:p>
          <a:p>
            <a:r>
              <a:rPr lang="hr-HR" i="1" dirty="0" err="1" smtClean="0"/>
              <a:t>Accounts</a:t>
            </a:r>
            <a:r>
              <a:rPr lang="hr-HR" i="1" dirty="0" smtClean="0"/>
              <a:t> </a:t>
            </a:r>
            <a:r>
              <a:rPr lang="hr-HR" i="1" dirty="0" err="1" smtClean="0"/>
              <a:t>payable</a:t>
            </a:r>
            <a:r>
              <a:rPr lang="hr-HR" i="1" dirty="0" smtClean="0"/>
              <a:t>, </a:t>
            </a:r>
            <a:r>
              <a:rPr lang="hr-HR" i="1" dirty="0" err="1" smtClean="0"/>
              <a:t>attorney</a:t>
            </a:r>
            <a:r>
              <a:rPr lang="hr-HR" i="1" dirty="0" smtClean="0"/>
              <a:t> general, court </a:t>
            </a:r>
            <a:r>
              <a:rPr lang="hr-HR" i="1" dirty="0" err="1" smtClean="0"/>
              <a:t>martial</a:t>
            </a:r>
            <a:r>
              <a:rPr lang="hr-HR" i="1" dirty="0" smtClean="0"/>
              <a:t>, </a:t>
            </a:r>
            <a:r>
              <a:rPr lang="hr-HR" i="1" dirty="0" err="1" smtClean="0"/>
              <a:t>fee</a:t>
            </a:r>
            <a:r>
              <a:rPr lang="hr-HR" i="1" dirty="0" smtClean="0"/>
              <a:t> </a:t>
            </a:r>
            <a:r>
              <a:rPr lang="hr-HR" i="1" dirty="0" err="1" smtClean="0"/>
              <a:t>simple</a:t>
            </a:r>
            <a:r>
              <a:rPr lang="hr-HR" i="1" dirty="0" smtClean="0"/>
              <a:t>, </a:t>
            </a:r>
            <a:r>
              <a:rPr lang="hr-HR" i="1" dirty="0" err="1" smtClean="0"/>
              <a:t>letters</a:t>
            </a:r>
            <a:r>
              <a:rPr lang="hr-HR" i="1" dirty="0" smtClean="0"/>
              <a:t> patent</a:t>
            </a:r>
            <a:endParaRPr lang="hr-HR" i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contract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language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a </a:t>
            </a:r>
            <a:r>
              <a:rPr lang="hr-HR" dirty="0" err="1" smtClean="0"/>
              <a:t>contract</a:t>
            </a:r>
            <a:r>
              <a:rPr lang="hr-HR" dirty="0" smtClean="0"/>
              <a:t> </a:t>
            </a:r>
            <a:r>
              <a:rPr lang="hr-HR" dirty="0" err="1" smtClean="0"/>
              <a:t>governed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common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should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general </a:t>
            </a:r>
            <a:r>
              <a:rPr lang="hr-HR" dirty="0" err="1" smtClean="0"/>
              <a:t>enough</a:t>
            </a:r>
            <a:r>
              <a:rPr lang="hr-HR" dirty="0" smtClean="0"/>
              <a:t> to </a:t>
            </a:r>
            <a:r>
              <a:rPr lang="hr-HR" dirty="0" err="1" smtClean="0"/>
              <a:t>cover</a:t>
            </a:r>
            <a:r>
              <a:rPr lang="hr-HR" dirty="0" smtClean="0"/>
              <a:t> </a:t>
            </a:r>
            <a:r>
              <a:rPr lang="hr-HR" dirty="0" err="1" smtClean="0"/>
              <a:t>every</a:t>
            </a:r>
            <a:r>
              <a:rPr lang="hr-HR" dirty="0" smtClean="0"/>
              <a:t> </a:t>
            </a:r>
            <a:r>
              <a:rPr lang="hr-HR" dirty="0" err="1" smtClean="0"/>
              <a:t>situation</a:t>
            </a:r>
            <a:r>
              <a:rPr lang="hr-HR" dirty="0" smtClean="0"/>
              <a:t>, </a:t>
            </a:r>
            <a:r>
              <a:rPr lang="hr-HR" dirty="0" err="1" smtClean="0"/>
              <a:t>yet</a:t>
            </a:r>
            <a:r>
              <a:rPr lang="hr-HR" dirty="0" smtClean="0"/>
              <a:t> </a:t>
            </a:r>
            <a:r>
              <a:rPr lang="hr-HR" dirty="0" err="1" smtClean="0"/>
              <a:t>precise</a:t>
            </a:r>
            <a:r>
              <a:rPr lang="hr-HR" dirty="0" smtClean="0"/>
              <a:t> </a:t>
            </a:r>
            <a:r>
              <a:rPr lang="hr-HR" dirty="0" err="1" smtClean="0"/>
              <a:t>enough</a:t>
            </a:r>
            <a:r>
              <a:rPr lang="hr-HR" dirty="0" smtClean="0"/>
              <a:t> </a:t>
            </a:r>
            <a:r>
              <a:rPr lang="hr-HR" dirty="0" err="1" smtClean="0"/>
              <a:t>to</a:t>
            </a:r>
            <a:r>
              <a:rPr lang="hr-HR" dirty="0" smtClean="0"/>
              <a:t> </a:t>
            </a:r>
            <a:r>
              <a:rPr lang="hr-HR" dirty="0" err="1" smtClean="0"/>
              <a:t>ensure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legal </a:t>
            </a:r>
            <a:r>
              <a:rPr lang="hr-HR" dirty="0" err="1" smtClean="0"/>
              <a:t>position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parties</a:t>
            </a:r>
            <a:r>
              <a:rPr lang="hr-HR" dirty="0" smtClean="0"/>
              <a:t> is </a:t>
            </a:r>
            <a:r>
              <a:rPr lang="hr-HR" dirty="0" err="1" smtClean="0"/>
              <a:t>unambiguous</a:t>
            </a:r>
            <a:endParaRPr lang="hr-HR" dirty="0" smtClean="0"/>
          </a:p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contract</a:t>
            </a:r>
            <a:r>
              <a:rPr lang="hr-HR" dirty="0" smtClean="0"/>
              <a:t> </a:t>
            </a:r>
            <a:r>
              <a:rPr lang="hr-HR" dirty="0" err="1" smtClean="0"/>
              <a:t>should</a:t>
            </a:r>
            <a:r>
              <a:rPr lang="hr-HR" dirty="0" smtClean="0"/>
              <a:t> </a:t>
            </a:r>
            <a:r>
              <a:rPr lang="hr-HR" dirty="0" err="1" smtClean="0"/>
              <a:t>show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certainty</a:t>
            </a:r>
            <a:r>
              <a:rPr lang="hr-HR" dirty="0" smtClean="0"/>
              <a:t> </a:t>
            </a:r>
            <a:r>
              <a:rPr lang="hr-HR" dirty="0" err="1" smtClean="0"/>
              <a:t>what</a:t>
            </a:r>
            <a:r>
              <a:rPr lang="hr-HR" dirty="0" smtClean="0"/>
              <a:t> it </a:t>
            </a:r>
            <a:r>
              <a:rPr lang="hr-HR" dirty="0" err="1" smtClean="0"/>
              <a:t>includes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what</a:t>
            </a:r>
            <a:r>
              <a:rPr lang="hr-HR" dirty="0" smtClean="0"/>
              <a:t> </a:t>
            </a:r>
            <a:r>
              <a:rPr lang="hr-HR" dirty="0" err="1" smtClean="0"/>
              <a:t>it</a:t>
            </a:r>
            <a:r>
              <a:rPr lang="hr-HR" dirty="0" smtClean="0"/>
              <a:t> </a:t>
            </a:r>
            <a:r>
              <a:rPr lang="hr-HR" dirty="0" err="1" smtClean="0"/>
              <a:t>does</a:t>
            </a:r>
            <a:r>
              <a:rPr lang="hr-HR" dirty="0" smtClean="0"/>
              <a:t> </a:t>
            </a:r>
            <a:r>
              <a:rPr lang="hr-HR" dirty="0" err="1" smtClean="0"/>
              <a:t>not</a:t>
            </a:r>
            <a:r>
              <a:rPr lang="hr-HR" dirty="0" smtClean="0"/>
              <a:t> (</a:t>
            </a:r>
            <a:r>
              <a:rPr lang="hr-HR" dirty="0" err="1" smtClean="0"/>
              <a:t>Ibid</a:t>
            </a:r>
            <a:r>
              <a:rPr lang="hr-HR" dirty="0" smtClean="0"/>
              <a:t>: 237)</a:t>
            </a: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Roman </a:t>
            </a:r>
            <a:r>
              <a:rPr lang="hr-HR" dirty="0" err="1" smtClean="0"/>
              <a:t>rule</a:t>
            </a:r>
            <a:r>
              <a:rPr lang="hr-HR" dirty="0" smtClean="0"/>
              <a:t> (</a:t>
            </a:r>
            <a:r>
              <a:rPr lang="hr-HR" altLang="sr-Latn-RS" dirty="0" smtClean="0"/>
              <a:t>43-410)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/>
              <a:t>55-54 BC </a:t>
            </a:r>
            <a:r>
              <a:rPr lang="en-US" altLang="sr-Latn-RS" dirty="0"/>
              <a:t>Julius Caesar invaded what is now England as part of the Gallic Wars, and was defeated. He wrote in </a:t>
            </a:r>
            <a:r>
              <a:rPr lang="en-US" altLang="sr-Latn-RS" i="1" dirty="0"/>
              <a:t>De Bello </a:t>
            </a:r>
            <a:r>
              <a:rPr lang="en-US" altLang="sr-Latn-RS" i="1" dirty="0" err="1"/>
              <a:t>Gallico</a:t>
            </a:r>
            <a:r>
              <a:rPr lang="en-US" altLang="sr-Latn-RS" dirty="0"/>
              <a:t> that there were many tribes there, very similar to other Celtic tribes in Europe.</a:t>
            </a:r>
            <a:endParaRPr lang="hr-HR" altLang="sr-Latn-RS" dirty="0"/>
          </a:p>
          <a:p>
            <a:r>
              <a:rPr lang="en-US" altLang="sr-Latn-RS" dirty="0"/>
              <a:t>43 AD, Claudius successfully invaded England</a:t>
            </a:r>
            <a:r>
              <a:rPr lang="hr-HR" altLang="sr-Latn-RS" dirty="0"/>
              <a:t>, </a:t>
            </a:r>
            <a:r>
              <a:rPr lang="hr-HR" altLang="sr-Latn-RS" dirty="0" err="1"/>
              <a:t>which</a:t>
            </a:r>
            <a:r>
              <a:rPr lang="hr-HR" altLang="sr-Latn-RS" dirty="0"/>
              <a:t> </a:t>
            </a:r>
            <a:r>
              <a:rPr lang="hr-HR" altLang="sr-Latn-RS" dirty="0" err="1"/>
              <a:t>became</a:t>
            </a:r>
            <a:r>
              <a:rPr lang="hr-HR" altLang="sr-Latn-RS" dirty="0"/>
              <a:t> a Roman </a:t>
            </a:r>
            <a:r>
              <a:rPr lang="hr-HR" altLang="sr-Latn-RS" dirty="0" err="1"/>
              <a:t>province</a:t>
            </a:r>
            <a:r>
              <a:rPr lang="hr-HR" altLang="sr-Latn-RS" dirty="0"/>
              <a:t>, </a:t>
            </a:r>
            <a:r>
              <a:rPr lang="hr-HR" altLang="sr-Latn-RS" dirty="0" err="1"/>
              <a:t>Britania</a:t>
            </a:r>
            <a:endParaRPr lang="hr-HR" altLang="sr-Latn-RS" dirty="0"/>
          </a:p>
          <a:p>
            <a:r>
              <a:rPr lang="hr-HR" altLang="sr-Latn-RS" dirty="0"/>
              <a:t>43-410 Roman </a:t>
            </a:r>
            <a:r>
              <a:rPr lang="hr-HR" altLang="sr-Latn-RS" dirty="0" err="1"/>
              <a:t>Britain</a:t>
            </a:r>
            <a:endParaRPr lang="hr-HR" altLang="sr-Latn-RS" dirty="0"/>
          </a:p>
          <a:p>
            <a:r>
              <a:rPr lang="hr-HR" altLang="sr-Latn-RS" dirty="0"/>
              <a:t>4th c.</a:t>
            </a:r>
            <a:r>
              <a:rPr lang="en-US" altLang="sr-Latn-RS" dirty="0"/>
              <a:t> many Britons left to cross the English Channel from Wales, Cornwall and southern Britain, and </a:t>
            </a:r>
            <a:r>
              <a:rPr lang="en-US" altLang="sr-Latn-RS" dirty="0" smtClean="0"/>
              <a:t>settle</a:t>
            </a:r>
            <a:r>
              <a:rPr lang="hr-HR" altLang="sr-Latn-RS" dirty="0" smtClean="0"/>
              <a:t>d</a:t>
            </a:r>
            <a:r>
              <a:rPr lang="en-US" altLang="sr-Latn-RS" dirty="0" smtClean="0"/>
              <a:t> </a:t>
            </a:r>
            <a:r>
              <a:rPr lang="en-US" altLang="sr-Latn-RS" dirty="0"/>
              <a:t>the western part of Gaul, where they started a new nation: Brittany. The Britons gave their new country its name and the Breton language, a sister language to Welsh and Cornish.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993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contract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Case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– </a:t>
            </a:r>
            <a:r>
              <a:rPr lang="hr-HR" dirty="0" err="1" smtClean="0"/>
              <a:t>fundamental</a:t>
            </a:r>
            <a:endParaRPr lang="hr-HR" dirty="0" smtClean="0"/>
          </a:p>
          <a:p>
            <a:r>
              <a:rPr lang="hr-HR" dirty="0" err="1" smtClean="0"/>
              <a:t>If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parties</a:t>
            </a:r>
            <a:r>
              <a:rPr lang="hr-HR" dirty="0" smtClean="0"/>
              <a:t> </a:t>
            </a:r>
            <a:r>
              <a:rPr lang="hr-HR" dirty="0" err="1" smtClean="0"/>
              <a:t>omit</a:t>
            </a:r>
            <a:r>
              <a:rPr lang="hr-HR" dirty="0" smtClean="0"/>
              <a:t> </a:t>
            </a:r>
            <a:r>
              <a:rPr lang="hr-HR" dirty="0" err="1" smtClean="0"/>
              <a:t>sth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contract</a:t>
            </a:r>
            <a:r>
              <a:rPr lang="hr-HR" dirty="0" smtClean="0"/>
              <a:t>, </a:t>
            </a:r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cannot</a:t>
            </a:r>
            <a:r>
              <a:rPr lang="hr-HR" dirty="0" smtClean="0"/>
              <a:t> </a:t>
            </a:r>
            <a:r>
              <a:rPr lang="hr-HR" dirty="0" err="1" smtClean="0"/>
              <a:t>rely</a:t>
            </a:r>
            <a:r>
              <a:rPr lang="hr-HR" dirty="0" smtClean="0"/>
              <a:t> on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courts</a:t>
            </a:r>
            <a:r>
              <a:rPr lang="hr-HR" dirty="0" smtClean="0"/>
              <a:t> to insert it </a:t>
            </a:r>
            <a:r>
              <a:rPr lang="hr-HR" dirty="0" err="1" smtClean="0"/>
              <a:t>later</a:t>
            </a:r>
            <a:r>
              <a:rPr lang="hr-HR" dirty="0" smtClean="0"/>
              <a:t> on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behalf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way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interpretation</a:t>
            </a:r>
            <a:endParaRPr lang="hr-HR" dirty="0" smtClean="0"/>
          </a:p>
          <a:p>
            <a:r>
              <a:rPr lang="hr-HR" dirty="0" err="1" smtClean="0"/>
              <a:t>Terms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a </a:t>
            </a:r>
            <a:r>
              <a:rPr lang="hr-HR" dirty="0" err="1" smtClean="0"/>
              <a:t>contract</a:t>
            </a:r>
            <a:r>
              <a:rPr lang="hr-HR" dirty="0" smtClean="0"/>
              <a:t> – </a:t>
            </a:r>
            <a:r>
              <a:rPr lang="hr-HR" dirty="0" err="1" smtClean="0"/>
              <a:t>always</a:t>
            </a:r>
            <a:r>
              <a:rPr lang="hr-HR" dirty="0" smtClean="0"/>
              <a:t> </a:t>
            </a:r>
            <a:r>
              <a:rPr lang="hr-HR" dirty="0" err="1" smtClean="0"/>
              <a:t>interpreted</a:t>
            </a:r>
            <a:r>
              <a:rPr lang="hr-HR" dirty="0" smtClean="0"/>
              <a:t> </a:t>
            </a:r>
            <a:r>
              <a:rPr lang="hr-HR" dirty="0" err="1" smtClean="0"/>
              <a:t>narrowly</a:t>
            </a:r>
            <a:r>
              <a:rPr lang="hr-HR" dirty="0" smtClean="0"/>
              <a:t>: </a:t>
            </a:r>
            <a:r>
              <a:rPr lang="hr-HR" i="1" dirty="0" err="1" smtClean="0"/>
              <a:t>parol</a:t>
            </a:r>
            <a:r>
              <a:rPr lang="hr-HR" i="1" dirty="0" smtClean="0"/>
              <a:t> </a:t>
            </a:r>
            <a:r>
              <a:rPr lang="hr-HR" i="1" dirty="0" err="1" smtClean="0"/>
              <a:t>evidence</a:t>
            </a:r>
            <a:r>
              <a:rPr lang="hr-HR" i="1" dirty="0" smtClean="0"/>
              <a:t> </a:t>
            </a:r>
            <a:r>
              <a:rPr lang="hr-HR" i="1" dirty="0" err="1" smtClean="0"/>
              <a:t>rule</a:t>
            </a:r>
            <a:r>
              <a:rPr lang="hr-HR" dirty="0" smtClean="0"/>
              <a:t>: </a:t>
            </a:r>
            <a:r>
              <a:rPr lang="hr-HR" dirty="0" err="1" smtClean="0"/>
              <a:t>if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meaning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a</a:t>
            </a:r>
            <a:r>
              <a:rPr lang="hr-HR" dirty="0" smtClean="0"/>
              <a:t> </a:t>
            </a:r>
            <a:r>
              <a:rPr lang="hr-HR" dirty="0" err="1" smtClean="0"/>
              <a:t>written</a:t>
            </a:r>
            <a:r>
              <a:rPr lang="hr-HR" dirty="0" smtClean="0"/>
              <a:t> </a:t>
            </a:r>
            <a:r>
              <a:rPr lang="hr-HR" dirty="0" err="1" smtClean="0"/>
              <a:t>contract</a:t>
            </a:r>
            <a:r>
              <a:rPr lang="hr-HR" dirty="0" smtClean="0"/>
              <a:t> is clear, </a:t>
            </a:r>
            <a:r>
              <a:rPr lang="hr-HR" dirty="0" err="1" smtClean="0"/>
              <a:t>then</a:t>
            </a:r>
            <a:r>
              <a:rPr lang="hr-HR" dirty="0" smtClean="0"/>
              <a:t> no </a:t>
            </a:r>
            <a:r>
              <a:rPr lang="hr-HR" dirty="0" err="1" smtClean="0"/>
              <a:t>other</a:t>
            </a:r>
            <a:r>
              <a:rPr lang="hr-HR" dirty="0" smtClean="0"/>
              <a:t> </a:t>
            </a:r>
            <a:r>
              <a:rPr lang="hr-HR" dirty="0" err="1" smtClean="0"/>
              <a:t>evidence</a:t>
            </a:r>
            <a:r>
              <a:rPr lang="hr-HR" dirty="0" smtClean="0"/>
              <a:t> is </a:t>
            </a:r>
            <a:r>
              <a:rPr lang="hr-HR" dirty="0" err="1" smtClean="0"/>
              <a:t>allowed</a:t>
            </a:r>
            <a:r>
              <a:rPr lang="hr-HR" dirty="0" smtClean="0"/>
              <a:t> as to </a:t>
            </a:r>
            <a:r>
              <a:rPr lang="hr-HR" dirty="0" err="1" smtClean="0"/>
              <a:t>its</a:t>
            </a:r>
            <a:r>
              <a:rPr lang="hr-HR" dirty="0" smtClean="0"/>
              <a:t> </a:t>
            </a:r>
            <a:r>
              <a:rPr lang="hr-HR" dirty="0" err="1" smtClean="0"/>
              <a:t>content</a:t>
            </a:r>
            <a:r>
              <a:rPr lang="hr-HR" dirty="0" smtClean="0"/>
              <a:t>;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contract</a:t>
            </a:r>
            <a:r>
              <a:rPr lang="hr-HR" dirty="0" smtClean="0"/>
              <a:t> </a:t>
            </a:r>
            <a:r>
              <a:rPr lang="hr-HR" dirty="0" err="1" smtClean="0"/>
              <a:t>should</a:t>
            </a:r>
            <a:r>
              <a:rPr lang="hr-HR" dirty="0" smtClean="0"/>
              <a:t> </a:t>
            </a:r>
            <a:r>
              <a:rPr lang="hr-HR" dirty="0" err="1" smtClean="0"/>
              <a:t>contain</a:t>
            </a:r>
            <a:r>
              <a:rPr lang="hr-HR" dirty="0" smtClean="0"/>
              <a:t> all </a:t>
            </a:r>
            <a:r>
              <a:rPr lang="hr-HR" dirty="0" err="1" smtClean="0"/>
              <a:t>that</a:t>
            </a:r>
            <a:r>
              <a:rPr lang="hr-HR" dirty="0" smtClean="0"/>
              <a:t> is </a:t>
            </a:r>
            <a:r>
              <a:rPr lang="hr-HR" dirty="0" err="1" smtClean="0"/>
              <a:t>needed</a:t>
            </a:r>
            <a:endParaRPr lang="hr-H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Characteristics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Legal </a:t>
            </a:r>
            <a:r>
              <a:rPr lang="hr-HR" dirty="0" err="1" smtClean="0"/>
              <a:t>English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English</a:t>
            </a:r>
            <a:r>
              <a:rPr lang="hr-HR" dirty="0" smtClean="0"/>
              <a:t> – a global </a:t>
            </a:r>
            <a:r>
              <a:rPr lang="hr-HR" dirty="0" err="1" smtClean="0"/>
              <a:t>language</a:t>
            </a:r>
            <a:endParaRPr lang="hr-HR" dirty="0" smtClean="0"/>
          </a:p>
          <a:p>
            <a:r>
              <a:rPr lang="hr-HR" dirty="0" err="1" smtClean="0"/>
              <a:t>Varies</a:t>
            </a:r>
            <a:r>
              <a:rPr lang="hr-HR" dirty="0" smtClean="0"/>
              <a:t> </a:t>
            </a:r>
            <a:r>
              <a:rPr lang="hr-HR" dirty="0" err="1" smtClean="0"/>
              <a:t>according</a:t>
            </a:r>
            <a:r>
              <a:rPr lang="hr-HR" dirty="0" smtClean="0"/>
              <a:t> to </a:t>
            </a:r>
            <a:r>
              <a:rPr lang="hr-HR" dirty="0" err="1" smtClean="0"/>
              <a:t>different</a:t>
            </a:r>
            <a:r>
              <a:rPr lang="hr-HR" dirty="0" smtClean="0"/>
              <a:t> </a:t>
            </a:r>
            <a:r>
              <a:rPr lang="hr-HR" dirty="0" err="1" smtClean="0"/>
              <a:t>situations</a:t>
            </a:r>
            <a:r>
              <a:rPr lang="hr-HR" dirty="0" smtClean="0"/>
              <a:t>; </a:t>
            </a:r>
            <a:r>
              <a:rPr lang="hr-HR" dirty="0" err="1" smtClean="0"/>
              <a:t>sometimes</a:t>
            </a:r>
            <a:r>
              <a:rPr lang="hr-HR" dirty="0" smtClean="0"/>
              <a:t>: </a:t>
            </a:r>
            <a:r>
              <a:rPr lang="hr-HR" dirty="0" err="1" smtClean="0"/>
              <a:t>stiff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conservative</a:t>
            </a:r>
            <a:r>
              <a:rPr lang="hr-HR" dirty="0" smtClean="0"/>
              <a:t>, </a:t>
            </a:r>
            <a:r>
              <a:rPr lang="hr-HR" dirty="0" err="1" smtClean="0"/>
              <a:t>sometimes</a:t>
            </a:r>
            <a:r>
              <a:rPr lang="hr-HR" dirty="0" smtClean="0"/>
              <a:t> </a:t>
            </a:r>
            <a:r>
              <a:rPr lang="hr-HR" dirty="0" err="1" smtClean="0"/>
              <a:t>innovative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creative</a:t>
            </a:r>
            <a:endParaRPr lang="hr-HR" dirty="0" smtClean="0"/>
          </a:p>
          <a:p>
            <a:r>
              <a:rPr lang="hr-HR" dirty="0" err="1" smtClean="0"/>
              <a:t>Difference</a:t>
            </a:r>
            <a:r>
              <a:rPr lang="hr-HR" dirty="0" smtClean="0"/>
              <a:t> </a:t>
            </a:r>
            <a:r>
              <a:rPr lang="hr-HR" dirty="0" err="1" smtClean="0"/>
              <a:t>between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spoken</a:t>
            </a:r>
            <a:r>
              <a:rPr lang="hr-HR" dirty="0" smtClean="0"/>
              <a:t> </a:t>
            </a:r>
            <a:r>
              <a:rPr lang="hr-HR" dirty="0" err="1" smtClean="0"/>
              <a:t>language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court </a:t>
            </a:r>
            <a:r>
              <a:rPr lang="hr-HR" dirty="0" err="1" smtClean="0"/>
              <a:t>sessions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written</a:t>
            </a:r>
            <a:r>
              <a:rPr lang="hr-HR" dirty="0" smtClean="0"/>
              <a:t> legal </a:t>
            </a:r>
            <a:r>
              <a:rPr lang="hr-HR" dirty="0" err="1" smtClean="0"/>
              <a:t>language</a:t>
            </a:r>
            <a:endParaRPr lang="hr-H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457207">
              <a:defRPr/>
            </a:pPr>
            <a:r>
              <a:rPr lang="en-GB" sz="4000"/>
              <a:t>MIDDLE ENGLISH (c. 1100-1450)</a:t>
            </a:r>
            <a:r>
              <a:rPr lang="hr-HR" sz="4000"/>
              <a:t/>
            </a:r>
            <a:br>
              <a:rPr lang="hr-HR" sz="4000"/>
            </a:br>
            <a:r>
              <a:rPr lang="hr-HR" sz="4000"/>
              <a:t>French Influence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6" indent="-342906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altLang="sr-Latn-RS" b="1" dirty="0" smtClean="0"/>
              <a:t>Administration</a:t>
            </a:r>
            <a:endParaRPr lang="hr-HR" altLang="sr-Latn-RS" b="1" dirty="0" smtClean="0"/>
          </a:p>
          <a:p>
            <a:pPr marL="342906" indent="-342906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altLang="sr-Latn-RS" i="1" dirty="0" smtClean="0"/>
              <a:t>Authority, bailiff, baron, chamberlain, chancellor, constable, council, court, crown, duke, empire, exchequer, government, liberty, majesty, mayor, messenger, minister, noble, palace, parliament, prince, realm, reign, revenue, royal, servant, sir, sovereign, statute, tax, traitor, treason, treasurer, treaty</a:t>
            </a:r>
            <a:endParaRPr lang="en-GB" altLang="sr-Latn-RS" b="1" dirty="0" smtClean="0"/>
          </a:p>
          <a:p>
            <a:pPr marL="342906" indent="-342906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altLang="sr-Latn-RS" b="1" dirty="0" smtClean="0"/>
              <a:t>Law</a:t>
            </a:r>
            <a:endParaRPr lang="hr-HR" altLang="sr-Latn-RS" b="1" dirty="0" smtClean="0"/>
          </a:p>
          <a:p>
            <a:pPr marL="342906" indent="-342906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altLang="sr-Latn-RS" i="1" dirty="0" smtClean="0"/>
              <a:t>Accuse, advocate, arrest, arson, assault, assize, attorney, bail, bar, blame, convict, crime, decree, depose, estate, evidence, executor, felon, fine, fraud, heir, indictment, inquest, jail, judge, jury, justice, larceny, legacy, libel, pardon, perjury, plaintiff, plea, prison, punishment, sue, summons, trespass, verdict, warrant</a:t>
            </a:r>
            <a:endParaRPr lang="en-GB" altLang="sr-Latn-RS" b="1" dirty="0" smtClean="0"/>
          </a:p>
          <a:p>
            <a:pPr marL="342906" indent="-342906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altLang="sr-Latn-RS" b="1" dirty="0" smtClean="0"/>
              <a:t>Military</a:t>
            </a:r>
            <a:endParaRPr lang="hr-HR" altLang="sr-Latn-RS" b="1" dirty="0" smtClean="0"/>
          </a:p>
          <a:p>
            <a:pPr marL="342906" indent="-342906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altLang="sr-Latn-RS" i="1" dirty="0" smtClean="0"/>
              <a:t>Ambush, archer, army, battle, besiege, captain, combat, defend, enemy, garrison, guard, lance, lieutenant, navy, retreat, sergeant, siege, soldier, vanquish</a:t>
            </a:r>
            <a:endParaRPr lang="en-GB" altLang="sr-Latn-R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Decline of Law Latin and Law French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1362 Statute </a:t>
            </a:r>
            <a:r>
              <a:rPr lang="hr-HR" altLang="sr-Latn-RS" dirty="0" err="1" smtClean="0"/>
              <a:t>of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Pleading</a:t>
            </a:r>
            <a:r>
              <a:rPr lang="hr-HR" altLang="sr-Latn-RS" dirty="0" smtClean="0"/>
              <a:t> </a:t>
            </a:r>
            <a:r>
              <a:rPr lang="en-GB" altLang="sr-Latn-RS" dirty="0" smtClean="0"/>
              <a:t>“All lawsuits shall be conducted in English, because French is much unknown in the said realm” </a:t>
            </a:r>
            <a:r>
              <a:rPr lang="hr-HR" altLang="sr-Latn-RS" dirty="0" smtClean="0"/>
              <a:t>– </a:t>
            </a:r>
            <a:r>
              <a:rPr lang="hr-HR" altLang="sr-Latn-RS" dirty="0" err="1" smtClean="0"/>
              <a:t>drafted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in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French</a:t>
            </a:r>
            <a:r>
              <a:rPr lang="hr-HR" altLang="sr-Latn-RS" dirty="0" smtClean="0"/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Dominance of Latin, French and English</a:t>
            </a:r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1000              1200            1500               2000</a:t>
            </a:r>
          </a:p>
          <a:p>
            <a:pPr eaLnBrk="1" hangingPunct="1"/>
            <a:r>
              <a:rPr lang="hr-HR" altLang="sr-Latn-RS" smtClean="0"/>
              <a:t>Latin  supremacy</a:t>
            </a:r>
          </a:p>
          <a:p>
            <a:pPr eaLnBrk="1" hangingPunct="1"/>
            <a:r>
              <a:rPr lang="hr-HR" altLang="sr-Latn-RS" smtClean="0"/>
              <a:t>Law French             supremacy</a:t>
            </a:r>
          </a:p>
          <a:p>
            <a:pPr eaLnBrk="1" hangingPunct="1"/>
            <a:r>
              <a:rPr lang="hr-HR" altLang="sr-Latn-RS" smtClean="0"/>
              <a:t>English                                             supremacy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sr-Latn-RS" smtClean="0"/>
              <a:t>Richard Mulcaster (1582)</a:t>
            </a:r>
            <a:endParaRPr lang="hr-HR" altLang="sr-Latn-RS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sr-Latn-RS" b="1" smtClean="0"/>
              <a:t>“The English tongue is of small account, stretching no further than this island of ours, nay not there over all.”</a:t>
            </a:r>
          </a:p>
          <a:p>
            <a:pPr eaLnBrk="1" hangingPunct="1"/>
            <a:endParaRPr lang="hr-HR" altLang="sr-Latn-R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THE SPREAD OF ENGLISH</a:t>
            </a:r>
          </a:p>
        </p:txBody>
      </p:sp>
      <p:pic>
        <p:nvPicPr>
          <p:cNvPr id="120835" name="Picture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3313" y="2236788"/>
            <a:ext cx="6667500" cy="3829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English </a:t>
            </a:r>
            <a:r>
              <a:rPr lang="hr-HR" altLang="sr-Latn-RS" dirty="0" smtClean="0"/>
              <a:t>as a Global </a:t>
            </a:r>
            <a:r>
              <a:rPr lang="hr-HR" altLang="sr-Latn-RS" dirty="0" err="1" smtClean="0"/>
              <a:t>Language</a:t>
            </a:r>
            <a:r>
              <a:rPr lang="hr-HR" altLang="sr-Latn-RS" dirty="0" smtClean="0"/>
              <a:t>:</a:t>
            </a:r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  <a:p>
            <a:pPr eaLnBrk="1" hangingPunct="1"/>
            <a:r>
              <a:rPr lang="hr-HR" altLang="sr-Latn-RS" smtClean="0"/>
              <a:t>Some 1,200-1,500 million people in command of English; 670 million native speakers</a:t>
            </a:r>
          </a:p>
          <a:p>
            <a:pPr eaLnBrk="1" hangingPunct="1"/>
            <a:r>
              <a:rPr lang="hr-HR" altLang="sr-Latn-RS" smtClean="0"/>
              <a:t>English – official language in 75 states or administrative territories</a:t>
            </a:r>
          </a:p>
          <a:p>
            <a:pPr eaLnBrk="1" hangingPunct="1"/>
            <a:r>
              <a:rPr lang="hr-HR" altLang="sr-Latn-RS" smtClean="0"/>
              <a:t>85% international organisations use English as one of their languages</a:t>
            </a:r>
          </a:p>
          <a:p>
            <a:pPr eaLnBrk="1" hangingPunct="1"/>
            <a:r>
              <a:rPr lang="hr-HR" altLang="sr-Latn-RS" smtClean="0"/>
              <a:t>Dominance in international trade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Legal </a:t>
            </a:r>
            <a:r>
              <a:rPr lang="hr-HR" dirty="0" err="1" smtClean="0"/>
              <a:t>English</a:t>
            </a:r>
            <a:r>
              <a:rPr lang="hr-HR" dirty="0" smtClean="0"/>
              <a:t> as a Global </a:t>
            </a:r>
            <a:r>
              <a:rPr lang="hr-HR" dirty="0" err="1" smtClean="0"/>
              <a:t>Language</a:t>
            </a:r>
            <a:r>
              <a:rPr lang="hr-HR" dirty="0" smtClean="0"/>
              <a:t>: </a:t>
            </a:r>
            <a:r>
              <a:rPr lang="hr-HR" dirty="0" err="1" smtClean="0"/>
              <a:t>Expansion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Common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Some 1,200-1,500 </a:t>
            </a:r>
            <a:r>
              <a:rPr lang="hr-HR" dirty="0" err="1" smtClean="0"/>
              <a:t>million</a:t>
            </a:r>
            <a:r>
              <a:rPr lang="hr-HR" dirty="0" smtClean="0"/>
              <a:t> </a:t>
            </a:r>
            <a:r>
              <a:rPr lang="hr-HR" dirty="0" err="1" smtClean="0"/>
              <a:t>people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command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English</a:t>
            </a:r>
            <a:r>
              <a:rPr lang="hr-HR" dirty="0" smtClean="0"/>
              <a:t>; 670 </a:t>
            </a:r>
            <a:r>
              <a:rPr lang="hr-HR" dirty="0" err="1" smtClean="0"/>
              <a:t>million</a:t>
            </a:r>
            <a:r>
              <a:rPr lang="hr-HR" dirty="0" smtClean="0"/>
              <a:t> </a:t>
            </a:r>
            <a:r>
              <a:rPr lang="hr-HR" dirty="0" err="1" smtClean="0"/>
              <a:t>native</a:t>
            </a:r>
            <a:r>
              <a:rPr lang="hr-HR" dirty="0" smtClean="0"/>
              <a:t> </a:t>
            </a:r>
            <a:r>
              <a:rPr lang="hr-HR" dirty="0" err="1" smtClean="0"/>
              <a:t>speakers</a:t>
            </a:r>
            <a:endParaRPr lang="hr-HR" dirty="0" smtClean="0"/>
          </a:p>
          <a:p>
            <a:r>
              <a:rPr lang="hr-HR" dirty="0" err="1" smtClean="0"/>
              <a:t>English</a:t>
            </a:r>
            <a:r>
              <a:rPr lang="hr-HR" dirty="0" smtClean="0"/>
              <a:t> – </a:t>
            </a:r>
            <a:r>
              <a:rPr lang="hr-HR" dirty="0" err="1" smtClean="0"/>
              <a:t>official</a:t>
            </a:r>
            <a:r>
              <a:rPr lang="hr-HR" dirty="0" smtClean="0"/>
              <a:t> </a:t>
            </a:r>
            <a:r>
              <a:rPr lang="hr-HR" dirty="0" err="1" smtClean="0"/>
              <a:t>language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75 </a:t>
            </a:r>
            <a:r>
              <a:rPr lang="hr-HR" dirty="0" err="1" smtClean="0"/>
              <a:t>states</a:t>
            </a:r>
            <a:r>
              <a:rPr lang="hr-HR" dirty="0" smtClean="0"/>
              <a:t> or </a:t>
            </a:r>
            <a:r>
              <a:rPr lang="hr-HR" dirty="0" err="1" smtClean="0"/>
              <a:t>administrative</a:t>
            </a:r>
            <a:r>
              <a:rPr lang="hr-HR" dirty="0" smtClean="0"/>
              <a:t> </a:t>
            </a:r>
            <a:r>
              <a:rPr lang="hr-HR" dirty="0" err="1" smtClean="0"/>
              <a:t>territories</a:t>
            </a:r>
            <a:endParaRPr lang="hr-HR" dirty="0" smtClean="0"/>
          </a:p>
          <a:p>
            <a:r>
              <a:rPr lang="hr-HR" dirty="0" smtClean="0"/>
              <a:t>85% </a:t>
            </a:r>
            <a:r>
              <a:rPr lang="hr-HR" dirty="0" err="1" smtClean="0"/>
              <a:t>international</a:t>
            </a:r>
            <a:r>
              <a:rPr lang="hr-HR" dirty="0" smtClean="0"/>
              <a:t> </a:t>
            </a:r>
            <a:r>
              <a:rPr lang="hr-HR" dirty="0" err="1" smtClean="0"/>
              <a:t>organisations</a:t>
            </a:r>
            <a:r>
              <a:rPr lang="hr-HR" dirty="0" smtClean="0"/>
              <a:t> use </a:t>
            </a:r>
            <a:r>
              <a:rPr lang="hr-HR" dirty="0" err="1" smtClean="0"/>
              <a:t>English</a:t>
            </a:r>
            <a:r>
              <a:rPr lang="hr-HR" dirty="0" smtClean="0"/>
              <a:t> as one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languages</a:t>
            </a:r>
            <a:endParaRPr lang="hr-HR" dirty="0" smtClean="0"/>
          </a:p>
          <a:p>
            <a:r>
              <a:rPr lang="hr-HR" dirty="0" err="1" smtClean="0"/>
              <a:t>Dominance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international</a:t>
            </a:r>
            <a:r>
              <a:rPr lang="hr-HR" dirty="0" smtClean="0"/>
              <a:t> </a:t>
            </a:r>
            <a:r>
              <a:rPr lang="hr-HR" dirty="0" err="1" smtClean="0"/>
              <a:t>trade</a:t>
            </a:r>
            <a:endParaRPr lang="hr-H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Tripartite model (B. Kachru)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916113"/>
            <a:ext cx="8229600" cy="4114800"/>
          </a:xfrm>
        </p:spPr>
        <p:txBody>
          <a:bodyPr/>
          <a:lstStyle/>
          <a:p>
            <a:pPr eaLnBrk="1" hangingPunct="1"/>
            <a:endParaRPr lang="sr-Latn-RS" altLang="sr-Latn-RS" smtClean="0"/>
          </a:p>
        </p:txBody>
      </p:sp>
      <p:pic>
        <p:nvPicPr>
          <p:cNvPr id="128004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1989139"/>
            <a:ext cx="344646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sr-Latn-RS" sz="4000"/>
              <a:t>HISTORY OF THE ENGLISH LANGUAGE</a:t>
            </a:r>
            <a:endParaRPr lang="hr-HR" altLang="sr-Latn-RS" sz="400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sr-Latn-RS" b="1" smtClean="0"/>
              <a:t>OLD ENGLISH (c. 450- c. 1100)</a:t>
            </a:r>
          </a:p>
          <a:p>
            <a:pPr eaLnBrk="1" hangingPunct="1"/>
            <a:r>
              <a:rPr lang="en-GB" altLang="sr-Latn-RS" b="1" smtClean="0"/>
              <a:t>MIDDLE ENGLISH (c. 1100- c.1450)</a:t>
            </a:r>
          </a:p>
          <a:p>
            <a:pPr eaLnBrk="1" hangingPunct="1"/>
            <a:r>
              <a:rPr lang="en-GB" altLang="sr-Latn-RS" b="1" smtClean="0"/>
              <a:t>MODERN ENGLISH (c. 1450 - )</a:t>
            </a:r>
            <a:endParaRPr lang="hr-HR" altLang="sr-Latn-R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Legal </a:t>
            </a:r>
            <a:r>
              <a:rPr lang="hr-HR" dirty="0" err="1" smtClean="0"/>
              <a:t>English</a:t>
            </a:r>
            <a:r>
              <a:rPr lang="hr-HR" dirty="0" smtClean="0"/>
              <a:t> as a Global </a:t>
            </a:r>
            <a:r>
              <a:rPr lang="hr-HR" dirty="0" err="1" smtClean="0"/>
              <a:t>Language</a:t>
            </a:r>
            <a:r>
              <a:rPr lang="hr-HR" dirty="0" smtClean="0"/>
              <a:t>: </a:t>
            </a:r>
            <a:r>
              <a:rPr lang="hr-HR" dirty="0" err="1" smtClean="0"/>
              <a:t>Expansion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Common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Some 1,200-1,500 </a:t>
            </a:r>
            <a:r>
              <a:rPr lang="hr-HR" dirty="0" err="1" smtClean="0"/>
              <a:t>million</a:t>
            </a:r>
            <a:r>
              <a:rPr lang="hr-HR" dirty="0" smtClean="0"/>
              <a:t> </a:t>
            </a:r>
            <a:r>
              <a:rPr lang="hr-HR" dirty="0" err="1" smtClean="0"/>
              <a:t>people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command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English</a:t>
            </a:r>
            <a:r>
              <a:rPr lang="hr-HR" dirty="0" smtClean="0"/>
              <a:t>; 670 </a:t>
            </a:r>
            <a:r>
              <a:rPr lang="hr-HR" dirty="0" err="1" smtClean="0"/>
              <a:t>million</a:t>
            </a:r>
            <a:r>
              <a:rPr lang="hr-HR" dirty="0" smtClean="0"/>
              <a:t> </a:t>
            </a:r>
            <a:r>
              <a:rPr lang="hr-HR" dirty="0" err="1" smtClean="0"/>
              <a:t>native</a:t>
            </a:r>
            <a:r>
              <a:rPr lang="hr-HR" dirty="0" smtClean="0"/>
              <a:t> </a:t>
            </a:r>
            <a:r>
              <a:rPr lang="hr-HR" dirty="0" err="1" smtClean="0"/>
              <a:t>speakers</a:t>
            </a:r>
            <a:endParaRPr lang="hr-HR" dirty="0" smtClean="0"/>
          </a:p>
          <a:p>
            <a:r>
              <a:rPr lang="hr-HR" dirty="0" err="1" smtClean="0"/>
              <a:t>English</a:t>
            </a:r>
            <a:r>
              <a:rPr lang="hr-HR" dirty="0" smtClean="0"/>
              <a:t> – </a:t>
            </a:r>
            <a:r>
              <a:rPr lang="hr-HR" dirty="0" err="1" smtClean="0"/>
              <a:t>official</a:t>
            </a:r>
            <a:r>
              <a:rPr lang="hr-HR" dirty="0" smtClean="0"/>
              <a:t> </a:t>
            </a:r>
            <a:r>
              <a:rPr lang="hr-HR" dirty="0" err="1" smtClean="0"/>
              <a:t>language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75 </a:t>
            </a:r>
            <a:r>
              <a:rPr lang="hr-HR" dirty="0" err="1" smtClean="0"/>
              <a:t>states</a:t>
            </a:r>
            <a:r>
              <a:rPr lang="hr-HR" dirty="0" smtClean="0"/>
              <a:t> or </a:t>
            </a:r>
            <a:r>
              <a:rPr lang="hr-HR" dirty="0" err="1" smtClean="0"/>
              <a:t>administrative</a:t>
            </a:r>
            <a:r>
              <a:rPr lang="hr-HR" dirty="0" smtClean="0"/>
              <a:t> </a:t>
            </a:r>
            <a:r>
              <a:rPr lang="hr-HR" dirty="0" err="1" smtClean="0"/>
              <a:t>territories</a:t>
            </a:r>
            <a:endParaRPr lang="hr-HR" dirty="0" smtClean="0"/>
          </a:p>
          <a:p>
            <a:r>
              <a:rPr lang="hr-HR" dirty="0" smtClean="0"/>
              <a:t>85% </a:t>
            </a:r>
            <a:r>
              <a:rPr lang="hr-HR" dirty="0" err="1" smtClean="0"/>
              <a:t>international</a:t>
            </a:r>
            <a:r>
              <a:rPr lang="hr-HR" dirty="0" smtClean="0"/>
              <a:t> </a:t>
            </a:r>
            <a:r>
              <a:rPr lang="hr-HR" dirty="0" err="1" smtClean="0"/>
              <a:t>organisations</a:t>
            </a:r>
            <a:r>
              <a:rPr lang="hr-HR" dirty="0" smtClean="0"/>
              <a:t> use </a:t>
            </a:r>
            <a:r>
              <a:rPr lang="hr-HR" dirty="0" err="1" smtClean="0"/>
              <a:t>English</a:t>
            </a:r>
            <a:r>
              <a:rPr lang="hr-HR" dirty="0" smtClean="0"/>
              <a:t> as one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languages</a:t>
            </a:r>
            <a:endParaRPr lang="hr-HR" dirty="0" smtClean="0"/>
          </a:p>
          <a:p>
            <a:r>
              <a:rPr lang="hr-HR" dirty="0" err="1" smtClean="0"/>
              <a:t>Dominance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international</a:t>
            </a:r>
            <a:r>
              <a:rPr lang="hr-HR" dirty="0" smtClean="0"/>
              <a:t> </a:t>
            </a:r>
            <a:r>
              <a:rPr lang="hr-HR" dirty="0" err="1" smtClean="0"/>
              <a:t>trade</a:t>
            </a:r>
            <a:endParaRPr lang="hr-H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Legal </a:t>
            </a:r>
            <a:r>
              <a:rPr lang="hr-HR" dirty="0" err="1" smtClean="0"/>
              <a:t>English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United </a:t>
            </a:r>
            <a:r>
              <a:rPr lang="hr-HR" dirty="0" err="1" smtClean="0"/>
              <a:t>States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influence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English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– </a:t>
            </a:r>
            <a:r>
              <a:rPr lang="hr-HR" dirty="0" err="1" smtClean="0"/>
              <a:t>terminated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independence</a:t>
            </a:r>
            <a:endParaRPr lang="hr-HR" dirty="0" smtClean="0"/>
          </a:p>
          <a:p>
            <a:r>
              <a:rPr lang="hr-HR" dirty="0" err="1" smtClean="0"/>
              <a:t>Nevertheless</a:t>
            </a:r>
            <a:r>
              <a:rPr lang="hr-HR" dirty="0" smtClean="0"/>
              <a:t>,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approach</a:t>
            </a:r>
            <a:r>
              <a:rPr lang="hr-HR" dirty="0" smtClean="0"/>
              <a:t> to </a:t>
            </a:r>
            <a:r>
              <a:rPr lang="hr-HR" dirty="0" err="1" smtClean="0"/>
              <a:t>the</a:t>
            </a:r>
            <a:r>
              <a:rPr lang="hr-HR" dirty="0" smtClean="0"/>
              <a:t> legal </a:t>
            </a:r>
            <a:r>
              <a:rPr lang="hr-HR" dirty="0" err="1" smtClean="0"/>
              <a:t>order</a:t>
            </a:r>
            <a:r>
              <a:rPr lang="hr-HR" dirty="0" smtClean="0"/>
              <a:t>, </a:t>
            </a:r>
            <a:r>
              <a:rPr lang="hr-HR" dirty="0" err="1" smtClean="0"/>
              <a:t>fundamental</a:t>
            </a:r>
            <a:r>
              <a:rPr lang="hr-HR" dirty="0" smtClean="0"/>
              <a:t> </a:t>
            </a:r>
            <a:r>
              <a:rPr lang="hr-HR" dirty="0" err="1" smtClean="0"/>
              <a:t>principles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concepts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, </a:t>
            </a:r>
            <a:r>
              <a:rPr lang="hr-HR" dirty="0" err="1" smtClean="0"/>
              <a:t>essential</a:t>
            </a:r>
            <a:r>
              <a:rPr lang="hr-HR" dirty="0" smtClean="0"/>
              <a:t> </a:t>
            </a:r>
            <a:r>
              <a:rPr lang="hr-HR" dirty="0" err="1" smtClean="0"/>
              <a:t>legal</a:t>
            </a:r>
            <a:r>
              <a:rPr lang="hr-HR" dirty="0" smtClean="0"/>
              <a:t> </a:t>
            </a:r>
            <a:r>
              <a:rPr lang="hr-HR" dirty="0" err="1" smtClean="0"/>
              <a:t>terminology</a:t>
            </a:r>
            <a:r>
              <a:rPr lang="hr-HR" dirty="0" smtClean="0"/>
              <a:t> - </a:t>
            </a:r>
            <a:r>
              <a:rPr lang="hr-HR" dirty="0" err="1" smtClean="0"/>
              <a:t>the</a:t>
            </a:r>
            <a:r>
              <a:rPr lang="hr-HR" dirty="0" smtClean="0"/>
              <a:t> same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England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US</a:t>
            </a:r>
            <a:endParaRPr lang="hr-H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American legal </a:t>
            </a:r>
            <a:r>
              <a:rPr lang="hr-HR" dirty="0" err="1" smtClean="0"/>
              <a:t>culture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Fundamental</a:t>
            </a:r>
            <a:r>
              <a:rPr lang="hr-HR" dirty="0" smtClean="0"/>
              <a:t> </a:t>
            </a:r>
            <a:r>
              <a:rPr lang="hr-HR" dirty="0" err="1" smtClean="0"/>
              <a:t>ideas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line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English</a:t>
            </a:r>
            <a:r>
              <a:rPr lang="hr-HR" dirty="0" smtClean="0"/>
              <a:t> </a:t>
            </a:r>
            <a:r>
              <a:rPr lang="hr-HR" dirty="0" err="1" smtClean="0"/>
              <a:t>tradition</a:t>
            </a:r>
            <a:endParaRPr lang="hr-HR" dirty="0" smtClean="0"/>
          </a:p>
          <a:p>
            <a:r>
              <a:rPr lang="hr-HR" dirty="0" smtClean="0"/>
              <a:t>1) </a:t>
            </a:r>
            <a:r>
              <a:rPr lang="hr-HR" dirty="0" err="1" smtClean="0"/>
              <a:t>supremacy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(</a:t>
            </a:r>
            <a:r>
              <a:rPr lang="hr-HR" dirty="0" err="1" smtClean="0"/>
              <a:t>rule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)</a:t>
            </a:r>
          </a:p>
          <a:p>
            <a:r>
              <a:rPr lang="hr-HR" dirty="0" smtClean="0"/>
              <a:t>2) </a:t>
            </a:r>
            <a:r>
              <a:rPr lang="hr-HR" dirty="0" err="1" smtClean="0"/>
              <a:t>rule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precedent</a:t>
            </a:r>
            <a:endParaRPr lang="hr-HR" dirty="0" smtClean="0"/>
          </a:p>
          <a:p>
            <a:r>
              <a:rPr lang="hr-HR" dirty="0" smtClean="0"/>
              <a:t>3) </a:t>
            </a:r>
            <a:r>
              <a:rPr lang="hr-HR" dirty="0" err="1" smtClean="0"/>
              <a:t>adversarial</a:t>
            </a:r>
            <a:r>
              <a:rPr lang="hr-HR" dirty="0" smtClean="0"/>
              <a:t> procedure</a:t>
            </a:r>
            <a:endParaRPr lang="hr-H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American legal </a:t>
            </a:r>
            <a:r>
              <a:rPr lang="hr-HR" dirty="0" err="1" smtClean="0"/>
              <a:t>culture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Separation</a:t>
            </a:r>
            <a:r>
              <a:rPr lang="hr-HR" dirty="0" smtClean="0"/>
              <a:t> </a:t>
            </a:r>
            <a:r>
              <a:rPr lang="hr-HR" dirty="0" err="1" smtClean="0"/>
              <a:t>between</a:t>
            </a:r>
            <a:r>
              <a:rPr lang="hr-HR" dirty="0" smtClean="0"/>
              <a:t> </a:t>
            </a:r>
            <a:r>
              <a:rPr lang="hr-HR" dirty="0" err="1" smtClean="0"/>
              <a:t>private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public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less</a:t>
            </a:r>
            <a:r>
              <a:rPr lang="hr-HR" dirty="0" smtClean="0"/>
              <a:t> </a:t>
            </a:r>
            <a:r>
              <a:rPr lang="hr-HR" dirty="0" err="1" smtClean="0"/>
              <a:t>important</a:t>
            </a:r>
            <a:r>
              <a:rPr lang="hr-HR" dirty="0" smtClean="0"/>
              <a:t> </a:t>
            </a:r>
            <a:r>
              <a:rPr lang="hr-HR" dirty="0" err="1" smtClean="0"/>
              <a:t>than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civil </a:t>
            </a:r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countries</a:t>
            </a:r>
            <a:endParaRPr lang="hr-HR" dirty="0" smtClean="0"/>
          </a:p>
          <a:p>
            <a:r>
              <a:rPr lang="hr-HR" dirty="0" err="1" smtClean="0"/>
              <a:t>Separation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powers</a:t>
            </a:r>
            <a:endParaRPr lang="hr-HR" dirty="0" smtClean="0"/>
          </a:p>
          <a:p>
            <a:r>
              <a:rPr lang="hr-HR" dirty="0" err="1" smtClean="0"/>
              <a:t>federalism</a:t>
            </a:r>
            <a:endParaRPr lang="hr-H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Characteristics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American legal </a:t>
            </a:r>
            <a:r>
              <a:rPr lang="hr-HR" dirty="0" err="1" smtClean="0"/>
              <a:t>English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Institutions</a:t>
            </a:r>
            <a:r>
              <a:rPr lang="hr-HR" dirty="0" smtClean="0"/>
              <a:t> </a:t>
            </a:r>
            <a:r>
              <a:rPr lang="hr-HR" dirty="0" err="1" smtClean="0"/>
              <a:t>whose</a:t>
            </a:r>
            <a:r>
              <a:rPr lang="hr-HR" dirty="0" smtClean="0"/>
              <a:t> </a:t>
            </a:r>
            <a:r>
              <a:rPr lang="hr-HR" dirty="0" err="1" smtClean="0"/>
              <a:t>structure</a:t>
            </a:r>
            <a:r>
              <a:rPr lang="hr-HR" dirty="0" smtClean="0"/>
              <a:t> </a:t>
            </a:r>
            <a:r>
              <a:rPr lang="hr-HR" dirty="0" err="1" smtClean="0"/>
              <a:t>differs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those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England</a:t>
            </a:r>
            <a:r>
              <a:rPr lang="hr-HR" dirty="0" smtClean="0"/>
              <a:t> – original </a:t>
            </a:r>
            <a:r>
              <a:rPr lang="hr-HR" dirty="0" err="1" smtClean="0"/>
              <a:t>designation</a:t>
            </a:r>
            <a:r>
              <a:rPr lang="hr-HR" dirty="0" smtClean="0"/>
              <a:t> (</a:t>
            </a:r>
            <a:r>
              <a:rPr lang="hr-HR" dirty="0" err="1" smtClean="0"/>
              <a:t>e.g</a:t>
            </a:r>
            <a:r>
              <a:rPr lang="hr-HR" dirty="0" smtClean="0"/>
              <a:t>. </a:t>
            </a:r>
            <a:r>
              <a:rPr lang="hr-HR" dirty="0" err="1" smtClean="0"/>
              <a:t>names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courts</a:t>
            </a:r>
            <a:r>
              <a:rPr lang="hr-HR" dirty="0" smtClean="0"/>
              <a:t>: </a:t>
            </a:r>
            <a:r>
              <a:rPr lang="hr-HR" dirty="0" err="1" smtClean="0"/>
              <a:t>Federal</a:t>
            </a:r>
            <a:r>
              <a:rPr lang="hr-HR" dirty="0" smtClean="0"/>
              <a:t> </a:t>
            </a:r>
            <a:r>
              <a:rPr lang="hr-HR" dirty="0" err="1" smtClean="0"/>
              <a:t>justice</a:t>
            </a:r>
            <a:r>
              <a:rPr lang="hr-HR" dirty="0" smtClean="0"/>
              <a:t> </a:t>
            </a:r>
            <a:r>
              <a:rPr lang="hr-HR" dirty="0" err="1" smtClean="0"/>
              <a:t>system</a:t>
            </a:r>
            <a:r>
              <a:rPr lang="hr-HR" dirty="0" smtClean="0"/>
              <a:t>: </a:t>
            </a:r>
            <a:r>
              <a:rPr lang="hr-HR" dirty="0" err="1" smtClean="0"/>
              <a:t>district</a:t>
            </a:r>
            <a:r>
              <a:rPr lang="hr-HR" dirty="0" smtClean="0"/>
              <a:t> </a:t>
            </a:r>
            <a:r>
              <a:rPr lang="hr-HR" dirty="0" err="1" smtClean="0"/>
              <a:t>courts</a:t>
            </a:r>
            <a:r>
              <a:rPr lang="hr-HR" dirty="0" smtClean="0"/>
              <a:t>, </a:t>
            </a:r>
            <a:r>
              <a:rPr lang="hr-HR" dirty="0" err="1" smtClean="0"/>
              <a:t>courts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appeals</a:t>
            </a:r>
            <a:r>
              <a:rPr lang="hr-HR" dirty="0" smtClean="0"/>
              <a:t>,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Supreme</a:t>
            </a:r>
            <a:r>
              <a:rPr lang="hr-HR" dirty="0" smtClean="0"/>
              <a:t> Court)</a:t>
            </a:r>
            <a:endParaRPr lang="hr-H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Differences</a:t>
            </a:r>
            <a:r>
              <a:rPr lang="hr-HR" dirty="0" smtClean="0"/>
              <a:t> </a:t>
            </a:r>
            <a:r>
              <a:rPr lang="hr-HR" dirty="0" err="1" smtClean="0"/>
              <a:t>between</a:t>
            </a:r>
            <a:r>
              <a:rPr lang="hr-HR" dirty="0" smtClean="0"/>
              <a:t> UK </a:t>
            </a:r>
            <a:r>
              <a:rPr lang="hr-HR" dirty="0" err="1" smtClean="0"/>
              <a:t>and</a:t>
            </a:r>
            <a:r>
              <a:rPr lang="hr-HR" dirty="0" smtClean="0"/>
              <a:t> US </a:t>
            </a:r>
            <a:r>
              <a:rPr lang="hr-HR" dirty="0" err="1" smtClean="0"/>
              <a:t>English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 err="1" smtClean="0"/>
              <a:t>Corporation</a:t>
            </a:r>
            <a:r>
              <a:rPr lang="hr-HR" i="1" dirty="0" smtClean="0"/>
              <a:t> – </a:t>
            </a:r>
            <a:r>
              <a:rPr lang="hr-HR" i="1" dirty="0" err="1" smtClean="0"/>
              <a:t>company</a:t>
            </a:r>
            <a:endParaRPr lang="hr-HR" i="1" dirty="0" smtClean="0"/>
          </a:p>
          <a:p>
            <a:r>
              <a:rPr lang="hr-HR" i="1" dirty="0" err="1" smtClean="0"/>
              <a:t>Visiting</a:t>
            </a:r>
            <a:r>
              <a:rPr lang="hr-HR" i="1" dirty="0" smtClean="0"/>
              <a:t> </a:t>
            </a:r>
            <a:r>
              <a:rPr lang="hr-HR" i="1" dirty="0" err="1" smtClean="0"/>
              <a:t>rights</a:t>
            </a:r>
            <a:r>
              <a:rPr lang="hr-HR" i="1" dirty="0" smtClean="0"/>
              <a:t> – </a:t>
            </a:r>
            <a:r>
              <a:rPr lang="hr-HR" i="1" dirty="0" err="1" smtClean="0"/>
              <a:t>right</a:t>
            </a:r>
            <a:r>
              <a:rPr lang="hr-HR" i="1" dirty="0" smtClean="0"/>
              <a:t> </a:t>
            </a:r>
            <a:r>
              <a:rPr lang="hr-HR" i="1" dirty="0" err="1" smtClean="0"/>
              <a:t>of</a:t>
            </a:r>
            <a:r>
              <a:rPr lang="hr-HR" i="1" dirty="0" smtClean="0"/>
              <a:t> access</a:t>
            </a:r>
            <a:endParaRPr lang="hr-HR" i="1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Similarities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Traditional</a:t>
            </a:r>
            <a:r>
              <a:rPr lang="hr-HR" dirty="0" smtClean="0"/>
              <a:t> </a:t>
            </a:r>
            <a:r>
              <a:rPr lang="hr-HR" dirty="0" err="1" smtClean="0"/>
              <a:t>expressions</a:t>
            </a:r>
            <a:r>
              <a:rPr lang="hr-HR" dirty="0" smtClean="0"/>
              <a:t>: </a:t>
            </a:r>
            <a:r>
              <a:rPr lang="hr-HR" i="1" dirty="0" err="1" smtClean="0"/>
              <a:t>hereafter</a:t>
            </a:r>
            <a:r>
              <a:rPr lang="hr-HR" i="1" dirty="0" smtClean="0"/>
              <a:t>, </a:t>
            </a:r>
            <a:r>
              <a:rPr lang="hr-HR" i="1" dirty="0" err="1" smtClean="0"/>
              <a:t>herein</a:t>
            </a:r>
            <a:r>
              <a:rPr lang="hr-HR" i="1" dirty="0" smtClean="0"/>
              <a:t>, </a:t>
            </a:r>
            <a:r>
              <a:rPr lang="hr-HR" i="1" dirty="0" err="1" smtClean="0"/>
              <a:t>hereof</a:t>
            </a:r>
            <a:r>
              <a:rPr lang="hr-HR" i="1" dirty="0" smtClean="0"/>
              <a:t>, </a:t>
            </a:r>
            <a:r>
              <a:rPr lang="hr-HR" i="1" dirty="0" err="1" smtClean="0"/>
              <a:t>herewith</a:t>
            </a:r>
            <a:endParaRPr lang="hr-HR" i="1" dirty="0" smtClean="0"/>
          </a:p>
          <a:p>
            <a:r>
              <a:rPr lang="hr-HR" dirty="0" err="1" smtClean="0"/>
              <a:t>complexity</a:t>
            </a:r>
            <a:endParaRPr lang="hr-H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Legal </a:t>
            </a:r>
            <a:r>
              <a:rPr lang="hr-HR" dirty="0" err="1" smtClean="0"/>
              <a:t>English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Indian Sub-</a:t>
            </a:r>
            <a:r>
              <a:rPr lang="hr-HR" dirty="0" err="1" smtClean="0"/>
              <a:t>continent</a:t>
            </a:r>
            <a:r>
              <a:rPr lang="hr-HR" dirty="0" smtClean="0"/>
              <a:t>: Anglo-Indian </a:t>
            </a:r>
            <a:r>
              <a:rPr lang="hr-HR" dirty="0" err="1" smtClean="0"/>
              <a:t>law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Common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took</a:t>
            </a:r>
            <a:r>
              <a:rPr lang="hr-HR" dirty="0" smtClean="0"/>
              <a:t> </a:t>
            </a:r>
            <a:r>
              <a:rPr lang="hr-HR" dirty="0" err="1" smtClean="0"/>
              <a:t>root</a:t>
            </a:r>
            <a:r>
              <a:rPr lang="hr-HR" dirty="0" smtClean="0"/>
              <a:t> </a:t>
            </a:r>
            <a:r>
              <a:rPr lang="hr-HR" dirty="0" err="1" smtClean="0"/>
              <a:t>alongside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traditional</a:t>
            </a:r>
            <a:r>
              <a:rPr lang="hr-HR" dirty="0" smtClean="0"/>
              <a:t> systems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: Hindu </a:t>
            </a:r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Muslim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– </a:t>
            </a:r>
            <a:r>
              <a:rPr lang="hr-HR" dirty="0" err="1" smtClean="0"/>
              <a:t>application</a:t>
            </a:r>
            <a:r>
              <a:rPr lang="hr-HR" dirty="0" smtClean="0"/>
              <a:t> </a:t>
            </a:r>
            <a:r>
              <a:rPr lang="hr-HR" dirty="0" err="1" smtClean="0"/>
              <a:t>limited</a:t>
            </a:r>
            <a:r>
              <a:rPr lang="hr-HR" dirty="0" smtClean="0"/>
              <a:t> to </a:t>
            </a:r>
            <a:r>
              <a:rPr lang="hr-HR" dirty="0" err="1" smtClean="0"/>
              <a:t>traditional</a:t>
            </a:r>
            <a:r>
              <a:rPr lang="hr-HR" dirty="0" smtClean="0"/>
              <a:t> </a:t>
            </a:r>
            <a:r>
              <a:rPr lang="hr-HR" dirty="0" err="1" smtClean="0"/>
              <a:t>branches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(</a:t>
            </a:r>
            <a:r>
              <a:rPr lang="hr-HR" dirty="0" err="1" smtClean="0"/>
              <a:t>family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, </a:t>
            </a:r>
            <a:r>
              <a:rPr lang="hr-HR" dirty="0" err="1" smtClean="0"/>
              <a:t>inheritance</a:t>
            </a:r>
            <a:r>
              <a:rPr lang="hr-HR" dirty="0" smtClean="0"/>
              <a:t>)</a:t>
            </a:r>
          </a:p>
          <a:p>
            <a:r>
              <a:rPr lang="hr-HR" dirty="0" smtClean="0"/>
              <a:t>19th c. a </a:t>
            </a:r>
            <a:r>
              <a:rPr lang="hr-HR" dirty="0" err="1" smtClean="0"/>
              <a:t>large</a:t>
            </a:r>
            <a:r>
              <a:rPr lang="hr-HR" dirty="0" smtClean="0"/>
              <a:t> </a:t>
            </a:r>
            <a:r>
              <a:rPr lang="hr-HR" dirty="0" err="1" smtClean="0"/>
              <a:t>number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laws</a:t>
            </a:r>
            <a:r>
              <a:rPr lang="hr-HR" dirty="0" smtClean="0"/>
              <a:t> </a:t>
            </a:r>
            <a:r>
              <a:rPr lang="hr-HR" dirty="0" err="1" smtClean="0"/>
              <a:t>came</a:t>
            </a:r>
            <a:r>
              <a:rPr lang="hr-HR" dirty="0" smtClean="0"/>
              <a:t> </a:t>
            </a:r>
            <a:r>
              <a:rPr lang="hr-HR" dirty="0" err="1" smtClean="0"/>
              <a:t>into</a:t>
            </a:r>
            <a:r>
              <a:rPr lang="hr-HR" dirty="0" smtClean="0"/>
              <a:t> </a:t>
            </a:r>
            <a:r>
              <a:rPr lang="hr-HR" dirty="0" err="1" smtClean="0"/>
              <a:t>force</a:t>
            </a:r>
            <a:r>
              <a:rPr lang="hr-HR" dirty="0" smtClean="0"/>
              <a:t>; </a:t>
            </a:r>
            <a:r>
              <a:rPr lang="hr-HR" dirty="0" err="1" smtClean="0"/>
              <a:t>prepared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British, </a:t>
            </a:r>
            <a:r>
              <a:rPr lang="hr-HR" dirty="0" err="1" smtClean="0"/>
              <a:t>often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London</a:t>
            </a:r>
          </a:p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highest</a:t>
            </a:r>
            <a:r>
              <a:rPr lang="hr-HR" dirty="0" smtClean="0"/>
              <a:t> </a:t>
            </a:r>
            <a:r>
              <a:rPr lang="hr-HR" dirty="0" err="1" smtClean="0"/>
              <a:t>judicial</a:t>
            </a:r>
            <a:r>
              <a:rPr lang="hr-HR" dirty="0" smtClean="0"/>
              <a:t> organ: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Judicial</a:t>
            </a:r>
            <a:r>
              <a:rPr lang="hr-HR" dirty="0" smtClean="0"/>
              <a:t> </a:t>
            </a:r>
            <a:r>
              <a:rPr lang="hr-HR" dirty="0" err="1" smtClean="0"/>
              <a:t>Committee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Privy</a:t>
            </a:r>
            <a:r>
              <a:rPr lang="hr-HR" dirty="0" smtClean="0"/>
              <a:t> </a:t>
            </a:r>
            <a:r>
              <a:rPr lang="hr-HR" dirty="0" err="1" smtClean="0"/>
              <a:t>Council</a:t>
            </a:r>
            <a:r>
              <a:rPr lang="hr-HR" dirty="0" smtClean="0"/>
              <a:t> (London)</a:t>
            </a:r>
            <a:endParaRPr lang="hr-HR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Expansion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Change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legal </a:t>
            </a:r>
            <a:r>
              <a:rPr lang="hr-HR" dirty="0" err="1" smtClean="0"/>
              <a:t>English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India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English</a:t>
            </a:r>
            <a:r>
              <a:rPr lang="hr-HR" dirty="0" smtClean="0"/>
              <a:t> – </a:t>
            </a:r>
            <a:r>
              <a:rPr lang="hr-HR" dirty="0" err="1" smtClean="0"/>
              <a:t>language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higher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colonial</a:t>
            </a:r>
            <a:r>
              <a:rPr lang="hr-HR" dirty="0" smtClean="0"/>
              <a:t> </a:t>
            </a:r>
            <a:r>
              <a:rPr lang="hr-HR" dirty="0" err="1" smtClean="0"/>
              <a:t>administration</a:t>
            </a:r>
            <a:endParaRPr lang="hr-HR" dirty="0" smtClean="0"/>
          </a:p>
          <a:p>
            <a:r>
              <a:rPr lang="hr-HR" dirty="0" smtClean="0"/>
              <a:t>1837 </a:t>
            </a:r>
            <a:r>
              <a:rPr lang="hr-HR" dirty="0" err="1" smtClean="0"/>
              <a:t>English</a:t>
            </a:r>
            <a:r>
              <a:rPr lang="hr-HR" dirty="0" smtClean="0"/>
              <a:t> </a:t>
            </a:r>
            <a:r>
              <a:rPr lang="hr-HR" dirty="0" err="1" smtClean="0"/>
              <a:t>became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official</a:t>
            </a:r>
            <a:r>
              <a:rPr lang="hr-HR" dirty="0" smtClean="0"/>
              <a:t> </a:t>
            </a:r>
            <a:r>
              <a:rPr lang="hr-HR" dirty="0" err="1" smtClean="0"/>
              <a:t>language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India</a:t>
            </a:r>
          </a:p>
          <a:p>
            <a:r>
              <a:rPr lang="hr-HR" dirty="0" err="1" smtClean="0"/>
              <a:t>From</a:t>
            </a:r>
            <a:r>
              <a:rPr lang="hr-HR" dirty="0" smtClean="0"/>
              <a:t> 1844 </a:t>
            </a:r>
            <a:r>
              <a:rPr lang="hr-HR" dirty="0" err="1" smtClean="0"/>
              <a:t>only</a:t>
            </a:r>
            <a:r>
              <a:rPr lang="hr-HR" dirty="0" smtClean="0"/>
              <a:t> </a:t>
            </a:r>
            <a:r>
              <a:rPr lang="hr-HR" dirty="0" err="1" smtClean="0"/>
              <a:t>those</a:t>
            </a:r>
            <a:r>
              <a:rPr lang="hr-HR" dirty="0" smtClean="0"/>
              <a:t> </a:t>
            </a:r>
            <a:r>
              <a:rPr lang="hr-HR" dirty="0" err="1" smtClean="0"/>
              <a:t>educated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English</a:t>
            </a:r>
            <a:r>
              <a:rPr lang="hr-HR" dirty="0" smtClean="0"/>
              <a:t> </a:t>
            </a:r>
            <a:r>
              <a:rPr lang="hr-HR" dirty="0" err="1" smtClean="0"/>
              <a:t>could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appointed</a:t>
            </a:r>
            <a:r>
              <a:rPr lang="hr-HR" dirty="0" smtClean="0"/>
              <a:t> civil </a:t>
            </a:r>
            <a:r>
              <a:rPr lang="hr-HR" dirty="0" err="1" smtClean="0"/>
              <a:t>servants</a:t>
            </a:r>
            <a:endParaRPr lang="hr-HR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Expansion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Change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legal </a:t>
            </a:r>
            <a:r>
              <a:rPr lang="hr-HR" dirty="0" err="1" smtClean="0"/>
              <a:t>English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India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Republic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India – </a:t>
            </a:r>
            <a:r>
              <a:rPr lang="hr-HR" dirty="0" err="1" smtClean="0"/>
              <a:t>English</a:t>
            </a:r>
            <a:r>
              <a:rPr lang="hr-HR" dirty="0" smtClean="0"/>
              <a:t> </a:t>
            </a:r>
            <a:r>
              <a:rPr lang="hr-HR" dirty="0" err="1" smtClean="0"/>
              <a:t>remains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language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higher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science</a:t>
            </a:r>
            <a:r>
              <a:rPr lang="hr-HR" dirty="0" smtClean="0"/>
              <a:t>; </a:t>
            </a:r>
            <a:r>
              <a:rPr lang="hr-HR" dirty="0" err="1" smtClean="0"/>
              <a:t>Hindi</a:t>
            </a:r>
            <a:r>
              <a:rPr lang="hr-HR" dirty="0" smtClean="0"/>
              <a:t> – National </a:t>
            </a:r>
            <a:r>
              <a:rPr lang="hr-HR" dirty="0" err="1" smtClean="0"/>
              <a:t>Official</a:t>
            </a:r>
            <a:r>
              <a:rPr lang="hr-HR" dirty="0" smtClean="0"/>
              <a:t> </a:t>
            </a:r>
            <a:r>
              <a:rPr lang="hr-HR" dirty="0" err="1" smtClean="0"/>
              <a:t>Language</a:t>
            </a:r>
            <a:endParaRPr lang="hr-HR" dirty="0" smtClean="0"/>
          </a:p>
          <a:p>
            <a:r>
              <a:rPr lang="hr-HR" dirty="0" err="1" smtClean="0"/>
              <a:t>English</a:t>
            </a:r>
            <a:r>
              <a:rPr lang="hr-HR" dirty="0" smtClean="0"/>
              <a:t> – </a:t>
            </a:r>
            <a:r>
              <a:rPr lang="hr-HR" dirty="0" err="1" smtClean="0"/>
              <a:t>language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government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higher</a:t>
            </a:r>
            <a:r>
              <a:rPr lang="hr-HR" dirty="0" smtClean="0"/>
              <a:t> </a:t>
            </a:r>
            <a:r>
              <a:rPr lang="hr-HR" dirty="0" err="1" smtClean="0"/>
              <a:t>justice</a:t>
            </a:r>
            <a:r>
              <a:rPr lang="hr-HR" dirty="0" smtClean="0"/>
              <a:t> </a:t>
            </a:r>
            <a:r>
              <a:rPr lang="hr-HR" dirty="0" err="1" smtClean="0"/>
              <a:t>system</a:t>
            </a:r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4000"/>
              <a:t>Migrations of Angles, Saxons and Jutes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sr-Latn-RS" altLang="sr-Latn-RS" smtClean="0"/>
          </a:p>
        </p:txBody>
      </p:sp>
      <p:pic>
        <p:nvPicPr>
          <p:cNvPr id="103428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2070100"/>
            <a:ext cx="4854575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Expansion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Change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legal </a:t>
            </a:r>
            <a:r>
              <a:rPr lang="hr-HR" dirty="0" err="1" smtClean="0"/>
              <a:t>English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India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Pakistan – </a:t>
            </a:r>
            <a:r>
              <a:rPr lang="hr-HR" dirty="0" err="1" smtClean="0"/>
              <a:t>Urdu</a:t>
            </a:r>
            <a:endParaRPr lang="hr-HR" dirty="0" smtClean="0"/>
          </a:p>
          <a:p>
            <a:r>
              <a:rPr lang="hr-HR" dirty="0" err="1" smtClean="0"/>
              <a:t>Bangladesh</a:t>
            </a:r>
            <a:r>
              <a:rPr lang="hr-HR" dirty="0" smtClean="0"/>
              <a:t> – </a:t>
            </a:r>
            <a:r>
              <a:rPr lang="hr-HR" dirty="0" err="1" smtClean="0"/>
              <a:t>Bangla</a:t>
            </a:r>
            <a:r>
              <a:rPr lang="hr-HR" dirty="0" smtClean="0"/>
              <a:t> (</a:t>
            </a:r>
            <a:r>
              <a:rPr lang="hr-HR" dirty="0" err="1" smtClean="0"/>
              <a:t>formerly</a:t>
            </a:r>
            <a:r>
              <a:rPr lang="hr-HR" dirty="0" smtClean="0"/>
              <a:t>: </a:t>
            </a:r>
            <a:r>
              <a:rPr lang="hr-HR" dirty="0" err="1" smtClean="0"/>
              <a:t>Bengali</a:t>
            </a:r>
            <a:r>
              <a:rPr lang="hr-HR" dirty="0" smtClean="0"/>
              <a:t>)</a:t>
            </a:r>
          </a:p>
          <a:p>
            <a:r>
              <a:rPr lang="hr-HR" dirty="0" smtClean="0"/>
              <a:t>Legal </a:t>
            </a:r>
            <a:r>
              <a:rPr lang="hr-HR" dirty="0" err="1" smtClean="0"/>
              <a:t>terminology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style </a:t>
            </a:r>
            <a:r>
              <a:rPr lang="hr-HR" dirty="0" err="1" smtClean="0"/>
              <a:t>in</a:t>
            </a:r>
            <a:r>
              <a:rPr lang="hr-HR" dirty="0" smtClean="0"/>
              <a:t> India </a:t>
            </a:r>
            <a:r>
              <a:rPr lang="hr-HR" dirty="0" err="1" smtClean="0"/>
              <a:t>and</a:t>
            </a:r>
            <a:r>
              <a:rPr lang="hr-HR" dirty="0" smtClean="0"/>
              <a:t> Pakistan – </a:t>
            </a:r>
            <a:r>
              <a:rPr lang="hr-HR" dirty="0" err="1" smtClean="0"/>
              <a:t>essentially</a:t>
            </a:r>
            <a:r>
              <a:rPr lang="hr-HR" dirty="0" smtClean="0"/>
              <a:t> British</a:t>
            </a:r>
          </a:p>
          <a:p>
            <a:r>
              <a:rPr lang="hr-HR" dirty="0" err="1" smtClean="0"/>
              <a:t>English</a:t>
            </a:r>
            <a:r>
              <a:rPr lang="hr-HR" dirty="0" smtClean="0"/>
              <a:t> </a:t>
            </a:r>
            <a:r>
              <a:rPr lang="hr-HR" dirty="0" err="1" smtClean="0"/>
              <a:t>sometimes</a:t>
            </a:r>
            <a:r>
              <a:rPr lang="hr-HR" dirty="0" smtClean="0"/>
              <a:t> </a:t>
            </a:r>
            <a:r>
              <a:rPr lang="hr-HR" dirty="0" err="1" smtClean="0"/>
              <a:t>operates</a:t>
            </a:r>
            <a:r>
              <a:rPr lang="hr-HR" dirty="0" smtClean="0"/>
              <a:t> as a </a:t>
            </a:r>
            <a:r>
              <a:rPr lang="hr-HR" dirty="0" err="1" smtClean="0"/>
              <a:t>linguistic</a:t>
            </a:r>
            <a:r>
              <a:rPr lang="hr-HR" dirty="0" smtClean="0"/>
              <a:t> tool </a:t>
            </a:r>
            <a:r>
              <a:rPr lang="hr-HR" dirty="0" err="1" smtClean="0"/>
              <a:t>even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Islamic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; </a:t>
            </a:r>
            <a:r>
              <a:rPr lang="hr-HR" dirty="0" err="1" smtClean="0"/>
              <a:t>differences</a:t>
            </a:r>
            <a:r>
              <a:rPr lang="hr-HR" dirty="0" smtClean="0"/>
              <a:t>: </a:t>
            </a:r>
            <a:r>
              <a:rPr lang="hr-HR" dirty="0" err="1" smtClean="0"/>
              <a:t>terms</a:t>
            </a:r>
            <a:r>
              <a:rPr lang="hr-HR" dirty="0" smtClean="0"/>
              <a:t> </a:t>
            </a:r>
            <a:r>
              <a:rPr lang="hr-HR" dirty="0" err="1" smtClean="0"/>
              <a:t>expressing</a:t>
            </a:r>
            <a:r>
              <a:rPr lang="hr-HR" dirty="0" smtClean="0"/>
              <a:t> original </a:t>
            </a:r>
            <a:r>
              <a:rPr lang="hr-HR" dirty="0" err="1" smtClean="0"/>
              <a:t>concepts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Islamic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endParaRPr lang="hr-HR" dirty="0" smtClean="0"/>
          </a:p>
          <a:p>
            <a:r>
              <a:rPr lang="hr-HR" dirty="0" smtClean="0"/>
              <a:t>“</a:t>
            </a:r>
            <a:r>
              <a:rPr lang="hr-HR" dirty="0" err="1" smtClean="0"/>
              <a:t>In</a:t>
            </a:r>
            <a:r>
              <a:rPr lang="hr-HR" dirty="0" smtClean="0"/>
              <a:t> Pakistan,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language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Islamic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is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fact</a:t>
            </a:r>
            <a:r>
              <a:rPr lang="hr-HR" dirty="0" smtClean="0"/>
              <a:t> legislative </a:t>
            </a:r>
            <a:r>
              <a:rPr lang="hr-HR" dirty="0" err="1" smtClean="0"/>
              <a:t>English</a:t>
            </a:r>
            <a:r>
              <a:rPr lang="hr-HR" dirty="0" smtClean="0"/>
              <a:t>” (N. </a:t>
            </a:r>
            <a:r>
              <a:rPr lang="hr-HR" dirty="0" err="1" smtClean="0"/>
              <a:t>Ahmad</a:t>
            </a:r>
            <a:r>
              <a:rPr lang="hr-HR" dirty="0" smtClean="0"/>
              <a:t>)</a:t>
            </a:r>
            <a:endParaRPr lang="hr-HR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Legal </a:t>
            </a:r>
            <a:r>
              <a:rPr lang="hr-HR" dirty="0" err="1" smtClean="0"/>
              <a:t>English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International</a:t>
            </a:r>
            <a:r>
              <a:rPr lang="hr-HR" dirty="0" smtClean="0"/>
              <a:t> </a:t>
            </a:r>
            <a:r>
              <a:rPr lang="hr-HR" dirty="0" err="1" smtClean="0"/>
              <a:t>Trade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Lawyers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non</a:t>
            </a:r>
            <a:r>
              <a:rPr lang="hr-HR" dirty="0" smtClean="0"/>
              <a:t>-</a:t>
            </a:r>
            <a:r>
              <a:rPr lang="hr-HR" dirty="0" err="1" smtClean="0"/>
              <a:t>English</a:t>
            </a:r>
            <a:r>
              <a:rPr lang="hr-HR" dirty="0" smtClean="0"/>
              <a:t> </a:t>
            </a:r>
            <a:r>
              <a:rPr lang="hr-HR" dirty="0" err="1" smtClean="0"/>
              <a:t>speaking</a:t>
            </a:r>
            <a:r>
              <a:rPr lang="hr-HR" dirty="0" smtClean="0"/>
              <a:t> </a:t>
            </a:r>
            <a:r>
              <a:rPr lang="hr-HR" dirty="0" err="1" smtClean="0"/>
              <a:t>countries</a:t>
            </a:r>
            <a:r>
              <a:rPr lang="hr-HR" dirty="0" smtClean="0"/>
              <a:t> </a:t>
            </a:r>
            <a:r>
              <a:rPr lang="hr-HR" dirty="0" err="1" smtClean="0"/>
              <a:t>daily</a:t>
            </a:r>
            <a:r>
              <a:rPr lang="hr-HR" dirty="0" smtClean="0"/>
              <a:t> </a:t>
            </a:r>
            <a:r>
              <a:rPr lang="hr-HR" dirty="0" err="1" smtClean="0"/>
              <a:t>drawing</a:t>
            </a:r>
            <a:r>
              <a:rPr lang="hr-HR" dirty="0" smtClean="0"/>
              <a:t> </a:t>
            </a:r>
            <a:r>
              <a:rPr lang="hr-HR" dirty="0" err="1" smtClean="0"/>
              <a:t>up</a:t>
            </a:r>
            <a:r>
              <a:rPr lang="hr-HR" dirty="0" smtClean="0"/>
              <a:t> </a:t>
            </a:r>
            <a:r>
              <a:rPr lang="hr-HR" dirty="0" err="1" smtClean="0"/>
              <a:t>contracts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English</a:t>
            </a:r>
            <a:r>
              <a:rPr lang="hr-HR" dirty="0" smtClean="0"/>
              <a:t>; </a:t>
            </a:r>
            <a:r>
              <a:rPr lang="hr-HR" dirty="0" err="1" smtClean="0"/>
              <a:t>often</a:t>
            </a:r>
            <a:r>
              <a:rPr lang="hr-HR" dirty="0" smtClean="0"/>
              <a:t> </a:t>
            </a:r>
            <a:r>
              <a:rPr lang="hr-HR" dirty="0" err="1" smtClean="0"/>
              <a:t>contain</a:t>
            </a:r>
            <a:r>
              <a:rPr lang="hr-HR" dirty="0" smtClean="0"/>
              <a:t> </a:t>
            </a:r>
            <a:r>
              <a:rPr lang="hr-HR" dirty="0" err="1" smtClean="0"/>
              <a:t>language</a:t>
            </a:r>
            <a:r>
              <a:rPr lang="hr-HR" dirty="0" smtClean="0"/>
              <a:t> </a:t>
            </a:r>
            <a:r>
              <a:rPr lang="hr-HR" dirty="0" err="1" smtClean="0"/>
              <a:t>similar</a:t>
            </a:r>
            <a:r>
              <a:rPr lang="hr-HR" dirty="0" smtClean="0"/>
              <a:t> to </a:t>
            </a:r>
            <a:r>
              <a:rPr lang="hr-HR" dirty="0" err="1" smtClean="0"/>
              <a:t>traditional</a:t>
            </a:r>
            <a:r>
              <a:rPr lang="hr-HR" dirty="0" smtClean="0"/>
              <a:t> </a:t>
            </a:r>
            <a:r>
              <a:rPr lang="hr-HR" dirty="0" err="1" smtClean="0"/>
              <a:t>common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contracts</a:t>
            </a:r>
            <a:r>
              <a:rPr lang="hr-HR" dirty="0" smtClean="0"/>
              <a:t> – </a:t>
            </a:r>
            <a:r>
              <a:rPr lang="hr-HR" dirty="0" err="1" smtClean="0"/>
              <a:t>serious</a:t>
            </a:r>
            <a:r>
              <a:rPr lang="hr-HR" dirty="0" smtClean="0"/>
              <a:t> </a:t>
            </a:r>
            <a:r>
              <a:rPr lang="hr-HR" dirty="0" err="1" smtClean="0"/>
              <a:t>problems</a:t>
            </a:r>
            <a:endParaRPr lang="hr-HR" dirty="0" smtClean="0"/>
          </a:p>
          <a:p>
            <a:r>
              <a:rPr lang="hr-HR" dirty="0" err="1" smtClean="0"/>
              <a:t>Cultural</a:t>
            </a:r>
            <a:r>
              <a:rPr lang="hr-HR" dirty="0" smtClean="0"/>
              <a:t> </a:t>
            </a:r>
            <a:r>
              <a:rPr lang="hr-HR" dirty="0" err="1" smtClean="0"/>
              <a:t>collision</a:t>
            </a:r>
            <a:endParaRPr lang="hr-HR" dirty="0" smtClean="0"/>
          </a:p>
          <a:p>
            <a:r>
              <a:rPr lang="hr-HR" dirty="0" smtClean="0"/>
              <a:t>Civil </a:t>
            </a:r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lawyers</a:t>
            </a:r>
            <a:r>
              <a:rPr lang="hr-HR" dirty="0" smtClean="0"/>
              <a:t> </a:t>
            </a:r>
            <a:r>
              <a:rPr lang="hr-HR" dirty="0" err="1" smtClean="0"/>
              <a:t>may</a:t>
            </a:r>
            <a:r>
              <a:rPr lang="hr-HR" dirty="0" smtClean="0"/>
              <a:t> </a:t>
            </a:r>
            <a:r>
              <a:rPr lang="hr-HR" dirty="0" err="1" smtClean="0"/>
              <a:t>copy</a:t>
            </a:r>
            <a:r>
              <a:rPr lang="hr-HR" dirty="0" smtClean="0"/>
              <a:t> </a:t>
            </a:r>
            <a:r>
              <a:rPr lang="hr-HR" dirty="0" err="1" smtClean="0"/>
              <a:t>common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contracts</a:t>
            </a:r>
            <a:r>
              <a:rPr lang="hr-HR" dirty="0" smtClean="0"/>
              <a:t> </a:t>
            </a:r>
            <a:r>
              <a:rPr lang="hr-HR" dirty="0" err="1" smtClean="0"/>
              <a:t>without</a:t>
            </a:r>
            <a:r>
              <a:rPr lang="hr-HR" dirty="0" smtClean="0"/>
              <a:t> </a:t>
            </a:r>
            <a:r>
              <a:rPr lang="hr-HR" dirty="0" err="1" smtClean="0"/>
              <a:t>fully</a:t>
            </a:r>
            <a:r>
              <a:rPr lang="hr-HR" dirty="0" smtClean="0"/>
              <a:t> </a:t>
            </a:r>
            <a:r>
              <a:rPr lang="hr-HR" dirty="0" err="1" smtClean="0"/>
              <a:t>understanding</a:t>
            </a:r>
            <a:r>
              <a:rPr lang="hr-HR" dirty="0" smtClean="0"/>
              <a:t> </a:t>
            </a:r>
            <a:r>
              <a:rPr lang="hr-HR" dirty="0" err="1" smtClean="0"/>
              <a:t>them</a:t>
            </a:r>
            <a:endParaRPr lang="hr-HR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Legal </a:t>
            </a:r>
            <a:r>
              <a:rPr lang="hr-HR" dirty="0" err="1" smtClean="0"/>
              <a:t>English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International</a:t>
            </a:r>
            <a:r>
              <a:rPr lang="hr-HR" dirty="0" smtClean="0"/>
              <a:t> </a:t>
            </a:r>
            <a:r>
              <a:rPr lang="hr-HR" dirty="0" err="1" smtClean="0"/>
              <a:t>Trade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“</a:t>
            </a:r>
            <a:r>
              <a:rPr lang="hr-HR" i="1" dirty="0" err="1" smtClean="0"/>
              <a:t>While</a:t>
            </a:r>
            <a:r>
              <a:rPr lang="hr-HR" i="1" dirty="0" smtClean="0"/>
              <a:t> it is </a:t>
            </a:r>
            <a:r>
              <a:rPr lang="hr-HR" i="1" dirty="0" err="1" smtClean="0"/>
              <a:t>open</a:t>
            </a:r>
            <a:r>
              <a:rPr lang="hr-HR" i="1" dirty="0" smtClean="0"/>
              <a:t> to </a:t>
            </a:r>
            <a:r>
              <a:rPr lang="hr-HR" i="1" dirty="0" err="1" smtClean="0"/>
              <a:t>the</a:t>
            </a:r>
            <a:r>
              <a:rPr lang="hr-HR" i="1" dirty="0" smtClean="0"/>
              <a:t> </a:t>
            </a:r>
            <a:r>
              <a:rPr lang="hr-HR" i="1" dirty="0" err="1" smtClean="0"/>
              <a:t>parties</a:t>
            </a:r>
            <a:r>
              <a:rPr lang="hr-HR" i="1" dirty="0" smtClean="0"/>
              <a:t> </a:t>
            </a:r>
            <a:r>
              <a:rPr lang="hr-HR" i="1" dirty="0" err="1" smtClean="0"/>
              <a:t>in</a:t>
            </a:r>
            <a:r>
              <a:rPr lang="hr-HR" i="1" dirty="0" smtClean="0"/>
              <a:t> </a:t>
            </a:r>
            <a:r>
              <a:rPr lang="hr-HR" i="1" dirty="0" err="1" smtClean="0"/>
              <a:t>dispute</a:t>
            </a:r>
            <a:r>
              <a:rPr lang="hr-HR" i="1" dirty="0" smtClean="0"/>
              <a:t> </a:t>
            </a:r>
            <a:r>
              <a:rPr lang="hr-HR" i="1" dirty="0" err="1" smtClean="0"/>
              <a:t>over</a:t>
            </a:r>
            <a:r>
              <a:rPr lang="hr-HR" i="1" dirty="0" smtClean="0"/>
              <a:t> a </a:t>
            </a:r>
            <a:r>
              <a:rPr lang="hr-HR" i="1" dirty="0" err="1" smtClean="0"/>
              <a:t>contract</a:t>
            </a:r>
            <a:r>
              <a:rPr lang="hr-HR" i="1" dirty="0" smtClean="0"/>
              <a:t> to </a:t>
            </a:r>
            <a:r>
              <a:rPr lang="hr-HR" i="1" dirty="0" err="1" smtClean="0"/>
              <a:t>adduce</a:t>
            </a:r>
            <a:r>
              <a:rPr lang="hr-HR" i="1" dirty="0" smtClean="0"/>
              <a:t> </a:t>
            </a:r>
            <a:r>
              <a:rPr lang="hr-HR" i="1" dirty="0" err="1" smtClean="0"/>
              <a:t>evidence</a:t>
            </a:r>
            <a:r>
              <a:rPr lang="hr-HR" i="1" dirty="0" smtClean="0"/>
              <a:t> as to </a:t>
            </a:r>
            <a:r>
              <a:rPr lang="hr-HR" i="1" dirty="0" err="1" smtClean="0"/>
              <a:t>the</a:t>
            </a:r>
            <a:r>
              <a:rPr lang="hr-HR" i="1" dirty="0" smtClean="0"/>
              <a:t> </a:t>
            </a:r>
            <a:r>
              <a:rPr lang="hr-HR" i="1" dirty="0" err="1" smtClean="0"/>
              <a:t>meaning</a:t>
            </a:r>
            <a:r>
              <a:rPr lang="hr-HR" i="1" dirty="0" smtClean="0"/>
              <a:t> </a:t>
            </a:r>
            <a:r>
              <a:rPr lang="hr-HR" i="1" dirty="0" err="1" smtClean="0"/>
              <a:t>of</a:t>
            </a:r>
            <a:r>
              <a:rPr lang="hr-HR" i="1" dirty="0" smtClean="0"/>
              <a:t> </a:t>
            </a:r>
            <a:r>
              <a:rPr lang="hr-HR" i="1" dirty="0" err="1" smtClean="0"/>
              <a:t>specific</a:t>
            </a:r>
            <a:r>
              <a:rPr lang="hr-HR" i="1" dirty="0" smtClean="0"/>
              <a:t> </a:t>
            </a:r>
            <a:r>
              <a:rPr lang="hr-HR" i="1" dirty="0" err="1" smtClean="0"/>
              <a:t>foreign</a:t>
            </a:r>
            <a:r>
              <a:rPr lang="hr-HR" i="1" dirty="0" smtClean="0"/>
              <a:t> </a:t>
            </a:r>
            <a:r>
              <a:rPr lang="hr-HR" i="1" dirty="0" err="1" smtClean="0"/>
              <a:t>words</a:t>
            </a:r>
            <a:r>
              <a:rPr lang="hr-HR" i="1" dirty="0" smtClean="0"/>
              <a:t>, it is </a:t>
            </a:r>
            <a:r>
              <a:rPr lang="hr-HR" i="1" dirty="0" err="1" smtClean="0"/>
              <a:t>not</a:t>
            </a:r>
            <a:r>
              <a:rPr lang="hr-HR" i="1" dirty="0" smtClean="0"/>
              <a:t> </a:t>
            </a:r>
            <a:r>
              <a:rPr lang="hr-HR" i="1" dirty="0" err="1" smtClean="0"/>
              <a:t>possible</a:t>
            </a:r>
            <a:r>
              <a:rPr lang="hr-HR" i="1" dirty="0" smtClean="0"/>
              <a:t> at </a:t>
            </a:r>
            <a:r>
              <a:rPr lang="hr-HR" i="1" dirty="0" err="1" smtClean="0"/>
              <a:t>common</a:t>
            </a:r>
            <a:r>
              <a:rPr lang="hr-HR" i="1" dirty="0" smtClean="0"/>
              <a:t> </a:t>
            </a:r>
            <a:r>
              <a:rPr lang="hr-HR" i="1" dirty="0" err="1" smtClean="0"/>
              <a:t>law</a:t>
            </a:r>
            <a:r>
              <a:rPr lang="hr-HR" i="1" dirty="0" smtClean="0"/>
              <a:t> to </a:t>
            </a:r>
            <a:r>
              <a:rPr lang="hr-HR" i="1" dirty="0" err="1" smtClean="0"/>
              <a:t>adduce</a:t>
            </a:r>
            <a:r>
              <a:rPr lang="hr-HR" i="1" dirty="0" smtClean="0"/>
              <a:t> </a:t>
            </a:r>
            <a:r>
              <a:rPr lang="hr-HR" i="1" dirty="0" err="1" smtClean="0"/>
              <a:t>evidence</a:t>
            </a:r>
            <a:r>
              <a:rPr lang="hr-HR" i="1" dirty="0" smtClean="0"/>
              <a:t> as to </a:t>
            </a:r>
            <a:r>
              <a:rPr lang="hr-HR" i="1" dirty="0" err="1" smtClean="0"/>
              <a:t>the</a:t>
            </a:r>
            <a:r>
              <a:rPr lang="hr-HR" i="1" dirty="0" smtClean="0"/>
              <a:t> </a:t>
            </a:r>
            <a:r>
              <a:rPr lang="hr-HR" i="1" dirty="0" err="1" smtClean="0"/>
              <a:t>actual</a:t>
            </a:r>
            <a:r>
              <a:rPr lang="hr-HR" i="1" dirty="0" smtClean="0"/>
              <a:t> </a:t>
            </a:r>
            <a:r>
              <a:rPr lang="hr-HR" i="1" dirty="0" err="1" smtClean="0"/>
              <a:t>intention</a:t>
            </a:r>
            <a:r>
              <a:rPr lang="hr-HR" i="1" dirty="0" smtClean="0"/>
              <a:t> </a:t>
            </a:r>
            <a:r>
              <a:rPr lang="hr-HR" i="1" dirty="0" err="1" smtClean="0"/>
              <a:t>of</a:t>
            </a:r>
            <a:r>
              <a:rPr lang="hr-HR" i="1" dirty="0" smtClean="0"/>
              <a:t> </a:t>
            </a:r>
            <a:r>
              <a:rPr lang="hr-HR" i="1" dirty="0" err="1" smtClean="0"/>
              <a:t>the</a:t>
            </a:r>
            <a:r>
              <a:rPr lang="hr-HR" i="1" dirty="0" smtClean="0"/>
              <a:t> </a:t>
            </a:r>
            <a:r>
              <a:rPr lang="hr-HR" i="1" dirty="0" err="1" smtClean="0"/>
              <a:t>parties</a:t>
            </a:r>
            <a:r>
              <a:rPr lang="hr-HR" i="1" dirty="0" smtClean="0"/>
              <a:t> </a:t>
            </a:r>
            <a:r>
              <a:rPr lang="hr-HR" i="1" dirty="0" err="1" smtClean="0"/>
              <a:t>when</a:t>
            </a:r>
            <a:r>
              <a:rPr lang="hr-HR" i="1" dirty="0" smtClean="0"/>
              <a:t> </a:t>
            </a:r>
            <a:r>
              <a:rPr lang="hr-HR" i="1" dirty="0" err="1" smtClean="0"/>
              <a:t>the</a:t>
            </a:r>
            <a:r>
              <a:rPr lang="hr-HR" i="1" dirty="0" smtClean="0"/>
              <a:t> </a:t>
            </a:r>
            <a:r>
              <a:rPr lang="hr-HR" i="1" dirty="0" err="1" smtClean="0"/>
              <a:t>contract</a:t>
            </a:r>
            <a:r>
              <a:rPr lang="hr-HR" i="1" dirty="0" smtClean="0"/>
              <a:t> </a:t>
            </a:r>
            <a:r>
              <a:rPr lang="hr-HR" i="1" dirty="0" err="1" smtClean="0"/>
              <a:t>was</a:t>
            </a:r>
            <a:r>
              <a:rPr lang="hr-HR" i="1" dirty="0" smtClean="0"/>
              <a:t> </a:t>
            </a:r>
            <a:r>
              <a:rPr lang="hr-HR" b="1" i="1" dirty="0" err="1" smtClean="0"/>
              <a:t>executed</a:t>
            </a:r>
            <a:r>
              <a:rPr lang="hr-HR" i="1" dirty="0" smtClean="0"/>
              <a:t>”</a:t>
            </a:r>
            <a:endParaRPr lang="hr-HR" i="1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Contradictory</a:t>
            </a:r>
            <a:r>
              <a:rPr lang="hr-HR" dirty="0" smtClean="0"/>
              <a:t> </a:t>
            </a:r>
            <a:r>
              <a:rPr lang="hr-HR" dirty="0" err="1" smtClean="0"/>
              <a:t>interpretation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 </a:t>
            </a:r>
            <a:r>
              <a:rPr lang="hr-HR" dirty="0" err="1" smtClean="0"/>
              <a:t>contract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commercial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,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connectingh</a:t>
            </a:r>
            <a:r>
              <a:rPr lang="hr-HR" dirty="0" smtClean="0"/>
              <a:t> </a:t>
            </a:r>
            <a:r>
              <a:rPr lang="hr-HR" dirty="0" err="1" smtClean="0"/>
              <a:t>factors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different</a:t>
            </a:r>
            <a:r>
              <a:rPr lang="hr-HR" dirty="0" smtClean="0"/>
              <a:t> </a:t>
            </a:r>
            <a:r>
              <a:rPr lang="hr-HR" dirty="0" err="1" smtClean="0"/>
              <a:t>States</a:t>
            </a:r>
            <a:r>
              <a:rPr lang="hr-HR" dirty="0" smtClean="0"/>
              <a:t> is </a:t>
            </a:r>
            <a:r>
              <a:rPr lang="hr-HR" dirty="0" err="1" smtClean="0"/>
              <a:t>expressly</a:t>
            </a:r>
            <a:r>
              <a:rPr lang="hr-HR" dirty="0" smtClean="0"/>
              <a:t> </a:t>
            </a:r>
            <a:r>
              <a:rPr lang="hr-HR" dirty="0" err="1" smtClean="0"/>
              <a:t>submitterd</a:t>
            </a:r>
            <a:r>
              <a:rPr lang="hr-HR" dirty="0" smtClean="0"/>
              <a:t> or </a:t>
            </a:r>
            <a:r>
              <a:rPr lang="hr-HR" dirty="0" err="1" smtClean="0"/>
              <a:t>may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submitted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way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interpretation</a:t>
            </a:r>
            <a:r>
              <a:rPr lang="hr-HR" dirty="0" smtClean="0"/>
              <a:t> to a </a:t>
            </a:r>
            <a:r>
              <a:rPr lang="hr-HR" dirty="0" err="1" smtClean="0"/>
              <a:t>definite</a:t>
            </a:r>
            <a:r>
              <a:rPr lang="hr-HR" dirty="0" smtClean="0"/>
              <a:t> legal </a:t>
            </a:r>
            <a:r>
              <a:rPr lang="hr-HR" dirty="0" err="1" smtClean="0"/>
              <a:t>order</a:t>
            </a:r>
            <a:endParaRPr lang="hr-HR" dirty="0" smtClean="0"/>
          </a:p>
          <a:p>
            <a:r>
              <a:rPr lang="hr-HR" dirty="0" smtClean="0"/>
              <a:t>Legal </a:t>
            </a:r>
            <a:r>
              <a:rPr lang="hr-HR" dirty="0" err="1" smtClean="0"/>
              <a:t>disputes</a:t>
            </a:r>
            <a:r>
              <a:rPr lang="hr-HR" dirty="0" smtClean="0"/>
              <a:t> </a:t>
            </a:r>
            <a:r>
              <a:rPr lang="hr-HR" dirty="0" err="1" smtClean="0"/>
              <a:t>arising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contract</a:t>
            </a:r>
            <a:r>
              <a:rPr lang="hr-HR" dirty="0" smtClean="0"/>
              <a:t> </a:t>
            </a:r>
            <a:r>
              <a:rPr lang="hr-HR" dirty="0" err="1" smtClean="0"/>
              <a:t>heard</a:t>
            </a:r>
            <a:r>
              <a:rPr lang="hr-HR" dirty="0" smtClean="0"/>
              <a:t> </a:t>
            </a:r>
            <a:r>
              <a:rPr lang="hr-HR" dirty="0" err="1" smtClean="0"/>
              <a:t>either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hr-HR" dirty="0" err="1" smtClean="0"/>
              <a:t>arbitration</a:t>
            </a:r>
            <a:r>
              <a:rPr lang="hr-HR" dirty="0" smtClean="0"/>
              <a:t> tribunal or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courts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a State</a:t>
            </a:r>
            <a:endParaRPr lang="hr-HR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Contradictory</a:t>
            </a:r>
            <a:r>
              <a:rPr lang="hr-HR" dirty="0" smtClean="0"/>
              <a:t> </a:t>
            </a:r>
            <a:r>
              <a:rPr lang="hr-HR" dirty="0" err="1" smtClean="0"/>
              <a:t>interpretation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Where</a:t>
            </a:r>
            <a:r>
              <a:rPr lang="hr-HR" dirty="0" smtClean="0"/>
              <a:t> </a:t>
            </a:r>
            <a:r>
              <a:rPr lang="hr-HR" dirty="0" err="1" smtClean="0"/>
              <a:t>litigation</a:t>
            </a:r>
            <a:r>
              <a:rPr lang="hr-HR" dirty="0" smtClean="0"/>
              <a:t> </a:t>
            </a:r>
            <a:r>
              <a:rPr lang="hr-HR" dirty="0" err="1" smtClean="0"/>
              <a:t>has</a:t>
            </a:r>
            <a:r>
              <a:rPr lang="hr-HR" dirty="0" smtClean="0"/>
              <a:t> to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heard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a State’s court,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interpretation</a:t>
            </a:r>
            <a:r>
              <a:rPr lang="hr-HR" dirty="0" smtClean="0"/>
              <a:t> </a:t>
            </a:r>
            <a:r>
              <a:rPr lang="hr-HR" dirty="0" err="1" smtClean="0"/>
              <a:t>may</a:t>
            </a:r>
            <a:r>
              <a:rPr lang="hr-HR" dirty="0" smtClean="0"/>
              <a:t> </a:t>
            </a:r>
            <a:r>
              <a:rPr lang="hr-HR" dirty="0" err="1" smtClean="0"/>
              <a:t>cause</a:t>
            </a:r>
            <a:r>
              <a:rPr lang="hr-HR" dirty="0" smtClean="0"/>
              <a:t> </a:t>
            </a:r>
            <a:r>
              <a:rPr lang="hr-HR" dirty="0" err="1" smtClean="0"/>
              <a:t>considerable</a:t>
            </a:r>
            <a:r>
              <a:rPr lang="hr-HR" dirty="0" smtClean="0"/>
              <a:t> </a:t>
            </a:r>
            <a:r>
              <a:rPr lang="hr-HR" dirty="0" err="1" smtClean="0"/>
              <a:t>surprise</a:t>
            </a:r>
            <a:r>
              <a:rPr lang="hr-HR" dirty="0" smtClean="0"/>
              <a:t> to one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parties</a:t>
            </a:r>
            <a:endParaRPr lang="hr-HR" dirty="0" smtClean="0"/>
          </a:p>
          <a:p>
            <a:r>
              <a:rPr lang="hr-HR" dirty="0" smtClean="0"/>
              <a:t>A British or North American court </a:t>
            </a:r>
            <a:r>
              <a:rPr lang="hr-HR" dirty="0" err="1" smtClean="0"/>
              <a:t>tends</a:t>
            </a:r>
            <a:r>
              <a:rPr lang="hr-HR" dirty="0" smtClean="0"/>
              <a:t> to interpret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terms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a </a:t>
            </a:r>
            <a:r>
              <a:rPr lang="hr-HR" dirty="0" err="1" smtClean="0"/>
              <a:t>contract</a:t>
            </a:r>
            <a:r>
              <a:rPr lang="hr-HR" dirty="0" smtClean="0"/>
              <a:t> </a:t>
            </a:r>
            <a:r>
              <a:rPr lang="hr-HR" dirty="0" err="1" smtClean="0"/>
              <a:t>drawn</a:t>
            </a:r>
            <a:r>
              <a:rPr lang="hr-HR" dirty="0" smtClean="0"/>
              <a:t> </a:t>
            </a:r>
            <a:r>
              <a:rPr lang="hr-HR" dirty="0" err="1" smtClean="0"/>
              <a:t>up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English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line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traditional</a:t>
            </a:r>
            <a:r>
              <a:rPr lang="hr-HR" dirty="0" smtClean="0"/>
              <a:t> </a:t>
            </a:r>
            <a:r>
              <a:rPr lang="hr-HR" dirty="0" err="1" smtClean="0"/>
              <a:t>common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</a:t>
            </a:r>
            <a:r>
              <a:rPr lang="hr-HR" dirty="0" err="1" smtClean="0"/>
              <a:t>thinking</a:t>
            </a:r>
            <a:endParaRPr lang="hr-HR" dirty="0" smtClean="0"/>
          </a:p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terms</a:t>
            </a:r>
            <a:r>
              <a:rPr lang="hr-HR" dirty="0" smtClean="0"/>
              <a:t> </a:t>
            </a:r>
            <a:r>
              <a:rPr lang="hr-HR" dirty="0" err="1" smtClean="0"/>
              <a:t>may</a:t>
            </a:r>
            <a:r>
              <a:rPr lang="hr-HR" dirty="0" smtClean="0"/>
              <a:t> </a:t>
            </a:r>
            <a:r>
              <a:rPr lang="hr-HR" dirty="0" err="1" smtClean="0"/>
              <a:t>acquire</a:t>
            </a:r>
            <a:r>
              <a:rPr lang="hr-HR" dirty="0" smtClean="0"/>
              <a:t> a </a:t>
            </a:r>
            <a:r>
              <a:rPr lang="hr-HR" dirty="0" err="1" smtClean="0"/>
              <a:t>meaning</a:t>
            </a:r>
            <a:r>
              <a:rPr lang="hr-HR" dirty="0" smtClean="0"/>
              <a:t> </a:t>
            </a:r>
            <a:r>
              <a:rPr lang="hr-HR" dirty="0" err="1" smtClean="0"/>
              <a:t>completely</a:t>
            </a:r>
            <a:r>
              <a:rPr lang="hr-HR" dirty="0" smtClean="0"/>
              <a:t> </a:t>
            </a:r>
            <a:r>
              <a:rPr lang="hr-HR" dirty="0" err="1" smtClean="0"/>
              <a:t>different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imagined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party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a</a:t>
            </a:r>
            <a:r>
              <a:rPr lang="hr-HR" dirty="0" smtClean="0"/>
              <a:t> </a:t>
            </a:r>
            <a:r>
              <a:rPr lang="hr-HR" dirty="0" err="1" smtClean="0"/>
              <a:t>continental</a:t>
            </a:r>
            <a:r>
              <a:rPr lang="hr-HR" dirty="0" smtClean="0"/>
              <a:t> </a:t>
            </a:r>
            <a:r>
              <a:rPr lang="hr-HR" dirty="0" err="1" smtClean="0"/>
              <a:t>country</a:t>
            </a:r>
            <a:endParaRPr lang="hr-HR" dirty="0" smtClean="0"/>
          </a:p>
          <a:p>
            <a:r>
              <a:rPr lang="hr-HR" dirty="0" err="1" smtClean="0"/>
              <a:t>Efforts</a:t>
            </a:r>
            <a:r>
              <a:rPr lang="hr-HR" dirty="0" smtClean="0"/>
              <a:t> to </a:t>
            </a:r>
            <a:r>
              <a:rPr lang="hr-HR" dirty="0" err="1" smtClean="0"/>
              <a:t>develop</a:t>
            </a:r>
            <a:r>
              <a:rPr lang="hr-HR" dirty="0" smtClean="0"/>
              <a:t> </a:t>
            </a:r>
            <a:r>
              <a:rPr lang="hr-HR" dirty="0" err="1" smtClean="0"/>
              <a:t>terminology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is 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too</a:t>
            </a:r>
            <a:r>
              <a:rPr lang="hr-HR" dirty="0" smtClean="0"/>
              <a:t> </a:t>
            </a:r>
            <a:r>
              <a:rPr lang="hr-HR" dirty="0" err="1" smtClean="0"/>
              <a:t>closely</a:t>
            </a:r>
            <a:r>
              <a:rPr lang="hr-HR" dirty="0" smtClean="0"/>
              <a:t> </a:t>
            </a:r>
            <a:r>
              <a:rPr lang="hr-HR" dirty="0" err="1" smtClean="0"/>
              <a:t>linked</a:t>
            </a:r>
            <a:r>
              <a:rPr lang="hr-HR" dirty="0" smtClean="0"/>
              <a:t> to </a:t>
            </a:r>
            <a:r>
              <a:rPr lang="hr-HR" dirty="0" err="1" smtClean="0"/>
              <a:t>the</a:t>
            </a:r>
            <a:r>
              <a:rPr lang="hr-HR" dirty="0" smtClean="0"/>
              <a:t> legal </a:t>
            </a:r>
            <a:r>
              <a:rPr lang="hr-HR" dirty="0" err="1" smtClean="0"/>
              <a:t>orders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particular</a:t>
            </a:r>
            <a:r>
              <a:rPr lang="hr-HR" dirty="0" smtClean="0"/>
              <a:t> </a:t>
            </a:r>
            <a:r>
              <a:rPr lang="hr-HR" dirty="0" err="1" smtClean="0"/>
              <a:t>States</a:t>
            </a:r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Anglo-</a:t>
            </a:r>
            <a:r>
              <a:rPr lang="hr-HR" dirty="0" err="1" smtClean="0"/>
              <a:t>saxon</a:t>
            </a:r>
            <a:r>
              <a:rPr lang="hr-HR" dirty="0" smtClean="0"/>
              <a:t> </a:t>
            </a:r>
            <a:r>
              <a:rPr lang="hr-HR" dirty="0" err="1" smtClean="0"/>
              <a:t>england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54" y="2286000"/>
            <a:ext cx="3227442" cy="3594100"/>
          </a:xfrm>
        </p:spPr>
      </p:pic>
    </p:spTree>
    <p:extLst>
      <p:ext uri="{BB962C8B-B14F-4D97-AF65-F5344CB8AC3E}">
        <p14:creationId xmlns:p14="http://schemas.microsoft.com/office/powerpoint/2010/main" val="83827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Anglo-</a:t>
            </a:r>
            <a:r>
              <a:rPr lang="hr-HR" dirty="0" err="1" smtClean="0"/>
              <a:t>Saxon</a:t>
            </a:r>
            <a:r>
              <a:rPr lang="hr-HR" dirty="0" smtClean="0"/>
              <a:t> </a:t>
            </a:r>
            <a:r>
              <a:rPr lang="hr-HR" dirty="0" err="1" smtClean="0"/>
              <a:t>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No </a:t>
            </a:r>
            <a:r>
              <a:rPr lang="hr-HR" dirty="0" err="1" smtClean="0"/>
              <a:t>continuous</a:t>
            </a:r>
            <a:r>
              <a:rPr lang="hr-HR" dirty="0" smtClean="0"/>
              <a:t> </a:t>
            </a:r>
            <a:r>
              <a:rPr lang="hr-HR" dirty="0" err="1" smtClean="0"/>
              <a:t>tradition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Roman </a:t>
            </a:r>
            <a:r>
              <a:rPr lang="hr-HR" dirty="0" err="1" smtClean="0"/>
              <a:t>law</a:t>
            </a:r>
            <a:endParaRPr lang="hr-HR" dirty="0" smtClean="0"/>
          </a:p>
          <a:p>
            <a:r>
              <a:rPr lang="hr-HR" dirty="0" err="1" smtClean="0"/>
              <a:t>Germanic</a:t>
            </a:r>
            <a:r>
              <a:rPr lang="hr-HR" dirty="0" smtClean="0"/>
              <a:t> </a:t>
            </a:r>
            <a:r>
              <a:rPr lang="hr-HR" dirty="0" err="1" smtClean="0"/>
              <a:t>custom</a:t>
            </a:r>
            <a:r>
              <a:rPr lang="hr-HR" dirty="0" smtClean="0"/>
              <a:t> + Christian influence</a:t>
            </a:r>
          </a:p>
          <a:p>
            <a:r>
              <a:rPr lang="hr-HR" dirty="0" err="1" smtClean="0"/>
              <a:t>Little</a:t>
            </a:r>
            <a:r>
              <a:rPr lang="hr-HR" dirty="0" smtClean="0"/>
              <a:t> </a:t>
            </a:r>
            <a:r>
              <a:rPr lang="hr-HR" dirty="0" err="1" smtClean="0"/>
              <a:t>literacy</a:t>
            </a:r>
            <a:r>
              <a:rPr lang="hr-HR" dirty="0" smtClean="0"/>
              <a:t>, </a:t>
            </a:r>
            <a:r>
              <a:rPr lang="hr-HR" dirty="0" err="1" smtClean="0"/>
              <a:t>few</a:t>
            </a:r>
            <a:r>
              <a:rPr lang="hr-HR" dirty="0" smtClean="0"/>
              <a:t> </a:t>
            </a:r>
            <a:r>
              <a:rPr lang="hr-HR" dirty="0" err="1" smtClean="0"/>
              <a:t>officials</a:t>
            </a:r>
            <a:r>
              <a:rPr lang="hr-HR" dirty="0" smtClean="0"/>
              <a:t>, no </a:t>
            </a:r>
            <a:r>
              <a:rPr lang="hr-HR" dirty="0" err="1" smtClean="0"/>
              <a:t>central</a:t>
            </a:r>
            <a:r>
              <a:rPr lang="hr-HR" dirty="0" smtClean="0"/>
              <a:t> </a:t>
            </a:r>
            <a:r>
              <a:rPr lang="hr-HR" dirty="0" err="1" smtClean="0"/>
              <a:t>administration</a:t>
            </a:r>
            <a:r>
              <a:rPr lang="hr-HR" dirty="0" smtClean="0"/>
              <a:t>, no </a:t>
            </a:r>
            <a:r>
              <a:rPr lang="hr-HR" dirty="0" err="1" smtClean="0"/>
              <a:t>courts</a:t>
            </a:r>
            <a:endParaRPr lang="hr-HR" dirty="0" smtClean="0"/>
          </a:p>
          <a:p>
            <a:r>
              <a:rPr lang="hr-HR" dirty="0" err="1" smtClean="0"/>
              <a:t>Early</a:t>
            </a:r>
            <a:r>
              <a:rPr lang="hr-HR" dirty="0" smtClean="0"/>
              <a:t> Anglo-</a:t>
            </a:r>
            <a:r>
              <a:rPr lang="hr-HR" dirty="0" err="1" smtClean="0"/>
              <a:t>Saxon</a:t>
            </a:r>
            <a:r>
              <a:rPr lang="hr-HR" dirty="0" smtClean="0"/>
              <a:t> </a:t>
            </a:r>
            <a:r>
              <a:rPr lang="hr-HR" dirty="0" err="1" smtClean="0"/>
              <a:t>law</a:t>
            </a:r>
            <a:r>
              <a:rPr lang="hr-HR" dirty="0" smtClean="0"/>
              <a:t> – </a:t>
            </a:r>
            <a:r>
              <a:rPr lang="hr-HR" dirty="0" err="1" smtClean="0"/>
              <a:t>primitive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harsh</a:t>
            </a:r>
            <a:r>
              <a:rPr lang="hr-HR" dirty="0" smtClean="0"/>
              <a:t> (</a:t>
            </a:r>
            <a:r>
              <a:rPr lang="hr-HR" dirty="0" err="1" smtClean="0"/>
              <a:t>private</a:t>
            </a:r>
            <a:r>
              <a:rPr lang="hr-HR" dirty="0" smtClean="0"/>
              <a:t> </a:t>
            </a:r>
            <a:r>
              <a:rPr lang="hr-HR" dirty="0" err="1" smtClean="0"/>
              <a:t>vengeance</a:t>
            </a:r>
            <a:r>
              <a:rPr lang="hr-HR" dirty="0" smtClean="0"/>
              <a:t>, </a:t>
            </a:r>
            <a:r>
              <a:rPr lang="hr-HR" dirty="0" err="1" smtClean="0"/>
              <a:t>blood</a:t>
            </a:r>
            <a:r>
              <a:rPr lang="hr-HR" dirty="0" smtClean="0"/>
              <a:t> </a:t>
            </a:r>
            <a:r>
              <a:rPr lang="hr-HR" dirty="0" err="1" smtClean="0"/>
              <a:t>feuds</a:t>
            </a:r>
            <a:r>
              <a:rPr lang="hr-HR" dirty="0" smtClean="0"/>
              <a:t>)</a:t>
            </a:r>
          </a:p>
          <a:p>
            <a:r>
              <a:rPr lang="hr-HR" dirty="0" err="1" smtClean="0"/>
              <a:t>Gradually</a:t>
            </a:r>
            <a:r>
              <a:rPr lang="hr-HR" dirty="0" smtClean="0"/>
              <a:t>, </a:t>
            </a:r>
            <a:r>
              <a:rPr lang="hr-HR" dirty="0" err="1" smtClean="0"/>
              <a:t>rulers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four</a:t>
            </a:r>
            <a:r>
              <a:rPr lang="hr-HR" dirty="0" smtClean="0"/>
              <a:t> </a:t>
            </a:r>
            <a:r>
              <a:rPr lang="hr-HR" dirty="0" err="1" smtClean="0"/>
              <a:t>kingdoms</a:t>
            </a:r>
            <a:r>
              <a:rPr lang="hr-HR" dirty="0" smtClean="0"/>
              <a:t> (</a:t>
            </a:r>
            <a:r>
              <a:rPr lang="hr-HR" dirty="0" err="1" smtClean="0"/>
              <a:t>Kent</a:t>
            </a:r>
            <a:r>
              <a:rPr lang="hr-HR" dirty="0" smtClean="0"/>
              <a:t>, </a:t>
            </a:r>
            <a:r>
              <a:rPr lang="hr-HR" dirty="0" err="1" smtClean="0"/>
              <a:t>Wessex</a:t>
            </a:r>
            <a:r>
              <a:rPr lang="hr-HR" dirty="0" smtClean="0"/>
              <a:t>, </a:t>
            </a:r>
            <a:r>
              <a:rPr lang="hr-HR" dirty="0" err="1" smtClean="0"/>
              <a:t>Mercia</a:t>
            </a:r>
            <a:r>
              <a:rPr lang="hr-HR" dirty="0" smtClean="0"/>
              <a:t>, </a:t>
            </a:r>
            <a:r>
              <a:rPr lang="hr-HR" dirty="0" err="1" smtClean="0"/>
              <a:t>Northumbria</a:t>
            </a:r>
            <a:r>
              <a:rPr lang="hr-HR" dirty="0" smtClean="0"/>
              <a:t>) </a:t>
            </a:r>
            <a:r>
              <a:rPr lang="hr-HR" dirty="0" err="1" smtClean="0"/>
              <a:t>started</a:t>
            </a:r>
            <a:r>
              <a:rPr lang="hr-HR" dirty="0" smtClean="0"/>
              <a:t> to </a:t>
            </a:r>
            <a:r>
              <a:rPr lang="hr-HR" dirty="0" err="1" smtClean="0"/>
              <a:t>intervene</a:t>
            </a:r>
            <a:r>
              <a:rPr lang="hr-HR" dirty="0" smtClean="0"/>
              <a:t> </a:t>
            </a:r>
            <a:r>
              <a:rPr lang="hr-HR" dirty="0" err="1" smtClean="0"/>
              <a:t>against</a:t>
            </a:r>
            <a:r>
              <a:rPr lang="hr-HR" dirty="0" smtClean="0"/>
              <a:t> </a:t>
            </a:r>
            <a:r>
              <a:rPr lang="hr-HR" dirty="0" err="1" smtClean="0"/>
              <a:t>lawlessness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to </a:t>
            </a:r>
            <a:r>
              <a:rPr lang="hr-HR" dirty="0" err="1" smtClean="0"/>
              <a:t>compose</a:t>
            </a:r>
            <a:r>
              <a:rPr lang="hr-HR" dirty="0" smtClean="0"/>
              <a:t> </a:t>
            </a:r>
            <a:r>
              <a:rPr lang="hr-HR" dirty="0" err="1" smtClean="0"/>
              <a:t>laws</a:t>
            </a:r>
            <a:r>
              <a:rPr lang="hr-HR" dirty="0" smtClean="0"/>
              <a:t>, </a:t>
            </a:r>
            <a:r>
              <a:rPr lang="hr-HR" dirty="0" err="1" smtClean="0"/>
              <a:t>known</a:t>
            </a:r>
            <a:r>
              <a:rPr lang="hr-HR" dirty="0" smtClean="0"/>
              <a:t> as </a:t>
            </a:r>
            <a:r>
              <a:rPr lang="hr-HR" dirty="0" err="1" smtClean="0"/>
              <a:t>dooms</a:t>
            </a:r>
            <a:r>
              <a:rPr lang="hr-HR" dirty="0" smtClean="0"/>
              <a:t>, </a:t>
            </a:r>
            <a:r>
              <a:rPr lang="hr-HR" dirty="0" err="1" smtClean="0"/>
              <a:t>created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existing</a:t>
            </a:r>
            <a:r>
              <a:rPr lang="hr-HR" dirty="0" smtClean="0"/>
              <a:t> </a:t>
            </a:r>
            <a:r>
              <a:rPr lang="hr-HR" dirty="0" err="1" smtClean="0"/>
              <a:t>customs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written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smtClean="0"/>
              <a:t>English</a:t>
            </a:r>
          </a:p>
          <a:p>
            <a:r>
              <a:rPr lang="hr-HR" dirty="0"/>
              <a:t>„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record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legislation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England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one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oldest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Europe”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193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215</TotalTime>
  <Words>3584</Words>
  <Application>Microsoft Office PowerPoint</Application>
  <PresentationFormat>Widescreen</PresentationFormat>
  <Paragraphs>286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Arial</vt:lpstr>
      <vt:lpstr>Gill Sans MT</vt:lpstr>
      <vt:lpstr>Impact</vt:lpstr>
      <vt:lpstr>Wingdings</vt:lpstr>
      <vt:lpstr>Wingdings 3</vt:lpstr>
      <vt:lpstr>Badge</vt:lpstr>
      <vt:lpstr>Legal english</vt:lpstr>
      <vt:lpstr>Preview</vt:lpstr>
      <vt:lpstr>A short history of england</vt:lpstr>
      <vt:lpstr>Roman britain (43-410) </vt:lpstr>
      <vt:lpstr>Roman rule (43-410) </vt:lpstr>
      <vt:lpstr>HISTORY OF THE ENGLISH LANGUAGE</vt:lpstr>
      <vt:lpstr>Migrations of Angles, Saxons and Jutes</vt:lpstr>
      <vt:lpstr>Anglo-saxon england</vt:lpstr>
      <vt:lpstr>Anglo-Saxon England</vt:lpstr>
      <vt:lpstr>Anglo-Saxon England</vt:lpstr>
      <vt:lpstr>Anglo-saxon england</vt:lpstr>
      <vt:lpstr>Viking invasions in Europe (late 8th c.- mid-11th c.) </vt:lpstr>
      <vt:lpstr>SCANDINAVIAN PLACE NAMES</vt:lpstr>
      <vt:lpstr>LATER OLD ENGLISH (c. 850 - c.1100) Language Contacts</vt:lpstr>
      <vt:lpstr>Alfred the great (r. 871-899)</vt:lpstr>
      <vt:lpstr>Anglo-saxon laws: main features</vt:lpstr>
      <vt:lpstr>The Anglo-Saxon Period</vt:lpstr>
      <vt:lpstr>The Anglo-Saxon Period</vt:lpstr>
      <vt:lpstr>The Anglo-Saxon Period</vt:lpstr>
      <vt:lpstr>Ritual and formalism of language:  the tradition of verbal magic</vt:lpstr>
      <vt:lpstr>Repetition </vt:lpstr>
      <vt:lpstr>Repetition</vt:lpstr>
      <vt:lpstr>The norman conquest: william i</vt:lpstr>
      <vt:lpstr>Henry I and the english legal renaissance (1133-1189)</vt:lpstr>
      <vt:lpstr>Henry ii and the english legal renaissance (1133-1189)</vt:lpstr>
      <vt:lpstr>Henry ii</vt:lpstr>
      <vt:lpstr>Common law</vt:lpstr>
      <vt:lpstr>Birth of the legal profession (1272-1307)</vt:lpstr>
      <vt:lpstr>latin and anglo-french </vt:lpstr>
      <vt:lpstr>Rise of Law French</vt:lpstr>
      <vt:lpstr>Rise of Law French</vt:lpstr>
      <vt:lpstr>Rise of Law French</vt:lpstr>
      <vt:lpstr>Rise of Law French</vt:lpstr>
      <vt:lpstr>Rise of Law French</vt:lpstr>
      <vt:lpstr>Decline of Law Latin and Law French</vt:lpstr>
      <vt:lpstr>Decline of Law Latin and Law French</vt:lpstr>
      <vt:lpstr>Decline of Law Latin and Law French</vt:lpstr>
      <vt:lpstr>Dominance of Latin, French and English</vt:lpstr>
      <vt:lpstr>Wordiness of English legal language: Influence of case-law</vt:lpstr>
      <vt:lpstr>Orthography and Pronunciation</vt:lpstr>
      <vt:lpstr>Influence of other languages</vt:lpstr>
      <vt:lpstr>Latin</vt:lpstr>
      <vt:lpstr>Latin</vt:lpstr>
      <vt:lpstr>Latin </vt:lpstr>
      <vt:lpstr>Latin</vt:lpstr>
      <vt:lpstr>Law French</vt:lpstr>
      <vt:lpstr>Law French</vt:lpstr>
      <vt:lpstr>Law French</vt:lpstr>
      <vt:lpstr>Law of contract</vt:lpstr>
      <vt:lpstr>Law of contract</vt:lpstr>
      <vt:lpstr>Characteristics of Legal English</vt:lpstr>
      <vt:lpstr>MIDDLE ENGLISH (c. 1100-1450) French Influence</vt:lpstr>
      <vt:lpstr>Decline of Law Latin and Law French</vt:lpstr>
      <vt:lpstr>Dominance of Latin, French and English</vt:lpstr>
      <vt:lpstr>Richard Mulcaster (1582)</vt:lpstr>
      <vt:lpstr>THE SPREAD OF ENGLISH</vt:lpstr>
      <vt:lpstr>English as a Global Language:</vt:lpstr>
      <vt:lpstr>Legal English as a Global Language: Expansion of Common Law</vt:lpstr>
      <vt:lpstr>Tripartite model (B. Kachru)</vt:lpstr>
      <vt:lpstr>Legal English as a Global Language: Expansion of Common Law</vt:lpstr>
      <vt:lpstr>Legal English in the United States</vt:lpstr>
      <vt:lpstr>American legal culture</vt:lpstr>
      <vt:lpstr>American legal culture</vt:lpstr>
      <vt:lpstr>Characteristics of American legal English</vt:lpstr>
      <vt:lpstr>Differences between UK and US English</vt:lpstr>
      <vt:lpstr>Similarities</vt:lpstr>
      <vt:lpstr>Legal English in the Indian Sub-continent: Anglo-Indian law</vt:lpstr>
      <vt:lpstr>Expansion and Change of legal English in India</vt:lpstr>
      <vt:lpstr>Expansion and Change of legal English in India</vt:lpstr>
      <vt:lpstr>Expansion and Change of legal English in India</vt:lpstr>
      <vt:lpstr>Legal English in International Trade</vt:lpstr>
      <vt:lpstr>Legal English in International Trade</vt:lpstr>
      <vt:lpstr>Contradictory interpretation</vt:lpstr>
      <vt:lpstr>Contradictory interpretation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english</dc:title>
  <dc:creator>Admin</dc:creator>
  <cp:lastModifiedBy>Lelija Socanac</cp:lastModifiedBy>
  <cp:revision>28</cp:revision>
  <dcterms:created xsi:type="dcterms:W3CDTF">2017-10-08T11:08:33Z</dcterms:created>
  <dcterms:modified xsi:type="dcterms:W3CDTF">2019-04-02T11:15:43Z</dcterms:modified>
</cp:coreProperties>
</file>