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321" r:id="rId4"/>
    <p:sldId id="260" r:id="rId5"/>
    <p:sldId id="322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5" r:id="rId32"/>
    <p:sldId id="284" r:id="rId33"/>
    <p:sldId id="286" r:id="rId34"/>
    <p:sldId id="287" r:id="rId35"/>
    <p:sldId id="288" r:id="rId36"/>
    <p:sldId id="289" r:id="rId37"/>
    <p:sldId id="323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9" r:id="rId67"/>
    <p:sldId id="320" r:id="rId68"/>
    <p:sldId id="318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purism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Purism</a:t>
            </a:r>
            <a:r>
              <a:rPr lang="hr-HR" dirty="0" smtClean="0"/>
              <a:t> </a:t>
            </a:r>
            <a:r>
              <a:rPr lang="hr-HR" dirty="0" err="1" smtClean="0"/>
              <a:t>favors</a:t>
            </a:r>
            <a:r>
              <a:rPr lang="hr-HR" dirty="0" smtClean="0"/>
              <a:t> </a:t>
            </a:r>
            <a:r>
              <a:rPr lang="hr-HR" dirty="0" err="1" smtClean="0"/>
              <a:t>native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tries</a:t>
            </a:r>
            <a:r>
              <a:rPr lang="hr-HR" dirty="0" smtClean="0"/>
              <a:t> to </a:t>
            </a:r>
            <a:r>
              <a:rPr lang="hr-HR" dirty="0" err="1" smtClean="0"/>
              <a:t>close</a:t>
            </a:r>
            <a:r>
              <a:rPr lang="hr-HR" dirty="0" smtClean="0"/>
              <a:t> </a:t>
            </a:r>
            <a:r>
              <a:rPr lang="hr-HR" dirty="0" err="1" smtClean="0"/>
              <a:t>off</a:t>
            </a:r>
            <a:r>
              <a:rPr lang="hr-HR" dirty="0" smtClean="0"/>
              <a:t> </a:t>
            </a:r>
            <a:r>
              <a:rPr lang="hr-HR" dirty="0" err="1" smtClean="0"/>
              <a:t>non-native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; </a:t>
            </a:r>
            <a:r>
              <a:rPr lang="hr-HR" dirty="0" err="1" smtClean="0"/>
              <a:t>closely</a:t>
            </a:r>
            <a:r>
              <a:rPr lang="hr-HR" dirty="0" smtClean="0"/>
              <a:t> </a:t>
            </a:r>
            <a:r>
              <a:rPr lang="hr-HR" dirty="0" err="1" smtClean="0"/>
              <a:t>connected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feeling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2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Criteria</a:t>
            </a:r>
            <a:r>
              <a:rPr lang="hr-HR" dirty="0" smtClean="0"/>
              <a:t> for </a:t>
            </a:r>
            <a:r>
              <a:rPr lang="hr-HR" dirty="0" err="1" smtClean="0"/>
              <a:t>defining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as </a:t>
            </a:r>
            <a:r>
              <a:rPr lang="hr-HR" dirty="0" err="1" smtClean="0"/>
              <a:t>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wide </a:t>
            </a:r>
            <a:r>
              <a:rPr lang="hr-HR" dirty="0" err="1" smtClean="0"/>
              <a:t>range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motivations</a:t>
            </a:r>
            <a:r>
              <a:rPr lang="hr-HR" dirty="0" smtClean="0"/>
              <a:t>: moral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religious</a:t>
            </a:r>
            <a:r>
              <a:rPr lang="hr-HR" dirty="0" smtClean="0"/>
              <a:t> </a:t>
            </a:r>
            <a:r>
              <a:rPr lang="hr-HR" dirty="0" err="1" smtClean="0"/>
              <a:t>rejection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violence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overt</a:t>
            </a:r>
            <a:r>
              <a:rPr lang="hr-HR" dirty="0" smtClean="0"/>
              <a:t> </a:t>
            </a:r>
            <a:r>
              <a:rPr lang="hr-HR" dirty="0" err="1" smtClean="0"/>
              <a:t>sexual</a:t>
            </a:r>
            <a:r>
              <a:rPr lang="hr-HR" dirty="0" smtClean="0"/>
              <a:t> </a:t>
            </a:r>
            <a:r>
              <a:rPr lang="hr-HR" dirty="0" err="1" smtClean="0"/>
              <a:t>behaviour</a:t>
            </a:r>
            <a:r>
              <a:rPr lang="hr-HR" dirty="0" smtClean="0"/>
              <a:t>, a </a:t>
            </a:r>
            <a:r>
              <a:rPr lang="hr-HR" dirty="0" err="1" smtClean="0"/>
              <a:t>religious</a:t>
            </a:r>
            <a:r>
              <a:rPr lang="hr-HR" dirty="0" smtClean="0"/>
              <a:t> </a:t>
            </a:r>
            <a:r>
              <a:rPr lang="hr-HR" dirty="0" err="1" smtClean="0"/>
              <a:t>concern</a:t>
            </a:r>
            <a:r>
              <a:rPr lang="hr-HR" dirty="0" smtClean="0"/>
              <a:t> for </a:t>
            </a:r>
            <a:r>
              <a:rPr lang="hr-HR" dirty="0" err="1" smtClean="0"/>
              <a:t>conformity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blasphemy</a:t>
            </a:r>
            <a:r>
              <a:rPr lang="hr-HR" dirty="0" smtClean="0"/>
              <a:t>; a liberal </a:t>
            </a:r>
            <a:r>
              <a:rPr lang="hr-HR" dirty="0" err="1" smtClean="0"/>
              <a:t>objection</a:t>
            </a:r>
            <a:r>
              <a:rPr lang="hr-HR" dirty="0" smtClean="0"/>
              <a:t> to </a:t>
            </a:r>
            <a:r>
              <a:rPr lang="hr-HR" dirty="0" err="1" smtClean="0"/>
              <a:t>racism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sexism</a:t>
            </a:r>
            <a:r>
              <a:rPr lang="hr-HR" dirty="0" smtClean="0"/>
              <a:t>; a </a:t>
            </a:r>
            <a:r>
              <a:rPr lang="hr-HR" dirty="0" err="1" smtClean="0"/>
              <a:t>conservative</a:t>
            </a:r>
            <a:r>
              <a:rPr lang="hr-HR" dirty="0" smtClean="0"/>
              <a:t> </a:t>
            </a:r>
            <a:r>
              <a:rPr lang="hr-HR" dirty="0" err="1" smtClean="0"/>
              <a:t>objection</a:t>
            </a:r>
            <a:r>
              <a:rPr lang="hr-HR" dirty="0" smtClean="0"/>
              <a:t> to </a:t>
            </a:r>
            <a:r>
              <a:rPr lang="hr-HR" dirty="0" err="1" smtClean="0"/>
              <a:t>innovation</a:t>
            </a:r>
            <a:r>
              <a:rPr lang="hr-HR" dirty="0" smtClean="0"/>
              <a:t>: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ethnocentric</a:t>
            </a:r>
            <a:r>
              <a:rPr lang="hr-HR" dirty="0" smtClean="0"/>
              <a:t> </a:t>
            </a:r>
            <a:r>
              <a:rPr lang="hr-HR" dirty="0" err="1" smtClean="0"/>
              <a:t>fear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foreignisms</a:t>
            </a:r>
            <a:r>
              <a:rPr lang="hr-HR" dirty="0" smtClean="0"/>
              <a:t>; a </a:t>
            </a:r>
            <a:r>
              <a:rPr lang="hr-HR" dirty="0" err="1" smtClean="0"/>
              <a:t>state</a:t>
            </a:r>
            <a:r>
              <a:rPr lang="hr-HR" dirty="0" smtClean="0"/>
              <a:t>- </a:t>
            </a:r>
            <a:r>
              <a:rPr lang="hr-HR" dirty="0" err="1" smtClean="0"/>
              <a:t>supported</a:t>
            </a:r>
            <a:r>
              <a:rPr lang="hr-HR" dirty="0" smtClean="0"/>
              <a:t> </a:t>
            </a:r>
            <a:r>
              <a:rPr lang="hr-HR" dirty="0" err="1" smtClean="0"/>
              <a:t>movement</a:t>
            </a:r>
            <a:r>
              <a:rPr lang="hr-HR" dirty="0" smtClean="0"/>
              <a:t> for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17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Standard </a:t>
            </a:r>
            <a:r>
              <a:rPr lang="hr-HR" dirty="0" err="1" smtClean="0"/>
              <a:t>language</a:t>
            </a:r>
            <a:r>
              <a:rPr lang="hr-HR" dirty="0" smtClean="0"/>
              <a:t> – „a </a:t>
            </a:r>
            <a:r>
              <a:rPr lang="hr-HR" dirty="0" err="1" smtClean="0"/>
              <a:t>codified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accepted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serving</a:t>
            </a:r>
            <a:r>
              <a:rPr lang="hr-HR" dirty="0" smtClean="0"/>
              <a:t> as a model to, a </a:t>
            </a:r>
            <a:r>
              <a:rPr lang="hr-HR" dirty="0" err="1" smtClean="0"/>
              <a:t>larger</a:t>
            </a:r>
            <a:r>
              <a:rPr lang="hr-HR" dirty="0" smtClean="0"/>
              <a:t> </a:t>
            </a:r>
            <a:r>
              <a:rPr lang="hr-HR" dirty="0" err="1" smtClean="0"/>
              <a:t>speech</a:t>
            </a:r>
            <a:r>
              <a:rPr lang="hr-HR" dirty="0" smtClean="0"/>
              <a:t> </a:t>
            </a:r>
            <a:r>
              <a:rPr lang="hr-HR" dirty="0" err="1" smtClean="0"/>
              <a:t>community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gained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status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recognition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government</a:t>
            </a:r>
            <a:endParaRPr lang="hr-HR" dirty="0" smtClean="0"/>
          </a:p>
          <a:p>
            <a:r>
              <a:rPr lang="hr-HR" dirty="0" smtClean="0"/>
              <a:t>‘</a:t>
            </a:r>
            <a:r>
              <a:rPr lang="hr-HR" dirty="0" err="1" smtClean="0"/>
              <a:t>national</a:t>
            </a:r>
            <a:r>
              <a:rPr lang="hr-HR" dirty="0" smtClean="0"/>
              <a:t>’ </a:t>
            </a:r>
            <a:r>
              <a:rPr lang="hr-HR" dirty="0" err="1" smtClean="0"/>
              <a:t>language</a:t>
            </a:r>
            <a:r>
              <a:rPr lang="hr-HR" dirty="0" smtClean="0"/>
              <a:t> – </a:t>
            </a:r>
            <a:r>
              <a:rPr lang="hr-HR" dirty="0" err="1" smtClean="0"/>
              <a:t>language</a:t>
            </a:r>
            <a:r>
              <a:rPr lang="hr-HR" dirty="0" smtClean="0"/>
              <a:t> most </a:t>
            </a:r>
            <a:r>
              <a:rPr lang="hr-HR" dirty="0" err="1" smtClean="0"/>
              <a:t>widely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territory</a:t>
            </a:r>
            <a:r>
              <a:rPr lang="hr-HR" dirty="0" smtClean="0"/>
              <a:t>,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emotional</a:t>
            </a:r>
            <a:r>
              <a:rPr lang="hr-HR" dirty="0" smtClean="0"/>
              <a:t>,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implication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serving</a:t>
            </a:r>
            <a:r>
              <a:rPr lang="hr-HR" dirty="0" smtClean="0"/>
              <a:t> </a:t>
            </a:r>
            <a:r>
              <a:rPr lang="hr-HR" dirty="0" err="1" smtClean="0"/>
              <a:t>asnational</a:t>
            </a:r>
            <a:r>
              <a:rPr lang="hr-HR" dirty="0" smtClean="0"/>
              <a:t> </a:t>
            </a:r>
            <a:r>
              <a:rPr lang="hr-HR" dirty="0" err="1" smtClean="0"/>
              <a:t>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Standard </a:t>
            </a:r>
            <a:r>
              <a:rPr lang="hr-HR" dirty="0" err="1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for </a:t>
            </a:r>
            <a:r>
              <a:rPr lang="hr-HR" dirty="0" err="1" smtClean="0"/>
              <a:t>sacred</a:t>
            </a:r>
            <a:r>
              <a:rPr lang="hr-HR" dirty="0" smtClean="0"/>
              <a:t> </a:t>
            </a:r>
            <a:r>
              <a:rPr lang="hr-HR" dirty="0" err="1" smtClean="0"/>
              <a:t>texts</a:t>
            </a:r>
            <a:r>
              <a:rPr lang="hr-HR" dirty="0" smtClean="0"/>
              <a:t>: Latin, </a:t>
            </a:r>
            <a:r>
              <a:rPr lang="hr-HR" dirty="0" err="1" smtClean="0"/>
              <a:t>classical</a:t>
            </a:r>
            <a:r>
              <a:rPr lang="hr-HR" dirty="0" smtClean="0"/>
              <a:t> </a:t>
            </a:r>
            <a:r>
              <a:rPr lang="hr-HR" dirty="0" err="1" smtClean="0"/>
              <a:t>Arabic</a:t>
            </a:r>
            <a:r>
              <a:rPr lang="hr-HR" dirty="0" smtClean="0"/>
              <a:t>, </a:t>
            </a:r>
            <a:r>
              <a:rPr lang="hr-HR" dirty="0" err="1" smtClean="0"/>
              <a:t>Hebrew</a:t>
            </a:r>
            <a:endParaRPr lang="hr-HR" dirty="0" smtClean="0"/>
          </a:p>
          <a:p>
            <a:r>
              <a:rPr lang="hr-HR" dirty="0" smtClean="0"/>
              <a:t>National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like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English – </a:t>
            </a:r>
            <a:r>
              <a:rPr lang="hr-HR" dirty="0" err="1" smtClean="0"/>
              <a:t>associated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a Great </a:t>
            </a:r>
            <a:r>
              <a:rPr lang="hr-HR" dirty="0" err="1" smtClean="0"/>
              <a:t>Tradition</a:t>
            </a:r>
            <a:r>
              <a:rPr lang="hr-HR" dirty="0" smtClean="0"/>
              <a:t>: a set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beliefs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relation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history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order</a:t>
            </a:r>
            <a:r>
              <a:rPr lang="hr-HR" dirty="0" smtClean="0"/>
              <a:t> to </a:t>
            </a:r>
            <a:r>
              <a:rPr lang="hr-HR" dirty="0" err="1" smtClean="0"/>
              <a:t>support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symbolic</a:t>
            </a:r>
            <a:r>
              <a:rPr lang="hr-HR" dirty="0" smtClean="0"/>
              <a:t> status; </a:t>
            </a:r>
            <a:r>
              <a:rPr lang="hr-HR" dirty="0" err="1" smtClean="0"/>
              <a:t>strong</a:t>
            </a:r>
            <a:r>
              <a:rPr lang="hr-HR" dirty="0" smtClean="0"/>
              <a:t> </a:t>
            </a:r>
            <a:r>
              <a:rPr lang="hr-HR" dirty="0" err="1" smtClean="0"/>
              <a:t>ideological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support</a:t>
            </a:r>
            <a:endParaRPr lang="hr-HR" dirty="0" smtClean="0"/>
          </a:p>
          <a:p>
            <a:r>
              <a:rPr lang="hr-HR" dirty="0" smtClean="0"/>
              <a:t>Standard </a:t>
            </a:r>
            <a:r>
              <a:rPr lang="hr-HR" dirty="0" err="1" smtClean="0"/>
              <a:t>language</a:t>
            </a:r>
            <a:r>
              <a:rPr lang="hr-HR" dirty="0" smtClean="0"/>
              <a:t> – ‘</a:t>
            </a:r>
            <a:r>
              <a:rPr lang="hr-HR" dirty="0" err="1" smtClean="0"/>
              <a:t>consensus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educated</a:t>
            </a:r>
            <a:r>
              <a:rPr lang="hr-HR" dirty="0" smtClean="0"/>
              <a:t> </a:t>
            </a:r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accept</a:t>
            </a:r>
            <a:r>
              <a:rPr lang="hr-HR" dirty="0" smtClean="0"/>
              <a:t> as </a:t>
            </a:r>
            <a:r>
              <a:rPr lang="hr-HR" dirty="0" err="1" smtClean="0"/>
              <a:t>correct</a:t>
            </a:r>
            <a:r>
              <a:rPr lang="hr-HR" dirty="0" smtClean="0"/>
              <a:t>’</a:t>
            </a:r>
          </a:p>
          <a:p>
            <a:r>
              <a:rPr lang="hr-HR" dirty="0" smtClean="0"/>
              <a:t>A </a:t>
            </a:r>
            <a:r>
              <a:rPr lang="hr-HR" dirty="0" err="1" smtClean="0"/>
              <a:t>belief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correctness</a:t>
            </a:r>
            <a:r>
              <a:rPr lang="hr-HR" dirty="0" smtClean="0"/>
              <a:t>,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correct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desirable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distinct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normal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critical</a:t>
            </a:r>
            <a:r>
              <a:rPr lang="hr-HR" dirty="0" smtClean="0"/>
              <a:t> </a:t>
            </a:r>
            <a:r>
              <a:rPr lang="hr-HR" dirty="0" err="1" smtClean="0"/>
              <a:t>need</a:t>
            </a:r>
            <a:r>
              <a:rPr lang="hr-HR" dirty="0" smtClean="0"/>
              <a:t> for </a:t>
            </a:r>
            <a:r>
              <a:rPr lang="hr-HR" dirty="0" err="1" smtClean="0"/>
              <a:t>stadardization</a:t>
            </a:r>
            <a:r>
              <a:rPr lang="hr-HR" dirty="0" smtClean="0"/>
              <a:t> – a </a:t>
            </a:r>
            <a:r>
              <a:rPr lang="hr-HR" dirty="0" err="1" smtClean="0"/>
              <a:t>writing</a:t>
            </a:r>
            <a:r>
              <a:rPr lang="hr-HR" dirty="0" smtClean="0"/>
              <a:t> system; </a:t>
            </a:r>
            <a:r>
              <a:rPr lang="hr-HR" dirty="0" err="1" smtClean="0"/>
              <a:t>scripts</a:t>
            </a:r>
            <a:r>
              <a:rPr lang="hr-HR" dirty="0" smtClean="0"/>
              <a:t> –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associated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sacred</a:t>
            </a:r>
            <a:r>
              <a:rPr lang="hr-HR" dirty="0" smtClean="0"/>
              <a:t> </a:t>
            </a:r>
            <a:r>
              <a:rPr lang="hr-HR" dirty="0" err="1" smtClean="0"/>
              <a:t>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Family</a:t>
            </a:r>
            <a:endParaRPr lang="hr-HR" dirty="0" smtClean="0"/>
          </a:p>
          <a:p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err="1" smtClean="0"/>
              <a:t>Religion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workplace</a:t>
            </a:r>
            <a:endParaRPr lang="hr-HR" dirty="0" smtClean="0"/>
          </a:p>
          <a:p>
            <a:r>
              <a:rPr lang="hr-HR" dirty="0" smtClean="0"/>
              <a:t>Nations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endParaRPr lang="hr-HR" dirty="0" smtClean="0"/>
          </a:p>
          <a:p>
            <a:r>
              <a:rPr lang="hr-HR" dirty="0" err="1" smtClean="0"/>
              <a:t>Supra-national</a:t>
            </a:r>
            <a:r>
              <a:rPr lang="hr-HR" dirty="0" smtClean="0"/>
              <a:t> </a:t>
            </a:r>
            <a:r>
              <a:rPr lang="hr-HR" dirty="0" err="1" smtClean="0"/>
              <a:t>groupings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0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Monolingual</a:t>
            </a:r>
            <a:r>
              <a:rPr lang="hr-HR" dirty="0" smtClean="0"/>
              <a:t> – </a:t>
            </a:r>
            <a:r>
              <a:rPr lang="hr-HR" dirty="0" err="1" smtClean="0"/>
              <a:t>bilingual</a:t>
            </a:r>
            <a:r>
              <a:rPr lang="hr-HR" dirty="0" smtClean="0"/>
              <a:t> (</a:t>
            </a:r>
            <a:r>
              <a:rPr lang="hr-HR" dirty="0" err="1" smtClean="0"/>
              <a:t>intermarriage</a:t>
            </a:r>
            <a:r>
              <a:rPr lang="hr-HR" dirty="0" smtClean="0"/>
              <a:t>, </a:t>
            </a:r>
            <a:r>
              <a:rPr lang="hr-HR" dirty="0" err="1" smtClean="0"/>
              <a:t>immigration</a:t>
            </a:r>
            <a:r>
              <a:rPr lang="hr-HR" dirty="0" smtClean="0"/>
              <a:t>)</a:t>
            </a:r>
            <a:endParaRPr lang="hr-HR" dirty="0" smtClean="0"/>
          </a:p>
          <a:p>
            <a:r>
              <a:rPr lang="hr-HR" dirty="0" err="1" smtClean="0"/>
              <a:t>Decisions</a:t>
            </a:r>
            <a:r>
              <a:rPr lang="hr-HR" dirty="0" smtClean="0"/>
              <a:t> to </a:t>
            </a:r>
            <a:r>
              <a:rPr lang="hr-HR" dirty="0" err="1" smtClean="0"/>
              <a:t>transmit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to </a:t>
            </a:r>
            <a:r>
              <a:rPr lang="hr-HR" dirty="0" err="1" smtClean="0"/>
              <a:t>transmit</a:t>
            </a:r>
            <a:r>
              <a:rPr lang="hr-HR" dirty="0" smtClean="0"/>
              <a:t> a </a:t>
            </a:r>
            <a:r>
              <a:rPr lang="hr-HR" dirty="0" err="1" smtClean="0"/>
              <a:t>heritage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(</a:t>
            </a:r>
            <a:r>
              <a:rPr lang="hr-HR" dirty="0" err="1" smtClean="0"/>
              <a:t>external</a:t>
            </a:r>
            <a:r>
              <a:rPr lang="hr-HR" dirty="0" smtClean="0"/>
              <a:t> </a:t>
            </a:r>
            <a:r>
              <a:rPr lang="hr-HR" dirty="0" err="1" smtClean="0"/>
              <a:t>pressures</a:t>
            </a:r>
            <a:r>
              <a:rPr lang="hr-H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gap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home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err="1" smtClean="0"/>
              <a:t>Mother</a:t>
            </a:r>
            <a:r>
              <a:rPr lang="hr-HR" dirty="0" smtClean="0"/>
              <a:t> </a:t>
            </a:r>
            <a:r>
              <a:rPr lang="hr-HR" dirty="0" err="1" smtClean="0"/>
              <a:t>tongue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?</a:t>
            </a:r>
          </a:p>
          <a:p>
            <a:r>
              <a:rPr lang="hr-HR" dirty="0" smtClean="0"/>
              <a:t>Systems </a:t>
            </a:r>
            <a:r>
              <a:rPr lang="hr-HR" dirty="0" err="1" smtClean="0"/>
              <a:t>that</a:t>
            </a:r>
            <a:r>
              <a:rPr lang="hr-HR" dirty="0" smtClean="0"/>
              <a:t> start </a:t>
            </a:r>
            <a:r>
              <a:rPr lang="hr-HR" dirty="0" err="1" smtClean="0"/>
              <a:t>teaching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children’s</a:t>
            </a:r>
            <a:r>
              <a:rPr lang="hr-HR" dirty="0" smtClean="0"/>
              <a:t> home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introduce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standard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few</a:t>
            </a:r>
            <a:r>
              <a:rPr lang="hr-HR" dirty="0" smtClean="0"/>
              <a:t> </a:t>
            </a:r>
            <a:r>
              <a:rPr lang="hr-HR" dirty="0" err="1" smtClean="0"/>
              <a:t>years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move</a:t>
            </a:r>
            <a:r>
              <a:rPr lang="hr-HR" dirty="0" smtClean="0"/>
              <a:t> to </a:t>
            </a:r>
            <a:r>
              <a:rPr lang="hr-HR" dirty="0" err="1" smtClean="0"/>
              <a:t>instruction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standard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at </a:t>
            </a:r>
            <a:r>
              <a:rPr lang="hr-HR" dirty="0" err="1" smtClean="0"/>
              <a:t>various</a:t>
            </a:r>
            <a:r>
              <a:rPr lang="hr-HR" dirty="0" smtClean="0"/>
              <a:t> </a:t>
            </a:r>
            <a:r>
              <a:rPr lang="hr-HR" dirty="0" err="1" smtClean="0"/>
              <a:t>stages</a:t>
            </a:r>
            <a:endParaRPr lang="hr-HR" dirty="0" smtClean="0"/>
          </a:p>
          <a:p>
            <a:r>
              <a:rPr lang="hr-HR" dirty="0" smtClean="0"/>
              <a:t>Some start </a:t>
            </a:r>
            <a:r>
              <a:rPr lang="hr-HR" dirty="0" err="1" smtClean="0"/>
              <a:t>teaching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colonial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assume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pupils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pick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simple</a:t>
            </a:r>
            <a:r>
              <a:rPr lang="hr-HR" dirty="0" smtClean="0"/>
              <a:t> </a:t>
            </a:r>
            <a:r>
              <a:rPr lang="hr-HR" dirty="0" err="1" smtClean="0"/>
              <a:t>immersion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aspect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– </a:t>
            </a:r>
            <a:r>
              <a:rPr lang="hr-HR" dirty="0" err="1" smtClean="0"/>
              <a:t>teaching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smtClean="0"/>
              <a:t>Most </a:t>
            </a:r>
            <a:r>
              <a:rPr lang="hr-HR" dirty="0" err="1" smtClean="0"/>
              <a:t>countries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policies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define</a:t>
            </a:r>
            <a:r>
              <a:rPr lang="hr-HR" dirty="0" smtClean="0"/>
              <a:t>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7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distribution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major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writing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r>
              <a:rPr lang="hr-HR" dirty="0" smtClean="0"/>
              <a:t> </a:t>
            </a:r>
            <a:r>
              <a:rPr lang="hr-HR" dirty="0" err="1" smtClean="0"/>
              <a:t>correlates</a:t>
            </a:r>
            <a:r>
              <a:rPr lang="hr-HR" dirty="0" smtClean="0"/>
              <a:t> </a:t>
            </a:r>
            <a:r>
              <a:rPr lang="hr-HR" dirty="0" err="1" smtClean="0"/>
              <a:t>closely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distribution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world’s</a:t>
            </a:r>
            <a:r>
              <a:rPr lang="hr-HR" dirty="0" smtClean="0"/>
              <a:t> major </a:t>
            </a:r>
            <a:r>
              <a:rPr lang="hr-HR" dirty="0" err="1" smtClean="0"/>
              <a:t>religions</a:t>
            </a:r>
            <a:endParaRPr lang="hr-HR" dirty="0" smtClean="0"/>
          </a:p>
          <a:p>
            <a:r>
              <a:rPr lang="hr-HR" dirty="0" smtClean="0"/>
              <a:t>A </a:t>
            </a:r>
            <a:r>
              <a:rPr lang="hr-HR" dirty="0" err="1" smtClean="0"/>
              <a:t>religion</a:t>
            </a:r>
            <a:r>
              <a:rPr lang="hr-HR" dirty="0" smtClean="0"/>
              <a:t>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preserves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earlier</a:t>
            </a:r>
            <a:r>
              <a:rPr lang="hr-HR" dirty="0" smtClean="0"/>
              <a:t> </a:t>
            </a:r>
            <a:r>
              <a:rPr lang="hr-HR" dirty="0" err="1" smtClean="0"/>
              <a:t>version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 for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ceremonies</a:t>
            </a:r>
            <a:r>
              <a:rPr lang="hr-HR" dirty="0" smtClean="0"/>
              <a:t>, </a:t>
            </a:r>
            <a:r>
              <a:rPr lang="hr-HR" dirty="0" err="1" smtClean="0"/>
              <a:t>particularly</a:t>
            </a:r>
            <a:r>
              <a:rPr lang="hr-HR" dirty="0" smtClean="0"/>
              <a:t>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sacred</a:t>
            </a:r>
            <a:r>
              <a:rPr lang="hr-HR" dirty="0" smtClean="0"/>
              <a:t> </a:t>
            </a:r>
            <a:r>
              <a:rPr lang="hr-HR" dirty="0" err="1" smtClean="0"/>
              <a:t>texts</a:t>
            </a:r>
            <a:r>
              <a:rPr lang="hr-HR" dirty="0" smtClean="0"/>
              <a:t> are </a:t>
            </a:r>
            <a:r>
              <a:rPr lang="hr-HR" dirty="0" err="1" smtClean="0"/>
              <a:t>maintained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original</a:t>
            </a:r>
          </a:p>
          <a:p>
            <a:r>
              <a:rPr lang="hr-HR" dirty="0" err="1" smtClean="0"/>
              <a:t>Religious</a:t>
            </a:r>
            <a:r>
              <a:rPr lang="hr-HR" dirty="0" smtClean="0"/>
              <a:t> </a:t>
            </a:r>
            <a:r>
              <a:rPr lang="hr-HR" dirty="0" err="1" smtClean="0"/>
              <a:t>observances</a:t>
            </a:r>
            <a:r>
              <a:rPr lang="hr-HR" dirty="0" smtClean="0"/>
              <a:t> </a:t>
            </a:r>
            <a:r>
              <a:rPr lang="hr-HR" dirty="0" err="1" smtClean="0"/>
              <a:t>help</a:t>
            </a:r>
            <a:r>
              <a:rPr lang="hr-HR" dirty="0" smtClean="0"/>
              <a:t> </a:t>
            </a:r>
            <a:r>
              <a:rPr lang="hr-HR" dirty="0" err="1" smtClean="0"/>
              <a:t>maintain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immigration</a:t>
            </a:r>
            <a:endParaRPr lang="hr-HR" dirty="0" smtClean="0"/>
          </a:p>
          <a:p>
            <a:r>
              <a:rPr lang="hr-HR" dirty="0" err="1" smtClean="0"/>
              <a:t>Intertwining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missionary</a:t>
            </a:r>
            <a:r>
              <a:rPr lang="hr-HR" dirty="0" smtClean="0"/>
              <a:t> </a:t>
            </a:r>
            <a:r>
              <a:rPr lang="hr-HR" dirty="0" err="1" smtClean="0"/>
              <a:t>activities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colonization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Business </a:t>
            </a:r>
            <a:r>
              <a:rPr lang="hr-HR" dirty="0" err="1" smtClean="0"/>
              <a:t>firms</a:t>
            </a:r>
            <a:r>
              <a:rPr lang="hr-HR" dirty="0" smtClean="0"/>
              <a:t>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establish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own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Formulation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proclamation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explicit</a:t>
            </a:r>
            <a:r>
              <a:rPr lang="hr-HR" dirty="0" smtClean="0"/>
              <a:t> plan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90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governments</a:t>
            </a:r>
            <a:r>
              <a:rPr lang="hr-HR" dirty="0" smtClean="0"/>
              <a:t>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responsible</a:t>
            </a:r>
            <a:r>
              <a:rPr lang="hr-HR" dirty="0" smtClean="0"/>
              <a:t> for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endParaRPr lang="hr-HR" dirty="0" smtClean="0"/>
          </a:p>
          <a:p>
            <a:r>
              <a:rPr lang="hr-HR" dirty="0" err="1" smtClean="0"/>
              <a:t>Choice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for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Nations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Nationalism</a:t>
            </a:r>
            <a:r>
              <a:rPr lang="hr-HR" dirty="0" smtClean="0"/>
              <a:t> – </a:t>
            </a:r>
            <a:r>
              <a:rPr lang="hr-HR" dirty="0" err="1" smtClean="0"/>
              <a:t>important</a:t>
            </a:r>
            <a:r>
              <a:rPr lang="hr-HR" dirty="0" smtClean="0"/>
              <a:t> </a:t>
            </a:r>
            <a:r>
              <a:rPr lang="hr-HR" dirty="0" err="1" smtClean="0"/>
              <a:t>factor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Supranational</a:t>
            </a:r>
            <a:r>
              <a:rPr lang="hr-HR" dirty="0" smtClean="0"/>
              <a:t> </a:t>
            </a:r>
            <a:r>
              <a:rPr lang="hr-HR" dirty="0" err="1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Tensions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pragmatic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sybbolic</a:t>
            </a:r>
            <a:r>
              <a:rPr lang="hr-HR" dirty="0" smtClean="0"/>
              <a:t> </a:t>
            </a:r>
            <a:r>
              <a:rPr lang="hr-HR" dirty="0" err="1" smtClean="0"/>
              <a:t>considerations</a:t>
            </a:r>
            <a:endParaRPr lang="hr-HR" dirty="0" smtClean="0"/>
          </a:p>
          <a:p>
            <a:r>
              <a:rPr lang="hr-HR" dirty="0" smtClean="0"/>
              <a:t>EU: 24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, 3 </a:t>
            </a:r>
            <a:r>
              <a:rPr lang="hr-HR" dirty="0" err="1" smtClean="0"/>
              <a:t>working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err="1" smtClean="0"/>
              <a:t>Mother</a:t>
            </a:r>
            <a:r>
              <a:rPr lang="hr-HR" dirty="0" smtClean="0"/>
              <a:t> </a:t>
            </a:r>
            <a:r>
              <a:rPr lang="hr-HR" dirty="0" err="1" smtClean="0"/>
              <a:t>tongue</a:t>
            </a:r>
            <a:r>
              <a:rPr lang="hr-HR" dirty="0" smtClean="0"/>
              <a:t> + 2</a:t>
            </a:r>
          </a:p>
          <a:p>
            <a:r>
              <a:rPr lang="hr-HR" dirty="0" smtClean="0"/>
              <a:t>Rights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French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unifying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sole </a:t>
            </a:r>
            <a:r>
              <a:rPr lang="hr-HR" dirty="0" err="1" smtClean="0"/>
              <a:t>language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areas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rule</a:t>
            </a:r>
            <a:endParaRPr lang="hr-HR" dirty="0" smtClean="0"/>
          </a:p>
          <a:p>
            <a:r>
              <a:rPr lang="hr-HR" dirty="0" err="1" smtClean="0"/>
              <a:t>Academie</a:t>
            </a:r>
            <a:r>
              <a:rPr lang="hr-HR" dirty="0" smtClean="0"/>
              <a:t> </a:t>
            </a:r>
            <a:r>
              <a:rPr lang="hr-HR" dirty="0" err="1" smtClean="0"/>
              <a:t>francaise</a:t>
            </a:r>
            <a:r>
              <a:rPr lang="hr-HR" dirty="0" smtClean="0"/>
              <a:t> (1635)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defining</a:t>
            </a:r>
            <a:r>
              <a:rPr lang="hr-HR" dirty="0" smtClean="0"/>
              <a:t> </a:t>
            </a:r>
            <a:r>
              <a:rPr lang="hr-HR" dirty="0" err="1" smtClean="0"/>
              <a:t>example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endParaRPr lang="hr-HR" dirty="0" smtClean="0"/>
          </a:p>
          <a:p>
            <a:r>
              <a:rPr lang="hr-HR" dirty="0" err="1" smtClean="0"/>
              <a:t>Increasing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domains</a:t>
            </a:r>
            <a:r>
              <a:rPr lang="hr-HR" dirty="0" smtClean="0"/>
              <a:t> – a </a:t>
            </a:r>
            <a:r>
              <a:rPr lang="hr-HR" dirty="0" err="1" smtClean="0"/>
              <a:t>need</a:t>
            </a:r>
            <a:r>
              <a:rPr lang="hr-HR" dirty="0" smtClean="0"/>
              <a:t> to </a:t>
            </a:r>
            <a:r>
              <a:rPr lang="hr-HR" dirty="0" err="1" smtClean="0"/>
              <a:t>develop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cultivate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; </a:t>
            </a:r>
            <a:r>
              <a:rPr lang="hr-HR" dirty="0" err="1" smtClean="0"/>
              <a:t>purify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obscure</a:t>
            </a:r>
            <a:r>
              <a:rPr lang="hr-HR" dirty="0" smtClean="0"/>
              <a:t> </a:t>
            </a:r>
            <a:r>
              <a:rPr lang="hr-HR" dirty="0" err="1" smtClean="0"/>
              <a:t>archaic</a:t>
            </a:r>
            <a:r>
              <a:rPr lang="hr-HR" dirty="0" smtClean="0"/>
              <a:t> </a:t>
            </a:r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;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 –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proscribed</a:t>
            </a:r>
            <a:r>
              <a:rPr lang="hr-HR" dirty="0" smtClean="0"/>
              <a:t>;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result</a:t>
            </a:r>
            <a:r>
              <a:rPr lang="hr-HR" dirty="0" smtClean="0"/>
              <a:t>: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aristocratic</a:t>
            </a:r>
            <a:r>
              <a:rPr lang="hr-HR" dirty="0" smtClean="0"/>
              <a:t> </a:t>
            </a:r>
            <a:r>
              <a:rPr lang="hr-HR" dirty="0" err="1" smtClean="0"/>
              <a:t>literary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high</a:t>
            </a:r>
            <a:r>
              <a:rPr lang="hr-HR" dirty="0" smtClean="0"/>
              <a:t> status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authority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6331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In 1635 </a:t>
            </a:r>
            <a:r>
              <a:rPr lang="hr-HR" dirty="0" err="1"/>
              <a:t>the</a:t>
            </a:r>
            <a:r>
              <a:rPr lang="hr-HR" dirty="0"/>
              <a:t> Paris </a:t>
            </a:r>
            <a:r>
              <a:rPr lang="hr-HR" dirty="0" err="1"/>
              <a:t>Parlement</a:t>
            </a:r>
            <a:r>
              <a:rPr lang="hr-HR" dirty="0"/>
              <a:t> </a:t>
            </a:r>
            <a:r>
              <a:rPr lang="hr-HR" dirty="0" err="1"/>
              <a:t>recognized</a:t>
            </a:r>
            <a:r>
              <a:rPr lang="hr-HR" dirty="0"/>
              <a:t> </a:t>
            </a:r>
            <a:r>
              <a:rPr lang="hr-HR" dirty="0" err="1"/>
              <a:t>i</a:t>
            </a:r>
            <a:r>
              <a:rPr lang="hr-HR" dirty="0" err="1" smtClean="0"/>
              <a:t>ts</a:t>
            </a:r>
            <a:r>
              <a:rPr lang="hr-HR" dirty="0" smtClean="0"/>
              <a:t> </a:t>
            </a:r>
            <a:r>
              <a:rPr lang="hr-HR" dirty="0" err="1"/>
              <a:t>responsibility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French</a:t>
            </a:r>
            <a:r>
              <a:rPr lang="hr-HR" dirty="0"/>
              <a:t> </a:t>
            </a:r>
            <a:r>
              <a:rPr lang="hr-HR" dirty="0" err="1"/>
              <a:t>language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books</a:t>
            </a:r>
            <a:r>
              <a:rPr lang="hr-HR" dirty="0"/>
              <a:t> </a:t>
            </a:r>
            <a:r>
              <a:rPr lang="hr-HR" dirty="0" err="1"/>
              <a:t>written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French</a:t>
            </a:r>
            <a:r>
              <a:rPr lang="hr-HR" dirty="0"/>
              <a:t>.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„to </a:t>
            </a:r>
            <a:r>
              <a:rPr lang="hr-HR" dirty="0" err="1"/>
              <a:t>give</a:t>
            </a:r>
            <a:r>
              <a:rPr lang="hr-HR" dirty="0"/>
              <a:t> </a:t>
            </a:r>
            <a:r>
              <a:rPr lang="hr-HR" dirty="0" err="1"/>
              <a:t>explicit</a:t>
            </a:r>
            <a:r>
              <a:rPr lang="hr-HR" dirty="0"/>
              <a:t> </a:t>
            </a:r>
            <a:r>
              <a:rPr lang="hr-HR" dirty="0" err="1"/>
              <a:t>rules</a:t>
            </a:r>
            <a:r>
              <a:rPr lang="hr-HR" dirty="0"/>
              <a:t> to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language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render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pure, </a:t>
            </a:r>
            <a:r>
              <a:rPr lang="hr-HR" dirty="0" err="1"/>
              <a:t>eloquent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capable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treating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arts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sciences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scholarly</a:t>
            </a:r>
            <a:r>
              <a:rPr lang="hr-HR" dirty="0" smtClean="0"/>
              <a:t> </a:t>
            </a:r>
            <a:r>
              <a:rPr lang="hr-HR" dirty="0" err="1" smtClean="0"/>
              <a:t>group</a:t>
            </a:r>
            <a:r>
              <a:rPr lang="hr-HR" dirty="0" smtClean="0"/>
              <a:t>, </a:t>
            </a:r>
            <a:r>
              <a:rPr lang="hr-HR" dirty="0" err="1" smtClean="0"/>
              <a:t>supported</a:t>
            </a:r>
            <a:r>
              <a:rPr lang="hr-HR" dirty="0" smtClean="0"/>
              <a:t> </a:t>
            </a:r>
            <a:r>
              <a:rPr lang="hr-HR" dirty="0" err="1" smtClean="0"/>
              <a:t>later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legislation</a:t>
            </a:r>
            <a:r>
              <a:rPr lang="hr-HR" dirty="0" smtClean="0"/>
              <a:t>, </a:t>
            </a:r>
            <a:r>
              <a:rPr lang="hr-HR" dirty="0" err="1" smtClean="0"/>
              <a:t>was</a:t>
            </a:r>
            <a:r>
              <a:rPr lang="hr-HR" dirty="0" smtClean="0"/>
              <a:t> to </a:t>
            </a:r>
            <a:r>
              <a:rPr lang="hr-HR" dirty="0" err="1" smtClean="0"/>
              <a:t>develop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monolingual</a:t>
            </a:r>
            <a:r>
              <a:rPr lang="hr-HR" dirty="0" smtClean="0"/>
              <a:t> </a:t>
            </a:r>
            <a:r>
              <a:rPr lang="hr-HR" dirty="0" err="1" smtClean="0"/>
              <a:t>hegemony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Academy’s</a:t>
            </a:r>
            <a:r>
              <a:rPr lang="hr-HR" dirty="0" smtClean="0"/>
              <a:t> role: to </a:t>
            </a:r>
            <a:r>
              <a:rPr lang="hr-HR" dirty="0" err="1" smtClean="0"/>
              <a:t>guard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to </a:t>
            </a:r>
            <a:r>
              <a:rPr lang="hr-HR" dirty="0" err="1" smtClean="0"/>
              <a:t>act</a:t>
            </a:r>
            <a:r>
              <a:rPr lang="hr-HR" dirty="0" smtClean="0"/>
              <a:t> as a </a:t>
            </a:r>
            <a:r>
              <a:rPr lang="hr-HR" dirty="0" smtClean="0"/>
              <a:t>patron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arts</a:t>
            </a:r>
            <a:endParaRPr lang="hr-HR" dirty="0" smtClean="0"/>
          </a:p>
          <a:p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originally</a:t>
            </a:r>
            <a:r>
              <a:rPr lang="hr-HR" dirty="0" smtClean="0"/>
              <a:t> </a:t>
            </a:r>
            <a:r>
              <a:rPr lang="hr-HR" dirty="0" err="1" smtClean="0"/>
              <a:t>envisaged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Academy</a:t>
            </a:r>
            <a:r>
              <a:rPr lang="hr-HR" dirty="0" smtClean="0"/>
              <a:t> </a:t>
            </a:r>
            <a:r>
              <a:rPr lang="hr-HR" dirty="0" err="1" smtClean="0"/>
              <a:t>would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on 4 </a:t>
            </a:r>
            <a:r>
              <a:rPr lang="hr-HR" dirty="0" err="1" smtClean="0"/>
              <a:t>products</a:t>
            </a:r>
            <a:r>
              <a:rPr lang="hr-HR" dirty="0" smtClean="0"/>
              <a:t>: a </a:t>
            </a:r>
            <a:r>
              <a:rPr lang="hr-HR" dirty="0" err="1" smtClean="0"/>
              <a:t>dictionary</a:t>
            </a:r>
            <a:r>
              <a:rPr lang="hr-HR" dirty="0" smtClean="0"/>
              <a:t>, a </a:t>
            </a:r>
            <a:r>
              <a:rPr lang="hr-HR" dirty="0" err="1" smtClean="0"/>
              <a:t>grammar</a:t>
            </a:r>
            <a:r>
              <a:rPr lang="hr-HR" dirty="0" smtClean="0"/>
              <a:t>, a </a:t>
            </a:r>
            <a:r>
              <a:rPr lang="hr-HR" dirty="0" err="1" smtClean="0"/>
              <a:t>rhetoric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a </a:t>
            </a:r>
            <a:r>
              <a:rPr lang="hr-HR" dirty="0" err="1" smtClean="0"/>
              <a:t>poetics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Constituent</a:t>
            </a:r>
            <a:r>
              <a:rPr lang="hr-HR" dirty="0" smtClean="0"/>
              <a:t> </a:t>
            </a:r>
            <a:r>
              <a:rPr lang="hr-HR" dirty="0" err="1" smtClean="0"/>
              <a:t>Assembly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1790 </a:t>
            </a:r>
            <a:r>
              <a:rPr lang="hr-HR" dirty="0" err="1" smtClean="0"/>
              <a:t>accepted</a:t>
            </a:r>
            <a:r>
              <a:rPr lang="hr-HR" dirty="0" smtClean="0"/>
              <a:t> </a:t>
            </a:r>
            <a:r>
              <a:rPr lang="hr-HR" dirty="0" err="1" smtClean="0"/>
              <a:t>bilingualism</a:t>
            </a:r>
            <a:r>
              <a:rPr lang="hr-HR" dirty="0" smtClean="0"/>
              <a:t>, </a:t>
            </a:r>
            <a:r>
              <a:rPr lang="hr-HR" dirty="0" err="1" smtClean="0"/>
              <a:t>passing</a:t>
            </a:r>
            <a:r>
              <a:rPr lang="hr-HR" dirty="0" smtClean="0"/>
              <a:t> </a:t>
            </a:r>
            <a:r>
              <a:rPr lang="hr-HR" dirty="0" err="1" smtClean="0"/>
              <a:t>decrees</a:t>
            </a:r>
            <a:r>
              <a:rPr lang="hr-HR" dirty="0" smtClean="0"/>
              <a:t> </a:t>
            </a:r>
            <a:r>
              <a:rPr lang="hr-HR" dirty="0" err="1" smtClean="0"/>
              <a:t>suppoting</a:t>
            </a:r>
            <a:r>
              <a:rPr lang="hr-HR" dirty="0" smtClean="0"/>
              <a:t> </a:t>
            </a:r>
            <a:r>
              <a:rPr lang="hr-HR" dirty="0" err="1" smtClean="0"/>
              <a:t>translation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salary</a:t>
            </a:r>
            <a:r>
              <a:rPr lang="hr-HR" dirty="0" smtClean="0"/>
              <a:t> </a:t>
            </a:r>
            <a:r>
              <a:rPr lang="hr-HR" dirty="0" err="1" smtClean="0"/>
              <a:t>increases</a:t>
            </a:r>
            <a:r>
              <a:rPr lang="hr-HR" dirty="0" smtClean="0"/>
              <a:t> for </a:t>
            </a:r>
            <a:r>
              <a:rPr lang="hr-HR" dirty="0" err="1" smtClean="0"/>
              <a:t>bilingual</a:t>
            </a:r>
            <a:r>
              <a:rPr lang="hr-HR" dirty="0" smtClean="0"/>
              <a:t> </a:t>
            </a:r>
            <a:r>
              <a:rPr lang="hr-HR" dirty="0" err="1" smtClean="0"/>
              <a:t>teachers</a:t>
            </a:r>
            <a:endParaRPr lang="hr-HR" dirty="0" smtClean="0"/>
          </a:p>
          <a:p>
            <a:r>
              <a:rPr lang="hr-HR" dirty="0" smtClean="0"/>
              <a:t>In 1791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Jacobins</a:t>
            </a:r>
            <a:r>
              <a:rPr lang="hr-HR" dirty="0" smtClean="0"/>
              <a:t> </a:t>
            </a:r>
            <a:r>
              <a:rPr lang="hr-HR" dirty="0" err="1" smtClean="0"/>
              <a:t>took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called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development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centralized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;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to </a:t>
            </a:r>
            <a:r>
              <a:rPr lang="hr-HR" dirty="0" err="1" smtClean="0"/>
              <a:t>have</a:t>
            </a:r>
            <a:r>
              <a:rPr lang="hr-HR" dirty="0" smtClean="0"/>
              <a:t> a </a:t>
            </a:r>
            <a:r>
              <a:rPr lang="hr-HR" dirty="0" err="1" smtClean="0"/>
              <a:t>central</a:t>
            </a:r>
            <a:r>
              <a:rPr lang="hr-HR" dirty="0" smtClean="0"/>
              <a:t> role,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equality</a:t>
            </a:r>
            <a:r>
              <a:rPr lang="hr-HR" dirty="0" smtClean="0"/>
              <a:t> </a:t>
            </a:r>
            <a:r>
              <a:rPr lang="hr-HR" dirty="0" err="1" smtClean="0"/>
              <a:t>could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granted</a:t>
            </a:r>
            <a:r>
              <a:rPr lang="hr-HR" dirty="0" smtClean="0"/>
              <a:t>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everyone</a:t>
            </a:r>
            <a:r>
              <a:rPr lang="hr-HR" dirty="0" smtClean="0"/>
              <a:t> </a:t>
            </a:r>
            <a:r>
              <a:rPr lang="hr-HR" dirty="0" err="1" smtClean="0"/>
              <a:t>spoke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same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Education</a:t>
            </a:r>
            <a:r>
              <a:rPr lang="hr-HR" dirty="0" smtClean="0"/>
              <a:t> – one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important</a:t>
            </a:r>
            <a:r>
              <a:rPr lang="hr-HR" dirty="0" smtClean="0"/>
              <a:t> </a:t>
            </a:r>
            <a:r>
              <a:rPr lang="hr-HR" dirty="0" err="1" smtClean="0"/>
              <a:t>duties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endParaRPr lang="hr-HR" dirty="0" smtClean="0"/>
          </a:p>
          <a:p>
            <a:r>
              <a:rPr lang="hr-HR" dirty="0" smtClean="0"/>
              <a:t>A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would</a:t>
            </a:r>
            <a:r>
              <a:rPr lang="hr-HR" dirty="0" smtClean="0"/>
              <a:t> </a:t>
            </a:r>
            <a:r>
              <a:rPr lang="hr-HR" dirty="0" err="1" smtClean="0"/>
              <a:t>support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on a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Standard </a:t>
            </a:r>
            <a:r>
              <a:rPr lang="hr-HR" dirty="0" err="1" smtClean="0"/>
              <a:t>French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elite,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choice</a:t>
            </a:r>
            <a:endParaRPr lang="hr-HR" dirty="0" smtClean="0"/>
          </a:p>
          <a:p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came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associated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feudalism</a:t>
            </a:r>
            <a:endParaRPr lang="hr-HR" dirty="0" smtClean="0"/>
          </a:p>
          <a:p>
            <a:r>
              <a:rPr lang="hr-HR" dirty="0" err="1" smtClean="0"/>
              <a:t>French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symbol</a:t>
            </a:r>
            <a:r>
              <a:rPr lang="hr-HR" dirty="0" smtClean="0"/>
              <a:t>,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– </a:t>
            </a:r>
            <a:r>
              <a:rPr lang="hr-HR" dirty="0" err="1" smtClean="0"/>
              <a:t>prohibited</a:t>
            </a:r>
            <a:endParaRPr lang="hr-HR" dirty="0" smtClean="0"/>
          </a:p>
          <a:p>
            <a:r>
              <a:rPr lang="hr-HR" dirty="0" smtClean="0"/>
              <a:t>In 1880’s </a:t>
            </a:r>
            <a:r>
              <a:rPr lang="hr-HR" dirty="0" err="1" smtClean="0"/>
              <a:t>the</a:t>
            </a:r>
            <a:r>
              <a:rPr lang="hr-HR" dirty="0" smtClean="0"/>
              <a:t> Third Republic put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Jacobins</a:t>
            </a:r>
            <a:r>
              <a:rPr lang="hr-HR" dirty="0" smtClean="0"/>
              <a:t>’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effect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making</a:t>
            </a:r>
            <a:r>
              <a:rPr lang="hr-HR" dirty="0" smtClean="0"/>
              <a:t>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free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compulsory</a:t>
            </a:r>
            <a:endParaRPr lang="hr-HR" dirty="0" smtClean="0"/>
          </a:p>
          <a:p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Toubon</a:t>
            </a:r>
            <a:r>
              <a:rPr lang="hr-HR" dirty="0" smtClean="0"/>
              <a:t> (1994) „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virtue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Constitution</a:t>
            </a:r>
            <a:r>
              <a:rPr lang="hr-HR" dirty="0" smtClean="0"/>
              <a:t>,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Republic,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fundamental</a:t>
            </a:r>
            <a:r>
              <a:rPr lang="hr-HR" dirty="0" smtClean="0"/>
              <a:t> </a:t>
            </a:r>
            <a:r>
              <a:rPr lang="hr-HR" dirty="0" smtClean="0"/>
              <a:t>element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character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heritage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France”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edicts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Villers-Cotteret</a:t>
            </a:r>
            <a:r>
              <a:rPr lang="hr-HR" dirty="0" smtClean="0"/>
              <a:t> (1539) –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could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documents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judgements</a:t>
            </a:r>
            <a:r>
              <a:rPr lang="hr-HR" dirty="0" smtClean="0"/>
              <a:t> – Latin </a:t>
            </a:r>
            <a:r>
              <a:rPr lang="hr-HR" dirty="0" err="1" smtClean="0"/>
              <a:t>replaced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Decrees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1794 </a:t>
            </a:r>
            <a:r>
              <a:rPr lang="hr-HR" dirty="0" err="1" smtClean="0"/>
              <a:t>converted</a:t>
            </a:r>
            <a:r>
              <a:rPr lang="hr-HR" dirty="0" smtClean="0"/>
              <a:t> </a:t>
            </a:r>
            <a:r>
              <a:rPr lang="hr-HR" dirty="0" err="1" smtClean="0"/>
              <a:t>church</a:t>
            </a:r>
            <a:r>
              <a:rPr lang="hr-HR" dirty="0" smtClean="0"/>
              <a:t> </a:t>
            </a:r>
            <a:r>
              <a:rPr lang="hr-HR" dirty="0" err="1" smtClean="0"/>
              <a:t>schools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schools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required</a:t>
            </a:r>
            <a:r>
              <a:rPr lang="hr-HR" dirty="0" smtClean="0"/>
              <a:t> to use </a:t>
            </a:r>
            <a:r>
              <a:rPr lang="hr-HR" dirty="0" err="1" smtClean="0"/>
              <a:t>French</a:t>
            </a:r>
            <a:r>
              <a:rPr lang="hr-HR" dirty="0" smtClean="0"/>
              <a:t>, </a:t>
            </a:r>
            <a:r>
              <a:rPr lang="hr-HR" dirty="0" err="1" smtClean="0"/>
              <a:t>banning</a:t>
            </a:r>
            <a:r>
              <a:rPr lang="hr-HR" dirty="0" smtClean="0"/>
              <a:t> </a:t>
            </a:r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;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enough</a:t>
            </a:r>
            <a:r>
              <a:rPr lang="hr-HR" dirty="0" smtClean="0"/>
              <a:t> </a:t>
            </a:r>
            <a:r>
              <a:rPr lang="hr-HR" dirty="0" err="1" smtClean="0"/>
              <a:t>teachers</a:t>
            </a:r>
            <a:r>
              <a:rPr lang="hr-HR" dirty="0" smtClean="0"/>
              <a:t> to </a:t>
            </a:r>
            <a:r>
              <a:rPr lang="hr-HR" dirty="0" err="1" smtClean="0"/>
              <a:t>carry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effect</a:t>
            </a:r>
            <a:endParaRPr lang="hr-HR" dirty="0" smtClean="0"/>
          </a:p>
          <a:p>
            <a:r>
              <a:rPr lang="hr-HR" dirty="0" smtClean="0"/>
              <a:t>In 1881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minister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repeated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must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schools</a:t>
            </a:r>
            <a:endParaRPr lang="hr-HR" dirty="0" smtClean="0"/>
          </a:p>
          <a:p>
            <a:r>
              <a:rPr lang="hr-HR" dirty="0" smtClean="0"/>
              <a:t>In 1972 </a:t>
            </a:r>
            <a:r>
              <a:rPr lang="hr-HR" dirty="0" err="1" smtClean="0"/>
              <a:t>President</a:t>
            </a:r>
            <a:r>
              <a:rPr lang="hr-HR" dirty="0" smtClean="0"/>
              <a:t> </a:t>
            </a:r>
            <a:r>
              <a:rPr lang="hr-HR" dirty="0" err="1" smtClean="0"/>
              <a:t>Pompidou</a:t>
            </a:r>
            <a:r>
              <a:rPr lang="hr-HR" dirty="0" smtClean="0"/>
              <a:t> </a:t>
            </a:r>
            <a:r>
              <a:rPr lang="hr-HR" dirty="0" err="1" smtClean="0"/>
              <a:t>said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„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no place for </a:t>
            </a:r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France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destined</a:t>
            </a:r>
            <a:r>
              <a:rPr lang="hr-HR" dirty="0" smtClean="0"/>
              <a:t> </a:t>
            </a:r>
            <a:r>
              <a:rPr lang="hr-HR" dirty="0" smtClean="0"/>
              <a:t>to </a:t>
            </a:r>
            <a:r>
              <a:rPr lang="hr-HR" dirty="0" err="1" smtClean="0"/>
              <a:t>play</a:t>
            </a:r>
            <a:r>
              <a:rPr lang="hr-HR" dirty="0" smtClean="0"/>
              <a:t> a </a:t>
            </a:r>
            <a:r>
              <a:rPr lang="hr-HR" dirty="0" err="1" smtClean="0"/>
              <a:t>fundamental</a:t>
            </a:r>
            <a:r>
              <a:rPr lang="hr-HR" dirty="0" smtClean="0"/>
              <a:t> role </a:t>
            </a:r>
            <a:r>
              <a:rPr lang="hr-HR" dirty="0" err="1" smtClean="0"/>
              <a:t>in</a:t>
            </a:r>
            <a:r>
              <a:rPr lang="hr-HR" dirty="0" smtClean="0"/>
              <a:t> Europe”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passed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1975 </a:t>
            </a:r>
            <a:r>
              <a:rPr lang="hr-HR" dirty="0" err="1" smtClean="0"/>
              <a:t>established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must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commerce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places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media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service</a:t>
            </a:r>
            <a:endParaRPr lang="hr-HR" dirty="0" smtClean="0"/>
          </a:p>
          <a:p>
            <a:r>
              <a:rPr lang="hr-HR" dirty="0" smtClean="0"/>
              <a:t>1994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Toubon</a:t>
            </a:r>
            <a:r>
              <a:rPr lang="hr-HR" dirty="0" smtClean="0"/>
              <a:t> –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compulsory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consumer</a:t>
            </a:r>
            <a:r>
              <a:rPr lang="hr-HR" dirty="0" smtClean="0"/>
              <a:t> </a:t>
            </a:r>
            <a:r>
              <a:rPr lang="hr-HR" dirty="0" err="1" smtClean="0"/>
              <a:t>affairs</a:t>
            </a:r>
            <a:r>
              <a:rPr lang="hr-HR" dirty="0" smtClean="0"/>
              <a:t>, </a:t>
            </a:r>
            <a:r>
              <a:rPr lang="hr-HR" dirty="0" err="1" smtClean="0"/>
              <a:t>employment</a:t>
            </a:r>
            <a:r>
              <a:rPr lang="hr-HR" dirty="0" smtClean="0"/>
              <a:t>, </a:t>
            </a:r>
            <a:r>
              <a:rPr lang="hr-HR" dirty="0" err="1" smtClean="0"/>
              <a:t>education</a:t>
            </a:r>
            <a:r>
              <a:rPr lang="hr-HR" dirty="0" smtClean="0"/>
              <a:t>, </a:t>
            </a:r>
            <a:r>
              <a:rPr lang="hr-HR" dirty="0" err="1" smtClean="0"/>
              <a:t>audiovisual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colloquia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congresses</a:t>
            </a:r>
            <a:r>
              <a:rPr lang="hr-HR" dirty="0" smtClean="0"/>
              <a:t> </a:t>
            </a:r>
            <a:r>
              <a:rPr lang="hr-HR" dirty="0" err="1" smtClean="0"/>
              <a:t>held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France. Civil </a:t>
            </a:r>
            <a:r>
              <a:rPr lang="hr-HR" dirty="0" err="1" smtClean="0"/>
              <a:t>servants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required</a:t>
            </a:r>
            <a:r>
              <a:rPr lang="hr-HR" dirty="0" smtClean="0"/>
              <a:t> to use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terminology</a:t>
            </a:r>
            <a:endParaRPr lang="hr-HR" dirty="0" smtClean="0"/>
          </a:p>
          <a:p>
            <a:r>
              <a:rPr lang="hr-HR" dirty="0" err="1" smtClean="0"/>
              <a:t>Anyone</a:t>
            </a:r>
            <a:r>
              <a:rPr lang="hr-HR" dirty="0" smtClean="0"/>
              <a:t> </a:t>
            </a:r>
            <a:r>
              <a:rPr lang="hr-HR" dirty="0" err="1" smtClean="0"/>
              <a:t>employed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(civil </a:t>
            </a:r>
            <a:r>
              <a:rPr lang="hr-HR" dirty="0" err="1" smtClean="0"/>
              <a:t>servants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teachers</a:t>
            </a:r>
            <a:r>
              <a:rPr lang="hr-HR" dirty="0" smtClean="0"/>
              <a:t>) had to </a:t>
            </a:r>
            <a:r>
              <a:rPr lang="hr-HR" dirty="0" err="1" smtClean="0"/>
              <a:t>follow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Constitution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use </a:t>
            </a:r>
            <a:r>
              <a:rPr lang="hr-HR" dirty="0" err="1" smtClean="0"/>
              <a:t>French</a:t>
            </a:r>
            <a:r>
              <a:rPr lang="hr-HR" dirty="0" smtClean="0"/>
              <a:t>, </a:t>
            </a:r>
            <a:r>
              <a:rPr lang="hr-HR" dirty="0" err="1" smtClean="0"/>
              <a:t>including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 </a:t>
            </a:r>
            <a:r>
              <a:rPr lang="hr-HR" dirty="0" err="1" smtClean="0"/>
              <a:t>approved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Ministry’s</a:t>
            </a:r>
            <a:r>
              <a:rPr lang="hr-HR" dirty="0" smtClean="0"/>
              <a:t> </a:t>
            </a:r>
            <a:r>
              <a:rPr lang="hr-HR" dirty="0" err="1" smtClean="0"/>
              <a:t>terminological</a:t>
            </a:r>
            <a:r>
              <a:rPr lang="hr-HR" dirty="0" smtClean="0"/>
              <a:t> </a:t>
            </a:r>
            <a:r>
              <a:rPr lang="hr-HR" dirty="0" err="1" smtClean="0"/>
              <a:t>committee</a:t>
            </a:r>
            <a:endParaRPr lang="hr-HR" dirty="0" smtClean="0"/>
          </a:p>
          <a:p>
            <a:r>
              <a:rPr lang="hr-HR" dirty="0" smtClean="0"/>
              <a:t>1973 </a:t>
            </a:r>
            <a:r>
              <a:rPr lang="hr-HR" dirty="0" err="1" smtClean="0"/>
              <a:t>Frankophonie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Terminological</a:t>
            </a:r>
            <a:r>
              <a:rPr lang="hr-HR" dirty="0" smtClean="0"/>
              <a:t> </a:t>
            </a:r>
            <a:r>
              <a:rPr lang="hr-HR" dirty="0" err="1" smtClean="0"/>
              <a:t>committees</a:t>
            </a:r>
            <a:r>
              <a:rPr lang="hr-HR" dirty="0" smtClean="0"/>
              <a:t> </a:t>
            </a:r>
            <a:r>
              <a:rPr lang="hr-HR" dirty="0" err="1" smtClean="0"/>
              <a:t>strenghtened</a:t>
            </a:r>
            <a:r>
              <a:rPr lang="hr-HR" dirty="0" smtClean="0"/>
              <a:t>, </a:t>
            </a:r>
            <a:r>
              <a:rPr lang="hr-HR" dirty="0" err="1" smtClean="0"/>
              <a:t>coordinated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central</a:t>
            </a:r>
            <a:r>
              <a:rPr lang="hr-HR" dirty="0" smtClean="0"/>
              <a:t> </a:t>
            </a:r>
            <a:r>
              <a:rPr lang="hr-HR" dirty="0" err="1" smtClean="0"/>
              <a:t>agencies</a:t>
            </a:r>
            <a:endParaRPr lang="hr-HR" dirty="0" smtClean="0"/>
          </a:p>
          <a:p>
            <a:r>
              <a:rPr lang="hr-HR" dirty="0" smtClean="0"/>
              <a:t>No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developed</a:t>
            </a:r>
            <a:r>
              <a:rPr lang="hr-HR" dirty="0" smtClean="0"/>
              <a:t> </a:t>
            </a:r>
            <a:r>
              <a:rPr lang="hr-HR" dirty="0" err="1" smtClean="0"/>
              <a:t>such</a:t>
            </a:r>
            <a:r>
              <a:rPr lang="hr-HR" dirty="0" smtClean="0"/>
              <a:t> elaborate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well-financed</a:t>
            </a:r>
            <a:r>
              <a:rPr lang="hr-HR" dirty="0" smtClean="0"/>
              <a:t> network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semi-government</a:t>
            </a:r>
            <a:r>
              <a:rPr lang="hr-HR" dirty="0" smtClean="0"/>
              <a:t> </a:t>
            </a:r>
            <a:r>
              <a:rPr lang="hr-HR" dirty="0" err="1" smtClean="0"/>
              <a:t>agencies</a:t>
            </a:r>
            <a:endParaRPr lang="hr-HR" dirty="0" smtClean="0"/>
          </a:p>
          <a:p>
            <a:r>
              <a:rPr lang="hr-HR" dirty="0" smtClean="0"/>
              <a:t>1951 </a:t>
            </a:r>
            <a:r>
              <a:rPr lang="hr-HR" dirty="0" err="1" smtClean="0"/>
              <a:t>Deixonne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permitted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teaching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Basque</a:t>
            </a:r>
            <a:r>
              <a:rPr lang="hr-HR" dirty="0" smtClean="0"/>
              <a:t>, </a:t>
            </a:r>
            <a:r>
              <a:rPr lang="hr-HR" dirty="0" err="1" smtClean="0"/>
              <a:t>Breton</a:t>
            </a:r>
            <a:r>
              <a:rPr lang="hr-HR" dirty="0" smtClean="0"/>
              <a:t>, </a:t>
            </a:r>
            <a:r>
              <a:rPr lang="hr-HR" dirty="0" err="1" smtClean="0"/>
              <a:t>Catalan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Occitan</a:t>
            </a:r>
            <a:r>
              <a:rPr lang="hr-HR" dirty="0" smtClean="0"/>
              <a:t> for </a:t>
            </a:r>
            <a:r>
              <a:rPr lang="hr-HR" dirty="0" err="1" smtClean="0"/>
              <a:t>up</a:t>
            </a:r>
            <a:r>
              <a:rPr lang="hr-HR" dirty="0" smtClean="0"/>
              <a:t> to 3 </a:t>
            </a:r>
            <a:r>
              <a:rPr lang="hr-HR" dirty="0" err="1" smtClean="0"/>
              <a:t>hrs</a:t>
            </a:r>
            <a:r>
              <a:rPr lang="hr-HR" dirty="0" smtClean="0"/>
              <a:t> a </a:t>
            </a:r>
            <a:r>
              <a:rPr lang="hr-HR" dirty="0" err="1" smtClean="0"/>
              <a:t>week</a:t>
            </a:r>
            <a:r>
              <a:rPr lang="hr-HR" dirty="0" smtClean="0"/>
              <a:t> as </a:t>
            </a:r>
            <a:r>
              <a:rPr lang="hr-HR" dirty="0" err="1" smtClean="0"/>
              <a:t>part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general </a:t>
            </a:r>
            <a:r>
              <a:rPr lang="hr-HR" dirty="0" err="1" smtClean="0"/>
              <a:t>education</a:t>
            </a:r>
            <a:r>
              <a:rPr lang="hr-HR" dirty="0" smtClean="0"/>
              <a:t>; </a:t>
            </a:r>
            <a:r>
              <a:rPr lang="hr-HR" dirty="0" err="1" smtClean="0"/>
              <a:t>Corsican</a:t>
            </a:r>
            <a:r>
              <a:rPr lang="hr-HR" dirty="0" smtClean="0"/>
              <a:t> </a:t>
            </a:r>
            <a:r>
              <a:rPr lang="hr-HR" dirty="0" err="1" smtClean="0"/>
              <a:t>added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list </a:t>
            </a:r>
            <a:r>
              <a:rPr lang="hr-HR" dirty="0" err="1" smtClean="0"/>
              <a:t>in</a:t>
            </a:r>
            <a:r>
              <a:rPr lang="hr-HR" dirty="0" smtClean="0"/>
              <a:t> 1974</a:t>
            </a:r>
          </a:p>
          <a:p>
            <a:r>
              <a:rPr lang="hr-HR" dirty="0" err="1" smtClean="0"/>
              <a:t>Since</a:t>
            </a:r>
            <a:r>
              <a:rPr lang="hr-HR" dirty="0" smtClean="0"/>
              <a:t> 1994 </a:t>
            </a:r>
            <a:r>
              <a:rPr lang="hr-HR" dirty="0" err="1" smtClean="0"/>
              <a:t>Basque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Breton</a:t>
            </a:r>
            <a:r>
              <a:rPr lang="hr-HR" dirty="0" smtClean="0"/>
              <a:t> </a:t>
            </a:r>
            <a:r>
              <a:rPr lang="hr-HR" dirty="0" err="1" smtClean="0"/>
              <a:t>bilingual</a:t>
            </a:r>
            <a:r>
              <a:rPr lang="hr-HR" dirty="0" smtClean="0"/>
              <a:t> </a:t>
            </a:r>
            <a:r>
              <a:rPr lang="hr-HR" dirty="0" err="1" smtClean="0"/>
              <a:t>schools</a:t>
            </a:r>
            <a:r>
              <a:rPr lang="hr-HR" dirty="0" smtClean="0"/>
              <a:t>; a </a:t>
            </a:r>
            <a:r>
              <a:rPr lang="hr-HR" dirty="0" err="1" smtClean="0"/>
              <a:t>ruling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2002 </a:t>
            </a:r>
            <a:r>
              <a:rPr lang="hr-HR" dirty="0" err="1" smtClean="0"/>
              <a:t>annulled</a:t>
            </a:r>
            <a:r>
              <a:rPr lang="hr-HR" dirty="0" smtClean="0"/>
              <a:t> </a:t>
            </a:r>
            <a:r>
              <a:rPr lang="hr-HR" dirty="0" err="1" smtClean="0"/>
              <a:t>earlier</a:t>
            </a:r>
            <a:r>
              <a:rPr lang="hr-HR" dirty="0" smtClean="0"/>
              <a:t> </a:t>
            </a:r>
            <a:r>
              <a:rPr lang="hr-HR" dirty="0" err="1" smtClean="0"/>
              <a:t>decisions</a:t>
            </a:r>
            <a:r>
              <a:rPr lang="hr-HR" dirty="0" smtClean="0"/>
              <a:t> to </a:t>
            </a:r>
            <a:r>
              <a:rPr lang="hr-HR" dirty="0" err="1" smtClean="0"/>
              <a:t>permit</a:t>
            </a:r>
            <a:r>
              <a:rPr lang="hr-HR" dirty="0" smtClean="0"/>
              <a:t> </a:t>
            </a:r>
            <a:r>
              <a:rPr lang="hr-HR" dirty="0" err="1" smtClean="0"/>
              <a:t>bilingual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– </a:t>
            </a:r>
            <a:r>
              <a:rPr lang="hr-HR" dirty="0" err="1" smtClean="0"/>
              <a:t>expressiion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ideological</a:t>
            </a:r>
            <a:r>
              <a:rPr lang="hr-HR" dirty="0" smtClean="0"/>
              <a:t> </a:t>
            </a:r>
            <a:r>
              <a:rPr lang="hr-HR" dirty="0" err="1" smtClean="0"/>
              <a:t>orientations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views</a:t>
            </a:r>
            <a:endParaRPr lang="hr-HR" dirty="0" smtClean="0"/>
          </a:p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r>
              <a:rPr lang="hr-HR" dirty="0" smtClean="0"/>
              <a:t> – </a:t>
            </a:r>
            <a:r>
              <a:rPr lang="hr-HR" dirty="0" err="1" smtClean="0"/>
              <a:t>proposals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actual</a:t>
            </a:r>
            <a:r>
              <a:rPr lang="hr-HR" dirty="0" smtClean="0"/>
              <a:t> </a:t>
            </a:r>
            <a:r>
              <a:rPr lang="hr-HR" dirty="0" err="1" smtClean="0"/>
              <a:t>implementation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; a </a:t>
            </a:r>
            <a:r>
              <a:rPr lang="hr-HR" dirty="0" err="1" smtClean="0"/>
              <a:t>deliberate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4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All </a:t>
            </a:r>
            <a:r>
              <a:rPr lang="hr-HR" dirty="0" err="1" smtClean="0"/>
              <a:t>levels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,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life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–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endParaRPr lang="hr-HR" dirty="0" smtClean="0"/>
          </a:p>
          <a:p>
            <a:r>
              <a:rPr lang="hr-HR" dirty="0" err="1" smtClean="0"/>
              <a:t>Civilizing</a:t>
            </a:r>
            <a:r>
              <a:rPr lang="hr-HR" dirty="0" smtClean="0"/>
              <a:t> </a:t>
            </a:r>
            <a:r>
              <a:rPr lang="hr-HR" dirty="0" err="1" smtClean="0"/>
              <a:t>mission</a:t>
            </a:r>
            <a:r>
              <a:rPr lang="hr-HR" dirty="0" smtClean="0"/>
              <a:t>: </a:t>
            </a:r>
            <a:r>
              <a:rPr lang="hr-HR" dirty="0" err="1" smtClean="0"/>
              <a:t>spreading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culture</a:t>
            </a:r>
            <a:r>
              <a:rPr lang="hr-HR" dirty="0" smtClean="0"/>
              <a:t>, </a:t>
            </a:r>
            <a:r>
              <a:rPr lang="hr-HR" dirty="0" err="1" smtClean="0"/>
              <a:t>avoiding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„</a:t>
            </a:r>
            <a:r>
              <a:rPr lang="hr-HR" dirty="0" err="1" smtClean="0"/>
              <a:t>primitive</a:t>
            </a:r>
            <a:r>
              <a:rPr lang="hr-HR" dirty="0" smtClean="0"/>
              <a:t> </a:t>
            </a:r>
            <a:r>
              <a:rPr lang="hr-HR" dirty="0" err="1" smtClean="0"/>
              <a:t>peoples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taught</a:t>
            </a:r>
            <a:r>
              <a:rPr lang="hr-HR" dirty="0" smtClean="0"/>
              <a:t> as pure </a:t>
            </a:r>
            <a:r>
              <a:rPr lang="hr-HR" dirty="0" err="1" smtClean="0"/>
              <a:t>Parisian</a:t>
            </a:r>
            <a:r>
              <a:rPr lang="hr-HR" dirty="0" smtClean="0"/>
              <a:t>, no </a:t>
            </a:r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variation</a:t>
            </a:r>
            <a:r>
              <a:rPr lang="hr-HR" dirty="0" smtClean="0"/>
              <a:t> </a:t>
            </a:r>
            <a:r>
              <a:rPr lang="hr-HR" dirty="0" err="1" smtClean="0"/>
              <a:t>recognized</a:t>
            </a:r>
            <a:endParaRPr lang="hr-HR" dirty="0" smtClean="0"/>
          </a:p>
          <a:p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African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repressed</a:t>
            </a:r>
            <a:r>
              <a:rPr lang="hr-HR" dirty="0" smtClean="0"/>
              <a:t> </a:t>
            </a:r>
            <a:r>
              <a:rPr lang="hr-HR" dirty="0" err="1" smtClean="0"/>
              <a:t>except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religious</a:t>
            </a:r>
            <a:r>
              <a:rPr lang="hr-HR" dirty="0" smtClean="0"/>
              <a:t> </a:t>
            </a:r>
            <a:r>
              <a:rPr lang="hr-HR" dirty="0" err="1" smtClean="0"/>
              <a:t>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Driven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desire</a:t>
            </a:r>
            <a:r>
              <a:rPr lang="hr-HR" dirty="0" smtClean="0"/>
              <a:t> to </a:t>
            </a:r>
            <a:r>
              <a:rPr lang="hr-HR" dirty="0" err="1" smtClean="0"/>
              <a:t>assert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unity</a:t>
            </a:r>
            <a:r>
              <a:rPr lang="hr-HR" dirty="0" smtClean="0"/>
              <a:t>, </a:t>
            </a:r>
            <a:r>
              <a:rPr lang="hr-HR" dirty="0" err="1" smtClean="0"/>
              <a:t>homogeneity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identity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multilingul</a:t>
            </a:r>
            <a:r>
              <a:rPr lang="hr-HR" dirty="0" smtClean="0"/>
              <a:t> </a:t>
            </a:r>
            <a:r>
              <a:rPr lang="hr-HR" dirty="0" err="1" smtClean="0"/>
              <a:t>regions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developing</a:t>
            </a:r>
            <a:r>
              <a:rPr lang="hr-HR" dirty="0" smtClean="0"/>
              <a:t>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threats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– </a:t>
            </a:r>
            <a:r>
              <a:rPr lang="hr-HR" dirty="0" err="1" smtClean="0"/>
              <a:t>internal</a:t>
            </a:r>
            <a:r>
              <a:rPr lang="hr-HR" dirty="0" smtClean="0"/>
              <a:t>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varieties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encouraged</a:t>
            </a:r>
            <a:r>
              <a:rPr lang="hr-HR" dirty="0" smtClean="0"/>
              <a:t> </a:t>
            </a:r>
            <a:r>
              <a:rPr lang="hr-HR" dirty="0" err="1" smtClean="0"/>
              <a:t>diversity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detracted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central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endParaRPr lang="hr-HR" dirty="0" smtClean="0"/>
          </a:p>
          <a:p>
            <a:r>
              <a:rPr lang="hr-HR" dirty="0" err="1" smtClean="0"/>
              <a:t>Today</a:t>
            </a:r>
            <a:r>
              <a:rPr lang="hr-HR" dirty="0" smtClean="0"/>
              <a:t>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threat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English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driving</a:t>
            </a:r>
            <a:r>
              <a:rPr lang="hr-HR" dirty="0" smtClean="0"/>
              <a:t> </a:t>
            </a:r>
            <a:r>
              <a:rPr lang="hr-HR" dirty="0" err="1" smtClean="0"/>
              <a:t>force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3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spread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mtClean="0"/>
              <a:t>english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English </a:t>
            </a:r>
            <a:r>
              <a:rPr lang="hr-HR" dirty="0" err="1" smtClean="0"/>
              <a:t>today</a:t>
            </a:r>
            <a:r>
              <a:rPr lang="hr-HR" dirty="0" smtClean="0"/>
              <a:t> –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stronger</a:t>
            </a:r>
            <a:r>
              <a:rPr lang="hr-HR" dirty="0" smtClean="0"/>
              <a:t> </a:t>
            </a:r>
            <a:r>
              <a:rPr lang="hr-HR" dirty="0" err="1" smtClean="0"/>
              <a:t>position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world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today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past</a:t>
            </a:r>
          </a:p>
          <a:p>
            <a:r>
              <a:rPr lang="hr-HR" dirty="0" err="1" smtClean="0"/>
              <a:t>Already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1970’s English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diplomacy</a:t>
            </a:r>
            <a:r>
              <a:rPr lang="hr-HR" dirty="0" smtClean="0"/>
              <a:t> (95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126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UN </a:t>
            </a:r>
            <a:r>
              <a:rPr lang="hr-HR" dirty="0" err="1" smtClean="0"/>
              <a:t>received</a:t>
            </a:r>
            <a:r>
              <a:rPr lang="hr-HR" dirty="0" smtClean="0"/>
              <a:t> </a:t>
            </a:r>
            <a:r>
              <a:rPr lang="hr-HR" dirty="0" err="1" smtClean="0"/>
              <a:t>working</a:t>
            </a:r>
            <a:r>
              <a:rPr lang="hr-HR" dirty="0" smtClean="0"/>
              <a:t> </a:t>
            </a:r>
            <a:r>
              <a:rPr lang="hr-HR" dirty="0" err="1" smtClean="0"/>
              <a:t>documents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English,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70%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world’s</a:t>
            </a:r>
            <a:r>
              <a:rPr lang="hr-HR" dirty="0" smtClean="0"/>
              <a:t> mail,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cc. 300 </a:t>
            </a:r>
            <a:r>
              <a:rPr lang="hr-HR" dirty="0" err="1" smtClean="0"/>
              <a:t>million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, 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more,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air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Causes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smtClean="0"/>
              <a:t>LANGUAGE </a:t>
            </a:r>
            <a:r>
              <a:rPr lang="hr-HR" dirty="0" err="1" smtClean="0"/>
              <a:t>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Colonization</a:t>
            </a:r>
            <a:r>
              <a:rPr lang="hr-HR" dirty="0" smtClean="0"/>
              <a:t>, </a:t>
            </a:r>
            <a:endParaRPr lang="hr-HR" dirty="0" smtClean="0"/>
          </a:p>
          <a:p>
            <a:r>
              <a:rPr lang="hr-HR" dirty="0" err="1" smtClean="0"/>
              <a:t>urbanization</a:t>
            </a:r>
            <a:r>
              <a:rPr lang="hr-HR" dirty="0" smtClean="0"/>
              <a:t>, </a:t>
            </a:r>
            <a:endParaRPr lang="hr-HR" dirty="0" smtClean="0"/>
          </a:p>
          <a:p>
            <a:r>
              <a:rPr lang="hr-HR" dirty="0" err="1" smtClean="0"/>
              <a:t>education</a:t>
            </a:r>
            <a:r>
              <a:rPr lang="hr-HR" dirty="0" smtClean="0"/>
              <a:t>, </a:t>
            </a:r>
            <a:endParaRPr lang="hr-HR" dirty="0" smtClean="0"/>
          </a:p>
          <a:p>
            <a:r>
              <a:rPr lang="hr-HR" dirty="0" err="1" smtClean="0"/>
              <a:t>religion</a:t>
            </a:r>
            <a:r>
              <a:rPr lang="hr-HR" dirty="0" smtClean="0"/>
              <a:t>,</a:t>
            </a:r>
          </a:p>
          <a:p>
            <a:r>
              <a:rPr lang="hr-HR" dirty="0" smtClean="0"/>
              <a:t>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27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Conspiracy</a:t>
            </a:r>
            <a:r>
              <a:rPr lang="hr-HR" dirty="0" smtClean="0"/>
              <a:t> </a:t>
            </a:r>
            <a:r>
              <a:rPr lang="hr-HR" dirty="0" err="1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„</a:t>
            </a:r>
            <a:r>
              <a:rPr lang="hr-HR" dirty="0" err="1" smtClean="0"/>
              <a:t>linguicism</a:t>
            </a:r>
            <a:r>
              <a:rPr lang="hr-HR" dirty="0" smtClean="0"/>
              <a:t>” – </a:t>
            </a:r>
            <a:r>
              <a:rPr lang="hr-HR" dirty="0" err="1" smtClean="0"/>
              <a:t>intentional</a:t>
            </a:r>
            <a:r>
              <a:rPr lang="hr-HR" dirty="0" smtClean="0"/>
              <a:t> </a:t>
            </a:r>
            <a:r>
              <a:rPr lang="hr-HR" dirty="0" err="1" smtClean="0"/>
              <a:t>destruction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powerless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dominant</a:t>
            </a:r>
            <a:r>
              <a:rPr lang="hr-HR" dirty="0" smtClean="0"/>
              <a:t> one</a:t>
            </a:r>
          </a:p>
          <a:p>
            <a:r>
              <a:rPr lang="hr-HR" dirty="0" err="1" smtClean="0"/>
              <a:t>Granting</a:t>
            </a:r>
            <a:r>
              <a:rPr lang="hr-HR" dirty="0" smtClean="0"/>
              <a:t> </a:t>
            </a:r>
            <a:r>
              <a:rPr lang="hr-HR" dirty="0" err="1" smtClean="0"/>
              <a:t>overrepresentation</a:t>
            </a:r>
            <a:r>
              <a:rPr lang="hr-HR" dirty="0" smtClean="0"/>
              <a:t> to one </a:t>
            </a:r>
            <a:r>
              <a:rPr lang="hr-HR" dirty="0" err="1" smtClean="0"/>
              <a:t>language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expense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another</a:t>
            </a:r>
            <a:endParaRPr lang="hr-HR" dirty="0" smtClean="0"/>
          </a:p>
          <a:p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imperialism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92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English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UK – </a:t>
            </a:r>
            <a:r>
              <a:rPr lang="hr-HR" dirty="0" err="1" smtClean="0"/>
              <a:t>unwritten</a:t>
            </a:r>
            <a:r>
              <a:rPr lang="hr-HR" dirty="0" smtClean="0"/>
              <a:t> </a:t>
            </a:r>
            <a:r>
              <a:rPr lang="hr-HR" dirty="0" err="1" smtClean="0"/>
              <a:t>constitution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US </a:t>
            </a:r>
            <a:r>
              <a:rPr lang="hr-HR" dirty="0" err="1" smtClean="0"/>
              <a:t>Constitution</a:t>
            </a:r>
            <a:r>
              <a:rPr lang="hr-HR" dirty="0" smtClean="0"/>
              <a:t> – no </a:t>
            </a:r>
            <a:r>
              <a:rPr lang="hr-HR" dirty="0" err="1" smtClean="0"/>
              <a:t>mention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smtClean="0"/>
              <a:t>UK </a:t>
            </a:r>
            <a:r>
              <a:rPr lang="hr-HR" dirty="0" err="1" smtClean="0"/>
              <a:t>devolution</a:t>
            </a:r>
            <a:r>
              <a:rPr lang="hr-HR" dirty="0" smtClean="0"/>
              <a:t> – </a:t>
            </a:r>
            <a:r>
              <a:rPr lang="hr-HR" dirty="0" err="1" smtClean="0"/>
              <a:t>restored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status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Celtic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Wales </a:t>
            </a:r>
            <a:r>
              <a:rPr lang="hr-HR" dirty="0" err="1" smtClean="0"/>
              <a:t>and</a:t>
            </a:r>
            <a:r>
              <a:rPr lang="hr-HR" dirty="0" smtClean="0"/>
              <a:t> Scotland</a:t>
            </a:r>
          </a:p>
          <a:p>
            <a:r>
              <a:rPr lang="hr-HR" dirty="0" smtClean="0"/>
              <a:t>No </a:t>
            </a:r>
            <a:r>
              <a:rPr lang="hr-HR" dirty="0" err="1" smtClean="0"/>
              <a:t>clear</a:t>
            </a:r>
            <a:r>
              <a:rPr lang="hr-HR" dirty="0" smtClean="0"/>
              <a:t> </a:t>
            </a:r>
            <a:r>
              <a:rPr lang="hr-HR" dirty="0" err="1" smtClean="0"/>
              <a:t>tradition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centrally</a:t>
            </a:r>
            <a:r>
              <a:rPr lang="hr-HR" dirty="0" smtClean="0"/>
              <a:t> </a:t>
            </a:r>
            <a:r>
              <a:rPr lang="hr-HR" dirty="0" err="1" smtClean="0"/>
              <a:t>directed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55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English </a:t>
            </a:r>
            <a:r>
              <a:rPr lang="hr-HR" dirty="0" err="1" smtClean="0"/>
              <a:t>diffusion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Welsh</a:t>
            </a:r>
            <a:r>
              <a:rPr lang="hr-HR" dirty="0" smtClean="0"/>
              <a:t> – </a:t>
            </a:r>
            <a:r>
              <a:rPr lang="hr-HR" dirty="0" err="1" smtClean="0"/>
              <a:t>still</a:t>
            </a:r>
            <a:r>
              <a:rPr lang="hr-HR" dirty="0" smtClean="0"/>
              <a:t> </a:t>
            </a:r>
            <a:r>
              <a:rPr lang="hr-HR" dirty="0" err="1" smtClean="0"/>
              <a:t>strong</a:t>
            </a:r>
            <a:r>
              <a:rPr lang="hr-HR" dirty="0" smtClean="0"/>
              <a:t> for </a:t>
            </a:r>
            <a:r>
              <a:rPr lang="hr-HR" dirty="0" err="1" smtClean="0"/>
              <a:t>centuries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1536 </a:t>
            </a:r>
            <a:r>
              <a:rPr lang="hr-HR" dirty="0" err="1" smtClean="0"/>
              <a:t>Act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Union had </a:t>
            </a:r>
            <a:r>
              <a:rPr lang="hr-HR" dirty="0" err="1" smtClean="0"/>
              <a:t>made</a:t>
            </a:r>
            <a:r>
              <a:rPr lang="hr-HR" dirty="0" smtClean="0"/>
              <a:t> English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; most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smtClean="0"/>
              <a:t> Wales </a:t>
            </a:r>
            <a:r>
              <a:rPr lang="hr-HR" dirty="0" smtClean="0"/>
              <a:t>– </a:t>
            </a:r>
            <a:r>
              <a:rPr lang="hr-HR" dirty="0" err="1" smtClean="0"/>
              <a:t>still</a:t>
            </a:r>
            <a:r>
              <a:rPr lang="hr-HR" dirty="0" smtClean="0"/>
              <a:t>  </a:t>
            </a:r>
            <a:r>
              <a:rPr lang="hr-HR" dirty="0" err="1" smtClean="0"/>
              <a:t>Welsh</a:t>
            </a:r>
            <a:r>
              <a:rPr lang="hr-HR" dirty="0" smtClean="0"/>
              <a:t> </a:t>
            </a:r>
            <a:r>
              <a:rPr lang="hr-HR" dirty="0" err="1" smtClean="0"/>
              <a:t>speaking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mid-18th c.</a:t>
            </a:r>
          </a:p>
          <a:p>
            <a:r>
              <a:rPr lang="hr-HR" dirty="0" smtClean="0"/>
              <a:t>In 19th c.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schools</a:t>
            </a:r>
            <a:r>
              <a:rPr lang="hr-HR" dirty="0" smtClean="0"/>
              <a:t> </a:t>
            </a:r>
            <a:r>
              <a:rPr lang="hr-HR" dirty="0" err="1" smtClean="0"/>
              <a:t>began</a:t>
            </a:r>
            <a:r>
              <a:rPr lang="hr-HR" dirty="0" smtClean="0"/>
              <a:t> to </a:t>
            </a:r>
            <a:r>
              <a:rPr lang="hr-HR" dirty="0" err="1" smtClean="0"/>
              <a:t>discourage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Welsh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632348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Standard English: </a:t>
            </a:r>
            <a:r>
              <a:rPr lang="hr-HR" dirty="0" err="1" smtClean="0"/>
              <a:t>Received</a:t>
            </a:r>
            <a:r>
              <a:rPr lang="hr-HR" dirty="0" smtClean="0"/>
              <a:t> </a:t>
            </a:r>
            <a:r>
              <a:rPr lang="hr-HR" dirty="0" err="1" smtClean="0"/>
              <a:t>Pronunciation</a:t>
            </a:r>
            <a:r>
              <a:rPr lang="hr-HR" dirty="0" smtClean="0"/>
              <a:t> (RP)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From</a:t>
            </a:r>
            <a:r>
              <a:rPr lang="hr-HR" dirty="0"/>
              <a:t> 19th c, </a:t>
            </a:r>
            <a:r>
              <a:rPr lang="hr-HR" dirty="0" err="1"/>
              <a:t>educated</a:t>
            </a:r>
            <a:r>
              <a:rPr lang="hr-HR" dirty="0"/>
              <a:t> at </a:t>
            </a:r>
            <a:r>
              <a:rPr lang="hr-HR" dirty="0" err="1"/>
              <a:t>highly</a:t>
            </a:r>
            <a:r>
              <a:rPr lang="hr-HR" dirty="0"/>
              <a:t> </a:t>
            </a:r>
            <a:r>
              <a:rPr lang="hr-HR" dirty="0" err="1"/>
              <a:t>selective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schools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south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England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elite </a:t>
            </a:r>
            <a:r>
              <a:rPr lang="hr-HR" dirty="0" err="1"/>
              <a:t>promoted</a:t>
            </a:r>
            <a:r>
              <a:rPr lang="hr-HR" dirty="0"/>
              <a:t> standard English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own</a:t>
            </a:r>
            <a:r>
              <a:rPr lang="hr-HR" dirty="0"/>
              <a:t> </a:t>
            </a:r>
            <a:r>
              <a:rPr lang="hr-HR" dirty="0" err="1"/>
              <a:t>prestige</a:t>
            </a:r>
            <a:r>
              <a:rPr lang="hr-HR" dirty="0"/>
              <a:t> </a:t>
            </a:r>
            <a:r>
              <a:rPr lang="hr-HR" dirty="0" err="1"/>
              <a:t>accent</a:t>
            </a:r>
            <a:r>
              <a:rPr lang="hr-HR" dirty="0"/>
              <a:t>: </a:t>
            </a:r>
            <a:r>
              <a:rPr lang="hr-HR" dirty="0" err="1"/>
              <a:t>Received</a:t>
            </a:r>
            <a:r>
              <a:rPr lang="hr-HR" dirty="0"/>
              <a:t> </a:t>
            </a:r>
            <a:r>
              <a:rPr lang="hr-HR" dirty="0" err="1"/>
              <a:t>Pronunciation</a:t>
            </a:r>
            <a:r>
              <a:rPr lang="hr-HR" dirty="0"/>
              <a:t> (RP)</a:t>
            </a:r>
          </a:p>
          <a:p>
            <a:r>
              <a:rPr lang="hr-HR" dirty="0" err="1"/>
              <a:t>Anyone</a:t>
            </a:r>
            <a:r>
              <a:rPr lang="hr-HR" dirty="0"/>
              <a:t> </a:t>
            </a:r>
            <a:r>
              <a:rPr lang="hr-HR" dirty="0" err="1"/>
              <a:t>outside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elite </a:t>
            </a:r>
            <a:r>
              <a:rPr lang="hr-HR" dirty="0" err="1"/>
              <a:t>group</a:t>
            </a:r>
            <a:r>
              <a:rPr lang="hr-HR" dirty="0"/>
              <a:t> – </a:t>
            </a:r>
            <a:r>
              <a:rPr lang="hr-HR" dirty="0" err="1"/>
              <a:t>disadvantaged</a:t>
            </a:r>
            <a:endParaRPr lang="hr-HR" dirty="0"/>
          </a:p>
          <a:p>
            <a:r>
              <a:rPr lang="hr-HR" dirty="0"/>
              <a:t>No </a:t>
            </a:r>
            <a:r>
              <a:rPr lang="hr-HR" dirty="0" err="1"/>
              <a:t>need</a:t>
            </a:r>
            <a:r>
              <a:rPr lang="hr-HR" dirty="0"/>
              <a:t> for </a:t>
            </a:r>
            <a:r>
              <a:rPr lang="hr-HR" dirty="0" err="1"/>
              <a:t>formal</a:t>
            </a:r>
            <a:r>
              <a:rPr lang="hr-HR" dirty="0"/>
              <a:t> </a:t>
            </a:r>
            <a:r>
              <a:rPr lang="hr-HR" dirty="0" err="1"/>
              <a:t>explicit</a:t>
            </a:r>
            <a:r>
              <a:rPr lang="hr-HR" dirty="0"/>
              <a:t> </a:t>
            </a:r>
            <a:r>
              <a:rPr lang="hr-HR" dirty="0" err="1"/>
              <a:t>language</a:t>
            </a:r>
            <a:r>
              <a:rPr lang="hr-HR" dirty="0"/>
              <a:t>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34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English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 most </a:t>
            </a:r>
            <a:r>
              <a:rPr lang="hr-HR" dirty="0" err="1" smtClean="0"/>
              <a:t>parts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British </a:t>
            </a:r>
            <a:r>
              <a:rPr lang="hr-HR" dirty="0" err="1" smtClean="0"/>
              <a:t>empire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English-</a:t>
            </a:r>
            <a:r>
              <a:rPr lang="hr-HR" dirty="0" err="1" smtClean="0"/>
              <a:t>speaking</a:t>
            </a:r>
            <a:r>
              <a:rPr lang="hr-HR" dirty="0" smtClean="0"/>
              <a:t> </a:t>
            </a:r>
            <a:r>
              <a:rPr lang="hr-HR" dirty="0" err="1" smtClean="0"/>
              <a:t>settlers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rather</a:t>
            </a:r>
            <a:r>
              <a:rPr lang="hr-HR" dirty="0" smtClean="0"/>
              <a:t> </a:t>
            </a:r>
            <a:r>
              <a:rPr lang="hr-HR" dirty="0" err="1" smtClean="0"/>
              <a:t>small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responsibility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colonial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r>
              <a:rPr lang="hr-HR" dirty="0" smtClean="0"/>
              <a:t> – to </a:t>
            </a:r>
            <a:r>
              <a:rPr lang="hr-HR" dirty="0" err="1" smtClean="0"/>
              <a:t>educate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indigenous</a:t>
            </a:r>
            <a:r>
              <a:rPr lang="hr-HR" dirty="0" smtClean="0"/>
              <a:t> </a:t>
            </a:r>
            <a:r>
              <a:rPr lang="hr-HR" dirty="0" err="1" smtClean="0"/>
              <a:t>populatio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order</a:t>
            </a:r>
            <a:r>
              <a:rPr lang="hr-HR" dirty="0" smtClean="0"/>
              <a:t> to </a:t>
            </a:r>
            <a:r>
              <a:rPr lang="hr-HR" dirty="0" err="1" smtClean="0"/>
              <a:t>modernize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endParaRPr lang="hr-HR" dirty="0" smtClean="0"/>
          </a:p>
          <a:p>
            <a:r>
              <a:rPr lang="hr-HR" dirty="0" err="1" smtClean="0"/>
              <a:t>Elementary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–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vernacular</a:t>
            </a:r>
            <a:r>
              <a:rPr lang="hr-HR" dirty="0" smtClean="0"/>
              <a:t>,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gradual</a:t>
            </a:r>
            <a:r>
              <a:rPr lang="hr-HR" dirty="0" smtClean="0"/>
              <a:t> </a:t>
            </a:r>
            <a:r>
              <a:rPr lang="hr-HR" dirty="0" err="1" smtClean="0"/>
              <a:t>transition</a:t>
            </a:r>
            <a:r>
              <a:rPr lang="hr-HR" dirty="0" smtClean="0"/>
              <a:t>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bilingual</a:t>
            </a:r>
            <a:r>
              <a:rPr lang="hr-HR" dirty="0" smtClean="0"/>
              <a:t> to </a:t>
            </a:r>
            <a:r>
              <a:rPr lang="hr-HR" dirty="0" err="1" smtClean="0"/>
              <a:t>monolingual</a:t>
            </a:r>
            <a:r>
              <a:rPr lang="hr-HR" dirty="0" smtClean="0"/>
              <a:t> English </a:t>
            </a:r>
            <a:r>
              <a:rPr lang="hr-HR" dirty="0" err="1" smtClean="0"/>
              <a:t>instruction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more </a:t>
            </a:r>
            <a:r>
              <a:rPr lang="hr-HR" dirty="0" err="1" smtClean="0"/>
              <a:t>selective</a:t>
            </a:r>
            <a:r>
              <a:rPr lang="hr-HR" dirty="0" smtClean="0"/>
              <a:t> </a:t>
            </a:r>
            <a:r>
              <a:rPr lang="hr-HR" dirty="0" err="1" smtClean="0"/>
              <a:t>higher</a:t>
            </a:r>
            <a:r>
              <a:rPr lang="hr-HR" dirty="0" smtClean="0"/>
              <a:t> </a:t>
            </a:r>
            <a:r>
              <a:rPr lang="hr-HR" dirty="0" err="1" smtClean="0"/>
              <a:t>levels</a:t>
            </a:r>
            <a:endParaRPr lang="hr-HR" dirty="0" smtClean="0"/>
          </a:p>
          <a:p>
            <a:r>
              <a:rPr lang="hr-HR" dirty="0" err="1" smtClean="0"/>
              <a:t>Today</a:t>
            </a:r>
            <a:r>
              <a:rPr lang="hr-HR" dirty="0" smtClean="0"/>
              <a:t>: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smtClean="0"/>
              <a:t>half </a:t>
            </a:r>
            <a:r>
              <a:rPr lang="hr-HR" dirty="0" err="1" smtClean="0"/>
              <a:t>of</a:t>
            </a:r>
            <a:r>
              <a:rPr lang="hr-HR" dirty="0" smtClean="0"/>
              <a:t> 20 </a:t>
            </a:r>
            <a:r>
              <a:rPr lang="hr-HR" dirty="0" err="1" smtClean="0"/>
              <a:t>former</a:t>
            </a:r>
            <a:r>
              <a:rPr lang="hr-HR" dirty="0" smtClean="0"/>
              <a:t> </a:t>
            </a:r>
            <a:r>
              <a:rPr lang="hr-HR" dirty="0" err="1" smtClean="0"/>
              <a:t>colonies</a:t>
            </a:r>
            <a:r>
              <a:rPr lang="hr-HR" dirty="0" smtClean="0"/>
              <a:t> English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legally</a:t>
            </a:r>
            <a:r>
              <a:rPr lang="hr-HR" dirty="0" smtClean="0"/>
              <a:t> </a:t>
            </a:r>
            <a:r>
              <a:rPr lang="hr-HR" dirty="0" err="1" smtClean="0"/>
              <a:t>recognized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105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global </a:t>
            </a:r>
            <a:r>
              <a:rPr lang="hr-HR" dirty="0" err="1" smtClean="0"/>
              <a:t>language</a:t>
            </a:r>
            <a:r>
              <a:rPr lang="hr-HR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Mutually</a:t>
            </a:r>
            <a:r>
              <a:rPr lang="hr-HR" dirty="0" smtClean="0"/>
              <a:t> </a:t>
            </a:r>
            <a:r>
              <a:rPr lang="hr-HR" dirty="0" err="1" smtClean="0"/>
              <a:t>unintelligible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– </a:t>
            </a:r>
            <a:r>
              <a:rPr lang="hr-HR" dirty="0" err="1" smtClean="0"/>
              <a:t>connected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plurilingual</a:t>
            </a:r>
            <a:r>
              <a:rPr lang="hr-HR" dirty="0" smtClean="0"/>
              <a:t> </a:t>
            </a:r>
            <a:r>
              <a:rPr lang="hr-HR" dirty="0" err="1" smtClean="0"/>
              <a:t>speakers</a:t>
            </a:r>
            <a:r>
              <a:rPr lang="hr-HR" dirty="0" smtClean="0"/>
              <a:t>, </a:t>
            </a:r>
            <a:r>
              <a:rPr lang="hr-HR" dirty="0" err="1" smtClean="0"/>
              <a:t>forming</a:t>
            </a:r>
            <a:r>
              <a:rPr lang="hr-HR" dirty="0" smtClean="0"/>
              <a:t> </a:t>
            </a:r>
            <a:r>
              <a:rPr lang="hr-HR" dirty="0" err="1" smtClean="0"/>
              <a:t>ordered</a:t>
            </a:r>
            <a:r>
              <a:rPr lang="hr-HR" dirty="0" smtClean="0"/>
              <a:t> </a:t>
            </a:r>
            <a:r>
              <a:rPr lang="hr-HR" dirty="0" err="1" smtClean="0"/>
              <a:t>hierarchical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endParaRPr lang="hr-HR" dirty="0" smtClean="0"/>
          </a:p>
          <a:p>
            <a:r>
              <a:rPr lang="hr-HR" dirty="0" smtClean="0"/>
              <a:t>Most </a:t>
            </a:r>
            <a:r>
              <a:rPr lang="hr-HR" dirty="0" err="1" smtClean="0"/>
              <a:t>languages</a:t>
            </a:r>
            <a:r>
              <a:rPr lang="hr-HR" dirty="0" smtClean="0"/>
              <a:t> – </a:t>
            </a:r>
            <a:r>
              <a:rPr lang="hr-HR" dirty="0" err="1" smtClean="0"/>
              <a:t>peripheral</a:t>
            </a:r>
            <a:r>
              <a:rPr lang="hr-HR" dirty="0" smtClean="0"/>
              <a:t>, </a:t>
            </a:r>
            <a:r>
              <a:rPr lang="hr-HR" dirty="0" err="1" smtClean="0"/>
              <a:t>used</a:t>
            </a:r>
            <a:r>
              <a:rPr lang="hr-HR" dirty="0" smtClean="0"/>
              <a:t> for </a:t>
            </a:r>
            <a:r>
              <a:rPr lang="hr-HR" dirty="0" err="1" smtClean="0"/>
              <a:t>spoken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; </a:t>
            </a:r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peripheral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tend</a:t>
            </a:r>
            <a:r>
              <a:rPr lang="hr-HR" dirty="0" smtClean="0"/>
              <a:t> to </a:t>
            </a:r>
            <a:r>
              <a:rPr lang="hr-HR" dirty="0" err="1" smtClean="0"/>
              <a:t>acquire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same </a:t>
            </a:r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becomes</a:t>
            </a:r>
            <a:r>
              <a:rPr lang="hr-HR" dirty="0" smtClean="0"/>
              <a:t> </a:t>
            </a:r>
            <a:r>
              <a:rPr lang="hr-HR" dirty="0" err="1" smtClean="0"/>
              <a:t>central</a:t>
            </a:r>
            <a:r>
              <a:rPr lang="hr-HR" dirty="0" smtClean="0"/>
              <a:t> to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region</a:t>
            </a:r>
            <a:endParaRPr lang="hr-HR" dirty="0" smtClean="0"/>
          </a:p>
          <a:p>
            <a:r>
              <a:rPr lang="hr-HR" dirty="0" err="1" smtClean="0"/>
              <a:t>Cc</a:t>
            </a:r>
            <a:r>
              <a:rPr lang="hr-HR" dirty="0" smtClean="0"/>
              <a:t> 100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occupy</a:t>
            </a:r>
            <a:r>
              <a:rPr lang="hr-HR" dirty="0" smtClean="0"/>
              <a:t> a </a:t>
            </a:r>
            <a:r>
              <a:rPr lang="hr-HR" dirty="0" err="1" smtClean="0"/>
              <a:t>central</a:t>
            </a:r>
            <a:r>
              <a:rPr lang="hr-HR" dirty="0" smtClean="0"/>
              <a:t> </a:t>
            </a:r>
            <a:r>
              <a:rPr lang="hr-HR" dirty="0" err="1" smtClean="0"/>
              <a:t>position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global </a:t>
            </a:r>
            <a:r>
              <a:rPr lang="hr-HR" dirty="0" err="1" smtClean="0"/>
              <a:t>language</a:t>
            </a:r>
            <a:r>
              <a:rPr lang="hr-HR" dirty="0" smtClean="0"/>
              <a:t> system: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95%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world’s</a:t>
            </a:r>
            <a:r>
              <a:rPr lang="hr-HR" dirty="0" smtClean="0"/>
              <a:t> </a:t>
            </a:r>
            <a:r>
              <a:rPr lang="hr-HR" dirty="0" err="1" smtClean="0"/>
              <a:t>population</a:t>
            </a:r>
            <a:r>
              <a:rPr lang="hr-HR" dirty="0" smtClean="0"/>
              <a:t>: </a:t>
            </a:r>
            <a:r>
              <a:rPr lang="hr-HR" dirty="0" err="1" smtClean="0"/>
              <a:t>education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media</a:t>
            </a:r>
            <a:r>
              <a:rPr lang="hr-HR" dirty="0" smtClean="0"/>
              <a:t>, </a:t>
            </a:r>
            <a:r>
              <a:rPr lang="hr-HR" dirty="0" err="1" smtClean="0"/>
              <a:t>administration</a:t>
            </a:r>
            <a:r>
              <a:rPr lang="hr-HR" dirty="0" smtClean="0"/>
              <a:t>,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central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learn</a:t>
            </a:r>
            <a:r>
              <a:rPr lang="hr-HR" dirty="0" smtClean="0"/>
              <a:t>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often</a:t>
            </a:r>
            <a:r>
              <a:rPr lang="hr-HR" dirty="0" smtClean="0"/>
              <a:t> on a </a:t>
            </a:r>
            <a:r>
              <a:rPr lang="hr-HR" dirty="0" err="1" smtClean="0"/>
              <a:t>higher</a:t>
            </a:r>
            <a:r>
              <a:rPr lang="hr-HR" dirty="0" smtClean="0"/>
              <a:t> </a:t>
            </a:r>
            <a:r>
              <a:rPr lang="hr-HR" dirty="0" err="1" smtClean="0"/>
              <a:t>hierarchical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2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ideology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speech</a:t>
            </a:r>
            <a:r>
              <a:rPr lang="hr-HR" dirty="0" smtClean="0"/>
              <a:t> </a:t>
            </a:r>
            <a:r>
              <a:rPr lang="hr-HR" dirty="0" err="1" smtClean="0"/>
              <a:t>community’s</a:t>
            </a:r>
            <a:r>
              <a:rPr lang="hr-HR" dirty="0" smtClean="0"/>
              <a:t> </a:t>
            </a:r>
            <a:r>
              <a:rPr lang="hr-HR" dirty="0" err="1" smtClean="0"/>
              <a:t>beliefs</a:t>
            </a:r>
            <a:r>
              <a:rPr lang="hr-HR" dirty="0" smtClean="0"/>
              <a:t> on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value</a:t>
            </a:r>
            <a:r>
              <a:rPr lang="hr-HR" dirty="0" smtClean="0"/>
              <a:t> to </a:t>
            </a:r>
            <a:r>
              <a:rPr lang="hr-HR" dirty="0" err="1" smtClean="0"/>
              <a:t>apply</a:t>
            </a:r>
            <a:r>
              <a:rPr lang="hr-HR" dirty="0" smtClean="0"/>
              <a:t> to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varieties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make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repertoire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26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global </a:t>
            </a:r>
            <a:r>
              <a:rPr lang="hr-HR" dirty="0" err="1"/>
              <a:t>language</a:t>
            </a:r>
            <a:r>
              <a:rPr lang="hr-HR" dirty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viewpoint</a:t>
            </a:r>
            <a:r>
              <a:rPr lang="hr-HR" dirty="0" smtClean="0"/>
              <a:t>, </a:t>
            </a:r>
            <a:r>
              <a:rPr lang="hr-HR" dirty="0" err="1" smtClean="0"/>
              <a:t>choosing</a:t>
            </a:r>
            <a:r>
              <a:rPr lang="hr-HR" dirty="0" smtClean="0"/>
              <a:t> a standard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investment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more </a:t>
            </a:r>
            <a:r>
              <a:rPr lang="hr-HR" dirty="0" err="1" smtClean="0"/>
              <a:t>valuable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survives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more </a:t>
            </a:r>
            <a:r>
              <a:rPr lang="hr-HR" dirty="0" err="1" smtClean="0"/>
              <a:t>people</a:t>
            </a:r>
            <a:r>
              <a:rPr lang="hr-HR" dirty="0" smtClean="0"/>
              <a:t> use </a:t>
            </a:r>
            <a:r>
              <a:rPr lang="hr-HR" dirty="0" err="1" smtClean="0"/>
              <a:t>it</a:t>
            </a:r>
            <a:endParaRPr lang="hr-HR" dirty="0" smtClean="0"/>
          </a:p>
          <a:p>
            <a:r>
              <a:rPr lang="hr-HR" dirty="0" err="1" smtClean="0"/>
              <a:t>Final</a:t>
            </a:r>
            <a:r>
              <a:rPr lang="hr-HR" dirty="0" smtClean="0"/>
              <a:t> </a:t>
            </a:r>
            <a:r>
              <a:rPr lang="hr-HR" dirty="0" err="1" smtClean="0"/>
              <a:t>stages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death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growing</a:t>
            </a:r>
            <a:r>
              <a:rPr lang="hr-HR" dirty="0" smtClean="0"/>
              <a:t> </a:t>
            </a:r>
            <a:r>
              <a:rPr lang="hr-HR" dirty="0" err="1" smtClean="0"/>
              <a:t>shortage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cause</a:t>
            </a:r>
            <a:r>
              <a:rPr lang="hr-HR" dirty="0" smtClean="0"/>
              <a:t> for </a:t>
            </a:r>
            <a:r>
              <a:rPr lang="hr-HR" dirty="0" err="1" smtClean="0"/>
              <a:t>others</a:t>
            </a:r>
            <a:r>
              <a:rPr lang="hr-HR" dirty="0" smtClean="0"/>
              <a:t> to stop </a:t>
            </a:r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;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rush</a:t>
            </a:r>
            <a:r>
              <a:rPr lang="hr-HR" dirty="0" smtClean="0"/>
              <a:t> to </a:t>
            </a:r>
            <a:r>
              <a:rPr lang="hr-HR" dirty="0" err="1" smtClean="0"/>
              <a:t>acquire</a:t>
            </a:r>
            <a:r>
              <a:rPr lang="hr-HR" dirty="0" smtClean="0"/>
              <a:t> a </a:t>
            </a:r>
            <a:r>
              <a:rPr lang="hr-HR" dirty="0" err="1" smtClean="0"/>
              <a:t>central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/>
              <a:t>more </a:t>
            </a:r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more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want</a:t>
            </a:r>
            <a:r>
              <a:rPr lang="hr-HR" dirty="0" smtClean="0"/>
              <a:t> to </a:t>
            </a:r>
            <a:r>
              <a:rPr lang="hr-HR" dirty="0" err="1" smtClean="0"/>
              <a:t>learn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endParaRPr lang="hr-HR" dirty="0" smtClean="0"/>
          </a:p>
          <a:p>
            <a:r>
              <a:rPr lang="hr-HR" dirty="0" err="1" smtClean="0"/>
              <a:t>This</a:t>
            </a:r>
            <a:r>
              <a:rPr lang="hr-HR" dirty="0" smtClean="0"/>
              <a:t> model </a:t>
            </a:r>
            <a:r>
              <a:rPr lang="hr-HR" dirty="0" err="1" smtClean="0"/>
              <a:t>explains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global </a:t>
            </a:r>
            <a:r>
              <a:rPr lang="hr-HR" dirty="0" err="1" smtClean="0"/>
              <a:t>shift</a:t>
            </a:r>
            <a:r>
              <a:rPr lang="hr-HR" dirty="0" smtClean="0"/>
              <a:t> </a:t>
            </a:r>
            <a:r>
              <a:rPr lang="hr-HR" dirty="0" err="1" smtClean="0"/>
              <a:t>towards</a:t>
            </a:r>
            <a:r>
              <a:rPr lang="hr-HR" dirty="0" smtClean="0"/>
              <a:t> English;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attraction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central</a:t>
            </a:r>
            <a:r>
              <a:rPr lang="hr-HR" dirty="0" smtClean="0"/>
              <a:t>, super-</a:t>
            </a:r>
            <a:r>
              <a:rPr lang="hr-HR" dirty="0" err="1" smtClean="0"/>
              <a:t>central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global </a:t>
            </a:r>
            <a:r>
              <a:rPr lang="hr-HR" dirty="0" err="1" smtClean="0"/>
              <a:t>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01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global </a:t>
            </a:r>
            <a:r>
              <a:rPr lang="hr-HR" dirty="0" err="1"/>
              <a:t>language</a:t>
            </a:r>
            <a:r>
              <a:rPr lang="hr-HR" dirty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Economic</a:t>
            </a:r>
            <a:r>
              <a:rPr lang="hr-HR" dirty="0" smtClean="0"/>
              <a:t>, </a:t>
            </a:r>
            <a:r>
              <a:rPr lang="hr-HR" dirty="0" err="1" smtClean="0"/>
              <a:t>technological</a:t>
            </a:r>
            <a:r>
              <a:rPr lang="hr-HR" dirty="0" smtClean="0"/>
              <a:t>, </a:t>
            </a:r>
            <a:r>
              <a:rPr lang="hr-HR" dirty="0" err="1" smtClean="0"/>
              <a:t>political</a:t>
            </a:r>
            <a:r>
              <a:rPr lang="hr-HR" dirty="0" smtClean="0"/>
              <a:t>, </a:t>
            </a:r>
            <a:r>
              <a:rPr lang="hr-HR" dirty="0" err="1" smtClean="0"/>
              <a:t>social</a:t>
            </a:r>
            <a:r>
              <a:rPr lang="hr-HR" dirty="0" smtClean="0"/>
              <a:t>, </a:t>
            </a:r>
            <a:r>
              <a:rPr lang="hr-HR" dirty="0" err="1" smtClean="0"/>
              <a:t>religious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structural</a:t>
            </a:r>
            <a:r>
              <a:rPr lang="hr-HR" dirty="0" smtClean="0"/>
              <a:t> </a:t>
            </a:r>
            <a:r>
              <a:rPr lang="hr-HR" dirty="0" err="1" smtClean="0"/>
              <a:t>changes</a:t>
            </a:r>
            <a:r>
              <a:rPr lang="hr-HR" dirty="0" smtClean="0"/>
              <a:t> – </a:t>
            </a:r>
            <a:r>
              <a:rPr lang="hr-HR" dirty="0" err="1" smtClean="0"/>
              <a:t>causes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spread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; </a:t>
            </a:r>
            <a:r>
              <a:rPr lang="hr-HR" dirty="0" err="1" smtClean="0"/>
              <a:t>they</a:t>
            </a:r>
            <a:r>
              <a:rPr lang="hr-HR" dirty="0" smtClean="0"/>
              <a:t> provide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centripetal</a:t>
            </a:r>
            <a:r>
              <a:rPr lang="hr-HR" dirty="0" smtClean="0"/>
              <a:t> </a:t>
            </a:r>
            <a:r>
              <a:rPr lang="hr-HR" dirty="0" err="1" smtClean="0"/>
              <a:t>force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raises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value</a:t>
            </a:r>
            <a:r>
              <a:rPr lang="hr-HR" dirty="0" smtClean="0"/>
              <a:t>, </a:t>
            </a:r>
            <a:r>
              <a:rPr lang="hr-HR" dirty="0" err="1" smtClean="0"/>
              <a:t>desirability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attractiveness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opposite</a:t>
            </a:r>
            <a:r>
              <a:rPr lang="hr-HR" dirty="0" smtClean="0"/>
              <a:t> trend: </a:t>
            </a:r>
            <a:r>
              <a:rPr lang="hr-HR" dirty="0" err="1" smtClean="0"/>
              <a:t>centrifugal</a:t>
            </a:r>
            <a:r>
              <a:rPr lang="hr-HR" dirty="0" smtClean="0"/>
              <a:t> </a:t>
            </a:r>
            <a:r>
              <a:rPr lang="hr-HR" dirty="0" err="1" smtClean="0"/>
              <a:t>symbolic</a:t>
            </a:r>
            <a:r>
              <a:rPr lang="hr-HR" dirty="0" smtClean="0"/>
              <a:t> </a:t>
            </a:r>
            <a:r>
              <a:rPr lang="hr-HR" dirty="0" err="1" smtClean="0"/>
              <a:t>forces</a:t>
            </a:r>
            <a:r>
              <a:rPr lang="hr-HR" dirty="0" smtClean="0"/>
              <a:t> </a:t>
            </a:r>
            <a:r>
              <a:rPr lang="hr-HR" dirty="0" err="1" smtClean="0"/>
              <a:t>underlying</a:t>
            </a:r>
            <a:r>
              <a:rPr lang="hr-HR" dirty="0" smtClean="0"/>
              <a:t> </a:t>
            </a:r>
            <a:r>
              <a:rPr lang="hr-HR" dirty="0" err="1" smtClean="0"/>
              <a:t>efforts</a:t>
            </a:r>
            <a:r>
              <a:rPr lang="hr-HR" dirty="0" smtClean="0"/>
              <a:t> to </a:t>
            </a:r>
            <a:r>
              <a:rPr lang="hr-HR" dirty="0" err="1" smtClean="0"/>
              <a:t>establish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maintain</a:t>
            </a:r>
            <a:r>
              <a:rPr lang="hr-HR" dirty="0" smtClean="0"/>
              <a:t> </a:t>
            </a:r>
            <a:r>
              <a:rPr lang="hr-HR" dirty="0" err="1" smtClean="0"/>
              <a:t>ethnic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: </a:t>
            </a:r>
            <a:r>
              <a:rPr lang="hr-HR" dirty="0" err="1" smtClean="0"/>
              <a:t>resistance</a:t>
            </a:r>
            <a:r>
              <a:rPr lang="hr-HR" dirty="0" smtClean="0"/>
              <a:t> to English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dominant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: </a:t>
            </a:r>
            <a:r>
              <a:rPr lang="hr-HR" dirty="0" err="1" smtClean="0"/>
              <a:t>reversing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shift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804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global </a:t>
            </a:r>
            <a:r>
              <a:rPr lang="hr-HR" dirty="0" err="1"/>
              <a:t>language</a:t>
            </a:r>
            <a:r>
              <a:rPr lang="hr-HR" dirty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1)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spread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– </a:t>
            </a:r>
            <a:r>
              <a:rPr lang="hr-HR" dirty="0" err="1" smtClean="0"/>
              <a:t>not</a:t>
            </a:r>
            <a:r>
              <a:rPr lang="hr-HR" dirty="0" smtClean="0"/>
              <a:t> a </a:t>
            </a:r>
            <a:r>
              <a:rPr lang="hr-HR" dirty="0" err="1" smtClean="0"/>
              <a:t>direct</a:t>
            </a:r>
            <a:r>
              <a:rPr lang="hr-HR" dirty="0" smtClean="0"/>
              <a:t> </a:t>
            </a:r>
            <a:r>
              <a:rPr lang="hr-HR" dirty="0" err="1" smtClean="0"/>
              <a:t>result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management</a:t>
            </a:r>
          </a:p>
          <a:p>
            <a:r>
              <a:rPr lang="hr-HR" dirty="0" smtClean="0"/>
              <a:t>2) English as a global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taken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account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nation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000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just</a:t>
            </a:r>
            <a:r>
              <a:rPr lang="hr-HR" dirty="0" smtClean="0"/>
              <a:t> civil </a:t>
            </a:r>
            <a:r>
              <a:rPr lang="hr-HR" dirty="0" err="1" smtClean="0"/>
              <a:t>rights</a:t>
            </a:r>
            <a:r>
              <a:rPr lang="hr-H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 – </a:t>
            </a:r>
            <a:r>
              <a:rPr lang="hr-HR" dirty="0" err="1" smtClean="0"/>
              <a:t>absence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explicitly</a:t>
            </a:r>
            <a:r>
              <a:rPr lang="hr-HR" dirty="0" smtClean="0"/>
              <a:t> </a:t>
            </a:r>
            <a:r>
              <a:rPr lang="hr-HR" dirty="0" err="1" smtClean="0"/>
              <a:t>organized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implemented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hr-HR" dirty="0" smtClean="0"/>
          </a:p>
          <a:p>
            <a:r>
              <a:rPr lang="hr-HR" dirty="0" err="1" smtClean="0"/>
              <a:t>Opposition</a:t>
            </a:r>
            <a:r>
              <a:rPr lang="hr-HR" dirty="0" smtClean="0"/>
              <a:t> to </a:t>
            </a:r>
            <a:r>
              <a:rPr lang="hr-HR" dirty="0" err="1" smtClean="0"/>
              <a:t>establishing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academy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 smtClean="0"/>
              <a:t>charged</a:t>
            </a:r>
            <a:r>
              <a:rPr lang="hr-HR" dirty="0" smtClean="0"/>
              <a:t> </a:t>
            </a:r>
            <a:r>
              <a:rPr lang="hr-HR" dirty="0" err="1" smtClean="0"/>
              <a:t>wih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implementation</a:t>
            </a:r>
            <a:endParaRPr lang="hr-HR" dirty="0" smtClean="0"/>
          </a:p>
          <a:p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colonial</a:t>
            </a:r>
            <a:r>
              <a:rPr lang="hr-HR" dirty="0" smtClean="0"/>
              <a:t> </a:t>
            </a:r>
            <a:r>
              <a:rPr lang="hr-HR" dirty="0" err="1" smtClean="0"/>
              <a:t>beginning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American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pattern</a:t>
            </a:r>
            <a:r>
              <a:rPr lang="hr-HR" dirty="0" smtClean="0"/>
              <a:t>  </a:t>
            </a:r>
            <a:r>
              <a:rPr lang="hr-HR" dirty="0" err="1" smtClean="0"/>
              <a:t>marked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diversity</a:t>
            </a:r>
            <a:endParaRPr lang="hr-HR" dirty="0" smtClean="0"/>
          </a:p>
          <a:p>
            <a:r>
              <a:rPr lang="hr-HR" dirty="0" err="1" smtClean="0"/>
              <a:t>Colonization</a:t>
            </a:r>
            <a:r>
              <a:rPr lang="hr-HR" dirty="0" smtClean="0"/>
              <a:t> – </a:t>
            </a:r>
            <a:r>
              <a:rPr lang="hr-HR" dirty="0" err="1" smtClean="0"/>
              <a:t>linguistically</a:t>
            </a:r>
            <a:r>
              <a:rPr lang="hr-HR" dirty="0" smtClean="0"/>
              <a:t> </a:t>
            </a:r>
            <a:r>
              <a:rPr lang="hr-HR" dirty="0" err="1" smtClean="0"/>
              <a:t>diverse</a:t>
            </a:r>
            <a:r>
              <a:rPr lang="hr-HR" dirty="0" smtClean="0"/>
              <a:t>; </a:t>
            </a:r>
            <a:r>
              <a:rPr lang="hr-HR" dirty="0" err="1" smtClean="0"/>
              <a:t>Spanish</a:t>
            </a:r>
            <a:r>
              <a:rPr lang="hr-HR" dirty="0" smtClean="0"/>
              <a:t> (1513), English (1583. </a:t>
            </a:r>
            <a:r>
              <a:rPr lang="hr-HR" dirty="0" err="1" smtClean="0"/>
              <a:t>Newfoundland</a:t>
            </a:r>
            <a:r>
              <a:rPr lang="hr-HR" dirty="0" smtClean="0"/>
              <a:t>); </a:t>
            </a:r>
            <a:r>
              <a:rPr lang="hr-HR" dirty="0" err="1" smtClean="0"/>
              <a:t>Dutch</a:t>
            </a:r>
            <a:r>
              <a:rPr lang="hr-HR" dirty="0" smtClean="0"/>
              <a:t> 1623, </a:t>
            </a:r>
            <a:r>
              <a:rPr lang="hr-HR" dirty="0" err="1" smtClean="0"/>
              <a:t>French</a:t>
            </a:r>
            <a:r>
              <a:rPr lang="hr-HR" dirty="0" smtClean="0"/>
              <a:t> (1605), </a:t>
            </a:r>
            <a:r>
              <a:rPr lang="hr-HR" dirty="0" err="1" smtClean="0"/>
              <a:t>Dutch</a:t>
            </a:r>
            <a:r>
              <a:rPr lang="hr-HR" dirty="0" smtClean="0"/>
              <a:t> (1513), German 1683 </a:t>
            </a:r>
            <a:r>
              <a:rPr lang="hr-HR" dirty="0" smtClean="0"/>
              <a:t>Philadelphia)</a:t>
            </a:r>
            <a:endParaRPr lang="hr-HR" dirty="0" smtClean="0"/>
          </a:p>
          <a:p>
            <a:r>
              <a:rPr lang="hr-HR" dirty="0" smtClean="0"/>
              <a:t>19th c. </a:t>
            </a:r>
            <a:r>
              <a:rPr lang="hr-HR" dirty="0" err="1" smtClean="0"/>
              <a:t>increase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migration</a:t>
            </a:r>
            <a:r>
              <a:rPr lang="hr-HR" dirty="0" smtClean="0"/>
              <a:t>; ‘</a:t>
            </a:r>
            <a:r>
              <a:rPr lang="hr-HR" dirty="0" err="1" smtClean="0"/>
              <a:t>melting</a:t>
            </a:r>
            <a:r>
              <a:rPr lang="hr-HR" dirty="0" smtClean="0"/>
              <a:t> </a:t>
            </a:r>
            <a:r>
              <a:rPr lang="hr-HR" dirty="0" err="1" smtClean="0"/>
              <a:t>pot</a:t>
            </a:r>
            <a:r>
              <a:rPr lang="hr-HR" dirty="0" smtClean="0"/>
              <a:t>’: de-</a:t>
            </a:r>
            <a:r>
              <a:rPr lang="hr-HR" dirty="0" err="1" smtClean="0"/>
              <a:t>ethnization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Americanization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114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a </a:t>
            </a:r>
            <a:r>
              <a:rPr lang="hr-HR" dirty="0" err="1"/>
              <a:t>language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just</a:t>
            </a:r>
            <a:r>
              <a:rPr lang="hr-HR" dirty="0"/>
              <a:t> civil </a:t>
            </a:r>
            <a:r>
              <a:rPr lang="hr-HR" dirty="0" err="1" smtClean="0"/>
              <a:t>rights</a:t>
            </a:r>
            <a:r>
              <a:rPr lang="hr-H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Non</a:t>
            </a:r>
            <a:r>
              <a:rPr lang="hr-HR" dirty="0" smtClean="0"/>
              <a:t>-English </a:t>
            </a:r>
            <a:r>
              <a:rPr lang="hr-HR" dirty="0" err="1" smtClean="0"/>
              <a:t>languages</a:t>
            </a:r>
            <a:r>
              <a:rPr lang="hr-HR" dirty="0" smtClean="0"/>
              <a:t> – most </a:t>
            </a:r>
            <a:r>
              <a:rPr lang="hr-HR" dirty="0" err="1" smtClean="0"/>
              <a:t>likely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preserved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those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denied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resisted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mobility</a:t>
            </a:r>
            <a:endParaRPr lang="hr-HR" dirty="0" smtClean="0"/>
          </a:p>
          <a:p>
            <a:r>
              <a:rPr lang="hr-HR" dirty="0" err="1" smtClean="0"/>
              <a:t>Forced</a:t>
            </a:r>
            <a:r>
              <a:rPr lang="hr-HR" dirty="0" smtClean="0"/>
              <a:t> </a:t>
            </a:r>
            <a:r>
              <a:rPr lang="hr-HR" dirty="0" err="1" smtClean="0"/>
              <a:t>integration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anglicization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Native</a:t>
            </a:r>
            <a:r>
              <a:rPr lang="hr-HR" dirty="0" smtClean="0"/>
              <a:t> </a:t>
            </a:r>
            <a:r>
              <a:rPr lang="hr-HR" dirty="0" err="1" smtClean="0"/>
              <a:t>Americas</a:t>
            </a:r>
            <a:endParaRPr lang="hr-HR" dirty="0" smtClean="0"/>
          </a:p>
          <a:p>
            <a:r>
              <a:rPr lang="hr-HR" dirty="0" err="1" smtClean="0"/>
              <a:t>Chinese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Japanese</a:t>
            </a:r>
            <a:r>
              <a:rPr lang="hr-HR" dirty="0" smtClean="0"/>
              <a:t> </a:t>
            </a:r>
            <a:r>
              <a:rPr lang="hr-HR" dirty="0" err="1" smtClean="0"/>
              <a:t>immigrants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kept</a:t>
            </a:r>
            <a:r>
              <a:rPr lang="hr-HR" dirty="0" smtClean="0"/>
              <a:t> </a:t>
            </a:r>
            <a:r>
              <a:rPr lang="hr-HR" dirty="0" err="1" smtClean="0"/>
              <a:t>outside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systen</a:t>
            </a:r>
            <a:endParaRPr lang="hr-HR" dirty="0" smtClean="0"/>
          </a:p>
          <a:p>
            <a:r>
              <a:rPr lang="hr-HR" dirty="0" smtClean="0"/>
              <a:t>World </a:t>
            </a:r>
            <a:r>
              <a:rPr lang="hr-HR" dirty="0" err="1" smtClean="0"/>
              <a:t>wars</a:t>
            </a:r>
            <a:r>
              <a:rPr lang="hr-HR" dirty="0" smtClean="0"/>
              <a:t> – </a:t>
            </a:r>
            <a:r>
              <a:rPr lang="hr-HR" dirty="0" err="1" smtClean="0"/>
              <a:t>xenophobia</a:t>
            </a:r>
            <a:r>
              <a:rPr lang="hr-HR" dirty="0" smtClean="0"/>
              <a:t>, </a:t>
            </a:r>
            <a:r>
              <a:rPr lang="hr-HR" dirty="0" err="1" smtClean="0"/>
              <a:t>nationalism</a:t>
            </a:r>
            <a:r>
              <a:rPr lang="hr-HR" dirty="0" smtClean="0"/>
              <a:t>; Anti-German </a:t>
            </a:r>
            <a:r>
              <a:rPr lang="hr-HR" dirty="0" smtClean="0"/>
              <a:t>sentiment</a:t>
            </a:r>
          </a:p>
          <a:p>
            <a:r>
              <a:rPr lang="hr-HR" dirty="0" err="1" smtClean="0"/>
              <a:t>Bilingualism</a:t>
            </a:r>
            <a:r>
              <a:rPr lang="hr-HR" dirty="0" smtClean="0"/>
              <a:t> </a:t>
            </a:r>
            <a:r>
              <a:rPr lang="hr-HR" dirty="0" err="1" smtClean="0"/>
              <a:t>came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associated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inferior</a:t>
            </a:r>
            <a:r>
              <a:rPr lang="hr-HR" dirty="0" smtClean="0"/>
              <a:t> </a:t>
            </a:r>
            <a:r>
              <a:rPr lang="hr-HR" dirty="0" err="1" smtClean="0"/>
              <a:t>intelligence</a:t>
            </a:r>
            <a:endParaRPr lang="hr-HR" dirty="0" smtClean="0"/>
          </a:p>
          <a:p>
            <a:r>
              <a:rPr lang="hr-HR" dirty="0" err="1" smtClean="0"/>
              <a:t>By</a:t>
            </a:r>
            <a:r>
              <a:rPr lang="hr-HR" dirty="0" smtClean="0"/>
              <a:t> 1930’s </a:t>
            </a:r>
            <a:r>
              <a:rPr lang="hr-HR" dirty="0" smtClean="0"/>
              <a:t>US </a:t>
            </a:r>
            <a:r>
              <a:rPr lang="hr-HR" dirty="0" err="1" smtClean="0"/>
              <a:t>ideology</a:t>
            </a:r>
            <a:r>
              <a:rPr lang="hr-HR" dirty="0" smtClean="0"/>
              <a:t> </a:t>
            </a:r>
            <a:r>
              <a:rPr lang="hr-HR" dirty="0" smtClean="0"/>
              <a:t>– </a:t>
            </a:r>
            <a:r>
              <a:rPr lang="hr-HR" dirty="0" err="1" smtClean="0"/>
              <a:t>firmly</a:t>
            </a:r>
            <a:r>
              <a:rPr lang="hr-HR" dirty="0" smtClean="0"/>
              <a:t> </a:t>
            </a:r>
            <a:r>
              <a:rPr lang="hr-HR" dirty="0" err="1" smtClean="0"/>
              <a:t>monolingual</a:t>
            </a:r>
            <a:endParaRPr lang="hr-HR" dirty="0" smtClean="0"/>
          </a:p>
          <a:p>
            <a:r>
              <a:rPr lang="hr-HR" dirty="0" err="1" smtClean="0"/>
              <a:t>Conflicting</a:t>
            </a:r>
            <a:r>
              <a:rPr lang="hr-HR" dirty="0" smtClean="0"/>
              <a:t> </a:t>
            </a:r>
            <a:r>
              <a:rPr lang="hr-HR" dirty="0" err="1" smtClean="0"/>
              <a:t>tensions</a:t>
            </a:r>
            <a:r>
              <a:rPr lang="hr-HR" dirty="0" smtClean="0"/>
              <a:t>: </a:t>
            </a:r>
            <a:r>
              <a:rPr lang="hr-HR" dirty="0" err="1" smtClean="0"/>
              <a:t>bilingualism</a:t>
            </a:r>
            <a:r>
              <a:rPr lang="hr-HR" dirty="0" smtClean="0"/>
              <a:t> </a:t>
            </a:r>
            <a:r>
              <a:rPr lang="hr-HR" dirty="0" err="1" smtClean="0"/>
              <a:t>v.monolingualism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895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 </a:t>
            </a:r>
            <a:r>
              <a:rPr lang="hr-HR" dirty="0" err="1" smtClean="0"/>
              <a:t>practice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Most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– </a:t>
            </a:r>
            <a:r>
              <a:rPr lang="hr-HR" dirty="0" err="1" smtClean="0"/>
              <a:t>conducted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Enlish</a:t>
            </a:r>
            <a:endParaRPr lang="hr-HR" dirty="0" smtClean="0"/>
          </a:p>
          <a:p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individuals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communities</a:t>
            </a:r>
            <a:r>
              <a:rPr lang="hr-HR" dirty="0" smtClean="0"/>
              <a:t> </a:t>
            </a:r>
            <a:r>
              <a:rPr lang="hr-HR" dirty="0" err="1" smtClean="0"/>
              <a:t>continue</a:t>
            </a:r>
            <a:r>
              <a:rPr lang="hr-HR" dirty="0" smtClean="0"/>
              <a:t> to use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heritage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92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 </a:t>
            </a:r>
            <a:r>
              <a:rPr lang="hr-HR" dirty="0" err="1" smtClean="0"/>
              <a:t>language</a:t>
            </a:r>
            <a:r>
              <a:rPr lang="hr-HR" dirty="0" smtClean="0"/>
              <a:t>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Attacks</a:t>
            </a:r>
            <a:r>
              <a:rPr lang="hr-HR" dirty="0" smtClean="0"/>
              <a:t> on </a:t>
            </a:r>
            <a:r>
              <a:rPr lang="hr-HR" dirty="0" err="1" smtClean="0"/>
              <a:t>policies</a:t>
            </a:r>
            <a:r>
              <a:rPr lang="hr-HR" dirty="0" smtClean="0"/>
              <a:t> </a:t>
            </a:r>
            <a:r>
              <a:rPr lang="hr-HR" dirty="0" err="1" smtClean="0"/>
              <a:t>permitting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US </a:t>
            </a:r>
            <a:r>
              <a:rPr lang="hr-HR" dirty="0" err="1" smtClean="0"/>
              <a:t>schools</a:t>
            </a:r>
            <a:endParaRPr lang="hr-HR" dirty="0" smtClean="0"/>
          </a:p>
          <a:p>
            <a:r>
              <a:rPr lang="hr-HR" dirty="0" err="1" smtClean="0"/>
              <a:t>Adoption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immigration</a:t>
            </a:r>
            <a:r>
              <a:rPr lang="hr-HR" dirty="0" smtClean="0"/>
              <a:t> </a:t>
            </a:r>
            <a:r>
              <a:rPr lang="hr-HR" dirty="0" err="1" smtClean="0"/>
              <a:t>quotas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1920’s,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flow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non</a:t>
            </a:r>
            <a:r>
              <a:rPr lang="hr-HR" dirty="0" smtClean="0"/>
              <a:t>-English </a:t>
            </a:r>
            <a:r>
              <a:rPr lang="hr-HR" dirty="0" err="1" smtClean="0"/>
              <a:t>speaking</a:t>
            </a:r>
            <a:r>
              <a:rPr lang="hr-HR" dirty="0" smtClean="0"/>
              <a:t> </a:t>
            </a:r>
            <a:r>
              <a:rPr lang="hr-HR" dirty="0" err="1" smtClean="0"/>
              <a:t>immigrants</a:t>
            </a:r>
            <a:r>
              <a:rPr lang="hr-HR" dirty="0" smtClean="0"/>
              <a:t> </a:t>
            </a:r>
            <a:r>
              <a:rPr lang="hr-HR" dirty="0" err="1" smtClean="0"/>
              <a:t>slowed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endParaRPr lang="hr-HR" dirty="0" smtClean="0"/>
          </a:p>
          <a:p>
            <a:r>
              <a:rPr lang="hr-HR" dirty="0" smtClean="0"/>
              <a:t>A </a:t>
            </a:r>
            <a:r>
              <a:rPr lang="hr-HR" dirty="0" err="1" smtClean="0"/>
              <a:t>handful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rural</a:t>
            </a:r>
            <a:r>
              <a:rPr lang="hr-HR" dirty="0" smtClean="0"/>
              <a:t> </a:t>
            </a:r>
            <a:r>
              <a:rPr lang="hr-HR" dirty="0" err="1" smtClean="0"/>
              <a:t>schools</a:t>
            </a:r>
            <a:r>
              <a:rPr lang="hr-HR" dirty="0" smtClean="0"/>
              <a:t> </a:t>
            </a:r>
            <a:r>
              <a:rPr lang="hr-HR" dirty="0" err="1" smtClean="0"/>
              <a:t>remained</a:t>
            </a:r>
            <a:r>
              <a:rPr lang="hr-HR" dirty="0" smtClean="0"/>
              <a:t> </a:t>
            </a:r>
            <a:r>
              <a:rPr lang="hr-HR" dirty="0" err="1" smtClean="0"/>
              <a:t>bilingual</a:t>
            </a:r>
            <a:endParaRPr lang="hr-HR" dirty="0" smtClean="0"/>
          </a:p>
          <a:p>
            <a:r>
              <a:rPr lang="hr-HR" dirty="0" smtClean="0"/>
              <a:t>1960’s: </a:t>
            </a:r>
            <a:r>
              <a:rPr lang="hr-HR" dirty="0" err="1" smtClean="0"/>
              <a:t>growing</a:t>
            </a:r>
            <a:r>
              <a:rPr lang="hr-HR" dirty="0" smtClean="0"/>
              <a:t> </a:t>
            </a:r>
            <a:r>
              <a:rPr lang="hr-HR" dirty="0" err="1" smtClean="0"/>
              <a:t>immigration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issue</a:t>
            </a:r>
            <a:r>
              <a:rPr lang="hr-HR" dirty="0" smtClean="0"/>
              <a:t> </a:t>
            </a:r>
            <a:r>
              <a:rPr lang="hr-HR" dirty="0" err="1" smtClean="0"/>
              <a:t>became</a:t>
            </a:r>
            <a:r>
              <a:rPr lang="hr-HR" dirty="0" smtClean="0"/>
              <a:t> </a:t>
            </a:r>
            <a:r>
              <a:rPr lang="hr-HR" dirty="0" err="1" smtClean="0"/>
              <a:t>important</a:t>
            </a:r>
            <a:r>
              <a:rPr lang="hr-HR" dirty="0" smtClean="0"/>
              <a:t> </a:t>
            </a:r>
            <a:r>
              <a:rPr lang="hr-HR" dirty="0" err="1" smtClean="0"/>
              <a:t>again</a:t>
            </a:r>
            <a:endParaRPr lang="hr-HR" dirty="0" smtClean="0"/>
          </a:p>
          <a:p>
            <a:r>
              <a:rPr lang="hr-HR" dirty="0" err="1" smtClean="0"/>
              <a:t>Education</a:t>
            </a:r>
            <a:r>
              <a:rPr lang="hr-HR" dirty="0" smtClean="0"/>
              <a:t> – </a:t>
            </a:r>
            <a:r>
              <a:rPr lang="hr-HR" dirty="0" err="1" smtClean="0"/>
              <a:t>outside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constitutional</a:t>
            </a:r>
            <a:r>
              <a:rPr lang="hr-HR" dirty="0" smtClean="0"/>
              <a:t> </a:t>
            </a:r>
            <a:r>
              <a:rPr lang="hr-HR" dirty="0" err="1" smtClean="0"/>
              <a:t>authority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/>
              <a:t>f</a:t>
            </a:r>
            <a:r>
              <a:rPr lang="hr-HR" dirty="0" err="1" smtClean="0"/>
              <a:t>ederal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meant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no </a:t>
            </a:r>
            <a:r>
              <a:rPr lang="hr-HR" dirty="0" err="1" smtClean="0"/>
              <a:t>consistent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ideology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no </a:t>
            </a:r>
            <a:r>
              <a:rPr lang="hr-HR" dirty="0" err="1" smtClean="0"/>
              <a:t>possibility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developing</a:t>
            </a:r>
            <a:r>
              <a:rPr lang="hr-HR" dirty="0" smtClean="0"/>
              <a:t> a </a:t>
            </a:r>
            <a:r>
              <a:rPr lang="hr-HR" dirty="0" err="1" smtClean="0"/>
              <a:t>uniform</a:t>
            </a:r>
            <a:r>
              <a:rPr lang="hr-HR" dirty="0" smtClean="0"/>
              <a:t> </a:t>
            </a:r>
            <a:r>
              <a:rPr lang="hr-HR" dirty="0" err="1" smtClean="0"/>
              <a:t>federal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140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as a civil </a:t>
            </a:r>
            <a:r>
              <a:rPr lang="hr-HR" dirty="0" err="1" smtClean="0"/>
              <a:t>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 </a:t>
            </a:r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defended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English</a:t>
            </a:r>
          </a:p>
          <a:p>
            <a:r>
              <a:rPr lang="hr-HR" dirty="0" err="1" smtClean="0"/>
              <a:t>Meyer</a:t>
            </a:r>
            <a:r>
              <a:rPr lang="hr-HR" dirty="0" smtClean="0"/>
              <a:t> v. </a:t>
            </a:r>
            <a:r>
              <a:rPr lang="hr-HR" dirty="0" err="1" smtClean="0"/>
              <a:t>Nebraska</a:t>
            </a:r>
            <a:r>
              <a:rPr lang="hr-HR" dirty="0" smtClean="0"/>
              <a:t> (1923)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Supreme</a:t>
            </a:r>
            <a:r>
              <a:rPr lang="hr-HR" dirty="0" smtClean="0"/>
              <a:t> Court </a:t>
            </a:r>
            <a:r>
              <a:rPr lang="hr-HR" dirty="0" err="1" smtClean="0"/>
              <a:t>ruled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while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could</a:t>
            </a:r>
            <a:r>
              <a:rPr lang="hr-HR" dirty="0" smtClean="0"/>
              <a:t> </a:t>
            </a:r>
            <a:r>
              <a:rPr lang="hr-HR" dirty="0" err="1" smtClean="0"/>
              <a:t>require</a:t>
            </a:r>
            <a:r>
              <a:rPr lang="hr-HR" dirty="0" smtClean="0"/>
              <a:t> English as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medium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schools</a:t>
            </a:r>
            <a:r>
              <a:rPr lang="hr-HR" dirty="0" smtClean="0"/>
              <a:t>,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could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do </a:t>
            </a:r>
            <a:r>
              <a:rPr lang="hr-HR" dirty="0" err="1" smtClean="0"/>
              <a:t>this</a:t>
            </a:r>
            <a:r>
              <a:rPr lang="hr-HR" dirty="0" smtClean="0"/>
              <a:t> for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schools</a:t>
            </a:r>
            <a:endParaRPr lang="hr-HR" dirty="0" smtClean="0"/>
          </a:p>
          <a:p>
            <a:r>
              <a:rPr lang="hr-HR" dirty="0" smtClean="0"/>
              <a:t>In 1973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Federal</a:t>
            </a:r>
            <a:r>
              <a:rPr lang="hr-HR" dirty="0" smtClean="0"/>
              <a:t> Court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/>
              <a:t>US </a:t>
            </a:r>
            <a:r>
              <a:rPr lang="hr-HR" dirty="0" err="1" smtClean="0"/>
              <a:t>Eastern</a:t>
            </a:r>
            <a:r>
              <a:rPr lang="hr-HR" dirty="0" smtClean="0"/>
              <a:t> </a:t>
            </a:r>
            <a:r>
              <a:rPr lang="hr-HR" dirty="0" err="1" smtClean="0"/>
              <a:t>District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Texas </a:t>
            </a:r>
            <a:r>
              <a:rPr lang="hr-HR" dirty="0" err="1" smtClean="0"/>
              <a:t>held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absence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bilingual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progran</a:t>
            </a:r>
            <a:r>
              <a:rPr lang="hr-HR" dirty="0" smtClean="0"/>
              <a:t> </a:t>
            </a:r>
            <a:r>
              <a:rPr lang="hr-HR" dirty="0" err="1" smtClean="0"/>
              <a:t>violated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14th </a:t>
            </a:r>
            <a:r>
              <a:rPr lang="hr-HR" dirty="0" err="1" smtClean="0"/>
              <a:t>Anendment</a:t>
            </a:r>
            <a:endParaRPr lang="hr-HR" dirty="0" smtClean="0"/>
          </a:p>
          <a:p>
            <a:r>
              <a:rPr lang="hr-HR" dirty="0" smtClean="0"/>
              <a:t>In 1974 </a:t>
            </a:r>
            <a:r>
              <a:rPr lang="hr-HR" dirty="0" err="1" smtClean="0"/>
              <a:t>Portales</a:t>
            </a:r>
            <a:r>
              <a:rPr lang="hr-HR" dirty="0" smtClean="0"/>
              <a:t> v </a:t>
            </a:r>
            <a:r>
              <a:rPr lang="hr-HR" dirty="0" err="1" smtClean="0"/>
              <a:t>Serna</a:t>
            </a:r>
            <a:r>
              <a:rPr lang="hr-HR" dirty="0" smtClean="0"/>
              <a:t> </a:t>
            </a:r>
            <a:r>
              <a:rPr lang="hr-HR" dirty="0" err="1" smtClean="0"/>
              <a:t>Circuit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Appeals</a:t>
            </a:r>
            <a:r>
              <a:rPr lang="hr-HR" dirty="0" smtClean="0"/>
              <a:t> </a:t>
            </a:r>
            <a:r>
              <a:rPr lang="hr-HR" dirty="0" err="1" smtClean="0"/>
              <a:t>held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Title VI </a:t>
            </a:r>
            <a:r>
              <a:rPr lang="hr-HR" dirty="0" err="1" smtClean="0"/>
              <a:t>gave</a:t>
            </a:r>
            <a:r>
              <a:rPr lang="hr-HR" dirty="0" smtClean="0"/>
              <a:t> </a:t>
            </a:r>
            <a:r>
              <a:rPr lang="hr-HR" dirty="0" err="1" smtClean="0"/>
              <a:t>children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limited</a:t>
            </a:r>
            <a:r>
              <a:rPr lang="hr-HR" dirty="0" smtClean="0"/>
              <a:t> English-</a:t>
            </a:r>
            <a:r>
              <a:rPr lang="hr-HR" dirty="0" err="1" smtClean="0"/>
              <a:t>speaking</a:t>
            </a:r>
            <a:r>
              <a:rPr lang="hr-HR" dirty="0" smtClean="0"/>
              <a:t> </a:t>
            </a:r>
            <a:r>
              <a:rPr lang="hr-HR" dirty="0" err="1" smtClean="0"/>
              <a:t>ability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to </a:t>
            </a:r>
            <a:r>
              <a:rPr lang="hr-HR" dirty="0" err="1" smtClean="0"/>
              <a:t>bilingual</a:t>
            </a:r>
            <a:r>
              <a:rPr lang="hr-HR" dirty="0" smtClean="0"/>
              <a:t> </a:t>
            </a:r>
            <a:r>
              <a:rPr lang="hr-HR" dirty="0" err="1" smtClean="0"/>
              <a:t>ediuation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810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Civil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 (1964)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Provided</a:t>
            </a:r>
            <a:r>
              <a:rPr lang="hr-HR" dirty="0" smtClean="0"/>
              <a:t> a </a:t>
            </a:r>
            <a:r>
              <a:rPr lang="hr-HR" dirty="0" err="1" smtClean="0"/>
              <a:t>basis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federal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to </a:t>
            </a:r>
            <a:r>
              <a:rPr lang="hr-HR" dirty="0" err="1" smtClean="0"/>
              <a:t>intervene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management</a:t>
            </a:r>
          </a:p>
          <a:p>
            <a:r>
              <a:rPr lang="hr-HR" dirty="0" err="1" smtClean="0"/>
              <a:t>Pupils</a:t>
            </a:r>
            <a:r>
              <a:rPr lang="hr-HR" dirty="0" smtClean="0"/>
              <a:t> </a:t>
            </a:r>
            <a:r>
              <a:rPr lang="hr-HR" dirty="0" err="1" smtClean="0"/>
              <a:t>declared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linguisticaly</a:t>
            </a:r>
            <a:r>
              <a:rPr lang="hr-HR" dirty="0" smtClean="0"/>
              <a:t> </a:t>
            </a:r>
            <a:r>
              <a:rPr lang="hr-HR" dirty="0" err="1" smtClean="0"/>
              <a:t>disadvantaged</a:t>
            </a:r>
            <a:r>
              <a:rPr lang="hr-HR" dirty="0" smtClean="0"/>
              <a:t>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582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Bilingual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 (1968)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Provided</a:t>
            </a:r>
            <a:r>
              <a:rPr lang="hr-HR" dirty="0" smtClean="0"/>
              <a:t> </a:t>
            </a:r>
            <a:r>
              <a:rPr lang="hr-HR" dirty="0" err="1" smtClean="0"/>
              <a:t>funding</a:t>
            </a:r>
            <a:r>
              <a:rPr lang="hr-HR" dirty="0" smtClean="0"/>
              <a:t> for </a:t>
            </a:r>
            <a:r>
              <a:rPr lang="hr-HR" dirty="0" err="1" smtClean="0"/>
              <a:t>educational</a:t>
            </a:r>
            <a:r>
              <a:rPr lang="hr-HR" dirty="0" smtClean="0"/>
              <a:t> </a:t>
            </a:r>
            <a:r>
              <a:rPr lang="hr-HR" dirty="0" err="1" smtClean="0"/>
              <a:t>programmes</a:t>
            </a:r>
            <a:r>
              <a:rPr lang="hr-HR" dirty="0" smtClean="0"/>
              <a:t> </a:t>
            </a:r>
            <a:r>
              <a:rPr lang="hr-HR" dirty="0" err="1" smtClean="0"/>
              <a:t>taught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English</a:t>
            </a:r>
          </a:p>
          <a:p>
            <a:r>
              <a:rPr lang="hr-HR" dirty="0" err="1" smtClean="0"/>
              <a:t>Expired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2002</a:t>
            </a:r>
          </a:p>
          <a:p>
            <a:r>
              <a:rPr lang="hr-HR" dirty="0" err="1" smtClean="0"/>
              <a:t>The</a:t>
            </a:r>
            <a:r>
              <a:rPr lang="hr-HR" dirty="0" smtClean="0"/>
              <a:t> original </a:t>
            </a:r>
            <a:r>
              <a:rPr lang="hr-HR" dirty="0" err="1" smtClean="0"/>
              <a:t>legislation</a:t>
            </a:r>
            <a:r>
              <a:rPr lang="hr-HR" dirty="0" smtClean="0"/>
              <a:t> </a:t>
            </a:r>
            <a:r>
              <a:rPr lang="hr-HR" dirty="0" err="1" smtClean="0"/>
              <a:t>proposed</a:t>
            </a:r>
            <a:r>
              <a:rPr lang="hr-HR" dirty="0" smtClean="0"/>
              <a:t> to </a:t>
            </a:r>
            <a:r>
              <a:rPr lang="hr-HR" dirty="0" err="1" smtClean="0"/>
              <a:t>teach</a:t>
            </a:r>
            <a:r>
              <a:rPr lang="hr-HR" dirty="0" smtClean="0"/>
              <a:t> English </a:t>
            </a:r>
            <a:r>
              <a:rPr lang="hr-HR" dirty="0" smtClean="0"/>
              <a:t>to </a:t>
            </a:r>
            <a:r>
              <a:rPr lang="hr-HR" dirty="0" err="1" smtClean="0"/>
              <a:t>children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non</a:t>
            </a:r>
            <a:r>
              <a:rPr lang="hr-HR" dirty="0" smtClean="0"/>
              <a:t>-English-</a:t>
            </a:r>
            <a:r>
              <a:rPr lang="hr-HR" dirty="0" err="1" smtClean="0"/>
              <a:t>speaking</a:t>
            </a:r>
            <a:r>
              <a:rPr lang="hr-HR" dirty="0" smtClean="0"/>
              <a:t> </a:t>
            </a:r>
            <a:r>
              <a:rPr lang="hr-HR" dirty="0" err="1" smtClean="0"/>
              <a:t>backgrounds</a:t>
            </a:r>
            <a:endParaRPr lang="hr-HR" dirty="0" smtClean="0"/>
          </a:p>
          <a:p>
            <a:r>
              <a:rPr lang="hr-HR" dirty="0" smtClean="0"/>
              <a:t>A </a:t>
            </a:r>
            <a:r>
              <a:rPr lang="hr-HR" dirty="0" err="1" smtClean="0"/>
              <a:t>continuation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Civil Rights </a:t>
            </a:r>
            <a:r>
              <a:rPr lang="hr-HR" dirty="0" err="1" smtClean="0"/>
              <a:t>Act</a:t>
            </a:r>
            <a:r>
              <a:rPr lang="hr-HR" dirty="0" smtClean="0"/>
              <a:t>, </a:t>
            </a:r>
            <a:r>
              <a:rPr lang="hr-HR" dirty="0" err="1" smtClean="0"/>
              <a:t>providing</a:t>
            </a:r>
            <a:r>
              <a:rPr lang="hr-HR" dirty="0" smtClean="0"/>
              <a:t> a </a:t>
            </a:r>
            <a:r>
              <a:rPr lang="hr-HR" dirty="0" err="1" smtClean="0"/>
              <a:t>remedy</a:t>
            </a:r>
            <a:r>
              <a:rPr lang="hr-HR" dirty="0" smtClean="0"/>
              <a:t> for </a:t>
            </a:r>
            <a:r>
              <a:rPr lang="hr-HR" dirty="0" err="1" smtClean="0"/>
              <a:t>discrimination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pupils</a:t>
            </a:r>
            <a:r>
              <a:rPr lang="hr-HR" dirty="0" smtClean="0"/>
              <a:t> </a:t>
            </a:r>
            <a:r>
              <a:rPr lang="hr-HR" dirty="0" err="1" smtClean="0"/>
              <a:t>who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speak</a:t>
            </a:r>
            <a:r>
              <a:rPr lang="hr-HR" dirty="0" smtClean="0"/>
              <a:t> English</a:t>
            </a:r>
          </a:p>
          <a:p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intended</a:t>
            </a:r>
            <a:r>
              <a:rPr lang="hr-HR" dirty="0" smtClean="0"/>
              <a:t> to provide </a:t>
            </a:r>
            <a:r>
              <a:rPr lang="hr-HR" dirty="0" err="1" smtClean="0"/>
              <a:t>support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maintenance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endParaRPr lang="hr-HR" dirty="0" smtClean="0"/>
          </a:p>
          <a:p>
            <a:r>
              <a:rPr lang="hr-HR" dirty="0" err="1" smtClean="0"/>
              <a:t>Campaigns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bilingual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7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Stages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r>
              <a:rPr lang="hr-HR" dirty="0" smtClean="0"/>
              <a:t> (</a:t>
            </a:r>
            <a:r>
              <a:rPr lang="hr-HR" dirty="0" err="1" smtClean="0"/>
              <a:t>haugen</a:t>
            </a:r>
            <a:r>
              <a:rPr lang="hr-HR" dirty="0" smtClean="0"/>
              <a:t> 1966)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 err="1" smtClean="0"/>
              <a:t>Selection</a:t>
            </a:r>
            <a:endParaRPr lang="hr-HR" dirty="0" smtClean="0"/>
          </a:p>
          <a:p>
            <a:r>
              <a:rPr lang="hr-HR" dirty="0" smtClean="0"/>
              <a:t>2. </a:t>
            </a:r>
            <a:r>
              <a:rPr lang="hr-HR" dirty="0" err="1" smtClean="0"/>
              <a:t>Codification</a:t>
            </a:r>
            <a:r>
              <a:rPr lang="hr-HR" dirty="0" smtClean="0"/>
              <a:t> (</a:t>
            </a:r>
            <a:r>
              <a:rPr lang="hr-HR" dirty="0" err="1" smtClean="0"/>
              <a:t>spelling</a:t>
            </a:r>
            <a:r>
              <a:rPr lang="hr-HR" dirty="0" smtClean="0"/>
              <a:t>, </a:t>
            </a:r>
            <a:r>
              <a:rPr lang="hr-HR" dirty="0" err="1" smtClean="0"/>
              <a:t>grammar</a:t>
            </a:r>
            <a:r>
              <a:rPr lang="hr-HR" dirty="0" smtClean="0"/>
              <a:t>, </a:t>
            </a:r>
            <a:r>
              <a:rPr lang="hr-HR" dirty="0" err="1" smtClean="0"/>
              <a:t>vocabulary</a:t>
            </a:r>
            <a:r>
              <a:rPr lang="hr-HR" dirty="0" smtClean="0"/>
              <a:t>)</a:t>
            </a:r>
          </a:p>
          <a:p>
            <a:r>
              <a:rPr lang="hr-HR" dirty="0" smtClean="0"/>
              <a:t>3. </a:t>
            </a:r>
            <a:r>
              <a:rPr lang="hr-HR" dirty="0" err="1" smtClean="0"/>
              <a:t>Implementation</a:t>
            </a:r>
            <a:r>
              <a:rPr lang="hr-HR" dirty="0" smtClean="0"/>
              <a:t> (</a:t>
            </a:r>
            <a:r>
              <a:rPr lang="hr-HR" dirty="0" err="1" smtClean="0"/>
              <a:t>newspapers</a:t>
            </a:r>
            <a:r>
              <a:rPr lang="hr-HR" dirty="0" smtClean="0"/>
              <a:t>, </a:t>
            </a:r>
            <a:r>
              <a:rPr lang="hr-HR" dirty="0" err="1" smtClean="0"/>
              <a:t>books</a:t>
            </a:r>
            <a:r>
              <a:rPr lang="hr-HR" dirty="0" smtClean="0"/>
              <a:t>, </a:t>
            </a:r>
            <a:r>
              <a:rPr lang="hr-HR" dirty="0" err="1" smtClean="0"/>
              <a:t>textbooks</a:t>
            </a:r>
            <a:r>
              <a:rPr lang="hr-HR" dirty="0" smtClean="0"/>
              <a:t>, </a:t>
            </a:r>
            <a:r>
              <a:rPr lang="hr-HR" dirty="0" err="1" smtClean="0"/>
              <a:t>pamphlets</a:t>
            </a:r>
            <a:r>
              <a:rPr lang="hr-HR" dirty="0" smtClean="0"/>
              <a:t>)</a:t>
            </a:r>
          </a:p>
          <a:p>
            <a:r>
              <a:rPr lang="hr-HR" dirty="0" smtClean="0"/>
              <a:t>4. </a:t>
            </a:r>
            <a:r>
              <a:rPr lang="hr-HR" dirty="0" err="1"/>
              <a:t>Elaboration</a:t>
            </a:r>
            <a:r>
              <a:rPr lang="hr-HR" dirty="0"/>
              <a:t> (</a:t>
            </a:r>
            <a:r>
              <a:rPr lang="hr-HR" dirty="0" err="1"/>
              <a:t>terminology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stylistic</a:t>
            </a:r>
            <a:r>
              <a:rPr lang="hr-HR" dirty="0"/>
              <a:t> development)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148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civil </a:t>
            </a:r>
            <a:r>
              <a:rPr lang="hr-HR" dirty="0" err="1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become</a:t>
            </a:r>
            <a:r>
              <a:rPr lang="hr-HR" dirty="0" smtClean="0"/>
              <a:t> </a:t>
            </a:r>
            <a:r>
              <a:rPr lang="hr-HR" dirty="0" err="1" smtClean="0"/>
              <a:t>accepted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US </a:t>
            </a:r>
            <a:r>
              <a:rPr lang="hr-HR" dirty="0" err="1" smtClean="0"/>
              <a:t>and</a:t>
            </a:r>
            <a:r>
              <a:rPr lang="hr-HR" dirty="0" smtClean="0"/>
              <a:t> Europe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fundamental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civil </a:t>
            </a:r>
            <a:r>
              <a:rPr lang="hr-HR" dirty="0" err="1" smtClean="0"/>
              <a:t>right</a:t>
            </a:r>
            <a:r>
              <a:rPr lang="hr-HR" dirty="0" smtClean="0"/>
              <a:t> for </a:t>
            </a:r>
            <a:r>
              <a:rPr lang="hr-HR" dirty="0" err="1" smtClean="0"/>
              <a:t>there</a:t>
            </a:r>
            <a:r>
              <a:rPr lang="hr-HR" dirty="0" smtClean="0"/>
              <a:t> to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smtClean="0"/>
              <a:t>no </a:t>
            </a:r>
            <a:r>
              <a:rPr lang="hr-HR" dirty="0" err="1" smtClean="0"/>
              <a:t>discrimination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smtClean="0"/>
              <a:t>In </a:t>
            </a:r>
            <a:r>
              <a:rPr lang="hr-HR" dirty="0" err="1" smtClean="0"/>
              <a:t>its</a:t>
            </a:r>
            <a:r>
              <a:rPr lang="hr-HR" dirty="0" smtClean="0"/>
              <a:t> most </a:t>
            </a:r>
            <a:r>
              <a:rPr lang="hr-HR" dirty="0" err="1" smtClean="0"/>
              <a:t>rudimentary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led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requirement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a </a:t>
            </a:r>
            <a:r>
              <a:rPr lang="hr-HR" dirty="0" err="1" smtClean="0"/>
              <a:t>person</a:t>
            </a:r>
            <a:r>
              <a:rPr lang="hr-HR" dirty="0" smtClean="0"/>
              <a:t> </a:t>
            </a:r>
            <a:r>
              <a:rPr lang="hr-HR" dirty="0" err="1" smtClean="0"/>
              <a:t>charged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a </a:t>
            </a:r>
            <a:r>
              <a:rPr lang="hr-HR" dirty="0" err="1" smtClean="0"/>
              <a:t>crime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told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details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charge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 s/he </a:t>
            </a:r>
            <a:r>
              <a:rPr lang="hr-HR" dirty="0" err="1" smtClean="0"/>
              <a:t>understands</a:t>
            </a:r>
            <a:endParaRPr lang="hr-HR" dirty="0" smtClean="0"/>
          </a:p>
          <a:p>
            <a:r>
              <a:rPr lang="hr-HR" dirty="0" smtClean="0"/>
              <a:t>In </a:t>
            </a:r>
            <a:r>
              <a:rPr lang="hr-HR" dirty="0" err="1" smtClean="0"/>
              <a:t>its</a:t>
            </a:r>
            <a:r>
              <a:rPr lang="hr-HR" dirty="0" smtClean="0"/>
              <a:t> most elaborate </a:t>
            </a:r>
            <a:r>
              <a:rPr lang="hr-HR" dirty="0" err="1" smtClean="0"/>
              <a:t>form</a:t>
            </a:r>
            <a:r>
              <a:rPr lang="hr-HR" dirty="0" smtClean="0"/>
              <a:t> – </a:t>
            </a:r>
            <a:r>
              <a:rPr lang="hr-HR" dirty="0" err="1" smtClean="0"/>
              <a:t>provision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services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such</a:t>
            </a:r>
            <a:r>
              <a:rPr lang="hr-HR" dirty="0" smtClean="0"/>
              <a:t> a </a:t>
            </a:r>
            <a:r>
              <a:rPr lang="hr-HR" dirty="0" err="1" smtClean="0"/>
              <a:t>way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are </a:t>
            </a:r>
            <a:r>
              <a:rPr lang="hr-HR" dirty="0" err="1" smtClean="0"/>
              <a:t>accessible</a:t>
            </a:r>
            <a:r>
              <a:rPr lang="hr-HR" dirty="0" smtClean="0"/>
              <a:t> to </a:t>
            </a:r>
            <a:r>
              <a:rPr lang="hr-HR" dirty="0" err="1" smtClean="0"/>
              <a:t>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265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English-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Developed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dealing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conquered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 (</a:t>
            </a:r>
            <a:r>
              <a:rPr lang="hr-HR" dirty="0" err="1" smtClean="0"/>
              <a:t>Native</a:t>
            </a:r>
            <a:r>
              <a:rPr lang="hr-HR" dirty="0" smtClean="0"/>
              <a:t> </a:t>
            </a:r>
            <a:r>
              <a:rPr lang="hr-HR" dirty="0" err="1" smtClean="0"/>
              <a:t>Americans</a:t>
            </a:r>
            <a:r>
              <a:rPr lang="hr-HR" dirty="0" smtClean="0"/>
              <a:t>), </a:t>
            </a:r>
            <a:r>
              <a:rPr lang="hr-HR" dirty="0" err="1" smtClean="0"/>
              <a:t>immigrants</a:t>
            </a:r>
            <a:r>
              <a:rPr lang="hr-HR" dirty="0" smtClean="0"/>
              <a:t> (</a:t>
            </a:r>
            <a:r>
              <a:rPr lang="hr-HR" dirty="0" err="1" smtClean="0"/>
              <a:t>Germans</a:t>
            </a:r>
            <a:r>
              <a:rPr lang="hr-HR" dirty="0" smtClean="0"/>
              <a:t>)</a:t>
            </a:r>
          </a:p>
          <a:p>
            <a:r>
              <a:rPr lang="hr-HR" dirty="0" smtClean="0"/>
              <a:t>US English Inc. </a:t>
            </a:r>
            <a:r>
              <a:rPr lang="hr-HR" dirty="0" err="1" smtClean="0"/>
              <a:t>Founded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1983 – </a:t>
            </a:r>
            <a:r>
              <a:rPr lang="hr-HR" dirty="0" err="1" smtClean="0"/>
              <a:t>goal</a:t>
            </a:r>
            <a:r>
              <a:rPr lang="hr-HR" dirty="0" smtClean="0"/>
              <a:t>: to make English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USA</a:t>
            </a:r>
          </a:p>
          <a:p>
            <a:r>
              <a:rPr lang="hr-HR" dirty="0" smtClean="0"/>
              <a:t>English First – </a:t>
            </a:r>
            <a:r>
              <a:rPr lang="hr-HR" dirty="0" err="1" smtClean="0"/>
              <a:t>founded</a:t>
            </a:r>
            <a:r>
              <a:rPr lang="hr-HR" dirty="0" smtClean="0"/>
              <a:t>  </a:t>
            </a:r>
            <a:r>
              <a:rPr lang="hr-HR" dirty="0" err="1" smtClean="0"/>
              <a:t>in</a:t>
            </a:r>
            <a:r>
              <a:rPr lang="hr-HR" dirty="0" smtClean="0"/>
              <a:t> 1986: </a:t>
            </a:r>
            <a:r>
              <a:rPr lang="hr-HR" dirty="0" err="1" smtClean="0"/>
              <a:t>lobbies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favour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English-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legislation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bilingual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026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Fundamental</a:t>
            </a:r>
            <a:r>
              <a:rPr lang="hr-HR" dirty="0" smtClean="0"/>
              <a:t> </a:t>
            </a:r>
            <a:r>
              <a:rPr lang="hr-HR" dirty="0" err="1" smtClean="0"/>
              <a:t>factors</a:t>
            </a:r>
            <a:r>
              <a:rPr lang="hr-HR" dirty="0" smtClean="0"/>
              <a:t> for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:</a:t>
            </a:r>
          </a:p>
          <a:p>
            <a:r>
              <a:rPr lang="hr-HR" dirty="0" smtClean="0"/>
              <a:t>1.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sociolinguistic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endParaRPr lang="hr-HR" dirty="0" smtClean="0"/>
          </a:p>
          <a:p>
            <a:r>
              <a:rPr lang="hr-HR" dirty="0" smtClean="0"/>
              <a:t>2.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ideology</a:t>
            </a:r>
            <a:endParaRPr lang="hr-HR" dirty="0" smtClean="0"/>
          </a:p>
          <a:p>
            <a:r>
              <a:rPr lang="hr-HR" dirty="0" smtClean="0"/>
              <a:t>3.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existence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as a global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smtClean="0"/>
              <a:t>4.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notion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288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belief</a:t>
            </a:r>
            <a:r>
              <a:rPr lang="hr-HR" dirty="0" smtClean="0"/>
              <a:t> system </a:t>
            </a:r>
            <a:r>
              <a:rPr lang="hr-HR" dirty="0" err="1" smtClean="0"/>
              <a:t>started</a:t>
            </a:r>
            <a:r>
              <a:rPr lang="hr-HR" dirty="0" smtClean="0"/>
              <a:t> </a:t>
            </a:r>
            <a:r>
              <a:rPr lang="hr-HR" dirty="0" err="1" smtClean="0"/>
              <a:t>off</a:t>
            </a:r>
            <a:r>
              <a:rPr lang="hr-HR" dirty="0" smtClean="0"/>
              <a:t> as </a:t>
            </a:r>
            <a:r>
              <a:rPr lang="hr-HR" dirty="0" err="1" smtClean="0"/>
              <a:t>pluralistic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multilingual</a:t>
            </a:r>
            <a:r>
              <a:rPr lang="hr-HR" dirty="0" smtClean="0"/>
              <a:t>, </a:t>
            </a:r>
            <a:r>
              <a:rPr lang="hr-HR" dirty="0" err="1" smtClean="0"/>
              <a:t>went</a:t>
            </a:r>
            <a:r>
              <a:rPr lang="hr-HR" dirty="0" smtClean="0"/>
              <a:t>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anti-immigrant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isolationist</a:t>
            </a:r>
            <a:r>
              <a:rPr lang="hr-HR" dirty="0" smtClean="0"/>
              <a:t> </a:t>
            </a:r>
            <a:r>
              <a:rPr lang="hr-HR" dirty="0" err="1" smtClean="0"/>
              <a:t>monolingual</a:t>
            </a:r>
            <a:r>
              <a:rPr lang="hr-HR" dirty="0" smtClean="0"/>
              <a:t> </a:t>
            </a:r>
            <a:r>
              <a:rPr lang="hr-HR" dirty="0" err="1" smtClean="0"/>
              <a:t>phase</a:t>
            </a:r>
            <a:r>
              <a:rPr lang="hr-HR" dirty="0" smtClean="0"/>
              <a:t> </a:t>
            </a:r>
            <a:r>
              <a:rPr lang="hr-HR" dirty="0" err="1" smtClean="0"/>
              <a:t>starting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late 19th c.; </a:t>
            </a:r>
            <a:r>
              <a:rPr lang="hr-HR" dirty="0" err="1" smtClean="0"/>
              <a:t>now</a:t>
            </a:r>
            <a:r>
              <a:rPr lang="hr-HR" dirty="0" smtClean="0"/>
              <a:t>: a </a:t>
            </a:r>
            <a:r>
              <a:rPr lang="hr-HR" dirty="0" err="1" smtClean="0"/>
              <a:t>strong</a:t>
            </a:r>
            <a:r>
              <a:rPr lang="hr-HR" dirty="0" smtClean="0"/>
              <a:t> </a:t>
            </a:r>
            <a:r>
              <a:rPr lang="hr-HR" dirty="0" err="1" smtClean="0"/>
              <a:t>tension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multilingualism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monolingualism</a:t>
            </a:r>
            <a:endParaRPr lang="hr-HR" dirty="0" smtClean="0"/>
          </a:p>
          <a:p>
            <a:r>
              <a:rPr lang="hr-HR" dirty="0" err="1" smtClean="0"/>
              <a:t>Discouraging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effort</a:t>
            </a:r>
            <a:r>
              <a:rPr lang="hr-HR" dirty="0" smtClean="0"/>
              <a:t> to </a:t>
            </a:r>
            <a:r>
              <a:rPr lang="hr-HR" dirty="0" err="1" smtClean="0"/>
              <a:t>teach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English</a:t>
            </a:r>
          </a:p>
          <a:p>
            <a:r>
              <a:rPr lang="hr-HR" dirty="0" err="1" smtClean="0"/>
              <a:t>Language</a:t>
            </a:r>
            <a:r>
              <a:rPr lang="hr-HR" dirty="0" smtClean="0"/>
              <a:t> management – </a:t>
            </a:r>
            <a:r>
              <a:rPr lang="hr-HR" dirty="0" err="1" smtClean="0"/>
              <a:t>left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endParaRPr lang="hr-HR" dirty="0" smtClean="0"/>
          </a:p>
          <a:p>
            <a:r>
              <a:rPr lang="hr-HR" dirty="0" smtClean="0"/>
              <a:t>US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– complex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difficult</a:t>
            </a:r>
            <a:r>
              <a:rPr lang="hr-HR" dirty="0" smtClean="0"/>
              <a:t> to </a:t>
            </a:r>
            <a:r>
              <a:rPr lang="hr-HR" dirty="0" err="1" smtClean="0"/>
              <a:t>disentangle</a:t>
            </a:r>
            <a:endParaRPr lang="hr-HR" dirty="0" smtClean="0"/>
          </a:p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– </a:t>
            </a:r>
            <a:r>
              <a:rPr lang="hr-HR" dirty="0" err="1" smtClean="0"/>
              <a:t>Enflish</a:t>
            </a:r>
            <a:r>
              <a:rPr lang="hr-HR" dirty="0" smtClean="0"/>
              <a:t> </a:t>
            </a:r>
            <a:r>
              <a:rPr lang="hr-HR" dirty="0" err="1" smtClean="0"/>
              <a:t>dominant</a:t>
            </a:r>
            <a:r>
              <a:rPr lang="hr-HR" dirty="0" smtClean="0"/>
              <a:t>,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large</a:t>
            </a:r>
            <a:r>
              <a:rPr lang="hr-HR" dirty="0" smtClean="0"/>
              <a:t> </a:t>
            </a:r>
            <a:r>
              <a:rPr lang="hr-HR" dirty="0" err="1" smtClean="0"/>
              <a:t>pockets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multilingualism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030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beliefs</a:t>
            </a:r>
            <a:r>
              <a:rPr lang="hr-HR" dirty="0" smtClean="0"/>
              <a:t>: </a:t>
            </a:r>
            <a:r>
              <a:rPr lang="hr-HR" dirty="0" err="1" smtClean="0"/>
              <a:t>everybody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learn</a:t>
            </a:r>
            <a:r>
              <a:rPr lang="hr-HR" dirty="0" smtClean="0"/>
              <a:t> English;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remain</a:t>
            </a:r>
            <a:r>
              <a:rPr lang="hr-HR" dirty="0" smtClean="0"/>
              <a:t> free to </a:t>
            </a:r>
            <a:r>
              <a:rPr lang="hr-HR" dirty="0" err="1" smtClean="0"/>
              <a:t>learn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use </a:t>
            </a:r>
            <a:r>
              <a:rPr lang="hr-HR" dirty="0" err="1" smtClean="0"/>
              <a:t>whatever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choose</a:t>
            </a:r>
            <a:endParaRPr lang="hr-HR" dirty="0" smtClean="0"/>
          </a:p>
          <a:p>
            <a:r>
              <a:rPr lang="hr-HR" dirty="0" err="1" smtClean="0"/>
              <a:t>Language</a:t>
            </a:r>
            <a:r>
              <a:rPr lang="hr-HR" dirty="0" smtClean="0"/>
              <a:t> management – </a:t>
            </a:r>
            <a:r>
              <a:rPr lang="hr-HR" dirty="0" err="1" smtClean="0"/>
              <a:t>uncentralized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exception</a:t>
            </a:r>
            <a:r>
              <a:rPr lang="hr-HR" dirty="0" smtClean="0"/>
              <a:t> </a:t>
            </a:r>
            <a:r>
              <a:rPr lang="hr-HR" dirty="0" err="1" smtClean="0"/>
              <a:t>being</a:t>
            </a:r>
            <a:r>
              <a:rPr lang="hr-HR" dirty="0" smtClean="0"/>
              <a:t> civil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driven</a:t>
            </a:r>
            <a:r>
              <a:rPr lang="hr-HR" dirty="0" smtClean="0"/>
              <a:t> </a:t>
            </a:r>
            <a:r>
              <a:rPr lang="hr-HR" dirty="0" err="1" smtClean="0"/>
              <a:t>programmes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federal</a:t>
            </a:r>
            <a:r>
              <a:rPr lang="hr-HR" dirty="0" smtClean="0"/>
              <a:t> </a:t>
            </a:r>
            <a:r>
              <a:rPr lang="hr-HR" dirty="0" err="1" smtClean="0"/>
              <a:t>services</a:t>
            </a:r>
            <a:r>
              <a:rPr lang="hr-HR" dirty="0" smtClean="0"/>
              <a:t> for </a:t>
            </a:r>
            <a:r>
              <a:rPr lang="hr-HR" dirty="0" err="1" smtClean="0"/>
              <a:t>all</a:t>
            </a:r>
            <a:endParaRPr lang="hr-HR" dirty="0" smtClean="0"/>
          </a:p>
          <a:p>
            <a:r>
              <a:rPr lang="hr-HR" dirty="0" err="1" smtClean="0"/>
              <a:t>Fears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rapid</a:t>
            </a:r>
            <a:r>
              <a:rPr lang="hr-HR" dirty="0" smtClean="0"/>
              <a:t> </a:t>
            </a:r>
            <a:r>
              <a:rPr lang="hr-HR" dirty="0" err="1" smtClean="0"/>
              <a:t>increase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numbers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err="1" smtClean="0"/>
              <a:t>Failure</a:t>
            </a:r>
            <a:r>
              <a:rPr lang="hr-HR" dirty="0" smtClean="0"/>
              <a:t> to date </a:t>
            </a:r>
            <a:r>
              <a:rPr lang="hr-HR" dirty="0" err="1" smtClean="0"/>
              <a:t>both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English-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movements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bilingual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endParaRPr lang="hr-HR" dirty="0" smtClean="0"/>
          </a:p>
          <a:p>
            <a:r>
              <a:rPr lang="hr-HR" dirty="0" err="1" smtClean="0"/>
              <a:t>Federal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(</a:t>
            </a:r>
            <a:r>
              <a:rPr lang="hr-HR" dirty="0" err="1" smtClean="0"/>
              <a:t>defence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intelligence</a:t>
            </a:r>
            <a:r>
              <a:rPr lang="hr-HR" dirty="0" smtClean="0"/>
              <a:t>)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developed</a:t>
            </a:r>
            <a:r>
              <a:rPr lang="hr-HR" dirty="0" smtClean="0"/>
              <a:t> a </a:t>
            </a:r>
            <a:r>
              <a:rPr lang="hr-HR" dirty="0" err="1" smtClean="0"/>
              <a:t>strong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aimed</a:t>
            </a:r>
            <a:r>
              <a:rPr lang="hr-HR" dirty="0" smtClean="0"/>
              <a:t> to </a:t>
            </a:r>
            <a:r>
              <a:rPr lang="hr-HR" dirty="0" err="1" smtClean="0"/>
              <a:t>build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capacity</a:t>
            </a:r>
            <a:r>
              <a:rPr lang="hr-HR" dirty="0" smtClean="0"/>
              <a:t>, but </a:t>
            </a:r>
            <a:r>
              <a:rPr lang="hr-HR" dirty="0" err="1" smtClean="0"/>
              <a:t>remains</a:t>
            </a:r>
            <a:r>
              <a:rPr lang="hr-HR" dirty="0" smtClean="0"/>
              <a:t> </a:t>
            </a:r>
            <a:r>
              <a:rPr lang="hr-HR" dirty="0" err="1" smtClean="0"/>
              <a:t>unwilling</a:t>
            </a:r>
            <a:r>
              <a:rPr lang="hr-HR" dirty="0" smtClean="0"/>
              <a:t> to 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/>
              <a:t>same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educational</a:t>
            </a:r>
            <a:r>
              <a:rPr lang="hr-HR" dirty="0" smtClean="0"/>
              <a:t>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4621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Application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civil </a:t>
            </a:r>
            <a:r>
              <a:rPr lang="hr-HR" dirty="0" err="1" smtClean="0"/>
              <a:t>rights</a:t>
            </a:r>
            <a:r>
              <a:rPr lang="hr-HR" dirty="0" smtClean="0"/>
              <a:t> to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emerged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 </a:t>
            </a:r>
            <a:r>
              <a:rPr lang="hr-HR" dirty="0" err="1" smtClean="0"/>
              <a:t>interpretation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, </a:t>
            </a:r>
            <a:r>
              <a:rPr lang="hr-HR" dirty="0" err="1" smtClean="0"/>
              <a:t>legislators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bureaucrats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constitutionally</a:t>
            </a:r>
            <a:r>
              <a:rPr lang="hr-HR" dirty="0" smtClean="0"/>
              <a:t> </a:t>
            </a:r>
            <a:r>
              <a:rPr lang="hr-HR" dirty="0" err="1" smtClean="0"/>
              <a:t>protected</a:t>
            </a:r>
            <a:r>
              <a:rPr lang="hr-HR" dirty="0" smtClean="0"/>
              <a:t> civil </a:t>
            </a:r>
            <a:r>
              <a:rPr lang="hr-HR" dirty="0" err="1" smtClean="0"/>
              <a:t>rights</a:t>
            </a:r>
            <a:r>
              <a:rPr lang="hr-HR" dirty="0" smtClean="0"/>
              <a:t> for </a:t>
            </a:r>
            <a:r>
              <a:rPr lang="hr-HR" dirty="0" err="1" smtClean="0"/>
              <a:t>minorities</a:t>
            </a:r>
            <a:endParaRPr lang="hr-HR" dirty="0" smtClean="0"/>
          </a:p>
          <a:p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constitution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r>
              <a:rPr lang="hr-HR" dirty="0" smtClean="0"/>
              <a:t> a single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smtClean="0"/>
              <a:t>but </a:t>
            </a:r>
            <a:r>
              <a:rPr lang="hr-HR" dirty="0" err="1" smtClean="0"/>
              <a:t>then</a:t>
            </a:r>
            <a:r>
              <a:rPr lang="hr-HR" dirty="0" smtClean="0"/>
              <a:t> </a:t>
            </a:r>
            <a:r>
              <a:rPr lang="hr-HR" dirty="0" err="1" smtClean="0"/>
              <a:t>modify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intolerance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proclaiming</a:t>
            </a:r>
            <a:r>
              <a:rPr lang="hr-HR" dirty="0" smtClean="0"/>
              <a:t> </a:t>
            </a:r>
            <a:r>
              <a:rPr lang="hr-HR" dirty="0" err="1" smtClean="0"/>
              <a:t>protection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one </a:t>
            </a:r>
            <a:r>
              <a:rPr lang="hr-HR" dirty="0" err="1" smtClean="0"/>
              <a:t>or</a:t>
            </a:r>
            <a:r>
              <a:rPr lang="hr-HR" dirty="0" smtClean="0"/>
              <a:t> more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„</a:t>
            </a:r>
            <a:r>
              <a:rPr lang="hr-HR" dirty="0" err="1" smtClean="0"/>
              <a:t>minority</a:t>
            </a:r>
            <a:r>
              <a:rPr lang="hr-HR" dirty="0" smtClean="0"/>
              <a:t>”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numerical</a:t>
            </a:r>
            <a:r>
              <a:rPr lang="hr-HR" dirty="0" smtClean="0"/>
              <a:t>; </a:t>
            </a:r>
            <a:r>
              <a:rPr lang="hr-HR" dirty="0" err="1" smtClean="0"/>
              <a:t>rather</a:t>
            </a:r>
            <a:r>
              <a:rPr lang="hr-HR" dirty="0" smtClean="0"/>
              <a:t>: </a:t>
            </a:r>
            <a:r>
              <a:rPr lang="hr-HR" dirty="0" err="1" smtClean="0"/>
              <a:t>superordinate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subordinate</a:t>
            </a:r>
            <a:r>
              <a:rPr lang="hr-HR" dirty="0" smtClean="0"/>
              <a:t> status;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dimensions</a:t>
            </a:r>
            <a:r>
              <a:rPr lang="hr-HR" dirty="0" smtClean="0"/>
              <a:t>: </a:t>
            </a:r>
            <a:r>
              <a:rPr lang="hr-HR" dirty="0" err="1" smtClean="0"/>
              <a:t>whether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legally</a:t>
            </a:r>
            <a:r>
              <a:rPr lang="hr-HR" dirty="0" smtClean="0"/>
              <a:t> </a:t>
            </a:r>
            <a:r>
              <a:rPr lang="hr-HR" dirty="0" err="1" smtClean="0"/>
              <a:t>recognized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whether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indigenous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immigrant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53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Terms</a:t>
            </a:r>
            <a:r>
              <a:rPr lang="hr-HR" dirty="0" smtClean="0"/>
              <a:t>: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,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, </a:t>
            </a:r>
            <a:r>
              <a:rPr lang="hr-HR" dirty="0" err="1" smtClean="0"/>
              <a:t>linguistic</a:t>
            </a:r>
            <a:r>
              <a:rPr lang="hr-HR" dirty="0" smtClean="0"/>
              <a:t> human </a:t>
            </a:r>
            <a:r>
              <a:rPr lang="hr-HR" dirty="0" err="1" smtClean="0"/>
              <a:t>rights</a:t>
            </a:r>
            <a:endParaRPr lang="hr-HR" dirty="0" smtClean="0"/>
          </a:p>
          <a:p>
            <a:r>
              <a:rPr lang="hr-HR" dirty="0" err="1" smtClean="0"/>
              <a:t>Distinction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(</a:t>
            </a:r>
            <a:r>
              <a:rPr lang="hr-HR" dirty="0" err="1" smtClean="0"/>
              <a:t>e.g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to </a:t>
            </a:r>
            <a:r>
              <a:rPr lang="hr-HR" dirty="0" err="1" smtClean="0"/>
              <a:t>choose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to </a:t>
            </a:r>
            <a:r>
              <a:rPr lang="hr-HR" dirty="0" err="1" smtClean="0"/>
              <a:t>speak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private</a:t>
            </a:r>
            <a:r>
              <a:rPr lang="hr-HR" dirty="0" smtClean="0"/>
              <a:t>)</a:t>
            </a:r>
            <a:r>
              <a:rPr lang="hr-HR" dirty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community</a:t>
            </a:r>
            <a:r>
              <a:rPr lang="hr-HR" dirty="0" smtClean="0"/>
              <a:t> (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to use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maintain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Difference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opinion</a:t>
            </a:r>
            <a:r>
              <a:rPr lang="hr-HR" dirty="0" smtClean="0"/>
              <a:t> as to </a:t>
            </a:r>
            <a:r>
              <a:rPr lang="hr-HR" dirty="0" err="1" smtClean="0"/>
              <a:t>whether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responsibility</a:t>
            </a:r>
            <a:r>
              <a:rPr lang="hr-HR" dirty="0" smtClean="0"/>
              <a:t> for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maintenance</a:t>
            </a:r>
            <a:r>
              <a:rPr lang="hr-HR" dirty="0" smtClean="0"/>
              <a:t> </a:t>
            </a:r>
            <a:r>
              <a:rPr lang="hr-HR" dirty="0" err="1" smtClean="0"/>
              <a:t>resides</a:t>
            </a:r>
            <a:r>
              <a:rPr lang="hr-HR" dirty="0" smtClean="0"/>
              <a:t> –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nation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904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origin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Medieval</a:t>
            </a:r>
            <a:r>
              <a:rPr lang="hr-HR" dirty="0" smtClean="0"/>
              <a:t> period: </a:t>
            </a:r>
            <a:r>
              <a:rPr lang="hr-HR" dirty="0" err="1" smtClean="0"/>
              <a:t>peasants</a:t>
            </a:r>
            <a:r>
              <a:rPr lang="hr-HR" dirty="0" smtClean="0"/>
              <a:t> </a:t>
            </a:r>
            <a:r>
              <a:rPr lang="hr-HR" dirty="0" err="1" smtClean="0"/>
              <a:t>spoke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dialects</a:t>
            </a:r>
            <a:r>
              <a:rPr lang="hr-HR" dirty="0" smtClean="0"/>
              <a:t>,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ruling</a:t>
            </a:r>
            <a:r>
              <a:rPr lang="hr-HR" dirty="0" smtClean="0"/>
              <a:t> </a:t>
            </a:r>
            <a:r>
              <a:rPr lang="hr-HR" dirty="0" err="1" smtClean="0"/>
              <a:t>classes</a:t>
            </a:r>
            <a:r>
              <a:rPr lang="hr-HR" dirty="0" smtClean="0"/>
              <a:t> – </a:t>
            </a:r>
            <a:r>
              <a:rPr lang="hr-HR" dirty="0" err="1" smtClean="0"/>
              <a:t>multikingual</a:t>
            </a:r>
            <a:r>
              <a:rPr lang="hr-HR" dirty="0" smtClean="0"/>
              <a:t>;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Church</a:t>
            </a:r>
            <a:r>
              <a:rPr lang="hr-HR" dirty="0" smtClean="0"/>
              <a:t> – </a:t>
            </a:r>
            <a:r>
              <a:rPr lang="hr-HR" dirty="0" err="1" smtClean="0"/>
              <a:t>universal</a:t>
            </a:r>
            <a:r>
              <a:rPr lang="hr-HR" dirty="0" smtClean="0"/>
              <a:t>,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smtClean="0"/>
              <a:t>Latin</a:t>
            </a:r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stirrings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nationalism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Renaissance</a:t>
            </a:r>
            <a:endParaRPr lang="hr-HR" dirty="0" smtClean="0"/>
          </a:p>
          <a:p>
            <a:r>
              <a:rPr lang="hr-HR" dirty="0" err="1" smtClean="0"/>
              <a:t>Stable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borders</a:t>
            </a:r>
            <a:r>
              <a:rPr lang="hr-HR" dirty="0" smtClean="0"/>
              <a:t> </a:t>
            </a:r>
            <a:r>
              <a:rPr lang="hr-HR" dirty="0" err="1" smtClean="0"/>
              <a:t>started</a:t>
            </a:r>
            <a:r>
              <a:rPr lang="hr-HR" dirty="0" smtClean="0"/>
              <a:t> to </a:t>
            </a:r>
            <a:r>
              <a:rPr lang="hr-HR" dirty="0" err="1" smtClean="0"/>
              <a:t>develop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16th c.</a:t>
            </a:r>
          </a:p>
          <a:p>
            <a:r>
              <a:rPr lang="hr-HR" dirty="0" err="1" smtClean="0"/>
              <a:t>Gradually</a:t>
            </a:r>
            <a:r>
              <a:rPr lang="hr-HR" dirty="0" smtClean="0"/>
              <a:t> </a:t>
            </a:r>
            <a:r>
              <a:rPr lang="hr-HR" dirty="0" err="1" smtClean="0"/>
              <a:t>centrally</a:t>
            </a:r>
            <a:r>
              <a:rPr lang="hr-HR" dirty="0" smtClean="0"/>
              <a:t> </a:t>
            </a:r>
            <a:r>
              <a:rPr lang="hr-HR" dirty="0" err="1" smtClean="0"/>
              <a:t>governed</a:t>
            </a:r>
            <a:r>
              <a:rPr lang="hr-HR" dirty="0" smtClean="0"/>
              <a:t> </a:t>
            </a:r>
            <a:r>
              <a:rPr lang="hr-HR" dirty="0" err="1" smtClean="0"/>
              <a:t>nations</a:t>
            </a:r>
            <a:r>
              <a:rPr lang="hr-HR" dirty="0" smtClean="0"/>
              <a:t> </a:t>
            </a:r>
            <a:r>
              <a:rPr lang="hr-HR" dirty="0" err="1" smtClean="0"/>
              <a:t>started</a:t>
            </a:r>
            <a:r>
              <a:rPr lang="hr-HR" dirty="0" smtClean="0"/>
              <a:t> to </a:t>
            </a:r>
            <a:r>
              <a:rPr lang="hr-HR" dirty="0" err="1" smtClean="0"/>
              <a:t>raise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status </a:t>
            </a:r>
            <a:r>
              <a:rPr lang="hr-HR" dirty="0" err="1" smtClean="0"/>
              <a:t>of</a:t>
            </a:r>
            <a:r>
              <a:rPr lang="hr-HR" dirty="0" smtClean="0"/>
              <a:t> one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variety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so</a:t>
            </a:r>
            <a:r>
              <a:rPr lang="hr-HR" dirty="0" smtClean="0"/>
              <a:t> </a:t>
            </a:r>
            <a:r>
              <a:rPr lang="hr-HR" dirty="0" err="1" smtClean="0"/>
              <a:t>produce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likelihood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Reformation</a:t>
            </a:r>
            <a:r>
              <a:rPr lang="hr-HR" dirty="0" smtClean="0"/>
              <a:t> – </a:t>
            </a:r>
            <a:r>
              <a:rPr lang="hr-HR" dirty="0" err="1" smtClean="0"/>
              <a:t>religious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vernacular</a:t>
            </a: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481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origin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linguistic</a:t>
            </a:r>
            <a:r>
              <a:rPr lang="hr-HR" dirty="0"/>
              <a:t> </a:t>
            </a:r>
            <a:r>
              <a:rPr lang="hr-HR" dirty="0" err="1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 </a:t>
            </a:r>
            <a:r>
              <a:rPr lang="hr-HR" dirty="0" err="1" smtClean="0"/>
              <a:t>opposing</a:t>
            </a:r>
            <a:r>
              <a:rPr lang="hr-HR" dirty="0" smtClean="0"/>
              <a:t> </a:t>
            </a:r>
            <a:r>
              <a:rPr lang="hr-HR" dirty="0" err="1" smtClean="0"/>
              <a:t>tendencies</a:t>
            </a:r>
            <a:r>
              <a:rPr lang="hr-HR" dirty="0" smtClean="0"/>
              <a:t>: one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treated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Christian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equally</a:t>
            </a:r>
            <a:r>
              <a:rPr lang="hr-HR" dirty="0" smtClean="0"/>
              <a:t>,  </a:t>
            </a:r>
            <a:r>
              <a:rPr lang="hr-HR" dirty="0" err="1" smtClean="0"/>
              <a:t>and</a:t>
            </a:r>
            <a:r>
              <a:rPr lang="hr-HR" dirty="0" smtClean="0"/>
              <a:t> a </a:t>
            </a:r>
            <a:r>
              <a:rPr lang="hr-HR" dirty="0" err="1" smtClean="0"/>
              <a:t>second</a:t>
            </a:r>
            <a:r>
              <a:rPr lang="hr-HR" dirty="0" smtClean="0"/>
              <a:t> (</a:t>
            </a:r>
            <a:r>
              <a:rPr lang="hr-HR" dirty="0" err="1" smtClean="0"/>
              <a:t>illustrated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Ordonnance</a:t>
            </a:r>
            <a:r>
              <a:rPr lang="hr-HR" dirty="0" smtClean="0"/>
              <a:t> de </a:t>
            </a:r>
            <a:r>
              <a:rPr lang="hr-HR" dirty="0" err="1" smtClean="0"/>
              <a:t>Villers-Cotterets</a:t>
            </a:r>
            <a:r>
              <a:rPr lang="hr-HR" dirty="0" smtClean="0"/>
              <a:t> </a:t>
            </a:r>
            <a:r>
              <a:rPr lang="hr-HR" dirty="0" err="1" smtClean="0"/>
              <a:t>favoring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1539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Union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Wales </a:t>
            </a:r>
            <a:r>
              <a:rPr lang="hr-HR" dirty="0" err="1" smtClean="0"/>
              <a:t>favoring</a:t>
            </a:r>
            <a:r>
              <a:rPr lang="hr-HR" dirty="0" smtClean="0"/>
              <a:t> English </a:t>
            </a:r>
            <a:r>
              <a:rPr lang="hr-HR" dirty="0" err="1" smtClean="0"/>
              <a:t>over</a:t>
            </a:r>
            <a:r>
              <a:rPr lang="hr-HR" dirty="0" smtClean="0"/>
              <a:t> </a:t>
            </a:r>
            <a:r>
              <a:rPr lang="hr-HR" dirty="0" err="1" smtClean="0"/>
              <a:t>Welsh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1536)</a:t>
            </a:r>
          </a:p>
          <a:p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Revolution’s</a:t>
            </a:r>
            <a:r>
              <a:rPr lang="hr-HR" dirty="0" smtClean="0"/>
              <a:t> </a:t>
            </a:r>
            <a:r>
              <a:rPr lang="hr-HR" dirty="0" err="1" smtClean="0"/>
              <a:t>proclamation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nationality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confirmed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German </a:t>
            </a:r>
            <a:r>
              <a:rPr lang="hr-HR" dirty="0" err="1" smtClean="0"/>
              <a:t>concept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nation</a:t>
            </a:r>
            <a:r>
              <a:rPr lang="hr-HR" dirty="0" smtClean="0"/>
              <a:t> as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reality</a:t>
            </a:r>
            <a:r>
              <a:rPr lang="hr-HR" dirty="0" smtClean="0"/>
              <a:t>, </a:t>
            </a:r>
            <a:r>
              <a:rPr lang="hr-HR" dirty="0" err="1" smtClean="0"/>
              <a:t>belonging</a:t>
            </a:r>
            <a:r>
              <a:rPr lang="hr-HR" dirty="0" smtClean="0"/>
              <a:t> to a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  </a:t>
            </a:r>
            <a:r>
              <a:rPr lang="hr-HR" dirty="0" err="1" smtClean="0"/>
              <a:t>was</a:t>
            </a:r>
            <a:r>
              <a:rPr lang="hr-HR" dirty="0" smtClean="0"/>
              <a:t> a </a:t>
            </a:r>
            <a:r>
              <a:rPr lang="hr-HR" dirty="0" err="1" smtClean="0"/>
              <a:t>cause</a:t>
            </a:r>
            <a:r>
              <a:rPr lang="hr-HR" dirty="0" smtClean="0"/>
              <a:t> for </a:t>
            </a:r>
            <a:r>
              <a:rPr lang="hr-HR" dirty="0" err="1" smtClean="0"/>
              <a:t>exclusion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forced</a:t>
            </a:r>
            <a:r>
              <a:rPr lang="hr-HR" dirty="0" smtClean="0"/>
              <a:t> </a:t>
            </a:r>
            <a:r>
              <a:rPr lang="hr-HR" dirty="0" err="1" smtClean="0"/>
              <a:t>assimilation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324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origin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linguistic</a:t>
            </a:r>
            <a:r>
              <a:rPr lang="hr-HR" dirty="0"/>
              <a:t> </a:t>
            </a:r>
            <a:r>
              <a:rPr lang="hr-HR" dirty="0" err="1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Compulsory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universal</a:t>
            </a:r>
            <a:r>
              <a:rPr lang="hr-HR" dirty="0" smtClean="0"/>
              <a:t> </a:t>
            </a:r>
            <a:r>
              <a:rPr lang="hr-HR" dirty="0" err="1" smtClean="0"/>
              <a:t>military</a:t>
            </a:r>
            <a:r>
              <a:rPr lang="hr-HR" dirty="0" smtClean="0"/>
              <a:t> </a:t>
            </a:r>
            <a:r>
              <a:rPr lang="hr-HR" dirty="0" err="1" smtClean="0"/>
              <a:t>service</a:t>
            </a:r>
            <a:r>
              <a:rPr lang="hr-HR" dirty="0" smtClean="0"/>
              <a:t> – </a:t>
            </a:r>
            <a:r>
              <a:rPr lang="hr-HR" dirty="0" err="1" smtClean="0"/>
              <a:t>technques</a:t>
            </a:r>
            <a:r>
              <a:rPr lang="hr-HR" dirty="0" smtClean="0"/>
              <a:t> for </a:t>
            </a:r>
            <a:r>
              <a:rPr lang="hr-HR" dirty="0" err="1" smtClean="0"/>
              <a:t>standardizing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Gradually</a:t>
            </a:r>
            <a:r>
              <a:rPr lang="hr-HR" dirty="0" smtClean="0"/>
              <a:t>, </a:t>
            </a:r>
            <a:r>
              <a:rPr lang="hr-HR" dirty="0" err="1" smtClean="0"/>
              <a:t>legislation</a:t>
            </a:r>
            <a:r>
              <a:rPr lang="hr-HR" dirty="0" smtClean="0"/>
              <a:t> </a:t>
            </a:r>
            <a:r>
              <a:rPr lang="hr-HR" dirty="0" err="1" smtClean="0"/>
              <a:t>providing</a:t>
            </a:r>
            <a:r>
              <a:rPr lang="hr-HR" dirty="0" smtClean="0"/>
              <a:t> </a:t>
            </a:r>
            <a:r>
              <a:rPr lang="hr-HR" dirty="0" err="1" smtClean="0"/>
              <a:t>support</a:t>
            </a:r>
            <a:r>
              <a:rPr lang="hr-HR" dirty="0" smtClean="0"/>
              <a:t> for </a:t>
            </a:r>
            <a:r>
              <a:rPr lang="hr-HR" dirty="0" err="1" smtClean="0"/>
              <a:t>certain</a:t>
            </a:r>
            <a:r>
              <a:rPr lang="hr-HR" dirty="0" smtClean="0"/>
              <a:t> </a:t>
            </a:r>
            <a:r>
              <a:rPr lang="hr-HR" dirty="0" err="1" smtClean="0"/>
              <a:t>kinds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diversity</a:t>
            </a:r>
            <a:r>
              <a:rPr lang="hr-HR" dirty="0" smtClean="0"/>
              <a:t> </a:t>
            </a:r>
            <a:r>
              <a:rPr lang="hr-HR" dirty="0" err="1" smtClean="0"/>
              <a:t>started</a:t>
            </a:r>
            <a:r>
              <a:rPr lang="hr-HR" dirty="0" smtClean="0"/>
              <a:t> to </a:t>
            </a:r>
            <a:r>
              <a:rPr lang="hr-HR" dirty="0" err="1" smtClean="0"/>
              <a:t>appear</a:t>
            </a:r>
            <a:endParaRPr lang="hr-HR" dirty="0" smtClean="0"/>
          </a:p>
          <a:p>
            <a:r>
              <a:rPr lang="hr-HR" dirty="0" smtClean="0"/>
              <a:t>Anti-</a:t>
            </a:r>
            <a:r>
              <a:rPr lang="hr-HR" dirty="0" err="1" smtClean="0"/>
              <a:t>discrimination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equal</a:t>
            </a:r>
            <a:r>
              <a:rPr lang="hr-HR" dirty="0" smtClean="0"/>
              <a:t> </a:t>
            </a:r>
            <a:r>
              <a:rPr lang="hr-HR" dirty="0" err="1" smtClean="0"/>
              <a:t>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7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How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recognize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easiest</a:t>
            </a:r>
            <a:r>
              <a:rPr lang="hr-HR" dirty="0" smtClean="0"/>
              <a:t> to </a:t>
            </a:r>
            <a:r>
              <a:rPr lang="hr-HR" dirty="0" err="1" smtClean="0"/>
              <a:t>recognize</a:t>
            </a:r>
            <a:r>
              <a:rPr lang="hr-HR" dirty="0" smtClean="0"/>
              <a:t> – </a:t>
            </a:r>
            <a:r>
              <a:rPr lang="hr-HR" dirty="0" err="1" smtClean="0"/>
              <a:t>policies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exist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clear-cut</a:t>
            </a:r>
            <a:r>
              <a:rPr lang="hr-HR" dirty="0" smtClean="0"/>
              <a:t> </a:t>
            </a:r>
            <a:r>
              <a:rPr lang="hr-HR" dirty="0" err="1" smtClean="0"/>
              <a:t>statements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documents</a:t>
            </a:r>
            <a:endParaRPr lang="hr-HR" dirty="0" smtClean="0"/>
          </a:p>
          <a:p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take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endParaRPr lang="hr-HR" dirty="0" smtClean="0"/>
          </a:p>
          <a:p>
            <a:r>
              <a:rPr lang="hr-HR" dirty="0" smtClean="0"/>
              <a:t>-A </a:t>
            </a:r>
            <a:r>
              <a:rPr lang="hr-HR" dirty="0" err="1" smtClean="0"/>
              <a:t>clause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constitution</a:t>
            </a:r>
            <a:r>
              <a:rPr lang="hr-HR" dirty="0" smtClean="0"/>
              <a:t> </a:t>
            </a:r>
          </a:p>
          <a:p>
            <a:r>
              <a:rPr lang="hr-HR" dirty="0" smtClean="0"/>
              <a:t>A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smtClean="0"/>
              <a:t>A </a:t>
            </a:r>
            <a:r>
              <a:rPr lang="hr-HR" dirty="0" err="1" smtClean="0"/>
              <a:t>cabnet</a:t>
            </a:r>
            <a:r>
              <a:rPr lang="hr-HR" dirty="0" smtClean="0"/>
              <a:t> </a:t>
            </a:r>
            <a:r>
              <a:rPr lang="hr-HR" dirty="0" err="1" smtClean="0"/>
              <a:t>document</a:t>
            </a:r>
            <a:endParaRPr lang="hr-HR" dirty="0" smtClean="0"/>
          </a:p>
          <a:p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 smtClean="0"/>
              <a:t>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528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world</a:t>
            </a:r>
            <a:r>
              <a:rPr lang="hr-HR" dirty="0" smtClean="0"/>
              <a:t> </a:t>
            </a:r>
            <a:r>
              <a:rPr lang="hr-HR" dirty="0" err="1" smtClean="0"/>
              <a:t>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peace</a:t>
            </a:r>
            <a:r>
              <a:rPr lang="hr-HR" dirty="0" smtClean="0"/>
              <a:t> </a:t>
            </a:r>
            <a:r>
              <a:rPr lang="hr-HR" dirty="0" err="1" smtClean="0"/>
              <a:t>treaties</a:t>
            </a:r>
            <a:r>
              <a:rPr lang="hr-HR" dirty="0" smtClean="0"/>
              <a:t> </a:t>
            </a:r>
            <a:r>
              <a:rPr lang="hr-HR" dirty="0" err="1" smtClean="0"/>
              <a:t>signed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World </a:t>
            </a:r>
            <a:r>
              <a:rPr lang="hr-HR" dirty="0" err="1" smtClean="0"/>
              <a:t>War</a:t>
            </a:r>
            <a:r>
              <a:rPr lang="hr-HR" dirty="0" smtClean="0"/>
              <a:t> – </a:t>
            </a:r>
            <a:r>
              <a:rPr lang="hr-HR" dirty="0" err="1" smtClean="0"/>
              <a:t>protection</a:t>
            </a:r>
            <a:r>
              <a:rPr lang="hr-HR" dirty="0" smtClean="0"/>
              <a:t> for </a:t>
            </a:r>
            <a:r>
              <a:rPr lang="hr-HR" dirty="0" err="1" smtClean="0"/>
              <a:t>selected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defeated</a:t>
            </a:r>
            <a:r>
              <a:rPr lang="hr-HR" dirty="0" smtClean="0"/>
              <a:t> </a:t>
            </a:r>
            <a:r>
              <a:rPr lang="hr-HR" dirty="0" err="1" smtClean="0"/>
              <a:t>enemy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carved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defeated</a:t>
            </a:r>
            <a:r>
              <a:rPr lang="hr-HR" dirty="0" smtClean="0"/>
              <a:t> </a:t>
            </a:r>
            <a:r>
              <a:rPr lang="hr-HR" dirty="0" err="1" smtClean="0"/>
              <a:t>empires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Central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Eastern</a:t>
            </a:r>
            <a:r>
              <a:rPr lang="hr-HR" dirty="0" smtClean="0"/>
              <a:t> Europe</a:t>
            </a:r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Treaty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Versailles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League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Nations </a:t>
            </a:r>
            <a:r>
              <a:rPr lang="hr-HR" dirty="0" err="1" smtClean="0"/>
              <a:t>included</a:t>
            </a:r>
            <a:r>
              <a:rPr lang="hr-HR" dirty="0" smtClean="0"/>
              <a:t> </a:t>
            </a:r>
            <a:r>
              <a:rPr lang="hr-HR" dirty="0" err="1" smtClean="0"/>
              <a:t>provisions</a:t>
            </a:r>
            <a:r>
              <a:rPr lang="hr-HR" dirty="0" smtClean="0"/>
              <a:t> for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Austria</a:t>
            </a:r>
            <a:r>
              <a:rPr lang="hr-HR" dirty="0" smtClean="0"/>
              <a:t>, </a:t>
            </a:r>
            <a:r>
              <a:rPr lang="hr-HR" dirty="0" err="1" smtClean="0"/>
              <a:t>Hungary</a:t>
            </a:r>
            <a:r>
              <a:rPr lang="hr-HR" dirty="0" smtClean="0"/>
              <a:t>, </a:t>
            </a:r>
            <a:r>
              <a:rPr lang="hr-HR" dirty="0" err="1" smtClean="0"/>
              <a:t>Bulgaria</a:t>
            </a:r>
            <a:r>
              <a:rPr lang="hr-HR" dirty="0" smtClean="0"/>
              <a:t>, </a:t>
            </a:r>
            <a:r>
              <a:rPr lang="hr-HR" dirty="0" err="1" smtClean="0"/>
              <a:t>Turkey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setting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nations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Europe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Middle</a:t>
            </a:r>
            <a:r>
              <a:rPr lang="hr-HR" dirty="0" smtClean="0"/>
              <a:t> East</a:t>
            </a:r>
          </a:p>
          <a:p>
            <a:r>
              <a:rPr lang="hr-HR" dirty="0" err="1" smtClean="0"/>
              <a:t>Provision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equality</a:t>
            </a:r>
            <a:r>
              <a:rPr lang="hr-HR" dirty="0" smtClean="0"/>
              <a:t> for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r>
              <a:rPr lang="hr-HR" dirty="0" smtClean="0"/>
              <a:t>;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included</a:t>
            </a:r>
            <a:r>
              <a:rPr lang="hr-HR" dirty="0" smtClean="0"/>
              <a:t> a </a:t>
            </a:r>
            <a:r>
              <a:rPr lang="hr-HR" dirty="0" err="1" smtClean="0"/>
              <a:t>means</a:t>
            </a:r>
            <a:r>
              <a:rPr lang="hr-HR" dirty="0" smtClean="0"/>
              <a:t> to </a:t>
            </a:r>
            <a:r>
              <a:rPr lang="hr-HR" dirty="0" err="1" smtClean="0"/>
              <a:t>preserve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characteristics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r>
              <a:rPr lang="hr-HR" dirty="0" smtClean="0"/>
              <a:t>, </a:t>
            </a:r>
            <a:r>
              <a:rPr lang="hr-HR" dirty="0" err="1" smtClean="0"/>
              <a:t>including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442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Language</a:t>
            </a:r>
            <a:r>
              <a:rPr lang="hr-HR" dirty="0"/>
              <a:t>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world</a:t>
            </a:r>
            <a:r>
              <a:rPr lang="hr-HR" dirty="0"/>
              <a:t> </a:t>
            </a:r>
            <a:r>
              <a:rPr lang="hr-HR" dirty="0" err="1"/>
              <a:t>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signing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treaties</a:t>
            </a:r>
            <a:r>
              <a:rPr lang="hr-HR" dirty="0" smtClean="0"/>
              <a:t> </a:t>
            </a:r>
            <a:r>
              <a:rPr lang="hr-HR" dirty="0" err="1" smtClean="0"/>
              <a:t>agreed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nationals</a:t>
            </a:r>
            <a:r>
              <a:rPr lang="hr-HR" dirty="0" smtClean="0"/>
              <a:t>, </a:t>
            </a:r>
            <a:r>
              <a:rPr lang="hr-HR" dirty="0" err="1" smtClean="0"/>
              <a:t>including</a:t>
            </a:r>
            <a:r>
              <a:rPr lang="hr-HR" dirty="0" smtClean="0"/>
              <a:t>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r>
              <a:rPr lang="hr-HR" dirty="0" smtClean="0"/>
              <a:t>,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free to use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private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religion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press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publications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at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meetings</a:t>
            </a:r>
            <a:endParaRPr lang="hr-HR" dirty="0" smtClean="0"/>
          </a:p>
          <a:p>
            <a:r>
              <a:rPr lang="hr-HR" dirty="0" smtClean="0"/>
              <a:t>Access to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organs</a:t>
            </a:r>
            <a:endParaRPr lang="hr-HR" dirty="0" smtClean="0"/>
          </a:p>
          <a:p>
            <a:r>
              <a:rPr lang="hr-HR" dirty="0" err="1" smtClean="0"/>
              <a:t>Appropriate</a:t>
            </a:r>
            <a:r>
              <a:rPr lang="hr-HR" dirty="0" smtClean="0"/>
              <a:t> </a:t>
            </a:r>
            <a:r>
              <a:rPr lang="hr-HR" dirty="0" err="1" smtClean="0"/>
              <a:t>interpreting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translation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proceedings</a:t>
            </a:r>
            <a:endParaRPr lang="hr-HR" dirty="0" smtClean="0"/>
          </a:p>
          <a:p>
            <a:r>
              <a:rPr lang="hr-HR" dirty="0" smtClean="0"/>
              <a:t>In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towns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districts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a </a:t>
            </a:r>
            <a:r>
              <a:rPr lang="hr-HR" dirty="0" err="1" smtClean="0"/>
              <a:t>sufficient</a:t>
            </a:r>
            <a:r>
              <a:rPr lang="hr-HR" dirty="0" smtClean="0"/>
              <a:t> </a:t>
            </a:r>
            <a:r>
              <a:rPr lang="hr-HR" dirty="0" err="1" smtClean="0"/>
              <a:t>proportion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nationals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a </a:t>
            </a:r>
            <a:r>
              <a:rPr lang="hr-HR" dirty="0" err="1" smtClean="0"/>
              <a:t>mother</a:t>
            </a:r>
            <a:r>
              <a:rPr lang="hr-HR" dirty="0" smtClean="0"/>
              <a:t> </a:t>
            </a:r>
            <a:r>
              <a:rPr lang="hr-HR" dirty="0" err="1" smtClean="0"/>
              <a:t>tongue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children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permitted</a:t>
            </a:r>
            <a:r>
              <a:rPr lang="hr-HR" dirty="0" smtClean="0"/>
              <a:t> to </a:t>
            </a:r>
            <a:r>
              <a:rPr lang="hr-HR" dirty="0" err="1" smtClean="0"/>
              <a:t>receive</a:t>
            </a:r>
            <a:r>
              <a:rPr lang="hr-HR" dirty="0" smtClean="0"/>
              <a:t>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mother</a:t>
            </a:r>
            <a:r>
              <a:rPr lang="hr-HR" dirty="0" smtClean="0"/>
              <a:t> </a:t>
            </a:r>
            <a:r>
              <a:rPr lang="hr-HR" dirty="0" err="1" smtClean="0"/>
              <a:t>tongue</a:t>
            </a:r>
            <a:r>
              <a:rPr lang="hr-HR" dirty="0" smtClean="0"/>
              <a:t>;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learning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offucial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- </a:t>
            </a:r>
            <a:r>
              <a:rPr lang="hr-HR" dirty="0" err="1" smtClean="0"/>
              <a:t>obligatory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232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2nd half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20th 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UN Charter (1945) – </a:t>
            </a:r>
            <a:r>
              <a:rPr lang="hr-HR" dirty="0" err="1" smtClean="0"/>
              <a:t>respect</a:t>
            </a:r>
            <a:r>
              <a:rPr lang="hr-HR" dirty="0" smtClean="0"/>
              <a:t> for human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fundamental</a:t>
            </a:r>
            <a:r>
              <a:rPr lang="hr-HR" dirty="0" smtClean="0"/>
              <a:t> </a:t>
            </a:r>
            <a:r>
              <a:rPr lang="hr-HR" dirty="0" err="1" smtClean="0"/>
              <a:t>freedoms</a:t>
            </a:r>
            <a:endParaRPr lang="hr-HR" dirty="0" smtClean="0"/>
          </a:p>
          <a:p>
            <a:r>
              <a:rPr lang="hr-HR" dirty="0" err="1" smtClean="0"/>
              <a:t>Universal</a:t>
            </a:r>
            <a:r>
              <a:rPr lang="hr-HR" dirty="0" smtClean="0"/>
              <a:t> </a:t>
            </a:r>
            <a:r>
              <a:rPr lang="hr-HR" dirty="0" err="1" smtClean="0"/>
              <a:t>Declaration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Human Rights (1948) – </a:t>
            </a:r>
            <a:r>
              <a:rPr lang="hr-HR" dirty="0" err="1" smtClean="0"/>
              <a:t>language</a:t>
            </a:r>
            <a:r>
              <a:rPr lang="hr-HR" dirty="0" smtClean="0"/>
              <a:t> as one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 for </a:t>
            </a:r>
            <a:r>
              <a:rPr lang="hr-HR" dirty="0" err="1" smtClean="0"/>
              <a:t>non-discrimination</a:t>
            </a:r>
            <a:endParaRPr lang="hr-HR" dirty="0" smtClean="0"/>
          </a:p>
          <a:p>
            <a:r>
              <a:rPr lang="hr-HR" dirty="0" smtClean="0"/>
              <a:t>1957 International </a:t>
            </a:r>
            <a:r>
              <a:rPr lang="hr-HR" dirty="0" err="1" smtClean="0"/>
              <a:t>Labor</a:t>
            </a:r>
            <a:r>
              <a:rPr lang="hr-HR" dirty="0" smtClean="0"/>
              <a:t> </a:t>
            </a:r>
            <a:r>
              <a:rPr lang="hr-HR" dirty="0" err="1" smtClean="0"/>
              <a:t>Organization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to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indigenous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, </a:t>
            </a:r>
            <a:r>
              <a:rPr lang="hr-HR" dirty="0" err="1" smtClean="0"/>
              <a:t>measures</a:t>
            </a:r>
            <a:r>
              <a:rPr lang="hr-HR" dirty="0" smtClean="0"/>
              <a:t> to </a:t>
            </a:r>
            <a:r>
              <a:rPr lang="hr-HR" dirty="0" err="1" smtClean="0"/>
              <a:t>preserve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vernacular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smtClean="0"/>
              <a:t>1960 </a:t>
            </a:r>
            <a:r>
              <a:rPr lang="hr-HR" dirty="0" err="1" smtClean="0"/>
              <a:t>the</a:t>
            </a:r>
            <a:r>
              <a:rPr lang="hr-HR" dirty="0" smtClean="0"/>
              <a:t> UNESCO </a:t>
            </a:r>
            <a:r>
              <a:rPr lang="hr-HR" dirty="0" err="1" smtClean="0"/>
              <a:t>Convention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Discrimination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to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/>
              <a:t>1966 International </a:t>
            </a:r>
            <a:r>
              <a:rPr lang="hr-HR" dirty="0" err="1"/>
              <a:t>Covenant</a:t>
            </a:r>
            <a:r>
              <a:rPr lang="hr-HR" dirty="0"/>
              <a:t> on Civil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Political</a:t>
            </a:r>
            <a:r>
              <a:rPr lang="hr-HR" dirty="0"/>
              <a:t> Rights: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language</a:t>
            </a:r>
            <a:r>
              <a:rPr lang="hr-HR" dirty="0"/>
              <a:t> </a:t>
            </a:r>
            <a:r>
              <a:rPr lang="hr-HR" dirty="0" err="1"/>
              <a:t>rights</a:t>
            </a:r>
            <a:r>
              <a:rPr lang="hr-HR" dirty="0"/>
              <a:t>: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justice</a:t>
            </a:r>
            <a:endParaRPr lang="en-US" dirty="0"/>
          </a:p>
          <a:p>
            <a:endParaRPr lang="en-US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3580216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Linguistic</a:t>
            </a:r>
            <a:r>
              <a:rPr lang="hr-HR" dirty="0"/>
              <a:t>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2nd half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20th 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conersns</a:t>
            </a:r>
            <a:r>
              <a:rPr lang="hr-HR" dirty="0" smtClean="0"/>
              <a:t> for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– </a:t>
            </a:r>
            <a:r>
              <a:rPr lang="hr-HR" dirty="0" err="1" smtClean="0"/>
              <a:t>focused</a:t>
            </a:r>
            <a:r>
              <a:rPr lang="hr-HR" dirty="0" smtClean="0"/>
              <a:t> on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rather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endParaRPr lang="hr-HR" dirty="0" smtClean="0"/>
          </a:p>
          <a:p>
            <a:r>
              <a:rPr lang="hr-HR" dirty="0" err="1" smtClean="0"/>
              <a:t>Starting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cc. 1990’s,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increasing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agreements</a:t>
            </a:r>
            <a:r>
              <a:rPr lang="hr-HR" dirty="0" smtClean="0"/>
              <a:t> </a:t>
            </a:r>
            <a:r>
              <a:rPr lang="hr-HR" dirty="0" err="1" smtClean="0"/>
              <a:t>asserted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 smtClean="0"/>
          </a:p>
          <a:p>
            <a:r>
              <a:rPr lang="hr-HR" dirty="0" smtClean="0"/>
              <a:t>1989 International </a:t>
            </a:r>
            <a:r>
              <a:rPr lang="hr-HR" dirty="0" err="1" smtClean="0"/>
              <a:t>Labor</a:t>
            </a:r>
            <a:r>
              <a:rPr lang="hr-HR" dirty="0" smtClean="0"/>
              <a:t> </a:t>
            </a:r>
            <a:r>
              <a:rPr lang="hr-HR" dirty="0" err="1" smtClean="0"/>
              <a:t>Organization</a:t>
            </a:r>
            <a:r>
              <a:rPr lang="hr-HR" dirty="0" smtClean="0"/>
              <a:t> </a:t>
            </a:r>
            <a:r>
              <a:rPr lang="hr-HR" dirty="0" err="1" smtClean="0"/>
              <a:t>Convention</a:t>
            </a:r>
            <a:r>
              <a:rPr lang="hr-HR" dirty="0" smtClean="0"/>
              <a:t> no. 169 –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indigenous</a:t>
            </a:r>
            <a:r>
              <a:rPr lang="hr-HR" dirty="0" smtClean="0"/>
              <a:t> </a:t>
            </a:r>
            <a:r>
              <a:rPr lang="hr-HR" dirty="0" err="1" smtClean="0"/>
              <a:t>peoples</a:t>
            </a:r>
            <a:endParaRPr lang="hr-HR" dirty="0" smtClean="0"/>
          </a:p>
          <a:p>
            <a:r>
              <a:rPr lang="hr-HR" dirty="0" smtClean="0"/>
              <a:t>1989 UN </a:t>
            </a:r>
            <a:r>
              <a:rPr lang="hr-HR" dirty="0" err="1" smtClean="0"/>
              <a:t>Convention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Rights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Child</a:t>
            </a:r>
            <a:r>
              <a:rPr lang="hr-HR" dirty="0" smtClean="0"/>
              <a:t>: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child</a:t>
            </a:r>
            <a:r>
              <a:rPr lang="hr-HR" dirty="0" smtClean="0"/>
              <a:t> </a:t>
            </a:r>
            <a:r>
              <a:rPr lang="hr-HR" dirty="0" err="1" smtClean="0"/>
              <a:t>belonging</a:t>
            </a:r>
            <a:r>
              <a:rPr lang="hr-HR" dirty="0" smtClean="0"/>
              <a:t> to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996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Linguistic</a:t>
            </a:r>
            <a:r>
              <a:rPr lang="hr-HR" dirty="0"/>
              <a:t>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2nd half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20th 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1990 UN  International </a:t>
            </a:r>
            <a:r>
              <a:rPr lang="hr-HR" dirty="0" err="1" smtClean="0"/>
              <a:t>Convention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Protection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Rights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Migrant </a:t>
            </a:r>
            <a:r>
              <a:rPr lang="hr-HR" dirty="0" err="1" smtClean="0"/>
              <a:t>Workers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Families</a:t>
            </a:r>
            <a:endParaRPr lang="hr-HR" dirty="0" smtClean="0"/>
          </a:p>
          <a:p>
            <a:r>
              <a:rPr lang="hr-HR" dirty="0" smtClean="0"/>
              <a:t>1992 UN </a:t>
            </a:r>
            <a:r>
              <a:rPr lang="hr-HR" dirty="0" err="1" smtClean="0"/>
              <a:t>Declaration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Rights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r>
              <a:rPr lang="hr-HR" dirty="0" smtClean="0"/>
              <a:t> </a:t>
            </a:r>
            <a:r>
              <a:rPr lang="hr-HR" dirty="0" err="1" smtClean="0"/>
              <a:t>belonging</a:t>
            </a:r>
            <a:r>
              <a:rPr lang="hr-HR" dirty="0" smtClean="0"/>
              <a:t> to National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Ethnic</a:t>
            </a:r>
            <a:r>
              <a:rPr lang="hr-HR" dirty="0" smtClean="0"/>
              <a:t>, </a:t>
            </a:r>
            <a:r>
              <a:rPr lang="hr-HR" dirty="0" err="1" smtClean="0"/>
              <a:t>Religious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endParaRPr lang="hr-HR" dirty="0" smtClean="0"/>
          </a:p>
          <a:p>
            <a:r>
              <a:rPr lang="hr-HR" dirty="0" smtClean="0"/>
              <a:t>1993 a Draft </a:t>
            </a:r>
            <a:r>
              <a:rPr lang="hr-HR" dirty="0" err="1" smtClean="0"/>
              <a:t>Declaration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Rights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Indigenous</a:t>
            </a:r>
            <a:r>
              <a:rPr lang="hr-HR" dirty="0" smtClean="0"/>
              <a:t> </a:t>
            </a:r>
            <a:r>
              <a:rPr lang="hr-HR" dirty="0" err="1" smtClean="0"/>
              <a:t>Peoples</a:t>
            </a:r>
            <a:endParaRPr lang="hr-HR" dirty="0" smtClean="0"/>
          </a:p>
          <a:p>
            <a:r>
              <a:rPr lang="hr-HR" dirty="0" smtClean="0"/>
              <a:t>Most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– </a:t>
            </a:r>
            <a:r>
              <a:rPr lang="hr-HR" dirty="0" err="1" smtClean="0"/>
              <a:t>derivable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general human </a:t>
            </a:r>
            <a:r>
              <a:rPr lang="hr-HR" dirty="0" err="1" smtClean="0"/>
              <a:t>rights</a:t>
            </a:r>
            <a:r>
              <a:rPr lang="hr-HR" dirty="0" smtClean="0"/>
              <a:t>, </a:t>
            </a:r>
            <a:r>
              <a:rPr lang="hr-HR" dirty="0" err="1" smtClean="0"/>
              <a:t>namely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non-discrimination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freedom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019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council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1992 </a:t>
            </a:r>
            <a:r>
              <a:rPr lang="hr-HR" dirty="0" err="1"/>
              <a:t>The</a:t>
            </a:r>
            <a:r>
              <a:rPr lang="hr-HR" dirty="0"/>
              <a:t> European Charter for </a:t>
            </a:r>
            <a:r>
              <a:rPr lang="hr-HR" dirty="0" err="1"/>
              <a:t>Regional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Minority</a:t>
            </a:r>
            <a:r>
              <a:rPr lang="hr-HR" dirty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: </a:t>
            </a:r>
            <a:r>
              <a:rPr lang="hr-HR" dirty="0" err="1" smtClean="0"/>
              <a:t>protection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autochtonous</a:t>
            </a:r>
            <a:r>
              <a:rPr lang="hr-HR" dirty="0" smtClean="0"/>
              <a:t> </a:t>
            </a:r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; </a:t>
            </a:r>
            <a:r>
              <a:rPr lang="hr-HR" dirty="0" err="1" smtClean="0"/>
              <a:t>dialects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immigrant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excluded</a:t>
            </a:r>
            <a:r>
              <a:rPr lang="hr-HR" dirty="0" smtClean="0"/>
              <a:t>;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could</a:t>
            </a:r>
            <a:r>
              <a:rPr lang="hr-HR" dirty="0" smtClean="0"/>
              <a:t> </a:t>
            </a:r>
            <a:r>
              <a:rPr lang="hr-HR" dirty="0" err="1" smtClean="0"/>
              <a:t>specify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falling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Charter’s</a:t>
            </a:r>
            <a:r>
              <a:rPr lang="hr-HR" dirty="0" smtClean="0"/>
              <a:t> </a:t>
            </a:r>
            <a:r>
              <a:rPr lang="hr-HR" dirty="0" err="1" smtClean="0"/>
              <a:t>protection</a:t>
            </a:r>
            <a:r>
              <a:rPr lang="hr-HR" dirty="0" smtClean="0"/>
              <a:t>;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could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either</a:t>
            </a:r>
            <a:r>
              <a:rPr lang="hr-HR" dirty="0" smtClean="0"/>
              <a:t> </a:t>
            </a:r>
            <a:r>
              <a:rPr lang="hr-HR" dirty="0" err="1" smtClean="0"/>
              <a:t>territorial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non-territorial</a:t>
            </a:r>
            <a:endParaRPr lang="hr-HR" dirty="0" smtClean="0"/>
          </a:p>
          <a:p>
            <a:r>
              <a:rPr lang="hr-HR" dirty="0" smtClean="0"/>
              <a:t>1998 </a:t>
            </a:r>
            <a:r>
              <a:rPr lang="hr-HR" dirty="0" err="1" smtClean="0"/>
              <a:t>The</a:t>
            </a:r>
            <a:r>
              <a:rPr lang="hr-HR" dirty="0" smtClean="0"/>
              <a:t> Framework </a:t>
            </a:r>
            <a:r>
              <a:rPr lang="hr-HR" dirty="0" err="1" smtClean="0"/>
              <a:t>Convention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Protection </a:t>
            </a:r>
            <a:r>
              <a:rPr lang="hr-HR" dirty="0" err="1" smtClean="0"/>
              <a:t>of</a:t>
            </a:r>
            <a:r>
              <a:rPr lang="hr-HR" dirty="0" smtClean="0"/>
              <a:t> National </a:t>
            </a:r>
            <a:r>
              <a:rPr lang="hr-HR" dirty="0" err="1" smtClean="0"/>
              <a:t>Minorities</a:t>
            </a: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194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organization</a:t>
            </a:r>
            <a:r>
              <a:rPr lang="hr-HR" dirty="0" smtClean="0"/>
              <a:t> for </a:t>
            </a:r>
            <a:r>
              <a:rPr lang="hr-HR" dirty="0" err="1" smtClean="0"/>
              <a:t>security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cooperation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Conflict</a:t>
            </a:r>
            <a:r>
              <a:rPr lang="hr-HR" dirty="0" smtClean="0"/>
              <a:t> </a:t>
            </a:r>
            <a:r>
              <a:rPr lang="hr-HR" dirty="0" err="1" smtClean="0"/>
              <a:t>prevention</a:t>
            </a:r>
            <a:endParaRPr lang="hr-HR" dirty="0" smtClean="0"/>
          </a:p>
          <a:p>
            <a:r>
              <a:rPr lang="hr-HR" dirty="0" smtClean="0"/>
              <a:t>55 </a:t>
            </a:r>
            <a:r>
              <a:rPr lang="hr-HR" dirty="0" err="1" smtClean="0"/>
              <a:t>member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endParaRPr lang="hr-HR" dirty="0" smtClean="0"/>
          </a:p>
          <a:p>
            <a:r>
              <a:rPr lang="hr-HR" dirty="0" smtClean="0"/>
              <a:t>1996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Hague</a:t>
            </a:r>
            <a:r>
              <a:rPr lang="hr-HR" dirty="0" smtClean="0"/>
              <a:t> </a:t>
            </a:r>
            <a:r>
              <a:rPr lang="hr-HR" dirty="0" err="1" smtClean="0"/>
              <a:t>recommendations</a:t>
            </a:r>
            <a:r>
              <a:rPr lang="hr-HR" dirty="0" smtClean="0"/>
              <a:t> on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endParaRPr lang="hr-HR" dirty="0" smtClean="0"/>
          </a:p>
          <a:p>
            <a:r>
              <a:rPr lang="hr-HR" dirty="0" smtClean="0"/>
              <a:t>1998 </a:t>
            </a:r>
            <a:r>
              <a:rPr lang="hr-HR" dirty="0" err="1" smtClean="0"/>
              <a:t>the</a:t>
            </a:r>
            <a:r>
              <a:rPr lang="hr-HR" dirty="0" smtClean="0"/>
              <a:t> Oslo </a:t>
            </a:r>
            <a:r>
              <a:rPr lang="hr-HR" dirty="0" err="1" smtClean="0"/>
              <a:t>recommendations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endParaRPr lang="hr-HR" dirty="0" smtClean="0"/>
          </a:p>
          <a:p>
            <a:r>
              <a:rPr lang="hr-HR" dirty="0" smtClean="0"/>
              <a:t>1999 </a:t>
            </a:r>
            <a:r>
              <a:rPr lang="hr-HR" dirty="0" err="1" smtClean="0"/>
              <a:t>Lund</a:t>
            </a:r>
            <a:r>
              <a:rPr lang="hr-HR" dirty="0" smtClean="0"/>
              <a:t> </a:t>
            </a:r>
            <a:r>
              <a:rPr lang="hr-HR" dirty="0" err="1" smtClean="0"/>
              <a:t>recommendations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effective</a:t>
            </a:r>
            <a:r>
              <a:rPr lang="hr-HR" dirty="0" smtClean="0"/>
              <a:t> </a:t>
            </a:r>
            <a:r>
              <a:rPr lang="hr-HR" dirty="0" err="1" smtClean="0"/>
              <a:t>participation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life</a:t>
            </a:r>
            <a:endParaRPr lang="hr-HR" dirty="0" smtClean="0"/>
          </a:p>
          <a:p>
            <a:r>
              <a:rPr lang="hr-HR" dirty="0" err="1" smtClean="0"/>
              <a:t>Motivation</a:t>
            </a:r>
            <a:r>
              <a:rPr lang="hr-HR" dirty="0" smtClean="0"/>
              <a:t> – to </a:t>
            </a:r>
            <a:r>
              <a:rPr lang="hr-HR" dirty="0" err="1" smtClean="0"/>
              <a:t>reduce</a:t>
            </a:r>
            <a:r>
              <a:rPr lang="hr-HR" dirty="0" smtClean="0"/>
              <a:t> </a:t>
            </a:r>
            <a:r>
              <a:rPr lang="hr-HR" dirty="0" err="1" smtClean="0"/>
              <a:t>tension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multilingual</a:t>
            </a:r>
            <a:r>
              <a:rPr lang="hr-HR" dirty="0" smtClean="0"/>
              <a:t> </a:t>
            </a:r>
            <a:r>
              <a:rPr lang="hr-HR" dirty="0" err="1" smtClean="0"/>
              <a:t>societies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to </a:t>
            </a:r>
            <a:r>
              <a:rPr lang="hr-HR" dirty="0" err="1" smtClean="0"/>
              <a:t>avoid</a:t>
            </a:r>
            <a:r>
              <a:rPr lang="hr-HR" dirty="0" smtClean="0"/>
              <a:t> </a:t>
            </a:r>
            <a:r>
              <a:rPr lang="hr-HR" dirty="0" err="1" smtClean="0"/>
              <a:t>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370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French</a:t>
            </a:r>
            <a:r>
              <a:rPr lang="hr-HR" dirty="0" smtClean="0"/>
              <a:t> </a:t>
            </a:r>
            <a:r>
              <a:rPr lang="hr-HR" dirty="0" err="1" smtClean="0"/>
              <a:t>Revolution</a:t>
            </a:r>
            <a:r>
              <a:rPr lang="hr-HR" dirty="0" smtClean="0"/>
              <a:t> – </a:t>
            </a:r>
            <a:r>
              <a:rPr lang="hr-HR" dirty="0" err="1" smtClean="0"/>
              <a:t>support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notion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one </a:t>
            </a:r>
            <a:r>
              <a:rPr lang="hr-HR" dirty="0" err="1" smtClean="0"/>
              <a:t>nation</a:t>
            </a:r>
            <a:r>
              <a:rPr lang="hr-HR" dirty="0" smtClean="0"/>
              <a:t>, one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smtClean="0"/>
              <a:t>International </a:t>
            </a:r>
            <a:r>
              <a:rPr lang="hr-HR" dirty="0" err="1" smtClean="0"/>
              <a:t>and</a:t>
            </a:r>
            <a:r>
              <a:rPr lang="hr-HR" dirty="0" smtClean="0"/>
              <a:t> European </a:t>
            </a:r>
            <a:r>
              <a:rPr lang="hr-HR" dirty="0" err="1" smtClean="0"/>
              <a:t>treaties</a:t>
            </a:r>
            <a:r>
              <a:rPr lang="hr-HR" dirty="0" smtClean="0"/>
              <a:t>: </a:t>
            </a:r>
            <a:r>
              <a:rPr lang="hr-HR" dirty="0" err="1" smtClean="0"/>
              <a:t>freedom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choice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minorities</a:t>
            </a:r>
            <a:r>
              <a:rPr lang="hr-HR" dirty="0" smtClean="0"/>
              <a:t> to use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teach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obligation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to </a:t>
            </a:r>
            <a:r>
              <a:rPr lang="hr-HR" dirty="0" err="1" smtClean="0"/>
              <a:t>teach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to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to provide </a:t>
            </a:r>
            <a:r>
              <a:rPr lang="hr-HR" dirty="0" err="1" smtClean="0"/>
              <a:t>access</a:t>
            </a:r>
            <a:r>
              <a:rPr lang="hr-HR" dirty="0" smtClean="0"/>
              <a:t> to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services</a:t>
            </a:r>
            <a:r>
              <a:rPr lang="hr-HR" dirty="0" smtClean="0"/>
              <a:t> to </a:t>
            </a:r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– </a:t>
            </a:r>
            <a:r>
              <a:rPr lang="hr-HR" dirty="0" err="1" smtClean="0"/>
              <a:t>derived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r>
              <a:rPr lang="hr-HR" dirty="0" smtClean="0"/>
              <a:t> </a:t>
            </a:r>
            <a:r>
              <a:rPr lang="hr-HR" dirty="0" err="1" smtClean="0"/>
              <a:t>established</a:t>
            </a:r>
            <a:r>
              <a:rPr lang="hr-HR" dirty="0" smtClean="0"/>
              <a:t> for civil </a:t>
            </a:r>
            <a:r>
              <a:rPr lang="hr-HR" dirty="0" err="1" smtClean="0"/>
              <a:t>or</a:t>
            </a:r>
            <a:r>
              <a:rPr lang="hr-HR" dirty="0" smtClean="0"/>
              <a:t> human </a:t>
            </a:r>
            <a:r>
              <a:rPr lang="hr-HR" dirty="0" err="1" smtClean="0"/>
              <a:t>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147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european</a:t>
            </a:r>
            <a:r>
              <a:rPr lang="hr-HR" dirty="0" smtClean="0"/>
              <a:t> </a:t>
            </a:r>
            <a:r>
              <a:rPr lang="hr-HR" dirty="0" err="1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24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smtClean="0"/>
              <a:t>European </a:t>
            </a:r>
            <a:r>
              <a:rPr lang="hr-HR" dirty="0" err="1" smtClean="0"/>
              <a:t>Bureau</a:t>
            </a:r>
            <a:r>
              <a:rPr lang="hr-HR" dirty="0" smtClean="0"/>
              <a:t> for </a:t>
            </a:r>
            <a:r>
              <a:rPr lang="hr-HR" dirty="0" err="1" smtClean="0"/>
              <a:t>Lesser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: </a:t>
            </a:r>
            <a:r>
              <a:rPr lang="hr-HR" dirty="0" err="1" smtClean="0"/>
              <a:t>s</a:t>
            </a:r>
            <a:r>
              <a:rPr lang="hr-HR" dirty="0" err="1"/>
              <a:t>upport</a:t>
            </a:r>
            <a:r>
              <a:rPr lang="hr-HR" dirty="0"/>
              <a:t> for </a:t>
            </a:r>
            <a:r>
              <a:rPr lang="hr-HR" dirty="0" err="1"/>
              <a:t>selected</a:t>
            </a:r>
            <a:r>
              <a:rPr lang="hr-HR" dirty="0"/>
              <a:t> </a:t>
            </a:r>
            <a:r>
              <a:rPr lang="hr-HR" dirty="0" err="1"/>
              <a:t>minority</a:t>
            </a:r>
            <a:r>
              <a:rPr lang="hr-HR" dirty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err="1" smtClean="0"/>
              <a:t>Importance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field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culture;support</a:t>
            </a:r>
            <a:r>
              <a:rPr lang="hr-HR" dirty="0" smtClean="0"/>
              <a:t> for </a:t>
            </a:r>
            <a:r>
              <a:rPr lang="hr-HR" dirty="0" err="1" smtClean="0"/>
              <a:t>multilingualism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9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Constitutional</a:t>
            </a:r>
            <a:r>
              <a:rPr lang="hr-HR" dirty="0" smtClean="0"/>
              <a:t> </a:t>
            </a:r>
            <a:r>
              <a:rPr lang="hr-HR" dirty="0" err="1" smtClean="0"/>
              <a:t>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About</a:t>
            </a:r>
            <a:r>
              <a:rPr lang="hr-HR" dirty="0" smtClean="0"/>
              <a:t> 125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world’s</a:t>
            </a:r>
            <a:r>
              <a:rPr lang="hr-HR" dirty="0" smtClean="0"/>
              <a:t> </a:t>
            </a:r>
            <a:r>
              <a:rPr lang="hr-HR" dirty="0" err="1" smtClean="0"/>
              <a:t>constitutions</a:t>
            </a:r>
            <a:r>
              <a:rPr lang="hr-HR" dirty="0" smtClean="0"/>
              <a:t> </a:t>
            </a:r>
            <a:r>
              <a:rPr lang="hr-HR" dirty="0" err="1" smtClean="0"/>
              <a:t>express</a:t>
            </a:r>
            <a:r>
              <a:rPr lang="hr-HR" dirty="0" smtClean="0"/>
              <a:t> some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; cc. 100 </a:t>
            </a:r>
            <a:r>
              <a:rPr lang="hr-HR" dirty="0" err="1" smtClean="0"/>
              <a:t>name</a:t>
            </a:r>
            <a:r>
              <a:rPr lang="hr-HR" dirty="0" smtClean="0"/>
              <a:t> one </a:t>
            </a:r>
            <a:r>
              <a:rPr lang="hr-HR" dirty="0" err="1" smtClean="0"/>
              <a:t>or</a:t>
            </a:r>
            <a:r>
              <a:rPr lang="hr-HR" dirty="0" smtClean="0"/>
              <a:t> more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privileges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use; </a:t>
            </a:r>
            <a:r>
              <a:rPr lang="hr-HR" dirty="0" err="1" smtClean="0"/>
              <a:t>nearly</a:t>
            </a:r>
            <a:r>
              <a:rPr lang="hr-HR" dirty="0" smtClean="0"/>
              <a:t> </a:t>
            </a:r>
            <a:r>
              <a:rPr lang="hr-HR" dirty="0" err="1" smtClean="0"/>
              <a:t>hal</a:t>
            </a:r>
            <a:r>
              <a:rPr lang="hr-HR" dirty="0" smtClean="0"/>
              <a:t> (78) </a:t>
            </a:r>
            <a:r>
              <a:rPr lang="hr-HR" dirty="0" err="1" smtClean="0"/>
              <a:t>name</a:t>
            </a:r>
            <a:r>
              <a:rPr lang="hr-HR" dirty="0" smtClean="0"/>
              <a:t> a single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smtClean="0"/>
              <a:t>In 32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these</a:t>
            </a:r>
            <a:r>
              <a:rPr lang="hr-HR" dirty="0" smtClean="0"/>
              <a:t> 78 </a:t>
            </a:r>
            <a:r>
              <a:rPr lang="hr-HR" dirty="0" err="1" smtClean="0"/>
              <a:t>cases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clause</a:t>
            </a:r>
            <a:r>
              <a:rPr lang="hr-HR" dirty="0" smtClean="0"/>
              <a:t> </a:t>
            </a:r>
            <a:r>
              <a:rPr lang="hr-HR" dirty="0" err="1" smtClean="0"/>
              <a:t>protecting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minority</a:t>
            </a:r>
            <a:r>
              <a:rPr lang="hr-HR" dirty="0" smtClean="0"/>
              <a:t>,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indigenous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constitutions</a:t>
            </a:r>
            <a:r>
              <a:rPr lang="hr-HR" dirty="0" smtClean="0"/>
              <a:t> – no </a:t>
            </a:r>
            <a:r>
              <a:rPr lang="hr-HR" dirty="0" err="1" smtClean="0"/>
              <a:t>mention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apart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some human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clauses</a:t>
            </a:r>
            <a:r>
              <a:rPr lang="hr-HR" dirty="0" smtClean="0"/>
              <a:t> </a:t>
            </a:r>
            <a:r>
              <a:rPr lang="hr-HR" dirty="0" err="1" smtClean="0"/>
              <a:t>saying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r>
              <a:rPr lang="hr-HR" dirty="0" smtClean="0"/>
              <a:t> </a:t>
            </a:r>
            <a:r>
              <a:rPr lang="hr-HR" dirty="0" err="1" smtClean="0"/>
              <a:t>arrested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tried</a:t>
            </a:r>
            <a:r>
              <a:rPr lang="hr-HR" dirty="0" smtClean="0"/>
              <a:t> are </a:t>
            </a:r>
            <a:r>
              <a:rPr lang="hr-HR" dirty="0" err="1" smtClean="0"/>
              <a:t>entitled</a:t>
            </a:r>
            <a:r>
              <a:rPr lang="hr-HR" dirty="0" smtClean="0"/>
              <a:t> to </a:t>
            </a:r>
            <a:r>
              <a:rPr lang="hr-HR" dirty="0" err="1" smtClean="0"/>
              <a:t>interpreters</a:t>
            </a:r>
            <a:r>
              <a:rPr lang="hr-HR" dirty="0" smtClean="0"/>
              <a:t>,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shall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no </a:t>
            </a:r>
            <a:r>
              <a:rPr lang="hr-HR" dirty="0" err="1" smtClean="0"/>
              <a:t>discrimination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basis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list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characteristics</a:t>
            </a:r>
            <a:r>
              <a:rPr lang="hr-HR" dirty="0" smtClean="0"/>
              <a:t> </a:t>
            </a:r>
            <a:r>
              <a:rPr lang="hr-HR" dirty="0" err="1" smtClean="0"/>
              <a:t>including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3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Major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sociolinguistic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nature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organization</a:t>
            </a:r>
            <a:r>
              <a:rPr lang="hr-H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5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Correcting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Governments</a:t>
            </a:r>
            <a:r>
              <a:rPr lang="hr-HR" dirty="0" smtClean="0"/>
              <a:t> take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task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managing</a:t>
            </a:r>
            <a:r>
              <a:rPr lang="hr-HR" dirty="0" smtClean="0"/>
              <a:t> </a:t>
            </a:r>
            <a:r>
              <a:rPr lang="hr-HR" dirty="0" err="1" smtClean="0"/>
              <a:t>bad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: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USA, </a:t>
            </a:r>
            <a:r>
              <a:rPr lang="hr-HR" dirty="0" err="1" smtClean="0"/>
              <a:t>obscenity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constitutionally</a:t>
            </a:r>
            <a:r>
              <a:rPr lang="hr-HR" dirty="0" smtClean="0"/>
              <a:t> </a:t>
            </a:r>
            <a:r>
              <a:rPr lang="hr-HR" dirty="0" err="1" smtClean="0"/>
              <a:t>left</a:t>
            </a:r>
            <a:r>
              <a:rPr lang="hr-HR" dirty="0" smtClean="0"/>
              <a:t> to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, but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federal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 </a:t>
            </a:r>
            <a:r>
              <a:rPr lang="hr-HR" dirty="0" err="1" smtClean="0"/>
              <a:t>has</a:t>
            </a:r>
            <a:r>
              <a:rPr lang="hr-HR" dirty="0" smtClean="0"/>
              <a:t> a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dealing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obscenity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crosses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lines</a:t>
            </a:r>
            <a:endParaRPr lang="hr-HR" dirty="0" smtClean="0"/>
          </a:p>
          <a:p>
            <a:r>
              <a:rPr lang="hr-HR" dirty="0" err="1" smtClean="0"/>
              <a:t>Blasphemy</a:t>
            </a:r>
            <a:r>
              <a:rPr lang="hr-HR" dirty="0" smtClean="0"/>
              <a:t> – a </a:t>
            </a:r>
            <a:r>
              <a:rPr lang="hr-HR" dirty="0" err="1" smtClean="0"/>
              <a:t>crime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some </a:t>
            </a:r>
            <a:r>
              <a:rPr lang="hr-HR" dirty="0" err="1" smtClean="0"/>
              <a:t>jurisdictions</a:t>
            </a:r>
            <a:endParaRPr lang="hr-HR" dirty="0" smtClean="0"/>
          </a:p>
          <a:p>
            <a:r>
              <a:rPr lang="hr-HR" dirty="0" err="1" smtClean="0"/>
              <a:t>Managing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mitigating</a:t>
            </a:r>
            <a:r>
              <a:rPr lang="hr-HR" dirty="0" smtClean="0"/>
              <a:t> </a:t>
            </a:r>
            <a:r>
              <a:rPr lang="hr-HR" dirty="0" err="1" smtClean="0"/>
              <a:t>racist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Controlling</a:t>
            </a:r>
            <a:r>
              <a:rPr lang="hr-HR" dirty="0" smtClean="0"/>
              <a:t> personal </a:t>
            </a:r>
            <a:r>
              <a:rPr lang="hr-HR" dirty="0" err="1" smtClean="0"/>
              <a:t>names</a:t>
            </a:r>
            <a:endParaRPr lang="hr-HR" dirty="0" smtClean="0"/>
          </a:p>
          <a:p>
            <a:r>
              <a:rPr lang="hr-HR" dirty="0" err="1" smtClean="0"/>
              <a:t>Stamping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sexist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5384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1300</TotalTime>
  <Words>4048</Words>
  <Application>Microsoft Office PowerPoint</Application>
  <PresentationFormat>Widescreen</PresentationFormat>
  <Paragraphs>301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1" baseType="lpstr">
      <vt:lpstr>Arial</vt:lpstr>
      <vt:lpstr>Gill Sans MT</vt:lpstr>
      <vt:lpstr>Parcel</vt:lpstr>
      <vt:lpstr>Language policy</vt:lpstr>
      <vt:lpstr>Language management</vt:lpstr>
      <vt:lpstr>Language policy and planning</vt:lpstr>
      <vt:lpstr>Language ideology</vt:lpstr>
      <vt:lpstr>Stages in language planning (haugen 1966)</vt:lpstr>
      <vt:lpstr>How do you recognize language policy?</vt:lpstr>
      <vt:lpstr>Constitutional provisions</vt:lpstr>
      <vt:lpstr>Major language policy factors</vt:lpstr>
      <vt:lpstr>Correcting language usage</vt:lpstr>
      <vt:lpstr>Linguistic purism</vt:lpstr>
      <vt:lpstr>Criteria for defining language as bad</vt:lpstr>
      <vt:lpstr>Language cultivation</vt:lpstr>
      <vt:lpstr>Standard languages</vt:lpstr>
      <vt:lpstr>Language policy domains</vt:lpstr>
      <vt:lpstr>family</vt:lpstr>
      <vt:lpstr>school</vt:lpstr>
      <vt:lpstr>school</vt:lpstr>
      <vt:lpstr>religion</vt:lpstr>
      <vt:lpstr>The workplace</vt:lpstr>
      <vt:lpstr>Local government</vt:lpstr>
      <vt:lpstr>Nations and states</vt:lpstr>
      <vt:lpstr>Supranational organizations</vt:lpstr>
      <vt:lpstr>French language policy</vt:lpstr>
      <vt:lpstr>French language policy</vt:lpstr>
      <vt:lpstr>French language policy</vt:lpstr>
      <vt:lpstr>French language policy</vt:lpstr>
      <vt:lpstr>legislation</vt:lpstr>
      <vt:lpstr>Legislation</vt:lpstr>
      <vt:lpstr>Legislation</vt:lpstr>
      <vt:lpstr>French colonies</vt:lpstr>
      <vt:lpstr>French language policy</vt:lpstr>
      <vt:lpstr>The spread of english</vt:lpstr>
      <vt:lpstr>Causes of LANGUAGE spread</vt:lpstr>
      <vt:lpstr>Conspiracy theory</vt:lpstr>
      <vt:lpstr>English language policy?</vt:lpstr>
      <vt:lpstr>English diffusion in the uk</vt:lpstr>
      <vt:lpstr>Standard English: Received Pronunciation (RP)</vt:lpstr>
      <vt:lpstr>English in the colonies</vt:lpstr>
      <vt:lpstr>The global language system</vt:lpstr>
      <vt:lpstr>The global language system</vt:lpstr>
      <vt:lpstr>The global language system</vt:lpstr>
      <vt:lpstr>The global language system</vt:lpstr>
      <vt:lpstr>Does the us have a language policy or just civil rights?</vt:lpstr>
      <vt:lpstr>Does the us have a language policy or just civil rights?</vt:lpstr>
      <vt:lpstr>Us practice and beliefs</vt:lpstr>
      <vt:lpstr>Us language management</vt:lpstr>
      <vt:lpstr>Language as a civil right</vt:lpstr>
      <vt:lpstr>Civil rights act (1964)</vt:lpstr>
      <vt:lpstr>Bilingual education act (1968)</vt:lpstr>
      <vt:lpstr>Language in civil rights</vt:lpstr>
      <vt:lpstr>English-only policy in the usa</vt:lpstr>
      <vt:lpstr>summary</vt:lpstr>
      <vt:lpstr>summary</vt:lpstr>
      <vt:lpstr>summary</vt:lpstr>
      <vt:lpstr>Language rights</vt:lpstr>
      <vt:lpstr>Language rights</vt:lpstr>
      <vt:lpstr>The origin of linguistic rights</vt:lpstr>
      <vt:lpstr>The origin of linguistic rights</vt:lpstr>
      <vt:lpstr>The origin of linguistic rights</vt:lpstr>
      <vt:lpstr>Language rights between the world wars</vt:lpstr>
      <vt:lpstr>Language rights between the world wars</vt:lpstr>
      <vt:lpstr>Linguistic rights in the 2nd half of the 20th c.</vt:lpstr>
      <vt:lpstr>Linguistic rights in the 2nd half of the 20th c.</vt:lpstr>
      <vt:lpstr>Linguistic rights in the 2nd half of the 20th c.</vt:lpstr>
      <vt:lpstr>the council of europe</vt:lpstr>
      <vt:lpstr>The organization for security and cooperation in europe</vt:lpstr>
      <vt:lpstr>summary</vt:lpstr>
      <vt:lpstr>The european union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policy</dc:title>
  <dc:creator>Windows User</dc:creator>
  <cp:lastModifiedBy>Windows User</cp:lastModifiedBy>
  <cp:revision>69</cp:revision>
  <dcterms:created xsi:type="dcterms:W3CDTF">2019-04-17T20:56:16Z</dcterms:created>
  <dcterms:modified xsi:type="dcterms:W3CDTF">2019-04-23T10:37:54Z</dcterms:modified>
</cp:coreProperties>
</file>