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5" r:id="rId3"/>
    <p:sldId id="287" r:id="rId4"/>
    <p:sldId id="286" r:id="rId5"/>
    <p:sldId id="288" r:id="rId6"/>
    <p:sldId id="294" r:id="rId7"/>
    <p:sldId id="292" r:id="rId8"/>
    <p:sldId id="293" r:id="rId9"/>
    <p:sldId id="289" r:id="rId10"/>
    <p:sldId id="290" r:id="rId11"/>
    <p:sldId id="291" r:id="rId12"/>
    <p:sldId id="282" r:id="rId13"/>
    <p:sldId id="257" r:id="rId14"/>
    <p:sldId id="258" r:id="rId15"/>
    <p:sldId id="259" r:id="rId16"/>
    <p:sldId id="260" r:id="rId17"/>
    <p:sldId id="261" r:id="rId18"/>
    <p:sldId id="263" r:id="rId19"/>
    <p:sldId id="283" r:id="rId20"/>
    <p:sldId id="284" r:id="rId21"/>
    <p:sldId id="264" r:id="rId22"/>
    <p:sldId id="265" r:id="rId23"/>
    <p:sldId id="266" r:id="rId24"/>
    <p:sldId id="267" r:id="rId25"/>
    <p:sldId id="268" r:id="rId26"/>
    <p:sldId id="269" r:id="rId27"/>
    <p:sldId id="270" r:id="rId28"/>
    <p:sldId id="281" r:id="rId29"/>
    <p:sldId id="271" r:id="rId30"/>
    <p:sldId id="272" r:id="rId31"/>
    <p:sldId id="273" r:id="rId32"/>
    <p:sldId id="280" r:id="rId33"/>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93F202E-7637-41E1-8F42-74EB2893877B}" type="datetimeFigureOut">
              <a:rPr lang="hr-HR" smtClean="0"/>
              <a:pPr/>
              <a:t>7.10.2018.</a:t>
            </a:fld>
            <a:endParaRPr lang="hr-HR"/>
          </a:p>
        </p:txBody>
      </p:sp>
      <p:sp>
        <p:nvSpPr>
          <p:cNvPr id="19" name="Footer Placeholder 18"/>
          <p:cNvSpPr>
            <a:spLocks noGrp="1"/>
          </p:cNvSpPr>
          <p:nvPr>
            <p:ph type="ftr" sz="quarter" idx="11"/>
          </p:nvPr>
        </p:nvSpPr>
        <p:spPr/>
        <p:txBody>
          <a:bodyPr/>
          <a:lstStyle/>
          <a:p>
            <a:endParaRPr lang="hr-HR"/>
          </a:p>
        </p:txBody>
      </p:sp>
      <p:sp>
        <p:nvSpPr>
          <p:cNvPr id="27" name="Slide Number Placeholder 26"/>
          <p:cNvSpPr>
            <a:spLocks noGrp="1"/>
          </p:cNvSpPr>
          <p:nvPr>
            <p:ph type="sldNum" sz="quarter" idx="12"/>
          </p:nvPr>
        </p:nvSpPr>
        <p:spPr/>
        <p:txBody>
          <a:bodyPr/>
          <a:lstStyle/>
          <a:p>
            <a:fld id="{7A56E79C-2243-498C-9ABC-4F55E081F012}" type="slidenum">
              <a:rPr lang="hr-HR" smtClean="0"/>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3F202E-7637-41E1-8F42-74EB2893877B}" type="datetimeFigureOut">
              <a:rPr lang="hr-HR" smtClean="0"/>
              <a:pPr/>
              <a:t>7.10.2018.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A56E79C-2243-498C-9ABC-4F55E081F012}"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3F202E-7637-41E1-8F42-74EB2893877B}" type="datetimeFigureOut">
              <a:rPr lang="hr-HR" smtClean="0"/>
              <a:pPr/>
              <a:t>7.10.2018.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A56E79C-2243-498C-9ABC-4F55E081F012}"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3F202E-7637-41E1-8F42-74EB2893877B}" type="datetimeFigureOut">
              <a:rPr lang="hr-HR" smtClean="0"/>
              <a:pPr/>
              <a:t>7.10.2018.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A56E79C-2243-498C-9ABC-4F55E081F012}"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93F202E-7637-41E1-8F42-74EB2893877B}" type="datetimeFigureOut">
              <a:rPr lang="hr-HR" smtClean="0"/>
              <a:pPr/>
              <a:t>7.10.2018.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A56E79C-2243-498C-9ABC-4F55E081F012}" type="slidenum">
              <a:rPr lang="hr-HR" smtClean="0"/>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93F202E-7637-41E1-8F42-74EB2893877B}" type="datetimeFigureOut">
              <a:rPr lang="hr-HR" smtClean="0"/>
              <a:pPr/>
              <a:t>7.10.2018.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7A56E79C-2243-498C-9ABC-4F55E081F012}"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93F202E-7637-41E1-8F42-74EB2893877B}" type="datetimeFigureOut">
              <a:rPr lang="hr-HR" smtClean="0"/>
              <a:pPr/>
              <a:t>7.10.2018.</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7A56E79C-2243-498C-9ABC-4F55E081F012}"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93F202E-7637-41E1-8F42-74EB2893877B}" type="datetimeFigureOut">
              <a:rPr lang="hr-HR" smtClean="0"/>
              <a:pPr/>
              <a:t>7.10.2018.</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7A56E79C-2243-498C-9ABC-4F55E081F012}"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3F202E-7637-41E1-8F42-74EB2893877B}" type="datetimeFigureOut">
              <a:rPr lang="hr-HR" smtClean="0"/>
              <a:pPr/>
              <a:t>7.10.2018.</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7A56E79C-2243-498C-9ABC-4F55E081F012}"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93F202E-7637-41E1-8F42-74EB2893877B}" type="datetimeFigureOut">
              <a:rPr lang="hr-HR" smtClean="0"/>
              <a:pPr/>
              <a:t>7.10.2018.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7A56E79C-2243-498C-9ABC-4F55E081F012}"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93F202E-7637-41E1-8F42-74EB2893877B}" type="datetimeFigureOut">
              <a:rPr lang="hr-HR" smtClean="0"/>
              <a:pPr/>
              <a:t>7.10.2018.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a:xfrm>
            <a:off x="8077200" y="6356350"/>
            <a:ext cx="609600" cy="365125"/>
          </a:xfrm>
        </p:spPr>
        <p:txBody>
          <a:bodyPr/>
          <a:lstStyle/>
          <a:p>
            <a:fld id="{7A56E79C-2243-498C-9ABC-4F55E081F012}" type="slidenum">
              <a:rPr lang="hr-HR" smtClean="0"/>
              <a:pPr/>
              <a:t>‹#›</a:t>
            </a:fld>
            <a:endParaRPr lang="hr-H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93F202E-7637-41E1-8F42-74EB2893877B}" type="datetimeFigureOut">
              <a:rPr lang="hr-HR" smtClean="0"/>
              <a:pPr/>
              <a:t>7.10.2018.</a:t>
            </a:fld>
            <a:endParaRPr lang="hr-H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hr-H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A56E79C-2243-498C-9ABC-4F55E081F012}" type="slidenum">
              <a:rPr lang="hr-HR" smtClean="0"/>
              <a:pPr/>
              <a:t>‹#›</a:t>
            </a:fld>
            <a:endParaRPr lang="hr-H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YEaSxhcns7Y"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Word" TargetMode="External"/><Relationship Id="rId2" Type="http://schemas.openxmlformats.org/officeDocument/2006/relationships/hyperlink" Target="https://en.wikipedia.org/wiki/Co-occurrenc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hr-HR" dirty="0" smtClean="0"/>
              <a:t>Language and Law</a:t>
            </a:r>
            <a:r>
              <a:rPr lang="hr-HR" dirty="0" smtClean="0"/>
              <a:t> </a:t>
            </a:r>
            <a:endParaRPr lang="hr-HR" dirty="0"/>
          </a:p>
        </p:txBody>
      </p:sp>
      <p:sp>
        <p:nvSpPr>
          <p:cNvPr id="3" name="Subtitle 2"/>
          <p:cNvSpPr>
            <a:spLocks noGrp="1"/>
          </p:cNvSpPr>
          <p:nvPr>
            <p:ph type="subTitle" idx="1"/>
          </p:nvPr>
        </p:nvSpPr>
        <p:spPr/>
        <p:txBody>
          <a:bodyPr>
            <a:normAutofit/>
          </a:bodyPr>
          <a:lstStyle/>
          <a:p>
            <a:endParaRPr lang="hr-HR" sz="1600"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Succession to the Crown Act (2013)</a:t>
            </a:r>
            <a:endParaRPr lang="en-US" dirty="0"/>
          </a:p>
        </p:txBody>
      </p:sp>
      <p:sp>
        <p:nvSpPr>
          <p:cNvPr id="3" name="Content Placeholder 2"/>
          <p:cNvSpPr>
            <a:spLocks noGrp="1"/>
          </p:cNvSpPr>
          <p:nvPr>
            <p:ph idx="1"/>
          </p:nvPr>
        </p:nvSpPr>
        <p:spPr/>
        <p:txBody>
          <a:bodyPr/>
          <a:lstStyle/>
          <a:p>
            <a:r>
              <a:rPr lang="en-US" dirty="0" smtClean="0"/>
              <a:t>The Succession to the Crown Act (2013) amended the provisions of the Bill of Rights and the Act of Settlement to end the system of male primogeniture, under which a younger son can displace an elder daughter in the line of succession. The Act applies to those born after 28 October 2011. The Act also ended the provisions by which those who marry Roman Catholics are disqualified from the line of succession. </a:t>
            </a:r>
            <a:r>
              <a:rPr lang="hr-HR" dirty="0" smtClean="0"/>
              <a:t> </a:t>
            </a: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t>Read The Succession to the Crown Act 2013</a:t>
            </a:r>
            <a:r>
              <a:rPr lang="hr-HR" dirty="0" smtClean="0"/>
              <a:t> (p. 7).</a:t>
            </a:r>
            <a:r>
              <a:rPr lang="en-GB" dirty="0" smtClean="0"/>
              <a:t> In what ways does its style differ from that of The Act of Settlement 1700? Consider the lexical elements, punctuation, sentence structure, the text layout....</a:t>
            </a: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hr-HR" dirty="0" smtClean="0"/>
              <a:t>History of English</a:t>
            </a:r>
            <a:endParaRPr lang="en-US" dirty="0"/>
          </a:p>
        </p:txBody>
      </p:sp>
      <p:sp>
        <p:nvSpPr>
          <p:cNvPr id="2" name="Content Placeholder 1"/>
          <p:cNvSpPr>
            <a:spLocks noGrp="1"/>
          </p:cNvSpPr>
          <p:nvPr>
            <p:ph idx="1"/>
          </p:nvPr>
        </p:nvSpPr>
        <p:spPr/>
        <p:txBody>
          <a:bodyPr>
            <a:normAutofit/>
          </a:bodyPr>
          <a:lstStyle/>
          <a:p>
            <a:endParaRPr lang="hr-HR" dirty="0" smtClean="0"/>
          </a:p>
          <a:p>
            <a:endParaRPr lang="hr-HR" dirty="0" smtClean="0"/>
          </a:p>
          <a:p>
            <a:endParaRPr lang="hr-HR" dirty="0" smtClean="0"/>
          </a:p>
          <a:p>
            <a:endParaRPr lang="hr-HR" dirty="0" smtClean="0"/>
          </a:p>
          <a:p>
            <a:endParaRPr lang="hr-HR" dirty="0" smtClean="0"/>
          </a:p>
          <a:p>
            <a:endParaRPr lang="hr-HR" dirty="0" smtClean="0"/>
          </a:p>
          <a:p>
            <a:endParaRPr lang="hr-HR" dirty="0" smtClean="0"/>
          </a:p>
          <a:p>
            <a:endParaRPr lang="hr-HR" dirty="0" smtClean="0"/>
          </a:p>
          <a:p>
            <a:r>
              <a:rPr lang="en-US" dirty="0" smtClean="0">
                <a:hlinkClick r:id="rId2"/>
              </a:rPr>
              <a:t>https://www.youtube.com/watch?v=YEaSxhcns7Y</a:t>
            </a:r>
            <a:r>
              <a:rPr lang="hr-HR" dirty="0" smtClean="0"/>
              <a:t> </a:t>
            </a:r>
            <a:endParaRPr lang="en-US" dirty="0"/>
          </a:p>
        </p:txBody>
      </p:sp>
      <p:graphicFrame>
        <p:nvGraphicFramePr>
          <p:cNvPr id="4" name="Table 3"/>
          <p:cNvGraphicFramePr>
            <a:graphicFrameLocks noGrp="1"/>
          </p:cNvGraphicFramePr>
          <p:nvPr/>
        </p:nvGraphicFramePr>
        <p:xfrm>
          <a:off x="1259632" y="2420888"/>
          <a:ext cx="6096000" cy="1965706"/>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marL="0" marR="0">
                        <a:lnSpc>
                          <a:spcPct val="107000"/>
                        </a:lnSpc>
                        <a:spcBef>
                          <a:spcPts val="0"/>
                        </a:spcBef>
                        <a:spcAft>
                          <a:spcPts val="0"/>
                        </a:spcAft>
                      </a:pPr>
                      <a:r>
                        <a:rPr lang="en-GB" sz="1200" dirty="0">
                          <a:solidFill>
                            <a:srgbClr val="000000"/>
                          </a:solidFill>
                          <a:latin typeface="Times New Roman"/>
                          <a:ea typeface="Times New Roman"/>
                          <a:cs typeface="Times New Roman"/>
                        </a:rPr>
                        <a:t>450-1100 AD</a:t>
                      </a:r>
                      <a:endParaRPr lang="en-US" sz="1100" dirty="0">
                        <a:latin typeface="Calibri"/>
                        <a:ea typeface="Calibri"/>
                        <a:cs typeface="Times New Roman"/>
                      </a:endParaRPr>
                    </a:p>
                  </a:txBody>
                  <a:tcPr marL="66675" marR="66675" marT="66675" marB="66675"/>
                </a:tc>
                <a:tc>
                  <a:txBody>
                    <a:bodyPr/>
                    <a:lstStyle/>
                    <a:p>
                      <a:pPr marL="0" marR="0">
                        <a:lnSpc>
                          <a:spcPct val="107000"/>
                        </a:lnSpc>
                        <a:spcBef>
                          <a:spcPts val="0"/>
                        </a:spcBef>
                        <a:spcAft>
                          <a:spcPts val="0"/>
                        </a:spcAft>
                      </a:pPr>
                      <a:r>
                        <a:rPr lang="en-GB" sz="1200">
                          <a:solidFill>
                            <a:srgbClr val="000000"/>
                          </a:solidFill>
                          <a:latin typeface="Times New Roman"/>
                          <a:ea typeface="Times New Roman"/>
                          <a:cs typeface="Times New Roman"/>
                        </a:rPr>
                        <a:t>Old English</a:t>
                      </a:r>
                      <a:endParaRPr lang="en-US" sz="1100">
                        <a:latin typeface="Calibri"/>
                        <a:ea typeface="Calibri"/>
                        <a:cs typeface="Times New Roman"/>
                      </a:endParaRPr>
                    </a:p>
                  </a:txBody>
                  <a:tcPr marL="66675" marR="66675" marT="66675" marB="66675"/>
                </a:tc>
                <a:tc>
                  <a:txBody>
                    <a:bodyPr/>
                    <a:lstStyle/>
                    <a:p>
                      <a:pPr marL="0" marR="0">
                        <a:lnSpc>
                          <a:spcPct val="107000"/>
                        </a:lnSpc>
                        <a:spcBef>
                          <a:spcPts val="0"/>
                        </a:spcBef>
                        <a:spcAft>
                          <a:spcPts val="0"/>
                        </a:spcAft>
                      </a:pPr>
                      <a:r>
                        <a:rPr lang="en-GB" sz="1200">
                          <a:solidFill>
                            <a:srgbClr val="000000"/>
                          </a:solidFill>
                          <a:latin typeface="Times New Roman"/>
                          <a:ea typeface="Times New Roman"/>
                          <a:cs typeface="Times New Roman"/>
                        </a:rPr>
                        <a:t>Angles, Saxons, Jutes</a:t>
                      </a:r>
                      <a:endParaRPr lang="en-US" sz="1100">
                        <a:latin typeface="Calibri"/>
                        <a:ea typeface="Calibri"/>
                        <a:cs typeface="Times New Roman"/>
                      </a:endParaRPr>
                    </a:p>
                    <a:p>
                      <a:pPr marL="0" marR="0">
                        <a:lnSpc>
                          <a:spcPct val="107000"/>
                        </a:lnSpc>
                        <a:spcBef>
                          <a:spcPts val="0"/>
                        </a:spcBef>
                        <a:spcAft>
                          <a:spcPts val="0"/>
                        </a:spcAft>
                      </a:pPr>
                      <a:r>
                        <a:rPr lang="en-GB" sz="1200">
                          <a:solidFill>
                            <a:srgbClr val="000000"/>
                          </a:solidFill>
                          <a:latin typeface="Times New Roman"/>
                          <a:ea typeface="Times New Roman"/>
                          <a:cs typeface="Times New Roman"/>
                        </a:rPr>
                        <a:t>Viking invasions</a:t>
                      </a:r>
                      <a:endParaRPr lang="en-US" sz="1100">
                        <a:latin typeface="Calibri"/>
                        <a:ea typeface="Calibri"/>
                        <a:cs typeface="Times New Roman"/>
                      </a:endParaRPr>
                    </a:p>
                  </a:txBody>
                  <a:tcPr marL="66675" marR="66675" marT="66675" marB="66675"/>
                </a:tc>
                <a:tc>
                  <a:txBody>
                    <a:bodyPr/>
                    <a:lstStyle/>
                    <a:p>
                      <a:pPr marL="0" marR="0">
                        <a:lnSpc>
                          <a:spcPct val="107000"/>
                        </a:lnSpc>
                        <a:spcBef>
                          <a:spcPts val="0"/>
                        </a:spcBef>
                        <a:spcAft>
                          <a:spcPts val="0"/>
                        </a:spcAft>
                      </a:pPr>
                      <a:r>
                        <a:rPr lang="en-GB" sz="1200">
                          <a:solidFill>
                            <a:srgbClr val="000000"/>
                          </a:solidFill>
                          <a:latin typeface="Times New Roman"/>
                          <a:ea typeface="Times New Roman"/>
                          <a:cs typeface="Times New Roman"/>
                        </a:rPr>
                        <a:t>Anglo-Saxon</a:t>
                      </a:r>
                      <a:endParaRPr lang="en-US" sz="1100">
                        <a:latin typeface="Calibri"/>
                        <a:ea typeface="Calibri"/>
                        <a:cs typeface="Times New Roman"/>
                      </a:endParaRPr>
                    </a:p>
                    <a:p>
                      <a:pPr marL="0" marR="0">
                        <a:lnSpc>
                          <a:spcPct val="107000"/>
                        </a:lnSpc>
                        <a:spcBef>
                          <a:spcPts val="0"/>
                        </a:spcBef>
                        <a:spcAft>
                          <a:spcPts val="0"/>
                        </a:spcAft>
                      </a:pPr>
                      <a:r>
                        <a:rPr lang="en-GB" sz="1200">
                          <a:solidFill>
                            <a:srgbClr val="000000"/>
                          </a:solidFill>
                          <a:latin typeface="Times New Roman"/>
                          <a:ea typeface="Times New Roman"/>
                          <a:cs typeface="Times New Roman"/>
                        </a:rPr>
                        <a:t>Latin</a:t>
                      </a:r>
                      <a:endParaRPr lang="en-US" sz="1100">
                        <a:latin typeface="Calibri"/>
                        <a:ea typeface="Calibri"/>
                        <a:cs typeface="Times New Roman"/>
                      </a:endParaRPr>
                    </a:p>
                    <a:p>
                      <a:pPr marL="0" marR="0">
                        <a:lnSpc>
                          <a:spcPct val="107000"/>
                        </a:lnSpc>
                        <a:spcBef>
                          <a:spcPts val="0"/>
                        </a:spcBef>
                        <a:spcAft>
                          <a:spcPts val="0"/>
                        </a:spcAft>
                      </a:pPr>
                      <a:r>
                        <a:rPr lang="en-GB" sz="1200">
                          <a:solidFill>
                            <a:srgbClr val="000000"/>
                          </a:solidFill>
                          <a:latin typeface="Times New Roman"/>
                          <a:ea typeface="Times New Roman"/>
                          <a:cs typeface="Times New Roman"/>
                        </a:rPr>
                        <a:t>Old Norse</a:t>
                      </a:r>
                      <a:endParaRPr lang="en-US" sz="1100">
                        <a:latin typeface="Calibri"/>
                        <a:ea typeface="Calibri"/>
                        <a:cs typeface="Times New Roman"/>
                      </a:endParaRPr>
                    </a:p>
                  </a:txBody>
                  <a:tcPr marL="66675" marR="66675" marT="66675" marB="66675"/>
                </a:tc>
              </a:tr>
              <a:tr h="370840">
                <a:tc>
                  <a:txBody>
                    <a:bodyPr/>
                    <a:lstStyle/>
                    <a:p>
                      <a:pPr marL="0" marR="0">
                        <a:lnSpc>
                          <a:spcPct val="107000"/>
                        </a:lnSpc>
                        <a:spcBef>
                          <a:spcPts val="0"/>
                        </a:spcBef>
                        <a:spcAft>
                          <a:spcPts val="0"/>
                        </a:spcAft>
                      </a:pPr>
                      <a:r>
                        <a:rPr lang="en-GB" sz="1200">
                          <a:solidFill>
                            <a:srgbClr val="000000"/>
                          </a:solidFill>
                          <a:latin typeface="Times New Roman"/>
                          <a:ea typeface="Times New Roman"/>
                          <a:cs typeface="Times New Roman"/>
                        </a:rPr>
                        <a:t>1100-1500 AD</a:t>
                      </a:r>
                      <a:endParaRPr lang="en-US" sz="1100">
                        <a:latin typeface="Calibri"/>
                        <a:ea typeface="Calibri"/>
                        <a:cs typeface="Times New Roman"/>
                      </a:endParaRPr>
                    </a:p>
                  </a:txBody>
                  <a:tcPr marL="66675" marR="66675" marT="66675" marB="66675"/>
                </a:tc>
                <a:tc>
                  <a:txBody>
                    <a:bodyPr/>
                    <a:lstStyle/>
                    <a:p>
                      <a:pPr marL="0" marR="0">
                        <a:lnSpc>
                          <a:spcPct val="107000"/>
                        </a:lnSpc>
                        <a:spcBef>
                          <a:spcPts val="0"/>
                        </a:spcBef>
                        <a:spcAft>
                          <a:spcPts val="0"/>
                        </a:spcAft>
                      </a:pPr>
                      <a:r>
                        <a:rPr lang="en-GB" sz="1200">
                          <a:solidFill>
                            <a:srgbClr val="000000"/>
                          </a:solidFill>
                          <a:latin typeface="Times New Roman"/>
                          <a:ea typeface="Times New Roman"/>
                          <a:cs typeface="Times New Roman"/>
                        </a:rPr>
                        <a:t>Middle English</a:t>
                      </a:r>
                      <a:endParaRPr lang="en-US" sz="1100">
                        <a:latin typeface="Calibri"/>
                        <a:ea typeface="Calibri"/>
                        <a:cs typeface="Times New Roman"/>
                      </a:endParaRPr>
                    </a:p>
                  </a:txBody>
                  <a:tcPr marL="66675" marR="66675" marT="66675" marB="66675"/>
                </a:tc>
                <a:tc>
                  <a:txBody>
                    <a:bodyPr/>
                    <a:lstStyle/>
                    <a:p>
                      <a:pPr marL="0" marR="0">
                        <a:lnSpc>
                          <a:spcPct val="107000"/>
                        </a:lnSpc>
                        <a:spcBef>
                          <a:spcPts val="0"/>
                        </a:spcBef>
                        <a:spcAft>
                          <a:spcPts val="0"/>
                        </a:spcAft>
                      </a:pPr>
                      <a:r>
                        <a:rPr lang="en-GB" sz="1200" dirty="0" smtClean="0">
                          <a:solidFill>
                            <a:srgbClr val="000000"/>
                          </a:solidFill>
                          <a:latin typeface="Times New Roman"/>
                          <a:ea typeface="Times New Roman"/>
                          <a:cs typeface="Times New Roman"/>
                        </a:rPr>
                        <a:t>Norman </a:t>
                      </a:r>
                      <a:r>
                        <a:rPr lang="en-GB" sz="1200" dirty="0">
                          <a:solidFill>
                            <a:srgbClr val="000000"/>
                          </a:solidFill>
                          <a:latin typeface="Times New Roman"/>
                          <a:ea typeface="Times New Roman"/>
                          <a:cs typeface="Times New Roman"/>
                        </a:rPr>
                        <a:t>conquest</a:t>
                      </a:r>
                      <a:endParaRPr lang="en-US" sz="1100" dirty="0">
                        <a:latin typeface="Calibri"/>
                        <a:ea typeface="Calibri"/>
                        <a:cs typeface="Times New Roman"/>
                      </a:endParaRPr>
                    </a:p>
                  </a:txBody>
                  <a:tcPr marL="66675" marR="66675" marT="66675" marB="66675"/>
                </a:tc>
                <a:tc>
                  <a:txBody>
                    <a:bodyPr/>
                    <a:lstStyle/>
                    <a:p>
                      <a:pPr marL="0" marR="0">
                        <a:lnSpc>
                          <a:spcPct val="107000"/>
                        </a:lnSpc>
                        <a:spcBef>
                          <a:spcPts val="0"/>
                        </a:spcBef>
                        <a:spcAft>
                          <a:spcPts val="0"/>
                        </a:spcAft>
                      </a:pPr>
                      <a:r>
                        <a:rPr lang="en-GB" sz="1200">
                          <a:solidFill>
                            <a:srgbClr val="000000"/>
                          </a:solidFill>
                          <a:latin typeface="Times New Roman"/>
                          <a:ea typeface="Times New Roman"/>
                          <a:cs typeface="Times New Roman"/>
                        </a:rPr>
                        <a:t>Latin</a:t>
                      </a:r>
                      <a:endParaRPr lang="en-US" sz="1100">
                        <a:latin typeface="Calibri"/>
                        <a:ea typeface="Calibri"/>
                        <a:cs typeface="Times New Roman"/>
                      </a:endParaRPr>
                    </a:p>
                    <a:p>
                      <a:pPr marL="0" marR="0">
                        <a:lnSpc>
                          <a:spcPct val="107000"/>
                        </a:lnSpc>
                        <a:spcBef>
                          <a:spcPts val="0"/>
                        </a:spcBef>
                        <a:spcAft>
                          <a:spcPts val="0"/>
                        </a:spcAft>
                      </a:pPr>
                      <a:r>
                        <a:rPr lang="en-GB" sz="1200">
                          <a:solidFill>
                            <a:srgbClr val="000000"/>
                          </a:solidFill>
                          <a:latin typeface="Times New Roman"/>
                          <a:ea typeface="Times New Roman"/>
                          <a:cs typeface="Times New Roman"/>
                        </a:rPr>
                        <a:t>Norman French</a:t>
                      </a:r>
                      <a:endParaRPr lang="en-US" sz="1100">
                        <a:latin typeface="Calibri"/>
                        <a:ea typeface="Calibri"/>
                        <a:cs typeface="Times New Roman"/>
                      </a:endParaRPr>
                    </a:p>
                  </a:txBody>
                  <a:tcPr marL="66675" marR="66675" marT="66675" marB="66675"/>
                </a:tc>
              </a:tr>
              <a:tr h="370840">
                <a:tc>
                  <a:txBody>
                    <a:bodyPr/>
                    <a:lstStyle/>
                    <a:p>
                      <a:pPr marL="0" marR="0">
                        <a:lnSpc>
                          <a:spcPct val="107000"/>
                        </a:lnSpc>
                        <a:spcBef>
                          <a:spcPts val="0"/>
                        </a:spcBef>
                        <a:spcAft>
                          <a:spcPts val="0"/>
                        </a:spcAft>
                      </a:pPr>
                      <a:r>
                        <a:rPr lang="en-GB" sz="1200">
                          <a:solidFill>
                            <a:srgbClr val="000000"/>
                          </a:solidFill>
                          <a:latin typeface="Times New Roman"/>
                          <a:ea typeface="Times New Roman"/>
                          <a:cs typeface="Times New Roman"/>
                        </a:rPr>
                        <a:t>1500-</a:t>
                      </a:r>
                      <a:endParaRPr lang="en-US" sz="1100">
                        <a:latin typeface="Calibri"/>
                        <a:ea typeface="Calibri"/>
                        <a:cs typeface="Times New Roman"/>
                      </a:endParaRPr>
                    </a:p>
                  </a:txBody>
                  <a:tcPr marL="66675" marR="66675" marT="66675" marB="66675"/>
                </a:tc>
                <a:tc>
                  <a:txBody>
                    <a:bodyPr/>
                    <a:lstStyle/>
                    <a:p>
                      <a:pPr marL="0" marR="0">
                        <a:lnSpc>
                          <a:spcPct val="107000"/>
                        </a:lnSpc>
                        <a:spcBef>
                          <a:spcPts val="0"/>
                        </a:spcBef>
                        <a:spcAft>
                          <a:spcPts val="0"/>
                        </a:spcAft>
                      </a:pPr>
                      <a:r>
                        <a:rPr lang="en-GB" sz="1200">
                          <a:solidFill>
                            <a:srgbClr val="000000"/>
                          </a:solidFill>
                          <a:latin typeface="Times New Roman"/>
                          <a:ea typeface="Times New Roman"/>
                          <a:cs typeface="Times New Roman"/>
                        </a:rPr>
                        <a:t>Modern English</a:t>
                      </a:r>
                      <a:endParaRPr lang="en-US" sz="1100">
                        <a:latin typeface="Calibri"/>
                        <a:ea typeface="Calibri"/>
                        <a:cs typeface="Times New Roman"/>
                      </a:endParaRPr>
                    </a:p>
                  </a:txBody>
                  <a:tcPr marL="66675" marR="66675" marT="66675" marB="66675"/>
                </a:tc>
                <a:tc>
                  <a:txBody>
                    <a:bodyPr/>
                    <a:lstStyle/>
                    <a:p>
                      <a:pPr marL="0" marR="0">
                        <a:lnSpc>
                          <a:spcPct val="107000"/>
                        </a:lnSpc>
                        <a:spcBef>
                          <a:spcPts val="0"/>
                        </a:spcBef>
                        <a:spcAft>
                          <a:spcPts val="0"/>
                        </a:spcAft>
                      </a:pPr>
                      <a:r>
                        <a:rPr lang="en-GB" sz="1200">
                          <a:solidFill>
                            <a:srgbClr val="000000"/>
                          </a:solidFill>
                          <a:latin typeface="Times New Roman"/>
                          <a:ea typeface="Times New Roman"/>
                          <a:cs typeface="Times New Roman"/>
                        </a:rPr>
                        <a:t>Colonial expansion</a:t>
                      </a:r>
                      <a:endParaRPr lang="en-US" sz="1100">
                        <a:latin typeface="Calibri"/>
                        <a:ea typeface="Calibri"/>
                        <a:cs typeface="Times New Roman"/>
                      </a:endParaRPr>
                    </a:p>
                  </a:txBody>
                  <a:tcPr marL="66675" marR="66675" marT="66675" marB="66675"/>
                </a:tc>
                <a:tc>
                  <a:txBody>
                    <a:bodyPr/>
                    <a:lstStyle/>
                    <a:p>
                      <a:pPr marL="0" marR="0">
                        <a:lnSpc>
                          <a:spcPct val="107000"/>
                        </a:lnSpc>
                        <a:spcBef>
                          <a:spcPts val="0"/>
                        </a:spcBef>
                        <a:spcAft>
                          <a:spcPts val="0"/>
                        </a:spcAft>
                      </a:pPr>
                      <a:r>
                        <a:rPr lang="en-GB" sz="1200" dirty="0">
                          <a:solidFill>
                            <a:srgbClr val="000000"/>
                          </a:solidFill>
                          <a:latin typeface="Times New Roman"/>
                          <a:ea typeface="Times New Roman"/>
                          <a:cs typeface="Times New Roman"/>
                        </a:rPr>
                        <a:t>The rise of English as an international language</a:t>
                      </a:r>
                      <a:endParaRPr lang="en-US" sz="1100" dirty="0">
                        <a:latin typeface="Calibri"/>
                        <a:ea typeface="Calibri"/>
                        <a:cs typeface="Times New Roman"/>
                      </a:endParaRPr>
                    </a:p>
                  </a:txBody>
                  <a:tcPr marL="66675" marR="66675" marT="66675" marB="66675"/>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552" y="332656"/>
            <a:ext cx="8147248" cy="1514432"/>
          </a:xfrm>
        </p:spPr>
        <p:txBody>
          <a:bodyPr/>
          <a:lstStyle/>
          <a:p>
            <a:r>
              <a:rPr lang="hr-HR" dirty="0" smtClean="0"/>
              <a:t>Sources of Legal English</a:t>
            </a:r>
            <a:endParaRPr lang="hr-HR" dirty="0"/>
          </a:p>
        </p:txBody>
      </p:sp>
      <p:sp>
        <p:nvSpPr>
          <p:cNvPr id="2" name="Content Placeholder 1"/>
          <p:cNvSpPr>
            <a:spLocks noGrp="1"/>
          </p:cNvSpPr>
          <p:nvPr>
            <p:ph idx="1"/>
          </p:nvPr>
        </p:nvSpPr>
        <p:spPr>
          <a:xfrm>
            <a:off x="395536" y="1484784"/>
            <a:ext cx="8229600" cy="4525963"/>
          </a:xfrm>
        </p:spPr>
        <p:txBody>
          <a:bodyPr/>
          <a:lstStyle/>
          <a:p>
            <a:endParaRPr lang="hr-HR" dirty="0" smtClean="0"/>
          </a:p>
          <a:p>
            <a:r>
              <a:rPr lang="hr-HR" dirty="0" smtClean="0"/>
              <a:t>Anglo-Saxon period</a:t>
            </a:r>
          </a:p>
          <a:p>
            <a:r>
              <a:rPr lang="hr-HR" dirty="0" smtClean="0"/>
              <a:t>Legal Latin</a:t>
            </a:r>
          </a:p>
          <a:p>
            <a:r>
              <a:rPr lang="hr-HR" dirty="0" smtClean="0"/>
              <a:t>The Norman </a:t>
            </a:r>
            <a:r>
              <a:rPr lang="hr-HR" dirty="0" smtClean="0"/>
              <a:t>Conquest (French)</a:t>
            </a:r>
            <a:endParaRPr lang="hr-HR" dirty="0" smtClean="0"/>
          </a:p>
          <a:p>
            <a:r>
              <a:rPr lang="hr-HR" dirty="0" smtClean="0"/>
              <a:t>Legislative attempts to</a:t>
            </a:r>
            <a:r>
              <a:rPr lang="en-GB" dirty="0" smtClean="0"/>
              <a:t> change the language of the law into English</a:t>
            </a:r>
            <a:endParaRPr lang="hr-HR" dirty="0" smtClean="0"/>
          </a:p>
          <a:p>
            <a:pPr>
              <a:buNone/>
            </a:pPr>
            <a:endParaRPr lang="hr-H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hr-HR" dirty="0" smtClean="0"/>
              <a:t>The Anglo-Saxon Period</a:t>
            </a:r>
            <a:endParaRPr lang="hr-HR" dirty="0"/>
          </a:p>
        </p:txBody>
      </p:sp>
      <p:sp>
        <p:nvSpPr>
          <p:cNvPr id="2" name="Content Placeholder 1"/>
          <p:cNvSpPr>
            <a:spLocks noGrp="1"/>
          </p:cNvSpPr>
          <p:nvPr>
            <p:ph idx="1"/>
          </p:nvPr>
        </p:nvSpPr>
        <p:spPr/>
        <p:txBody>
          <a:bodyPr>
            <a:normAutofit/>
          </a:bodyPr>
          <a:lstStyle/>
          <a:p>
            <a:r>
              <a:rPr lang="en-GB" dirty="0" smtClean="0"/>
              <a:t>Although the legal system of England was barely developed during the Anglo-Saxon period, some legal terminology emerged, and some of these terms are still used today. </a:t>
            </a:r>
            <a:endParaRPr lang="hr-HR" dirty="0" smtClean="0"/>
          </a:p>
          <a:p>
            <a:r>
              <a:rPr lang="en-GB" dirty="0" smtClean="0"/>
              <a:t>From the ninth until the twelfth century, during the Viking occupation of the country, words were mainly borrowed from Scandinavian languages. </a:t>
            </a:r>
            <a:endParaRPr lang="hr-HR" dirty="0" smtClean="0"/>
          </a:p>
          <a:p>
            <a:r>
              <a:rPr lang="en-GB" dirty="0" smtClean="0"/>
              <a:t>Some of examples are Old Norwegian words such as </a:t>
            </a:r>
            <a:r>
              <a:rPr lang="en-GB" i="1" dirty="0" smtClean="0"/>
              <a:t>gift, loan, sale</a:t>
            </a:r>
            <a:r>
              <a:rPr lang="en-GB" dirty="0" smtClean="0"/>
              <a:t> and </a:t>
            </a:r>
            <a:r>
              <a:rPr lang="en-GB" i="1" dirty="0" smtClean="0"/>
              <a:t>trust</a:t>
            </a:r>
            <a:r>
              <a:rPr lang="en-GB" dirty="0" smtClean="0"/>
              <a:t>. </a:t>
            </a:r>
            <a:endParaRPr lang="hr-H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hr-HR" dirty="0" smtClean="0"/>
              <a:t>“Law”</a:t>
            </a:r>
            <a:endParaRPr lang="hr-HR" dirty="0"/>
          </a:p>
        </p:txBody>
      </p:sp>
      <p:sp>
        <p:nvSpPr>
          <p:cNvPr id="2" name="Content Placeholder 1"/>
          <p:cNvSpPr>
            <a:spLocks noGrp="1"/>
          </p:cNvSpPr>
          <p:nvPr>
            <p:ph idx="1"/>
          </p:nvPr>
        </p:nvSpPr>
        <p:spPr/>
        <p:txBody>
          <a:bodyPr/>
          <a:lstStyle/>
          <a:p>
            <a:r>
              <a:rPr lang="en-GB" dirty="0" smtClean="0"/>
              <a:t>The word </a:t>
            </a:r>
            <a:r>
              <a:rPr lang="en-GB" i="1" dirty="0" smtClean="0"/>
              <a:t>law</a:t>
            </a:r>
            <a:r>
              <a:rPr lang="en-GB" dirty="0" smtClean="0"/>
              <a:t> derived from an Old Norse noun</a:t>
            </a:r>
            <a:r>
              <a:rPr lang="en-GB" i="1" dirty="0" smtClean="0"/>
              <a:t> log</a:t>
            </a:r>
            <a:r>
              <a:rPr lang="en-GB" dirty="0" smtClean="0"/>
              <a:t>, which meant “something laid or fixed”. </a:t>
            </a:r>
            <a:endParaRPr lang="hr-H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hr-HR" dirty="0" smtClean="0"/>
              <a:t>The Anglo-Saxon Period</a:t>
            </a:r>
            <a:endParaRPr lang="hr-HR" dirty="0"/>
          </a:p>
        </p:txBody>
      </p:sp>
      <p:sp>
        <p:nvSpPr>
          <p:cNvPr id="2" name="Content Placeholder 1"/>
          <p:cNvSpPr>
            <a:spLocks noGrp="1"/>
          </p:cNvSpPr>
          <p:nvPr>
            <p:ph idx="1"/>
          </p:nvPr>
        </p:nvSpPr>
        <p:spPr/>
        <p:txBody>
          <a:bodyPr/>
          <a:lstStyle/>
          <a:p>
            <a:r>
              <a:rPr lang="hr-HR" dirty="0" smtClean="0"/>
              <a:t>Verbal magic</a:t>
            </a:r>
          </a:p>
          <a:p>
            <a:r>
              <a:rPr lang="hr-HR" dirty="0" smtClean="0"/>
              <a:t>Precise language rituals</a:t>
            </a:r>
          </a:p>
          <a:p>
            <a:r>
              <a:rPr lang="hr-HR" dirty="0" smtClean="0"/>
              <a:t>Rhytmic expression</a:t>
            </a:r>
          </a:p>
          <a:p>
            <a:r>
              <a:rPr lang="hr-HR" dirty="0" smtClean="0"/>
              <a:t>Alliteration (still present in binary expressions)</a:t>
            </a:r>
          </a:p>
          <a:p>
            <a:r>
              <a:rPr lang="hr-HR" dirty="0" smtClean="0"/>
              <a:t>Inversion (to strengthen the impact)</a:t>
            </a:r>
          </a:p>
          <a:p>
            <a:endParaRPr lang="hr-H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hr-HR" dirty="0" smtClean="0"/>
              <a:t>Legal Latin</a:t>
            </a:r>
            <a:endParaRPr lang="hr-HR" dirty="0"/>
          </a:p>
        </p:txBody>
      </p:sp>
      <p:sp>
        <p:nvSpPr>
          <p:cNvPr id="2" name="Content Placeholder 1"/>
          <p:cNvSpPr>
            <a:spLocks noGrp="1"/>
          </p:cNvSpPr>
          <p:nvPr>
            <p:ph idx="1"/>
          </p:nvPr>
        </p:nvSpPr>
        <p:spPr/>
        <p:txBody>
          <a:bodyPr/>
          <a:lstStyle/>
          <a:p>
            <a:r>
              <a:rPr lang="en-US" dirty="0" smtClean="0"/>
              <a:t>With the spread of Christianity, oral legal communication was replaced by the use of drafting. As in the rest of Europe, only the elites were literate, so most of official documents were written down by the clergy. This, among other things, meant that they were written in Latin and that they were influenced by canon (ecclesiastical) law. </a:t>
            </a:r>
            <a:endParaRPr lang="hr-H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hr-HR" dirty="0" smtClean="0"/>
              <a:t>Rise of Law Latin </a:t>
            </a:r>
            <a:endParaRPr lang="hr-HR" dirty="0"/>
          </a:p>
        </p:txBody>
      </p:sp>
      <p:sp>
        <p:nvSpPr>
          <p:cNvPr id="2" name="Content Placeholder 1"/>
          <p:cNvSpPr>
            <a:spLocks noGrp="1"/>
          </p:cNvSpPr>
          <p:nvPr>
            <p:ph idx="1"/>
          </p:nvPr>
        </p:nvSpPr>
        <p:spPr/>
        <p:txBody>
          <a:bodyPr>
            <a:normAutofit/>
          </a:bodyPr>
          <a:lstStyle/>
          <a:p>
            <a:r>
              <a:rPr lang="hr-HR" dirty="0" smtClean="0"/>
              <a:t>In the 11th and 12th century, Latin was the language of legal document in England</a:t>
            </a:r>
          </a:p>
          <a:p>
            <a:r>
              <a:rPr lang="en-US" dirty="0" smtClean="0"/>
              <a:t>In this period common law system was created, and consequently many common law terms were originally formed in Latin. </a:t>
            </a:r>
            <a:endParaRPr lang="hr-HR"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hr-HR" dirty="0" smtClean="0"/>
              <a:t>The Norman Conquest </a:t>
            </a:r>
            <a:endParaRPr lang="en-US" dirty="0"/>
          </a:p>
        </p:txBody>
      </p:sp>
      <p:sp>
        <p:nvSpPr>
          <p:cNvPr id="2" name="Content Placeholder 1"/>
          <p:cNvSpPr>
            <a:spLocks noGrp="1"/>
          </p:cNvSpPr>
          <p:nvPr>
            <p:ph idx="1"/>
          </p:nvPr>
        </p:nvSpPr>
        <p:spPr/>
        <p:txBody>
          <a:bodyPr>
            <a:normAutofit/>
          </a:bodyPr>
          <a:lstStyle/>
          <a:p>
            <a:r>
              <a:rPr lang="en-US" dirty="0" smtClean="0"/>
              <a:t>The Norman Conquest in 1066 </a:t>
            </a:r>
            <a:r>
              <a:rPr lang="hr-HR" dirty="0" smtClean="0"/>
              <a:t>strongly influenced</a:t>
            </a:r>
            <a:r>
              <a:rPr lang="en-US" dirty="0" smtClean="0"/>
              <a:t> </a:t>
            </a:r>
            <a:r>
              <a:rPr lang="en-US" dirty="0" smtClean="0"/>
              <a:t>the English language in general, and particularly the language of the law. </a:t>
            </a:r>
            <a:endParaRPr lang="hr-HR" dirty="0" smtClean="0"/>
          </a:p>
          <a:p>
            <a:r>
              <a:rPr lang="en-US" dirty="0" smtClean="0"/>
              <a:t>After the Conquest, the new king </a:t>
            </a:r>
            <a:r>
              <a:rPr lang="en-US" dirty="0" smtClean="0"/>
              <a:t>William</a:t>
            </a:r>
            <a:r>
              <a:rPr lang="hr-HR" dirty="0" smtClean="0"/>
              <a:t> I</a:t>
            </a:r>
            <a:r>
              <a:rPr lang="en-US" dirty="0" smtClean="0"/>
              <a:t> </a:t>
            </a:r>
            <a:r>
              <a:rPr lang="en-US" dirty="0" smtClean="0"/>
              <a:t>brought to England numerous noble families from Normandy. Linguistic situation in the country became complex, as common folk spoke English, the newcomers spoke French, and the written language was, as in the rest of Europe, primarily Latin. </a:t>
            </a:r>
            <a:endParaRPr lang="hr-HR"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LSP and Legal English</a:t>
            </a:r>
            <a:endParaRPr lang="en-US" dirty="0"/>
          </a:p>
        </p:txBody>
      </p:sp>
      <p:sp>
        <p:nvSpPr>
          <p:cNvPr id="3" name="Content Placeholder 2"/>
          <p:cNvSpPr>
            <a:spLocks noGrp="1"/>
          </p:cNvSpPr>
          <p:nvPr>
            <p:ph idx="1"/>
          </p:nvPr>
        </p:nvSpPr>
        <p:spPr/>
        <p:txBody>
          <a:bodyPr/>
          <a:lstStyle/>
          <a:p>
            <a:pPr>
              <a:buNone/>
            </a:pPr>
            <a:r>
              <a:rPr lang="hr-HR" dirty="0" smtClean="0"/>
              <a:t>R</a:t>
            </a:r>
            <a:r>
              <a:rPr lang="hr-HR" dirty="0" smtClean="0"/>
              <a:t>ead the text and answer the following questions:</a:t>
            </a:r>
          </a:p>
          <a:p>
            <a:endParaRPr lang="hr-HR" dirty="0" smtClean="0"/>
          </a:p>
          <a:p>
            <a:r>
              <a:rPr lang="hr-HR" dirty="0" smtClean="0"/>
              <a:t>What are languages for specific purposes?</a:t>
            </a:r>
          </a:p>
          <a:p>
            <a:r>
              <a:rPr lang="hr-HR" dirty="0" smtClean="0"/>
              <a:t>When did they develop and why?</a:t>
            </a:r>
          </a:p>
          <a:p>
            <a:r>
              <a:rPr lang="hr-HR" dirty="0" smtClean="0"/>
              <a:t>How does legal English differ from general English?</a:t>
            </a:r>
          </a:p>
          <a:p>
            <a:r>
              <a:rPr lang="hr-HR" dirty="0" smtClean="0"/>
              <a:t>Which are characteristics of Legal English?</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William I</a:t>
            </a:r>
            <a:endParaRPr lang="en-US" dirty="0"/>
          </a:p>
        </p:txBody>
      </p:sp>
      <p:pic>
        <p:nvPicPr>
          <p:cNvPr id="4" name="Slika 7"/>
          <p:cNvPicPr>
            <a:picLocks noGrp="1" noChangeAspect="1"/>
          </p:cNvPicPr>
          <p:nvPr>
            <p:ph sz="half" idx="1"/>
          </p:nvPr>
        </p:nvPicPr>
        <p:blipFill>
          <a:blip r:embed="rId2" cstate="print">
            <a:extLst>
              <a:ext uri="{28A0092B-C50C-407E-A947-70E740481C1C}">
                <a14:useLocalDpi xmlns:lc="http://schemas.openxmlformats.org/drawingml/2006/lockedCanvas" xmlns="" xmlns:a14="http://schemas.microsoft.com/office/drawing/2010/main" val="0"/>
              </a:ext>
            </a:extLst>
          </a:blip>
          <a:stretch>
            <a:fillRect/>
          </a:stretch>
        </p:blipFill>
        <p:spPr>
          <a:xfrm>
            <a:off x="1016000" y="2309019"/>
            <a:ext cx="2921000" cy="3657600"/>
          </a:xfrm>
          <a:prstGeom prst="rect">
            <a:avLst/>
          </a:prstGeom>
        </p:spPr>
      </p:pic>
      <p:sp>
        <p:nvSpPr>
          <p:cNvPr id="5" name="Content Placeholder 4"/>
          <p:cNvSpPr>
            <a:spLocks noGrp="1"/>
          </p:cNvSpPr>
          <p:nvPr>
            <p:ph sz="half" idx="2"/>
          </p:nvPr>
        </p:nvSpPr>
        <p:spPr/>
        <p:txBody>
          <a:bodyPr/>
          <a:lstStyle/>
          <a:p>
            <a:r>
              <a:rPr lang="en-US" dirty="0" smtClean="0"/>
              <a:t>William the </a:t>
            </a:r>
            <a:r>
              <a:rPr lang="hr-HR" dirty="0" smtClean="0"/>
              <a:t>C</a:t>
            </a:r>
            <a:r>
              <a:rPr lang="en-US" dirty="0" err="1" smtClean="0"/>
              <a:t>onqueror</a:t>
            </a:r>
            <a:r>
              <a:rPr lang="en-US" dirty="0" smtClean="0"/>
              <a:t>, the first Norman King of England who reigned from 1066 until his death in 1087, created 10 laws for the English people to abide by after the Battle of Hastings</a:t>
            </a:r>
            <a:r>
              <a:rPr lang="hr-HR" dirty="0" smtClean="0"/>
              <a:t>.</a:t>
            </a:r>
          </a:p>
          <a:p>
            <a:r>
              <a:rPr lang="hr-HR" dirty="0" smtClean="0"/>
              <a:t>Curia Regis</a:t>
            </a:r>
            <a:endParaRPr lang="hr-HR" dirty="0" smtClean="0"/>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hr-HR" dirty="0" smtClean="0"/>
              <a:t>Law French</a:t>
            </a:r>
            <a:endParaRPr lang="hr-HR" dirty="0"/>
          </a:p>
        </p:txBody>
      </p:sp>
      <p:sp>
        <p:nvSpPr>
          <p:cNvPr id="2" name="Content Placeholder 1"/>
          <p:cNvSpPr>
            <a:spLocks noGrp="1"/>
          </p:cNvSpPr>
          <p:nvPr>
            <p:ph idx="1"/>
          </p:nvPr>
        </p:nvSpPr>
        <p:spPr/>
        <p:txBody>
          <a:bodyPr>
            <a:normAutofit/>
          </a:bodyPr>
          <a:lstStyle/>
          <a:p>
            <a:r>
              <a:rPr lang="en-US" dirty="0" smtClean="0"/>
              <a:t>Although it is frequently claimed that the Norman Conquest caused French to become the language of the law in England, the first law was actually promulgated in French in 1275. </a:t>
            </a:r>
            <a:endParaRPr lang="hr-HR" dirty="0" smtClean="0"/>
          </a:p>
          <a:p>
            <a:r>
              <a:rPr lang="en-US" dirty="0" smtClean="0"/>
              <a:t>Soon after that French became the language of the legislature and judiciary. </a:t>
            </a:r>
            <a:endParaRPr lang="hr-HR" dirty="0" smtClean="0"/>
          </a:p>
          <a:p>
            <a:r>
              <a:rPr lang="en-US" dirty="0" smtClean="0"/>
              <a:t>This situation continued for almost three centuries.</a:t>
            </a:r>
            <a:endParaRPr lang="hr-H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hr-HR" dirty="0" smtClean="0"/>
              <a:t>Law French</a:t>
            </a:r>
            <a:endParaRPr lang="hr-HR" dirty="0"/>
          </a:p>
        </p:txBody>
      </p:sp>
      <p:sp>
        <p:nvSpPr>
          <p:cNvPr id="2" name="Content Placeholder 1"/>
          <p:cNvSpPr>
            <a:spLocks noGrp="1"/>
          </p:cNvSpPr>
          <p:nvPr>
            <p:ph idx="1"/>
          </p:nvPr>
        </p:nvSpPr>
        <p:spPr/>
        <p:txBody>
          <a:bodyPr>
            <a:normAutofit/>
          </a:bodyPr>
          <a:lstStyle/>
          <a:p>
            <a:r>
              <a:rPr lang="en-US" sz="2400" dirty="0" smtClean="0"/>
              <a:t>Many words and phrases that were used during that time survived until the present day</a:t>
            </a:r>
            <a:r>
              <a:rPr lang="hr-HR" sz="2400" dirty="0" smtClean="0"/>
              <a:t>, such as n</a:t>
            </a:r>
            <a:r>
              <a:rPr lang="en-US" sz="2400" dirty="0" err="1" smtClean="0"/>
              <a:t>umerous</a:t>
            </a:r>
            <a:r>
              <a:rPr lang="en-US" sz="2400" dirty="0" smtClean="0"/>
              <a:t> verbs connected with the judicial procedure</a:t>
            </a:r>
            <a:r>
              <a:rPr lang="hr-HR" sz="2400" dirty="0" smtClean="0"/>
              <a:t>: </a:t>
            </a:r>
            <a:r>
              <a:rPr lang="hr-HR" sz="2400" i="1" dirty="0" smtClean="0"/>
              <a:t>sue, plead, accuse, indict, arraign, depose, blame, arrest, seize, pledge, warrant, assail, assign, judge, condemn, convict, award, distrain, imprison, banish, acquit, pardon</a:t>
            </a:r>
            <a:r>
              <a:rPr lang="hr-HR" sz="2400" dirty="0" smtClean="0"/>
              <a:t>, as well as many criminal offences: </a:t>
            </a:r>
            <a:r>
              <a:rPr lang="hr-HR" sz="2400" i="1" dirty="0" smtClean="0"/>
              <a:t>felony, trespass, assault, arson, larceny, fraud, libel, slander, perjury</a:t>
            </a:r>
            <a:r>
              <a:rPr lang="hr-HR" sz="2400" dirty="0" smtClean="0"/>
              <a:t> and </a:t>
            </a:r>
            <a:r>
              <a:rPr lang="hr-HR" sz="2400" i="1" dirty="0" smtClean="0"/>
              <a:t>adultery</a:t>
            </a:r>
            <a:r>
              <a:rPr lang="hr-HR" sz="2400" dirty="0" smtClean="0"/>
              <a:t>.</a:t>
            </a:r>
            <a:endParaRPr lang="hr-HR"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hr-HR" dirty="0" smtClean="0"/>
              <a:t>Language of administration</a:t>
            </a:r>
            <a:endParaRPr lang="hr-HR" dirty="0"/>
          </a:p>
        </p:txBody>
      </p:sp>
      <p:sp>
        <p:nvSpPr>
          <p:cNvPr id="2" name="Content Placeholder 1"/>
          <p:cNvSpPr>
            <a:spLocks noGrp="1"/>
          </p:cNvSpPr>
          <p:nvPr>
            <p:ph idx="1"/>
          </p:nvPr>
        </p:nvSpPr>
        <p:spPr/>
        <p:txBody>
          <a:bodyPr/>
          <a:lstStyle/>
          <a:p>
            <a:r>
              <a:rPr lang="hr-HR" dirty="0" smtClean="0"/>
              <a:t>A significant number of terms connected with the government and administration also stem from this period and are of French origin: </a:t>
            </a:r>
            <a:r>
              <a:rPr lang="hr-HR" i="1" dirty="0" smtClean="0"/>
              <a:t>government, govern, administer, administration, crown, empire, reign, royal, authority, sovereign, majesty, court, council, parliament, assembly, statute, treaty, alliance, repeal, tax</a:t>
            </a:r>
            <a:r>
              <a:rPr lang="hr-HR" dirty="0" smtClean="0"/>
              <a:t> and so on.</a:t>
            </a:r>
            <a:endParaRPr lang="hr-H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hr-HR" dirty="0" smtClean="0"/>
              <a:t>Legislative attempts to change the language of the law</a:t>
            </a:r>
            <a:endParaRPr lang="hr-HR" dirty="0"/>
          </a:p>
        </p:txBody>
      </p:sp>
      <p:sp>
        <p:nvSpPr>
          <p:cNvPr id="2" name="Content Placeholder 1"/>
          <p:cNvSpPr>
            <a:spLocks noGrp="1"/>
          </p:cNvSpPr>
          <p:nvPr>
            <p:ph idx="1"/>
          </p:nvPr>
        </p:nvSpPr>
        <p:spPr/>
        <p:txBody>
          <a:bodyPr>
            <a:normAutofit/>
          </a:bodyPr>
          <a:lstStyle/>
          <a:p>
            <a:r>
              <a:rPr lang="hr-HR" dirty="0" smtClean="0"/>
              <a:t>French as the dominant language of the law caused huge problems for common English people who had any contact with the law. An uneducated person who had a case before the court could not understand what was being said, since all court proceedings were conducted in French. </a:t>
            </a:r>
          </a:p>
          <a:p>
            <a:r>
              <a:rPr lang="hr-HR" dirty="0" smtClean="0"/>
              <a:t>The Parliament of the United Kingdom tried to regulate the language of the law on three occasions. The first attempt was the famous Statute of Pleadings from 1362.</a:t>
            </a:r>
            <a:endParaRPr lang="hr-H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hr-HR" dirty="0" smtClean="0"/>
              <a:t>The Statute of Pleading (1362)</a:t>
            </a:r>
            <a:endParaRPr lang="hr-HR" dirty="0"/>
          </a:p>
        </p:txBody>
      </p:sp>
      <p:sp>
        <p:nvSpPr>
          <p:cNvPr id="2" name="Content Placeholder 1"/>
          <p:cNvSpPr>
            <a:spLocks noGrp="1"/>
          </p:cNvSpPr>
          <p:nvPr>
            <p:ph idx="1"/>
          </p:nvPr>
        </p:nvSpPr>
        <p:spPr/>
        <p:txBody>
          <a:bodyPr>
            <a:normAutofit/>
          </a:bodyPr>
          <a:lstStyle/>
          <a:p>
            <a:r>
              <a:rPr lang="hr-HR" dirty="0" smtClean="0"/>
              <a:t>The Statute of Pleading demanded that all court proceedings should be conducted in English, and official documents should be recorded in Latin (because French was largely unknown in the country)</a:t>
            </a:r>
          </a:p>
          <a:p>
            <a:r>
              <a:rPr lang="hr-HR" dirty="0" smtClean="0"/>
              <a:t>It was written in French. </a:t>
            </a:r>
          </a:p>
          <a:p>
            <a:r>
              <a:rPr lang="hr-HR" dirty="0" smtClean="0"/>
              <a:t>However, lawyers continued to use French in the court as the language of the elite, so even though statutes were passed in English, Freench remained the dominant language of the courts until the 17th century.</a:t>
            </a:r>
            <a:endParaRPr lang="hr-H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hr-HR" sz="4000" dirty="0" smtClean="0"/>
              <a:t>The second attempt (1650)</a:t>
            </a:r>
            <a:endParaRPr lang="hr-HR" sz="4000" dirty="0"/>
          </a:p>
        </p:txBody>
      </p:sp>
      <p:sp>
        <p:nvSpPr>
          <p:cNvPr id="2" name="Content Placeholder 1"/>
          <p:cNvSpPr>
            <a:spLocks noGrp="1"/>
          </p:cNvSpPr>
          <p:nvPr>
            <p:ph idx="1"/>
          </p:nvPr>
        </p:nvSpPr>
        <p:spPr/>
        <p:txBody>
          <a:bodyPr>
            <a:normAutofit fontScale="92500" lnSpcReduction="20000"/>
          </a:bodyPr>
          <a:lstStyle/>
          <a:p>
            <a:r>
              <a:rPr lang="hr-HR" dirty="0" smtClean="0"/>
              <a:t>The second attempt dates from the Puritan period, when in 1650 Cromwell's Parliament adopted the law (</a:t>
            </a:r>
            <a:r>
              <a:rPr lang="hr-HR" i="1" dirty="0" smtClean="0"/>
              <a:t>An Act for turning the Books of the Law, and all Proces and Proceedings in Courts of Justice, into English</a:t>
            </a:r>
            <a:r>
              <a:rPr lang="hr-HR" dirty="0" smtClean="0"/>
              <a:t>) that requested that all report-books of the resolutions of judges and other books of the law in England had to be written in English: „</a:t>
            </a:r>
            <a:r>
              <a:rPr lang="en-US" dirty="0" smtClean="0"/>
              <a:t>The Parliament have thought fit to Declare and Enact</a:t>
            </a:r>
            <a:r>
              <a:rPr lang="hr-HR" dirty="0" smtClean="0"/>
              <a:t> ...</a:t>
            </a:r>
            <a:r>
              <a:rPr lang="en-US" dirty="0" smtClean="0"/>
              <a:t>That all the Report-Books of the Resolutions of Judges, and other Books of the Law of England, shall be Translated into the English Tongue: And that from and after the First day of January, 1650, all Report-Books of the Resolutions of Judges, and all other Books of the Law of England, which shall be Printed, shall be in the English Tongue </a:t>
            </a:r>
            <a:r>
              <a:rPr lang="en-US" dirty="0" err="1" smtClean="0"/>
              <a:t>onely</a:t>
            </a:r>
            <a:r>
              <a:rPr lang="en-US" dirty="0" smtClean="0"/>
              <a:t>.” </a:t>
            </a:r>
            <a:endParaRPr lang="hr-HR" dirty="0" smtClean="0"/>
          </a:p>
          <a:p>
            <a:endParaRPr lang="hr-H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hr-HR"/>
          </a:p>
        </p:txBody>
      </p:sp>
      <p:sp>
        <p:nvSpPr>
          <p:cNvPr id="2" name="Content Placeholder 1"/>
          <p:cNvSpPr>
            <a:spLocks noGrp="1"/>
          </p:cNvSpPr>
          <p:nvPr>
            <p:ph idx="1"/>
          </p:nvPr>
        </p:nvSpPr>
        <p:spPr/>
        <p:txBody>
          <a:bodyPr/>
          <a:lstStyle/>
          <a:p>
            <a:r>
              <a:rPr lang="hr-HR" dirty="0" smtClean="0"/>
              <a:t>Members of the legal profession were largely against this law, and consequently in 1660, after the Restoration, it was repealed and everything continued as before. </a:t>
            </a:r>
          </a:p>
          <a:p>
            <a:r>
              <a:rPr lang="hr-HR" dirty="0" smtClean="0"/>
              <a:t>With time, however, English became dominant in various types of legal documents, such as wills.</a:t>
            </a:r>
          </a:p>
          <a:p>
            <a:pPr>
              <a:buNone/>
            </a:pPr>
            <a:endParaRPr lang="hr-H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hr-HR" dirty="0" smtClean="0"/>
              <a:t>Rise of Legal English</a:t>
            </a:r>
            <a:endParaRPr lang="en-US" dirty="0"/>
          </a:p>
        </p:txBody>
      </p:sp>
      <p:sp>
        <p:nvSpPr>
          <p:cNvPr id="2" name="Content Placeholder 1"/>
          <p:cNvSpPr>
            <a:spLocks noGrp="1"/>
          </p:cNvSpPr>
          <p:nvPr>
            <p:ph idx="1"/>
          </p:nvPr>
        </p:nvSpPr>
        <p:spPr/>
        <p:txBody>
          <a:bodyPr/>
          <a:lstStyle/>
          <a:p>
            <a:r>
              <a:rPr lang="hr-HR" dirty="0" smtClean="0"/>
              <a:t>Wills began to be written in English in the 15th century</a:t>
            </a:r>
          </a:p>
          <a:p>
            <a:r>
              <a:rPr lang="hr-HR" dirty="0" smtClean="0"/>
              <a:t>Statutes were written in Latin until about 1300, in French until 1485, in English and French for a few years and in English alone from 1489</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hr-HR" dirty="0" smtClean="0"/>
              <a:t>The Court of Justice Act (1731)</a:t>
            </a:r>
            <a:endParaRPr lang="hr-HR" dirty="0"/>
          </a:p>
        </p:txBody>
      </p:sp>
      <p:sp>
        <p:nvSpPr>
          <p:cNvPr id="2" name="Content Placeholder 1"/>
          <p:cNvSpPr>
            <a:spLocks noGrp="1"/>
          </p:cNvSpPr>
          <p:nvPr>
            <p:ph idx="1"/>
          </p:nvPr>
        </p:nvSpPr>
        <p:spPr/>
        <p:txBody>
          <a:bodyPr>
            <a:normAutofit lnSpcReduction="10000"/>
          </a:bodyPr>
          <a:lstStyle/>
          <a:p>
            <a:r>
              <a:rPr lang="hr-HR" dirty="0" smtClean="0"/>
              <a:t>Finally, in 1731 Parliament passed The Courts of Justice Act which required that all court proceedings and statutes had to be only in English, and not in Latin or French:</a:t>
            </a:r>
          </a:p>
          <a:p>
            <a:r>
              <a:rPr lang="hr-HR" dirty="0" smtClean="0"/>
              <a:t>“be it enacted...that all proceedings whatsoever in any courts of justice within that part of </a:t>
            </a:r>
            <a:r>
              <a:rPr lang="hr-HR" i="1" dirty="0" smtClean="0"/>
              <a:t>Great Britain</a:t>
            </a:r>
            <a:r>
              <a:rPr lang="hr-HR" dirty="0" smtClean="0"/>
              <a:t> called </a:t>
            </a:r>
            <a:r>
              <a:rPr lang="hr-HR" i="1" dirty="0" smtClean="0"/>
              <a:t>England</a:t>
            </a:r>
            <a:r>
              <a:rPr lang="hr-HR" dirty="0" smtClean="0"/>
              <a:t>, and in the court of exchequer in </a:t>
            </a:r>
            <a:r>
              <a:rPr lang="hr-HR" i="1" dirty="0" smtClean="0"/>
              <a:t>Scotland</a:t>
            </a:r>
            <a:r>
              <a:rPr lang="hr-HR" dirty="0" smtClean="0"/>
              <a:t>, and which concern the law and administration of justice, shall be in the </a:t>
            </a:r>
            <a:r>
              <a:rPr lang="hr-HR" i="1" dirty="0" smtClean="0"/>
              <a:t>English</a:t>
            </a:r>
            <a:r>
              <a:rPr lang="hr-HR" dirty="0" smtClean="0"/>
              <a:t> tongue and language only, and not in </a:t>
            </a:r>
            <a:r>
              <a:rPr lang="hr-HR" i="1" dirty="0" smtClean="0"/>
              <a:t>Latin</a:t>
            </a:r>
            <a:r>
              <a:rPr lang="hr-HR" dirty="0" smtClean="0"/>
              <a:t> or </a:t>
            </a:r>
            <a:r>
              <a:rPr lang="hr-HR" i="1" dirty="0" smtClean="0"/>
              <a:t>French</a:t>
            </a:r>
            <a:r>
              <a:rPr lang="hr-HR" dirty="0" smtClean="0"/>
              <a:t>, or any other tongue or language whatsoever...”</a:t>
            </a:r>
          </a:p>
          <a:p>
            <a:endParaRPr lang="hr-H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Legal language</a:t>
            </a:r>
            <a:endParaRPr lang="en-US" dirty="0"/>
          </a:p>
        </p:txBody>
      </p:sp>
      <p:sp>
        <p:nvSpPr>
          <p:cNvPr id="3" name="Content Placeholder 2"/>
          <p:cNvSpPr>
            <a:spLocks noGrp="1"/>
          </p:cNvSpPr>
          <p:nvPr>
            <p:ph idx="1"/>
          </p:nvPr>
        </p:nvSpPr>
        <p:spPr/>
        <p:txBody>
          <a:bodyPr/>
          <a:lstStyle/>
          <a:p>
            <a:r>
              <a:rPr lang="hr-HR" dirty="0" smtClean="0"/>
              <a:t>Legal language is a language used by the legal profession, BUT it is not aimed solely at internal communication within the profession because it governs all areas of social life.</a:t>
            </a:r>
            <a:endParaRPr lang="en-US" dirty="0" smtClean="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hr-HR" dirty="0" smtClean="0"/>
              <a:t>The end of trilingualiasm</a:t>
            </a:r>
            <a:endParaRPr lang="hr-HR" dirty="0"/>
          </a:p>
        </p:txBody>
      </p:sp>
      <p:sp>
        <p:nvSpPr>
          <p:cNvPr id="2" name="Content Placeholder 1"/>
          <p:cNvSpPr>
            <a:spLocks noGrp="1"/>
          </p:cNvSpPr>
          <p:nvPr>
            <p:ph idx="1"/>
          </p:nvPr>
        </p:nvSpPr>
        <p:spPr/>
        <p:txBody>
          <a:bodyPr/>
          <a:lstStyle/>
          <a:p>
            <a:r>
              <a:rPr lang="hr-HR" dirty="0" smtClean="0"/>
              <a:t>This law marks the end of trilingualism of the English legal profession marked by using Latin for written pleadings and legal records, English for hearing witnesses, and French for oral pleadings. </a:t>
            </a:r>
            <a:endParaRPr lang="hr-H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hr-HR" dirty="0" smtClean="0"/>
              <a:t>In conclusion</a:t>
            </a:r>
            <a:endParaRPr lang="hr-HR" dirty="0"/>
          </a:p>
        </p:txBody>
      </p:sp>
      <p:sp>
        <p:nvSpPr>
          <p:cNvPr id="2" name="Content Placeholder 1"/>
          <p:cNvSpPr>
            <a:spLocks noGrp="1"/>
          </p:cNvSpPr>
          <p:nvPr>
            <p:ph idx="1"/>
          </p:nvPr>
        </p:nvSpPr>
        <p:spPr/>
        <p:txBody>
          <a:bodyPr/>
          <a:lstStyle/>
          <a:p>
            <a:r>
              <a:rPr lang="hr-HR" dirty="0" smtClean="0"/>
              <a:t>It is important to understand how legal English evolved and how other languages influenced (and continue to influence) its development. </a:t>
            </a:r>
          </a:p>
          <a:p>
            <a:r>
              <a:rPr lang="hr-HR" dirty="0" smtClean="0"/>
              <a:t>A better insight into historical development enables a better understanding of some of the features of modern legal English and a better understanding of the way in which it is changing today.</a:t>
            </a:r>
            <a:endParaRPr lang="hr-H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hr-HR" dirty="0" smtClean="0"/>
              <a:t>Thank you for your attention!</a:t>
            </a:r>
            <a:endParaRPr lang="hr-HR" dirty="0"/>
          </a:p>
        </p:txBody>
      </p:sp>
      <p:sp>
        <p:nvSpPr>
          <p:cNvPr id="5" name="Subtitle 4"/>
          <p:cNvSpPr>
            <a:spLocks noGrp="1"/>
          </p:cNvSpPr>
          <p:nvPr>
            <p:ph type="subTitle" idx="1"/>
          </p:nvPr>
        </p:nvSpPr>
        <p:spPr/>
        <p:txBody>
          <a:bodyPr/>
          <a:lstStyle/>
          <a:p>
            <a:endParaRPr lang="hr-H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LSP and Legal English</a:t>
            </a:r>
            <a:endParaRPr lang="en-US" dirty="0"/>
          </a:p>
        </p:txBody>
      </p:sp>
      <p:sp>
        <p:nvSpPr>
          <p:cNvPr id="3" name="Content Placeholder 2"/>
          <p:cNvSpPr>
            <a:spLocks noGrp="1"/>
          </p:cNvSpPr>
          <p:nvPr>
            <p:ph idx="1"/>
          </p:nvPr>
        </p:nvSpPr>
        <p:spPr/>
        <p:txBody>
          <a:bodyPr/>
          <a:lstStyle/>
          <a:p>
            <a:r>
              <a:rPr lang="hr-HR" dirty="0" smtClean="0"/>
              <a:t>Legal language differs from other languages for specific purposes in the following ways:</a:t>
            </a:r>
          </a:p>
          <a:p>
            <a:pPr>
              <a:buNone/>
            </a:pPr>
            <a:r>
              <a:rPr lang="hr-HR" dirty="0" smtClean="0"/>
              <a:t>1. It is very old and it goes back to the beginnings of organised society</a:t>
            </a:r>
          </a:p>
          <a:p>
            <a:pPr>
              <a:buNone/>
            </a:pPr>
            <a:r>
              <a:rPr lang="hr-HR" dirty="0" smtClean="0"/>
              <a:t>2. It is not used only for internal professional communication as it affects the life of all citizens (Plain English for Law movement)</a:t>
            </a:r>
          </a:p>
          <a:p>
            <a:pPr>
              <a:buNone/>
            </a:pPr>
            <a:r>
              <a:rPr lang="hr-HR" dirty="0" smtClean="0"/>
              <a:t>3. It can absorb terms from any other professional language</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Characteristics of Legal English</a:t>
            </a:r>
            <a:endParaRPr lang="en-US" dirty="0"/>
          </a:p>
        </p:txBody>
      </p:sp>
      <p:sp>
        <p:nvSpPr>
          <p:cNvPr id="3" name="Content Placeholder 2"/>
          <p:cNvSpPr>
            <a:spLocks noGrp="1"/>
          </p:cNvSpPr>
          <p:nvPr>
            <p:ph idx="1"/>
          </p:nvPr>
        </p:nvSpPr>
        <p:spPr/>
        <p:txBody>
          <a:bodyPr/>
          <a:lstStyle/>
          <a:p>
            <a:r>
              <a:rPr lang="hr-HR" dirty="0" smtClean="0"/>
              <a:t>Archaisms</a:t>
            </a:r>
          </a:p>
          <a:p>
            <a:r>
              <a:rPr lang="hr-HR" dirty="0" smtClean="0"/>
              <a:t>Borrowings</a:t>
            </a:r>
          </a:p>
          <a:p>
            <a:r>
              <a:rPr lang="hr-HR" dirty="0" smtClean="0"/>
              <a:t>Collocations</a:t>
            </a:r>
          </a:p>
          <a:p>
            <a:r>
              <a:rPr lang="hr-HR" dirty="0" smtClean="0"/>
              <a:t>Ordinary words with special meaning</a:t>
            </a:r>
          </a:p>
          <a:p>
            <a:r>
              <a:rPr lang="hr-HR" dirty="0" smtClean="0"/>
              <a:t>Doubles and triplets</a:t>
            </a:r>
          </a:p>
          <a:p>
            <a:r>
              <a:rPr lang="hr-HR" dirty="0" smtClean="0"/>
              <a:t>Pro-forms</a:t>
            </a:r>
          </a:p>
          <a:p>
            <a:r>
              <a:rPr lang="hr-HR" dirty="0" smtClean="0"/>
              <a:t>Subordination, nominalisation, passivization, multiple negation</a:t>
            </a:r>
          </a:p>
          <a:p>
            <a:r>
              <a:rPr lang="hr-HR" dirty="0" smtClean="0"/>
              <a:t>Special usage of modal verbs</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b="1" i="1" dirty="0" smtClean="0"/>
              <a:t>Decide whether the following statements are true (T) or false (F). If false, provide the correct information.</a:t>
            </a:r>
            <a:endParaRPr lang="en-US" sz="2000" dirty="0"/>
          </a:p>
        </p:txBody>
      </p:sp>
      <p:graphicFrame>
        <p:nvGraphicFramePr>
          <p:cNvPr id="4" name="Content Placeholder 3"/>
          <p:cNvGraphicFramePr>
            <a:graphicFrameLocks noGrp="1"/>
          </p:cNvGraphicFramePr>
          <p:nvPr>
            <p:ph idx="1"/>
          </p:nvPr>
        </p:nvGraphicFramePr>
        <p:xfrm>
          <a:off x="457200" y="1935163"/>
          <a:ext cx="8229600" cy="508508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marL="0" marR="0">
                        <a:lnSpc>
                          <a:spcPct val="107000"/>
                        </a:lnSpc>
                        <a:spcBef>
                          <a:spcPts val="0"/>
                        </a:spcBef>
                        <a:spcAft>
                          <a:spcPts val="0"/>
                        </a:spcAft>
                      </a:pPr>
                      <a:r>
                        <a:rPr lang="en-GB" sz="1200" dirty="0">
                          <a:solidFill>
                            <a:srgbClr val="000000"/>
                          </a:solidFill>
                          <a:latin typeface="Times New Roman"/>
                          <a:ea typeface="Times New Roman"/>
                          <a:cs typeface="Times New Roman"/>
                        </a:rPr>
                        <a:t>Term</a:t>
                      </a:r>
                      <a:endParaRPr lang="en-US" sz="1100" dirty="0">
                        <a:latin typeface="Calibri"/>
                        <a:ea typeface="Calibri"/>
                        <a:cs typeface="Times New Roman"/>
                      </a:endParaRPr>
                    </a:p>
                  </a:txBody>
                  <a:tcPr marL="66675" marR="66675" marT="66675" marB="66675"/>
                </a:tc>
                <a:tc>
                  <a:txBody>
                    <a:bodyPr/>
                    <a:lstStyle/>
                    <a:p>
                      <a:pPr marL="0" marR="0">
                        <a:lnSpc>
                          <a:spcPct val="107000"/>
                        </a:lnSpc>
                        <a:spcBef>
                          <a:spcPts val="0"/>
                        </a:spcBef>
                        <a:spcAft>
                          <a:spcPts val="0"/>
                        </a:spcAft>
                      </a:pPr>
                      <a:r>
                        <a:rPr lang="en-GB" sz="1200">
                          <a:solidFill>
                            <a:srgbClr val="000000"/>
                          </a:solidFill>
                          <a:latin typeface="Times New Roman"/>
                          <a:ea typeface="Times New Roman"/>
                          <a:cs typeface="Times New Roman"/>
                        </a:rPr>
                        <a:t>Meaning</a:t>
                      </a:r>
                      <a:endParaRPr lang="en-US" sz="1100">
                        <a:latin typeface="Calibri"/>
                        <a:ea typeface="Calibri"/>
                        <a:cs typeface="Times New Roman"/>
                      </a:endParaRPr>
                    </a:p>
                  </a:txBody>
                  <a:tcPr marL="66675" marR="66675" marT="66675" marB="66675"/>
                </a:tc>
                <a:tc>
                  <a:txBody>
                    <a:bodyPr/>
                    <a:lstStyle/>
                    <a:p>
                      <a:pPr marL="0" marR="0">
                        <a:lnSpc>
                          <a:spcPct val="107000"/>
                        </a:lnSpc>
                        <a:spcBef>
                          <a:spcPts val="0"/>
                        </a:spcBef>
                        <a:spcAft>
                          <a:spcPts val="0"/>
                        </a:spcAft>
                      </a:pPr>
                      <a:r>
                        <a:rPr lang="en-GB" sz="1200">
                          <a:solidFill>
                            <a:srgbClr val="000000"/>
                          </a:solidFill>
                          <a:latin typeface="Times New Roman"/>
                          <a:ea typeface="Times New Roman"/>
                          <a:cs typeface="Times New Roman"/>
                        </a:rPr>
                        <a:t>T</a:t>
                      </a:r>
                      <a:endParaRPr lang="en-US" sz="1100">
                        <a:latin typeface="Calibri"/>
                        <a:ea typeface="Calibri"/>
                        <a:cs typeface="Times New Roman"/>
                      </a:endParaRPr>
                    </a:p>
                  </a:txBody>
                  <a:tcPr marL="66675" marR="66675" marT="66675" marB="66675"/>
                </a:tc>
                <a:tc>
                  <a:txBody>
                    <a:bodyPr/>
                    <a:lstStyle/>
                    <a:p>
                      <a:pPr marL="0" marR="0">
                        <a:lnSpc>
                          <a:spcPct val="107000"/>
                        </a:lnSpc>
                        <a:spcBef>
                          <a:spcPts val="0"/>
                        </a:spcBef>
                        <a:spcAft>
                          <a:spcPts val="0"/>
                        </a:spcAft>
                      </a:pPr>
                      <a:r>
                        <a:rPr lang="en-GB" sz="1200">
                          <a:solidFill>
                            <a:srgbClr val="000000"/>
                          </a:solidFill>
                          <a:latin typeface="Times New Roman"/>
                          <a:ea typeface="Times New Roman"/>
                          <a:cs typeface="Times New Roman"/>
                        </a:rPr>
                        <a:t>F</a:t>
                      </a:r>
                      <a:endParaRPr lang="en-US" sz="1100">
                        <a:latin typeface="Calibri"/>
                        <a:ea typeface="Calibri"/>
                        <a:cs typeface="Times New Roman"/>
                      </a:endParaRPr>
                    </a:p>
                  </a:txBody>
                  <a:tcPr marL="66675" marR="66675" marT="66675" marB="66675"/>
                </a:tc>
              </a:tr>
              <a:tr h="370840">
                <a:tc>
                  <a:txBody>
                    <a:bodyPr/>
                    <a:lstStyle/>
                    <a:p>
                      <a:pPr marL="0" marR="0">
                        <a:lnSpc>
                          <a:spcPct val="107000"/>
                        </a:lnSpc>
                        <a:spcBef>
                          <a:spcPts val="0"/>
                        </a:spcBef>
                        <a:spcAft>
                          <a:spcPts val="0"/>
                        </a:spcAft>
                      </a:pPr>
                      <a:r>
                        <a:rPr lang="en-GB" sz="1200" dirty="0">
                          <a:solidFill>
                            <a:srgbClr val="000000"/>
                          </a:solidFill>
                          <a:latin typeface="Times New Roman"/>
                          <a:ea typeface="Times New Roman"/>
                          <a:cs typeface="Times New Roman"/>
                        </a:rPr>
                        <a:t>collocation</a:t>
                      </a:r>
                      <a:endParaRPr lang="en-US" sz="1100" dirty="0">
                        <a:latin typeface="Calibri"/>
                        <a:ea typeface="Calibri"/>
                        <a:cs typeface="Times New Roman"/>
                      </a:endParaRPr>
                    </a:p>
                  </a:txBody>
                  <a:tcPr marL="66675" marR="66675" marT="66675" marB="66675"/>
                </a:tc>
                <a:tc>
                  <a:txBody>
                    <a:bodyPr/>
                    <a:lstStyle/>
                    <a:p>
                      <a:pPr marL="0" marR="0">
                        <a:lnSpc>
                          <a:spcPct val="107000"/>
                        </a:lnSpc>
                        <a:spcBef>
                          <a:spcPts val="0"/>
                        </a:spcBef>
                        <a:spcAft>
                          <a:spcPts val="0"/>
                        </a:spcAft>
                      </a:pPr>
                      <a:r>
                        <a:rPr lang="en-GB" sz="1200" dirty="0">
                          <a:solidFill>
                            <a:srgbClr val="000000"/>
                          </a:solidFill>
                          <a:latin typeface="Times New Roman"/>
                          <a:ea typeface="Times New Roman"/>
                          <a:cs typeface="Times New Roman"/>
                        </a:rPr>
                        <a:t>a sequence of words </a:t>
                      </a:r>
                      <a:r>
                        <a:rPr lang="en-GB" sz="1200" dirty="0" smtClean="0">
                          <a:solidFill>
                            <a:srgbClr val="000000"/>
                          </a:solidFill>
                          <a:latin typeface="Times New Roman"/>
                          <a:ea typeface="Times New Roman"/>
                          <a:cs typeface="Times New Roman"/>
                        </a:rPr>
                        <a:t>that</a:t>
                      </a:r>
                      <a:r>
                        <a:rPr lang="hr-HR" sz="1200" baseline="0" dirty="0" smtClean="0">
                          <a:solidFill>
                            <a:srgbClr val="000000"/>
                          </a:solidFill>
                          <a:latin typeface="Times New Roman"/>
                          <a:ea typeface="Times New Roman"/>
                          <a:cs typeface="Times New Roman"/>
                        </a:rPr>
                        <a:t> co-occur</a:t>
                      </a:r>
                      <a:r>
                        <a:rPr lang="en-GB" sz="1200" u="none" dirty="0" smtClean="0">
                          <a:solidFill>
                            <a:srgbClr val="000000"/>
                          </a:solidFill>
                          <a:latin typeface="Times New Roman"/>
                          <a:ea typeface="Times New Roman"/>
                          <a:cs typeface="Times New Roman"/>
                          <a:hlinkClick r:id="rId2"/>
                        </a:rPr>
                        <a:t> </a:t>
                      </a:r>
                      <a:r>
                        <a:rPr lang="en-GB" sz="1200" dirty="0">
                          <a:solidFill>
                            <a:srgbClr val="000000"/>
                          </a:solidFill>
                          <a:latin typeface="Times New Roman"/>
                          <a:ea typeface="Times New Roman"/>
                          <a:cs typeface="Times New Roman"/>
                        </a:rPr>
                        <a:t>more often than would be expected by chance</a:t>
                      </a:r>
                      <a:endParaRPr lang="en-US" sz="1100" dirty="0">
                        <a:latin typeface="Calibri"/>
                        <a:ea typeface="Calibri"/>
                        <a:cs typeface="Times New Roman"/>
                      </a:endParaRPr>
                    </a:p>
                  </a:txBody>
                  <a:tcPr marL="66675" marR="66675" marT="66675" marB="66675"/>
                </a:tc>
                <a:tc>
                  <a:txBody>
                    <a:bodyPr/>
                    <a:lstStyle/>
                    <a:p>
                      <a:pPr>
                        <a:lnSpc>
                          <a:spcPct val="107000"/>
                        </a:lnSpc>
                      </a:pPr>
                      <a:endParaRPr lang="en-US" sz="1100" dirty="0">
                        <a:latin typeface="Calibri"/>
                        <a:ea typeface="Times New Roman"/>
                        <a:cs typeface="Times New Roman"/>
                      </a:endParaRPr>
                    </a:p>
                  </a:txBody>
                  <a:tcPr marL="66675" marR="66675" marT="66675" marB="66675"/>
                </a:tc>
                <a:tc>
                  <a:txBody>
                    <a:bodyPr/>
                    <a:lstStyle/>
                    <a:p>
                      <a:pPr>
                        <a:lnSpc>
                          <a:spcPct val="107000"/>
                        </a:lnSpc>
                      </a:pPr>
                      <a:endParaRPr lang="en-US" sz="1100">
                        <a:latin typeface="Calibri"/>
                        <a:ea typeface="Times New Roman"/>
                        <a:cs typeface="Times New Roman"/>
                      </a:endParaRPr>
                    </a:p>
                  </a:txBody>
                  <a:tcPr marL="66675" marR="66675" marT="66675" marB="66675"/>
                </a:tc>
              </a:tr>
              <a:tr h="370840">
                <a:tc>
                  <a:txBody>
                    <a:bodyPr/>
                    <a:lstStyle/>
                    <a:p>
                      <a:pPr marL="0" marR="0">
                        <a:lnSpc>
                          <a:spcPct val="107000"/>
                        </a:lnSpc>
                        <a:spcBef>
                          <a:spcPts val="0"/>
                        </a:spcBef>
                        <a:spcAft>
                          <a:spcPts val="0"/>
                        </a:spcAft>
                      </a:pPr>
                      <a:r>
                        <a:rPr lang="en-GB" sz="1200">
                          <a:solidFill>
                            <a:srgbClr val="000000"/>
                          </a:solidFill>
                          <a:latin typeface="Times New Roman"/>
                          <a:ea typeface="Times New Roman"/>
                          <a:cs typeface="Times New Roman"/>
                        </a:rPr>
                        <a:t>doublet</a:t>
                      </a:r>
                      <a:endParaRPr lang="en-US" sz="1100">
                        <a:latin typeface="Calibri"/>
                        <a:ea typeface="Calibri"/>
                        <a:cs typeface="Times New Roman"/>
                      </a:endParaRPr>
                    </a:p>
                  </a:txBody>
                  <a:tcPr marL="66675" marR="66675" marT="66675" marB="66675"/>
                </a:tc>
                <a:tc>
                  <a:txBody>
                    <a:bodyPr/>
                    <a:lstStyle/>
                    <a:p>
                      <a:pPr marL="0" marR="0">
                        <a:lnSpc>
                          <a:spcPct val="107000"/>
                        </a:lnSpc>
                        <a:spcBef>
                          <a:spcPts val="0"/>
                        </a:spcBef>
                        <a:spcAft>
                          <a:spcPts val="0"/>
                        </a:spcAft>
                      </a:pPr>
                      <a:r>
                        <a:rPr lang="en-GB" sz="1200" dirty="0">
                          <a:solidFill>
                            <a:srgbClr val="000000"/>
                          </a:solidFill>
                          <a:latin typeface="Times New Roman"/>
                          <a:ea typeface="Times New Roman"/>
                          <a:cs typeface="Times New Roman"/>
                        </a:rPr>
                        <a:t>Two or more words having the same form</a:t>
                      </a:r>
                      <a:endParaRPr lang="en-US" sz="1100" dirty="0">
                        <a:latin typeface="Calibri"/>
                        <a:ea typeface="Calibri"/>
                        <a:cs typeface="Times New Roman"/>
                      </a:endParaRPr>
                    </a:p>
                  </a:txBody>
                  <a:tcPr marL="66675" marR="66675" marT="66675" marB="66675"/>
                </a:tc>
                <a:tc>
                  <a:txBody>
                    <a:bodyPr/>
                    <a:lstStyle/>
                    <a:p>
                      <a:pPr>
                        <a:lnSpc>
                          <a:spcPct val="107000"/>
                        </a:lnSpc>
                      </a:pPr>
                      <a:endParaRPr lang="en-US" sz="1100">
                        <a:latin typeface="Calibri"/>
                        <a:ea typeface="Times New Roman"/>
                        <a:cs typeface="Times New Roman"/>
                      </a:endParaRPr>
                    </a:p>
                  </a:txBody>
                  <a:tcPr marL="66675" marR="66675" marT="66675" marB="66675"/>
                </a:tc>
                <a:tc>
                  <a:txBody>
                    <a:bodyPr/>
                    <a:lstStyle/>
                    <a:p>
                      <a:pPr>
                        <a:lnSpc>
                          <a:spcPct val="107000"/>
                        </a:lnSpc>
                      </a:pPr>
                      <a:endParaRPr lang="en-US" sz="1100">
                        <a:latin typeface="Calibri"/>
                        <a:ea typeface="Times New Roman"/>
                        <a:cs typeface="Times New Roman"/>
                      </a:endParaRPr>
                    </a:p>
                  </a:txBody>
                  <a:tcPr marL="66675" marR="66675" marT="66675" marB="66675"/>
                </a:tc>
              </a:tr>
              <a:tr h="370840">
                <a:tc>
                  <a:txBody>
                    <a:bodyPr/>
                    <a:lstStyle/>
                    <a:p>
                      <a:pPr marL="0" marR="0">
                        <a:lnSpc>
                          <a:spcPct val="107000"/>
                        </a:lnSpc>
                        <a:spcBef>
                          <a:spcPts val="0"/>
                        </a:spcBef>
                        <a:spcAft>
                          <a:spcPts val="0"/>
                        </a:spcAft>
                      </a:pPr>
                      <a:r>
                        <a:rPr lang="en-GB" sz="1200">
                          <a:solidFill>
                            <a:srgbClr val="000000"/>
                          </a:solidFill>
                          <a:latin typeface="Times New Roman"/>
                          <a:ea typeface="Times New Roman"/>
                          <a:cs typeface="Times New Roman"/>
                        </a:rPr>
                        <a:t>modal verb/auxiliary</a:t>
                      </a:r>
                      <a:endParaRPr lang="en-US" sz="1100">
                        <a:latin typeface="Calibri"/>
                        <a:ea typeface="Calibri"/>
                        <a:cs typeface="Times New Roman"/>
                      </a:endParaRPr>
                    </a:p>
                  </a:txBody>
                  <a:tcPr marL="66675" marR="66675" marT="66675" marB="66675"/>
                </a:tc>
                <a:tc>
                  <a:txBody>
                    <a:bodyPr/>
                    <a:lstStyle/>
                    <a:p>
                      <a:pPr marL="0" marR="0">
                        <a:lnSpc>
                          <a:spcPct val="107000"/>
                        </a:lnSpc>
                        <a:spcBef>
                          <a:spcPts val="0"/>
                        </a:spcBef>
                        <a:spcAft>
                          <a:spcPts val="0"/>
                        </a:spcAft>
                      </a:pPr>
                      <a:r>
                        <a:rPr lang="en-GB" sz="1200" dirty="0">
                          <a:solidFill>
                            <a:srgbClr val="000000"/>
                          </a:solidFill>
                          <a:latin typeface="Times New Roman"/>
                          <a:ea typeface="Times New Roman"/>
                          <a:cs typeface="Times New Roman"/>
                        </a:rPr>
                        <a:t>a type of verb that is used to indicate modality: likelihood, ability, permission, and obligation</a:t>
                      </a:r>
                      <a:endParaRPr lang="en-US" sz="1100" dirty="0">
                        <a:latin typeface="Calibri"/>
                        <a:ea typeface="Calibri"/>
                        <a:cs typeface="Times New Roman"/>
                      </a:endParaRPr>
                    </a:p>
                  </a:txBody>
                  <a:tcPr marL="66675" marR="66675" marT="66675" marB="66675"/>
                </a:tc>
                <a:tc>
                  <a:txBody>
                    <a:bodyPr/>
                    <a:lstStyle/>
                    <a:p>
                      <a:pPr>
                        <a:lnSpc>
                          <a:spcPct val="107000"/>
                        </a:lnSpc>
                      </a:pPr>
                      <a:endParaRPr lang="en-US" sz="1100" dirty="0">
                        <a:latin typeface="Calibri"/>
                        <a:ea typeface="Times New Roman"/>
                        <a:cs typeface="Times New Roman"/>
                      </a:endParaRPr>
                    </a:p>
                  </a:txBody>
                  <a:tcPr marL="66675" marR="66675" marT="66675" marB="66675"/>
                </a:tc>
                <a:tc>
                  <a:txBody>
                    <a:bodyPr/>
                    <a:lstStyle/>
                    <a:p>
                      <a:pPr>
                        <a:lnSpc>
                          <a:spcPct val="107000"/>
                        </a:lnSpc>
                      </a:pPr>
                      <a:endParaRPr lang="en-US" sz="1100">
                        <a:latin typeface="Calibri"/>
                        <a:ea typeface="Times New Roman"/>
                        <a:cs typeface="Times New Roman"/>
                      </a:endParaRPr>
                    </a:p>
                  </a:txBody>
                  <a:tcPr marL="66675" marR="66675" marT="66675" marB="66675"/>
                </a:tc>
              </a:tr>
              <a:tr h="370840">
                <a:tc>
                  <a:txBody>
                    <a:bodyPr/>
                    <a:lstStyle/>
                    <a:p>
                      <a:pPr marL="0" marR="0">
                        <a:lnSpc>
                          <a:spcPct val="107000"/>
                        </a:lnSpc>
                        <a:spcBef>
                          <a:spcPts val="0"/>
                        </a:spcBef>
                        <a:spcAft>
                          <a:spcPts val="0"/>
                        </a:spcAft>
                      </a:pPr>
                      <a:r>
                        <a:rPr lang="en-GB" sz="1200">
                          <a:solidFill>
                            <a:srgbClr val="000000"/>
                          </a:solidFill>
                          <a:latin typeface="Times New Roman"/>
                          <a:ea typeface="Times New Roman"/>
                          <a:cs typeface="Times New Roman"/>
                        </a:rPr>
                        <a:t>pro-form</a:t>
                      </a:r>
                      <a:endParaRPr lang="en-US" sz="1100">
                        <a:latin typeface="Calibri"/>
                        <a:ea typeface="Calibri"/>
                        <a:cs typeface="Times New Roman"/>
                      </a:endParaRPr>
                    </a:p>
                  </a:txBody>
                  <a:tcPr marL="66675" marR="66675" marT="66675" marB="66675"/>
                </a:tc>
                <a:tc>
                  <a:txBody>
                    <a:bodyPr/>
                    <a:lstStyle/>
                    <a:p>
                      <a:pPr marL="0" marR="0">
                        <a:lnSpc>
                          <a:spcPct val="107000"/>
                        </a:lnSpc>
                        <a:spcBef>
                          <a:spcPts val="0"/>
                        </a:spcBef>
                        <a:spcAft>
                          <a:spcPts val="0"/>
                        </a:spcAft>
                      </a:pPr>
                      <a:r>
                        <a:rPr lang="en-GB" sz="1200">
                          <a:solidFill>
                            <a:srgbClr val="000000"/>
                          </a:solidFill>
                          <a:latin typeface="Times New Roman"/>
                          <a:ea typeface="Times New Roman"/>
                          <a:cs typeface="Times New Roman"/>
                        </a:rPr>
                        <a:t>a type of function word or expression that stands for (expresses the same content as) another word, phrase, clause or sentence</a:t>
                      </a:r>
                      <a:r>
                        <a:rPr lang="en-GB" sz="1200">
                          <a:solidFill>
                            <a:srgbClr val="000000"/>
                          </a:solidFill>
                          <a:latin typeface="Times New Roman"/>
                          <a:ea typeface="Times New Roman"/>
                          <a:cs typeface="Times New Roman"/>
                          <a:hlinkClick r:id="rId3"/>
                        </a:rPr>
                        <a:t> </a:t>
                      </a:r>
                      <a:r>
                        <a:rPr lang="en-GB" sz="1200">
                          <a:solidFill>
                            <a:srgbClr val="000000"/>
                          </a:solidFill>
                          <a:latin typeface="Times New Roman"/>
                          <a:ea typeface="Times New Roman"/>
                          <a:cs typeface="Times New Roman"/>
                        </a:rPr>
                        <a:t>where the meaning is recoverable from the context. </a:t>
                      </a:r>
                      <a:endParaRPr lang="en-US" sz="1100">
                        <a:latin typeface="Calibri"/>
                        <a:ea typeface="Calibri"/>
                        <a:cs typeface="Times New Roman"/>
                      </a:endParaRPr>
                    </a:p>
                  </a:txBody>
                  <a:tcPr marL="66675" marR="66675" marT="66675" marB="66675"/>
                </a:tc>
                <a:tc>
                  <a:txBody>
                    <a:bodyPr/>
                    <a:lstStyle/>
                    <a:p>
                      <a:pPr>
                        <a:lnSpc>
                          <a:spcPct val="107000"/>
                        </a:lnSpc>
                      </a:pPr>
                      <a:endParaRPr lang="en-US" sz="1100">
                        <a:latin typeface="Calibri"/>
                        <a:ea typeface="Times New Roman"/>
                        <a:cs typeface="Times New Roman"/>
                      </a:endParaRPr>
                    </a:p>
                  </a:txBody>
                  <a:tcPr marL="66675" marR="66675" marT="66675" marB="66675"/>
                </a:tc>
                <a:tc>
                  <a:txBody>
                    <a:bodyPr/>
                    <a:lstStyle/>
                    <a:p>
                      <a:pPr>
                        <a:lnSpc>
                          <a:spcPct val="107000"/>
                        </a:lnSpc>
                      </a:pPr>
                      <a:endParaRPr lang="en-US" sz="1100">
                        <a:latin typeface="Calibri"/>
                        <a:ea typeface="Times New Roman"/>
                        <a:cs typeface="Times New Roman"/>
                      </a:endParaRPr>
                    </a:p>
                  </a:txBody>
                  <a:tcPr marL="66675" marR="66675" marT="66675" marB="66675"/>
                </a:tc>
              </a:tr>
              <a:tr h="370840">
                <a:tc>
                  <a:txBody>
                    <a:bodyPr/>
                    <a:lstStyle/>
                    <a:p>
                      <a:pPr marL="0" marR="0">
                        <a:lnSpc>
                          <a:spcPct val="107000"/>
                        </a:lnSpc>
                        <a:spcBef>
                          <a:spcPts val="0"/>
                        </a:spcBef>
                        <a:spcAft>
                          <a:spcPts val="0"/>
                        </a:spcAft>
                      </a:pPr>
                      <a:r>
                        <a:rPr lang="en-GB" sz="1200">
                          <a:solidFill>
                            <a:srgbClr val="000000"/>
                          </a:solidFill>
                          <a:latin typeface="Times New Roman"/>
                          <a:ea typeface="Times New Roman"/>
                          <a:cs typeface="Times New Roman"/>
                        </a:rPr>
                        <a:t>synonym</a:t>
                      </a:r>
                      <a:endParaRPr lang="en-US" sz="1100">
                        <a:latin typeface="Calibri"/>
                        <a:ea typeface="Calibri"/>
                        <a:cs typeface="Times New Roman"/>
                      </a:endParaRPr>
                    </a:p>
                  </a:txBody>
                  <a:tcPr marL="66675" marR="66675" marT="66675" marB="66675"/>
                </a:tc>
                <a:tc>
                  <a:txBody>
                    <a:bodyPr/>
                    <a:lstStyle/>
                    <a:p>
                      <a:pPr marL="0" marR="0">
                        <a:lnSpc>
                          <a:spcPct val="107000"/>
                        </a:lnSpc>
                        <a:spcBef>
                          <a:spcPts val="0"/>
                        </a:spcBef>
                        <a:spcAft>
                          <a:spcPts val="0"/>
                        </a:spcAft>
                      </a:pPr>
                      <a:r>
                        <a:rPr lang="en-GB" sz="1200">
                          <a:solidFill>
                            <a:srgbClr val="000000"/>
                          </a:solidFill>
                          <a:latin typeface="Times New Roman"/>
                          <a:ea typeface="Times New Roman"/>
                          <a:cs typeface="Times New Roman"/>
                        </a:rPr>
                        <a:t>A word that has the same form as another word</a:t>
                      </a:r>
                      <a:endParaRPr lang="en-US" sz="1100">
                        <a:latin typeface="Calibri"/>
                        <a:ea typeface="Calibri"/>
                        <a:cs typeface="Times New Roman"/>
                      </a:endParaRPr>
                    </a:p>
                  </a:txBody>
                  <a:tcPr marL="66675" marR="66675" marT="66675" marB="66675"/>
                </a:tc>
                <a:tc>
                  <a:txBody>
                    <a:bodyPr/>
                    <a:lstStyle/>
                    <a:p>
                      <a:pPr>
                        <a:lnSpc>
                          <a:spcPct val="107000"/>
                        </a:lnSpc>
                      </a:pPr>
                      <a:endParaRPr lang="en-US" sz="1100">
                        <a:latin typeface="Calibri"/>
                        <a:ea typeface="Times New Roman"/>
                        <a:cs typeface="Times New Roman"/>
                      </a:endParaRPr>
                    </a:p>
                  </a:txBody>
                  <a:tcPr marL="66675" marR="66675" marT="66675" marB="66675"/>
                </a:tc>
                <a:tc>
                  <a:txBody>
                    <a:bodyPr/>
                    <a:lstStyle/>
                    <a:p>
                      <a:pPr>
                        <a:lnSpc>
                          <a:spcPct val="107000"/>
                        </a:lnSpc>
                      </a:pPr>
                      <a:endParaRPr lang="en-US" sz="1100">
                        <a:latin typeface="Calibri"/>
                        <a:ea typeface="Times New Roman"/>
                        <a:cs typeface="Times New Roman"/>
                      </a:endParaRPr>
                    </a:p>
                  </a:txBody>
                  <a:tcPr marL="66675" marR="66675" marT="66675" marB="66675"/>
                </a:tc>
              </a:tr>
              <a:tr h="370840">
                <a:tc>
                  <a:txBody>
                    <a:bodyPr/>
                    <a:lstStyle/>
                    <a:p>
                      <a:pPr marL="0" marR="0">
                        <a:lnSpc>
                          <a:spcPct val="107000"/>
                        </a:lnSpc>
                        <a:spcBef>
                          <a:spcPts val="0"/>
                        </a:spcBef>
                        <a:spcAft>
                          <a:spcPts val="0"/>
                        </a:spcAft>
                      </a:pPr>
                      <a:r>
                        <a:rPr lang="en-GB" sz="1200">
                          <a:solidFill>
                            <a:srgbClr val="000000"/>
                          </a:solidFill>
                          <a:latin typeface="Times New Roman"/>
                          <a:ea typeface="Times New Roman"/>
                          <a:cs typeface="Times New Roman"/>
                        </a:rPr>
                        <a:t>syntax</a:t>
                      </a:r>
                      <a:endParaRPr lang="en-US" sz="1100">
                        <a:latin typeface="Calibri"/>
                        <a:ea typeface="Calibri"/>
                        <a:cs typeface="Times New Roman"/>
                      </a:endParaRPr>
                    </a:p>
                  </a:txBody>
                  <a:tcPr marL="66675" marR="66675" marT="66675" marB="66675"/>
                </a:tc>
                <a:tc>
                  <a:txBody>
                    <a:bodyPr/>
                    <a:lstStyle/>
                    <a:p>
                      <a:pPr marL="0" marR="0">
                        <a:lnSpc>
                          <a:spcPct val="107000"/>
                        </a:lnSpc>
                        <a:spcBef>
                          <a:spcPts val="0"/>
                        </a:spcBef>
                        <a:spcAft>
                          <a:spcPts val="0"/>
                        </a:spcAft>
                      </a:pPr>
                      <a:r>
                        <a:rPr lang="en-GB" sz="1200">
                          <a:solidFill>
                            <a:srgbClr val="000000"/>
                          </a:solidFill>
                          <a:latin typeface="Times New Roman"/>
                          <a:ea typeface="Times New Roman"/>
                          <a:cs typeface="Times New Roman"/>
                        </a:rPr>
                        <a:t>The identification, analysis and description of the structure of a given language's words</a:t>
                      </a:r>
                      <a:endParaRPr lang="en-US" sz="1100">
                        <a:latin typeface="Calibri"/>
                        <a:ea typeface="Calibri"/>
                        <a:cs typeface="Times New Roman"/>
                      </a:endParaRPr>
                    </a:p>
                  </a:txBody>
                  <a:tcPr marL="66675" marR="66675" marT="66675" marB="66675"/>
                </a:tc>
                <a:tc>
                  <a:txBody>
                    <a:bodyPr/>
                    <a:lstStyle/>
                    <a:p>
                      <a:pPr>
                        <a:lnSpc>
                          <a:spcPct val="107000"/>
                        </a:lnSpc>
                      </a:pPr>
                      <a:endParaRPr lang="en-US" sz="1100" dirty="0">
                        <a:latin typeface="Calibri"/>
                        <a:ea typeface="Times New Roman"/>
                        <a:cs typeface="Times New Roman"/>
                      </a:endParaRPr>
                    </a:p>
                  </a:txBody>
                  <a:tcPr marL="66675" marR="66675" marT="66675" marB="66675"/>
                </a:tc>
                <a:tc>
                  <a:txBody>
                    <a:bodyPr/>
                    <a:lstStyle/>
                    <a:p>
                      <a:pPr>
                        <a:lnSpc>
                          <a:spcPct val="107000"/>
                        </a:lnSpc>
                      </a:pPr>
                      <a:endParaRPr lang="en-US" sz="1100" dirty="0">
                        <a:latin typeface="Calibri"/>
                        <a:ea typeface="Times New Roman"/>
                        <a:cs typeface="Times New Roman"/>
                      </a:endParaRPr>
                    </a:p>
                  </a:txBody>
                  <a:tcPr marL="66675" marR="66675" marT="66675" marB="66675"/>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Characteristics of Legal English - examples</a:t>
            </a:r>
            <a:endParaRPr lang="en-US" dirty="0"/>
          </a:p>
        </p:txBody>
      </p:sp>
      <p:sp>
        <p:nvSpPr>
          <p:cNvPr id="3" name="Content Placeholder 2"/>
          <p:cNvSpPr>
            <a:spLocks noGrp="1"/>
          </p:cNvSpPr>
          <p:nvPr>
            <p:ph idx="1"/>
          </p:nvPr>
        </p:nvSpPr>
        <p:spPr/>
        <p:txBody>
          <a:bodyPr/>
          <a:lstStyle/>
          <a:p>
            <a:r>
              <a:rPr lang="en-US" dirty="0" smtClean="0"/>
              <a:t>James II's flight in 1688 had given Parliament the opportunity to alter the succession to the English throne and to elect a King. </a:t>
            </a:r>
            <a:r>
              <a:rPr lang="hr-HR" dirty="0" smtClean="0"/>
              <a:t>Parliament </a:t>
            </a:r>
            <a:r>
              <a:rPr lang="en-US" dirty="0" smtClean="0"/>
              <a:t>offer</a:t>
            </a:r>
            <a:r>
              <a:rPr lang="hr-HR" dirty="0" smtClean="0"/>
              <a:t>ed</a:t>
            </a:r>
            <a:r>
              <a:rPr lang="en-US" dirty="0" smtClean="0"/>
              <a:t> the throne to William and M</a:t>
            </a:r>
            <a:r>
              <a:rPr lang="hr-HR" dirty="0" smtClean="0"/>
              <a:t>ary.</a:t>
            </a:r>
          </a:p>
          <a:p>
            <a:r>
              <a:rPr lang="hr-HR" dirty="0" smtClean="0"/>
              <a:t>T</a:t>
            </a:r>
            <a:r>
              <a:rPr lang="en-US" dirty="0" smtClean="0"/>
              <a:t>he 1689 Bill of Rights legislated that the succession to the throne would pass first to any children of James II's two daughters Mary and Anne before going to any children born to William by a second marriage. </a:t>
            </a:r>
            <a:r>
              <a:rPr lang="hr-HR" dirty="0" smtClean="0"/>
              <a:t>Mary died in 1694.</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Act of Settlement</a:t>
            </a:r>
            <a:endParaRPr lang="en-US" dirty="0"/>
          </a:p>
        </p:txBody>
      </p:sp>
      <p:sp>
        <p:nvSpPr>
          <p:cNvPr id="3" name="Content Placeholder 2"/>
          <p:cNvSpPr>
            <a:spLocks noGrp="1"/>
          </p:cNvSpPr>
          <p:nvPr>
            <p:ph idx="1"/>
          </p:nvPr>
        </p:nvSpPr>
        <p:spPr/>
        <p:txBody>
          <a:bodyPr>
            <a:normAutofit fontScale="92500" lnSpcReduction="10000"/>
          </a:bodyPr>
          <a:lstStyle/>
          <a:p>
            <a:r>
              <a:rPr lang="hr-HR" dirty="0" smtClean="0"/>
              <a:t>In June 1701 Parliament hoped to resolve the problem of succession by passing the Act of Settlement. It confirmed the provision of the Bill of Rights that no Catholic or person with a Catholic spouse could rule. </a:t>
            </a:r>
            <a:endParaRPr lang="hr-HR" dirty="0" smtClean="0"/>
          </a:p>
          <a:p>
            <a:r>
              <a:rPr lang="hr-HR" dirty="0" smtClean="0"/>
              <a:t>The aim of the Act was also </a:t>
            </a:r>
            <a:r>
              <a:rPr lang="en-US" dirty="0" smtClean="0"/>
              <a:t>to strengthen the guarantees for ensuring </a:t>
            </a:r>
            <a:r>
              <a:rPr lang="en-US" b="1" dirty="0" smtClean="0"/>
              <a:t>a parliamentary system of government</a:t>
            </a:r>
            <a:r>
              <a:rPr lang="en-US" dirty="0" smtClean="0"/>
              <a:t>.</a:t>
            </a:r>
            <a:endParaRPr lang="hr-HR" dirty="0" smtClean="0"/>
          </a:p>
          <a:p>
            <a:r>
              <a:rPr lang="hr-HR" dirty="0" smtClean="0"/>
              <a:t>The Act of Settlement </a:t>
            </a:r>
            <a:r>
              <a:rPr lang="en-US" dirty="0" smtClean="0"/>
              <a:t>further restricted the powers and prerogatives of the Crown.</a:t>
            </a:r>
          </a:p>
          <a:p>
            <a:r>
              <a:rPr lang="en-US" dirty="0" smtClean="0"/>
              <a:t>Under the Act, parliamentary consent had to be given for the Sovereign to engage in war or leave the country, and judges were to hold office on good conduct and not at Royal pleasure - thus establishing judicial independence. </a:t>
            </a:r>
          </a:p>
          <a:p>
            <a:endParaRPr lang="hr-HR"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t>Read an extract from The Act of Settlement (</a:t>
            </a:r>
            <a:r>
              <a:rPr lang="hr-HR" dirty="0" smtClean="0"/>
              <a:t>p. 6-7</a:t>
            </a:r>
            <a:r>
              <a:rPr lang="en-GB" dirty="0" smtClean="0"/>
              <a:t>). Which characteristics of legal English can you find? (Consider the lexical elements: technical terms, legal doublets, collocations; also pay attention to syntax, punctuation, the use of capital letters…)</a:t>
            </a: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114</TotalTime>
  <Words>1964</Words>
  <Application>Microsoft Office PowerPoint</Application>
  <PresentationFormat>On-screen Show (4:3)</PresentationFormat>
  <Paragraphs>139</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Flow</vt:lpstr>
      <vt:lpstr>Language and Law </vt:lpstr>
      <vt:lpstr>LSP and Legal English</vt:lpstr>
      <vt:lpstr>Legal language</vt:lpstr>
      <vt:lpstr>LSP and Legal English</vt:lpstr>
      <vt:lpstr>Characteristics of Legal English</vt:lpstr>
      <vt:lpstr>Decide whether the following statements are true (T) or false (F). If false, provide the correct information.</vt:lpstr>
      <vt:lpstr>Characteristics of Legal English - examples</vt:lpstr>
      <vt:lpstr>Act of Settlement</vt:lpstr>
      <vt:lpstr>Slide 9</vt:lpstr>
      <vt:lpstr>The Succession to the Crown Act (2013)</vt:lpstr>
      <vt:lpstr>Slide 11</vt:lpstr>
      <vt:lpstr>History of English</vt:lpstr>
      <vt:lpstr>Sources of Legal English</vt:lpstr>
      <vt:lpstr>The Anglo-Saxon Period</vt:lpstr>
      <vt:lpstr>“Law”</vt:lpstr>
      <vt:lpstr>The Anglo-Saxon Period</vt:lpstr>
      <vt:lpstr>Legal Latin</vt:lpstr>
      <vt:lpstr>Rise of Law Latin </vt:lpstr>
      <vt:lpstr>The Norman Conquest </vt:lpstr>
      <vt:lpstr>William I</vt:lpstr>
      <vt:lpstr>Law French</vt:lpstr>
      <vt:lpstr>Law French</vt:lpstr>
      <vt:lpstr>Language of administration</vt:lpstr>
      <vt:lpstr>Legislative attempts to change the language of the law</vt:lpstr>
      <vt:lpstr>The Statute of Pleading (1362)</vt:lpstr>
      <vt:lpstr>The second attempt (1650)</vt:lpstr>
      <vt:lpstr>Slide 27</vt:lpstr>
      <vt:lpstr>Rise of Legal English</vt:lpstr>
      <vt:lpstr>The Court of Justice Act (1731)</vt:lpstr>
      <vt:lpstr>The end of trilingualiasm</vt:lpstr>
      <vt:lpstr>In conclusion</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Development of English for Legal Purposes</dc:title>
  <dc:creator>KATARINA</dc:creator>
  <cp:lastModifiedBy>MJC</cp:lastModifiedBy>
  <cp:revision>19</cp:revision>
  <dcterms:created xsi:type="dcterms:W3CDTF">2014-09-08T12:41:53Z</dcterms:created>
  <dcterms:modified xsi:type="dcterms:W3CDTF">2018-10-07T12:02:25Z</dcterms:modified>
</cp:coreProperties>
</file>