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98" r:id="rId2"/>
    <p:sldId id="256" r:id="rId3"/>
    <p:sldId id="257" r:id="rId4"/>
    <p:sldId id="258" r:id="rId5"/>
    <p:sldId id="259" r:id="rId6"/>
    <p:sldId id="260" r:id="rId7"/>
    <p:sldId id="307" r:id="rId8"/>
    <p:sldId id="308" r:id="rId9"/>
    <p:sldId id="299" r:id="rId10"/>
    <p:sldId id="261" r:id="rId11"/>
    <p:sldId id="262" r:id="rId12"/>
    <p:sldId id="263" r:id="rId13"/>
    <p:sldId id="264" r:id="rId14"/>
    <p:sldId id="265" r:id="rId15"/>
    <p:sldId id="266" r:id="rId16"/>
    <p:sldId id="302" r:id="rId17"/>
    <p:sldId id="267" r:id="rId18"/>
    <p:sldId id="268" r:id="rId19"/>
    <p:sldId id="269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00" r:id="rId34"/>
    <p:sldId id="287" r:id="rId35"/>
    <p:sldId id="301" r:id="rId36"/>
    <p:sldId id="288" r:id="rId37"/>
    <p:sldId id="289" r:id="rId38"/>
    <p:sldId id="290" r:id="rId39"/>
    <p:sldId id="304" r:id="rId40"/>
    <p:sldId id="306" r:id="rId41"/>
    <p:sldId id="305" r:id="rId42"/>
    <p:sldId id="303" r:id="rId43"/>
    <p:sldId id="292" r:id="rId44"/>
    <p:sldId id="293" r:id="rId45"/>
    <p:sldId id="294" r:id="rId46"/>
    <p:sldId id="296" r:id="rId47"/>
    <p:sldId id="297" r:id="rId48"/>
  </p:sldIdLst>
  <p:sldSz cx="9144000" cy="6858000" type="screen4x3"/>
  <p:notesSz cx="9144000" cy="6858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717"/>
  </p:normalViewPr>
  <p:slideViewPr>
    <p:cSldViewPr>
      <p:cViewPr>
        <p:scale>
          <a:sx n="66" d="100"/>
          <a:sy n="66" d="100"/>
        </p:scale>
        <p:origin x="2712" y="6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0D-4CD3-9EAD-8F73D6C7A91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16.0</c:v>
                </c:pt>
                <c:pt idx="1">
                  <c:v>84.0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0D-4CD3-9EAD-8F73D6C7A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0D-4CD3-9EAD-8F73D6C7A91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12.0</c:v>
                </c:pt>
                <c:pt idx="1">
                  <c:v>88.0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0D-4CD3-9EAD-8F73D6C7A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0D-4CD3-9EAD-8F73D6C7A91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11.0</c:v>
                </c:pt>
                <c:pt idx="1">
                  <c:v>89.0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0D-4CD3-9EAD-8F73D6C7A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7C77A-1396-409B-A3F6-A637659EB92D}" type="datetimeFigureOut">
              <a:rPr lang="en-GB" smtClean="0"/>
              <a:t>05/11/2016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66360-1850-4807-80E8-D22F645BD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9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66360-1850-4807-80E8-D22F645BDE3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3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m0i0RJ9xfE0" TargetMode="External"/><Relationship Id="rId5" Type="http://schemas.openxmlformats.org/officeDocument/2006/relationships/hyperlink" Target="https://www.youtube.com/watch?v=Vlk_sRU49T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image" Target="../media/image52.png"/><Relationship Id="rId17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chart" Target="../charts/char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chart" Target="../charts/char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4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1751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15364" y="1600676"/>
            <a:ext cx="6942429" cy="861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KRIMINOLOŠKA</a:t>
            </a:r>
            <a:r>
              <a:rPr sz="3200" spc="-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r-HR" sz="3200" spc="0" dirty="0">
                <a:solidFill>
                  <a:srgbClr val="FFFFFF"/>
                </a:solidFill>
                <a:latin typeface="Arial"/>
                <a:cs typeface="Arial"/>
              </a:rPr>
              <a:t>FENOMENOLOGIJA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9006" y="2508048"/>
            <a:ext cx="207746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4425" y="2508048"/>
            <a:ext cx="100878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3299" y="2508048"/>
            <a:ext cx="148288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6272" y="2508048"/>
            <a:ext cx="116693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69110" y="6093658"/>
            <a:ext cx="565584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.d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sz="2800" spc="-1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Ann</a:t>
            </a:r>
            <a:r>
              <a:rPr sz="2800" spc="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0" spc="-7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Kalac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9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81" y="152400"/>
            <a:ext cx="8402238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04" y="571500"/>
            <a:ext cx="8720191" cy="571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900"/>
            <a:ext cx="8229600" cy="617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5750"/>
            <a:ext cx="8382000" cy="628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8" y="1033399"/>
            <a:ext cx="9144018" cy="2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50745" y="519271"/>
            <a:ext cx="338320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DELIKTI</a:t>
            </a:r>
            <a:r>
              <a:rPr sz="3200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NASILJA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4868" y="1683804"/>
            <a:ext cx="228853" cy="12646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2"/>
              </a:spcBef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 marR="61036">
              <a:lnSpc>
                <a:spcPct val="95825"/>
              </a:lnSpc>
              <a:spcBef>
                <a:spcPts val="754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8022" y="1683804"/>
            <a:ext cx="4300833" cy="12646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POJ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DIME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ZIJE N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SILJA</a:t>
            </a:r>
            <a:endParaRPr sz="2400">
              <a:latin typeface="Arial"/>
              <a:cs typeface="Arial"/>
            </a:endParaRPr>
          </a:p>
          <a:p>
            <a:pPr marL="17271" marR="45765">
              <a:lnSpc>
                <a:spcPct val="95825"/>
              </a:lnSpc>
              <a:spcBef>
                <a:spcPts val="784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Što</a:t>
            </a:r>
            <a:r>
              <a:rPr sz="2400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e nas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lje?</a:t>
            </a:r>
            <a:endParaRPr sz="2400">
              <a:latin typeface="Arial"/>
              <a:cs typeface="Arial"/>
            </a:endParaRPr>
          </a:p>
          <a:p>
            <a:pPr marL="17271" marR="45765">
              <a:lnSpc>
                <a:spcPct val="95825"/>
              </a:lnSpc>
              <a:spcBef>
                <a:spcPts val="924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ki pojavni</a:t>
            </a:r>
            <a:r>
              <a:rPr sz="240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ici</a:t>
            </a:r>
            <a:r>
              <a:rPr sz="240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nas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lja: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2322" y="3072422"/>
            <a:ext cx="177952" cy="1240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700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816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5786" y="3072422"/>
            <a:ext cx="4956907" cy="1606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573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tua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no i pote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cija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spc="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je</a:t>
            </a:r>
            <a:endParaRPr sz="2400">
              <a:latin typeface="Arial"/>
              <a:cs typeface="Arial"/>
            </a:endParaRPr>
          </a:p>
          <a:p>
            <a:pPr marL="12700" marR="52573">
              <a:lnSpc>
                <a:spcPct val="95825"/>
              </a:lnSpc>
              <a:spcBef>
                <a:spcPts val="700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Ins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ru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enta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nst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umentalno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16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rano 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iz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zvan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40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 nemotivirano</a:t>
            </a:r>
            <a:endParaRPr sz="2400">
              <a:latin typeface="Arial"/>
              <a:cs typeface="Arial"/>
            </a:endParaRPr>
          </a:p>
          <a:p>
            <a:pPr marL="12700" marR="52573">
              <a:lnSpc>
                <a:spcPct val="95825"/>
              </a:lnSpc>
              <a:spcBef>
                <a:spcPts val="120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(neizazv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no)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4868" y="4787550"/>
            <a:ext cx="177800" cy="769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8022" y="4787550"/>
            <a:ext cx="6288984" cy="157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Fiz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čko i verbal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nas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lje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568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ETIOLOŠKI</a:t>
            </a:r>
            <a:r>
              <a:rPr sz="2400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vs. F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OLOŠKI 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RIS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UP P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OUČ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NJU</a:t>
            </a:r>
            <a:r>
              <a:rPr sz="2400" spc="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SILJA</a:t>
            </a:r>
            <a:endParaRPr sz="2400">
              <a:latin typeface="Arial"/>
              <a:cs typeface="Arial"/>
            </a:endParaRPr>
          </a:p>
          <a:p>
            <a:pPr marL="12700" marR="39873">
              <a:lnSpc>
                <a:spcPct val="95825"/>
              </a:lnSpc>
              <a:spcBef>
                <a:spcPts val="578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IFIKA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IJA N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SIL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IH</a:t>
            </a:r>
            <a:r>
              <a:rPr sz="2400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LIK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64868" y="6031388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838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8" y="1033399"/>
            <a:ext cx="9144018" cy="2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50745" y="519271"/>
            <a:ext cx="614000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FENOMENOLOG</a:t>
            </a:r>
            <a:r>
              <a:rPr sz="3200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r>
              <a:rPr sz="3200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UBO</a:t>
            </a:r>
            <a:r>
              <a:rPr sz="3200" spc="4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STVA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4868" y="1691819"/>
            <a:ext cx="203098" cy="1917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664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812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814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8022" y="1691819"/>
            <a:ext cx="6680877" cy="38804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vl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pok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-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5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bl. na</a:t>
            </a:r>
            <a:r>
              <a:rPr sz="2800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. 48)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3219"/>
              </a:lnSpc>
              <a:spcBef>
                <a:spcPts val="664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800" spc="-1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800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2800" spc="-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1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lj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ma 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3219"/>
              </a:lnSpc>
              <a:spcBef>
                <a:spcPts val="811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ema</a:t>
            </a:r>
            <a:r>
              <a:rPr sz="2800" spc="-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sz="2800" spc="-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800" spc="-1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3%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mu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k.</a:t>
            </a:r>
            <a:endParaRPr sz="2800" dirty="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836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ema</a:t>
            </a:r>
            <a:r>
              <a:rPr sz="2800" spc="-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ij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ti:</a:t>
            </a:r>
            <a:r>
              <a:rPr sz="2800" spc="-1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800" dirty="0">
              <a:latin typeface="Arial"/>
              <a:cs typeface="Arial"/>
            </a:endParaRPr>
          </a:p>
          <a:p>
            <a:pPr marL="12700" marR="3540622">
              <a:lnSpc>
                <a:spcPts val="3219"/>
              </a:lnSpc>
              <a:spcBef>
                <a:spcPts val="140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0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ti </a:t>
            </a:r>
            <a:endParaRPr sz="2800" dirty="0">
              <a:latin typeface="Arial"/>
              <a:cs typeface="Arial"/>
            </a:endParaRPr>
          </a:p>
          <a:p>
            <a:pPr marL="12700" marR="3540622">
              <a:lnSpc>
                <a:spcPts val="3219"/>
              </a:lnSpc>
              <a:spcBef>
                <a:spcPts val="814"/>
              </a:spcBef>
            </a:pPr>
            <a:r>
              <a:rPr sz="2800" spc="0" dirty="0" err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4" dirty="0" err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err="1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800" spc="4" dirty="0" err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0" dirty="0" err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4" dirty="0" err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err="1">
                <a:solidFill>
                  <a:srgbClr val="FFFFFF"/>
                </a:solidFill>
                <a:latin typeface="Arial"/>
                <a:cs typeface="Arial"/>
              </a:rPr>
              <a:t>ub</a:t>
            </a:r>
            <a:r>
              <a:rPr sz="2800" spc="9" dirty="0" err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err="1">
                <a:solidFill>
                  <a:srgbClr val="FFFFFF"/>
                </a:solidFill>
                <a:latin typeface="Arial"/>
                <a:cs typeface="Arial"/>
              </a:rPr>
              <a:t>js</a:t>
            </a:r>
            <a:r>
              <a:rPr sz="2800" spc="4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 err="1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lang="hr-HR" sz="2800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r-HR" sz="2800" spc="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https://www.youtube.com/watch?v=m0i0RJ9xfE0</a:t>
            </a:r>
            <a:endParaRPr lang="hr-HR" sz="2800" spc="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3540622">
              <a:lnSpc>
                <a:spcPts val="3219"/>
              </a:lnSpc>
              <a:spcBef>
                <a:spcPts val="814"/>
              </a:spcBef>
            </a:pPr>
            <a:r>
              <a:rPr lang="hr-HR" sz="2800" spc="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https://www.youtube.com/watch?v=Vlk_sRU49TI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64868" y="4167430"/>
            <a:ext cx="203098" cy="14048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664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812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95731" y="573450"/>
            <a:ext cx="845951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960"/>
              </a:lnSpc>
              <a:spcBef>
                <a:spcPts val="148"/>
              </a:spcBef>
            </a:pPr>
            <a:r>
              <a:rPr lang="hr-HR" sz="2800" spc="4" dirty="0">
                <a:solidFill>
                  <a:srgbClr val="FFFFFF"/>
                </a:solidFill>
                <a:latin typeface="Arial"/>
                <a:cs typeface="Arial"/>
              </a:rPr>
              <a:t>Stopa ubojstava u Hrvatskoj (UNODC)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67" y="1330406"/>
            <a:ext cx="7431066" cy="55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087" y="1414462"/>
            <a:ext cx="7856474" cy="5254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95731" y="573450"/>
            <a:ext cx="845951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en-GB" sz="2800" spc="4" dirty="0" err="1">
                <a:solidFill>
                  <a:srgbClr val="FFFFFF"/>
                </a:solidFill>
                <a:latin typeface="Arial"/>
                <a:cs typeface="Arial"/>
              </a:rPr>
              <a:t>Osuđen</a:t>
            </a:r>
            <a:r>
              <a:rPr lang="en-GB" sz="2800" spc="0" dirty="0" err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GB" sz="2800" spc="-1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err="1">
                <a:solidFill>
                  <a:srgbClr val="FFFFFF"/>
                </a:solidFill>
                <a:latin typeface="Arial"/>
                <a:cs typeface="Arial"/>
              </a:rPr>
              <a:t>punoljetn</a:t>
            </a:r>
            <a:r>
              <a:rPr sz="2800" spc="0" dirty="0" err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osob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kaznen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djel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ubojstva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8" y="1033399"/>
            <a:ext cx="9144018" cy="2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387" y="1628838"/>
            <a:ext cx="8769350" cy="4792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624330" y="146483"/>
            <a:ext cx="6148070" cy="807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lang="en-GB" sz="2800" spc="0" dirty="0" err="1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lang="en-GB" sz="2800" spc="9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GB" sz="2800" spc="0" dirty="0" err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n-GB" sz="2800" spc="4" dirty="0" err="1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lang="en-GB" sz="2800" spc="0" dirty="0" err="1">
                <a:solidFill>
                  <a:srgbClr val="FFFFFF"/>
                </a:solidFill>
                <a:latin typeface="Arial"/>
                <a:cs typeface="Arial"/>
              </a:rPr>
              <a:t>ene</a:t>
            </a:r>
            <a:r>
              <a:rPr lang="en-GB" sz="2800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đe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lj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tne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obe</a:t>
            </a:r>
            <a:endParaRPr sz="2800" dirty="0">
              <a:latin typeface="Arial"/>
              <a:cs typeface="Arial"/>
            </a:endParaRPr>
          </a:p>
          <a:p>
            <a:pPr marL="311696" marR="337893" algn="ctr">
              <a:lnSpc>
                <a:spcPct val="95825"/>
              </a:lnSpc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2800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800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8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ub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287" y="1341437"/>
            <a:ext cx="8424799" cy="537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270762" y="573450"/>
            <a:ext cx="67036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en-GB" sz="2800" spc="0" dirty="0" err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GB" sz="2800" spc="9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GB" sz="2800" spc="0" dirty="0" err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GB" sz="2800" spc="9" dirty="0" err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en-GB" sz="2800" spc="0" dirty="0" err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GB" sz="2800" spc="4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GB" sz="2800" spc="0" dirty="0" err="1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lang="en-GB" sz="2800" spc="-1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err="1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2800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7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ub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8" y="1033399"/>
            <a:ext cx="9144018" cy="2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50745" y="519271"/>
            <a:ext cx="194030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SADRŽAJ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1822" y="1691819"/>
            <a:ext cx="3761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5806" y="1691819"/>
            <a:ext cx="619722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-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IMINOLOŠ</a:t>
            </a:r>
            <a:r>
              <a:rPr sz="2800" spc="-1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NOM</a:t>
            </a:r>
            <a:r>
              <a:rPr sz="2800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NOLOGIJA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1822" y="2508930"/>
            <a:ext cx="37618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5806" y="2508930"/>
            <a:ext cx="295988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DELIKTI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800" spc="-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1822" y="3326048"/>
            <a:ext cx="37618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5806" y="3326048"/>
            <a:ext cx="572072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NOMENOLOŠ</a:t>
            </a:r>
            <a:r>
              <a:rPr sz="2800" spc="-9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800" spc="-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9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NOS</a:t>
            </a:r>
            <a:r>
              <a:rPr sz="2800" spc="-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65806" y="3796173"/>
            <a:ext cx="276287" cy="101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2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3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65094" y="3796173"/>
            <a:ext cx="5188603" cy="101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MALOLJETNIČKE</a:t>
            </a:r>
            <a:r>
              <a:rPr sz="2000" spc="-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DELINK</a:t>
            </a:r>
            <a:r>
              <a:rPr sz="2000" spc="-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ENCI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472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DELINK</a:t>
            </a:r>
            <a:r>
              <a:rPr sz="2000" spc="-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ENCI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ŽENA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3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DELINK</a:t>
            </a:r>
            <a:r>
              <a:rPr sz="2000" spc="-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ENCI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KRIM</a:t>
            </a:r>
            <a:r>
              <a:rPr sz="2000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2000" spc="-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000" spc="-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RATA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8" y="1033399"/>
            <a:ext cx="9144018" cy="2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0825" y="1484312"/>
            <a:ext cx="4968875" cy="4930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50745" y="519271"/>
            <a:ext cx="237041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SEKSUALNI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4991" y="519271"/>
            <a:ext cx="162414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DELIKTI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9329" y="1798104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2229" y="1798104"/>
            <a:ext cx="232253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EO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IPOVI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9329" y="272494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229" y="2724943"/>
            <a:ext cx="2286711" cy="879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LIKA 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AMNA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1434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OJKA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9329" y="420081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42229" y="4200810"/>
            <a:ext cx="2222093" cy="87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SEKUNDAR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32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VIK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IZACIJA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8" y="1033399"/>
            <a:ext cx="9144018" cy="2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50745" y="519271"/>
            <a:ext cx="401838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SEKSUALNI</a:t>
            </a:r>
            <a:r>
              <a:rPr sz="3200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DELIKTI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64868" y="1683804"/>
            <a:ext cx="177952" cy="769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68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8022" y="1683804"/>
            <a:ext cx="4781678" cy="769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iz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vojena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tema: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dječja porno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rafija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  <a:spcBef>
                <a:spcPts val="568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iz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perspektive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kve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ata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7015" y="1683804"/>
            <a:ext cx="41044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30195" y="1683804"/>
            <a:ext cx="125741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intern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22322" y="2540143"/>
            <a:ext cx="205082" cy="10116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2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2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8834" y="2540143"/>
            <a:ext cx="1771833" cy="10116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ano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imno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472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000" spc="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tupno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2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istupa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4868" y="365940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8022" y="3659409"/>
            <a:ext cx="2949913" cy="1063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iz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perspektive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žr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ava</a:t>
            </a:r>
            <a:endParaRPr sz="2400">
              <a:latin typeface="Arial"/>
              <a:cs typeface="Arial"/>
            </a:endParaRPr>
          </a:p>
          <a:p>
            <a:pPr marL="127000">
              <a:lnSpc>
                <a:spcPct val="95825"/>
              </a:lnSpc>
              <a:spcBef>
                <a:spcPts val="451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nep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stojanje</a:t>
            </a:r>
            <a:r>
              <a:rPr sz="2000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svijesti o</a:t>
            </a:r>
            <a:endParaRPr sz="2000">
              <a:latin typeface="Arial"/>
              <a:cs typeface="Arial"/>
            </a:endParaRPr>
          </a:p>
          <a:p>
            <a:pPr marL="127000" marR="38176">
              <a:lnSpc>
                <a:spcPct val="95825"/>
              </a:lnSpc>
              <a:spcBef>
                <a:spcPts val="583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nep</a:t>
            </a:r>
            <a:r>
              <a:rPr sz="2000" spc="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ijav</a:t>
            </a:r>
            <a:r>
              <a:rPr sz="2000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ji</a:t>
            </a:r>
            <a:r>
              <a:rPr sz="2000" spc="-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anje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2567" y="4076589"/>
            <a:ext cx="133637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-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ktimiza</a:t>
            </a:r>
            <a:r>
              <a:rPr sz="2000" spc="9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iji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4868" y="4830222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8022" y="4830222"/>
            <a:ext cx="473059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iz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perspektive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istražitelja</a:t>
            </a:r>
            <a:r>
              <a:rPr sz="2400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 progona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2322" y="5247402"/>
            <a:ext cx="205297" cy="1011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5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4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 marR="215">
              <a:lnSpc>
                <a:spcPct val="95825"/>
              </a:lnSpc>
              <a:spcBef>
                <a:spcPts val="580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8834" y="5247402"/>
            <a:ext cx="4707074" cy="1011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pote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će</a:t>
            </a:r>
            <a:r>
              <a:rPr sz="2000" spc="-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u o</a:t>
            </a:r>
            <a:r>
              <a:rPr sz="2000" spc="-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anju</a:t>
            </a:r>
            <a:r>
              <a:rPr sz="2000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enih</a:t>
            </a:r>
            <a:r>
              <a:rPr sz="2000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djela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474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transna</a:t>
            </a:r>
            <a:r>
              <a:rPr sz="2000" spc="9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2000" spc="-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alni</a:t>
            </a:r>
            <a:r>
              <a:rPr sz="2000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i međunarodni</a:t>
            </a:r>
            <a:r>
              <a:rPr sz="2000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000" spc="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akter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0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imjena</a:t>
            </a:r>
            <a:r>
              <a:rPr sz="2000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eno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vnih</a:t>
            </a:r>
            <a:r>
              <a:rPr sz="2000" spc="-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opi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(mje</a:t>
            </a:r>
            <a:r>
              <a:rPr sz="2000" spc="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319013" y="5979176"/>
            <a:ext cx="143715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000" spc="9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injenja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8" y="1033399"/>
            <a:ext cx="9144018" cy="2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0745" y="519271"/>
            <a:ext cx="392642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NASILJE</a:t>
            </a:r>
            <a:r>
              <a:rPr sz="3200" spc="-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MEĐU INT.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1007" y="519271"/>
            <a:ext cx="275412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PARTNERIMA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4868" y="1691819"/>
            <a:ext cx="203098" cy="33226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64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414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412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412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415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8022" y="1691819"/>
            <a:ext cx="4484633" cy="2734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8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tam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6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br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jka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1264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ij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800" spc="-9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dr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vu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4630"/>
              </a:lnSpc>
              <a:spcBef>
                <a:spcPts val="566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v.</a:t>
            </a:r>
            <a:r>
              <a:rPr sz="2800" spc="-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tic</a:t>
            </a:r>
            <a:r>
              <a:rPr sz="2800" spc="-10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 s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ki</a:t>
            </a:r>
            <a:r>
              <a:rPr sz="2800" spc="-20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mb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ci r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2800" spc="-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7335" y="4045376"/>
            <a:ext cx="104842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08022" y="4634021"/>
            <a:ext cx="5656448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kr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ot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ama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8" y="1033399"/>
            <a:ext cx="9144018" cy="2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55344" y="2854442"/>
            <a:ext cx="7323059" cy="1580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779"/>
              </a:lnSpc>
              <a:spcBef>
                <a:spcPts val="189"/>
              </a:spcBef>
            </a:pPr>
            <a:r>
              <a:rPr sz="3600" spc="0" dirty="0">
                <a:solidFill>
                  <a:srgbClr val="FFFFFF"/>
                </a:solidFill>
                <a:latin typeface="Arial"/>
                <a:cs typeface="Arial"/>
              </a:rPr>
              <a:t>FEN</a:t>
            </a:r>
            <a:r>
              <a:rPr sz="3600" spc="-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Arial"/>
                <a:cs typeface="Arial"/>
              </a:rPr>
              <a:t>MENOL</a:t>
            </a:r>
            <a:r>
              <a:rPr sz="3600" spc="-1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Arial"/>
                <a:cs typeface="Arial"/>
              </a:rPr>
              <a:t>ŠKE</a:t>
            </a:r>
            <a:r>
              <a:rPr sz="3600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3600" spc="-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0" dirty="0">
                <a:solidFill>
                  <a:srgbClr val="FFFFFF"/>
                </a:solidFill>
                <a:latin typeface="Arial"/>
                <a:cs typeface="Arial"/>
              </a:rPr>
              <a:t>EBNO</a:t>
            </a:r>
            <a:r>
              <a:rPr sz="3600" spc="-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endParaRPr sz="3600">
              <a:latin typeface="Arial"/>
              <a:cs typeface="Arial"/>
            </a:endParaRPr>
          </a:p>
          <a:p>
            <a:pPr marL="1153811" marR="1190321" algn="ctr">
              <a:lnSpc>
                <a:spcPct val="95825"/>
              </a:lnSpc>
            </a:pPr>
            <a:r>
              <a:rPr sz="3600" spc="0" dirty="0">
                <a:solidFill>
                  <a:srgbClr val="FFFFFF"/>
                </a:solidFill>
                <a:latin typeface="Arial"/>
                <a:cs typeface="Arial"/>
              </a:rPr>
              <a:t>ODREĐE</a:t>
            </a:r>
            <a:r>
              <a:rPr sz="36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0" dirty="0">
                <a:solidFill>
                  <a:srgbClr val="FFFFFF"/>
                </a:solidFill>
                <a:latin typeface="Arial"/>
                <a:cs typeface="Arial"/>
              </a:rPr>
              <a:t>IH</a:t>
            </a:r>
            <a:r>
              <a:rPr sz="3600" spc="-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Arial"/>
                <a:cs typeface="Arial"/>
              </a:rPr>
              <a:t>SKUPINA</a:t>
            </a:r>
            <a:endParaRPr sz="3600">
              <a:latin typeface="Arial"/>
              <a:cs typeface="Arial"/>
            </a:endParaRPr>
          </a:p>
          <a:p>
            <a:pPr marL="1857324" marR="1891091" algn="ctr">
              <a:lnSpc>
                <a:spcPct val="95825"/>
              </a:lnSpc>
              <a:spcBef>
                <a:spcPts val="180"/>
              </a:spcBef>
            </a:pPr>
            <a:r>
              <a:rPr sz="3600" spc="0" dirty="0">
                <a:solidFill>
                  <a:srgbClr val="FFFFFF"/>
                </a:solidFill>
                <a:latin typeface="Arial"/>
                <a:cs typeface="Arial"/>
              </a:rPr>
              <a:t>DELINKVENATA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8" y="1033399"/>
            <a:ext cx="9144018" cy="2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50745" y="519271"/>
            <a:ext cx="672758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3200" spc="-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OLJETNIČKA</a:t>
            </a:r>
            <a:r>
              <a:rPr sz="3200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DELINKVENCIJA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4868" y="1691819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8022" y="1691819"/>
            <a:ext cx="6608059" cy="4724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novi</a:t>
            </a:r>
            <a:r>
              <a:rPr sz="2800" spc="-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jam</a:t>
            </a:r>
            <a:r>
              <a:rPr sz="2800" spc="-5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ji</a:t>
            </a:r>
            <a:r>
              <a:rPr sz="2800" spc="-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800" spc="-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imi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  <a:p>
            <a:pPr marL="12700" marR="53309">
              <a:lnSpc>
                <a:spcPct val="95825"/>
              </a:lnSpc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1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vu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dr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endParaRPr sz="2800">
              <a:latin typeface="Arial"/>
              <a:cs typeface="Arial"/>
            </a:endParaRPr>
          </a:p>
          <a:p>
            <a:pPr marL="12700" marR="53309">
              <a:lnSpc>
                <a:spcPct val="95825"/>
              </a:lnSpc>
              <a:spcBef>
                <a:spcPts val="140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2800" spc="-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XIX.</a:t>
            </a:r>
            <a:r>
              <a:rPr sz="2800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ća</a:t>
            </a:r>
            <a:endParaRPr sz="2800">
              <a:latin typeface="Arial"/>
              <a:cs typeface="Arial"/>
            </a:endParaRPr>
          </a:p>
          <a:p>
            <a:pPr marL="12700" marR="752533">
              <a:lnSpc>
                <a:spcPct val="100041"/>
              </a:lnSpc>
              <a:spcBef>
                <a:spcPts val="814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vl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fun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kazneno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1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prav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postupan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ju</a:t>
            </a:r>
            <a:r>
              <a:rPr sz="2800" spc="-1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sz="2800" spc="-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 ma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tn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800" spc="-1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12700" marR="53309">
              <a:lnSpc>
                <a:spcPct val="95825"/>
              </a:lnSpc>
              <a:spcBef>
                <a:spcPts val="677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osn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bi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ja:</a:t>
            </a:r>
            <a:endParaRPr sz="2800">
              <a:latin typeface="Arial"/>
              <a:cs typeface="Arial"/>
            </a:endParaRPr>
          </a:p>
          <a:p>
            <a:pPr marL="127000" marR="53309">
              <a:lnSpc>
                <a:spcPct val="95825"/>
              </a:lnSpc>
              <a:spcBef>
                <a:spcPts val="707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grupna 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ko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ektivna)</a:t>
            </a:r>
            <a:r>
              <a:rPr sz="2400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kvenci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413511" marR="566242" indent="-286511">
              <a:lnSpc>
                <a:spcPct val="100041"/>
              </a:lnSpc>
              <a:spcBef>
                <a:spcPts val="698"/>
              </a:spcBef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preva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entnost ezgoge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ih</a:t>
            </a:r>
            <a:r>
              <a:rPr sz="2400" spc="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čimben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u kriminog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nezi</a:t>
            </a:r>
            <a:r>
              <a:rPr sz="2400" spc="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(osob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soc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o-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eko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omsk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h čimben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ka)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4868" y="3057577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64868" y="4423462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739900" y="241458"/>
            <a:ext cx="5743448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lang="en-GB" sz="2400" spc="0" dirty="0" err="1">
                <a:solidFill>
                  <a:srgbClr val="FFFFFF"/>
                </a:solidFill>
                <a:latin typeface="Arial"/>
                <a:cs typeface="Arial"/>
              </a:rPr>
              <a:t>Malo</a:t>
            </a:r>
            <a:r>
              <a:rPr lang="en-GB" sz="2400" spc="-4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GB" sz="2400" spc="4" dirty="0" err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en-GB" sz="2400" spc="0" dirty="0" err="1">
                <a:solidFill>
                  <a:srgbClr val="FFFFFF"/>
                </a:solidFill>
                <a:latin typeface="Arial"/>
                <a:cs typeface="Arial"/>
              </a:rPr>
              <a:t>etne</a:t>
            </a:r>
            <a:r>
              <a:rPr lang="en-GB" sz="2400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err="1">
                <a:solidFill>
                  <a:srgbClr val="FFFFFF"/>
                </a:solidFill>
                <a:latin typeface="Arial"/>
                <a:cs typeface="Arial"/>
              </a:rPr>
              <a:t>oso</a:t>
            </a:r>
            <a:r>
              <a:rPr sz="2400" spc="-4" dirty="0" err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0" dirty="0" err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pre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a kaznen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djelima</a:t>
            </a:r>
            <a:endParaRPr sz="2400" dirty="0">
              <a:latin typeface="Arial"/>
              <a:cs typeface="Arial"/>
            </a:endParaRPr>
          </a:p>
          <a:p>
            <a:pPr marL="222503" marR="247777" algn="ctr">
              <a:lnSpc>
                <a:spcPct val="95825"/>
              </a:lnSpc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(p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ijave, o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tužbe i osude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lang="hr-HR" sz="2400" spc="0" dirty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.)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420" b="4690"/>
          <a:stretch/>
        </p:blipFill>
        <p:spPr>
          <a:xfrm>
            <a:off x="0" y="1371600"/>
            <a:ext cx="9144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112" y="1306576"/>
            <a:ext cx="7439025" cy="5218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773427" y="241458"/>
            <a:ext cx="5675172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lang="en-GB" sz="2400" spc="0" dirty="0" err="1">
                <a:solidFill>
                  <a:srgbClr val="FFFFFF"/>
                </a:solidFill>
                <a:latin typeface="Arial"/>
                <a:cs typeface="Arial"/>
              </a:rPr>
              <a:t>Malo</a:t>
            </a:r>
            <a:r>
              <a:rPr lang="en-GB" sz="2400" spc="-4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GB" sz="2400" spc="4" dirty="0" err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en-GB" sz="2400" spc="0" dirty="0" err="1">
                <a:solidFill>
                  <a:srgbClr val="FFFFFF"/>
                </a:solidFill>
                <a:latin typeface="Arial"/>
                <a:cs typeface="Arial"/>
              </a:rPr>
              <a:t>etne</a:t>
            </a:r>
            <a:r>
              <a:rPr lang="en-GB" sz="2400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err="1">
                <a:solidFill>
                  <a:srgbClr val="FFFFFF"/>
                </a:solidFill>
                <a:latin typeface="Arial"/>
                <a:cs typeface="Arial"/>
              </a:rPr>
              <a:t>oso</a:t>
            </a:r>
            <a:r>
              <a:rPr sz="2400" spc="-4" dirty="0" err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0" dirty="0" err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kazn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400" spc="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djela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nas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lja</a:t>
            </a:r>
            <a:endParaRPr sz="2400" dirty="0">
              <a:latin typeface="Arial"/>
              <a:cs typeface="Arial"/>
            </a:endParaRPr>
          </a:p>
          <a:p>
            <a:pPr marL="1961641" marR="1983003" algn="ctr">
              <a:lnSpc>
                <a:spcPct val="95825"/>
              </a:lnSpc>
            </a:pP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2012)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112" y="1635125"/>
            <a:ext cx="8855075" cy="488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087" y="2708275"/>
            <a:ext cx="1582674" cy="1296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035812" y="241458"/>
            <a:ext cx="7151878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lang="en-GB" sz="2400" spc="0" dirty="0" err="1">
                <a:solidFill>
                  <a:srgbClr val="FFFFFF"/>
                </a:solidFill>
                <a:latin typeface="Arial"/>
                <a:cs typeface="Arial"/>
              </a:rPr>
              <a:t>Malo</a:t>
            </a:r>
            <a:r>
              <a:rPr lang="en-GB" sz="2400" spc="-4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GB" sz="2400" spc="4" dirty="0" err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en-GB" sz="2400" spc="0" dirty="0" err="1">
                <a:solidFill>
                  <a:srgbClr val="FFFFFF"/>
                </a:solidFill>
                <a:latin typeface="Arial"/>
                <a:cs typeface="Arial"/>
              </a:rPr>
              <a:t>etne</a:t>
            </a:r>
            <a:r>
              <a:rPr lang="en-GB" sz="2400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err="1">
                <a:solidFill>
                  <a:srgbClr val="FFFFFF"/>
                </a:solidFill>
                <a:latin typeface="Arial"/>
                <a:cs typeface="Arial"/>
              </a:rPr>
              <a:t>oso</a:t>
            </a:r>
            <a:r>
              <a:rPr sz="2400" spc="-4" dirty="0" err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0" dirty="0" err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kazn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djela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protiv života i 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ijela</a:t>
            </a:r>
            <a:endParaRPr sz="2400" dirty="0">
              <a:latin typeface="Arial"/>
              <a:cs typeface="Arial"/>
            </a:endParaRPr>
          </a:p>
          <a:p>
            <a:pPr marL="2351786" marR="2376220" algn="ctr">
              <a:lnSpc>
                <a:spcPct val="95825"/>
              </a:lnSpc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(optužbe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 osu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e)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950" y="1639951"/>
            <a:ext cx="8905875" cy="4741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1852" y="2276475"/>
            <a:ext cx="1793748" cy="1152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62711" y="241458"/>
            <a:ext cx="7697165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lang="en-GB" sz="2400" spc="0" dirty="0" err="1">
                <a:solidFill>
                  <a:srgbClr val="FFFFFF"/>
                </a:solidFill>
                <a:latin typeface="Arial"/>
                <a:cs typeface="Arial"/>
              </a:rPr>
              <a:t>Malo</a:t>
            </a:r>
            <a:r>
              <a:rPr lang="en-GB" sz="2400" spc="-9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GB" sz="2400" spc="4" dirty="0" err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en-GB" sz="2400" spc="0" dirty="0" err="1">
                <a:solidFill>
                  <a:srgbClr val="FFFFFF"/>
                </a:solidFill>
                <a:latin typeface="Arial"/>
                <a:cs typeface="Arial"/>
              </a:rPr>
              <a:t>etne</a:t>
            </a:r>
            <a:r>
              <a:rPr lang="en-GB" sz="2400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err="1">
                <a:solidFill>
                  <a:srgbClr val="FFFFFF"/>
                </a:solidFill>
                <a:latin typeface="Arial"/>
                <a:cs typeface="Arial"/>
              </a:rPr>
              <a:t>oso</a:t>
            </a:r>
            <a:r>
              <a:rPr sz="2400" spc="-4" dirty="0" err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0" dirty="0" err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kazn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400" spc="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djela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protiv spol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sl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400" dirty="0">
              <a:latin typeface="Arial"/>
              <a:cs typeface="Arial"/>
            </a:endParaRPr>
          </a:p>
          <a:p>
            <a:pPr marL="1368856" marR="1392885" algn="ctr">
              <a:lnSpc>
                <a:spcPct val="95825"/>
              </a:lnSpc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spo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nog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ćud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ređa</a:t>
            </a:r>
            <a:r>
              <a:rPr sz="2400" spc="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(optužbe i osude)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100" y="1616075"/>
            <a:ext cx="8870950" cy="4692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8260" y="1668462"/>
            <a:ext cx="1937639" cy="1255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340612" y="241458"/>
            <a:ext cx="6541058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lang="en-GB" sz="2400" spc="0" dirty="0" err="1">
                <a:solidFill>
                  <a:srgbClr val="FFFFFF"/>
                </a:solidFill>
                <a:latin typeface="Arial"/>
                <a:cs typeface="Arial"/>
              </a:rPr>
              <a:t>Malo</a:t>
            </a:r>
            <a:r>
              <a:rPr lang="en-GB" sz="2400" spc="-4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GB" sz="2400" spc="4" dirty="0" err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en-GB" sz="2400" spc="0" dirty="0" err="1">
                <a:solidFill>
                  <a:srgbClr val="FFFFFF"/>
                </a:solidFill>
                <a:latin typeface="Arial"/>
                <a:cs typeface="Arial"/>
              </a:rPr>
              <a:t>etne</a:t>
            </a:r>
            <a:r>
              <a:rPr lang="en-GB" sz="2400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err="1">
                <a:solidFill>
                  <a:srgbClr val="FFFFFF"/>
                </a:solidFill>
                <a:latin typeface="Arial"/>
                <a:cs typeface="Arial"/>
              </a:rPr>
              <a:t>oso</a:t>
            </a:r>
            <a:r>
              <a:rPr sz="2400" spc="-4" dirty="0" err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0" dirty="0" err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kazn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400" spc="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djela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protiv imovine</a:t>
            </a:r>
            <a:endParaRPr sz="2400" dirty="0">
              <a:latin typeface="Arial"/>
              <a:cs typeface="Arial"/>
            </a:endParaRPr>
          </a:p>
          <a:p>
            <a:pPr marL="2046986" marR="2070201" algn="ctr">
              <a:lnSpc>
                <a:spcPct val="95825"/>
              </a:lnSpc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(optužbe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 osu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e)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212" y="500125"/>
            <a:ext cx="7889875" cy="588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294892" y="241458"/>
            <a:ext cx="6633438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lang="en-GB" sz="2400" spc="0" dirty="0" err="1">
                <a:solidFill>
                  <a:srgbClr val="FFFFFF"/>
                </a:solidFill>
                <a:latin typeface="Arial"/>
                <a:cs typeface="Arial"/>
              </a:rPr>
              <a:t>Malo</a:t>
            </a:r>
            <a:r>
              <a:rPr lang="en-GB" sz="2400" spc="-9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GB" sz="2400" spc="4" dirty="0" err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en-GB" sz="2400" spc="0" dirty="0" err="1">
                <a:solidFill>
                  <a:srgbClr val="FFFFFF"/>
                </a:solidFill>
                <a:latin typeface="Arial"/>
                <a:cs typeface="Arial"/>
              </a:rPr>
              <a:t>etni</a:t>
            </a:r>
            <a:r>
              <a:rPr lang="en-GB"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err="1">
                <a:solidFill>
                  <a:srgbClr val="FFFFFF"/>
                </a:solidFill>
                <a:latin typeface="Arial"/>
                <a:cs typeface="Arial"/>
              </a:rPr>
              <a:t>poč</a:t>
            </a:r>
            <a:r>
              <a:rPr sz="2400" spc="-9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err="1">
                <a:solidFill>
                  <a:srgbClr val="FFFFFF"/>
                </a:solidFill>
                <a:latin typeface="Arial"/>
                <a:cs typeface="Arial"/>
              </a:rPr>
              <a:t>nite</a:t>
            </a:r>
            <a:r>
              <a:rPr sz="2400" spc="-9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4" dirty="0" err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kazn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nih</a:t>
            </a:r>
            <a:r>
              <a:rPr sz="2400" spc="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djela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(200</a:t>
            </a:r>
            <a:r>
              <a:rPr lang="hr-HR" sz="2400" spc="14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hr-HR" sz="24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400" spc="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1254251" marR="1277391" algn="ctr">
              <a:lnSpc>
                <a:spcPct val="95825"/>
              </a:lnSpc>
            </a:pP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teljske</a:t>
            </a:r>
            <a:r>
              <a:rPr sz="240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pri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ike</a:t>
            </a:r>
            <a:r>
              <a:rPr sz="240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i vrs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uke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505684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591" y="1628825"/>
            <a:ext cx="7283323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6197" y="2680360"/>
            <a:ext cx="5925311" cy="3456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2928" y="1933956"/>
            <a:ext cx="182880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13732" y="1933956"/>
            <a:ext cx="192024" cy="182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640" y="241458"/>
            <a:ext cx="799622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Odnos</a:t>
            </a:r>
            <a:r>
              <a:rPr sz="2400" b="1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udjela os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đe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ih malol</a:t>
            </a:r>
            <a:r>
              <a:rPr sz="2400" b="1" spc="4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etnih</a:t>
            </a:r>
            <a:r>
              <a:rPr sz="2400" b="1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pun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4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etnih</a:t>
            </a:r>
            <a:r>
              <a:rPr sz="2400" b="1" spc="-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29955" y="241458"/>
            <a:ext cx="3929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9248" y="607218"/>
            <a:ext cx="5795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sva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1475" y="607218"/>
            <a:ext cx="31179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kazne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a dje</a:t>
            </a:r>
            <a:r>
              <a:rPr sz="2400" b="1" spc="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RH</a:t>
            </a:r>
            <a:r>
              <a:rPr sz="2400" b="1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71771" y="607218"/>
            <a:ext cx="18325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sz="2400" b="1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godini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3982" y="607218"/>
            <a:ext cx="88493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zvor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11313" y="607218"/>
            <a:ext cx="8821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DZ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):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9054" y="1875536"/>
            <a:ext cx="14192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FFFFFF"/>
                </a:solidFill>
                <a:latin typeface="Calibri"/>
                <a:cs typeface="Calibri"/>
              </a:rPr>
              <a:t>punolj</a:t>
            </a:r>
            <a:r>
              <a:rPr sz="3600" spc="-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0" baseline="3413" dirty="0">
                <a:solidFill>
                  <a:srgbClr val="FFFFFF"/>
                </a:solidFill>
                <a:latin typeface="Calibri"/>
                <a:cs typeface="Calibri"/>
              </a:rPr>
              <a:t>tne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3414" y="1875536"/>
            <a:ext cx="139970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FFFFFF"/>
                </a:solidFill>
                <a:latin typeface="Calibri"/>
                <a:cs typeface="Calibri"/>
              </a:rPr>
              <a:t>maloljetne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6474" y="3359937"/>
            <a:ext cx="1083788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>
                <a:latin typeface="Calibri"/>
                <a:cs typeface="Calibri"/>
              </a:rPr>
              <a:t>96%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26405" y="3793388"/>
            <a:ext cx="800415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>
                <a:latin typeface="Calibri"/>
                <a:cs typeface="Calibri"/>
              </a:rPr>
              <a:t>4%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46" y="914400"/>
            <a:ext cx="8614204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19" y="990600"/>
            <a:ext cx="857648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42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55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18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4420"/>
            <a:ext cx="6778289" cy="663118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1" y="533401"/>
            <a:ext cx="8915399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9496" y="1700784"/>
            <a:ext cx="8289035" cy="4573524"/>
          </a:xfrm>
          <a:custGeom>
            <a:avLst/>
            <a:gdLst/>
            <a:ahLst/>
            <a:cxnLst/>
            <a:rect l="l" t="t" r="r" b="b"/>
            <a:pathLst>
              <a:path w="8289035" h="4573524">
                <a:moveTo>
                  <a:pt x="0" y="4573524"/>
                </a:moveTo>
                <a:lnTo>
                  <a:pt x="8289035" y="4573524"/>
                </a:lnTo>
                <a:lnTo>
                  <a:pt x="8289035" y="0"/>
                </a:lnTo>
                <a:lnTo>
                  <a:pt x="0" y="0"/>
                </a:lnTo>
                <a:lnTo>
                  <a:pt x="0" y="4573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71829" y="1955038"/>
            <a:ext cx="7453249" cy="3584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71956" y="5241036"/>
            <a:ext cx="7453884" cy="0"/>
          </a:xfrm>
          <a:custGeom>
            <a:avLst/>
            <a:gdLst/>
            <a:ahLst/>
            <a:cxnLst/>
            <a:rect l="l" t="t" r="r" b="b"/>
            <a:pathLst>
              <a:path w="7453884">
                <a:moveTo>
                  <a:pt x="0" y="0"/>
                </a:moveTo>
                <a:lnTo>
                  <a:pt x="7453884" y="0"/>
                </a:lnTo>
              </a:path>
            </a:pathLst>
          </a:custGeom>
          <a:ln w="60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1956" y="4942332"/>
            <a:ext cx="7453884" cy="0"/>
          </a:xfrm>
          <a:custGeom>
            <a:avLst/>
            <a:gdLst/>
            <a:ahLst/>
            <a:cxnLst/>
            <a:rect l="l" t="t" r="r" b="b"/>
            <a:pathLst>
              <a:path w="7453884">
                <a:moveTo>
                  <a:pt x="0" y="0"/>
                </a:moveTo>
                <a:lnTo>
                  <a:pt x="7453884" y="0"/>
                </a:lnTo>
              </a:path>
            </a:pathLst>
          </a:custGeom>
          <a:ln w="60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1956" y="4643628"/>
            <a:ext cx="7453884" cy="0"/>
          </a:xfrm>
          <a:custGeom>
            <a:avLst/>
            <a:gdLst/>
            <a:ahLst/>
            <a:cxnLst/>
            <a:rect l="l" t="t" r="r" b="b"/>
            <a:pathLst>
              <a:path w="7453884">
                <a:moveTo>
                  <a:pt x="0" y="0"/>
                </a:moveTo>
                <a:lnTo>
                  <a:pt x="7453884" y="0"/>
                </a:lnTo>
              </a:path>
            </a:pathLst>
          </a:custGeom>
          <a:ln w="60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71956" y="4344924"/>
            <a:ext cx="7453884" cy="0"/>
          </a:xfrm>
          <a:custGeom>
            <a:avLst/>
            <a:gdLst/>
            <a:ahLst/>
            <a:cxnLst/>
            <a:rect l="l" t="t" r="r" b="b"/>
            <a:pathLst>
              <a:path w="7453884">
                <a:moveTo>
                  <a:pt x="0" y="0"/>
                </a:moveTo>
                <a:lnTo>
                  <a:pt x="7453884" y="0"/>
                </a:lnTo>
              </a:path>
            </a:pathLst>
          </a:custGeom>
          <a:ln w="60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71956" y="4046220"/>
            <a:ext cx="7453884" cy="0"/>
          </a:xfrm>
          <a:custGeom>
            <a:avLst/>
            <a:gdLst/>
            <a:ahLst/>
            <a:cxnLst/>
            <a:rect l="l" t="t" r="r" b="b"/>
            <a:pathLst>
              <a:path w="7453884">
                <a:moveTo>
                  <a:pt x="0" y="0"/>
                </a:moveTo>
                <a:lnTo>
                  <a:pt x="7453884" y="0"/>
                </a:lnTo>
              </a:path>
            </a:pathLst>
          </a:custGeom>
          <a:ln w="60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71956" y="3747516"/>
            <a:ext cx="7453884" cy="0"/>
          </a:xfrm>
          <a:custGeom>
            <a:avLst/>
            <a:gdLst/>
            <a:ahLst/>
            <a:cxnLst/>
            <a:rect l="l" t="t" r="r" b="b"/>
            <a:pathLst>
              <a:path w="7453884">
                <a:moveTo>
                  <a:pt x="0" y="0"/>
                </a:moveTo>
                <a:lnTo>
                  <a:pt x="7453884" y="0"/>
                </a:lnTo>
              </a:path>
            </a:pathLst>
          </a:custGeom>
          <a:ln w="60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71956" y="3448812"/>
            <a:ext cx="7453884" cy="0"/>
          </a:xfrm>
          <a:custGeom>
            <a:avLst/>
            <a:gdLst/>
            <a:ahLst/>
            <a:cxnLst/>
            <a:rect l="l" t="t" r="r" b="b"/>
            <a:pathLst>
              <a:path w="7453884">
                <a:moveTo>
                  <a:pt x="0" y="0"/>
                </a:moveTo>
                <a:lnTo>
                  <a:pt x="7453884" y="0"/>
                </a:lnTo>
              </a:path>
            </a:pathLst>
          </a:custGeom>
          <a:ln w="60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71956" y="3150108"/>
            <a:ext cx="7453884" cy="0"/>
          </a:xfrm>
          <a:custGeom>
            <a:avLst/>
            <a:gdLst/>
            <a:ahLst/>
            <a:cxnLst/>
            <a:rect l="l" t="t" r="r" b="b"/>
            <a:pathLst>
              <a:path w="7453884">
                <a:moveTo>
                  <a:pt x="0" y="0"/>
                </a:moveTo>
                <a:lnTo>
                  <a:pt x="7453884" y="0"/>
                </a:lnTo>
              </a:path>
            </a:pathLst>
          </a:custGeom>
          <a:ln w="60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71956" y="2851404"/>
            <a:ext cx="7453884" cy="0"/>
          </a:xfrm>
          <a:custGeom>
            <a:avLst/>
            <a:gdLst/>
            <a:ahLst/>
            <a:cxnLst/>
            <a:rect l="l" t="t" r="r" b="b"/>
            <a:pathLst>
              <a:path w="7453884">
                <a:moveTo>
                  <a:pt x="0" y="0"/>
                </a:moveTo>
                <a:lnTo>
                  <a:pt x="7453884" y="0"/>
                </a:lnTo>
              </a:path>
            </a:pathLst>
          </a:custGeom>
          <a:ln w="60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71956" y="2552700"/>
            <a:ext cx="7453884" cy="0"/>
          </a:xfrm>
          <a:custGeom>
            <a:avLst/>
            <a:gdLst/>
            <a:ahLst/>
            <a:cxnLst/>
            <a:rect l="l" t="t" r="r" b="b"/>
            <a:pathLst>
              <a:path w="7453884">
                <a:moveTo>
                  <a:pt x="0" y="0"/>
                </a:moveTo>
                <a:lnTo>
                  <a:pt x="7453884" y="0"/>
                </a:lnTo>
              </a:path>
            </a:pathLst>
          </a:custGeom>
          <a:ln w="60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71956" y="2253996"/>
            <a:ext cx="7453884" cy="0"/>
          </a:xfrm>
          <a:custGeom>
            <a:avLst/>
            <a:gdLst/>
            <a:ahLst/>
            <a:cxnLst/>
            <a:rect l="l" t="t" r="r" b="b"/>
            <a:pathLst>
              <a:path w="7453884">
                <a:moveTo>
                  <a:pt x="0" y="0"/>
                </a:moveTo>
                <a:lnTo>
                  <a:pt x="7453884" y="0"/>
                </a:lnTo>
              </a:path>
            </a:pathLst>
          </a:custGeom>
          <a:ln w="60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71956" y="1955291"/>
            <a:ext cx="7453884" cy="0"/>
          </a:xfrm>
          <a:custGeom>
            <a:avLst/>
            <a:gdLst/>
            <a:ahLst/>
            <a:cxnLst/>
            <a:rect l="l" t="t" r="r" b="b"/>
            <a:pathLst>
              <a:path w="7453884">
                <a:moveTo>
                  <a:pt x="0" y="0"/>
                </a:moveTo>
                <a:lnTo>
                  <a:pt x="7453884" y="0"/>
                </a:lnTo>
              </a:path>
            </a:pathLst>
          </a:custGeom>
          <a:ln w="6096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49324" y="3601212"/>
            <a:ext cx="510539" cy="2004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13076" y="3351276"/>
            <a:ext cx="512063" cy="2253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78352" y="3144012"/>
            <a:ext cx="510539" cy="2461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42104" y="2670048"/>
            <a:ext cx="512063" cy="2935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07380" y="2278380"/>
            <a:ext cx="512063" cy="33268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72656" y="2412491"/>
            <a:ext cx="510540" cy="31927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36408" y="2167128"/>
            <a:ext cx="512064" cy="34381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76756" y="3607308"/>
            <a:ext cx="448056" cy="1943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42032" y="3355848"/>
            <a:ext cx="443483" cy="21945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07308" y="3150108"/>
            <a:ext cx="448056" cy="2400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72584" y="2674620"/>
            <a:ext cx="448056" cy="28757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37860" y="2281428"/>
            <a:ext cx="443484" cy="32689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03135" y="2418588"/>
            <a:ext cx="443483" cy="31318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63840" y="2171700"/>
            <a:ext cx="452627" cy="33787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71956" y="1955291"/>
            <a:ext cx="0" cy="3584448"/>
          </a:xfrm>
          <a:custGeom>
            <a:avLst/>
            <a:gdLst/>
            <a:ahLst/>
            <a:cxnLst/>
            <a:rect l="l" t="t" r="r" b="b"/>
            <a:pathLst>
              <a:path h="3584448">
                <a:moveTo>
                  <a:pt x="0" y="3584448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23188" y="5539740"/>
            <a:ext cx="48768" cy="0"/>
          </a:xfrm>
          <a:custGeom>
            <a:avLst/>
            <a:gdLst/>
            <a:ahLst/>
            <a:cxnLst/>
            <a:rect l="l" t="t" r="r" b="b"/>
            <a:pathLst>
              <a:path w="48768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23188" y="5241036"/>
            <a:ext cx="48768" cy="0"/>
          </a:xfrm>
          <a:custGeom>
            <a:avLst/>
            <a:gdLst/>
            <a:ahLst/>
            <a:cxnLst/>
            <a:rect l="l" t="t" r="r" b="b"/>
            <a:pathLst>
              <a:path w="48768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23188" y="4942332"/>
            <a:ext cx="48768" cy="0"/>
          </a:xfrm>
          <a:custGeom>
            <a:avLst/>
            <a:gdLst/>
            <a:ahLst/>
            <a:cxnLst/>
            <a:rect l="l" t="t" r="r" b="b"/>
            <a:pathLst>
              <a:path w="48768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23188" y="4643628"/>
            <a:ext cx="48768" cy="0"/>
          </a:xfrm>
          <a:custGeom>
            <a:avLst/>
            <a:gdLst/>
            <a:ahLst/>
            <a:cxnLst/>
            <a:rect l="l" t="t" r="r" b="b"/>
            <a:pathLst>
              <a:path w="48768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23188" y="4344924"/>
            <a:ext cx="48768" cy="0"/>
          </a:xfrm>
          <a:custGeom>
            <a:avLst/>
            <a:gdLst/>
            <a:ahLst/>
            <a:cxnLst/>
            <a:rect l="l" t="t" r="r" b="b"/>
            <a:pathLst>
              <a:path w="48768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23188" y="4046220"/>
            <a:ext cx="48768" cy="0"/>
          </a:xfrm>
          <a:custGeom>
            <a:avLst/>
            <a:gdLst/>
            <a:ahLst/>
            <a:cxnLst/>
            <a:rect l="l" t="t" r="r" b="b"/>
            <a:pathLst>
              <a:path w="48768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23188" y="3747516"/>
            <a:ext cx="48768" cy="0"/>
          </a:xfrm>
          <a:custGeom>
            <a:avLst/>
            <a:gdLst/>
            <a:ahLst/>
            <a:cxnLst/>
            <a:rect l="l" t="t" r="r" b="b"/>
            <a:pathLst>
              <a:path w="48768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23188" y="3448812"/>
            <a:ext cx="48768" cy="0"/>
          </a:xfrm>
          <a:custGeom>
            <a:avLst/>
            <a:gdLst/>
            <a:ahLst/>
            <a:cxnLst/>
            <a:rect l="l" t="t" r="r" b="b"/>
            <a:pathLst>
              <a:path w="48768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23188" y="3150108"/>
            <a:ext cx="48768" cy="0"/>
          </a:xfrm>
          <a:custGeom>
            <a:avLst/>
            <a:gdLst/>
            <a:ahLst/>
            <a:cxnLst/>
            <a:rect l="l" t="t" r="r" b="b"/>
            <a:pathLst>
              <a:path w="48768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23188" y="2851404"/>
            <a:ext cx="48768" cy="0"/>
          </a:xfrm>
          <a:custGeom>
            <a:avLst/>
            <a:gdLst/>
            <a:ahLst/>
            <a:cxnLst/>
            <a:rect l="l" t="t" r="r" b="b"/>
            <a:pathLst>
              <a:path w="48768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3188" y="2552700"/>
            <a:ext cx="48768" cy="0"/>
          </a:xfrm>
          <a:custGeom>
            <a:avLst/>
            <a:gdLst/>
            <a:ahLst/>
            <a:cxnLst/>
            <a:rect l="l" t="t" r="r" b="b"/>
            <a:pathLst>
              <a:path w="48768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23188" y="2253996"/>
            <a:ext cx="48768" cy="0"/>
          </a:xfrm>
          <a:custGeom>
            <a:avLst/>
            <a:gdLst/>
            <a:ahLst/>
            <a:cxnLst/>
            <a:rect l="l" t="t" r="r" b="b"/>
            <a:pathLst>
              <a:path w="48768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23188" y="1955291"/>
            <a:ext cx="48768" cy="0"/>
          </a:xfrm>
          <a:custGeom>
            <a:avLst/>
            <a:gdLst/>
            <a:ahLst/>
            <a:cxnLst/>
            <a:rect l="l" t="t" r="r" b="b"/>
            <a:pathLst>
              <a:path w="48768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71956" y="5539740"/>
            <a:ext cx="7453884" cy="0"/>
          </a:xfrm>
          <a:custGeom>
            <a:avLst/>
            <a:gdLst/>
            <a:ahLst/>
            <a:cxnLst/>
            <a:rect l="l" t="t" r="r" b="b"/>
            <a:pathLst>
              <a:path w="7453884">
                <a:moveTo>
                  <a:pt x="0" y="0"/>
                </a:moveTo>
                <a:lnTo>
                  <a:pt x="74538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71956" y="5539740"/>
            <a:ext cx="0" cy="73151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37232" y="5539740"/>
            <a:ext cx="0" cy="73151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00984" y="5539740"/>
            <a:ext cx="0" cy="73151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66260" y="5539740"/>
            <a:ext cx="0" cy="73151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31536" y="5539740"/>
            <a:ext cx="0" cy="73151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95288" y="5539740"/>
            <a:ext cx="0" cy="73151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60564" y="5539740"/>
            <a:ext cx="0" cy="73151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25840" y="5539740"/>
            <a:ext cx="0" cy="73151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10997" y="83661"/>
            <a:ext cx="8534577" cy="886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25637" marR="2039291" algn="ctr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DELINKVENCIJA</a:t>
            </a:r>
            <a:r>
              <a:rPr sz="3200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ŽENA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1307"/>
              </a:spcBef>
            </a:pP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oj pri</a:t>
            </a:r>
            <a:r>
              <a:rPr sz="1800" b="1" spc="4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4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4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enih</a:t>
            </a:r>
            <a:r>
              <a:rPr sz="1800" b="1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žena za s</a:t>
            </a:r>
            <a:r>
              <a:rPr sz="1800" b="1" spc="-4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znena </a:t>
            </a:r>
            <a:r>
              <a:rPr sz="1800" b="1" spc="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jela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RH</a:t>
            </a:r>
            <a:r>
              <a:rPr sz="1800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0.</a:t>
            </a:r>
            <a:r>
              <a:rPr sz="1800" b="1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do 2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b="1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(iz</a:t>
            </a:r>
            <a:r>
              <a:rPr sz="1800" b="1" spc="-3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b="1" spc="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DZS):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23188" y="1955291"/>
            <a:ext cx="48768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1171956" y="1955291"/>
            <a:ext cx="7453884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1123188" y="2253996"/>
            <a:ext cx="48768" cy="29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171956" y="2253996"/>
            <a:ext cx="7453884" cy="29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1123188" y="2552700"/>
            <a:ext cx="48768" cy="29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1171956" y="2552700"/>
            <a:ext cx="7453884" cy="29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1123188" y="2851404"/>
            <a:ext cx="48768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171956" y="2851404"/>
            <a:ext cx="7453884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1123188" y="3150108"/>
            <a:ext cx="48768" cy="29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171956" y="3150108"/>
            <a:ext cx="7453884" cy="29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1123188" y="3448812"/>
            <a:ext cx="48768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171956" y="3448812"/>
            <a:ext cx="7453884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1123188" y="3747516"/>
            <a:ext cx="48768" cy="29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171956" y="3747516"/>
            <a:ext cx="7453884" cy="29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1123188" y="4046220"/>
            <a:ext cx="48768" cy="29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171956" y="4046220"/>
            <a:ext cx="7453884" cy="29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1123188" y="4344924"/>
            <a:ext cx="48768" cy="29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171956" y="4344924"/>
            <a:ext cx="7453884" cy="29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123188" y="4643628"/>
            <a:ext cx="48768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1171956" y="4643628"/>
            <a:ext cx="7453884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123188" y="4942332"/>
            <a:ext cx="48768" cy="29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171956" y="4942332"/>
            <a:ext cx="7453884" cy="29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1123188" y="5241036"/>
            <a:ext cx="48768" cy="29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171956" y="5241036"/>
            <a:ext cx="7453884" cy="29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932">
              <a:lnSpc>
                <a:spcPct val="101725"/>
              </a:lnSpc>
              <a:spcBef>
                <a:spcPts val="200"/>
              </a:spcBef>
            </a:pPr>
            <a:r>
              <a:rPr sz="1400" b="1" spc="-4" dirty="0">
                <a:latin typeface="Calibri"/>
                <a:cs typeface="Calibri"/>
              </a:rPr>
              <a:t>321</a:t>
            </a:r>
            <a:r>
              <a:rPr sz="1400" b="1" spc="0" dirty="0">
                <a:latin typeface="Calibri"/>
                <a:cs typeface="Calibri"/>
              </a:rPr>
              <a:t>2                </a:t>
            </a:r>
            <a:r>
              <a:rPr sz="1400" b="1" spc="171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363</a:t>
            </a:r>
            <a:r>
              <a:rPr sz="1400" b="1" spc="0" dirty="0">
                <a:latin typeface="Calibri"/>
                <a:cs typeface="Calibri"/>
              </a:rPr>
              <a:t>0                </a:t>
            </a:r>
            <a:r>
              <a:rPr sz="1400" b="1" spc="171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397</a:t>
            </a:r>
            <a:r>
              <a:rPr sz="1400" b="1" spc="0" dirty="0">
                <a:latin typeface="Calibri"/>
                <a:cs typeface="Calibri"/>
              </a:rPr>
              <a:t>8                </a:t>
            </a:r>
            <a:r>
              <a:rPr sz="1400" b="1" spc="171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476</a:t>
            </a:r>
            <a:r>
              <a:rPr sz="1400" b="1" spc="0" dirty="0">
                <a:latin typeface="Calibri"/>
                <a:cs typeface="Calibri"/>
              </a:rPr>
              <a:t>9                </a:t>
            </a:r>
            <a:r>
              <a:rPr sz="1400" b="1" spc="171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542</a:t>
            </a:r>
            <a:r>
              <a:rPr sz="1400" b="1" spc="0" dirty="0">
                <a:latin typeface="Calibri"/>
                <a:cs typeface="Calibri"/>
              </a:rPr>
              <a:t>7                </a:t>
            </a:r>
            <a:r>
              <a:rPr sz="1400" b="1" spc="171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520</a:t>
            </a:r>
            <a:r>
              <a:rPr sz="1400" b="1" spc="0" dirty="0">
                <a:latin typeface="Calibri"/>
                <a:cs typeface="Calibri"/>
              </a:rPr>
              <a:t>2                </a:t>
            </a:r>
            <a:r>
              <a:rPr sz="1400" b="1" spc="171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5612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3188" y="5539740"/>
            <a:ext cx="48768" cy="73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5"/>
              </a:spcBef>
            </a:pPr>
            <a:endParaRPr sz="550"/>
          </a:p>
        </p:txBody>
      </p:sp>
      <p:sp>
        <p:nvSpPr>
          <p:cNvPr id="9" name="object 9"/>
          <p:cNvSpPr txBox="1"/>
          <p:nvPr/>
        </p:nvSpPr>
        <p:spPr>
          <a:xfrm>
            <a:off x="1171956" y="5539740"/>
            <a:ext cx="1065275" cy="73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5"/>
              </a:spcBef>
            </a:pPr>
            <a:endParaRPr sz="550"/>
          </a:p>
        </p:txBody>
      </p:sp>
      <p:sp>
        <p:nvSpPr>
          <p:cNvPr id="8" name="object 8"/>
          <p:cNvSpPr txBox="1"/>
          <p:nvPr/>
        </p:nvSpPr>
        <p:spPr>
          <a:xfrm>
            <a:off x="2237231" y="5539740"/>
            <a:ext cx="1063752" cy="73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5"/>
              </a:spcBef>
            </a:pPr>
            <a:endParaRPr sz="550"/>
          </a:p>
        </p:txBody>
      </p:sp>
      <p:sp>
        <p:nvSpPr>
          <p:cNvPr id="7" name="object 7"/>
          <p:cNvSpPr txBox="1"/>
          <p:nvPr/>
        </p:nvSpPr>
        <p:spPr>
          <a:xfrm>
            <a:off x="3300984" y="5539740"/>
            <a:ext cx="1065276" cy="73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5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4366260" y="5539740"/>
            <a:ext cx="1065276" cy="73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5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431536" y="5539740"/>
            <a:ext cx="1063752" cy="73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5"/>
              </a:spcBef>
            </a:pPr>
            <a:endParaRPr sz="550"/>
          </a:p>
        </p:txBody>
      </p:sp>
      <p:sp>
        <p:nvSpPr>
          <p:cNvPr id="4" name="object 4"/>
          <p:cNvSpPr txBox="1"/>
          <p:nvPr/>
        </p:nvSpPr>
        <p:spPr>
          <a:xfrm>
            <a:off x="6495288" y="5539740"/>
            <a:ext cx="1065276" cy="73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5"/>
              </a:spcBef>
            </a:pPr>
            <a:endParaRPr sz="550"/>
          </a:p>
        </p:txBody>
      </p:sp>
      <p:sp>
        <p:nvSpPr>
          <p:cNvPr id="3" name="object 3"/>
          <p:cNvSpPr txBox="1"/>
          <p:nvPr/>
        </p:nvSpPr>
        <p:spPr>
          <a:xfrm>
            <a:off x="7560564" y="5539740"/>
            <a:ext cx="1065276" cy="73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5"/>
              </a:spcBef>
            </a:pPr>
            <a:endParaRPr sz="550"/>
          </a:p>
        </p:txBody>
      </p:sp>
      <p:sp>
        <p:nvSpPr>
          <p:cNvPr id="2" name="object 2"/>
          <p:cNvSpPr txBox="1"/>
          <p:nvPr/>
        </p:nvSpPr>
        <p:spPr>
          <a:xfrm>
            <a:off x="539496" y="1700784"/>
            <a:ext cx="8289035" cy="4573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"/>
              </a:spcBef>
            </a:pPr>
            <a:endParaRPr sz="1200"/>
          </a:p>
          <a:p>
            <a:pPr marL="157530" marR="7772449" algn="ctr">
              <a:lnSpc>
                <a:spcPct val="101725"/>
              </a:lnSpc>
            </a:pP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6000</a:t>
            </a:r>
            <a:endParaRPr sz="1200">
              <a:latin typeface="Calibri"/>
              <a:cs typeface="Calibri"/>
            </a:endParaRPr>
          </a:p>
          <a:p>
            <a:pPr marL="157530" marR="7772449" algn="ctr">
              <a:lnSpc>
                <a:spcPct val="101725"/>
              </a:lnSpc>
              <a:spcBef>
                <a:spcPts val="887"/>
              </a:spcBef>
            </a:pP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5500</a:t>
            </a:r>
            <a:endParaRPr sz="1200">
              <a:latin typeface="Calibri"/>
              <a:cs typeface="Calibri"/>
            </a:endParaRPr>
          </a:p>
          <a:p>
            <a:pPr marL="157530" marR="7772449" algn="ctr">
              <a:lnSpc>
                <a:spcPct val="101725"/>
              </a:lnSpc>
              <a:spcBef>
                <a:spcPts val="887"/>
              </a:spcBef>
            </a:pP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5000</a:t>
            </a:r>
            <a:endParaRPr sz="1200">
              <a:latin typeface="Calibri"/>
              <a:cs typeface="Calibri"/>
            </a:endParaRPr>
          </a:p>
          <a:p>
            <a:pPr marL="157530" marR="7772449" algn="ctr">
              <a:lnSpc>
                <a:spcPct val="101725"/>
              </a:lnSpc>
              <a:spcBef>
                <a:spcPts val="890"/>
              </a:spcBef>
            </a:pP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4500</a:t>
            </a:r>
            <a:endParaRPr sz="1200">
              <a:latin typeface="Calibri"/>
              <a:cs typeface="Calibri"/>
            </a:endParaRPr>
          </a:p>
          <a:p>
            <a:pPr marL="157530" marR="7772449" algn="ctr">
              <a:lnSpc>
                <a:spcPct val="101725"/>
              </a:lnSpc>
              <a:spcBef>
                <a:spcPts val="887"/>
              </a:spcBef>
            </a:pP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4000</a:t>
            </a:r>
            <a:endParaRPr sz="1200">
              <a:latin typeface="Calibri"/>
              <a:cs typeface="Calibri"/>
            </a:endParaRPr>
          </a:p>
          <a:p>
            <a:pPr marL="157530" marR="7772449" algn="ctr">
              <a:lnSpc>
                <a:spcPct val="101725"/>
              </a:lnSpc>
              <a:spcBef>
                <a:spcPts val="887"/>
              </a:spcBef>
            </a:pP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3500</a:t>
            </a:r>
            <a:endParaRPr sz="1200">
              <a:latin typeface="Calibri"/>
              <a:cs typeface="Calibri"/>
            </a:endParaRPr>
          </a:p>
          <a:p>
            <a:pPr marL="157530" marR="7772449" algn="ctr">
              <a:lnSpc>
                <a:spcPct val="101725"/>
              </a:lnSpc>
              <a:spcBef>
                <a:spcPts val="889"/>
              </a:spcBef>
            </a:pP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3000</a:t>
            </a:r>
            <a:endParaRPr sz="1200">
              <a:latin typeface="Calibri"/>
              <a:cs typeface="Calibri"/>
            </a:endParaRPr>
          </a:p>
          <a:p>
            <a:pPr marL="157530" marR="7772449" algn="ctr">
              <a:lnSpc>
                <a:spcPct val="101725"/>
              </a:lnSpc>
              <a:spcBef>
                <a:spcPts val="887"/>
              </a:spcBef>
            </a:pP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2500</a:t>
            </a:r>
            <a:endParaRPr sz="1200">
              <a:latin typeface="Calibri"/>
              <a:cs typeface="Calibri"/>
            </a:endParaRPr>
          </a:p>
          <a:p>
            <a:pPr marL="157530" marR="7772449" algn="ctr">
              <a:lnSpc>
                <a:spcPct val="101725"/>
              </a:lnSpc>
              <a:spcBef>
                <a:spcPts val="887"/>
              </a:spcBef>
            </a:pP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2000</a:t>
            </a:r>
            <a:endParaRPr sz="1200">
              <a:latin typeface="Calibri"/>
              <a:cs typeface="Calibri"/>
            </a:endParaRPr>
          </a:p>
          <a:p>
            <a:pPr marL="157530" marR="7772449" algn="ctr">
              <a:lnSpc>
                <a:spcPct val="101725"/>
              </a:lnSpc>
              <a:spcBef>
                <a:spcPts val="889"/>
              </a:spcBef>
            </a:pP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1500</a:t>
            </a:r>
            <a:endParaRPr sz="1200">
              <a:latin typeface="Calibri"/>
              <a:cs typeface="Calibri"/>
            </a:endParaRPr>
          </a:p>
          <a:p>
            <a:pPr marL="157530" marR="7772449" algn="ctr">
              <a:lnSpc>
                <a:spcPct val="101725"/>
              </a:lnSpc>
              <a:spcBef>
                <a:spcPts val="887"/>
              </a:spcBef>
            </a:pP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1000</a:t>
            </a:r>
            <a:endParaRPr sz="1200">
              <a:latin typeface="Calibri"/>
              <a:cs typeface="Calibri"/>
            </a:endParaRPr>
          </a:p>
          <a:p>
            <a:pPr marL="234035" marR="7773643" algn="ctr">
              <a:lnSpc>
                <a:spcPct val="101725"/>
              </a:lnSpc>
              <a:spcBef>
                <a:spcPts val="887"/>
              </a:spcBef>
            </a:pP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500</a:t>
            </a:r>
            <a:endParaRPr sz="1200">
              <a:latin typeface="Calibri"/>
              <a:cs typeface="Calibri"/>
            </a:endParaRPr>
          </a:p>
          <a:p>
            <a:pPr marL="413308">
              <a:lnSpc>
                <a:spcPct val="101725"/>
              </a:lnSpc>
              <a:spcBef>
                <a:spcPts val="890"/>
              </a:spcBef>
            </a:pPr>
            <a:r>
              <a:rPr sz="1200" b="1" spc="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L="932942">
              <a:lnSpc>
                <a:spcPct val="101725"/>
              </a:lnSpc>
              <a:spcBef>
                <a:spcPts val="480"/>
              </a:spcBef>
            </a:pP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2000          </a:t>
            </a:r>
            <a:r>
              <a:rPr sz="1800" b="1" spc="2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2001          </a:t>
            </a:r>
            <a:r>
              <a:rPr sz="1800" b="1" spc="2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2002          </a:t>
            </a:r>
            <a:r>
              <a:rPr sz="1800" b="1" spc="2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2003          </a:t>
            </a:r>
            <a:r>
              <a:rPr sz="1800" b="1" spc="2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2004          </a:t>
            </a:r>
            <a:r>
              <a:rPr sz="1800" b="1" spc="2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2005          </a:t>
            </a:r>
            <a:r>
              <a:rPr sz="1800" b="1" spc="2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2006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552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81101" y="83661"/>
            <a:ext cx="8394903" cy="886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7725" marR="1980315" algn="ctr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DELINKVENCIJA</a:t>
            </a:r>
            <a:r>
              <a:rPr sz="32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ŽENA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1307"/>
              </a:spcBef>
            </a:pPr>
            <a:r>
              <a:rPr sz="1800" b="1" spc="0" dirty="0" err="1">
                <a:solidFill>
                  <a:srgbClr val="FFFFFF"/>
                </a:solidFill>
                <a:latin typeface="Arial"/>
                <a:cs typeface="Arial"/>
              </a:rPr>
              <a:t>Udio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r-HR" sz="1800" b="1" spc="0" dirty="0">
                <a:solidFill>
                  <a:srgbClr val="FFFFFF"/>
                </a:solidFill>
                <a:latin typeface="Arial"/>
                <a:cs typeface="Arial"/>
              </a:rPr>
              <a:t>prijavljenih žena za kaznena djela u 2015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b="1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(iz</a:t>
            </a:r>
            <a:r>
              <a:rPr sz="1800" b="1" spc="-3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b="1" spc="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DZS):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53001" y="1295400"/>
            <a:ext cx="2971800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hr-HR" sz="6000" spc="0" dirty="0">
                <a:solidFill>
                  <a:srgbClr val="FFFFFF"/>
                </a:solidFill>
                <a:latin typeface="Arial"/>
                <a:cs typeface="Arial"/>
              </a:rPr>
              <a:t>6.14</a:t>
            </a:r>
            <a:r>
              <a:rPr sz="6000" spc="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6000" dirty="0">
              <a:latin typeface="Arial"/>
              <a:cs typeface="Arial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447800" y="198902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462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062" y="500062"/>
            <a:ext cx="8161274" cy="584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552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81101" y="83661"/>
            <a:ext cx="8394903" cy="886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7725" marR="1980315" algn="ctr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DELINKVENCIJA</a:t>
            </a:r>
            <a:r>
              <a:rPr sz="32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ŽENA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1307"/>
              </a:spcBef>
            </a:pPr>
            <a:r>
              <a:rPr sz="1800" b="1" spc="0" dirty="0" err="1">
                <a:solidFill>
                  <a:srgbClr val="FFFFFF"/>
                </a:solidFill>
                <a:latin typeface="Arial"/>
                <a:cs typeface="Arial"/>
              </a:rPr>
              <a:t>Udio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r-HR" sz="1800" b="1" spc="-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hr-HR" sz="1800" b="1" spc="0" dirty="0">
                <a:solidFill>
                  <a:srgbClr val="FFFFFF"/>
                </a:solidFill>
                <a:latin typeface="Arial"/>
                <a:cs typeface="Arial"/>
              </a:rPr>
              <a:t>ptuženih žena za kaznena djela u 2015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b="1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(iz</a:t>
            </a:r>
            <a:r>
              <a:rPr sz="1800" b="1" spc="-3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b="1" spc="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DZS):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53001" y="1295400"/>
            <a:ext cx="2971800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hr-HR" sz="6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hr-HR" sz="6000" spc="0" dirty="0">
                <a:solidFill>
                  <a:srgbClr val="FFFFFF"/>
                </a:solidFill>
                <a:latin typeface="Arial"/>
                <a:cs typeface="Arial"/>
              </a:rPr>
              <a:t>.5</a:t>
            </a:r>
            <a:r>
              <a:rPr sz="6000" spc="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6000" dirty="0">
              <a:latin typeface="Arial"/>
              <a:cs typeface="Arial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447800" y="198902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198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552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753153053"/>
              </p:ext>
            </p:extLst>
          </p:nvPr>
        </p:nvGraphicFramePr>
        <p:xfrm>
          <a:off x="1447800" y="198902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ject 4"/>
          <p:cNvSpPr txBox="1"/>
          <p:nvPr/>
        </p:nvSpPr>
        <p:spPr>
          <a:xfrm>
            <a:off x="381101" y="83661"/>
            <a:ext cx="8394903" cy="886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7725" marR="1980315" algn="ctr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DELINKVENCIJA</a:t>
            </a:r>
            <a:r>
              <a:rPr sz="32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ŽENA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1307"/>
              </a:spcBef>
            </a:pPr>
            <a:r>
              <a:rPr sz="1800" b="1" spc="0" dirty="0" err="1">
                <a:solidFill>
                  <a:srgbClr val="FFFFFF"/>
                </a:solidFill>
                <a:latin typeface="Arial"/>
                <a:cs typeface="Arial"/>
              </a:rPr>
              <a:t>Udio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r-HR" sz="1800" b="1" spc="0" dirty="0">
                <a:solidFill>
                  <a:srgbClr val="FFFFFF"/>
                </a:solidFill>
                <a:latin typeface="Arial"/>
                <a:cs typeface="Arial"/>
              </a:rPr>
              <a:t>osuđenih žena za kaznena djela u 2015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b="1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(iz</a:t>
            </a:r>
            <a:r>
              <a:rPr sz="1800" b="1" spc="-3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b="1" spc="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DZS):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4953001" y="1295400"/>
            <a:ext cx="2971800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hr-HR" sz="6000" spc="0" dirty="0">
                <a:solidFill>
                  <a:srgbClr val="FFFFFF"/>
                </a:solidFill>
                <a:latin typeface="Arial"/>
                <a:cs typeface="Arial"/>
              </a:rPr>
              <a:t>1.56</a:t>
            </a:r>
            <a:r>
              <a:rPr sz="6000" spc="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6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724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550" y="1412875"/>
            <a:ext cx="720725" cy="5165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5576" y="1412875"/>
            <a:ext cx="617537" cy="5165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101" y="83661"/>
            <a:ext cx="8394903" cy="886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7725" marR="1980315" algn="ctr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DELINKVENCIJA</a:t>
            </a:r>
            <a:r>
              <a:rPr sz="32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ŽENA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1307"/>
              </a:spcBef>
            </a:pP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Udio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osu</a:t>
            </a:r>
            <a:r>
              <a:rPr sz="1800" b="1" spc="4" dirty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enih</a:t>
            </a:r>
            <a:r>
              <a:rPr sz="18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žena za s</a:t>
            </a:r>
            <a:r>
              <a:rPr sz="1800" b="1" spc="-4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znena </a:t>
            </a:r>
            <a:r>
              <a:rPr sz="1800" b="1" spc="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jela u RH</a:t>
            </a:r>
            <a:r>
              <a:rPr sz="1800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1800" b="1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do 2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b="1" spc="-9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b="1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(iz</a:t>
            </a:r>
            <a:r>
              <a:rPr sz="1800" b="1" spc="-3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b="1" spc="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DZS):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0523" y="2072915"/>
            <a:ext cx="1368581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>
                <a:solidFill>
                  <a:srgbClr val="FFFFFF"/>
                </a:solidFill>
                <a:latin typeface="Arial"/>
                <a:cs typeface="Arial"/>
              </a:rPr>
              <a:t>oko</a:t>
            </a:r>
            <a:endParaRPr sz="6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71279" y="2072915"/>
            <a:ext cx="1665117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6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277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9872" y="1571244"/>
            <a:ext cx="8502396" cy="4573524"/>
          </a:xfrm>
          <a:custGeom>
            <a:avLst/>
            <a:gdLst/>
            <a:ahLst/>
            <a:cxnLst/>
            <a:rect l="l" t="t" r="r" b="b"/>
            <a:pathLst>
              <a:path w="8502396" h="4573524">
                <a:moveTo>
                  <a:pt x="0" y="4573524"/>
                </a:moveTo>
                <a:lnTo>
                  <a:pt x="8502396" y="4573524"/>
                </a:lnTo>
                <a:lnTo>
                  <a:pt x="8502396" y="0"/>
                </a:lnTo>
                <a:lnTo>
                  <a:pt x="0" y="0"/>
                </a:lnTo>
                <a:lnTo>
                  <a:pt x="0" y="4573524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5964" y="1715389"/>
            <a:ext cx="7925434" cy="3720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5736" y="4904232"/>
            <a:ext cx="7926323" cy="0"/>
          </a:xfrm>
          <a:custGeom>
            <a:avLst/>
            <a:gdLst/>
            <a:ahLst/>
            <a:cxnLst/>
            <a:rect l="l" t="t" r="r" b="b"/>
            <a:pathLst>
              <a:path w="7926323">
                <a:moveTo>
                  <a:pt x="0" y="0"/>
                </a:moveTo>
                <a:lnTo>
                  <a:pt x="792632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5736" y="4372356"/>
            <a:ext cx="7926323" cy="0"/>
          </a:xfrm>
          <a:custGeom>
            <a:avLst/>
            <a:gdLst/>
            <a:ahLst/>
            <a:cxnLst/>
            <a:rect l="l" t="t" r="r" b="b"/>
            <a:pathLst>
              <a:path w="7926323">
                <a:moveTo>
                  <a:pt x="0" y="0"/>
                </a:moveTo>
                <a:lnTo>
                  <a:pt x="792632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5736" y="3842004"/>
            <a:ext cx="7926323" cy="0"/>
          </a:xfrm>
          <a:custGeom>
            <a:avLst/>
            <a:gdLst/>
            <a:ahLst/>
            <a:cxnLst/>
            <a:rect l="l" t="t" r="r" b="b"/>
            <a:pathLst>
              <a:path w="7926323">
                <a:moveTo>
                  <a:pt x="0" y="0"/>
                </a:moveTo>
                <a:lnTo>
                  <a:pt x="792632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5736" y="3310128"/>
            <a:ext cx="7926323" cy="0"/>
          </a:xfrm>
          <a:custGeom>
            <a:avLst/>
            <a:gdLst/>
            <a:ahLst/>
            <a:cxnLst/>
            <a:rect l="l" t="t" r="r" b="b"/>
            <a:pathLst>
              <a:path w="7926323">
                <a:moveTo>
                  <a:pt x="0" y="0"/>
                </a:moveTo>
                <a:lnTo>
                  <a:pt x="792632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5736" y="2778252"/>
            <a:ext cx="7926323" cy="0"/>
          </a:xfrm>
          <a:custGeom>
            <a:avLst/>
            <a:gdLst/>
            <a:ahLst/>
            <a:cxnLst/>
            <a:rect l="l" t="t" r="r" b="b"/>
            <a:pathLst>
              <a:path w="7926323">
                <a:moveTo>
                  <a:pt x="0" y="0"/>
                </a:moveTo>
                <a:lnTo>
                  <a:pt x="792632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5736" y="2246376"/>
            <a:ext cx="7926323" cy="0"/>
          </a:xfrm>
          <a:custGeom>
            <a:avLst/>
            <a:gdLst/>
            <a:ahLst/>
            <a:cxnLst/>
            <a:rect l="l" t="t" r="r" b="b"/>
            <a:pathLst>
              <a:path w="7926323">
                <a:moveTo>
                  <a:pt x="0" y="0"/>
                </a:moveTo>
                <a:lnTo>
                  <a:pt x="792632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5736" y="1716024"/>
            <a:ext cx="7926323" cy="0"/>
          </a:xfrm>
          <a:custGeom>
            <a:avLst/>
            <a:gdLst/>
            <a:ahLst/>
            <a:cxnLst/>
            <a:rect l="l" t="t" r="r" b="b"/>
            <a:pathLst>
              <a:path w="7926323">
                <a:moveTo>
                  <a:pt x="0" y="0"/>
                </a:moveTo>
                <a:lnTo>
                  <a:pt x="792632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68552" y="2121407"/>
            <a:ext cx="719328" cy="3380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53512" y="2993136"/>
            <a:ext cx="719327" cy="2508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38472" y="3236976"/>
            <a:ext cx="719327" cy="2264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23432" y="3268979"/>
            <a:ext cx="719328" cy="2232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9916" y="5277612"/>
            <a:ext cx="719327" cy="2240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9032" y="2125979"/>
            <a:ext cx="653795" cy="33192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80944" y="2999232"/>
            <a:ext cx="658368" cy="24460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67428" y="3241548"/>
            <a:ext cx="658368" cy="2203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53912" y="3273552"/>
            <a:ext cx="653795" cy="2171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40396" y="5285232"/>
            <a:ext cx="653796" cy="1554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35736" y="1716024"/>
            <a:ext cx="0" cy="3720084"/>
          </a:xfrm>
          <a:custGeom>
            <a:avLst/>
            <a:gdLst/>
            <a:ahLst/>
            <a:cxnLst/>
            <a:rect l="l" t="t" r="r" b="b"/>
            <a:pathLst>
              <a:path h="3720084">
                <a:moveTo>
                  <a:pt x="0" y="3720084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3063" y="5436108"/>
            <a:ext cx="42672" cy="0"/>
          </a:xfrm>
          <a:custGeom>
            <a:avLst/>
            <a:gdLst/>
            <a:ahLst/>
            <a:cxnLst/>
            <a:rect l="l" t="t" r="r" b="b"/>
            <a:pathLst>
              <a:path w="42672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93063" y="4904232"/>
            <a:ext cx="42672" cy="0"/>
          </a:xfrm>
          <a:custGeom>
            <a:avLst/>
            <a:gdLst/>
            <a:ahLst/>
            <a:cxnLst/>
            <a:rect l="l" t="t" r="r" b="b"/>
            <a:pathLst>
              <a:path w="42672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3063" y="4372356"/>
            <a:ext cx="42672" cy="0"/>
          </a:xfrm>
          <a:custGeom>
            <a:avLst/>
            <a:gdLst/>
            <a:ahLst/>
            <a:cxnLst/>
            <a:rect l="l" t="t" r="r" b="b"/>
            <a:pathLst>
              <a:path w="42672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93063" y="3842004"/>
            <a:ext cx="42672" cy="0"/>
          </a:xfrm>
          <a:custGeom>
            <a:avLst/>
            <a:gdLst/>
            <a:ahLst/>
            <a:cxnLst/>
            <a:rect l="l" t="t" r="r" b="b"/>
            <a:pathLst>
              <a:path w="42672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3063" y="3310128"/>
            <a:ext cx="42672" cy="0"/>
          </a:xfrm>
          <a:custGeom>
            <a:avLst/>
            <a:gdLst/>
            <a:ahLst/>
            <a:cxnLst/>
            <a:rect l="l" t="t" r="r" b="b"/>
            <a:pathLst>
              <a:path w="42672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3063" y="2778252"/>
            <a:ext cx="42672" cy="0"/>
          </a:xfrm>
          <a:custGeom>
            <a:avLst/>
            <a:gdLst/>
            <a:ahLst/>
            <a:cxnLst/>
            <a:rect l="l" t="t" r="r" b="b"/>
            <a:pathLst>
              <a:path w="42672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3063" y="2246376"/>
            <a:ext cx="42672" cy="0"/>
          </a:xfrm>
          <a:custGeom>
            <a:avLst/>
            <a:gdLst/>
            <a:ahLst/>
            <a:cxnLst/>
            <a:rect l="l" t="t" r="r" b="b"/>
            <a:pathLst>
              <a:path w="42672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3063" y="1716024"/>
            <a:ext cx="42672" cy="0"/>
          </a:xfrm>
          <a:custGeom>
            <a:avLst/>
            <a:gdLst/>
            <a:ahLst/>
            <a:cxnLst/>
            <a:rect l="l" t="t" r="r" b="b"/>
            <a:pathLst>
              <a:path w="42672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35736" y="5436108"/>
            <a:ext cx="7926323" cy="0"/>
          </a:xfrm>
          <a:custGeom>
            <a:avLst/>
            <a:gdLst/>
            <a:ahLst/>
            <a:cxnLst/>
            <a:rect l="l" t="t" r="r" b="b"/>
            <a:pathLst>
              <a:path w="7926323">
                <a:moveTo>
                  <a:pt x="0" y="0"/>
                </a:moveTo>
                <a:lnTo>
                  <a:pt x="792632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35736" y="5436108"/>
            <a:ext cx="0" cy="64007"/>
          </a:xfrm>
          <a:custGeom>
            <a:avLst/>
            <a:gdLst/>
            <a:ahLst/>
            <a:cxnLst/>
            <a:rect l="l" t="t" r="r" b="b"/>
            <a:pathLst>
              <a:path h="64008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20696" y="5436108"/>
            <a:ext cx="0" cy="64007"/>
          </a:xfrm>
          <a:custGeom>
            <a:avLst/>
            <a:gdLst/>
            <a:ahLst/>
            <a:cxnLst/>
            <a:rect l="l" t="t" r="r" b="b"/>
            <a:pathLst>
              <a:path h="64008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05655" y="5436108"/>
            <a:ext cx="0" cy="64007"/>
          </a:xfrm>
          <a:custGeom>
            <a:avLst/>
            <a:gdLst/>
            <a:ahLst/>
            <a:cxnLst/>
            <a:rect l="l" t="t" r="r" b="b"/>
            <a:pathLst>
              <a:path h="64008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90616" y="5436108"/>
            <a:ext cx="0" cy="64007"/>
          </a:xfrm>
          <a:custGeom>
            <a:avLst/>
            <a:gdLst/>
            <a:ahLst/>
            <a:cxnLst/>
            <a:rect l="l" t="t" r="r" b="b"/>
            <a:pathLst>
              <a:path h="64008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77100" y="5436108"/>
            <a:ext cx="0" cy="64007"/>
          </a:xfrm>
          <a:custGeom>
            <a:avLst/>
            <a:gdLst/>
            <a:ahLst/>
            <a:cxnLst/>
            <a:rect l="l" t="t" r="r" b="b"/>
            <a:pathLst>
              <a:path h="64008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862060" y="5436108"/>
            <a:ext cx="0" cy="64007"/>
          </a:xfrm>
          <a:custGeom>
            <a:avLst/>
            <a:gdLst/>
            <a:ahLst/>
            <a:cxnLst/>
            <a:rect l="l" t="t" r="r" b="b"/>
            <a:pathLst>
              <a:path h="64008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2678" y="312839"/>
            <a:ext cx="8237905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Br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ih že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a prema </a:t>
            </a:r>
            <a:r>
              <a:rPr sz="2400" b="1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ranim k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zn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nim djelima</a:t>
            </a:r>
            <a:r>
              <a:rPr sz="24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  <a:p>
            <a:pPr marL="1780006" marR="1804416" algn="ctr">
              <a:lnSpc>
                <a:spcPct val="95825"/>
              </a:lnSpc>
            </a:pP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RH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za 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godinu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zvor</a:t>
            </a:r>
            <a:r>
              <a:rPr sz="24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DZ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):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3063" y="1716024"/>
            <a:ext cx="42672" cy="530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935736" y="1716024"/>
            <a:ext cx="7926323" cy="530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893063" y="2246376"/>
            <a:ext cx="42672" cy="531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935736" y="2246376"/>
            <a:ext cx="7926323" cy="531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893063" y="2778252"/>
            <a:ext cx="42672" cy="531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935736" y="2778252"/>
            <a:ext cx="7926323" cy="531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893063" y="3310128"/>
            <a:ext cx="42672" cy="531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935736" y="3310128"/>
            <a:ext cx="7926323" cy="531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893063" y="3842004"/>
            <a:ext cx="42672" cy="530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935736" y="3842004"/>
            <a:ext cx="7926323" cy="530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893063" y="4372356"/>
            <a:ext cx="42672" cy="531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935736" y="4372356"/>
            <a:ext cx="7926323" cy="531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893063" y="4904232"/>
            <a:ext cx="42672" cy="531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935736" y="4904232"/>
            <a:ext cx="7926323" cy="531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893063" y="5436108"/>
            <a:ext cx="42672" cy="64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"/>
              </a:spcBef>
            </a:pPr>
            <a:endParaRPr sz="500"/>
          </a:p>
        </p:txBody>
      </p:sp>
      <p:sp>
        <p:nvSpPr>
          <p:cNvPr id="7" name="object 7"/>
          <p:cNvSpPr txBox="1"/>
          <p:nvPr/>
        </p:nvSpPr>
        <p:spPr>
          <a:xfrm>
            <a:off x="935736" y="5436108"/>
            <a:ext cx="1584959" cy="64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"/>
              </a:spcBef>
            </a:pPr>
            <a:endParaRPr sz="500"/>
          </a:p>
        </p:txBody>
      </p:sp>
      <p:sp>
        <p:nvSpPr>
          <p:cNvPr id="6" name="object 6"/>
          <p:cNvSpPr txBox="1"/>
          <p:nvPr/>
        </p:nvSpPr>
        <p:spPr>
          <a:xfrm>
            <a:off x="2520695" y="5436108"/>
            <a:ext cx="1584960" cy="64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"/>
              </a:spcBef>
            </a:pPr>
            <a:endParaRPr sz="500"/>
          </a:p>
        </p:txBody>
      </p:sp>
      <p:sp>
        <p:nvSpPr>
          <p:cNvPr id="5" name="object 5"/>
          <p:cNvSpPr txBox="1"/>
          <p:nvPr/>
        </p:nvSpPr>
        <p:spPr>
          <a:xfrm>
            <a:off x="4105655" y="5436108"/>
            <a:ext cx="1584960" cy="64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"/>
              </a:spcBef>
            </a:pPr>
            <a:endParaRPr sz="500"/>
          </a:p>
        </p:txBody>
      </p:sp>
      <p:sp>
        <p:nvSpPr>
          <p:cNvPr id="4" name="object 4"/>
          <p:cNvSpPr txBox="1"/>
          <p:nvPr/>
        </p:nvSpPr>
        <p:spPr>
          <a:xfrm>
            <a:off x="5690616" y="5436108"/>
            <a:ext cx="1586484" cy="64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"/>
              </a:spcBef>
            </a:pPr>
            <a:endParaRPr sz="500"/>
          </a:p>
        </p:txBody>
      </p:sp>
      <p:sp>
        <p:nvSpPr>
          <p:cNvPr id="3" name="object 3"/>
          <p:cNvSpPr txBox="1"/>
          <p:nvPr/>
        </p:nvSpPr>
        <p:spPr>
          <a:xfrm>
            <a:off x="7277100" y="5436108"/>
            <a:ext cx="1584959" cy="64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499872" y="1571244"/>
            <a:ext cx="8502396" cy="4573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686">
              <a:lnSpc>
                <a:spcPct val="95825"/>
              </a:lnSpc>
              <a:spcBef>
                <a:spcPts val="475"/>
              </a:spcBef>
            </a:pPr>
            <a:r>
              <a:rPr sz="1100" spc="-4" dirty="0">
                <a:solidFill>
                  <a:srgbClr val="FFFFFF"/>
                </a:solidFill>
                <a:latin typeface="Arial"/>
                <a:cs typeface="Arial"/>
              </a:rPr>
              <a:t>350</a:t>
            </a:r>
            <a:endParaRPr sz="1100">
              <a:latin typeface="Arial"/>
              <a:cs typeface="Arial"/>
            </a:endParaRPr>
          </a:p>
          <a:p>
            <a:pPr marL="1079881">
              <a:lnSpc>
                <a:spcPct val="95825"/>
              </a:lnSpc>
              <a:spcBef>
                <a:spcPts val="680"/>
              </a:spcBef>
            </a:pPr>
            <a:r>
              <a:rPr sz="1400" spc="0" dirty="0">
                <a:solidFill>
                  <a:srgbClr val="001F5F"/>
                </a:solidFill>
                <a:latin typeface="Arial"/>
                <a:cs typeface="Arial"/>
              </a:rPr>
              <a:t>310</a:t>
            </a:r>
            <a:endParaRPr sz="1400">
              <a:latin typeface="Arial"/>
              <a:cs typeface="Arial"/>
            </a:endParaRPr>
          </a:p>
          <a:p>
            <a:pPr marL="81686">
              <a:lnSpc>
                <a:spcPct val="95825"/>
              </a:lnSpc>
              <a:spcBef>
                <a:spcPts val="630"/>
              </a:spcBef>
            </a:pP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300</a:t>
            </a:r>
            <a:endParaRPr sz="1100">
              <a:latin typeface="Arial"/>
              <a:cs typeface="Arial"/>
            </a:endParaRPr>
          </a:p>
          <a:p>
            <a:pPr marL="81686">
              <a:lnSpc>
                <a:spcPts val="1346"/>
              </a:lnSpc>
              <a:spcBef>
                <a:spcPts val="2920"/>
              </a:spcBef>
            </a:pP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250                                                           </a:t>
            </a:r>
            <a:r>
              <a:rPr sz="1100" spc="2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0" baseline="-28987" dirty="0">
                <a:solidFill>
                  <a:srgbClr val="001F5F"/>
                </a:solidFill>
                <a:latin typeface="Arial"/>
                <a:cs typeface="Arial"/>
              </a:rPr>
              <a:t>228</a:t>
            </a:r>
            <a:endParaRPr sz="1400">
              <a:latin typeface="Arial"/>
              <a:cs typeface="Arial"/>
            </a:endParaRPr>
          </a:p>
          <a:p>
            <a:pPr marL="4250690">
              <a:lnSpc>
                <a:spcPts val="1609"/>
              </a:lnSpc>
              <a:spcBef>
                <a:spcPts val="1035"/>
              </a:spcBef>
            </a:pPr>
            <a:r>
              <a:rPr sz="1400" spc="0" dirty="0">
                <a:solidFill>
                  <a:srgbClr val="001F5F"/>
                </a:solidFill>
                <a:latin typeface="Arial"/>
                <a:cs typeface="Arial"/>
              </a:rPr>
              <a:t>205                         </a:t>
            </a:r>
            <a:r>
              <a:rPr sz="1400" spc="5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spc="0" baseline="-10352" dirty="0">
                <a:solidFill>
                  <a:srgbClr val="001F5F"/>
                </a:solidFill>
                <a:latin typeface="Arial"/>
                <a:cs typeface="Arial"/>
              </a:rPr>
              <a:t>202</a:t>
            </a:r>
            <a:endParaRPr sz="1400">
              <a:latin typeface="Arial"/>
              <a:cs typeface="Arial"/>
            </a:endParaRPr>
          </a:p>
          <a:p>
            <a:pPr marL="81686">
              <a:lnSpc>
                <a:spcPts val="1225"/>
              </a:lnSpc>
              <a:spcBef>
                <a:spcPts val="311"/>
              </a:spcBef>
            </a:pP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endParaRPr sz="1100">
              <a:latin typeface="Arial"/>
              <a:cs typeface="Arial"/>
            </a:endParaRPr>
          </a:p>
          <a:p>
            <a:pPr marL="81686">
              <a:lnSpc>
                <a:spcPct val="95825"/>
              </a:lnSpc>
              <a:spcBef>
                <a:spcPts val="2859"/>
              </a:spcBef>
            </a:pP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150</a:t>
            </a:r>
            <a:endParaRPr sz="1100">
              <a:latin typeface="Arial"/>
              <a:cs typeface="Arial"/>
            </a:endParaRPr>
          </a:p>
          <a:p>
            <a:pPr marL="81686">
              <a:lnSpc>
                <a:spcPct val="95825"/>
              </a:lnSpc>
              <a:spcBef>
                <a:spcPts val="2923"/>
              </a:spcBef>
            </a:pP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100">
              <a:latin typeface="Arial"/>
              <a:cs typeface="Arial"/>
            </a:endParaRPr>
          </a:p>
          <a:p>
            <a:pPr marL="137109" marR="8163406" algn="ctr">
              <a:lnSpc>
                <a:spcPct val="95825"/>
              </a:lnSpc>
              <a:spcBef>
                <a:spcPts val="2920"/>
              </a:spcBef>
            </a:pP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100">
              <a:latin typeface="Arial"/>
              <a:cs typeface="Arial"/>
            </a:endParaRPr>
          </a:p>
          <a:p>
            <a:pPr marR="834263" algn="r">
              <a:lnSpc>
                <a:spcPct val="95825"/>
              </a:lnSpc>
              <a:spcBef>
                <a:spcPts val="430"/>
              </a:spcBef>
            </a:pPr>
            <a:r>
              <a:rPr sz="1400" spc="0" dirty="0">
                <a:solidFill>
                  <a:srgbClr val="001F5F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  <a:p>
            <a:pPr marL="213918" marR="8164090" algn="ctr">
              <a:lnSpc>
                <a:spcPct val="95825"/>
              </a:lnSpc>
              <a:spcBef>
                <a:spcPts val="879"/>
              </a:spcBef>
            </a:pP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779399">
              <a:lnSpc>
                <a:spcPct val="101725"/>
              </a:lnSpc>
              <a:spcBef>
                <a:spcPts val="415"/>
              </a:spcBef>
            </a:pP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zl</a:t>
            </a:r>
            <a:r>
              <a:rPr sz="1600" b="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aba             </a:t>
            </a:r>
            <a:r>
              <a:rPr sz="1600" b="1" spc="3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9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az</a:t>
            </a:r>
            <a:r>
              <a:rPr sz="1600" b="1" spc="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anje                </a:t>
            </a:r>
            <a:r>
              <a:rPr sz="1600" b="1" spc="19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rij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a                    </a:t>
            </a:r>
            <a:r>
              <a:rPr sz="1600" b="1" spc="6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b="1" spc="-3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4" dirty="0">
                <a:solidFill>
                  <a:srgbClr val="FFFFFF"/>
                </a:solidFill>
                <a:latin typeface="Calibri"/>
                <a:cs typeface="Calibri"/>
              </a:rPr>
              <a:t>đ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a             </a:t>
            </a:r>
            <a:r>
              <a:rPr sz="1600" b="1" spc="3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ub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oj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eš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  <a:p>
            <a:pPr marL="642213">
              <a:lnSpc>
                <a:spcPct val="101725"/>
              </a:lnSpc>
            </a:pPr>
            <a:r>
              <a:rPr sz="1600" b="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jnih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2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a    </a:t>
            </a:r>
            <a:r>
              <a:rPr sz="1600" b="1" spc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4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4" dirty="0">
                <a:solidFill>
                  <a:srgbClr val="FFFFFF"/>
                </a:solidFill>
                <a:latin typeface="Calibri"/>
                <a:cs typeface="Calibri"/>
              </a:rPr>
              <a:t>ć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e                                                                             </a:t>
            </a:r>
            <a:r>
              <a:rPr sz="1600" b="1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ub</a:t>
            </a:r>
            <a:r>
              <a:rPr sz="1600" b="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4500" y="1785886"/>
            <a:ext cx="6802501" cy="4500626"/>
          </a:xfrm>
          <a:custGeom>
            <a:avLst/>
            <a:gdLst/>
            <a:ahLst/>
            <a:cxnLst/>
            <a:rect l="l" t="t" r="r" b="b"/>
            <a:pathLst>
              <a:path w="6802501" h="4500626">
                <a:moveTo>
                  <a:pt x="0" y="4500626"/>
                </a:moveTo>
                <a:lnTo>
                  <a:pt x="6802501" y="4500626"/>
                </a:lnTo>
                <a:lnTo>
                  <a:pt x="6802501" y="0"/>
                </a:lnTo>
                <a:lnTo>
                  <a:pt x="0" y="0"/>
                </a:lnTo>
                <a:lnTo>
                  <a:pt x="0" y="4500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224" y="2608884"/>
            <a:ext cx="6661404" cy="3675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5576" y="2226564"/>
            <a:ext cx="137160" cy="137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49340" y="2226564"/>
            <a:ext cx="141732" cy="137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899" y="312839"/>
            <a:ext cx="7896188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Odn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broja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mu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kih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i ž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kih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ika koji</a:t>
            </a:r>
            <a:r>
              <a:rPr sz="24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su ranije</a:t>
            </a:r>
            <a:endParaRPr sz="2400" dirty="0">
              <a:latin typeface="Arial"/>
              <a:cs typeface="Arial"/>
            </a:endParaRPr>
          </a:p>
          <a:p>
            <a:pPr marL="721156" marR="746088" algn="ctr">
              <a:lnSpc>
                <a:spcPct val="95825"/>
              </a:lnSpc>
            </a:pP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đivani</a:t>
            </a:r>
            <a:r>
              <a:rPr sz="2400" b="1" spc="-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u RH za 2006.</a:t>
            </a:r>
            <a:r>
              <a:rPr sz="2400" b="1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godinu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zvor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DZ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):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14500" y="1785886"/>
            <a:ext cx="6802501" cy="4500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26"/>
              </a:spcBef>
            </a:pPr>
            <a:endParaRPr sz="950"/>
          </a:p>
          <a:p>
            <a:pPr marL="1932686">
              <a:lnSpc>
                <a:spcPct val="95825"/>
              </a:lnSpc>
              <a:spcBef>
                <a:spcPts val="2000"/>
              </a:spcBef>
            </a:pP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šk</a:t>
            </a:r>
            <a:r>
              <a:rPr sz="1800" spc="-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rci                          </a:t>
            </a:r>
            <a:r>
              <a:rPr sz="1800" spc="49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1800" spc="-4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191133">
              <a:lnSpc>
                <a:spcPts val="5519"/>
              </a:lnSpc>
              <a:spcBef>
                <a:spcPts val="7015"/>
              </a:spcBef>
            </a:pPr>
            <a:r>
              <a:rPr sz="4800" spc="-4" dirty="0">
                <a:solidFill>
                  <a:srgbClr val="FF0000"/>
                </a:solidFill>
                <a:latin typeface="Arial"/>
                <a:cs typeface="Arial"/>
              </a:rPr>
              <a:t>95</a:t>
            </a:r>
            <a:r>
              <a:rPr sz="4800" spc="0" dirty="0">
                <a:solidFill>
                  <a:srgbClr val="FF0000"/>
                </a:solidFill>
                <a:latin typeface="Arial"/>
                <a:cs typeface="Arial"/>
              </a:rPr>
              <a:t>%                </a:t>
            </a:r>
            <a:r>
              <a:rPr sz="4800" spc="5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200" spc="-4" baseline="-24760" dirty="0">
                <a:solidFill>
                  <a:srgbClr val="FF0000"/>
                </a:solidFill>
                <a:latin typeface="Arial"/>
                <a:cs typeface="Arial"/>
              </a:rPr>
              <a:t>5%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775" y="498475"/>
            <a:ext cx="8534400" cy="588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8077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523" y="1628863"/>
            <a:ext cx="8712962" cy="4824476"/>
          </a:xfrm>
          <a:custGeom>
            <a:avLst/>
            <a:gdLst/>
            <a:ahLst/>
            <a:cxnLst/>
            <a:rect l="l" t="t" r="r" b="b"/>
            <a:pathLst>
              <a:path w="8712962" h="4824476">
                <a:moveTo>
                  <a:pt x="0" y="4824476"/>
                </a:moveTo>
                <a:lnTo>
                  <a:pt x="8712962" y="4824476"/>
                </a:lnTo>
                <a:lnTo>
                  <a:pt x="8712962" y="0"/>
                </a:lnTo>
                <a:lnTo>
                  <a:pt x="0" y="0"/>
                </a:lnTo>
                <a:lnTo>
                  <a:pt x="0" y="4824476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3956" y="1875688"/>
            <a:ext cx="6757416" cy="3959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6816" y="5815228"/>
            <a:ext cx="0" cy="46342"/>
          </a:xfrm>
          <a:custGeom>
            <a:avLst/>
            <a:gdLst/>
            <a:ahLst/>
            <a:cxnLst/>
            <a:rect l="l" t="t" r="r" b="b"/>
            <a:pathLst>
              <a:path h="46342">
                <a:moveTo>
                  <a:pt x="0" y="0"/>
                </a:moveTo>
                <a:lnTo>
                  <a:pt x="0" y="4634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4516" y="5815228"/>
            <a:ext cx="0" cy="46342"/>
          </a:xfrm>
          <a:custGeom>
            <a:avLst/>
            <a:gdLst/>
            <a:ahLst/>
            <a:cxnLst/>
            <a:rect l="l" t="t" r="r" b="b"/>
            <a:pathLst>
              <a:path h="46342">
                <a:moveTo>
                  <a:pt x="0" y="0"/>
                </a:moveTo>
                <a:lnTo>
                  <a:pt x="0" y="4634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52216" y="5815228"/>
            <a:ext cx="0" cy="46342"/>
          </a:xfrm>
          <a:custGeom>
            <a:avLst/>
            <a:gdLst/>
            <a:ahLst/>
            <a:cxnLst/>
            <a:rect l="l" t="t" r="r" b="b"/>
            <a:pathLst>
              <a:path h="46342">
                <a:moveTo>
                  <a:pt x="0" y="0"/>
                </a:moveTo>
                <a:lnTo>
                  <a:pt x="0" y="4634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01440" y="5815228"/>
            <a:ext cx="0" cy="46342"/>
          </a:xfrm>
          <a:custGeom>
            <a:avLst/>
            <a:gdLst/>
            <a:ahLst/>
            <a:cxnLst/>
            <a:rect l="l" t="t" r="r" b="b"/>
            <a:pathLst>
              <a:path h="46342">
                <a:moveTo>
                  <a:pt x="0" y="0"/>
                </a:moveTo>
                <a:lnTo>
                  <a:pt x="0" y="4634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9140" y="5815228"/>
            <a:ext cx="0" cy="46342"/>
          </a:xfrm>
          <a:custGeom>
            <a:avLst/>
            <a:gdLst/>
            <a:ahLst/>
            <a:cxnLst/>
            <a:rect l="l" t="t" r="r" b="b"/>
            <a:pathLst>
              <a:path h="46342">
                <a:moveTo>
                  <a:pt x="0" y="0"/>
                </a:moveTo>
                <a:lnTo>
                  <a:pt x="0" y="4634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96840" y="5815228"/>
            <a:ext cx="0" cy="46342"/>
          </a:xfrm>
          <a:custGeom>
            <a:avLst/>
            <a:gdLst/>
            <a:ahLst/>
            <a:cxnLst/>
            <a:rect l="l" t="t" r="r" b="b"/>
            <a:pathLst>
              <a:path h="46342">
                <a:moveTo>
                  <a:pt x="0" y="0"/>
                </a:moveTo>
                <a:lnTo>
                  <a:pt x="0" y="4634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44540" y="5815228"/>
            <a:ext cx="0" cy="46342"/>
          </a:xfrm>
          <a:custGeom>
            <a:avLst/>
            <a:gdLst/>
            <a:ahLst/>
            <a:cxnLst/>
            <a:rect l="l" t="t" r="r" b="b"/>
            <a:pathLst>
              <a:path h="46342">
                <a:moveTo>
                  <a:pt x="0" y="0"/>
                </a:moveTo>
                <a:lnTo>
                  <a:pt x="0" y="4634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92240" y="5815228"/>
            <a:ext cx="0" cy="46342"/>
          </a:xfrm>
          <a:custGeom>
            <a:avLst/>
            <a:gdLst/>
            <a:ahLst/>
            <a:cxnLst/>
            <a:rect l="l" t="t" r="r" b="b"/>
            <a:pathLst>
              <a:path h="46342">
                <a:moveTo>
                  <a:pt x="0" y="0"/>
                </a:moveTo>
                <a:lnTo>
                  <a:pt x="0" y="4634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41464" y="5815228"/>
            <a:ext cx="0" cy="46342"/>
          </a:xfrm>
          <a:custGeom>
            <a:avLst/>
            <a:gdLst/>
            <a:ahLst/>
            <a:cxnLst/>
            <a:rect l="l" t="t" r="r" b="b"/>
            <a:pathLst>
              <a:path h="46342">
                <a:moveTo>
                  <a:pt x="0" y="0"/>
                </a:moveTo>
                <a:lnTo>
                  <a:pt x="0" y="4634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89164" y="5815228"/>
            <a:ext cx="0" cy="46342"/>
          </a:xfrm>
          <a:custGeom>
            <a:avLst/>
            <a:gdLst/>
            <a:ahLst/>
            <a:cxnLst/>
            <a:rect l="l" t="t" r="r" b="b"/>
            <a:pathLst>
              <a:path h="46342">
                <a:moveTo>
                  <a:pt x="0" y="0"/>
                </a:moveTo>
                <a:lnTo>
                  <a:pt x="0" y="4634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36864" y="5815228"/>
            <a:ext cx="0" cy="46342"/>
          </a:xfrm>
          <a:custGeom>
            <a:avLst/>
            <a:gdLst/>
            <a:ahLst/>
            <a:cxnLst/>
            <a:rect l="l" t="t" r="r" b="b"/>
            <a:pathLst>
              <a:path h="46342">
                <a:moveTo>
                  <a:pt x="0" y="0"/>
                </a:moveTo>
                <a:lnTo>
                  <a:pt x="0" y="46342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00427" y="5814669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5651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0427" y="5191887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5651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0427" y="456857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5651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0427" y="3945254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5651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00427" y="3321939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5651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00427" y="269862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5651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00427" y="2075307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5651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4300" y="312839"/>
            <a:ext cx="7322921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081" marR="91344" algn="ctr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zn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na djela 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b="1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je sto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vrata v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ća</a:t>
            </a:r>
            <a:r>
              <a:rPr sz="2400" b="1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prosječ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za 200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godinu</a:t>
            </a:r>
            <a:r>
              <a:rPr sz="2400" b="1" spc="-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(23</a:t>
            </a:r>
            <a:r>
              <a:rPr sz="2400" b="1" spc="-44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400" b="1" spc="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RH</a:t>
            </a:r>
            <a:r>
              <a:rPr sz="2400" b="1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zvor</a:t>
            </a:r>
            <a:r>
              <a:rPr sz="2400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DZ</a:t>
            </a:r>
            <a:r>
              <a:rPr sz="2400" b="1" spc="-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):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1523" y="1628863"/>
            <a:ext cx="8712962" cy="4824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2"/>
              </a:spcBef>
            </a:pPr>
            <a:endParaRPr sz="650"/>
          </a:p>
          <a:p>
            <a:pPr marL="374230">
              <a:lnSpc>
                <a:spcPts val="2045"/>
              </a:lnSpc>
              <a:spcBef>
                <a:spcPts val="4000"/>
              </a:spcBef>
            </a:pP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1400" b="1" spc="4" dirty="0">
                <a:solidFill>
                  <a:srgbClr val="FFFFFF"/>
                </a:solidFill>
                <a:latin typeface="Calibri"/>
                <a:cs typeface="Calibri"/>
              </a:rPr>
              <a:t>č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sz="1400" b="1" spc="-1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opa                                                                                </a:t>
            </a:r>
            <a:r>
              <a:rPr sz="1400" b="1" spc="2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baseline="10870" dirty="0">
                <a:solidFill>
                  <a:srgbClr val="0D0D0D"/>
                </a:solidFill>
                <a:latin typeface="Arial"/>
                <a:cs typeface="Arial"/>
              </a:rPr>
              <a:t>23%</a:t>
            </a:r>
            <a:endParaRPr sz="1600">
              <a:latin typeface="Arial"/>
              <a:cs typeface="Arial"/>
            </a:endParaRPr>
          </a:p>
          <a:p>
            <a:pPr marL="883856">
              <a:lnSpc>
                <a:spcPts val="2045"/>
              </a:lnSpc>
              <a:spcBef>
                <a:spcPts val="2731"/>
              </a:spcBef>
            </a:pP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je                                                                                                       </a:t>
            </a:r>
            <a:r>
              <a:rPr sz="1400" b="1" spc="1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baseline="10870" dirty="0">
                <a:solidFill>
                  <a:srgbClr val="0D0D0D"/>
                </a:solidFill>
                <a:latin typeface="Arial"/>
                <a:cs typeface="Arial"/>
              </a:rPr>
              <a:t>30%</a:t>
            </a:r>
            <a:endParaRPr sz="1600">
              <a:latin typeface="Arial"/>
              <a:cs typeface="Arial"/>
            </a:endParaRPr>
          </a:p>
          <a:p>
            <a:pPr marL="885685">
              <a:lnSpc>
                <a:spcPts val="2045"/>
              </a:lnSpc>
              <a:spcBef>
                <a:spcPts val="2731"/>
              </a:spcBef>
            </a:pP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4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9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2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a                                                                                                                    </a:t>
            </a:r>
            <a:r>
              <a:rPr sz="1400" b="1" spc="1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baseline="10870" dirty="0">
                <a:solidFill>
                  <a:srgbClr val="0D0D0D"/>
                </a:solidFill>
                <a:latin typeface="Arial"/>
                <a:cs typeface="Arial"/>
              </a:rPr>
              <a:t>34%</a:t>
            </a:r>
            <a:endParaRPr sz="1600">
              <a:latin typeface="Arial"/>
              <a:cs typeface="Arial"/>
            </a:endParaRPr>
          </a:p>
          <a:p>
            <a:pPr marL="1117028">
              <a:lnSpc>
                <a:spcPts val="2045"/>
              </a:lnSpc>
              <a:spcBef>
                <a:spcPts val="2731"/>
              </a:spcBef>
            </a:pP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spc="-2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4" dirty="0">
                <a:solidFill>
                  <a:srgbClr val="FFFFFF"/>
                </a:solidFill>
                <a:latin typeface="Calibri"/>
                <a:cs typeface="Calibri"/>
              </a:rPr>
              <a:t>đ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a                                                                                                                    </a:t>
            </a:r>
            <a:r>
              <a:rPr sz="1400" b="1" spc="1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baseline="10870" dirty="0">
                <a:solidFill>
                  <a:srgbClr val="0D0D0D"/>
                </a:solidFill>
                <a:latin typeface="Arial"/>
                <a:cs typeface="Arial"/>
              </a:rPr>
              <a:t>34%</a:t>
            </a:r>
            <a:endParaRPr sz="1600">
              <a:latin typeface="Arial"/>
              <a:cs typeface="Arial"/>
            </a:endParaRPr>
          </a:p>
          <a:p>
            <a:pPr marL="634530">
              <a:lnSpc>
                <a:spcPts val="2045"/>
              </a:lnSpc>
              <a:spcBef>
                <a:spcPts val="2731"/>
              </a:spcBef>
            </a:pPr>
            <a:r>
              <a:rPr sz="1400" b="1" spc="-2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4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bo</a:t>
            </a:r>
            <a:r>
              <a:rPr sz="1400" b="1" spc="4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9" dirty="0">
                <a:solidFill>
                  <a:srgbClr val="FFFFFF"/>
                </a:solidFill>
                <a:latin typeface="Calibri"/>
                <a:cs typeface="Calibri"/>
              </a:rPr>
              <a:t>š</a:t>
            </a:r>
            <a:r>
              <a:rPr sz="1400" b="1" spc="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o                                                                                                                                          </a:t>
            </a:r>
            <a:r>
              <a:rPr sz="1400" b="1" spc="29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baseline="10870" dirty="0">
                <a:solidFill>
                  <a:srgbClr val="0D0D0D"/>
                </a:solidFill>
                <a:latin typeface="Arial"/>
                <a:cs typeface="Arial"/>
              </a:rPr>
              <a:t>41%</a:t>
            </a:r>
            <a:endParaRPr sz="1600">
              <a:latin typeface="Arial"/>
              <a:cs typeface="Arial"/>
            </a:endParaRPr>
          </a:p>
          <a:p>
            <a:pPr marL="686650">
              <a:lnSpc>
                <a:spcPts val="2045"/>
              </a:lnSpc>
              <a:spcBef>
                <a:spcPts val="2731"/>
              </a:spcBef>
            </a:pPr>
            <a:r>
              <a:rPr sz="1400" b="1" spc="-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4" dirty="0">
                <a:solidFill>
                  <a:srgbClr val="FFFFFF"/>
                </a:solidFill>
                <a:latin typeface="Calibri"/>
                <a:cs typeface="Calibri"/>
              </a:rPr>
              <a:t>š</a:t>
            </a:r>
            <a:r>
              <a:rPr sz="1400" b="1" spc="-1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3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spc="-2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4" dirty="0">
                <a:solidFill>
                  <a:srgbClr val="FFFFFF"/>
                </a:solidFill>
                <a:latin typeface="Calibri"/>
                <a:cs typeface="Calibri"/>
              </a:rPr>
              <a:t>đ</a:t>
            </a:r>
            <a:r>
              <a:rPr sz="1400" b="1" spc="0" dirty="0">
                <a:solidFill>
                  <a:srgbClr val="FFFFFF"/>
                </a:solidFill>
                <a:latin typeface="Calibri"/>
                <a:cs typeface="Calibri"/>
              </a:rPr>
              <a:t>a                                                                                                                                                    </a:t>
            </a:r>
            <a:r>
              <a:rPr sz="1400" b="1" spc="20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baseline="10870" dirty="0">
                <a:solidFill>
                  <a:srgbClr val="0D0D0D"/>
                </a:solidFill>
                <a:latin typeface="Arial"/>
                <a:cs typeface="Arial"/>
              </a:rPr>
              <a:t>44%</a:t>
            </a:r>
            <a:endParaRPr sz="1600">
              <a:latin typeface="Arial"/>
              <a:cs typeface="Arial"/>
            </a:endParaRPr>
          </a:p>
          <a:p>
            <a:pPr marL="1662366">
              <a:lnSpc>
                <a:spcPct val="95825"/>
              </a:lnSpc>
              <a:spcBef>
                <a:spcPts val="2336"/>
              </a:spcBef>
            </a:pP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0            </a:t>
            </a:r>
            <a:r>
              <a:rPr sz="1200" b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5           </a:t>
            </a:r>
            <a:r>
              <a:rPr sz="1200" b="1" spc="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0          </a:t>
            </a:r>
            <a:r>
              <a:rPr sz="1200" b="1" spc="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5          </a:t>
            </a:r>
            <a:r>
              <a:rPr sz="1200" b="1" spc="1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0          </a:t>
            </a:r>
            <a:r>
              <a:rPr sz="1200" b="1" spc="1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5          </a:t>
            </a:r>
            <a:r>
              <a:rPr sz="1200" b="1" spc="1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0          </a:t>
            </a:r>
            <a:r>
              <a:rPr sz="1200" b="1" spc="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5          </a:t>
            </a:r>
            <a:r>
              <a:rPr sz="1200" b="1" spc="1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0          </a:t>
            </a:r>
            <a:r>
              <a:rPr sz="1200" b="1" spc="1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200" b="1" spc="0" dirty="0">
                <a:solidFill>
                  <a:srgbClr val="FFFFFF"/>
                </a:solidFill>
                <a:latin typeface="Arial"/>
                <a:cs typeface="Arial"/>
              </a:rPr>
              <a:t>5          </a:t>
            </a:r>
            <a:r>
              <a:rPr sz="1200" b="1" spc="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402465"/>
            <a:ext cx="8763000" cy="605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2900"/>
            <a:ext cx="85344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8" y="1033399"/>
            <a:ext cx="9144018" cy="2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677795" y="573450"/>
            <a:ext cx="38948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en-GB" sz="2800" spc="0" dirty="0" err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GB" sz="2800" spc="4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GB" sz="2800" spc="0" dirty="0" err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GB" sz="2800" spc="9" dirty="0" err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n-GB" sz="2800" spc="0" dirty="0" err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en-GB" sz="2800" spc="4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GB" sz="2800" spc="0" dirty="0" err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n-GB" sz="2800" spc="9" dirty="0" err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GB" sz="2800" spc="0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GB" sz="2800" spc="-10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err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9" dirty="0" err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err="1">
                <a:solidFill>
                  <a:srgbClr val="FFFFFF"/>
                </a:solidFill>
                <a:latin typeface="Arial"/>
                <a:cs typeface="Arial"/>
              </a:rPr>
              <a:t>imi</a:t>
            </a:r>
            <a:r>
              <a:rPr sz="2800" spc="9" dirty="0" err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4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9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RH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3399"/>
            <a:ext cx="9296400" cy="58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8" y="1033399"/>
            <a:ext cx="9144018" cy="21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982595" y="573450"/>
            <a:ext cx="328301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en-GB" sz="2800" spc="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GB"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GB" sz="2800" spc="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en-GB" sz="2800" spc="-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2800" spc="-5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800" spc="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" y="1033399"/>
            <a:ext cx="9144018" cy="569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67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696</Words>
  <Application>Microsoft Macintosh PowerPoint</Application>
  <PresentationFormat>On-screen Show (4:3)</PresentationFormat>
  <Paragraphs>207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Marsavelski</dc:creator>
  <cp:lastModifiedBy>Microsoft Office User</cp:lastModifiedBy>
  <cp:revision>15</cp:revision>
  <dcterms:modified xsi:type="dcterms:W3CDTF">2016-11-05T06:36:11Z</dcterms:modified>
</cp:coreProperties>
</file>