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9144000" cy="6858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aQM4ebFILv4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HmdAYqqc8gc" TargetMode="Externa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RwH1KioDtkA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15364" y="1600676"/>
            <a:ext cx="6942429" cy="861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KRIMINOLOŠKA</a:t>
            </a:r>
            <a:r>
              <a:rPr sz="32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ETIOLOGIJA</a:t>
            </a:r>
            <a:r>
              <a:rPr sz="32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1. DIO</a:t>
            </a:r>
            <a:endParaRPr sz="3200">
              <a:latin typeface="Arial"/>
              <a:cs typeface="Arial"/>
            </a:endParaRPr>
          </a:p>
          <a:p>
            <a:pPr marL="1387970" marR="1420644" algn="ctr">
              <a:lnSpc>
                <a:spcPct val="95825"/>
              </a:lnSpc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rim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-14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i,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9006" y="2508048"/>
            <a:ext cx="207746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ič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4425" y="2508048"/>
            <a:ext cx="100878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3299" y="2508048"/>
            <a:ext cx="1482882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ekol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6272" y="2508048"/>
            <a:ext cx="116693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je)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769110" y="6093658"/>
            <a:ext cx="565584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2800" spc="-1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Ann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r>
              <a:rPr sz="2800" spc="-1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Kalac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884" y="524255"/>
            <a:ext cx="4276344" cy="590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39386" y="529946"/>
            <a:ext cx="417367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 zloči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 i kaz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74184" y="1931574"/>
            <a:ext cx="3970731" cy="1793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oj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stva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može se</a:t>
            </a:r>
            <a:endParaRPr sz="2400">
              <a:latin typeface="Arial"/>
              <a:cs typeface="Arial"/>
            </a:endParaRPr>
          </a:p>
          <a:p>
            <a:pPr marR="2262" indent="1403" algn="ctr">
              <a:lnSpc>
                <a:spcPct val="100041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oč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ati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tko</a:t>
            </a:r>
            <a:r>
              <a:rPr sz="24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isto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remeno sije i žan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e,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već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reba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porad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ti na to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kako bi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postep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 sazrela.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44872" y="4482862"/>
            <a:ext cx="363101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C.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Bec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ia:</a:t>
            </a:r>
            <a:r>
              <a:rPr sz="20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zl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či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ih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nah</a:t>
            </a:r>
            <a:endParaRPr sz="2000">
              <a:latin typeface="Arial"/>
              <a:cs typeface="Arial"/>
            </a:endParaRPr>
          </a:p>
          <a:p>
            <a:pPr marL="355815" marR="373858" algn="ctr">
              <a:lnSpc>
                <a:spcPct val="95825"/>
              </a:lnSpc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rijevod</a:t>
            </a:r>
            <a:r>
              <a:rPr sz="20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J.Šilo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ić</a:t>
            </a:r>
            <a:r>
              <a:rPr sz="20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),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1889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81199" y="172695"/>
            <a:ext cx="40329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09586" y="172695"/>
            <a:ext cx="4550377" cy="1741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zloči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 i kaz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1663937">
              <a:lnSpc>
                <a:spcPct val="100041"/>
              </a:lnSpc>
              <a:spcBef>
                <a:spcPts val="578"/>
              </a:spcBef>
            </a:pP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XXV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-7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Prot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eri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9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onf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isk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1600" spc="-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 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ljsk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1600" spc="-9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duhu 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VII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ago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8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endParaRPr sz="1600">
              <a:latin typeface="Arial"/>
              <a:cs typeface="Arial"/>
            </a:endParaRPr>
          </a:p>
          <a:p>
            <a:pPr marL="1663937" marR="22349">
              <a:lnSpc>
                <a:spcPct val="95825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III</a:t>
            </a:r>
            <a:r>
              <a:rPr sz="16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mrt</a:t>
            </a:r>
            <a:r>
              <a:rPr sz="16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oj</a:t>
            </a:r>
            <a:r>
              <a:rPr sz="1600" spc="-3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azni</a:t>
            </a:r>
            <a:endParaRPr sz="1600">
              <a:latin typeface="Arial"/>
              <a:cs typeface="Arial"/>
            </a:endParaRPr>
          </a:p>
          <a:p>
            <a:pPr marL="1663937" marR="22349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IX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prit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oru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014" y="710023"/>
            <a:ext cx="495848" cy="41304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03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endParaRPr sz="1600">
              <a:latin typeface="Arial"/>
              <a:cs typeface="Arial"/>
            </a:endParaRPr>
          </a:p>
          <a:p>
            <a:pPr marL="12700" marR="64200">
              <a:lnSpc>
                <a:spcPct val="100041"/>
              </a:lnSpc>
            </a:pPr>
            <a:r>
              <a:rPr sz="1600" dirty="0" smtClean="0">
                <a:solidFill>
                  <a:srgbClr val="FFFFFF"/>
                </a:solidFill>
                <a:latin typeface="Arial"/>
                <a:cs typeface="Arial"/>
              </a:rPr>
              <a:t>II. II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 IV.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V.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VI. VII. VII</a:t>
            </a:r>
            <a:r>
              <a:rPr sz="16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 IX.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X.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XI. XII. XII</a:t>
            </a:r>
            <a:r>
              <a:rPr sz="1600" spc="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 XI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 XV. 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8126" y="710023"/>
            <a:ext cx="1758809" cy="1203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6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4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nj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ce </a:t>
            </a:r>
            <a:r>
              <a:rPr sz="1600" spc="-5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ač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ona 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ej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7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126" y="1929477"/>
            <a:ext cx="3287727" cy="29109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mj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7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izm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-5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600" spc="-6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bl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5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dmj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av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nj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-9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dj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7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jim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-5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mi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ru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rha</a:t>
            </a:r>
            <a:r>
              <a:rPr sz="1600" spc="-4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svj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im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dicij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nj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mne</a:t>
            </a:r>
            <a:r>
              <a:rPr sz="1600" spc="-7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tort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isk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60824" y="1929477"/>
            <a:ext cx="3817117" cy="2667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0"/>
              </a:lnSpc>
              <a:spcBef>
                <a:spcPts val="86"/>
              </a:spcBef>
            </a:pP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XXX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-7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6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rajan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5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tup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tara</a:t>
            </a:r>
            <a:endParaRPr sz="1600">
              <a:latin typeface="Arial"/>
              <a:cs typeface="Arial"/>
            </a:endParaRPr>
          </a:p>
          <a:p>
            <a:pPr marL="12700" marR="667336">
              <a:lnSpc>
                <a:spcPct val="100041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XI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Zlo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600" spc="-10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šk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ati 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XII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oubo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 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XIII</a:t>
            </a:r>
            <a:r>
              <a:rPr sz="1600" spc="1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Kr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um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arenje</a:t>
            </a:r>
            <a:endParaRPr sz="160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  <a:spcBef>
                <a:spcPts val="5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-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ici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endParaRPr sz="160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-9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Pra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8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zil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-9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4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rasp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siv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-1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cj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1600" spc="-5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600" spc="-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 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-9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VII</a:t>
            </a:r>
            <a:r>
              <a:rPr sz="1600" spc="1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-9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uu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10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ž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jiv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 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-9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VIII</a:t>
            </a:r>
            <a:r>
              <a:rPr sz="1600" spc="1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Sug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600" spc="-12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tan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5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-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528065" marR="22349">
              <a:lnSpc>
                <a:spcPct val="95825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okr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ivlj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enika</a:t>
            </a:r>
            <a:endParaRPr sz="1600">
              <a:latin typeface="Arial"/>
              <a:cs typeface="Arial"/>
            </a:endParaRPr>
          </a:p>
          <a:p>
            <a:pPr marL="12700" marR="22349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-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ednoj</a:t>
            </a:r>
            <a:r>
              <a:rPr sz="1600" spc="-5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ebnoj</a:t>
            </a:r>
            <a:r>
              <a:rPr sz="1600" spc="-6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rsti</a:t>
            </a:r>
            <a:r>
              <a:rPr sz="16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či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0824" y="4612352"/>
            <a:ext cx="464686" cy="715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349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XL.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XLI. XLII.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6190" y="4612352"/>
            <a:ext cx="2453430" cy="715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049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Kr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-3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ori</a:t>
            </a:r>
            <a:r>
              <a:rPr sz="1600" spc="-4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ori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-3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600" spc="-1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1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pri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600" spc="-6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či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endParaRPr sz="1600">
              <a:latin typeface="Arial"/>
              <a:cs typeface="Arial"/>
            </a:endParaRPr>
          </a:p>
          <a:p>
            <a:pPr marL="12700" marR="35049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nano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014" y="4856192"/>
            <a:ext cx="1817066" cy="2280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III.</a:t>
            </a:r>
            <a:r>
              <a:rPr sz="1600" spc="-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3014" y="5100032"/>
            <a:ext cx="487793" cy="959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0790" algn="just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41"/>
              </a:lnSpc>
            </a:pP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XX.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XXI. 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II.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8126" y="5100032"/>
            <a:ext cx="1667574" cy="959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5049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60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1600">
              <a:latin typeface="Arial"/>
              <a:cs typeface="Arial"/>
            </a:endParaRPr>
          </a:p>
          <a:p>
            <a:pPr marL="12700" marR="35049">
              <a:lnSpc>
                <a:spcPct val="95825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asilj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az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600" spc="-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spc="-16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ć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  <a:p>
            <a:pPr marL="12700" marR="35049">
              <a:lnSpc>
                <a:spcPct val="95825"/>
              </a:lnSpc>
              <a:spcBef>
                <a:spcPts val="80"/>
              </a:spcBef>
            </a:pP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824" y="5343872"/>
            <a:ext cx="2298105" cy="1203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XLII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-14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Drža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1600" spc="-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fun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kci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onari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</a:pPr>
            <a:r>
              <a:rPr sz="1600" dirty="0" smtClean="0">
                <a:solidFill>
                  <a:srgbClr val="FFFFFF"/>
                </a:solidFill>
                <a:latin typeface="Arial"/>
                <a:cs typeface="Arial"/>
              </a:rPr>
              <a:t>XLIV.</a:t>
            </a:r>
            <a:r>
              <a:rPr sz="1600" spc="-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Nag</a:t>
            </a:r>
            <a:r>
              <a:rPr sz="16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ade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XL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1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dgoj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dirty="0" smtClean="0">
                <a:solidFill>
                  <a:srgbClr val="FFFFFF"/>
                </a:solidFill>
                <a:latin typeface="Arial"/>
                <a:cs typeface="Arial"/>
              </a:rPr>
              <a:t>XL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r>
              <a:rPr sz="1600" spc="-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pom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  <a:spcBef>
                <a:spcPts val="80"/>
              </a:spcBef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XL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II</a:t>
            </a:r>
            <a:r>
              <a:rPr sz="16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Zak</a:t>
            </a:r>
            <a:r>
              <a:rPr sz="16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3014" y="6075722"/>
            <a:ext cx="1468548" cy="471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03">
              <a:lnSpc>
                <a:spcPts val="1730"/>
              </a:lnSpc>
              <a:spcBef>
                <a:spcPts val="86"/>
              </a:spcBef>
            </a:pPr>
            <a:r>
              <a:rPr sz="160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III.</a:t>
            </a:r>
            <a:r>
              <a:rPr sz="1600" spc="-29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Inf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amij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ok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spc="4" dirty="0" smtClean="0">
                <a:solidFill>
                  <a:srgbClr val="FFFFFF"/>
                </a:solidFill>
                <a:latin typeface="Arial"/>
                <a:cs typeface="Arial"/>
              </a:rPr>
              <a:t>lič</a:t>
            </a:r>
            <a:r>
              <a:rPr sz="1600" spc="0" dirty="0" smtClean="0">
                <a:solidFill>
                  <a:srgbClr val="FFFFFF"/>
                </a:solidFill>
                <a:latin typeface="Arial"/>
                <a:cs typeface="Arial"/>
              </a:rPr>
              <a:t>ari</a:t>
            </a:r>
            <a:endParaRPr sz="1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54593" y="6336512"/>
            <a:ext cx="4079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0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9884" y="2345436"/>
            <a:ext cx="2948940" cy="3869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0745" y="529946"/>
            <a:ext cx="496326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2. Prvi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krimi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oški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skursi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6622" y="1716402"/>
            <a:ext cx="2159911" cy="98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JEREMY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1748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1832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36092" y="1716402"/>
            <a:ext cx="2582652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BENTHAM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3244881"/>
            <a:ext cx="215229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IZAM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622" y="4122705"/>
            <a:ext cx="2999943" cy="76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asič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krimino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“slo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ja”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63868" y="1786127"/>
            <a:ext cx="2436876" cy="3357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0745" y="529946"/>
            <a:ext cx="496326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2. Prvi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krimi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oški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skursi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0745" y="1716402"/>
            <a:ext cx="4277167" cy="98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IMMAN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sz="4000" spc="-17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KANT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1724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1804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50745" y="3244881"/>
            <a:ext cx="38780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TEGORIČ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TIV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0745" y="4561370"/>
            <a:ext cx="3849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zi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 3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eme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jna nač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0745" y="4979273"/>
            <a:ext cx="180140" cy="1011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553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659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3645" y="4979178"/>
            <a:ext cx="5266799" cy="10113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sl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boda</a:t>
            </a:r>
            <a:r>
              <a:rPr sz="20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poje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18750"/>
              </a:lnSpc>
              <a:spcBef>
                <a:spcPts val="469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jedn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0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svih u g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ađa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skom</a:t>
            </a:r>
            <a:r>
              <a:rPr sz="2000" spc="-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u neovis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jamč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0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tegorijom</a:t>
            </a:r>
            <a:r>
              <a:rPr sz="20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‘gr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đani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a’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150745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50745" y="168342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3645" y="1683423"/>
            <a:ext cx="5938215" cy="696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zit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je 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ristup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koji prou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ava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ljud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ašanje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korištenjem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znanstven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0745" y="292763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3645" y="2927635"/>
            <a:ext cx="5406034" cy="696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razvoj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pozitiv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stičke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škole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krimino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ecajem 3 pov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esna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čimben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ka: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9085" y="2927635"/>
            <a:ext cx="5795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7945" y="3710924"/>
            <a:ext cx="180326" cy="10114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85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 marR="185">
              <a:lnSpc>
                <a:spcPct val="92488"/>
              </a:lnSpc>
              <a:spcBef>
                <a:spcPts val="553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660"/>
              </a:spcBef>
            </a:pPr>
            <a:r>
              <a:rPr sz="20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20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94457" y="3710829"/>
            <a:ext cx="332865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zvoj</a:t>
            </a:r>
            <a:r>
              <a:rPr sz="20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logije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8257" y="3710829"/>
            <a:ext cx="38883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(A.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1472" y="3710829"/>
            <a:ext cx="89861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omte)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4457" y="4076589"/>
            <a:ext cx="1815609" cy="64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teorija</a:t>
            </a:r>
            <a:r>
              <a:rPr sz="20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evolucije</a:t>
            </a:r>
            <a:endParaRPr sz="2000">
              <a:latin typeface="Arial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472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antropologija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17243" y="4076589"/>
            <a:ext cx="40410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0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5728" y="4076589"/>
            <a:ext cx="94213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4" dirty="0" smtClean="0">
                <a:solidFill>
                  <a:srgbClr val="FFFFFF"/>
                </a:solidFill>
                <a:latin typeface="Arial"/>
                <a:cs typeface="Arial"/>
              </a:rPr>
              <a:t>rw</a:t>
            </a:r>
            <a:r>
              <a:rPr sz="2000" spc="0" dirty="0" smtClean="0">
                <a:solidFill>
                  <a:srgbClr val="FFFFFF"/>
                </a:solidFill>
                <a:latin typeface="Arial"/>
                <a:cs typeface="Arial"/>
              </a:rPr>
              <a:t>in)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0745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0745" y="1683423"/>
            <a:ext cx="177952" cy="1876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3645" y="1683423"/>
            <a:ext cx="5234402" cy="1361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 Comte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40625"/>
              </a:lnSpc>
              <a:spcBef>
                <a:spcPts val="53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Giambat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ista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5.) C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arles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sz="2400" spc="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(1772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3.)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3645" y="3229641"/>
            <a:ext cx="101813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8136" y="3229641"/>
            <a:ext cx="122326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Quetelet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5014" y="3229641"/>
            <a:ext cx="19020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6980" y="2286000"/>
            <a:ext cx="2711196" cy="3806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50745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622" y="1655442"/>
            <a:ext cx="4188356" cy="9440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AUG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4000" spc="-11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COMTE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23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1798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1857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3072365"/>
            <a:ext cx="3792728" cy="7330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0"/>
              </a:lnSpc>
              <a:spcBef>
                <a:spcPts val="127"/>
              </a:spcBef>
            </a:pP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“znati</a:t>
            </a:r>
            <a:r>
              <a:rPr sz="2400" i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 bi</a:t>
            </a:r>
            <a:r>
              <a:rPr sz="2400" i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 predv</a:t>
            </a:r>
            <a:r>
              <a:rPr sz="24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djelo,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82"/>
              </a:spcBef>
            </a:pP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pred</a:t>
            </a:r>
            <a:r>
              <a:rPr sz="24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id</a:t>
            </a:r>
            <a:r>
              <a:rPr sz="24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j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eti</a:t>
            </a:r>
            <a:r>
              <a:rPr sz="2400" i="1" spc="-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da bi</a:t>
            </a:r>
            <a:r>
              <a:rPr sz="2400" i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</a:t>
            </a:r>
            <a:r>
              <a:rPr sz="2400" i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dje</a:t>
            </a:r>
            <a:r>
              <a:rPr sz="24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ovalo”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622" y="4281201"/>
            <a:ext cx="3592779" cy="732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zitiv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stička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krimino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282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“socijalni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deter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iz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16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12180" y="2327148"/>
            <a:ext cx="3031235" cy="381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0745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1716402"/>
            <a:ext cx="4275645" cy="98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G. DELLA</a:t>
            </a:r>
            <a:r>
              <a:rPr sz="4000" spc="-1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1535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1615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622" y="3598401"/>
            <a:ext cx="3342385" cy="1958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FI</a:t>
            </a:r>
            <a:r>
              <a:rPr sz="3600" spc="-9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3600" spc="-1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NOMIJA</a:t>
            </a:r>
            <a:endParaRPr sz="3600">
              <a:latin typeface="Arial"/>
              <a:cs typeface="Arial"/>
            </a:endParaRPr>
          </a:p>
          <a:p>
            <a:pPr marL="12700" marR="27131">
              <a:lnSpc>
                <a:spcPct val="95825"/>
              </a:lnSpc>
              <a:spcBef>
                <a:spcPts val="52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proučava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os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između</a:t>
            </a:r>
            <a:endParaRPr sz="2400">
              <a:latin typeface="Arial"/>
              <a:cs typeface="Arial"/>
            </a:endParaRPr>
          </a:p>
          <a:p>
            <a:pPr marL="12700" marR="815852">
              <a:lnSpc>
                <a:spcPct val="140625"/>
              </a:lnSpc>
              <a:spcBef>
                <a:spcPts val="66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esn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ljež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ašanja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17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8128" y="1642872"/>
            <a:ext cx="2570987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50745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622" y="1716402"/>
            <a:ext cx="3570739" cy="98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J. K. LAVATER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1741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1801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3850304"/>
            <a:ext cx="4982002" cy="2065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NOLOGIJA</a:t>
            </a:r>
            <a:endParaRPr sz="2800" dirty="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55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raps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ška</a:t>
            </a:r>
            <a:r>
              <a:rPr sz="2400" spc="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sc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69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koja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se bavi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proučava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em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9945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ecaja obl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ba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 pon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šanje emocio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2400" spc="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FFFFFF"/>
                </a:solidFill>
                <a:latin typeface="Arial"/>
                <a:cs typeface="Arial"/>
              </a:rPr>
              <a:t>život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FFFFFF"/>
                </a:solidFill>
                <a:latin typeface="Arial"/>
                <a:cs typeface="Arial"/>
              </a:rPr>
              <a:t>čov</a:t>
            </a:r>
            <a:r>
              <a:rPr sz="2400" spc="4" dirty="0" err="1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err="1" smtClean="0">
                <a:solidFill>
                  <a:srgbClr val="FFFFFF"/>
                </a:solidFill>
                <a:latin typeface="Arial"/>
                <a:cs typeface="Arial"/>
              </a:rPr>
              <a:t>eka</a:t>
            </a:r>
            <a:endParaRPr lang="hr-HR" sz="2400" spc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99945"/>
              </a:lnSpc>
              <a:spcBef>
                <a:spcPts val="696"/>
              </a:spcBef>
            </a:pPr>
            <a:r>
              <a:rPr lang="hr-HR" sz="2400" dirty="0" smtClean="0">
                <a:latin typeface="Arial"/>
                <a:cs typeface="Arial"/>
                <a:hlinkClick r:id="rId5"/>
              </a:rPr>
              <a:t>https://www.youtube.com/watch?v=aQM4ebFILv4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1438" y="5220366"/>
            <a:ext cx="1387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460" y="1286256"/>
            <a:ext cx="4565904" cy="5327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00783" y="529946"/>
            <a:ext cx="25684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3506" y="529946"/>
            <a:ext cx="223249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po 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ava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eru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3030" y="1816653"/>
            <a:ext cx="3370023" cy="4415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90">
              <a:lnSpc>
                <a:spcPts val="5620"/>
              </a:lnSpc>
              <a:spcBef>
                <a:spcPts val="281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flegmatik</a:t>
            </a:r>
            <a:endParaRPr sz="5400">
              <a:latin typeface="Arial"/>
              <a:cs typeface="Arial"/>
            </a:endParaRPr>
          </a:p>
          <a:p>
            <a:pPr marL="12700">
              <a:lnSpc>
                <a:spcPct val="149691"/>
              </a:lnSpc>
              <a:spcBef>
                <a:spcPts val="1215"/>
              </a:spcBef>
            </a:pPr>
            <a:r>
              <a:rPr sz="5400" spc="0" dirty="0" smtClean="0">
                <a:solidFill>
                  <a:srgbClr val="FFFFFF"/>
                </a:solidFill>
                <a:latin typeface="Arial"/>
                <a:cs typeface="Arial"/>
              </a:rPr>
              <a:t>kolerik sangvinik melankolik</a:t>
            </a:r>
            <a:endParaRPr sz="5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19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47722" y="504920"/>
            <a:ext cx="194030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SADRŽAJ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93494" y="1496599"/>
            <a:ext cx="324713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25370" y="1496599"/>
            <a:ext cx="5574893" cy="7691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 U KRIM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NOLOŠ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 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IJU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VI KRIM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NOLOŠ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25370" y="2343290"/>
            <a:ext cx="164388" cy="912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499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594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6182" y="2343205"/>
            <a:ext cx="4353594" cy="912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Sokra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Platon,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Aris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otel,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Aurel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r>
              <a:rPr sz="18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Aug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Abe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ard,</a:t>
            </a:r>
            <a:r>
              <a:rPr sz="18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ski,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bes,</a:t>
            </a:r>
            <a:r>
              <a:rPr sz="18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Ho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bach,</a:t>
            </a:r>
            <a:r>
              <a:rPr sz="18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endParaRPr sz="1800">
              <a:latin typeface="Arial"/>
              <a:cs typeface="Arial"/>
            </a:endParaRPr>
          </a:p>
          <a:p>
            <a:pPr marL="12700" marR="39430">
              <a:lnSpc>
                <a:spcPct val="95825"/>
              </a:lnSpc>
              <a:spcBef>
                <a:spcPts val="522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Beccaria,</a:t>
            </a:r>
            <a:r>
              <a:rPr sz="18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Bentham,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Kant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3494" y="3362229"/>
            <a:ext cx="32471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5370" y="3362229"/>
            <a:ext cx="35370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POZITIVISTIČ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25370" y="3770008"/>
            <a:ext cx="164388" cy="912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500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594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26182" y="3769923"/>
            <a:ext cx="3939032" cy="1241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8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39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l,</a:t>
            </a:r>
            <a:r>
              <a:rPr sz="1800" spc="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uetel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  <a:p>
            <a:pPr marL="12700" marR="33832">
              <a:lnSpc>
                <a:spcPct val="95825"/>
              </a:lnSpc>
              <a:spcBef>
                <a:spcPts val="428"/>
              </a:spcBef>
            </a:pP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Lombroso,</a:t>
            </a:r>
            <a:r>
              <a:rPr sz="18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erri,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arofalo</a:t>
            </a:r>
            <a:endParaRPr sz="1800">
              <a:latin typeface="Arial"/>
              <a:cs typeface="Arial"/>
            </a:endParaRPr>
          </a:p>
          <a:p>
            <a:pPr marL="12700" marR="7102">
              <a:lnSpc>
                <a:spcPct val="120370"/>
              </a:lnSpc>
              <a:spcBef>
                <a:spcPts val="492"/>
              </a:spcBef>
            </a:pP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ard,</a:t>
            </a:r>
            <a:r>
              <a:rPr sz="18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e,</a:t>
            </a:r>
            <a:r>
              <a:rPr sz="18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Bin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Kre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sch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er, She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8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reud,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arde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93494" y="5118258"/>
            <a:ext cx="32471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5370" y="5118258"/>
            <a:ext cx="310052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 T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ORIJE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25370" y="5526291"/>
            <a:ext cx="164388" cy="912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497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92488"/>
              </a:lnSpc>
              <a:spcBef>
                <a:spcPts val="594"/>
              </a:spcBef>
            </a:pPr>
            <a:r>
              <a:rPr sz="18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26182" y="5526206"/>
            <a:ext cx="764346" cy="912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140">
              <a:lnSpc>
                <a:spcPts val="1939"/>
              </a:lnSpc>
              <a:spcBef>
                <a:spcPts val="97"/>
              </a:spcBef>
            </a:pPr>
            <a:r>
              <a:rPr sz="1800" spc="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eori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5"/>
              </a:spcBef>
            </a:pPr>
            <a:r>
              <a:rPr sz="1800" spc="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eori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12700" marR="5140">
              <a:lnSpc>
                <a:spcPct val="95825"/>
              </a:lnSpc>
              <a:spcBef>
                <a:spcPts val="522"/>
              </a:spcBef>
            </a:pPr>
            <a:r>
              <a:rPr sz="1800" spc="1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eori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89248" y="5526206"/>
            <a:ext cx="2906674" cy="9123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9"/>
              </a:lnSpc>
              <a:spcBef>
                <a:spcPts val="97"/>
              </a:spcBef>
            </a:pP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oci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18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dezorg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zacije</a:t>
            </a:r>
            <a:endParaRPr sz="1800">
              <a:latin typeface="Arial"/>
              <a:cs typeface="Arial"/>
            </a:endParaRPr>
          </a:p>
          <a:p>
            <a:pPr marL="12700" marR="34289">
              <a:lnSpc>
                <a:spcPct val="95825"/>
              </a:lnSpc>
              <a:spcBef>
                <a:spcPts val="425"/>
              </a:spcBef>
            </a:pP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urnog</a:t>
            </a:r>
            <a:r>
              <a:rPr sz="18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konflikta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22"/>
              </a:spcBef>
            </a:pP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imb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čkog</a:t>
            </a:r>
            <a:r>
              <a:rPr sz="18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erakcion</a:t>
            </a:r>
            <a:r>
              <a:rPr sz="18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8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9185" y="6336512"/>
            <a:ext cx="2564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14744" y="1286255"/>
            <a:ext cx="2286000" cy="36972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50745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622" y="1716402"/>
            <a:ext cx="3964045" cy="1709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FR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NZ</a:t>
            </a:r>
            <a:r>
              <a:rPr sz="4000" spc="-13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OSEPH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951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GALL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705"/>
              </a:spcBef>
            </a:pP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1772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1853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3976401"/>
            <a:ext cx="222148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622" y="4935725"/>
            <a:ext cx="4244688" cy="1419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J. K. SPUR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HEIM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1776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1832</a:t>
            </a:r>
            <a:endParaRPr sz="24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69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nastav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razvijati 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reno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99744" y="954024"/>
            <a:ext cx="7071359" cy="5643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6512" y="1214627"/>
            <a:ext cx="2142744" cy="461772"/>
          </a:xfrm>
          <a:custGeom>
            <a:avLst/>
            <a:gdLst/>
            <a:ahLst/>
            <a:cxnLst/>
            <a:rect l="l" t="t" r="r" b="b"/>
            <a:pathLst>
              <a:path w="2142744" h="461772">
                <a:moveTo>
                  <a:pt x="0" y="461772"/>
                </a:moveTo>
                <a:lnTo>
                  <a:pt x="2142744" y="461772"/>
                </a:lnTo>
                <a:lnTo>
                  <a:pt x="21427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29000" y="6143244"/>
            <a:ext cx="2785872" cy="461772"/>
          </a:xfrm>
          <a:custGeom>
            <a:avLst/>
            <a:gdLst/>
            <a:ahLst/>
            <a:cxnLst/>
            <a:rect l="l" t="t" r="r" b="b"/>
            <a:pathLst>
              <a:path w="2785872" h="461772">
                <a:moveTo>
                  <a:pt x="0" y="461771"/>
                </a:moveTo>
                <a:lnTo>
                  <a:pt x="2785872" y="461771"/>
                </a:lnTo>
                <a:lnTo>
                  <a:pt x="2785872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39596" y="3411092"/>
            <a:ext cx="1394460" cy="1966976"/>
          </a:xfrm>
          <a:custGeom>
            <a:avLst/>
            <a:gdLst/>
            <a:ahLst/>
            <a:cxnLst/>
            <a:rect l="l" t="t" r="r" b="b"/>
            <a:pathLst>
              <a:path w="1394460" h="1966976">
                <a:moveTo>
                  <a:pt x="1374645" y="157097"/>
                </a:moveTo>
                <a:lnTo>
                  <a:pt x="1353439" y="142621"/>
                </a:lnTo>
                <a:lnTo>
                  <a:pt x="1356233" y="187833"/>
                </a:lnTo>
                <a:lnTo>
                  <a:pt x="1374645" y="157097"/>
                </a:lnTo>
                <a:close/>
              </a:path>
              <a:path w="1394460" h="1966976">
                <a:moveTo>
                  <a:pt x="1379728" y="45847"/>
                </a:moveTo>
                <a:lnTo>
                  <a:pt x="1371346" y="0"/>
                </a:lnTo>
                <a:lnTo>
                  <a:pt x="1374645" y="157097"/>
                </a:lnTo>
                <a:lnTo>
                  <a:pt x="1390286" y="128937"/>
                </a:lnTo>
                <a:lnTo>
                  <a:pt x="1386459" y="92075"/>
                </a:lnTo>
                <a:lnTo>
                  <a:pt x="1379728" y="45847"/>
                </a:lnTo>
                <a:close/>
              </a:path>
              <a:path w="1394460" h="1966976">
                <a:moveTo>
                  <a:pt x="38100" y="-1734312"/>
                </a:moveTo>
                <a:lnTo>
                  <a:pt x="0" y="-1733550"/>
                </a:lnTo>
                <a:lnTo>
                  <a:pt x="1015" y="-1687448"/>
                </a:lnTo>
                <a:lnTo>
                  <a:pt x="3937" y="-1640585"/>
                </a:lnTo>
                <a:lnTo>
                  <a:pt x="8762" y="-1593977"/>
                </a:lnTo>
                <a:lnTo>
                  <a:pt x="15493" y="-1547748"/>
                </a:lnTo>
                <a:lnTo>
                  <a:pt x="23875" y="-1501902"/>
                </a:lnTo>
                <a:lnTo>
                  <a:pt x="34035" y="-1456435"/>
                </a:lnTo>
                <a:lnTo>
                  <a:pt x="45719" y="-1411477"/>
                </a:lnTo>
                <a:lnTo>
                  <a:pt x="59054" y="-1367281"/>
                </a:lnTo>
                <a:lnTo>
                  <a:pt x="74040" y="-1323847"/>
                </a:lnTo>
                <a:lnTo>
                  <a:pt x="90297" y="-1281048"/>
                </a:lnTo>
                <a:lnTo>
                  <a:pt x="107950" y="-1239392"/>
                </a:lnTo>
                <a:lnTo>
                  <a:pt x="127000" y="-1198626"/>
                </a:lnTo>
                <a:lnTo>
                  <a:pt x="147319" y="-1158875"/>
                </a:lnTo>
                <a:lnTo>
                  <a:pt x="168782" y="-1120393"/>
                </a:lnTo>
                <a:lnTo>
                  <a:pt x="191642" y="-1083182"/>
                </a:lnTo>
                <a:lnTo>
                  <a:pt x="215265" y="-1047241"/>
                </a:lnTo>
                <a:lnTo>
                  <a:pt x="240029" y="-1012825"/>
                </a:lnTo>
                <a:lnTo>
                  <a:pt x="265810" y="-979931"/>
                </a:lnTo>
                <a:lnTo>
                  <a:pt x="292353" y="-948689"/>
                </a:lnTo>
                <a:lnTo>
                  <a:pt x="319912" y="-919098"/>
                </a:lnTo>
                <a:lnTo>
                  <a:pt x="348234" y="-891158"/>
                </a:lnTo>
                <a:lnTo>
                  <a:pt x="377316" y="-865251"/>
                </a:lnTo>
                <a:lnTo>
                  <a:pt x="407034" y="-841375"/>
                </a:lnTo>
                <a:lnTo>
                  <a:pt x="437387" y="-819530"/>
                </a:lnTo>
                <a:lnTo>
                  <a:pt x="468503" y="-799845"/>
                </a:lnTo>
                <a:lnTo>
                  <a:pt x="500253" y="-782319"/>
                </a:lnTo>
                <a:lnTo>
                  <a:pt x="532256" y="-767206"/>
                </a:lnTo>
                <a:lnTo>
                  <a:pt x="564515" y="-754633"/>
                </a:lnTo>
                <a:lnTo>
                  <a:pt x="597280" y="-744727"/>
                </a:lnTo>
                <a:lnTo>
                  <a:pt x="630554" y="-737488"/>
                </a:lnTo>
                <a:lnTo>
                  <a:pt x="663702" y="-732916"/>
                </a:lnTo>
                <a:lnTo>
                  <a:pt x="697229" y="-731392"/>
                </a:lnTo>
                <a:lnTo>
                  <a:pt x="713104" y="-731012"/>
                </a:lnTo>
                <a:lnTo>
                  <a:pt x="728217" y="-729995"/>
                </a:lnTo>
                <a:lnTo>
                  <a:pt x="773303" y="-723010"/>
                </a:lnTo>
                <a:lnTo>
                  <a:pt x="803402" y="-715137"/>
                </a:lnTo>
                <a:lnTo>
                  <a:pt x="833373" y="-704722"/>
                </a:lnTo>
                <a:lnTo>
                  <a:pt x="863218" y="-692022"/>
                </a:lnTo>
                <a:lnTo>
                  <a:pt x="892555" y="-676909"/>
                </a:lnTo>
                <a:lnTo>
                  <a:pt x="936624" y="-649858"/>
                </a:lnTo>
                <a:lnTo>
                  <a:pt x="965454" y="-629284"/>
                </a:lnTo>
                <a:lnTo>
                  <a:pt x="993521" y="-606551"/>
                </a:lnTo>
                <a:lnTo>
                  <a:pt x="1021206" y="-581913"/>
                </a:lnTo>
                <a:lnTo>
                  <a:pt x="1048258" y="-555370"/>
                </a:lnTo>
                <a:lnTo>
                  <a:pt x="1074547" y="-527050"/>
                </a:lnTo>
                <a:lnTo>
                  <a:pt x="1100201" y="-496950"/>
                </a:lnTo>
                <a:lnTo>
                  <a:pt x="1124966" y="-465327"/>
                </a:lnTo>
                <a:lnTo>
                  <a:pt x="1148715" y="-432053"/>
                </a:lnTo>
                <a:lnTo>
                  <a:pt x="1171829" y="-397382"/>
                </a:lnTo>
                <a:lnTo>
                  <a:pt x="1193673" y="-361314"/>
                </a:lnTo>
                <a:lnTo>
                  <a:pt x="1214501" y="-324103"/>
                </a:lnTo>
                <a:lnTo>
                  <a:pt x="1234186" y="-285622"/>
                </a:lnTo>
                <a:lnTo>
                  <a:pt x="1252473" y="-246125"/>
                </a:lnTo>
                <a:lnTo>
                  <a:pt x="1269746" y="-205612"/>
                </a:lnTo>
                <a:lnTo>
                  <a:pt x="1285493" y="-164337"/>
                </a:lnTo>
                <a:lnTo>
                  <a:pt x="1299972" y="-122173"/>
                </a:lnTo>
                <a:lnTo>
                  <a:pt x="1312926" y="-79247"/>
                </a:lnTo>
                <a:lnTo>
                  <a:pt x="1324355" y="-35687"/>
                </a:lnTo>
                <a:lnTo>
                  <a:pt x="1334135" y="8382"/>
                </a:lnTo>
                <a:lnTo>
                  <a:pt x="1342262" y="52832"/>
                </a:lnTo>
                <a:lnTo>
                  <a:pt x="1348740" y="97536"/>
                </a:lnTo>
                <a:lnTo>
                  <a:pt x="1356360" y="195326"/>
                </a:lnTo>
                <a:lnTo>
                  <a:pt x="1358773" y="185674"/>
                </a:lnTo>
                <a:lnTo>
                  <a:pt x="1391666" y="184912"/>
                </a:lnTo>
                <a:lnTo>
                  <a:pt x="1391285" y="138557"/>
                </a:lnTo>
                <a:lnTo>
                  <a:pt x="1394205" y="185420"/>
                </a:lnTo>
                <a:lnTo>
                  <a:pt x="1391666" y="184912"/>
                </a:lnTo>
                <a:lnTo>
                  <a:pt x="1358773" y="185674"/>
                </a:lnTo>
                <a:lnTo>
                  <a:pt x="1394460" y="194437"/>
                </a:lnTo>
                <a:lnTo>
                  <a:pt x="1376172" y="232664"/>
                </a:lnTo>
                <a:lnTo>
                  <a:pt x="1456309" y="88519"/>
                </a:lnTo>
                <a:lnTo>
                  <a:pt x="1458521" y="76682"/>
                </a:lnTo>
                <a:lnTo>
                  <a:pt x="1453463" y="66103"/>
                </a:lnTo>
                <a:lnTo>
                  <a:pt x="1448942" y="62611"/>
                </a:lnTo>
                <a:lnTo>
                  <a:pt x="1437160" y="60398"/>
                </a:lnTo>
                <a:lnTo>
                  <a:pt x="1426538" y="65456"/>
                </a:lnTo>
                <a:lnTo>
                  <a:pt x="1423035" y="69977"/>
                </a:lnTo>
                <a:lnTo>
                  <a:pt x="1390286" y="128937"/>
                </a:lnTo>
                <a:lnTo>
                  <a:pt x="1374645" y="157097"/>
                </a:lnTo>
                <a:lnTo>
                  <a:pt x="1356233" y="187833"/>
                </a:lnTo>
                <a:lnTo>
                  <a:pt x="1353439" y="142621"/>
                </a:lnTo>
                <a:lnTo>
                  <a:pt x="1374645" y="157097"/>
                </a:lnTo>
                <a:lnTo>
                  <a:pt x="1371346" y="0"/>
                </a:lnTo>
                <a:lnTo>
                  <a:pt x="1361186" y="-45465"/>
                </a:lnTo>
                <a:lnTo>
                  <a:pt x="1349374" y="-90296"/>
                </a:lnTo>
                <a:lnTo>
                  <a:pt x="1336040" y="-134492"/>
                </a:lnTo>
                <a:lnTo>
                  <a:pt x="1321054" y="-177800"/>
                </a:lnTo>
                <a:lnTo>
                  <a:pt x="1304798" y="-220598"/>
                </a:lnTo>
                <a:lnTo>
                  <a:pt x="1287017" y="-262254"/>
                </a:lnTo>
                <a:lnTo>
                  <a:pt x="1268095" y="-303021"/>
                </a:lnTo>
                <a:lnTo>
                  <a:pt x="1247774" y="-342645"/>
                </a:lnTo>
                <a:lnTo>
                  <a:pt x="1226185" y="-381253"/>
                </a:lnTo>
                <a:lnTo>
                  <a:pt x="1203579" y="-418338"/>
                </a:lnTo>
                <a:lnTo>
                  <a:pt x="1179703" y="-454278"/>
                </a:lnTo>
                <a:lnTo>
                  <a:pt x="1154937" y="-488695"/>
                </a:lnTo>
                <a:lnTo>
                  <a:pt x="1129156" y="-521715"/>
                </a:lnTo>
                <a:lnTo>
                  <a:pt x="1102486" y="-552957"/>
                </a:lnTo>
                <a:lnTo>
                  <a:pt x="1074928" y="-582548"/>
                </a:lnTo>
                <a:lnTo>
                  <a:pt x="1046479" y="-610362"/>
                </a:lnTo>
                <a:lnTo>
                  <a:pt x="1017397" y="-636269"/>
                </a:lnTo>
                <a:lnTo>
                  <a:pt x="987552" y="-660272"/>
                </a:lnTo>
                <a:lnTo>
                  <a:pt x="957072" y="-682116"/>
                </a:lnTo>
                <a:lnTo>
                  <a:pt x="926337" y="-701547"/>
                </a:lnTo>
                <a:lnTo>
                  <a:pt x="894715" y="-719073"/>
                </a:lnTo>
                <a:lnTo>
                  <a:pt x="862584" y="-734059"/>
                </a:lnTo>
                <a:lnTo>
                  <a:pt x="830072" y="-746505"/>
                </a:lnTo>
                <a:lnTo>
                  <a:pt x="797305" y="-756412"/>
                </a:lnTo>
                <a:lnTo>
                  <a:pt x="764031" y="-763651"/>
                </a:lnTo>
                <a:lnTo>
                  <a:pt x="730758" y="-768095"/>
                </a:lnTo>
                <a:lnTo>
                  <a:pt x="698118" y="-769492"/>
                </a:lnTo>
                <a:lnTo>
                  <a:pt x="683005" y="-769873"/>
                </a:lnTo>
                <a:lnTo>
                  <a:pt x="637793" y="-774953"/>
                </a:lnTo>
                <a:lnTo>
                  <a:pt x="607822" y="-781430"/>
                </a:lnTo>
                <a:lnTo>
                  <a:pt x="577722" y="-790447"/>
                </a:lnTo>
                <a:lnTo>
                  <a:pt x="547623" y="-802131"/>
                </a:lnTo>
                <a:lnTo>
                  <a:pt x="518033" y="-815975"/>
                </a:lnTo>
                <a:lnTo>
                  <a:pt x="488822" y="-831976"/>
                </a:lnTo>
                <a:lnTo>
                  <a:pt x="459612" y="-850391"/>
                </a:lnTo>
                <a:lnTo>
                  <a:pt x="430910" y="-871092"/>
                </a:lnTo>
                <a:lnTo>
                  <a:pt x="402590" y="-893826"/>
                </a:lnTo>
                <a:lnTo>
                  <a:pt x="374903" y="-918337"/>
                </a:lnTo>
                <a:lnTo>
                  <a:pt x="347853" y="-945006"/>
                </a:lnTo>
                <a:lnTo>
                  <a:pt x="321436" y="-973327"/>
                </a:lnTo>
                <a:lnTo>
                  <a:pt x="295783" y="-1003426"/>
                </a:lnTo>
                <a:lnTo>
                  <a:pt x="270891" y="-1035050"/>
                </a:lnTo>
                <a:lnTo>
                  <a:pt x="247015" y="-1068196"/>
                </a:lnTo>
                <a:lnTo>
                  <a:pt x="224028" y="-1102994"/>
                </a:lnTo>
                <a:lnTo>
                  <a:pt x="202056" y="-1138935"/>
                </a:lnTo>
                <a:lnTo>
                  <a:pt x="181228" y="-1176273"/>
                </a:lnTo>
                <a:lnTo>
                  <a:pt x="161544" y="-1214627"/>
                </a:lnTo>
                <a:lnTo>
                  <a:pt x="143128" y="-1254252"/>
                </a:lnTo>
                <a:lnTo>
                  <a:pt x="125856" y="-1294638"/>
                </a:lnTo>
                <a:lnTo>
                  <a:pt x="109981" y="-1336166"/>
                </a:lnTo>
                <a:lnTo>
                  <a:pt x="95631" y="-1378330"/>
                </a:lnTo>
                <a:lnTo>
                  <a:pt x="82676" y="-1421256"/>
                </a:lnTo>
                <a:lnTo>
                  <a:pt x="71119" y="-1464690"/>
                </a:lnTo>
                <a:lnTo>
                  <a:pt x="61340" y="-1508759"/>
                </a:lnTo>
                <a:lnTo>
                  <a:pt x="53085" y="-1553209"/>
                </a:lnTo>
                <a:lnTo>
                  <a:pt x="46609" y="-1598040"/>
                </a:lnTo>
                <a:lnTo>
                  <a:pt x="41909" y="-1642998"/>
                </a:lnTo>
                <a:lnTo>
                  <a:pt x="38988" y="-1688210"/>
                </a:lnTo>
                <a:lnTo>
                  <a:pt x="38100" y="-1734312"/>
                </a:lnTo>
                <a:close/>
              </a:path>
              <a:path w="1394460" h="1966976">
                <a:moveTo>
                  <a:pt x="1356360" y="195326"/>
                </a:moveTo>
                <a:lnTo>
                  <a:pt x="1350904" y="118299"/>
                </a:lnTo>
                <a:lnTo>
                  <a:pt x="1322578" y="72009"/>
                </a:lnTo>
                <a:lnTo>
                  <a:pt x="1313492" y="64322"/>
                </a:lnTo>
                <a:lnTo>
                  <a:pt x="1301829" y="63493"/>
                </a:lnTo>
                <a:lnTo>
                  <a:pt x="1296416" y="65786"/>
                </a:lnTo>
                <a:lnTo>
                  <a:pt x="1288656" y="74895"/>
                </a:lnTo>
                <a:lnTo>
                  <a:pt x="1287834" y="86587"/>
                </a:lnTo>
                <a:lnTo>
                  <a:pt x="1290066" y="91948"/>
                </a:lnTo>
                <a:lnTo>
                  <a:pt x="1376172" y="232664"/>
                </a:lnTo>
                <a:lnTo>
                  <a:pt x="1394460" y="194437"/>
                </a:lnTo>
                <a:lnTo>
                  <a:pt x="1358773" y="185674"/>
                </a:lnTo>
                <a:lnTo>
                  <a:pt x="1356360" y="195326"/>
                </a:lnTo>
                <a:close/>
              </a:path>
              <a:path w="1394460" h="1966976">
                <a:moveTo>
                  <a:pt x="1391285" y="138557"/>
                </a:moveTo>
                <a:lnTo>
                  <a:pt x="1391666" y="184912"/>
                </a:lnTo>
                <a:lnTo>
                  <a:pt x="1394205" y="185420"/>
                </a:lnTo>
                <a:lnTo>
                  <a:pt x="1391285" y="138557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3019" y="4491639"/>
            <a:ext cx="1770253" cy="1653408"/>
          </a:xfrm>
          <a:custGeom>
            <a:avLst/>
            <a:gdLst/>
            <a:ahLst/>
            <a:cxnLst/>
            <a:rect l="l" t="t" r="r" b="b"/>
            <a:pathLst>
              <a:path w="1770253" h="1653408">
                <a:moveTo>
                  <a:pt x="37337" y="101188"/>
                </a:moveTo>
                <a:lnTo>
                  <a:pt x="46989" y="98902"/>
                </a:lnTo>
                <a:lnTo>
                  <a:pt x="75612" y="83245"/>
                </a:lnTo>
                <a:lnTo>
                  <a:pt x="106462" y="66368"/>
                </a:lnTo>
                <a:lnTo>
                  <a:pt x="163068" y="35402"/>
                </a:lnTo>
                <a:lnTo>
                  <a:pt x="171286" y="26620"/>
                </a:lnTo>
                <a:lnTo>
                  <a:pt x="172674" y="15003"/>
                </a:lnTo>
                <a:lnTo>
                  <a:pt x="170687" y="9621"/>
                </a:lnTo>
                <a:lnTo>
                  <a:pt x="161932" y="1419"/>
                </a:lnTo>
                <a:lnTo>
                  <a:pt x="150300" y="0"/>
                </a:lnTo>
                <a:lnTo>
                  <a:pt x="144780" y="2001"/>
                </a:lnTo>
                <a:lnTo>
                  <a:pt x="83693" y="64485"/>
                </a:lnTo>
                <a:lnTo>
                  <a:pt x="47879" y="66009"/>
                </a:lnTo>
                <a:lnTo>
                  <a:pt x="38354" y="63088"/>
                </a:lnTo>
                <a:lnTo>
                  <a:pt x="0" y="81122"/>
                </a:lnTo>
                <a:lnTo>
                  <a:pt x="140207" y="168244"/>
                </a:lnTo>
                <a:lnTo>
                  <a:pt x="37337" y="101188"/>
                </a:lnTo>
                <a:close/>
              </a:path>
              <a:path w="1770253" h="1653408">
                <a:moveTo>
                  <a:pt x="80518" y="102331"/>
                </a:moveTo>
                <a:lnTo>
                  <a:pt x="75612" y="83245"/>
                </a:lnTo>
                <a:lnTo>
                  <a:pt x="46989" y="98902"/>
                </a:lnTo>
                <a:lnTo>
                  <a:pt x="37337" y="101188"/>
                </a:lnTo>
                <a:lnTo>
                  <a:pt x="140207" y="168244"/>
                </a:lnTo>
                <a:lnTo>
                  <a:pt x="80518" y="102331"/>
                </a:lnTo>
                <a:close/>
              </a:path>
              <a:path w="1770253" h="1653408">
                <a:moveTo>
                  <a:pt x="38354" y="63088"/>
                </a:moveTo>
                <a:lnTo>
                  <a:pt x="47879" y="66009"/>
                </a:lnTo>
                <a:lnTo>
                  <a:pt x="83693" y="64485"/>
                </a:lnTo>
                <a:lnTo>
                  <a:pt x="144780" y="2001"/>
                </a:lnTo>
                <a:lnTo>
                  <a:pt x="0" y="81122"/>
                </a:lnTo>
                <a:lnTo>
                  <a:pt x="38354" y="63088"/>
                </a:lnTo>
                <a:close/>
              </a:path>
              <a:path w="1770253" h="1653408">
                <a:moveTo>
                  <a:pt x="1770253" y="1652087"/>
                </a:moveTo>
                <a:lnTo>
                  <a:pt x="1767713" y="1578452"/>
                </a:lnTo>
                <a:lnTo>
                  <a:pt x="1760093" y="1503675"/>
                </a:lnTo>
                <a:lnTo>
                  <a:pt x="1747646" y="1429164"/>
                </a:lnTo>
                <a:lnTo>
                  <a:pt x="1730375" y="1355250"/>
                </a:lnTo>
                <a:lnTo>
                  <a:pt x="1708658" y="1281946"/>
                </a:lnTo>
                <a:lnTo>
                  <a:pt x="1682495" y="1209454"/>
                </a:lnTo>
                <a:lnTo>
                  <a:pt x="1652270" y="1137826"/>
                </a:lnTo>
                <a:lnTo>
                  <a:pt x="1617853" y="1067277"/>
                </a:lnTo>
                <a:lnTo>
                  <a:pt x="1579626" y="998062"/>
                </a:lnTo>
                <a:lnTo>
                  <a:pt x="1537716" y="929990"/>
                </a:lnTo>
                <a:lnTo>
                  <a:pt x="1492122" y="863442"/>
                </a:lnTo>
                <a:lnTo>
                  <a:pt x="1443228" y="798672"/>
                </a:lnTo>
                <a:lnTo>
                  <a:pt x="1391031" y="735553"/>
                </a:lnTo>
                <a:lnTo>
                  <a:pt x="1335913" y="674466"/>
                </a:lnTo>
                <a:lnTo>
                  <a:pt x="1277873" y="615284"/>
                </a:lnTo>
                <a:lnTo>
                  <a:pt x="1217041" y="558261"/>
                </a:lnTo>
                <a:lnTo>
                  <a:pt x="1153668" y="503778"/>
                </a:lnTo>
                <a:lnTo>
                  <a:pt x="1087755" y="451581"/>
                </a:lnTo>
                <a:lnTo>
                  <a:pt x="1019682" y="402178"/>
                </a:lnTo>
                <a:lnTo>
                  <a:pt x="949452" y="355315"/>
                </a:lnTo>
                <a:lnTo>
                  <a:pt x="877316" y="311500"/>
                </a:lnTo>
                <a:lnTo>
                  <a:pt x="803402" y="270606"/>
                </a:lnTo>
                <a:lnTo>
                  <a:pt x="727836" y="233014"/>
                </a:lnTo>
                <a:lnTo>
                  <a:pt x="650747" y="198724"/>
                </a:lnTo>
                <a:lnTo>
                  <a:pt x="572516" y="167990"/>
                </a:lnTo>
                <a:lnTo>
                  <a:pt x="493014" y="140812"/>
                </a:lnTo>
                <a:lnTo>
                  <a:pt x="412495" y="117444"/>
                </a:lnTo>
                <a:lnTo>
                  <a:pt x="331216" y="97886"/>
                </a:lnTo>
                <a:lnTo>
                  <a:pt x="249173" y="82519"/>
                </a:lnTo>
                <a:lnTo>
                  <a:pt x="166624" y="71343"/>
                </a:lnTo>
                <a:lnTo>
                  <a:pt x="106462" y="66368"/>
                </a:lnTo>
                <a:lnTo>
                  <a:pt x="75612" y="83245"/>
                </a:lnTo>
                <a:lnTo>
                  <a:pt x="140207" y="168244"/>
                </a:lnTo>
                <a:lnTo>
                  <a:pt x="110306" y="104806"/>
                </a:lnTo>
                <a:lnTo>
                  <a:pt x="161544" y="109062"/>
                </a:lnTo>
                <a:lnTo>
                  <a:pt x="242189" y="119984"/>
                </a:lnTo>
                <a:lnTo>
                  <a:pt x="322326" y="134970"/>
                </a:lnTo>
                <a:lnTo>
                  <a:pt x="401955" y="154020"/>
                </a:lnTo>
                <a:lnTo>
                  <a:pt x="480694" y="176880"/>
                </a:lnTo>
                <a:lnTo>
                  <a:pt x="558545" y="203423"/>
                </a:lnTo>
                <a:lnTo>
                  <a:pt x="635381" y="233649"/>
                </a:lnTo>
                <a:lnTo>
                  <a:pt x="710819" y="267177"/>
                </a:lnTo>
                <a:lnTo>
                  <a:pt x="784986" y="304007"/>
                </a:lnTo>
                <a:lnTo>
                  <a:pt x="857631" y="344012"/>
                </a:lnTo>
                <a:lnTo>
                  <a:pt x="928369" y="387065"/>
                </a:lnTo>
                <a:lnTo>
                  <a:pt x="997204" y="432912"/>
                </a:lnTo>
                <a:lnTo>
                  <a:pt x="1064133" y="481426"/>
                </a:lnTo>
                <a:lnTo>
                  <a:pt x="1128776" y="532607"/>
                </a:lnTo>
                <a:lnTo>
                  <a:pt x="1191006" y="586201"/>
                </a:lnTo>
                <a:lnTo>
                  <a:pt x="1250695" y="641954"/>
                </a:lnTo>
                <a:lnTo>
                  <a:pt x="1307719" y="699993"/>
                </a:lnTo>
                <a:lnTo>
                  <a:pt x="1361694" y="759810"/>
                </a:lnTo>
                <a:lnTo>
                  <a:pt x="1412875" y="821659"/>
                </a:lnTo>
                <a:lnTo>
                  <a:pt x="1460754" y="885032"/>
                </a:lnTo>
                <a:lnTo>
                  <a:pt x="1505204" y="949929"/>
                </a:lnTo>
                <a:lnTo>
                  <a:pt x="1546225" y="1016477"/>
                </a:lnTo>
                <a:lnTo>
                  <a:pt x="1583563" y="1084041"/>
                </a:lnTo>
                <a:lnTo>
                  <a:pt x="1617218" y="1152685"/>
                </a:lnTo>
                <a:lnTo>
                  <a:pt x="1646682" y="1222408"/>
                </a:lnTo>
                <a:lnTo>
                  <a:pt x="1672208" y="1292791"/>
                </a:lnTo>
                <a:lnTo>
                  <a:pt x="1693291" y="1363886"/>
                </a:lnTo>
                <a:lnTo>
                  <a:pt x="1710055" y="1435514"/>
                </a:lnTo>
                <a:lnTo>
                  <a:pt x="1722246" y="1507498"/>
                </a:lnTo>
                <a:lnTo>
                  <a:pt x="1729613" y="1579786"/>
                </a:lnTo>
                <a:lnTo>
                  <a:pt x="1732153" y="1653408"/>
                </a:lnTo>
                <a:lnTo>
                  <a:pt x="1770253" y="1652087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628" y="1143000"/>
            <a:ext cx="1571244" cy="461772"/>
          </a:xfrm>
          <a:custGeom>
            <a:avLst/>
            <a:gdLst/>
            <a:ahLst/>
            <a:cxnLst/>
            <a:rect l="l" t="t" r="r" b="b"/>
            <a:pathLst>
              <a:path w="1571244" h="461772">
                <a:moveTo>
                  <a:pt x="0" y="461772"/>
                </a:moveTo>
                <a:lnTo>
                  <a:pt x="1571244" y="461772"/>
                </a:lnTo>
                <a:lnTo>
                  <a:pt x="1571244" y="0"/>
                </a:lnTo>
                <a:lnTo>
                  <a:pt x="0" y="0"/>
                </a:lnTo>
                <a:lnTo>
                  <a:pt x="0" y="461772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29251" y="1602232"/>
            <a:ext cx="2771902" cy="274173"/>
          </a:xfrm>
          <a:custGeom>
            <a:avLst/>
            <a:gdLst/>
            <a:ahLst/>
            <a:cxnLst/>
            <a:rect l="l" t="t" r="r" b="b"/>
            <a:pathLst>
              <a:path w="2771902" h="274173">
                <a:moveTo>
                  <a:pt x="47498" y="271906"/>
                </a:moveTo>
                <a:lnTo>
                  <a:pt x="108426" y="274173"/>
                </a:lnTo>
                <a:lnTo>
                  <a:pt x="75628" y="255286"/>
                </a:lnTo>
                <a:lnTo>
                  <a:pt x="47498" y="271906"/>
                </a:lnTo>
                <a:close/>
              </a:path>
              <a:path w="2771902" h="274173">
                <a:moveTo>
                  <a:pt x="164507" y="174060"/>
                </a:moveTo>
                <a:lnTo>
                  <a:pt x="153798" y="169279"/>
                </a:lnTo>
                <a:lnTo>
                  <a:pt x="142112" y="171830"/>
                </a:lnTo>
                <a:lnTo>
                  <a:pt x="37719" y="236473"/>
                </a:lnTo>
                <a:lnTo>
                  <a:pt x="37973" y="274573"/>
                </a:lnTo>
                <a:lnTo>
                  <a:pt x="47371" y="239013"/>
                </a:lnTo>
                <a:lnTo>
                  <a:pt x="108145" y="236072"/>
                </a:lnTo>
                <a:lnTo>
                  <a:pt x="161416" y="204596"/>
                </a:lnTo>
                <a:lnTo>
                  <a:pt x="165918" y="200956"/>
                </a:lnTo>
                <a:lnTo>
                  <a:pt x="170699" y="190247"/>
                </a:lnTo>
                <a:lnTo>
                  <a:pt x="168148" y="178562"/>
                </a:lnTo>
                <a:lnTo>
                  <a:pt x="164507" y="174060"/>
                </a:lnTo>
                <a:close/>
              </a:path>
              <a:path w="2771902" h="274173">
                <a:moveTo>
                  <a:pt x="2741422" y="21970"/>
                </a:moveTo>
                <a:lnTo>
                  <a:pt x="2701035" y="38226"/>
                </a:lnTo>
                <a:lnTo>
                  <a:pt x="2664459" y="49402"/>
                </a:lnTo>
                <a:lnTo>
                  <a:pt x="2620899" y="60578"/>
                </a:lnTo>
                <a:lnTo>
                  <a:pt x="2570606" y="71881"/>
                </a:lnTo>
                <a:lnTo>
                  <a:pt x="2513838" y="82803"/>
                </a:lnTo>
                <a:lnTo>
                  <a:pt x="2417572" y="98932"/>
                </a:lnTo>
                <a:lnTo>
                  <a:pt x="2346198" y="109473"/>
                </a:lnTo>
                <a:lnTo>
                  <a:pt x="2269363" y="119760"/>
                </a:lnTo>
                <a:lnTo>
                  <a:pt x="2187575" y="129793"/>
                </a:lnTo>
                <a:lnTo>
                  <a:pt x="2100833" y="139445"/>
                </a:lnTo>
                <a:lnTo>
                  <a:pt x="2009521" y="148843"/>
                </a:lnTo>
                <a:lnTo>
                  <a:pt x="1913763" y="157860"/>
                </a:lnTo>
                <a:lnTo>
                  <a:pt x="1813941" y="166496"/>
                </a:lnTo>
                <a:lnTo>
                  <a:pt x="1710308" y="174751"/>
                </a:lnTo>
                <a:lnTo>
                  <a:pt x="1603121" y="182752"/>
                </a:lnTo>
                <a:lnTo>
                  <a:pt x="1492503" y="190118"/>
                </a:lnTo>
                <a:lnTo>
                  <a:pt x="1378965" y="197103"/>
                </a:lnTo>
                <a:lnTo>
                  <a:pt x="1262507" y="203580"/>
                </a:lnTo>
                <a:lnTo>
                  <a:pt x="1143508" y="209550"/>
                </a:lnTo>
                <a:lnTo>
                  <a:pt x="1022223" y="215010"/>
                </a:lnTo>
                <a:lnTo>
                  <a:pt x="899033" y="219963"/>
                </a:lnTo>
                <a:lnTo>
                  <a:pt x="773811" y="224154"/>
                </a:lnTo>
                <a:lnTo>
                  <a:pt x="647319" y="227964"/>
                </a:lnTo>
                <a:lnTo>
                  <a:pt x="519302" y="231012"/>
                </a:lnTo>
                <a:lnTo>
                  <a:pt x="260731" y="235203"/>
                </a:lnTo>
                <a:lnTo>
                  <a:pt x="108145" y="236072"/>
                </a:lnTo>
                <a:lnTo>
                  <a:pt x="47371" y="239013"/>
                </a:lnTo>
                <a:lnTo>
                  <a:pt x="37973" y="274573"/>
                </a:lnTo>
                <a:lnTo>
                  <a:pt x="37719" y="236473"/>
                </a:lnTo>
                <a:lnTo>
                  <a:pt x="142112" y="171830"/>
                </a:lnTo>
                <a:lnTo>
                  <a:pt x="0" y="255777"/>
                </a:lnTo>
                <a:lnTo>
                  <a:pt x="143001" y="338073"/>
                </a:lnTo>
                <a:lnTo>
                  <a:pt x="148393" y="340155"/>
                </a:lnTo>
                <a:lnTo>
                  <a:pt x="160106" y="339062"/>
                </a:lnTo>
                <a:lnTo>
                  <a:pt x="169037" y="331088"/>
                </a:lnTo>
                <a:lnTo>
                  <a:pt x="171118" y="325697"/>
                </a:lnTo>
                <a:lnTo>
                  <a:pt x="170025" y="313984"/>
                </a:lnTo>
                <a:lnTo>
                  <a:pt x="162051" y="305053"/>
                </a:lnTo>
                <a:lnTo>
                  <a:pt x="108426" y="274173"/>
                </a:lnTo>
                <a:lnTo>
                  <a:pt x="47498" y="271906"/>
                </a:lnTo>
                <a:lnTo>
                  <a:pt x="75628" y="255286"/>
                </a:lnTo>
                <a:lnTo>
                  <a:pt x="108426" y="274173"/>
                </a:lnTo>
                <a:lnTo>
                  <a:pt x="261365" y="273303"/>
                </a:lnTo>
                <a:lnTo>
                  <a:pt x="520319" y="268985"/>
                </a:lnTo>
                <a:lnTo>
                  <a:pt x="648335" y="265938"/>
                </a:lnTo>
                <a:lnTo>
                  <a:pt x="775208" y="262254"/>
                </a:lnTo>
                <a:lnTo>
                  <a:pt x="900557" y="257937"/>
                </a:lnTo>
                <a:lnTo>
                  <a:pt x="1024001" y="252983"/>
                </a:lnTo>
                <a:lnTo>
                  <a:pt x="1145413" y="247650"/>
                </a:lnTo>
                <a:lnTo>
                  <a:pt x="1264665" y="241553"/>
                </a:lnTo>
                <a:lnTo>
                  <a:pt x="1381252" y="235076"/>
                </a:lnTo>
                <a:lnTo>
                  <a:pt x="1495171" y="228091"/>
                </a:lnTo>
                <a:lnTo>
                  <a:pt x="1605915" y="220725"/>
                </a:lnTo>
                <a:lnTo>
                  <a:pt x="1713356" y="212851"/>
                </a:lnTo>
                <a:lnTo>
                  <a:pt x="1817243" y="204469"/>
                </a:lnTo>
                <a:lnTo>
                  <a:pt x="1917319" y="195833"/>
                </a:lnTo>
                <a:lnTo>
                  <a:pt x="2013330" y="186689"/>
                </a:lnTo>
                <a:lnTo>
                  <a:pt x="2105025" y="177291"/>
                </a:lnTo>
                <a:lnTo>
                  <a:pt x="2192147" y="167512"/>
                </a:lnTo>
                <a:lnTo>
                  <a:pt x="2274443" y="157479"/>
                </a:lnTo>
                <a:lnTo>
                  <a:pt x="2351785" y="147192"/>
                </a:lnTo>
                <a:lnTo>
                  <a:pt x="2423668" y="136651"/>
                </a:lnTo>
                <a:lnTo>
                  <a:pt x="2489962" y="125729"/>
                </a:lnTo>
                <a:lnTo>
                  <a:pt x="2550414" y="114680"/>
                </a:lnTo>
                <a:lnTo>
                  <a:pt x="2605151" y="103377"/>
                </a:lnTo>
                <a:lnTo>
                  <a:pt x="2653410" y="91820"/>
                </a:lnTo>
                <a:lnTo>
                  <a:pt x="2695448" y="80137"/>
                </a:lnTo>
                <a:lnTo>
                  <a:pt x="2745994" y="61848"/>
                </a:lnTo>
                <a:lnTo>
                  <a:pt x="2762630" y="8635"/>
                </a:lnTo>
                <a:lnTo>
                  <a:pt x="2764790" y="6476"/>
                </a:lnTo>
                <a:lnTo>
                  <a:pt x="2765171" y="6603"/>
                </a:lnTo>
                <a:lnTo>
                  <a:pt x="2766441" y="5841"/>
                </a:lnTo>
                <a:lnTo>
                  <a:pt x="2771902" y="48640"/>
                </a:lnTo>
                <a:lnTo>
                  <a:pt x="2782570" y="41401"/>
                </a:lnTo>
                <a:lnTo>
                  <a:pt x="2789428" y="35559"/>
                </a:lnTo>
                <a:lnTo>
                  <a:pt x="2791587" y="33400"/>
                </a:lnTo>
                <a:lnTo>
                  <a:pt x="2796667" y="27431"/>
                </a:lnTo>
                <a:lnTo>
                  <a:pt x="2797682" y="26288"/>
                </a:lnTo>
                <a:lnTo>
                  <a:pt x="2799206" y="23621"/>
                </a:lnTo>
                <a:lnTo>
                  <a:pt x="2802128" y="17779"/>
                </a:lnTo>
                <a:lnTo>
                  <a:pt x="2803017" y="16128"/>
                </a:lnTo>
                <a:lnTo>
                  <a:pt x="2803905" y="12572"/>
                </a:lnTo>
                <a:lnTo>
                  <a:pt x="2804922" y="6603"/>
                </a:lnTo>
                <a:lnTo>
                  <a:pt x="2767456" y="0"/>
                </a:lnTo>
                <a:lnTo>
                  <a:pt x="2768092" y="634"/>
                </a:lnTo>
                <a:lnTo>
                  <a:pt x="2766935" y="2998"/>
                </a:lnTo>
                <a:lnTo>
                  <a:pt x="2766165" y="4570"/>
                </a:lnTo>
                <a:lnTo>
                  <a:pt x="2766709" y="4295"/>
                </a:lnTo>
                <a:lnTo>
                  <a:pt x="2766786" y="3857"/>
                </a:lnTo>
                <a:lnTo>
                  <a:pt x="2767233" y="3343"/>
                </a:lnTo>
                <a:lnTo>
                  <a:pt x="2767710" y="2793"/>
                </a:lnTo>
                <a:lnTo>
                  <a:pt x="2767132" y="3662"/>
                </a:lnTo>
                <a:lnTo>
                  <a:pt x="2766709" y="4295"/>
                </a:lnTo>
                <a:lnTo>
                  <a:pt x="2766165" y="4570"/>
                </a:lnTo>
                <a:lnTo>
                  <a:pt x="2763693" y="7413"/>
                </a:lnTo>
                <a:lnTo>
                  <a:pt x="2757804" y="12445"/>
                </a:lnTo>
                <a:lnTo>
                  <a:pt x="2750820" y="17017"/>
                </a:lnTo>
                <a:lnTo>
                  <a:pt x="2741422" y="21970"/>
                </a:lnTo>
                <a:close/>
              </a:path>
              <a:path w="2771902" h="274173">
                <a:moveTo>
                  <a:pt x="2767132" y="3662"/>
                </a:moveTo>
                <a:lnTo>
                  <a:pt x="2767710" y="2793"/>
                </a:lnTo>
                <a:lnTo>
                  <a:pt x="2767233" y="3343"/>
                </a:lnTo>
                <a:lnTo>
                  <a:pt x="2766786" y="3857"/>
                </a:lnTo>
                <a:lnTo>
                  <a:pt x="2766709" y="4295"/>
                </a:lnTo>
                <a:lnTo>
                  <a:pt x="2767132" y="3662"/>
                </a:lnTo>
                <a:close/>
              </a:path>
              <a:path w="2771902" h="274173">
                <a:moveTo>
                  <a:pt x="2771902" y="48640"/>
                </a:moveTo>
                <a:lnTo>
                  <a:pt x="2766441" y="5841"/>
                </a:lnTo>
                <a:lnTo>
                  <a:pt x="2765171" y="6603"/>
                </a:lnTo>
                <a:lnTo>
                  <a:pt x="2764790" y="6476"/>
                </a:lnTo>
                <a:lnTo>
                  <a:pt x="2762630" y="8635"/>
                </a:lnTo>
                <a:lnTo>
                  <a:pt x="2759709" y="55498"/>
                </a:lnTo>
                <a:lnTo>
                  <a:pt x="2771902" y="48640"/>
                </a:lnTo>
                <a:close/>
              </a:path>
              <a:path w="2771902" h="274173">
                <a:moveTo>
                  <a:pt x="2768092" y="634"/>
                </a:moveTo>
                <a:lnTo>
                  <a:pt x="2767456" y="0"/>
                </a:lnTo>
                <a:lnTo>
                  <a:pt x="2766935" y="2998"/>
                </a:lnTo>
                <a:lnTo>
                  <a:pt x="2768092" y="634"/>
                </a:lnTo>
                <a:close/>
              </a:path>
            </a:pathLst>
          </a:custGeom>
          <a:solidFill>
            <a:srgbClr val="A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956941" y="233147"/>
            <a:ext cx="99171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karta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1715" y="233147"/>
            <a:ext cx="123889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3667" y="233147"/>
            <a:ext cx="1035287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Gal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9000" y="6143244"/>
            <a:ext cx="2785872" cy="461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234">
              <a:lnSpc>
                <a:spcPct val="95825"/>
              </a:lnSpc>
              <a:spcBef>
                <a:spcPts val="45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COMB</a:t>
            </a:r>
            <a:r>
              <a:rPr sz="2400" spc="-18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TIV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6512" y="1214627"/>
            <a:ext cx="2142744" cy="461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352">
              <a:lnSpc>
                <a:spcPct val="95825"/>
              </a:lnSpc>
              <a:spcBef>
                <a:spcPts val="45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IEN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IP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29628" y="1143000"/>
            <a:ext cx="1571244" cy="461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092">
              <a:lnSpc>
                <a:spcPct val="95825"/>
              </a:lnSpc>
              <a:spcBef>
                <a:spcPts val="45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HOPE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0745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0745" y="1683423"/>
            <a:ext cx="177952" cy="1361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3645" y="1683423"/>
            <a:ext cx="4411186" cy="845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sare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mbroso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(183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rico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Ferri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9.)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3645" y="2714275"/>
            <a:ext cx="118699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fael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98824" y="2714275"/>
            <a:ext cx="124063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ofalo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3076" y="2714275"/>
            <a:ext cx="190146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(185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1384" y="2286000"/>
            <a:ext cx="2378964" cy="3883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6622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622" y="1716402"/>
            <a:ext cx="5258657" cy="977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CESA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-13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LOMBRO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495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1835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1909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3243552"/>
            <a:ext cx="3479088" cy="770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L‘ uomo d</a:t>
            </a:r>
            <a:r>
              <a:rPr sz="24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nquente</a:t>
            </a:r>
            <a:r>
              <a:rPr sz="2400" i="1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(187</a:t>
            </a:r>
            <a:r>
              <a:rPr sz="2400" i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582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“Rođ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ac”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622" y="4561370"/>
            <a:ext cx="3693980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ISTI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STIGMATE</a:t>
            </a:r>
            <a:endParaRPr lang="hr-HR" sz="2400" spc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lang="hr-HR" sz="2400" dirty="0" smtClean="0">
                <a:latin typeface="Arial"/>
                <a:cs typeface="Arial"/>
                <a:hlinkClick r:id="rId5"/>
              </a:rPr>
              <a:t>https://www.youtube.com/watch?v=HmdAYqqc8gc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23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0968" y="2656332"/>
            <a:ext cx="5977128" cy="3941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36622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969" y="1575861"/>
            <a:ext cx="417350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-209" dirty="0" smtClean="0">
                <a:solidFill>
                  <a:srgbClr val="FFFFFF"/>
                </a:solidFill>
                <a:latin typeface="Arial"/>
                <a:cs typeface="Arial"/>
              </a:rPr>
              <a:t>ATA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VIZ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3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3946" y="1575861"/>
            <a:ext cx="172309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18969" y="2002334"/>
            <a:ext cx="65231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1379" y="2002334"/>
            <a:ext cx="160194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rimi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3410" y="2002334"/>
            <a:ext cx="172135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nje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24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0" y="1642872"/>
            <a:ext cx="1895855" cy="2734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36622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6622" y="1716402"/>
            <a:ext cx="2075160" cy="977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ENRICO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495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1856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1929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52863" y="1716402"/>
            <a:ext cx="1622477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622" y="4561370"/>
            <a:ext cx="4056493" cy="696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2400" spc="4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razrad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prvi ka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zak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285495" marR="45782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princ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400" spc="4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poz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tivizma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7972" y="4561370"/>
            <a:ext cx="18181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uteme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jen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622" y="5366619"/>
            <a:ext cx="5121977" cy="696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Wingdings"/>
                <a:cs typeface="Wingdings"/>
              </a:rPr>
              <a:t></a:t>
            </a:r>
            <a:r>
              <a:rPr sz="2400" spc="4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"Mo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nu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ovornost"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zamijenio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285495" marR="45737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soc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jaln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vorn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šću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25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6472" y="890016"/>
            <a:ext cx="1805939" cy="1804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9448" y="3557016"/>
            <a:ext cx="516636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00928" y="2432304"/>
            <a:ext cx="1805939" cy="1805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0932" y="4686300"/>
            <a:ext cx="338327" cy="449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90160" y="4928616"/>
            <a:ext cx="1804415" cy="18059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1148" y="4686300"/>
            <a:ext cx="338327" cy="4495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64308" y="4928616"/>
            <a:ext cx="1805940" cy="18059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52800" y="3557016"/>
            <a:ext cx="518160" cy="195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3539" y="2432304"/>
            <a:ext cx="1805939" cy="18059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20570" y="412146"/>
            <a:ext cx="91785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Prikaz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2038" y="412146"/>
            <a:ext cx="2951784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Ferrijevog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tagona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19876" y="412146"/>
            <a:ext cx="13396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3474" y="1420266"/>
            <a:ext cx="1061508" cy="7194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36" marR="19416">
              <a:lnSpc>
                <a:spcPts val="2755"/>
              </a:lnSpc>
              <a:spcBef>
                <a:spcPts val="137"/>
              </a:spcBef>
            </a:pPr>
            <a:r>
              <a:rPr sz="3900" spc="-44" baseline="3150" dirty="0" smtClean="0">
                <a:latin typeface="Calibri"/>
                <a:cs typeface="Calibri"/>
              </a:rPr>
              <a:t>R</a:t>
            </a:r>
            <a:r>
              <a:rPr sz="3900" spc="0" baseline="3150" dirty="0" smtClean="0">
                <a:latin typeface="Calibri"/>
                <a:cs typeface="Calibri"/>
              </a:rPr>
              <a:t>ođeni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60"/>
              </a:lnSpc>
              <a:spcBef>
                <a:spcPts val="5"/>
              </a:spcBef>
            </a:pPr>
            <a:r>
              <a:rPr sz="3900" spc="0" baseline="3150" dirty="0" smtClean="0">
                <a:latin typeface="Calibri"/>
                <a:cs typeface="Calibri"/>
              </a:rPr>
              <a:t>zločinci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7333" y="2963570"/>
            <a:ext cx="1086627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alibri"/>
                <a:cs typeface="Calibri"/>
              </a:rPr>
              <a:t>Zločinci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0907" y="2963570"/>
            <a:ext cx="1174429" cy="7193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6895" marR="49606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alibri"/>
                <a:cs typeface="Calibri"/>
              </a:rPr>
              <a:t>Zločinci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860"/>
              </a:lnSpc>
              <a:spcBef>
                <a:spcPts val="5"/>
              </a:spcBef>
            </a:pPr>
            <a:r>
              <a:rPr sz="3900" spc="0" baseline="3150" dirty="0" smtClean="0">
                <a:latin typeface="Calibri"/>
                <a:cs typeface="Calibri"/>
              </a:rPr>
              <a:t>iz </a:t>
            </a:r>
            <a:r>
              <a:rPr sz="3900" spc="-25" baseline="3150" dirty="0" smtClean="0">
                <a:latin typeface="Calibri"/>
                <a:cs typeface="Calibri"/>
              </a:rPr>
              <a:t>s</a:t>
            </a:r>
            <a:r>
              <a:rPr sz="3900" spc="0" baseline="3150" dirty="0" smtClean="0">
                <a:latin typeface="Calibri"/>
                <a:cs typeface="Calibri"/>
              </a:rPr>
              <a:t>t</a:t>
            </a:r>
            <a:r>
              <a:rPr sz="3900" spc="-39" baseline="3150" dirty="0" smtClean="0">
                <a:latin typeface="Calibri"/>
                <a:cs typeface="Calibri"/>
              </a:rPr>
              <a:t>r</a:t>
            </a:r>
            <a:r>
              <a:rPr sz="3900" spc="0" baseline="3150" dirty="0" smtClean="0">
                <a:latin typeface="Calibri"/>
                <a:cs typeface="Calibri"/>
              </a:rPr>
              <a:t>a</a:t>
            </a:r>
            <a:r>
              <a:rPr sz="3900" spc="-19" baseline="3150" dirty="0" smtClean="0">
                <a:latin typeface="Calibri"/>
                <a:cs typeface="Calibri"/>
              </a:rPr>
              <a:t>s</a:t>
            </a:r>
            <a:r>
              <a:rPr sz="3900" spc="0" baseline="3150" dirty="0" smtClean="0">
                <a:latin typeface="Calibri"/>
                <a:cs typeface="Calibri"/>
              </a:rPr>
              <a:t>ti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74850" y="3326765"/>
            <a:ext cx="2815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spc="0" baseline="3150" dirty="0" smtClean="0">
                <a:latin typeface="Calibri"/>
                <a:cs typeface="Calibri"/>
              </a:rPr>
              <a:t>iz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55290" y="3326765"/>
            <a:ext cx="9313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spc="0" baseline="3150" dirty="0" smtClean="0">
                <a:latin typeface="Calibri"/>
                <a:cs typeface="Calibri"/>
              </a:rPr>
              <a:t>n</a:t>
            </a:r>
            <a:r>
              <a:rPr sz="3900" spc="-50" baseline="3150" dirty="0" smtClean="0">
                <a:latin typeface="Calibri"/>
                <a:cs typeface="Calibri"/>
              </a:rPr>
              <a:t>a</a:t>
            </a:r>
            <a:r>
              <a:rPr sz="3900" spc="0" baseline="3150" dirty="0" smtClean="0">
                <a:latin typeface="Calibri"/>
                <a:cs typeface="Calibri"/>
              </a:rPr>
              <a:t>vi</a:t>
            </a:r>
            <a:r>
              <a:rPr sz="3900" spc="-75" baseline="3150" dirty="0" smtClean="0">
                <a:latin typeface="Calibri"/>
                <a:cs typeface="Calibri"/>
              </a:rPr>
              <a:t>k</a:t>
            </a:r>
            <a:r>
              <a:rPr sz="3900" spc="0" baseline="3150" dirty="0" smtClean="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6263" y="3632580"/>
            <a:ext cx="1104620" cy="75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7154" marR="111914" algn="ctr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 smtClean="0">
                <a:latin typeface="Calibri"/>
                <a:cs typeface="Calibri"/>
              </a:rPr>
              <a:t>FE</a:t>
            </a:r>
            <a:r>
              <a:rPr sz="2700" spc="-4" baseline="3034" dirty="0" smtClean="0">
                <a:latin typeface="Calibri"/>
                <a:cs typeface="Calibri"/>
              </a:rPr>
              <a:t>R</a:t>
            </a:r>
            <a:r>
              <a:rPr sz="2700" spc="0" baseline="3034" dirty="0" smtClean="0">
                <a:latin typeface="Calibri"/>
                <a:cs typeface="Calibri"/>
              </a:rPr>
              <a:t>RIJEV</a:t>
            </a:r>
            <a:endParaRPr sz="1800">
              <a:latin typeface="Calibri"/>
              <a:cs typeface="Calibri"/>
            </a:endParaRPr>
          </a:p>
          <a:p>
            <a:pPr marR="8535" algn="ctr">
              <a:lnSpc>
                <a:spcPts val="1970"/>
              </a:lnSpc>
              <a:spcBef>
                <a:spcPts val="1"/>
              </a:spcBef>
            </a:pPr>
            <a:r>
              <a:rPr sz="2700" spc="-4" baseline="3034" dirty="0" smtClean="0">
                <a:latin typeface="Calibri"/>
                <a:cs typeface="Calibri"/>
              </a:rPr>
              <a:t>P</a:t>
            </a:r>
            <a:r>
              <a:rPr sz="2700" spc="0" baseline="3034" dirty="0" smtClean="0">
                <a:latin typeface="Calibri"/>
                <a:cs typeface="Calibri"/>
              </a:rPr>
              <a:t>EN</a:t>
            </a:r>
            <a:r>
              <a:rPr sz="2700" spc="-150" baseline="3034" dirty="0" smtClean="0">
                <a:latin typeface="Calibri"/>
                <a:cs typeface="Calibri"/>
              </a:rPr>
              <a:t>T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0" baseline="3034" dirty="0" smtClean="0">
                <a:latin typeface="Calibri"/>
                <a:cs typeface="Calibri"/>
              </a:rPr>
              <a:t>GON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1980"/>
              </a:lnSpc>
              <a:spcBef>
                <a:spcPts val="0"/>
              </a:spcBef>
            </a:pPr>
            <a:r>
              <a:rPr sz="2700" spc="0" baseline="3034" dirty="0" smtClean="0">
                <a:latin typeface="Calibri"/>
                <a:cs typeface="Calibri"/>
              </a:rPr>
              <a:t>Z</a:t>
            </a:r>
            <a:r>
              <a:rPr sz="2700" spc="-39" baseline="3034" dirty="0" smtClean="0">
                <a:latin typeface="Calibri"/>
                <a:cs typeface="Calibri"/>
              </a:rPr>
              <a:t>L</a:t>
            </a:r>
            <a:r>
              <a:rPr sz="2700" spc="0" baseline="3034" dirty="0" smtClean="0">
                <a:latin typeface="Calibri"/>
                <a:cs typeface="Calibri"/>
              </a:rPr>
              <a:t>OČIN</a:t>
            </a:r>
            <a:r>
              <a:rPr sz="2700" spc="-9" baseline="3034" dirty="0" smtClean="0">
                <a:latin typeface="Calibri"/>
                <a:cs typeface="Calibri"/>
              </a:rPr>
              <a:t>A</a:t>
            </a:r>
            <a:r>
              <a:rPr sz="2700" spc="0" baseline="3034" dirty="0" smtClean="0">
                <a:latin typeface="Calibri"/>
                <a:cs typeface="Calibri"/>
              </a:rPr>
              <a:t>CA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0759" y="5279034"/>
            <a:ext cx="1218701" cy="10821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55"/>
              </a:lnSpc>
              <a:spcBef>
                <a:spcPts val="137"/>
              </a:spcBef>
            </a:pPr>
            <a:r>
              <a:rPr sz="3900" spc="0" baseline="3150" dirty="0" smtClean="0">
                <a:latin typeface="Calibri"/>
                <a:cs typeface="Calibri"/>
              </a:rPr>
              <a:t>Duš</a:t>
            </a:r>
            <a:r>
              <a:rPr sz="3900" spc="-9" baseline="3150" dirty="0" smtClean="0">
                <a:latin typeface="Calibri"/>
                <a:cs typeface="Calibri"/>
              </a:rPr>
              <a:t>e</a:t>
            </a:r>
            <a:r>
              <a:rPr sz="3900" spc="0" baseline="3150" dirty="0" smtClean="0">
                <a:latin typeface="Calibri"/>
                <a:cs typeface="Calibri"/>
              </a:rPr>
              <a:t>vno</a:t>
            </a:r>
            <a:endParaRPr sz="2600">
              <a:latin typeface="Calibri"/>
              <a:cs typeface="Calibri"/>
            </a:endParaRPr>
          </a:p>
          <a:p>
            <a:pPr marL="107784" marR="134580" algn="ctr">
              <a:lnSpc>
                <a:spcPts val="2860"/>
              </a:lnSpc>
              <a:spcBef>
                <a:spcPts val="5"/>
              </a:spcBef>
            </a:pPr>
            <a:r>
              <a:rPr sz="3900" spc="0" baseline="3150" dirty="0" smtClean="0">
                <a:latin typeface="Calibri"/>
                <a:cs typeface="Calibri"/>
              </a:rPr>
              <a:t>bole</a:t>
            </a:r>
            <a:r>
              <a:rPr sz="3900" spc="-25" baseline="3150" dirty="0" smtClean="0">
                <a:latin typeface="Calibri"/>
                <a:cs typeface="Calibri"/>
              </a:rPr>
              <a:t>s</a:t>
            </a:r>
            <a:r>
              <a:rPr sz="3900" spc="0" baseline="3150" dirty="0" smtClean="0">
                <a:latin typeface="Calibri"/>
                <a:cs typeface="Calibri"/>
              </a:rPr>
              <a:t>ti</a:t>
            </a:r>
            <a:endParaRPr sz="2600">
              <a:latin typeface="Calibri"/>
              <a:cs typeface="Calibri"/>
            </a:endParaRPr>
          </a:p>
          <a:p>
            <a:pPr marL="65112" marR="92080" algn="ctr">
              <a:lnSpc>
                <a:spcPts val="2855"/>
              </a:lnSpc>
            </a:pPr>
            <a:r>
              <a:rPr sz="3900" spc="0" baseline="3150" dirty="0" smtClean="0">
                <a:latin typeface="Calibri"/>
                <a:cs typeface="Calibri"/>
              </a:rPr>
              <a:t>zločinci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6080" y="5460974"/>
            <a:ext cx="1103508" cy="71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spc="0" baseline="3150" dirty="0" smtClean="0">
                <a:latin typeface="Calibri"/>
                <a:cs typeface="Calibri"/>
              </a:rPr>
              <a:t>S</a:t>
            </a:r>
            <a:r>
              <a:rPr sz="3900" spc="9" baseline="3150" dirty="0" smtClean="0">
                <a:latin typeface="Calibri"/>
                <a:cs typeface="Calibri"/>
              </a:rPr>
              <a:t>l</a:t>
            </a:r>
            <a:r>
              <a:rPr sz="3900" spc="0" baseline="3150" dirty="0" smtClean="0">
                <a:latin typeface="Calibri"/>
                <a:cs typeface="Calibri"/>
              </a:rPr>
              <a:t>u</a:t>
            </a:r>
            <a:r>
              <a:rPr sz="3900" spc="-14" baseline="3150" dirty="0" smtClean="0">
                <a:latin typeface="Calibri"/>
                <a:cs typeface="Calibri"/>
              </a:rPr>
              <a:t>č</a:t>
            </a:r>
            <a:r>
              <a:rPr sz="3900" spc="0" baseline="3150" dirty="0" smtClean="0">
                <a:latin typeface="Calibri"/>
                <a:cs typeface="Calibri"/>
              </a:rPr>
              <a:t>aj</a:t>
            </a:r>
            <a:r>
              <a:rPr sz="3900" spc="9" baseline="3150" dirty="0" smtClean="0">
                <a:latin typeface="Calibri"/>
                <a:cs typeface="Calibri"/>
              </a:rPr>
              <a:t>n</a:t>
            </a:r>
            <a:r>
              <a:rPr sz="3900" spc="0" baseline="3150" dirty="0" smtClean="0">
                <a:latin typeface="Calibri"/>
                <a:cs typeface="Calibri"/>
              </a:rPr>
              <a:t>i</a:t>
            </a:r>
            <a:endParaRPr sz="2600">
              <a:latin typeface="Calibri"/>
              <a:cs typeface="Calibri"/>
            </a:endParaRPr>
          </a:p>
          <a:p>
            <a:pPr marL="32512" marR="20203">
              <a:lnSpc>
                <a:spcPts val="2855"/>
              </a:lnSpc>
              <a:spcBef>
                <a:spcPts val="5"/>
              </a:spcBef>
            </a:pPr>
            <a:r>
              <a:rPr sz="3900" spc="0" baseline="3150" dirty="0" smtClean="0">
                <a:latin typeface="Calibri"/>
                <a:cs typeface="Calibri"/>
              </a:rPr>
              <a:t>z</a:t>
            </a:r>
            <a:r>
              <a:rPr sz="3900" spc="9" baseline="3150" dirty="0" smtClean="0">
                <a:latin typeface="Calibri"/>
                <a:cs typeface="Calibri"/>
              </a:rPr>
              <a:t>l</a:t>
            </a:r>
            <a:r>
              <a:rPr sz="3900" spc="0" baseline="3150" dirty="0" smtClean="0">
                <a:latin typeface="Calibri"/>
                <a:cs typeface="Calibri"/>
              </a:rPr>
              <a:t>oči</a:t>
            </a:r>
            <a:r>
              <a:rPr sz="3900" spc="9" baseline="3150" dirty="0" smtClean="0">
                <a:latin typeface="Calibri"/>
                <a:cs typeface="Calibri"/>
              </a:rPr>
              <a:t>n</a:t>
            </a:r>
            <a:r>
              <a:rPr sz="3900" spc="0" baseline="3150" dirty="0" smtClean="0">
                <a:latin typeface="Calibri"/>
                <a:cs typeface="Calibri"/>
              </a:rPr>
              <a:t>ci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26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36622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6622" y="1716402"/>
            <a:ext cx="5656023" cy="977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AELLE</a:t>
            </a:r>
            <a:r>
              <a:rPr sz="4000" spc="-20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GAROFALO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495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1852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1934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6622" y="3576669"/>
            <a:ext cx="47854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“MORALNA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ANOMALIJA”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6622" y="4122705"/>
            <a:ext cx="3175203" cy="1208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kazne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djela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svrs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ava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sz="2400" dirty="0" smtClean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1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i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i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Arial"/>
                <a:cs typeface="Arial"/>
              </a:rPr>
              <a:t>in se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699"/>
              </a:spcBef>
            </a:pPr>
            <a:r>
              <a:rPr sz="2400" dirty="0" smtClean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-2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-1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i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i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i="1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Arial"/>
                <a:cs typeface="Arial"/>
              </a:rPr>
              <a:t>proh</a:t>
            </a:r>
            <a:r>
              <a:rPr sz="2400" i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i="1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i="1" spc="0" dirty="0" smtClean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23915" y="4122705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76899" y="4122705"/>
            <a:ext cx="24058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102" y="4122705"/>
            <a:ext cx="120497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skupi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27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0745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0745" y="1683423"/>
            <a:ext cx="177952" cy="3422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93645" y="1683423"/>
            <a:ext cx="4333718" cy="34221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nry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God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ard 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1866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.-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1957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 marR="78943">
              <a:lnSpc>
                <a:spcPts val="2759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chard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1841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1883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) </a:t>
            </a:r>
            <a:endParaRPr sz="2400">
              <a:latin typeface="Arial"/>
              <a:cs typeface="Arial"/>
            </a:endParaRPr>
          </a:p>
          <a:p>
            <a:pPr marL="12700" marR="78943">
              <a:lnSpc>
                <a:spcPts val="2759"/>
              </a:lnSpc>
              <a:spcBef>
                <a:spcPts val="129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ed B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net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(1857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1.)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9"/>
              </a:lnSpc>
              <a:spcBef>
                <a:spcPts val="1332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Ernst 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rets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hmer (1888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.-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4.) 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9"/>
              </a:lnSpc>
              <a:spcBef>
                <a:spcPts val="129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Wi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am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don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(1898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7.) 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9"/>
              </a:lnSpc>
              <a:spcBef>
                <a:spcPts val="129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gmund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Freud (1856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.-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9.)</a:t>
            </a:r>
            <a:endParaRPr sz="240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133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Gabriele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Tarde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(1843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36622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36622" y="1716402"/>
            <a:ext cx="4610590" cy="977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HEN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4000" spc="-9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GOD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ARD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495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1866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1957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6622" y="3044088"/>
            <a:ext cx="466510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Kallikak</a:t>
            </a:r>
            <a:r>
              <a:rPr sz="2800" i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Family: A 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tu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800" i="1" spc="-38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11866" y="3044088"/>
            <a:ext cx="51407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79522" y="3471307"/>
            <a:ext cx="487411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i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ry</a:t>
            </a:r>
            <a:r>
              <a:rPr sz="2800" i="1" spc="-14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i="1" spc="-2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800" i="1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ebl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Mi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4244330"/>
            <a:ext cx="4887761" cy="14254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3779"/>
              </a:lnSpc>
              <a:spcBef>
                <a:spcPts val="189"/>
              </a:spcBef>
            </a:pP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sz="36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LO</a:t>
            </a:r>
            <a:r>
              <a:rPr sz="3600" spc="-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600" spc="0" dirty="0" smtClean="0">
                <a:solidFill>
                  <a:srgbClr val="FFFFFF"/>
                </a:solidFill>
                <a:latin typeface="Arial"/>
                <a:cs typeface="Arial"/>
              </a:rPr>
              <a:t>IJA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99945"/>
              </a:lnSpc>
              <a:spcBef>
                <a:spcPts val="636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poveza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9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kri</a:t>
            </a:r>
            <a:r>
              <a:rPr sz="2800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inaln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11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ponašanje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ij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1171" y="4862621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29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50745" y="529946"/>
            <a:ext cx="5907181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1. Uvod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 krimi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ošku</a:t>
            </a:r>
            <a:r>
              <a:rPr sz="3200" spc="-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0745" y="168342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3645" y="1683423"/>
            <a:ext cx="6273946" cy="1653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krimi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oške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teorije na os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ovi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emp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rijskih</a:t>
            </a:r>
            <a:endParaRPr sz="2400">
              <a:latin typeface="Arial"/>
              <a:cs typeface="Arial"/>
            </a:endParaRPr>
          </a:p>
          <a:p>
            <a:pPr marL="12700" marR="311402">
              <a:lnSpc>
                <a:spcPct val="100041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iskustava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sustavno uspostav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aju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čimben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ke koje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sma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učujućima</a:t>
            </a:r>
            <a:r>
              <a:rPr sz="2400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 k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imin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ezi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77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stoje se ustano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iti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zak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tosti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kojima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ov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0745" y="300663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3645" y="3372897"/>
            <a:ext cx="5403900" cy="1653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ops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g,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kre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anje i s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ruk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ura</a:t>
            </a:r>
            <a:r>
              <a:rPr sz="24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kvenc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određe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ruč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u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određe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vre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enskom perio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89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etio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oški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čimben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17256" y="3372897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0745" y="4696110"/>
            <a:ext cx="177800" cy="921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7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3645" y="5287422"/>
            <a:ext cx="293380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endogene,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egzogene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6242" y="5287422"/>
            <a:ext cx="242448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ešovi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 teorije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9185" y="6336512"/>
            <a:ext cx="2564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36622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36622" y="1716402"/>
            <a:ext cx="5005926" cy="977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RICHA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spc="-15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DUG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ALE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495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1841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1883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6622" y="3117240"/>
            <a:ext cx="4220503" cy="8077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Juk</a:t>
            </a:r>
            <a:r>
              <a:rPr sz="2800" i="1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s:</a:t>
            </a:r>
            <a:r>
              <a:rPr sz="2800" i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dy</a:t>
            </a:r>
            <a:r>
              <a:rPr sz="2800" i="1" spc="-1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800" i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Crim</a:t>
            </a:r>
            <a:r>
              <a:rPr sz="2800" i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endParaRPr sz="2800">
              <a:latin typeface="Times New Roman"/>
              <a:cs typeface="Times New Roman"/>
            </a:endParaRPr>
          </a:p>
          <a:p>
            <a:pPr marL="12700" marR="53309">
              <a:lnSpc>
                <a:spcPct val="95825"/>
              </a:lnSpc>
            </a:pP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Disea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-8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i="1" spc="-51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Her</a:t>
            </a:r>
            <a:r>
              <a:rPr sz="2800" i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800" i="1" spc="9" dirty="0" smtClean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7265" y="3117240"/>
            <a:ext cx="1708203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</a:t>
            </a:r>
            <a:r>
              <a:rPr sz="28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8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perism,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4368902"/>
            <a:ext cx="4197040" cy="12426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GENEA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OGIJA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52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pov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zao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krimina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ašanje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osob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43471" y="4915566"/>
            <a:ext cx="199958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 nasl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eđ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36622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6622" y="1716402"/>
            <a:ext cx="5511896" cy="98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ERN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000" spc="-11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KRETSC</a:t>
            </a:r>
            <a:r>
              <a:rPr sz="4000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MER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1888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1964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36622" y="3045816"/>
            <a:ext cx="6233766" cy="9204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UVODI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 SOM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TOTI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OVA</a:t>
            </a:r>
            <a:endParaRPr sz="3200">
              <a:latin typeface="Arial"/>
              <a:cs typeface="Arial"/>
            </a:endParaRPr>
          </a:p>
          <a:p>
            <a:pPr marL="355600" marR="61081">
              <a:lnSpc>
                <a:spcPct val="95825"/>
              </a:lnSpc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 KRIMINOLOGI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4758989"/>
            <a:ext cx="4968280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tno</a:t>
            </a:r>
            <a:r>
              <a:rPr sz="2800" spc="-14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10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endParaRPr sz="2800">
              <a:latin typeface="Arial"/>
              <a:cs typeface="Arial"/>
            </a:endParaRPr>
          </a:p>
          <a:p>
            <a:pPr marL="355600" marR="34562">
              <a:lnSpc>
                <a:spcPct val="95825"/>
              </a:lnSpc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tj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800" spc="-9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đ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800" spc="-7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25664" y="4758989"/>
            <a:ext cx="140315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zu</a:t>
            </a:r>
            <a:r>
              <a:rPr sz="2800" spc="-5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2416" y="1412748"/>
            <a:ext cx="7068311" cy="4700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51075" y="481375"/>
            <a:ext cx="148269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ija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6309" y="481375"/>
            <a:ext cx="108605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64552" y="481375"/>
            <a:ext cx="209452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Kret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6878" y="6258554"/>
            <a:ext cx="159561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NIK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1205" y="6258554"/>
            <a:ext cx="151785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LETIK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65063" y="6258554"/>
            <a:ext cx="12415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PIK</a:t>
            </a:r>
            <a:r>
              <a:rPr sz="28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IK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32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36622" y="529946"/>
            <a:ext cx="392649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3. P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zitivistička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škola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6622" y="1716402"/>
            <a:ext cx="4498941" cy="980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GABRIELE TA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endParaRPr sz="400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1843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1904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6622" y="3265088"/>
            <a:ext cx="4869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io</a:t>
            </a:r>
            <a:r>
              <a:rPr sz="2800" spc="-10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rim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9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28014" y="3265088"/>
            <a:ext cx="65213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6622" y="3691808"/>
            <a:ext cx="41610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naučen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-9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ponašanje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spc="-12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zbog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18371" y="3691808"/>
            <a:ext cx="14661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sklonosti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2792" y="3691808"/>
            <a:ext cx="7134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ljudi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6622" y="4118528"/>
            <a:ext cx="47352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1265" y="4118528"/>
            <a:ext cx="13040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imi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ju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7533" y="4118528"/>
            <a:ext cx="830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7979" y="4118528"/>
            <a:ext cx="9887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33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50745" y="529946"/>
            <a:ext cx="340404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4. Eko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oške</a:t>
            </a:r>
            <a:r>
              <a:rPr sz="3200" spc="-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je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0745" y="168342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3645" y="1683423"/>
            <a:ext cx="5864398" cy="1501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teži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š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 stav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 egz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eti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ške</a:t>
            </a:r>
            <a:endParaRPr sz="240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čimben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  <a:spcBef>
                <a:spcPts val="6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uzroke del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nkvenc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eba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ražiti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 oko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 kojoj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počin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telj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živi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0745" y="24887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50745" y="3293649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3645" y="3293649"/>
            <a:ext cx="536031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avni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predstavn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iz Ch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caga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(Čik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ška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69097" y="3293649"/>
            <a:ext cx="8828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škol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0745" y="4247673"/>
            <a:ext cx="177800" cy="1360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3645" y="4247673"/>
            <a:ext cx="1009137" cy="1360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85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6853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11067" y="4247673"/>
            <a:ext cx="3864965" cy="1360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socijal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dez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rgan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zacije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kulturnog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konfl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kta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simbo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ičkog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akci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zma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34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63521" y="529946"/>
            <a:ext cx="595564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socij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zacije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50745" y="1683423"/>
            <a:ext cx="177952" cy="845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93645" y="1683423"/>
            <a:ext cx="4152247" cy="845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rt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Park &amp;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Ern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 Burge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iffo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aw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enry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McKay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0745" y="322964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3645" y="3229641"/>
            <a:ext cx="6449364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 de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kvenc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4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 određe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ruč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eče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stupanj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socijal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dez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rgan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zacije</a:t>
            </a:r>
            <a:r>
              <a:rPr sz="2400" spc="5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osno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3645" y="3961161"/>
            <a:ext cx="33434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poštiv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nje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normi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koje su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0712" y="3961161"/>
            <a:ext cx="11028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razl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0242" y="3961161"/>
            <a:ext cx="41005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3914" y="3961161"/>
            <a:ext cx="147716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društvenih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3645" y="4326921"/>
            <a:ext cx="225470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konve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ni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68062" y="4326921"/>
            <a:ext cx="8331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normi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35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616" y="1499616"/>
            <a:ext cx="8430768" cy="4430268"/>
          </a:xfrm>
          <a:custGeom>
            <a:avLst/>
            <a:gdLst/>
            <a:ahLst/>
            <a:cxnLst/>
            <a:rect l="l" t="t" r="r" b="b"/>
            <a:pathLst>
              <a:path w="8430768" h="4430268">
                <a:moveTo>
                  <a:pt x="0" y="4430268"/>
                </a:moveTo>
                <a:lnTo>
                  <a:pt x="8430768" y="4430268"/>
                </a:lnTo>
                <a:lnTo>
                  <a:pt x="8430768" y="0"/>
                </a:lnTo>
                <a:lnTo>
                  <a:pt x="0" y="0"/>
                </a:lnTo>
                <a:lnTo>
                  <a:pt x="0" y="44302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6616" y="1499616"/>
            <a:ext cx="8430768" cy="44302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9856" y="430448"/>
            <a:ext cx="20970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č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6915" y="430448"/>
            <a:ext cx="134527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ke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3309" y="430448"/>
            <a:ext cx="8502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4" dirty="0" smtClean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33639" y="430448"/>
            <a:ext cx="108605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3302" y="430448"/>
            <a:ext cx="100722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Par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0583" y="430448"/>
            <a:ext cx="15749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48129" y="430448"/>
            <a:ext cx="158070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Bur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9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800" spc="0" dirty="0" smtClean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36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63521" y="529946"/>
            <a:ext cx="595564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socij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e d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zorg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zacije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0745" y="1683423"/>
            <a:ext cx="5920559" cy="696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mpson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Groves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čim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ika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koji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dov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soc. 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zorgan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zacije: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7945" y="2548159"/>
            <a:ext cx="324713" cy="1976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2400">
              <a:latin typeface="Arial"/>
              <a:cs typeface="Arial"/>
            </a:endParaRPr>
          </a:p>
          <a:p>
            <a:pPr marL="12700" marR="37">
              <a:lnSpc>
                <a:spcPct val="95825"/>
              </a:lnSpc>
              <a:spcBef>
                <a:spcPts val="1432"/>
              </a:spcBef>
            </a:pP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562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56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1726" y="2548159"/>
            <a:ext cx="472053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5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zak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ekon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mski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standard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32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eš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raz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tnič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ih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sku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52573">
              <a:lnSpc>
                <a:spcPct val="95825"/>
              </a:lnSpc>
              <a:spcBef>
                <a:spcPts val="1562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vel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4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mobi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nost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tar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područ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1726" y="4194333"/>
            <a:ext cx="345744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razorena/d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sfunkcio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alna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9748" y="4194333"/>
            <a:ext cx="86603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telj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37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86244" y="1429512"/>
            <a:ext cx="1501140" cy="1927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63521" y="529946"/>
            <a:ext cx="471201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kult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kon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likta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6757" y="1716402"/>
            <a:ext cx="3487510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Thorsten</a:t>
            </a:r>
            <a:r>
              <a:rPr sz="4000" spc="-142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Sellin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6757" y="3537489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2621" y="3537489"/>
            <a:ext cx="3884472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svaka grupa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ob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stite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ašanja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1317" y="3537489"/>
            <a:ext cx="934923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norme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6757" y="4494314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2621" y="4494314"/>
            <a:ext cx="6151373" cy="1653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međ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razl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kov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nja</a:t>
            </a:r>
            <a:r>
              <a:rPr sz="2400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NOG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KONF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IKTA 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zmeđu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endParaRPr sz="2400">
              <a:latin typeface="Arial"/>
              <a:cs typeface="Arial"/>
            </a:endParaRPr>
          </a:p>
          <a:p>
            <a:pPr marL="12700" marR="45765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kulture i subku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895"/>
              </a:spcBef>
            </a:pP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SEKUNDARN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5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NFL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– izm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đu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razl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čit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46757" y="581747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2621" y="6183788"/>
            <a:ext cx="427339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subku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iste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emeljne kulture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0877" y="6336512"/>
            <a:ext cx="435325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63521" y="529946"/>
            <a:ext cx="649723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3200" spc="-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sim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ičkog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rakcio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izma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92477" y="1716402"/>
            <a:ext cx="6630416" cy="5000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Herbert</a:t>
            </a:r>
            <a:r>
              <a:rPr sz="4000" spc="-108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Blumer</a:t>
            </a:r>
            <a:endParaRPr sz="4000">
              <a:latin typeface="Arial"/>
              <a:cs typeface="Arial"/>
            </a:endParaRPr>
          </a:p>
          <a:p>
            <a:pPr marL="614680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pretpostavka:</a:t>
            </a:r>
            <a:endParaRPr sz="2400">
              <a:latin typeface="Arial"/>
              <a:cs typeface="Arial"/>
            </a:endParaRPr>
          </a:p>
          <a:p>
            <a:pPr marL="614680">
              <a:lnSpc>
                <a:spcPct val="95825"/>
              </a:lnSpc>
              <a:spcBef>
                <a:spcPts val="684"/>
              </a:spcBef>
            </a:pPr>
            <a:r>
              <a:rPr sz="2400" spc="0" dirty="0" smtClean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400" spc="6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CIONA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IZAM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LIN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IJE</a:t>
            </a:r>
            <a:endParaRPr sz="2400">
              <a:latin typeface="Arial"/>
              <a:cs typeface="Arial"/>
            </a:endParaRPr>
          </a:p>
          <a:p>
            <a:pPr marL="614680" marR="96676">
              <a:lnSpc>
                <a:spcPct val="100041"/>
              </a:lnSpc>
              <a:spcBef>
                <a:spcPts val="71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 plura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ističk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društvu su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kažnjiva 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ašanja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samo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 ob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ika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ašanja koji u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takvom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ruš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vu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ima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svoju funkc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  <a:p>
            <a:pPr marL="614680" marR="709562">
              <a:lnSpc>
                <a:spcPct val="100041"/>
              </a:lnSpc>
              <a:spcBef>
                <a:spcPts val="57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ljud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ime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nkv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ntno)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ša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je rezultat je simbol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čke</a:t>
            </a:r>
            <a:r>
              <a:rPr sz="2400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akcije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eđu ljudima</a:t>
            </a:r>
            <a:endParaRPr sz="2400">
              <a:latin typeface="Arial"/>
              <a:cs typeface="Arial"/>
            </a:endParaRPr>
          </a:p>
          <a:p>
            <a:pPr marL="614680">
              <a:lnSpc>
                <a:spcPct val="95825"/>
              </a:lnSpc>
              <a:spcBef>
                <a:spcPts val="57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ašanje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kventa</a:t>
            </a:r>
            <a:r>
              <a:rPr sz="2400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fes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acija</a:t>
            </a:r>
            <a:endParaRPr sz="2400">
              <a:latin typeface="Arial"/>
              <a:cs typeface="Arial"/>
            </a:endParaRPr>
          </a:p>
          <a:p>
            <a:pPr marL="614680">
              <a:lnSpc>
                <a:spcPct val="95825"/>
              </a:lnSpc>
              <a:spcBef>
                <a:spcPts val="120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prava na razl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čito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 p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ura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ist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čkom</a:t>
            </a:r>
            <a:r>
              <a:rPr sz="24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društvu</a:t>
            </a:r>
            <a:endParaRPr sz="2400">
              <a:latin typeface="Arial"/>
              <a:cs typeface="Arial"/>
            </a:endParaRPr>
          </a:p>
          <a:p>
            <a:pPr marR="12700" algn="r">
              <a:lnSpc>
                <a:spcPct val="95825"/>
              </a:lnSpc>
              <a:spcBef>
                <a:spcPts val="210"/>
              </a:spcBef>
            </a:pPr>
            <a:r>
              <a:rPr sz="28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39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50745" y="236680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50745" y="324488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0745" y="4415066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150745" y="5586075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2875" y="1071626"/>
            <a:ext cx="2714625" cy="469900"/>
          </a:xfrm>
          <a:custGeom>
            <a:avLst/>
            <a:gdLst/>
            <a:ahLst/>
            <a:cxnLst/>
            <a:rect l="l" t="t" r="r" b="b"/>
            <a:pathLst>
              <a:path w="2714625" h="469900">
                <a:moveTo>
                  <a:pt x="0" y="469900"/>
                </a:moveTo>
                <a:lnTo>
                  <a:pt x="2714625" y="469900"/>
                </a:lnTo>
                <a:lnTo>
                  <a:pt x="2714625" y="0"/>
                </a:lnTo>
                <a:lnTo>
                  <a:pt x="0" y="0"/>
                </a:lnTo>
                <a:lnTo>
                  <a:pt x="0" y="469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1071626"/>
            <a:ext cx="2214626" cy="469900"/>
          </a:xfrm>
          <a:custGeom>
            <a:avLst/>
            <a:gdLst/>
            <a:ahLst/>
            <a:cxnLst/>
            <a:rect l="l" t="t" r="r" b="b"/>
            <a:pathLst>
              <a:path w="2214626" h="469900">
                <a:moveTo>
                  <a:pt x="0" y="469900"/>
                </a:moveTo>
                <a:lnTo>
                  <a:pt x="2214626" y="469900"/>
                </a:lnTo>
                <a:lnTo>
                  <a:pt x="2214626" y="0"/>
                </a:lnTo>
                <a:lnTo>
                  <a:pt x="0" y="0"/>
                </a:lnTo>
                <a:lnTo>
                  <a:pt x="0" y="469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72126" y="1071626"/>
            <a:ext cx="3928999" cy="469900"/>
          </a:xfrm>
          <a:custGeom>
            <a:avLst/>
            <a:gdLst/>
            <a:ahLst/>
            <a:cxnLst/>
            <a:rect l="l" t="t" r="r" b="b"/>
            <a:pathLst>
              <a:path w="3928999" h="469900">
                <a:moveTo>
                  <a:pt x="0" y="469900"/>
                </a:moveTo>
                <a:lnTo>
                  <a:pt x="3928999" y="469900"/>
                </a:lnTo>
                <a:lnTo>
                  <a:pt x="3928999" y="0"/>
                </a:lnTo>
                <a:lnTo>
                  <a:pt x="0" y="0"/>
                </a:lnTo>
                <a:lnTo>
                  <a:pt x="0" y="469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2875" y="1541018"/>
            <a:ext cx="2714244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7119" y="1541018"/>
            <a:ext cx="2214372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71491" y="1541018"/>
            <a:ext cx="3930395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2875" y="2638298"/>
            <a:ext cx="2714244" cy="678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119" y="2638298"/>
            <a:ext cx="2214372" cy="678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71491" y="2638298"/>
            <a:ext cx="3930395" cy="678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2875" y="3997579"/>
            <a:ext cx="2714244" cy="682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7119" y="3997579"/>
            <a:ext cx="2214372" cy="6827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71491" y="3997579"/>
            <a:ext cx="3930395" cy="6827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2875" y="5658802"/>
            <a:ext cx="2714244" cy="9860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7119" y="5658802"/>
            <a:ext cx="2214372" cy="9860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1491" y="5658802"/>
            <a:ext cx="3930395" cy="9860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57500" y="1071626"/>
            <a:ext cx="0" cy="5573649"/>
          </a:xfrm>
          <a:custGeom>
            <a:avLst/>
            <a:gdLst/>
            <a:ahLst/>
            <a:cxnLst/>
            <a:rect l="l" t="t" r="r" b="b"/>
            <a:pathLst>
              <a:path h="5573649">
                <a:moveTo>
                  <a:pt x="0" y="0"/>
                </a:moveTo>
                <a:lnTo>
                  <a:pt x="0" y="557364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72126" y="1071626"/>
            <a:ext cx="0" cy="5573649"/>
          </a:xfrm>
          <a:custGeom>
            <a:avLst/>
            <a:gdLst/>
            <a:ahLst/>
            <a:cxnLst/>
            <a:rect l="l" t="t" r="r" b="b"/>
            <a:pathLst>
              <a:path h="5573649">
                <a:moveTo>
                  <a:pt x="0" y="0"/>
                </a:moveTo>
                <a:lnTo>
                  <a:pt x="0" y="557364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42875" y="1541526"/>
            <a:ext cx="8858250" cy="0"/>
          </a:xfrm>
          <a:custGeom>
            <a:avLst/>
            <a:gdLst/>
            <a:ahLst/>
            <a:cxnLst/>
            <a:rect l="l" t="t" r="r" b="b"/>
            <a:pathLst>
              <a:path w="8858250">
                <a:moveTo>
                  <a:pt x="0" y="0"/>
                </a:moveTo>
                <a:lnTo>
                  <a:pt x="885825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26691" y="301387"/>
            <a:ext cx="474728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Preg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000" b="1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osno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nih</a:t>
            </a:r>
            <a:r>
              <a:rPr sz="2000" b="1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kri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ino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oških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000" b="1" spc="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ori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01267" y="605940"/>
            <a:ext cx="20529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3780" y="605940"/>
            <a:ext cx="1020953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41440" y="605940"/>
            <a:ext cx="192757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predsta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72412" y="605940"/>
            <a:ext cx="134459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12559" y="605940"/>
            <a:ext cx="2886947" cy="280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osno</a:t>
            </a:r>
            <a:r>
              <a:rPr sz="2000" b="1" spc="-2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b="1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m posta</a:t>
            </a:r>
            <a:r>
              <a:rPr sz="2000" b="1" spc="-19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ka</a:t>
            </a:r>
            <a:r>
              <a:rPr sz="2000" b="1" spc="-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FFFFFF"/>
                </a:solidFill>
                <a:latin typeface="Arial"/>
                <a:cs typeface="Arial"/>
              </a:rPr>
              <a:t>a: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1663" y="1843277"/>
            <a:ext cx="3232810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vj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2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9" baseline="2275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ih</a:t>
            </a:r>
            <a:r>
              <a:rPr sz="1800" spc="-25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eg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ih</a:t>
            </a:r>
            <a:r>
              <a:rPr sz="1800" spc="-25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č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im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29" baseline="2275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95797" y="2391917"/>
            <a:ext cx="2104135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eć u o</a:t>
            </a:r>
            <a:r>
              <a:rPr sz="1800" spc="-39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oli</a:t>
            </a:r>
            <a:r>
              <a:rPr sz="1800" spc="9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u </a:t>
            </a:r>
            <a:r>
              <a:rPr sz="1800" spc="-39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oj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oči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elj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ž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ivi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17719" y="2902483"/>
            <a:ext cx="3858748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lj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ud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zn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aju</a:t>
            </a:r>
            <a:r>
              <a:rPr sz="1800" spc="-2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š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mogu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oče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od su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25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1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dn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1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od 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gih</a:t>
            </a:r>
            <a:r>
              <a:rPr sz="1800" spc="-2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16195" y="3582416"/>
            <a:ext cx="3863289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gije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v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eć</a:t>
            </a:r>
            <a:r>
              <a:rPr sz="1800" spc="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zb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9" baseline="227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š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š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ješ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s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25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vilo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100" baseline="227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0495" y="4264533"/>
            <a:ext cx="363453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jelo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800" spc="-2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800" spc="-100" baseline="227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.</a:t>
            </a:r>
            <a:r>
              <a:rPr sz="1800" spc="-1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‘</a:t>
            </a:r>
            <a:r>
              <a:rPr sz="1800" spc="-29" baseline="2275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’</a:t>
            </a:r>
            <a:r>
              <a:rPr sz="1800" spc="-1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39" baseline="2275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9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č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ag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esiv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08575" y="5187188"/>
            <a:ext cx="3878986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spc="-29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žn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ji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jela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9" baseline="227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9" baseline="2275" dirty="0" smtClean="0">
                <a:solidFill>
                  <a:srgbClr val="FFFFFF"/>
                </a:solidFill>
                <a:latin typeface="Calibri"/>
                <a:cs typeface="Calibri"/>
              </a:rPr>
              <a:t>ž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9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vrlo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dn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25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vna</a:t>
            </a:r>
            <a:r>
              <a:rPr sz="1800" spc="-29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ili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vrlo</a:t>
            </a:r>
            <a:r>
              <a:rPr sz="1800" spc="-4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sl</a:t>
            </a:r>
            <a:r>
              <a:rPr sz="1800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9" baseline="2275" dirty="0" smtClean="0">
                <a:solidFill>
                  <a:srgbClr val="FFFFFF"/>
                </a:solidFill>
                <a:latin typeface="Calibri"/>
                <a:cs typeface="Calibri"/>
              </a:rPr>
              <a:t>ž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9" baseline="22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4399" y="6169634"/>
            <a:ext cx="364557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jer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su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u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sp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25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2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800" spc="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ijem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d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omi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ije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š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-14" baseline="227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-39" baseline="227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manji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875" y="1071626"/>
            <a:ext cx="2714625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6"/>
              </a:spcBef>
            </a:pPr>
            <a:endParaRPr sz="1100"/>
          </a:p>
          <a:p>
            <a:pPr marL="633755">
              <a:lnSpc>
                <a:spcPct val="101725"/>
              </a:lnSpc>
            </a:pP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NA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ORIJE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7500" y="1071626"/>
            <a:ext cx="2214626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6"/>
              </a:spcBef>
            </a:pPr>
            <a:endParaRPr sz="1100"/>
          </a:p>
          <a:p>
            <a:pPr marL="396239">
              <a:lnSpc>
                <a:spcPct val="101725"/>
              </a:lnSpc>
            </a:pP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VNI</a:t>
            </a:r>
            <a:r>
              <a:rPr sz="1200" b="1" spc="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VN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CI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72126" y="1071626"/>
            <a:ext cx="3928999" cy="4699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00"/>
              </a:lnSpc>
              <a:spcBef>
                <a:spcPts val="16"/>
              </a:spcBef>
            </a:pPr>
            <a:endParaRPr sz="1100"/>
          </a:p>
          <a:p>
            <a:pPr marL="1302131">
              <a:lnSpc>
                <a:spcPct val="101725"/>
              </a:lnSpc>
            </a:pP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OSN</a:t>
            </a:r>
            <a:r>
              <a:rPr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VNE</a:t>
            </a:r>
            <a:r>
              <a:rPr sz="1200" b="1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14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-89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5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VKE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2875" y="1541526"/>
            <a:ext cx="2714625" cy="510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613198" marR="614986" algn="ctr">
              <a:lnSpc>
                <a:spcPct val="101725"/>
              </a:lnSpc>
            </a:pP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b="1" spc="-19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VI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b="1" spc="-14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IČ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Š</a:t>
            </a:r>
            <a:r>
              <a:rPr sz="1200" b="1" spc="-44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OLA</a:t>
            </a:r>
            <a:endParaRPr sz="1200">
              <a:latin typeface="Calibri"/>
              <a:cs typeface="Calibri"/>
            </a:endParaRPr>
          </a:p>
          <a:p>
            <a:pPr marL="1031773" marR="1032916" algn="ctr">
              <a:lnSpc>
                <a:spcPts val="1445"/>
              </a:lnSpc>
              <a:spcBef>
                <a:spcPts val="72"/>
              </a:spcBef>
            </a:pP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mj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šovi</a:t>
            </a: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719878" marR="720869" algn="ctr">
              <a:lnSpc>
                <a:spcPct val="101725"/>
              </a:lnSpc>
              <a:spcBef>
                <a:spcPts val="1339"/>
              </a:spcBef>
            </a:pP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3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29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ŠKA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12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039393" marR="1040535" algn="ctr">
              <a:lnSpc>
                <a:spcPts val="1445"/>
              </a:lnSpc>
              <a:spcBef>
                <a:spcPts val="72"/>
              </a:spcBef>
            </a:pP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756454" marR="757163" algn="ctr">
              <a:lnSpc>
                <a:spcPct val="101725"/>
              </a:lnSpc>
              <a:spcBef>
                <a:spcPts val="1764"/>
              </a:spcBef>
            </a:pP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b="1" spc="-19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b="1" spc="-25" dirty="0" smtClean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 A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endParaRPr sz="1200">
              <a:latin typeface="Calibri"/>
              <a:cs typeface="Calibri"/>
            </a:endParaRPr>
          </a:p>
          <a:p>
            <a:pPr marL="1039370" marR="1040409" algn="ctr">
              <a:lnSpc>
                <a:spcPts val="1440"/>
              </a:lnSpc>
              <a:spcBef>
                <a:spcPts val="72"/>
              </a:spcBef>
            </a:pP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eg</a:t>
            </a:r>
            <a:r>
              <a:rPr sz="1800" spc="-19" baseline="2275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610150" marR="613281" algn="ctr">
              <a:lnSpc>
                <a:spcPct val="101725"/>
              </a:lnSpc>
              <a:spcBef>
                <a:spcPts val="2375"/>
              </a:spcBef>
            </a:pP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TIK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039393" marR="1040535" algn="ctr">
              <a:lnSpc>
                <a:spcPts val="1440"/>
              </a:lnSpc>
              <a:spcBef>
                <a:spcPts val="72"/>
              </a:spcBef>
            </a:pP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6026" marR="128264" indent="0" algn="ctr">
              <a:lnSpc>
                <a:spcPts val="1440"/>
              </a:lnSpc>
              <a:spcBef>
                <a:spcPts val="1734"/>
              </a:spcBef>
            </a:pP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b="1" spc="-2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ORI</a:t>
            </a:r>
            <a:r>
              <a:rPr sz="1200" b="1" spc="-25" dirty="0" smtClean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GEN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ET</a:t>
            </a: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KE</a:t>
            </a:r>
            <a:r>
              <a:rPr sz="1200" b="1" spc="-1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PR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EDIS</a:t>
            </a: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b="1" spc="-19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CIJE</a:t>
            </a:r>
            <a:r>
              <a:rPr sz="1200" b="1" spc="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b="1" spc="-9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A K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ŽNJI</a:t>
            </a:r>
            <a:r>
              <a:rPr sz="1200" b="1" spc="-2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PON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b="1" spc="-14" dirty="0" smtClean="0">
                <a:solidFill>
                  <a:srgbClr val="333333"/>
                </a:solidFill>
                <a:latin typeface="Calibri"/>
                <a:cs typeface="Calibri"/>
              </a:rPr>
              <a:t>Š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NJE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nd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42" marR="128666" algn="ctr">
              <a:lnSpc>
                <a:spcPct val="101725"/>
              </a:lnSpc>
              <a:spcBef>
                <a:spcPts val="2882"/>
              </a:spcBef>
            </a:pP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1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DIFERE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 A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SOC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25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200" b="1" spc="-4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b="1" spc="4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0" dirty="0" smtClean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endParaRPr sz="1200">
              <a:latin typeface="Calibri"/>
              <a:cs typeface="Calibri"/>
            </a:endParaRPr>
          </a:p>
          <a:p>
            <a:pPr marL="1039393" marR="1040535" algn="ctr">
              <a:lnSpc>
                <a:spcPts val="1440"/>
              </a:lnSpc>
              <a:spcBef>
                <a:spcPts val="72"/>
              </a:spcBef>
            </a:pP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eg</a:t>
            </a:r>
            <a:r>
              <a:rPr sz="1800" spc="-14" baseline="2275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678730" marR="681556" algn="ctr">
              <a:lnSpc>
                <a:spcPct val="101725"/>
              </a:lnSpc>
              <a:spcBef>
                <a:spcPts val="4760"/>
              </a:spcBef>
            </a:pP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DI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KA</a:t>
            </a: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L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NA</a:t>
            </a:r>
            <a:r>
              <a:rPr sz="1200" b="1" spc="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b="1" spc="-19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b="1" spc="-4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b="1" spc="4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b="1" spc="-25" dirty="0" smtClean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200" b="1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039370" marR="1040409" algn="ctr">
              <a:lnSpc>
                <a:spcPts val="1440"/>
              </a:lnSpc>
              <a:spcBef>
                <a:spcPts val="72"/>
              </a:spcBef>
            </a:pP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eg</a:t>
            </a:r>
            <a:r>
              <a:rPr sz="1800" spc="-19" baseline="2275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800" spc="-9" baseline="2275" dirty="0" smtClean="0">
                <a:solidFill>
                  <a:srgbClr val="333333"/>
                </a:solidFill>
                <a:latin typeface="Calibri"/>
                <a:cs typeface="Calibri"/>
              </a:rPr>
              <a:t>g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7500" y="1541526"/>
            <a:ext cx="2214626" cy="510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13"/>
              </a:spcBef>
            </a:pPr>
            <a:endParaRPr sz="500"/>
          </a:p>
          <a:p>
            <a:pPr marL="291863" marR="293012" algn="ctr">
              <a:lnSpc>
                <a:spcPct val="101725"/>
              </a:lnSpc>
              <a:spcBef>
                <a:spcPts val="1000"/>
              </a:spcBef>
            </a:pP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Lo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mb</a:t>
            </a:r>
            <a:r>
              <a:rPr sz="1200" spc="-19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os</a:t>
            </a:r>
            <a:r>
              <a:rPr sz="1200" spc="-19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Ga</a:t>
            </a:r>
            <a:r>
              <a:rPr sz="1200" spc="-19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sz="1200" spc="-19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F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ri</a:t>
            </a:r>
            <a:endParaRPr sz="1200">
              <a:latin typeface="Calibri"/>
              <a:cs typeface="Calibri"/>
            </a:endParaRPr>
          </a:p>
          <a:p>
            <a:pPr marL="32783" marR="33290" algn="ctr">
              <a:lnSpc>
                <a:spcPct val="101725"/>
              </a:lnSpc>
              <a:spcBef>
                <a:spcPts val="2852"/>
              </a:spcBef>
            </a:pPr>
            <a:r>
              <a:rPr sz="1200" spc="-19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ar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ess,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14" dirty="0" smtClean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89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Sellin</a:t>
            </a:r>
            <a:endParaRPr sz="1200">
              <a:latin typeface="Calibri"/>
              <a:cs typeface="Calibri"/>
            </a:endParaRPr>
          </a:p>
          <a:p>
            <a:pPr marL="503699" marR="505351" algn="ctr">
              <a:lnSpc>
                <a:spcPct val="101725"/>
              </a:lnSpc>
              <a:spcBef>
                <a:spcPts val="3280"/>
              </a:spcBef>
            </a:pP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Du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eim,</a:t>
            </a:r>
            <a:r>
              <a:rPr sz="1200" spc="-1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Mer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on</a:t>
            </a:r>
            <a:endParaRPr sz="1200">
              <a:latin typeface="Calibri"/>
              <a:cs typeface="Calibri"/>
            </a:endParaRPr>
          </a:p>
          <a:p>
            <a:pPr marL="616729" marR="615988" algn="ctr">
              <a:lnSpc>
                <a:spcPct val="101725"/>
              </a:lnSpc>
              <a:spcBef>
                <a:spcPts val="3887"/>
              </a:spcBef>
            </a:pP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rt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ec</a:t>
            </a:r>
            <a:r>
              <a:rPr sz="1200" spc="-3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endParaRPr sz="1200">
              <a:latin typeface="Calibri"/>
              <a:cs typeface="Calibri"/>
            </a:endParaRPr>
          </a:p>
          <a:p>
            <a:pPr marL="137939" marR="139061" algn="ctr">
              <a:lnSpc>
                <a:spcPct val="101725"/>
              </a:lnSpc>
              <a:spcBef>
                <a:spcPts val="3184"/>
              </a:spcBef>
            </a:pP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h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ri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sen,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Me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ck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,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Ja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s,</a:t>
            </a:r>
            <a:endParaRPr sz="1200">
              <a:latin typeface="Calibri"/>
              <a:cs typeface="Calibri"/>
            </a:endParaRPr>
          </a:p>
          <a:p>
            <a:pPr marL="917956" marR="916407" algn="ctr">
              <a:lnSpc>
                <a:spcPts val="1440"/>
              </a:lnSpc>
              <a:spcBef>
                <a:spcPts val="72"/>
              </a:spcBef>
            </a:pPr>
            <a:r>
              <a:rPr sz="1800" spc="-4" baseline="2275" dirty="0" smtClean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es</a:t>
            </a:r>
            <a:r>
              <a:rPr sz="1800" spc="4" baseline="2275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800" spc="0" baseline="2275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  <a:p>
            <a:pPr marL="474471" marR="472901" algn="ctr">
              <a:lnSpc>
                <a:spcPct val="101725"/>
              </a:lnSpc>
              <a:spcBef>
                <a:spcPts val="4288"/>
              </a:spcBef>
            </a:pP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uth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ess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  <a:p>
            <a:pPr marL="821944" marR="821592" algn="ctr">
              <a:lnSpc>
                <a:spcPct val="101725"/>
              </a:lnSpc>
              <a:spcBef>
                <a:spcPts val="6272"/>
              </a:spcBef>
            </a:pP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Qui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nn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072126" y="1541526"/>
            <a:ext cx="3928999" cy="51037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40"/>
              </a:spcBef>
            </a:pPr>
            <a:endParaRPr sz="750"/>
          </a:p>
          <a:p>
            <a:pPr marL="331868" marR="333970" algn="ctr">
              <a:lnSpc>
                <a:spcPct val="101725"/>
              </a:lnSpc>
            </a:pP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U s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š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-19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or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spc="-4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d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eli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č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ije</a:t>
            </a:r>
            <a:r>
              <a:rPr sz="1200" spc="1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p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ašanje</a:t>
            </a:r>
            <a:endParaRPr sz="1200">
              <a:latin typeface="Calibri"/>
              <a:cs typeface="Calibri"/>
            </a:endParaRPr>
          </a:p>
          <a:p>
            <a:pPr marL="49928" marR="52188" algn="ctr">
              <a:lnSpc>
                <a:spcPct val="101725"/>
              </a:lnSpc>
              <a:spcBef>
                <a:spcPts val="2855"/>
              </a:spcBef>
            </a:pP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Uz</a:t>
            </a:r>
            <a:r>
              <a:rPr sz="120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-3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eli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ije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25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ž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u i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ivid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oj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giji</a:t>
            </a:r>
            <a:endParaRPr sz="1200">
              <a:latin typeface="Calibri"/>
              <a:cs typeface="Calibri"/>
            </a:endParaRPr>
          </a:p>
          <a:p>
            <a:pPr marL="50672" marR="52171" indent="0" algn="ctr">
              <a:lnSpc>
                <a:spcPts val="1464"/>
              </a:lnSpc>
              <a:spcBef>
                <a:spcPts val="2560"/>
              </a:spcBef>
            </a:pP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ija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lo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m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ivne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tu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š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u </a:t>
            </a:r>
            <a:r>
              <a:rPr sz="1200" spc="-39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em </a:t>
            </a:r>
            <a:endParaRPr sz="1200">
              <a:latin typeface="Calibri"/>
              <a:cs typeface="Calibri"/>
            </a:endParaRPr>
          </a:p>
          <a:p>
            <a:pPr marL="50672" marR="52171" algn="ctr">
              <a:lnSpc>
                <a:spcPts val="1464"/>
              </a:lnSpc>
              <a:spcBef>
                <a:spcPts val="1416"/>
              </a:spcBef>
            </a:pPr>
            <a:r>
              <a:rPr sz="1200" spc="-39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gl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vni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uz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ok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žn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jivih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9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aša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ja</a:t>
            </a:r>
            <a:endParaRPr sz="1200">
              <a:latin typeface="Calibri"/>
              <a:cs typeface="Calibri"/>
            </a:endParaRPr>
          </a:p>
          <a:p>
            <a:pPr marL="319913" marR="320259" algn="ctr">
              <a:lnSpc>
                <a:spcPts val="1055"/>
              </a:lnSpc>
              <a:spcBef>
                <a:spcPts val="1469"/>
              </a:spcBef>
            </a:pP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9" baseline="4551" dirty="0" smtClean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9" baseline="4551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aje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eli</a:t>
            </a:r>
            <a:r>
              <a:rPr sz="1800" spc="9" baseline="4551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800" spc="-14" baseline="4551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2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zb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4" baseline="4551" dirty="0" smtClean="0">
                <a:solidFill>
                  <a:srgbClr val="FFFFFF"/>
                </a:solidFill>
                <a:latin typeface="Calibri"/>
                <a:cs typeface="Calibri"/>
              </a:rPr>
              <a:t>sv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4" baseline="4551" dirty="0" smtClean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ivi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spc="-4" baseline="4551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0" baseline="4551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L="1271905" marR="1270045" algn="ctr">
              <a:lnSpc>
                <a:spcPct val="101725"/>
              </a:lnSpc>
              <a:spcBef>
                <a:spcPts val="1362"/>
              </a:spcBef>
            </a:pP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eli</a:t>
            </a:r>
            <a:r>
              <a:rPr sz="1200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3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3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tu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'</a:t>
            </a:r>
            <a:endParaRPr sz="1200">
              <a:latin typeface="Calibri"/>
              <a:cs typeface="Calibri"/>
            </a:endParaRPr>
          </a:p>
          <a:p>
            <a:pPr marL="204066" marR="203383" algn="ctr">
              <a:lnSpc>
                <a:spcPct val="101725"/>
              </a:lnSpc>
              <a:spcBef>
                <a:spcPts val="1024"/>
              </a:spcBef>
            </a:pP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z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ok</a:t>
            </a:r>
            <a:r>
              <a:rPr sz="1200" spc="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eli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og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ašanja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su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aslije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đ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oso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ine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  <a:p>
            <a:pPr marL="1193419" marR="1192123" algn="ctr">
              <a:lnSpc>
                <a:spcPct val="101725"/>
              </a:lnSpc>
              <a:spcBef>
                <a:spcPts val="1417"/>
              </a:spcBef>
            </a:pP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eli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9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aša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endParaRPr sz="1200">
              <a:latin typeface="Calibri"/>
              <a:cs typeface="Calibri"/>
            </a:endParaRPr>
          </a:p>
          <a:p>
            <a:pPr marL="225696" marR="227652" algn="ctr">
              <a:lnSpc>
                <a:spcPts val="1440"/>
              </a:lnSpc>
              <a:spcBef>
                <a:spcPts val="1542"/>
              </a:spcBef>
            </a:pPr>
            <a:r>
              <a:rPr sz="1200" spc="-25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žn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ji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aša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1200" spc="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od o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alih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ri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-1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e. U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č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žn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ji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og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9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aša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sa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ž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i: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hn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oči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endParaRPr sz="1200">
              <a:latin typeface="Calibri"/>
              <a:cs typeface="Calibri"/>
            </a:endParaRPr>
          </a:p>
          <a:p>
            <a:pPr marL="287146" marR="287121" algn="ctr">
              <a:lnSpc>
                <a:spcPct val="101725"/>
              </a:lnSpc>
              <a:spcBef>
                <a:spcPts val="1377"/>
              </a:spcBef>
            </a:pP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ebn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smj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-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ja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ot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a,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9" dirty="0" smtClean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acio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1200" spc="-14" dirty="0" smtClean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acije</a:t>
            </a:r>
            <a:r>
              <a:rPr sz="1200" spc="-4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4" dirty="0" smtClean="0">
                <a:solidFill>
                  <a:srgbClr val="FFFFFF"/>
                </a:solidFill>
                <a:latin typeface="Calibri"/>
                <a:cs typeface="Calibri"/>
              </a:rPr>
              <a:t> n</a:t>
            </a:r>
            <a:r>
              <a:rPr sz="1200" spc="-2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vi</a:t>
            </a:r>
            <a:r>
              <a:rPr sz="1200" spc="-29" dirty="0" smtClean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58056" marR="58335" indent="-2590" algn="ctr">
              <a:lnSpc>
                <a:spcPts val="1440"/>
              </a:lnSpc>
              <a:spcBef>
                <a:spcPts val="2015"/>
              </a:spcBef>
            </a:pP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Kr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še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p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ra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vnih</a:t>
            </a:r>
            <a:r>
              <a:rPr sz="1200" spc="-3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mi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samo</a:t>
            </a:r>
            <a:r>
              <a:rPr sz="1200" spc="1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oslje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c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ra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ih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mi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39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j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same</a:t>
            </a:r>
            <a:r>
              <a:rPr sz="1200" spc="1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se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i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-9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s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a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vljaju</a:t>
            </a:r>
            <a:r>
              <a:rPr sz="1200" spc="-3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‘</a:t>
            </a:r>
            <a:r>
              <a:rPr sz="1200" spc="-4" dirty="0" smtClean="0">
                <a:solidFill>
                  <a:srgbClr val="333333"/>
                </a:solidFill>
                <a:latin typeface="Calibri"/>
                <a:cs typeface="Calibri"/>
              </a:rPr>
              <a:t>k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rimi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al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9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aša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je’</a:t>
            </a:r>
            <a:endParaRPr sz="1200">
              <a:latin typeface="Calibri"/>
              <a:cs typeface="Calibri"/>
            </a:endParaRPr>
          </a:p>
          <a:p>
            <a:pPr marL="639191" marR="640994" algn="ctr">
              <a:lnSpc>
                <a:spcPct val="101725"/>
              </a:lnSpc>
              <a:spcBef>
                <a:spcPts val="1379"/>
              </a:spcBef>
            </a:pP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ad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</a:t>
            </a:r>
            <a:r>
              <a:rPr sz="1200" spc="9" dirty="0" smtClean="0">
                <a:solidFill>
                  <a:srgbClr val="333333"/>
                </a:solidFill>
                <a:latin typeface="Calibri"/>
                <a:cs typeface="Calibri"/>
              </a:rPr>
              <a:t>b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es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p</a:t>
            </a:r>
            <a:r>
              <a:rPr sz="1200" spc="-25" dirty="0" smtClean="0">
                <a:solidFill>
                  <a:srgbClr val="333333"/>
                </a:solidFill>
                <a:latin typeface="Calibri"/>
                <a:cs typeface="Calibri"/>
              </a:rPr>
              <a:t>ra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vlje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d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r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u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š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t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r>
              <a:rPr sz="1200" spc="-29" dirty="0" smtClean="0">
                <a:solidFill>
                  <a:srgbClr val="333333"/>
                </a:solidFill>
                <a:latin typeface="Calibri"/>
                <a:cs typeface="Calibri"/>
              </a:rPr>
              <a:t> </a:t>
            </a:r>
            <a:r>
              <a:rPr sz="1200" spc="-14" dirty="0" smtClean="0">
                <a:solidFill>
                  <a:srgbClr val="333333"/>
                </a:solidFill>
                <a:latin typeface="Calibri"/>
                <a:cs typeface="Calibri"/>
              </a:rPr>
              <a:t>v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eći</a:t>
            </a:r>
            <a:r>
              <a:rPr sz="1200" spc="4" dirty="0" smtClean="0">
                <a:solidFill>
                  <a:srgbClr val="333333"/>
                </a:solidFill>
                <a:latin typeface="Calibri"/>
                <a:cs typeface="Calibri"/>
              </a:rPr>
              <a:t>n</a:t>
            </a:r>
            <a:r>
              <a:rPr sz="1200" spc="0" dirty="0" smtClean="0">
                <a:solidFill>
                  <a:srgbClr val="333333"/>
                </a:solidFill>
                <a:latin typeface="Calibri"/>
                <a:cs typeface="Calibri"/>
              </a:rPr>
              <a:t>om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50745" y="529946"/>
            <a:ext cx="496326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2. Prvi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krimi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oški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skursi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0745" y="1298098"/>
            <a:ext cx="177800" cy="1875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29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93645" y="1298098"/>
            <a:ext cx="3931077" cy="1875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krat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(4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pr.K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9"/>
              </a:lnSpc>
              <a:spcBef>
                <a:spcPts val="11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Aristotel (384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.-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pr.K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.) 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59"/>
              </a:lnSpc>
              <a:spcBef>
                <a:spcPts val="129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rel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gustin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(354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43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2400">
              <a:latin typeface="Arial"/>
              <a:cs typeface="Arial"/>
            </a:endParaRPr>
          </a:p>
          <a:p>
            <a:pPr marL="12700" marR="39873">
              <a:lnSpc>
                <a:spcPct val="95825"/>
              </a:lnSpc>
              <a:spcBef>
                <a:spcPts val="133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aton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(427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pr.K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51557" y="3358927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4457" y="3358927"/>
            <a:ext cx="3515055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prim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er posuđe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oruž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eđ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vre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enu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3126" y="3358927"/>
            <a:ext cx="163017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od pri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atelja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68741" y="3358927"/>
            <a:ext cx="851408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koji 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51557" y="424005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4457" y="4240053"/>
            <a:ext cx="5847634" cy="2159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za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oral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djelova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dov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ljno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poz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avanje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opć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važeć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etičkih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nor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koje se bezuvjetno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ogu p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imijeniti</a:t>
            </a:r>
            <a:r>
              <a:rPr sz="2400" spc="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 svakoj pri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je 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rijeko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promis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iti konkretnu situaciju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prosud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 li na nju prim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enjiva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opć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važeća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nor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9185" y="6336512"/>
            <a:ext cx="2564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" y="999744"/>
            <a:ext cx="7911083" cy="5687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81099" y="376269"/>
            <a:ext cx="135029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Pl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8075" y="376269"/>
            <a:ext cx="148823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Država,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9331" y="376269"/>
            <a:ext cx="47096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X.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6980" y="376269"/>
            <a:ext cx="125955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knj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53216" y="376269"/>
            <a:ext cx="87583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53704" y="376269"/>
            <a:ext cx="28989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9185" y="6336512"/>
            <a:ext cx="2564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0745" y="529946"/>
            <a:ext cx="496326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2. Prvi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krimi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oški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skursi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0745" y="1683423"/>
            <a:ext cx="177952" cy="23915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3645" y="1683423"/>
            <a:ext cx="4217894" cy="1876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erre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ard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(107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60"/>
              </a:lnSpc>
              <a:spcBef>
                <a:spcPts val="375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Toma Akv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nski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(1225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.-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1274) Th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mas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bb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400" spc="2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(1588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9.) P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ach</a:t>
            </a:r>
            <a:r>
              <a:rPr sz="2400" spc="3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(1723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9.)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3645" y="3744753"/>
            <a:ext cx="117114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mas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9012" y="3744753"/>
            <a:ext cx="76606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58690" y="3744753"/>
            <a:ext cx="19020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5.)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9185" y="6336512"/>
            <a:ext cx="2564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50745" y="529946"/>
            <a:ext cx="496326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2. Prvi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krimi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oški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skursi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50745" y="1683423"/>
            <a:ext cx="177952" cy="13610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 marR="152">
              <a:lnSpc>
                <a:spcPct val="95825"/>
              </a:lnSpc>
              <a:spcBef>
                <a:spcPts val="1296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3645" y="1683423"/>
            <a:ext cx="4290796" cy="845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sare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ccar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(173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2400" spc="14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.)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17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Jeremy B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ntham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(1748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.-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2.)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3645" y="2714275"/>
            <a:ext cx="141010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manuel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6146" y="2714275"/>
            <a:ext cx="69809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Kant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27854" y="2714275"/>
            <a:ext cx="19020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2400" spc="9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4.)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9185" y="6336512"/>
            <a:ext cx="2564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1052" y="2214371"/>
            <a:ext cx="2941320" cy="3742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-18" y="1033272"/>
            <a:ext cx="9144018" cy="2180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150745" y="529946"/>
            <a:ext cx="4963262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2. Prvi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krimi</a:t>
            </a:r>
            <a:r>
              <a:rPr sz="3200" spc="-1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oški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2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200" spc="0" dirty="0" smtClean="0">
                <a:solidFill>
                  <a:srgbClr val="FFFFFF"/>
                </a:solidFill>
                <a:latin typeface="Arial"/>
                <a:cs typeface="Arial"/>
              </a:rPr>
              <a:t>skursi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6622" y="1716402"/>
            <a:ext cx="4919652" cy="18586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5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CESA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000" spc="-137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BECCA</a:t>
            </a:r>
            <a:r>
              <a:rPr sz="4000" spc="-14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000" spc="0" dirty="0" smtClean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4000" dirty="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519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1738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1794</a:t>
            </a:r>
            <a:endParaRPr sz="2400" dirty="0">
              <a:latin typeface="Arial"/>
              <a:cs typeface="Arial"/>
            </a:endParaRPr>
          </a:p>
          <a:p>
            <a:pPr marL="12700" marR="76123">
              <a:lnSpc>
                <a:spcPct val="95825"/>
              </a:lnSpc>
              <a:spcBef>
                <a:spcPts val="682"/>
              </a:spcBef>
            </a:pP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Dei de</a:t>
            </a:r>
            <a:r>
              <a:rPr sz="24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2400" i="1" spc="-5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de</a:t>
            </a:r>
            <a:r>
              <a:rPr sz="2400" i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2400" i="1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pene</a:t>
            </a:r>
            <a:r>
              <a:rPr sz="2400" i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(176</a:t>
            </a:r>
            <a:r>
              <a:rPr sz="2400" i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2400" i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  <a:spcBef>
                <a:spcPts val="711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“O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zl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či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ima</a:t>
            </a:r>
            <a:r>
              <a:rPr sz="2400" spc="3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i kaznama”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6622" y="4122705"/>
            <a:ext cx="2999943" cy="769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asič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24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krimino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400" spc="4" dirty="0" smtClean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“slo</a:t>
            </a:r>
            <a:r>
              <a:rPr sz="2400" spc="-9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400" spc="-4" dirty="0" smtClean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sz="2400" spc="19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0" dirty="0" err="1" smtClean="0">
                <a:solidFill>
                  <a:srgbClr val="FFFFFF"/>
                </a:solidFill>
                <a:latin typeface="Arial"/>
                <a:cs typeface="Arial"/>
              </a:rPr>
              <a:t>vo</a:t>
            </a:r>
            <a:r>
              <a:rPr sz="2400" spc="-9" dirty="0" err="1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400" spc="0" dirty="0" err="1" smtClean="0">
                <a:solidFill>
                  <a:srgbClr val="FFFFFF"/>
                </a:solidFill>
                <a:latin typeface="Arial"/>
                <a:cs typeface="Arial"/>
              </a:rPr>
              <a:t>ja</a:t>
            </a:r>
            <a:r>
              <a:rPr sz="2400" spc="0" dirty="0" smtClean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endParaRPr lang="hr-HR" sz="2400" spc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8"/>
              </a:spcBef>
            </a:pPr>
            <a:r>
              <a:rPr lang="hr-HR" sz="2400" spc="0" dirty="0" smtClean="0">
                <a:solidFill>
                  <a:srgbClr val="FFFFFF"/>
                </a:solidFill>
                <a:latin typeface="Arial"/>
                <a:cs typeface="Arial"/>
                <a:hlinkClick r:id="rId5"/>
              </a:rPr>
              <a:t>https://www.youtube.com/watch?v=RwH1KioDtkA</a:t>
            </a:r>
            <a:endParaRPr lang="hr-HR" sz="2400" spc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19185" y="6336512"/>
            <a:ext cx="25640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1604</Words>
  <Application>Microsoft Office PowerPoint</Application>
  <PresentationFormat>On-screen Show (4:3)</PresentationFormat>
  <Paragraphs>528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Davor Derenčinović</dc:creator>
  <cp:lastModifiedBy>Davor Derenčinović</cp:lastModifiedBy>
  <cp:revision>5</cp:revision>
  <dcterms:modified xsi:type="dcterms:W3CDTF">2016-06-18T06:13:24Z</dcterms:modified>
</cp:coreProperties>
</file>