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75" r:id="rId6"/>
    <p:sldId id="278" r:id="rId7"/>
    <p:sldId id="279" r:id="rId8"/>
    <p:sldId id="276" r:id="rId9"/>
    <p:sldId id="277" r:id="rId10"/>
    <p:sldId id="259" r:id="rId11"/>
    <p:sldId id="260" r:id="rId12"/>
    <p:sldId id="262" r:id="rId13"/>
    <p:sldId id="263" r:id="rId14"/>
    <p:sldId id="264" r:id="rId15"/>
    <p:sldId id="266" r:id="rId16"/>
    <p:sldId id="267" r:id="rId17"/>
    <p:sldId id="268" r:id="rId18"/>
    <p:sldId id="269" r:id="rId19"/>
    <p:sldId id="270" r:id="rId20"/>
    <p:sldId id="271" r:id="rId21"/>
    <p:sldId id="272" r:id="rId22"/>
    <p:sldId id="273" r:id="rId23"/>
    <p:sldId id="274"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94932B-F4CA-41B6-8610-E9F04443DD4F}" type="datetimeFigureOut">
              <a:rPr lang="en-US" smtClean="0"/>
              <a:pPr/>
              <a:t>5/13/2019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FBA783-09DC-44DE-8D66-591E47D47C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4932B-F4CA-41B6-8610-E9F04443DD4F}"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4932B-F4CA-41B6-8610-E9F04443DD4F}"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4932B-F4CA-41B6-8610-E9F04443DD4F}"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94932B-F4CA-41B6-8610-E9F04443DD4F}"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BA783-09DC-44DE-8D66-591E47D47C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94932B-F4CA-41B6-8610-E9F04443DD4F}"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94932B-F4CA-41B6-8610-E9F04443DD4F}" type="datetimeFigureOut">
              <a:rPr lang="en-US" smtClean="0"/>
              <a:pPr/>
              <a:t>5/13/2019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94932B-F4CA-41B6-8610-E9F04443DD4F}" type="datetimeFigureOut">
              <a:rPr lang="en-US" smtClean="0"/>
              <a:pPr/>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4932B-F4CA-41B6-8610-E9F04443DD4F}" type="datetimeFigureOut">
              <a:rPr lang="en-US" smtClean="0"/>
              <a:pPr/>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94932B-F4CA-41B6-8610-E9F04443DD4F}"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BA783-09DC-44DE-8D66-591E47D47C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94932B-F4CA-41B6-8610-E9F04443DD4F}"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FBA783-09DC-44DE-8D66-591E47D47C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94932B-F4CA-41B6-8610-E9F04443DD4F}" type="datetimeFigureOut">
              <a:rPr lang="en-US" smtClean="0"/>
              <a:pPr/>
              <a:t>5/13/2019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FBA783-09DC-44DE-8D66-591E47D47C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DME-wfbt08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_3qJgmrBNO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EQoJQmu9gu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International Law and Diplomacy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ICJ adjudication</a:t>
            </a:r>
            <a:endParaRPr lang="en-US" dirty="0"/>
          </a:p>
        </p:txBody>
      </p:sp>
      <p:sp>
        <p:nvSpPr>
          <p:cNvPr id="3" name="Content Placeholder 2"/>
          <p:cNvSpPr>
            <a:spLocks noGrp="1"/>
          </p:cNvSpPr>
          <p:nvPr>
            <p:ph idx="1"/>
          </p:nvPr>
        </p:nvSpPr>
        <p:spPr/>
        <p:txBody>
          <a:bodyPr>
            <a:normAutofit/>
          </a:bodyPr>
          <a:lstStyle/>
          <a:p>
            <a:r>
              <a:rPr lang="en-GB" dirty="0"/>
              <a:t>The statute of the International Court of Justice, </a:t>
            </a:r>
            <a:r>
              <a:rPr lang="en-GB" dirty="0" smtClean="0"/>
              <a:t>states </a:t>
            </a:r>
            <a:r>
              <a:rPr lang="en-GB" dirty="0"/>
              <a:t>that the basis on which it adjudicates cases before it are international treaties, international custom as evidence of a general practice accepted as law, and the general principles of law recognized by civilized nations as well as judicial decisions and the teachings of jurists as subsidiary means for the determination of rules of international law</a:t>
            </a:r>
            <a:r>
              <a:rPr lang="en-GB" dirty="0" smtClean="0"/>
              <a:t>.</a:t>
            </a:r>
            <a:endParaRPr lang="hr-HR" dirty="0" smtClean="0"/>
          </a:p>
          <a:p>
            <a:r>
              <a:rPr lang="en-US" dirty="0" smtClean="0">
                <a:hlinkClick r:id="rId2"/>
              </a:rPr>
              <a:t>https://www.youtube.com/watch?v=DME-wfbt08c</a:t>
            </a:r>
            <a:r>
              <a:rPr lang="hr-HR" dirty="0" smtClean="0"/>
              <a:t>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Diplomacy</a:t>
            </a:r>
            <a:endParaRPr lang="en-US" dirty="0"/>
          </a:p>
        </p:txBody>
      </p:sp>
      <p:sp>
        <p:nvSpPr>
          <p:cNvPr id="3" name="Content Placeholder 2"/>
          <p:cNvSpPr>
            <a:spLocks noGrp="1"/>
          </p:cNvSpPr>
          <p:nvPr>
            <p:ph idx="1"/>
          </p:nvPr>
        </p:nvSpPr>
        <p:spPr/>
        <p:txBody>
          <a:bodyPr/>
          <a:lstStyle/>
          <a:p>
            <a:r>
              <a:rPr lang="en-GB" dirty="0"/>
              <a:t>Diplomacy is the established method of influencing the decisions and behaviour of foreign governments through dialogue, negotiation, and other peaceful means.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History of diplomacy</a:t>
            </a:r>
            <a:endParaRPr lang="en-US" dirty="0"/>
          </a:p>
        </p:txBody>
      </p:sp>
      <p:sp>
        <p:nvSpPr>
          <p:cNvPr id="3" name="Content Placeholder 2"/>
          <p:cNvSpPr>
            <a:spLocks noGrp="1"/>
          </p:cNvSpPr>
          <p:nvPr>
            <p:ph idx="1"/>
          </p:nvPr>
        </p:nvSpPr>
        <p:spPr/>
        <p:txBody>
          <a:bodyPr/>
          <a:lstStyle/>
          <a:p>
            <a:r>
              <a:rPr lang="en-GB" dirty="0" smtClean="0"/>
              <a:t>Historically, diplomacy meant the conduct of official (usually bilateral) relations between sovereign states.</a:t>
            </a:r>
            <a:endParaRPr lang="hr-HR" dirty="0" smtClean="0"/>
          </a:p>
          <a:p>
            <a:r>
              <a:rPr lang="en-GB" dirty="0" smtClean="0"/>
              <a:t>By the 20</a:t>
            </a:r>
            <a:r>
              <a:rPr lang="en-GB" baseline="30000" dirty="0" smtClean="0"/>
              <a:t>th</a:t>
            </a:r>
            <a:r>
              <a:rPr lang="en-GB" dirty="0" smtClean="0"/>
              <a:t> century the diplomatic practices pioneered in Europe had been adopted throughout the world, and diplomacy expanded to cover summit meetings and international conferences, parliamentary diplomacy, the international activities of supranational and </a:t>
            </a:r>
            <a:r>
              <a:rPr lang="en-GB" dirty="0" err="1" smtClean="0"/>
              <a:t>subnational</a:t>
            </a:r>
            <a:r>
              <a:rPr lang="en-GB" dirty="0" smtClean="0"/>
              <a:t> entities, unofficial diplomacy and the work of international civil servants.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Foreign policy v. diplomacy</a:t>
            </a:r>
            <a:endParaRPr lang="en-US" dirty="0"/>
          </a:p>
        </p:txBody>
      </p:sp>
      <p:sp>
        <p:nvSpPr>
          <p:cNvPr id="3" name="Content Placeholder 2"/>
          <p:cNvSpPr>
            <a:spLocks noGrp="1"/>
          </p:cNvSpPr>
          <p:nvPr>
            <p:ph idx="1"/>
          </p:nvPr>
        </p:nvSpPr>
        <p:spPr/>
        <p:txBody>
          <a:bodyPr/>
          <a:lstStyle/>
          <a:p>
            <a:r>
              <a:rPr lang="en-GB" dirty="0" smtClean="0"/>
              <a:t>Diplomacy is the main, but not the only, instrument of foreign policy, which is set by political leaders. Foreign policy establishes goals, prescribes strategies, and sets the broad tactics to be used in their accomplishment.</a:t>
            </a:r>
            <a:endParaRPr lang="hr-HR" dirty="0" smtClean="0"/>
          </a:p>
          <a:p>
            <a:r>
              <a:rPr lang="hr-HR" dirty="0" smtClean="0"/>
              <a:t> F</a:t>
            </a:r>
            <a:r>
              <a:rPr lang="en-GB" dirty="0" err="1" smtClean="0"/>
              <a:t>oreign</a:t>
            </a:r>
            <a:r>
              <a:rPr lang="en-GB" dirty="0" smtClean="0"/>
              <a:t> policy is generally declared publicly, </a:t>
            </a:r>
            <a:r>
              <a:rPr lang="hr-HR" dirty="0" smtClean="0"/>
              <a:t>while </a:t>
            </a:r>
            <a:r>
              <a:rPr lang="en-GB" dirty="0" smtClean="0"/>
              <a:t>most diplomacy is conducted in confidence</a:t>
            </a:r>
            <a:endParaRPr lang="hr-HR" dirty="0" smtClean="0"/>
          </a:p>
          <a:p>
            <a:r>
              <a:rPr lang="hr-HR" dirty="0" smtClean="0">
                <a:hlinkClick r:id="rId2"/>
              </a:rPr>
              <a:t>https://www.youtube.com/watch?v=_3qJgmrBNOQ</a:t>
            </a:r>
            <a:r>
              <a:rPr lang="hr-HR"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Aim of diplomacy</a:t>
            </a:r>
            <a:endParaRPr lang="en-US" dirty="0"/>
          </a:p>
        </p:txBody>
      </p:sp>
      <p:sp>
        <p:nvSpPr>
          <p:cNvPr id="3" name="Content Placeholder 2"/>
          <p:cNvSpPr>
            <a:spLocks noGrp="1"/>
          </p:cNvSpPr>
          <p:nvPr>
            <p:ph idx="1"/>
          </p:nvPr>
        </p:nvSpPr>
        <p:spPr/>
        <p:txBody>
          <a:bodyPr/>
          <a:lstStyle/>
          <a:p>
            <a:r>
              <a:rPr lang="en-GB" dirty="0" smtClean="0"/>
              <a:t>Diplomacy is the principal substitute for the use of force; its aim is </a:t>
            </a:r>
            <a:r>
              <a:rPr lang="en-GB" i="1" dirty="0" smtClean="0"/>
              <a:t>the peaceful settlement of differences between states. </a:t>
            </a:r>
            <a:endParaRPr lang="hr-HR" i="1" dirty="0" smtClean="0"/>
          </a:p>
          <a:p>
            <a:r>
              <a:rPr lang="en-GB" dirty="0" smtClean="0"/>
              <a:t>Its primary </a:t>
            </a:r>
            <a:r>
              <a:rPr lang="en-GB" i="1" dirty="0" smtClean="0"/>
              <a:t>tools </a:t>
            </a:r>
            <a:r>
              <a:rPr lang="en-GB" dirty="0" smtClean="0"/>
              <a:t>are international dialogue and negotiation, largely conducted by accredited envoys and political leaders. </a:t>
            </a:r>
            <a:endParaRPr lang="hr-HR" dirty="0" smtClean="0"/>
          </a:p>
          <a:p>
            <a:r>
              <a:rPr lang="en-US" dirty="0" smtClean="0">
                <a:hlinkClick r:id="rId2"/>
              </a:rPr>
              <a:t>https://www.youtube.com/watch?v=EQoJQmu9gu4</a:t>
            </a:r>
            <a:r>
              <a:rPr lang="hr-HR"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purpose of diplomacy</a:t>
            </a:r>
            <a:endParaRPr lang="en-US" dirty="0"/>
          </a:p>
        </p:txBody>
      </p:sp>
      <p:sp>
        <p:nvSpPr>
          <p:cNvPr id="3" name="Content Placeholder 2"/>
          <p:cNvSpPr>
            <a:spLocks noGrp="1"/>
          </p:cNvSpPr>
          <p:nvPr>
            <p:ph idx="1"/>
          </p:nvPr>
        </p:nvSpPr>
        <p:spPr/>
        <p:txBody>
          <a:bodyPr/>
          <a:lstStyle/>
          <a:p>
            <a:r>
              <a:rPr lang="en-GB" dirty="0" smtClean="0"/>
              <a:t>The purpose of diplomacy is to </a:t>
            </a:r>
            <a:r>
              <a:rPr lang="en-GB" b="1" dirty="0" smtClean="0"/>
              <a:t>strengthen the state, nation, or organization it serves</a:t>
            </a:r>
            <a:r>
              <a:rPr lang="en-GB" dirty="0" smtClean="0"/>
              <a:t> in relation to others by advancing the interests in its charge. </a:t>
            </a:r>
            <a:endParaRPr lang="hr-HR" dirty="0" smtClean="0"/>
          </a:p>
          <a:p>
            <a:r>
              <a:rPr lang="hr-HR" dirty="0" smtClean="0"/>
              <a:t>It </a:t>
            </a:r>
            <a:r>
              <a:rPr lang="en-GB" dirty="0" smtClean="0"/>
              <a:t>strives to </a:t>
            </a:r>
            <a:r>
              <a:rPr lang="en-GB" b="1" dirty="0" smtClean="0"/>
              <a:t>preserve peace</a:t>
            </a:r>
            <a:r>
              <a:rPr lang="en-GB" dirty="0" smtClean="0"/>
              <a:t>; diplomacy is strongly inclined toward negotiation to achieve agreements and </a:t>
            </a:r>
            <a:r>
              <a:rPr lang="en-GB" b="1" dirty="0" smtClean="0"/>
              <a:t>resolve issues between states</a:t>
            </a:r>
            <a:r>
              <a:rPr lang="en-GB"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Diplomacy and war</a:t>
            </a:r>
            <a:endParaRPr lang="en-US" dirty="0"/>
          </a:p>
        </p:txBody>
      </p:sp>
      <p:sp>
        <p:nvSpPr>
          <p:cNvPr id="3" name="Content Placeholder 2"/>
          <p:cNvSpPr>
            <a:spLocks noGrp="1"/>
          </p:cNvSpPr>
          <p:nvPr>
            <p:ph idx="1"/>
          </p:nvPr>
        </p:nvSpPr>
        <p:spPr/>
        <p:txBody>
          <a:bodyPr/>
          <a:lstStyle/>
          <a:p>
            <a:r>
              <a:rPr lang="en-GB" dirty="0" smtClean="0"/>
              <a:t>When diplomacy fails,</a:t>
            </a:r>
            <a:r>
              <a:rPr lang="en-GB" b="1" dirty="0" smtClean="0"/>
              <a:t> </a:t>
            </a:r>
            <a:r>
              <a:rPr lang="en-GB" dirty="0" smtClean="0"/>
              <a:t>war may ensue; however, diplomacy is useful even during war. It contrives war’s termination, and it forms, strengthens, and sustains the peace that follows conflict.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a:t>
            </a:r>
            <a:r>
              <a:rPr lang="en-GB" dirty="0" smtClean="0"/>
              <a:t> </a:t>
            </a:r>
            <a:r>
              <a:rPr lang="en-GB" b="1" dirty="0" smtClean="0"/>
              <a:t>Vienna Convention on Diplomatic Relations (1961)</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b="1" dirty="0" smtClean="0"/>
              <a:t>Vienna Convention on Diplomatic Relations (1961)</a:t>
            </a:r>
            <a:r>
              <a:rPr lang="en-GB" dirty="0" smtClean="0"/>
              <a:t> is fundamental to the conduct of foreign relations and it ensures that diplomats can conduct their duties without threat of influence by the host government. In particular, the Convention establishes the following </a:t>
            </a:r>
            <a:r>
              <a:rPr lang="en-US" dirty="0" smtClean="0"/>
              <a:t>rules for the appointment of foreign representatives;</a:t>
            </a:r>
          </a:p>
          <a:p>
            <a:pPr lvl="0"/>
            <a:r>
              <a:rPr lang="en-GB" dirty="0" smtClean="0"/>
              <a:t>the inviolability of mission premises;</a:t>
            </a:r>
            <a:endParaRPr lang="en-US" dirty="0" smtClean="0"/>
          </a:p>
          <a:p>
            <a:pPr lvl="0"/>
            <a:r>
              <a:rPr lang="en-GB" dirty="0" smtClean="0"/>
              <a:t>protection for the diplomat and his or her family from any form of arrest or detention;</a:t>
            </a:r>
            <a:endParaRPr lang="en-US" dirty="0" smtClean="0"/>
          </a:p>
          <a:p>
            <a:pPr lvl="0"/>
            <a:r>
              <a:rPr lang="en-GB" dirty="0" smtClean="0"/>
              <a:t>the protection of all forms of diplomatic communication;</a:t>
            </a:r>
            <a:endParaRPr lang="en-US" dirty="0" smtClean="0"/>
          </a:p>
          <a:p>
            <a:pPr lvl="0"/>
            <a:r>
              <a:rPr lang="en-GB" dirty="0" smtClean="0"/>
              <a:t>the basic principle of exemption from taxation;</a:t>
            </a:r>
            <a:endParaRPr lang="en-US" dirty="0" smtClean="0"/>
          </a:p>
          <a:p>
            <a:pPr lvl="0"/>
            <a:r>
              <a:rPr lang="en-GB" dirty="0" smtClean="0"/>
              <a:t>immunity from civil and administrative jurisdiction, with limited exceptions; and</a:t>
            </a:r>
            <a:endParaRPr lang="en-US" dirty="0" smtClean="0"/>
          </a:p>
          <a:p>
            <a:pPr lvl="0"/>
            <a:r>
              <a:rPr lang="en-GB" dirty="0" smtClean="0"/>
              <a:t>that diplomats must respect the laws of the host state.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Read the text and complete the following statements:</a:t>
            </a:r>
            <a:endParaRPr lang="en-US" sz="2800" dirty="0"/>
          </a:p>
        </p:txBody>
      </p:sp>
      <p:sp>
        <p:nvSpPr>
          <p:cNvPr id="3" name="Content Placeholder 2"/>
          <p:cNvSpPr>
            <a:spLocks noGrp="1"/>
          </p:cNvSpPr>
          <p:nvPr>
            <p:ph idx="1"/>
          </p:nvPr>
        </p:nvSpPr>
        <p:spPr/>
        <p:txBody>
          <a:bodyPr>
            <a:normAutofit lnSpcReduction="10000"/>
          </a:bodyPr>
          <a:lstStyle/>
          <a:p>
            <a:pPr lvl="0"/>
            <a:r>
              <a:rPr lang="en-GB" dirty="0" smtClean="0"/>
              <a:t>The subject matter of international law has extended and today it covers a wide range of topics,</a:t>
            </a:r>
            <a:r>
              <a:rPr lang="hr-HR" dirty="0" smtClean="0"/>
              <a:t> such as</a:t>
            </a:r>
            <a:r>
              <a:rPr lang="en-GB" dirty="0" smtClean="0"/>
              <a:t>_________________</a:t>
            </a:r>
            <a:r>
              <a:rPr lang="hr-HR" dirty="0" smtClean="0"/>
              <a:t>.</a:t>
            </a:r>
            <a:endParaRPr lang="en-US" dirty="0" smtClean="0"/>
          </a:p>
          <a:p>
            <a:pPr lvl="0"/>
            <a:r>
              <a:rPr lang="en-GB" dirty="0" smtClean="0"/>
              <a:t>Public international law can be defined as the body of rules that regulate relations between _______________.</a:t>
            </a:r>
            <a:endParaRPr lang="en-US" dirty="0" smtClean="0"/>
          </a:p>
          <a:p>
            <a:pPr lvl="0"/>
            <a:r>
              <a:rPr lang="en-GB" dirty="0" smtClean="0"/>
              <a:t>Sources of international law include </a:t>
            </a:r>
            <a:r>
              <a:rPr lang="hr-HR" dirty="0" smtClean="0"/>
              <a:t>_______________.</a:t>
            </a:r>
            <a:endParaRPr lang="en-US" dirty="0" smtClean="0"/>
          </a:p>
          <a:p>
            <a:pPr lvl="0"/>
            <a:r>
              <a:rPr lang="en-GB" dirty="0" smtClean="0"/>
              <a:t>The International Court of Justice is the judicial arm of the ___________________.</a:t>
            </a:r>
            <a:endParaRPr lang="en-US" dirty="0" smtClean="0"/>
          </a:p>
          <a:p>
            <a:pPr lvl="0"/>
            <a:r>
              <a:rPr lang="en-GB" dirty="0" smtClean="0"/>
              <a:t>Some of the best known international organizations are ______________________</a:t>
            </a:r>
            <a:r>
              <a:rPr lang="hr-HR" dirty="0" smtClean="0"/>
              <a:t>.</a:t>
            </a:r>
            <a:endParaRPr lang="en-US" dirty="0" smtClean="0"/>
          </a:p>
          <a:p>
            <a:pPr>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Fill in the blanks with the appropriate nouns from the </a:t>
            </a:r>
            <a:r>
              <a:rPr lang="hr-HR" sz="2800" b="1" i="1" dirty="0" smtClean="0"/>
              <a:t>list</a:t>
            </a:r>
            <a:r>
              <a:rPr lang="en-GB" sz="2800" b="1" i="1" dirty="0" smtClean="0"/>
              <a:t> below:</a:t>
            </a:r>
            <a:endParaRPr lang="en-US" sz="2800" dirty="0"/>
          </a:p>
        </p:txBody>
      </p:sp>
      <p:sp>
        <p:nvSpPr>
          <p:cNvPr id="3" name="Content Placeholder 2"/>
          <p:cNvSpPr>
            <a:spLocks noGrp="1"/>
          </p:cNvSpPr>
          <p:nvPr>
            <p:ph idx="1"/>
          </p:nvPr>
        </p:nvSpPr>
        <p:spPr/>
        <p:txBody>
          <a:bodyPr>
            <a:normAutofit/>
          </a:bodyPr>
          <a:lstStyle/>
          <a:p>
            <a:pPr algn="ctr">
              <a:buNone/>
            </a:pPr>
            <a:r>
              <a:rPr lang="en-GB" i="1" dirty="0" smtClean="0"/>
              <a:t>sources, individuals, relations, treaties, rules, states</a:t>
            </a:r>
            <a:endParaRPr lang="en-US" i="1" dirty="0" smtClean="0"/>
          </a:p>
          <a:p>
            <a:pPr>
              <a:buNone/>
            </a:pPr>
            <a:endParaRPr lang="en-US" dirty="0" smtClean="0"/>
          </a:p>
          <a:p>
            <a:r>
              <a:rPr lang="en-GB" dirty="0" smtClean="0"/>
              <a:t>International law can broadly be defined as the body of ______________ that regulates ___________________ between states and the rights and duties of _________________ in their relations to foreign ________________ and with each other. International customs and _______________</a:t>
            </a:r>
            <a:r>
              <a:rPr lang="en-GB" b="1" dirty="0" smtClean="0"/>
              <a:t> </a:t>
            </a:r>
            <a:r>
              <a:rPr lang="en-GB" dirty="0" smtClean="0"/>
              <a:t>are generally considered to be the most important _________________ of international law.</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Public international law</a:t>
            </a:r>
            <a:endParaRPr lang="en-US" dirty="0"/>
          </a:p>
        </p:txBody>
      </p:sp>
      <p:sp>
        <p:nvSpPr>
          <p:cNvPr id="3" name="Content Placeholder 2"/>
          <p:cNvSpPr>
            <a:spLocks noGrp="1"/>
          </p:cNvSpPr>
          <p:nvPr>
            <p:ph idx="1"/>
          </p:nvPr>
        </p:nvSpPr>
        <p:spPr/>
        <p:txBody>
          <a:bodyPr/>
          <a:lstStyle/>
          <a:p>
            <a:r>
              <a:rPr lang="en-GB" dirty="0"/>
              <a:t>Public international law can be defined as a body of legal rules governing interactions between sovereign states and other entities operating in the international arena. </a:t>
            </a:r>
            <a:endParaRPr lang="hr-HR" dirty="0" smtClean="0"/>
          </a:p>
          <a:p>
            <a:r>
              <a:rPr lang="hr-HR" dirty="0" smtClean="0"/>
              <a:t>It</a:t>
            </a:r>
            <a:r>
              <a:rPr lang="en-US" dirty="0" smtClean="0"/>
              <a:t> </a:t>
            </a:r>
            <a:r>
              <a:rPr lang="en-US" dirty="0" smtClean="0"/>
              <a:t>refers to those laws, rules, and principles of general application that deal with the conduct of nation </a:t>
            </a:r>
            <a:r>
              <a:rPr lang="en-US" b="1" dirty="0" smtClean="0"/>
              <a:t>states</a:t>
            </a:r>
            <a:r>
              <a:rPr lang="en-US" dirty="0" smtClean="0"/>
              <a:t> and </a:t>
            </a:r>
            <a:r>
              <a:rPr lang="en-US" b="1" dirty="0" smtClean="0"/>
              <a:t>international organizations </a:t>
            </a:r>
            <a:r>
              <a:rPr lang="en-US" dirty="0" smtClean="0"/>
              <a:t>among themselves as well as the relationships between nation states and international organizations with natural and juridical persons. </a:t>
            </a:r>
            <a:r>
              <a:rPr lang="hr-HR" dirty="0" smtClean="0"/>
              <a:t> </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Supply the missing prepositions:</a:t>
            </a:r>
            <a:endParaRPr lang="en-US" dirty="0"/>
          </a:p>
        </p:txBody>
      </p:sp>
      <p:sp>
        <p:nvSpPr>
          <p:cNvPr id="3" name="Content Placeholder 2"/>
          <p:cNvSpPr>
            <a:spLocks noGrp="1"/>
          </p:cNvSpPr>
          <p:nvPr>
            <p:ph idx="1"/>
          </p:nvPr>
        </p:nvSpPr>
        <p:spPr/>
        <p:txBody>
          <a:bodyPr/>
          <a:lstStyle/>
          <a:p>
            <a:r>
              <a:rPr lang="en-GB" dirty="0" smtClean="0"/>
              <a:t>The Vienna Convention on Diplomatic Relations establishes the rules ____ the appointment of foreign representatives, the inviolability ___ mission premises, protection for the diplomat and his or her family ______ any form of arrest or detention, the protection of all forms ____ diplomatic communication, the basic principle of exemption________ taxation and immunity from civil and administrative jurisdiction, _________ limited exceptions.</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Match the terms with their definitions:</a:t>
            </a:r>
            <a:endParaRPr lang="en-US" dirty="0"/>
          </a:p>
        </p:txBody>
      </p:sp>
      <p:graphicFrame>
        <p:nvGraphicFramePr>
          <p:cNvPr id="4" name="Content Placeholder 3"/>
          <p:cNvGraphicFramePr>
            <a:graphicFrameLocks noGrp="1"/>
          </p:cNvGraphicFramePr>
          <p:nvPr>
            <p:ph idx="1"/>
          </p:nvPr>
        </p:nvGraphicFramePr>
        <p:xfrm>
          <a:off x="457200" y="1935163"/>
          <a:ext cx="8229600" cy="2771648"/>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just">
                        <a:lnSpc>
                          <a:spcPct val="115000"/>
                        </a:lnSpc>
                        <a:spcBef>
                          <a:spcPts val="0"/>
                        </a:spcBef>
                        <a:spcAft>
                          <a:spcPts val="800"/>
                        </a:spcAft>
                      </a:pPr>
                      <a:r>
                        <a:rPr lang="en-GB" sz="1200" i="1" dirty="0">
                          <a:latin typeface="Times New Roman"/>
                          <a:ea typeface="Times New Roman"/>
                          <a:cs typeface="Times New Roman"/>
                        </a:rPr>
                        <a:t>TERM</a:t>
                      </a:r>
                      <a:endParaRPr lang="en-US" sz="1100" dirty="0">
                        <a:latin typeface="Calibri"/>
                        <a:ea typeface="Calibri"/>
                        <a:cs typeface="Times New Roman"/>
                      </a:endParaRPr>
                    </a:p>
                  </a:txBody>
                  <a:tcPr marL="63500" marR="63500" marT="63500" marB="63500"/>
                </a:tc>
                <a:tc>
                  <a:txBody>
                    <a:bodyPr/>
                    <a:lstStyle/>
                    <a:p>
                      <a:pPr marL="0" marR="0" algn="just">
                        <a:lnSpc>
                          <a:spcPct val="115000"/>
                        </a:lnSpc>
                        <a:spcBef>
                          <a:spcPts val="0"/>
                        </a:spcBef>
                        <a:spcAft>
                          <a:spcPts val="800"/>
                        </a:spcAft>
                      </a:pPr>
                      <a:r>
                        <a:rPr lang="en-GB" sz="1200" i="1">
                          <a:latin typeface="Times New Roman"/>
                          <a:ea typeface="Times New Roman"/>
                          <a:cs typeface="Times New Roman"/>
                        </a:rPr>
                        <a:t>DEFINITION</a:t>
                      </a:r>
                      <a:endParaRPr lang="en-US" sz="1100">
                        <a:latin typeface="Calibri"/>
                        <a:ea typeface="Calibri"/>
                        <a:cs typeface="Times New Roman"/>
                      </a:endParaRPr>
                    </a:p>
                  </a:txBody>
                  <a:tcPr marL="63500" marR="63500" marT="63500" marB="63500"/>
                </a:tc>
              </a:tr>
              <a:tr h="370840">
                <a:tc>
                  <a:txBody>
                    <a:bodyPr/>
                    <a:lstStyle/>
                    <a:p>
                      <a:pPr marL="0" marR="0" algn="just">
                        <a:lnSpc>
                          <a:spcPct val="115000"/>
                        </a:lnSpc>
                        <a:spcBef>
                          <a:spcPts val="0"/>
                        </a:spcBef>
                        <a:spcAft>
                          <a:spcPts val="800"/>
                        </a:spcAft>
                      </a:pPr>
                      <a:r>
                        <a:rPr lang="en-GB" sz="1200">
                          <a:latin typeface="Times New Roman"/>
                          <a:ea typeface="Calibri"/>
                          <a:cs typeface="Times New Roman"/>
                        </a:rPr>
                        <a:t>Diplomacy</a:t>
                      </a:r>
                      <a:endParaRPr lang="en-US" sz="1100">
                        <a:latin typeface="Calibri"/>
                        <a:ea typeface="Calibri"/>
                        <a:cs typeface="Times New Roman"/>
                      </a:endParaRPr>
                    </a:p>
                  </a:txBody>
                  <a:tcPr marL="63500" marR="63500" marT="63500" marB="63500"/>
                </a:tc>
                <a:tc>
                  <a:txBody>
                    <a:bodyPr/>
                    <a:lstStyle/>
                    <a:p>
                      <a:pPr marL="342900" marR="0" lvl="0" indent="-342900" algn="just">
                        <a:lnSpc>
                          <a:spcPct val="115000"/>
                        </a:lnSpc>
                        <a:spcBef>
                          <a:spcPts val="0"/>
                        </a:spcBef>
                        <a:spcAft>
                          <a:spcPts val="800"/>
                        </a:spcAft>
                        <a:buFont typeface="+mj-lt"/>
                        <a:buNone/>
                      </a:pPr>
                      <a:r>
                        <a:rPr lang="en-GB" sz="1200" dirty="0">
                          <a:latin typeface="Times New Roman"/>
                          <a:ea typeface="Calibri"/>
                          <a:cs typeface="Times New Roman"/>
                        </a:rPr>
                        <a:t>A messenger or a representative, especially one on a diplomatic mission.</a:t>
                      </a:r>
                      <a:endParaRPr lang="en-US" sz="1200" dirty="0">
                        <a:latin typeface="Times New Roman"/>
                        <a:ea typeface="Calibri"/>
                        <a:cs typeface="Times New Roman"/>
                      </a:endParaRPr>
                    </a:p>
                  </a:txBody>
                  <a:tcPr marL="63500" marR="63500" marT="63500" marB="63500"/>
                </a:tc>
              </a:tr>
              <a:tr h="370840">
                <a:tc>
                  <a:txBody>
                    <a:bodyPr/>
                    <a:lstStyle/>
                    <a:p>
                      <a:pPr marL="0" marR="0" algn="just">
                        <a:lnSpc>
                          <a:spcPct val="115000"/>
                        </a:lnSpc>
                        <a:spcBef>
                          <a:spcPts val="0"/>
                        </a:spcBef>
                        <a:spcAft>
                          <a:spcPts val="800"/>
                        </a:spcAft>
                      </a:pPr>
                      <a:r>
                        <a:rPr lang="en-GB" sz="1200">
                          <a:latin typeface="Times New Roman"/>
                          <a:ea typeface="Calibri"/>
                          <a:cs typeface="Times New Roman"/>
                        </a:rPr>
                        <a:t>Negotiation</a:t>
                      </a:r>
                      <a:endParaRPr lang="en-US" sz="1100">
                        <a:latin typeface="Calibri"/>
                        <a:ea typeface="Calibri"/>
                        <a:cs typeface="Times New Roman"/>
                      </a:endParaRPr>
                    </a:p>
                  </a:txBody>
                  <a:tcPr marL="63500" marR="63500" marT="63500" marB="63500"/>
                </a:tc>
                <a:tc>
                  <a:txBody>
                    <a:bodyPr/>
                    <a:lstStyle/>
                    <a:p>
                      <a:pPr marL="342900" marR="0" lvl="0" indent="-342900" algn="just">
                        <a:lnSpc>
                          <a:spcPct val="115000"/>
                        </a:lnSpc>
                        <a:spcBef>
                          <a:spcPts val="0"/>
                        </a:spcBef>
                        <a:spcAft>
                          <a:spcPts val="800"/>
                        </a:spcAft>
                        <a:buFont typeface="+mj-lt"/>
                        <a:buNone/>
                      </a:pPr>
                      <a:r>
                        <a:rPr lang="en-GB" sz="1200" dirty="0">
                          <a:latin typeface="Times New Roman"/>
                          <a:ea typeface="Calibri"/>
                          <a:cs typeface="Times New Roman"/>
                        </a:rPr>
                        <a:t>Plan of action adopted by one nation in regards to its diplomatic dealings with other countries. </a:t>
                      </a:r>
                      <a:endParaRPr lang="en-US" sz="1200" dirty="0">
                        <a:latin typeface="Times New Roman"/>
                        <a:ea typeface="Calibri"/>
                        <a:cs typeface="Times New Roman"/>
                      </a:endParaRPr>
                    </a:p>
                  </a:txBody>
                  <a:tcPr marL="63500" marR="63500" marT="63500" marB="63500"/>
                </a:tc>
              </a:tr>
              <a:tr h="370840">
                <a:tc>
                  <a:txBody>
                    <a:bodyPr/>
                    <a:lstStyle/>
                    <a:p>
                      <a:pPr marL="0" marR="0" algn="just">
                        <a:lnSpc>
                          <a:spcPct val="115000"/>
                        </a:lnSpc>
                        <a:spcBef>
                          <a:spcPts val="0"/>
                        </a:spcBef>
                        <a:spcAft>
                          <a:spcPts val="800"/>
                        </a:spcAft>
                      </a:pPr>
                      <a:r>
                        <a:rPr lang="en-GB" sz="1200">
                          <a:latin typeface="Times New Roman"/>
                          <a:ea typeface="Calibri"/>
                          <a:cs typeface="Times New Roman"/>
                        </a:rPr>
                        <a:t>Foreign policy</a:t>
                      </a:r>
                      <a:endParaRPr lang="en-US" sz="1100">
                        <a:latin typeface="Calibri"/>
                        <a:ea typeface="Calibri"/>
                        <a:cs typeface="Times New Roman"/>
                      </a:endParaRPr>
                    </a:p>
                  </a:txBody>
                  <a:tcPr marL="63500" marR="63500" marT="63500" marB="63500"/>
                </a:tc>
                <a:tc>
                  <a:txBody>
                    <a:bodyPr/>
                    <a:lstStyle/>
                    <a:p>
                      <a:pPr marL="342900" marR="0" lvl="0" indent="-342900" algn="just">
                        <a:lnSpc>
                          <a:spcPct val="115000"/>
                        </a:lnSpc>
                        <a:spcBef>
                          <a:spcPts val="0"/>
                        </a:spcBef>
                        <a:spcAft>
                          <a:spcPts val="800"/>
                        </a:spcAft>
                        <a:buFont typeface="+mj-lt"/>
                        <a:buNone/>
                      </a:pPr>
                      <a:r>
                        <a:rPr lang="en-GB" sz="1200" dirty="0">
                          <a:latin typeface="Times New Roman"/>
                          <a:ea typeface="Calibri"/>
                          <a:cs typeface="Times New Roman"/>
                        </a:rPr>
                        <a:t>Instrument by which a state (or, by extension, an organization or individual) attempts to achieve its aims, in relation to those of others, through dialogue and negotiation</a:t>
                      </a:r>
                      <a:endParaRPr lang="en-US" sz="1200" dirty="0">
                        <a:latin typeface="Times New Roman"/>
                        <a:ea typeface="Calibri"/>
                        <a:cs typeface="Times New Roman"/>
                      </a:endParaRPr>
                    </a:p>
                  </a:txBody>
                  <a:tcPr marL="63500" marR="63500" marT="63500" marB="63500"/>
                </a:tc>
              </a:tr>
              <a:tr h="370840">
                <a:tc>
                  <a:txBody>
                    <a:bodyPr/>
                    <a:lstStyle/>
                    <a:p>
                      <a:pPr marL="0" marR="0" algn="just">
                        <a:lnSpc>
                          <a:spcPct val="115000"/>
                        </a:lnSpc>
                        <a:spcBef>
                          <a:spcPts val="0"/>
                        </a:spcBef>
                        <a:spcAft>
                          <a:spcPts val="800"/>
                        </a:spcAft>
                      </a:pPr>
                      <a:r>
                        <a:rPr lang="en-GB" sz="1200">
                          <a:latin typeface="Times New Roman"/>
                          <a:ea typeface="Calibri"/>
                          <a:cs typeface="Times New Roman"/>
                        </a:rPr>
                        <a:t>Envoy</a:t>
                      </a:r>
                      <a:endParaRPr lang="en-US" sz="1100">
                        <a:latin typeface="Calibri"/>
                        <a:ea typeface="Calibri"/>
                        <a:cs typeface="Times New Roman"/>
                      </a:endParaRPr>
                    </a:p>
                  </a:txBody>
                  <a:tcPr marL="63500" marR="63500" marT="63500" marB="63500"/>
                </a:tc>
                <a:tc>
                  <a:txBody>
                    <a:bodyPr/>
                    <a:lstStyle/>
                    <a:p>
                      <a:pPr marL="342900" marR="0" lvl="0" indent="-342900" algn="l">
                        <a:lnSpc>
                          <a:spcPct val="115000"/>
                        </a:lnSpc>
                        <a:spcBef>
                          <a:spcPts val="0"/>
                        </a:spcBef>
                        <a:spcAft>
                          <a:spcPts val="800"/>
                        </a:spcAft>
                        <a:buFont typeface="+mj-lt"/>
                        <a:buNone/>
                      </a:pPr>
                      <a:r>
                        <a:rPr lang="en-GB" sz="1200" dirty="0">
                          <a:latin typeface="Times New Roman"/>
                          <a:ea typeface="Calibri"/>
                          <a:cs typeface="Times New Roman"/>
                        </a:rPr>
                        <a:t>Mutual discussion and arrangement of the terms of a transaction or agreement.</a:t>
                      </a:r>
                      <a:endParaRPr lang="en-US" sz="1200" dirty="0">
                        <a:latin typeface="Times New Roman"/>
                        <a:ea typeface="Calibri"/>
                        <a:cs typeface="Times New Roman"/>
                      </a:endParaRPr>
                    </a:p>
                  </a:txBody>
                  <a:tcPr marL="63500" marR="63500" marT="63500" marB="6350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Decide whether the following statements are true (T) or false (F). If false, provide the correct information.</a:t>
            </a:r>
            <a:endParaRPr lang="en-US" sz="2800" dirty="0"/>
          </a:p>
        </p:txBody>
      </p:sp>
      <p:sp>
        <p:nvSpPr>
          <p:cNvPr id="3" name="Content Placeholder 2"/>
          <p:cNvSpPr>
            <a:spLocks noGrp="1"/>
          </p:cNvSpPr>
          <p:nvPr>
            <p:ph idx="1"/>
          </p:nvPr>
        </p:nvSpPr>
        <p:spPr/>
        <p:txBody>
          <a:bodyPr/>
          <a:lstStyle/>
          <a:p>
            <a:pPr>
              <a:buNone/>
            </a:pPr>
            <a:r>
              <a:rPr lang="hr-HR" dirty="0" smtClean="0"/>
              <a:t>1.</a:t>
            </a:r>
            <a:r>
              <a:rPr lang="en-GB" dirty="0" smtClean="0"/>
              <a:t>Historically, diplomacy meant the conduct of official relations between sovereign states.</a:t>
            </a:r>
            <a:endParaRPr lang="en-US" dirty="0" smtClean="0"/>
          </a:p>
          <a:p>
            <a:pPr>
              <a:buNone/>
            </a:pPr>
            <a:r>
              <a:rPr lang="hr-HR" dirty="0" smtClean="0"/>
              <a:t>2.</a:t>
            </a:r>
            <a:r>
              <a:rPr lang="en-GB" dirty="0" smtClean="0"/>
              <a:t>Diplomacy is the only instrument of foreign policy.</a:t>
            </a:r>
            <a:endParaRPr lang="en-US" dirty="0" smtClean="0"/>
          </a:p>
          <a:p>
            <a:pPr>
              <a:buNone/>
            </a:pPr>
            <a:r>
              <a:rPr lang="hr-HR" dirty="0" smtClean="0"/>
              <a:t>3.</a:t>
            </a:r>
            <a:r>
              <a:rPr lang="en-GB" dirty="0" smtClean="0"/>
              <a:t>Diplomacy is always conducted publicly.</a:t>
            </a:r>
            <a:endParaRPr lang="en-US" dirty="0" smtClean="0"/>
          </a:p>
          <a:p>
            <a:pPr>
              <a:buNone/>
            </a:pPr>
            <a:r>
              <a:rPr lang="hr-HR" dirty="0" smtClean="0"/>
              <a:t>4.</a:t>
            </a:r>
            <a:r>
              <a:rPr lang="en-GB" dirty="0" smtClean="0"/>
              <a:t>Diplomacy strives to achieve the non-violent resolution of disputes and expanded cooperation between states.</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Complete the phrases with an appropriate verb from the box below and translate them into Croatian.</a:t>
            </a:r>
            <a:endParaRPr lang="en-US" sz="2800" dirty="0"/>
          </a:p>
        </p:txBody>
      </p:sp>
      <p:sp>
        <p:nvSpPr>
          <p:cNvPr id="3" name="Content Placeholder 2"/>
          <p:cNvSpPr>
            <a:spLocks noGrp="1"/>
          </p:cNvSpPr>
          <p:nvPr>
            <p:ph idx="1"/>
          </p:nvPr>
        </p:nvSpPr>
        <p:spPr/>
        <p:txBody>
          <a:bodyPr/>
          <a:lstStyle/>
          <a:p>
            <a:pPr algn="ctr">
              <a:buNone/>
            </a:pPr>
            <a:r>
              <a:rPr lang="en-GB" i="1" dirty="0" smtClean="0"/>
              <a:t>prescribe          resolve          preserve</a:t>
            </a:r>
            <a:endParaRPr lang="en-US" i="1" dirty="0" smtClean="0"/>
          </a:p>
          <a:p>
            <a:pPr algn="ctr">
              <a:buNone/>
            </a:pPr>
            <a:r>
              <a:rPr lang="en-GB" i="1" dirty="0" smtClean="0"/>
              <a:t>establish         achieve         safeguard</a:t>
            </a:r>
            <a:endParaRPr lang="hr-HR" i="1" dirty="0" smtClean="0"/>
          </a:p>
          <a:p>
            <a:r>
              <a:rPr lang="en-GB" dirty="0" smtClean="0"/>
              <a:t>1.	to ____________ goals</a:t>
            </a:r>
            <a:endParaRPr lang="en-US" dirty="0" smtClean="0"/>
          </a:p>
          <a:p>
            <a:r>
              <a:rPr lang="en-GB" dirty="0" smtClean="0"/>
              <a:t>2.	to  ____________ strategies</a:t>
            </a:r>
            <a:endParaRPr lang="en-US" dirty="0" smtClean="0"/>
          </a:p>
          <a:p>
            <a:r>
              <a:rPr lang="en-GB" dirty="0" smtClean="0"/>
              <a:t>3.	to ____________ objectives</a:t>
            </a:r>
            <a:endParaRPr lang="en-US" dirty="0" smtClean="0"/>
          </a:p>
          <a:p>
            <a:r>
              <a:rPr lang="en-GB" dirty="0" smtClean="0"/>
              <a:t>4.	to ____________ national independence, security </a:t>
            </a:r>
            <a:r>
              <a:rPr lang="hr-HR" dirty="0" smtClean="0"/>
              <a:t>	</a:t>
            </a:r>
            <a:r>
              <a:rPr lang="en-GB" dirty="0" smtClean="0"/>
              <a:t>and integrity</a:t>
            </a:r>
            <a:endParaRPr lang="en-US" dirty="0" smtClean="0"/>
          </a:p>
          <a:p>
            <a:r>
              <a:rPr lang="en-GB" dirty="0" smtClean="0"/>
              <a:t>5.	to ____________ peace</a:t>
            </a:r>
            <a:endParaRPr lang="en-US" dirty="0" smtClean="0"/>
          </a:p>
          <a:p>
            <a:r>
              <a:rPr lang="en-GB" dirty="0" smtClean="0"/>
              <a:t>6.	to ____________ issues between states</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smtClean="0"/>
              <a:t>Thank you for your attention!</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earliest expressions of international law</a:t>
            </a:r>
            <a:endParaRPr lang="en-US" dirty="0"/>
          </a:p>
        </p:txBody>
      </p:sp>
      <p:sp>
        <p:nvSpPr>
          <p:cNvPr id="3" name="Content Placeholder 2"/>
          <p:cNvSpPr>
            <a:spLocks noGrp="1"/>
          </p:cNvSpPr>
          <p:nvPr>
            <p:ph idx="1"/>
          </p:nvPr>
        </p:nvSpPr>
        <p:spPr/>
        <p:txBody>
          <a:bodyPr>
            <a:normAutofit/>
          </a:bodyPr>
          <a:lstStyle/>
          <a:p>
            <a:r>
              <a:rPr lang="en-GB" dirty="0"/>
              <a:t>The earliest expressions of international law were the rules of war and diplomatic relations.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The subject matter of international law</a:t>
            </a:r>
            <a:endParaRPr lang="en-US" dirty="0"/>
          </a:p>
        </p:txBody>
      </p:sp>
      <p:sp>
        <p:nvSpPr>
          <p:cNvPr id="3" name="Content Placeholder 2"/>
          <p:cNvSpPr>
            <a:spLocks noGrp="1"/>
          </p:cNvSpPr>
          <p:nvPr>
            <p:ph idx="1"/>
          </p:nvPr>
        </p:nvSpPr>
        <p:spPr/>
        <p:txBody>
          <a:bodyPr>
            <a:normAutofit lnSpcReduction="10000"/>
          </a:bodyPr>
          <a:lstStyle/>
          <a:p>
            <a:pPr>
              <a:buNone/>
            </a:pPr>
            <a:r>
              <a:rPr lang="hr-HR" dirty="0" smtClean="0"/>
              <a:t>   </a:t>
            </a:r>
            <a:r>
              <a:rPr lang="en-GB" dirty="0" smtClean="0"/>
              <a:t>As </a:t>
            </a:r>
            <a:r>
              <a:rPr lang="en-GB" dirty="0" smtClean="0"/>
              <a:t>contacts between states became more frequent, the subject matter of international law extended and today it covers a wide range of topics, such </a:t>
            </a:r>
            <a:r>
              <a:rPr lang="en-GB" dirty="0" smtClean="0"/>
              <a:t>as</a:t>
            </a:r>
            <a:r>
              <a:rPr lang="hr-HR" dirty="0" smtClean="0"/>
              <a:t>:</a:t>
            </a:r>
            <a:r>
              <a:rPr lang="en-GB" dirty="0" smtClean="0"/>
              <a:t> </a:t>
            </a:r>
            <a:endParaRPr lang="hr-HR" dirty="0" smtClean="0"/>
          </a:p>
          <a:p>
            <a:r>
              <a:rPr lang="en-GB" dirty="0" smtClean="0"/>
              <a:t>human rights </a:t>
            </a:r>
            <a:endParaRPr lang="hr-HR" dirty="0" smtClean="0"/>
          </a:p>
          <a:p>
            <a:r>
              <a:rPr lang="en-GB" dirty="0" smtClean="0"/>
              <a:t>environment </a:t>
            </a:r>
            <a:endParaRPr lang="hr-HR" dirty="0" smtClean="0"/>
          </a:p>
          <a:p>
            <a:r>
              <a:rPr lang="en-GB" dirty="0" smtClean="0"/>
              <a:t>health </a:t>
            </a:r>
            <a:endParaRPr lang="hr-HR" dirty="0" smtClean="0"/>
          </a:p>
          <a:p>
            <a:r>
              <a:rPr lang="en-GB" dirty="0" smtClean="0"/>
              <a:t>science </a:t>
            </a:r>
            <a:r>
              <a:rPr lang="en-GB" dirty="0" smtClean="0"/>
              <a:t>and </a:t>
            </a:r>
            <a:r>
              <a:rPr lang="en-GB" dirty="0" smtClean="0"/>
              <a:t>technology </a:t>
            </a:r>
            <a:endParaRPr lang="hr-HR" dirty="0" smtClean="0"/>
          </a:p>
          <a:p>
            <a:r>
              <a:rPr lang="en-GB" dirty="0" smtClean="0"/>
              <a:t>international </a:t>
            </a:r>
            <a:r>
              <a:rPr lang="en-GB" dirty="0" smtClean="0"/>
              <a:t>economic </a:t>
            </a:r>
            <a:r>
              <a:rPr lang="en-GB" dirty="0" smtClean="0"/>
              <a:t>law </a:t>
            </a:r>
            <a:endParaRPr lang="hr-HR" dirty="0" smtClean="0"/>
          </a:p>
          <a:p>
            <a:r>
              <a:rPr lang="en-GB" dirty="0" smtClean="0"/>
              <a:t>the </a:t>
            </a:r>
            <a:r>
              <a:rPr lang="en-GB" dirty="0" smtClean="0"/>
              <a:t>law of armed conflict and international </a:t>
            </a:r>
            <a:r>
              <a:rPr lang="en-GB" dirty="0" smtClean="0"/>
              <a:t>security</a:t>
            </a:r>
            <a:endParaRPr lang="hr-HR" dirty="0" smtClean="0"/>
          </a:p>
          <a:p>
            <a:r>
              <a:rPr lang="en-GB" dirty="0" smtClean="0"/>
              <a:t>humanitarian law</a:t>
            </a:r>
            <a:r>
              <a:rPr lang="hr-HR"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Sources of public international law</a:t>
            </a:r>
            <a:endParaRPr lang="en-US" dirty="0"/>
          </a:p>
        </p:txBody>
      </p:sp>
      <p:sp>
        <p:nvSpPr>
          <p:cNvPr id="3" name="Content Placeholder 2"/>
          <p:cNvSpPr>
            <a:spLocks noGrp="1"/>
          </p:cNvSpPr>
          <p:nvPr>
            <p:ph idx="1"/>
          </p:nvPr>
        </p:nvSpPr>
        <p:spPr/>
        <p:txBody>
          <a:bodyPr/>
          <a:lstStyle/>
          <a:p>
            <a:pPr marL="609600" indent="-609600">
              <a:buFont typeface="Wingdings" pitchFamily="2" charset="2"/>
              <a:buAutoNum type="arabicPeriod"/>
            </a:pPr>
            <a:r>
              <a:rPr lang="hr-HR" dirty="0" smtClean="0"/>
              <a:t>Treaties and international conventions (written agreements concluded by two or more sovereign nations or by a nation and an international organization) </a:t>
            </a:r>
          </a:p>
          <a:p>
            <a:pPr marL="609600" indent="-609600">
              <a:buFont typeface="Wingdings" pitchFamily="2" charset="2"/>
              <a:buAutoNum type="arabicPeriod"/>
            </a:pPr>
            <a:r>
              <a:rPr lang="hr-HR" dirty="0" smtClean="0"/>
              <a:t>Customary international law</a:t>
            </a:r>
          </a:p>
          <a:p>
            <a:pPr marL="609600" indent="-609600">
              <a:buFont typeface="Wingdings" pitchFamily="2" charset="2"/>
              <a:buAutoNum type="arabicPeriod"/>
            </a:pPr>
            <a:r>
              <a:rPr lang="hr-HR" dirty="0" smtClean="0"/>
              <a:t>General principles common to systems of national law</a:t>
            </a:r>
          </a:p>
          <a:p>
            <a:pPr marL="609600" indent="-609600">
              <a:buFont typeface="Wingdings" pitchFamily="2" charset="2"/>
              <a:buAutoNum type="arabicPeriod"/>
            </a:pPr>
            <a:r>
              <a:rPr lang="hr-HR" dirty="0" smtClean="0"/>
              <a:t>Subsidiary means (court decisions and doctrines)</a:t>
            </a:r>
            <a:endParaRPr lang="en-GB"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relations</a:t>
            </a:r>
            <a:endParaRPr lang="en-US" dirty="0"/>
          </a:p>
        </p:txBody>
      </p:sp>
      <p:sp>
        <p:nvSpPr>
          <p:cNvPr id="3" name="Content Placeholder 2"/>
          <p:cNvSpPr>
            <a:spLocks noGrp="1"/>
          </p:cNvSpPr>
          <p:nvPr>
            <p:ph idx="1"/>
          </p:nvPr>
        </p:nvSpPr>
        <p:spPr/>
        <p:txBody>
          <a:bodyPr/>
          <a:lstStyle/>
          <a:p>
            <a:r>
              <a:rPr lang="hr-HR" dirty="0" smtClean="0"/>
              <a:t>International relations can be defined as the study of the relations of the states with each other and with international organizations</a:t>
            </a:r>
          </a:p>
          <a:p>
            <a:r>
              <a:rPr lang="en-US" dirty="0" smtClean="0"/>
              <a:t>a branch of political science concerned with relations between nations and primarily with foreign policies</a:t>
            </a:r>
            <a:r>
              <a:rPr lang="hr-HR"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organizations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tx1">
                    <a:lumMod val="95000"/>
                    <a:lumOff val="5000"/>
                  </a:schemeClr>
                </a:solidFill>
              </a:rPr>
              <a:t>An international organization is an</a:t>
            </a:r>
            <a:r>
              <a:rPr lang="hr-HR" dirty="0" smtClean="0">
                <a:solidFill>
                  <a:schemeClr val="tx1">
                    <a:lumMod val="95000"/>
                    <a:lumOff val="5000"/>
                  </a:schemeClr>
                </a:solidFill>
              </a:rPr>
              <a:t> organization</a:t>
            </a:r>
            <a:r>
              <a:rPr lang="en-US" dirty="0" smtClean="0">
                <a:solidFill>
                  <a:schemeClr val="tx1">
                    <a:lumMod val="95000"/>
                    <a:lumOff val="5000"/>
                  </a:schemeClr>
                </a:solidFill>
              </a:rPr>
              <a:t> with an international</a:t>
            </a:r>
            <a:r>
              <a:rPr lang="hr-HR" dirty="0" smtClean="0">
                <a:solidFill>
                  <a:schemeClr val="tx1">
                    <a:lumMod val="95000"/>
                    <a:lumOff val="5000"/>
                  </a:schemeClr>
                </a:solidFill>
              </a:rPr>
              <a:t> </a:t>
            </a:r>
            <a:r>
              <a:rPr lang="en-US" dirty="0" smtClean="0">
                <a:solidFill>
                  <a:schemeClr val="tx1">
                    <a:lumMod val="95000"/>
                    <a:lumOff val="5000"/>
                  </a:schemeClr>
                </a:solidFill>
              </a:rPr>
              <a:t>membership, scope, or presence. </a:t>
            </a:r>
            <a:endParaRPr lang="hr-HR" dirty="0" smtClean="0">
              <a:solidFill>
                <a:schemeClr val="tx1">
                  <a:lumMod val="95000"/>
                  <a:lumOff val="5000"/>
                </a:schemeClr>
              </a:solidFill>
            </a:endParaRPr>
          </a:p>
          <a:p>
            <a:pPr>
              <a:buNone/>
            </a:pPr>
            <a:r>
              <a:rPr lang="en-US" dirty="0" smtClean="0">
                <a:solidFill>
                  <a:schemeClr val="tx1">
                    <a:lumMod val="95000"/>
                    <a:lumOff val="5000"/>
                  </a:schemeClr>
                </a:solidFill>
              </a:rPr>
              <a:t>There are two main types:</a:t>
            </a:r>
          </a:p>
          <a:p>
            <a:r>
              <a:rPr lang="en-US" b="1" dirty="0" smtClean="0">
                <a:solidFill>
                  <a:schemeClr val="tx1">
                    <a:lumMod val="95000"/>
                    <a:lumOff val="5000"/>
                  </a:schemeClr>
                </a:solidFill>
              </a:rPr>
              <a:t>International nongovernmental organizations</a:t>
            </a:r>
            <a:r>
              <a:rPr lang="hr-HR" b="1" dirty="0" smtClean="0">
                <a:solidFill>
                  <a:schemeClr val="tx1">
                    <a:lumMod val="95000"/>
                    <a:lumOff val="5000"/>
                  </a:schemeClr>
                </a:solidFill>
              </a:rPr>
              <a:t> </a:t>
            </a:r>
            <a:r>
              <a:rPr lang="en-US" dirty="0" smtClean="0">
                <a:solidFill>
                  <a:schemeClr val="tx1">
                    <a:lumMod val="95000"/>
                    <a:lumOff val="5000"/>
                  </a:schemeClr>
                </a:solidFill>
              </a:rPr>
              <a:t>(INGOs): non-governmental organizations(NGOs) that operate internationally </a:t>
            </a:r>
            <a:r>
              <a:rPr lang="hr-HR" dirty="0" smtClean="0">
                <a:solidFill>
                  <a:schemeClr val="tx1">
                    <a:lumMod val="95000"/>
                    <a:lumOff val="5000"/>
                  </a:schemeClr>
                </a:solidFill>
              </a:rPr>
              <a:t> (e.g. Red Cross).</a:t>
            </a:r>
            <a:endParaRPr lang="en-US" dirty="0" smtClean="0">
              <a:solidFill>
                <a:schemeClr val="tx1">
                  <a:lumMod val="95000"/>
                  <a:lumOff val="5000"/>
                </a:schemeClr>
              </a:solidFill>
            </a:endParaRPr>
          </a:p>
          <a:p>
            <a:r>
              <a:rPr lang="en-US" b="1" dirty="0" smtClean="0">
                <a:solidFill>
                  <a:schemeClr val="tx1">
                    <a:lumMod val="95000"/>
                    <a:lumOff val="5000"/>
                  </a:schemeClr>
                </a:solidFill>
              </a:rPr>
              <a:t>Intergovernmental organization</a:t>
            </a:r>
            <a:r>
              <a:rPr lang="hr-HR" b="1" dirty="0" smtClean="0">
                <a:solidFill>
                  <a:schemeClr val="tx1">
                    <a:lumMod val="95000"/>
                    <a:lumOff val="5000"/>
                  </a:schemeClr>
                </a:solidFill>
              </a:rPr>
              <a:t>s</a:t>
            </a:r>
            <a:r>
              <a:rPr lang="en-US" dirty="0" smtClean="0">
                <a:solidFill>
                  <a:schemeClr val="tx1">
                    <a:lumMod val="95000"/>
                    <a:lumOff val="5000"/>
                  </a:schemeClr>
                </a:solidFill>
              </a:rPr>
              <a:t>, also known as international governmental organizations (IGOs): the type of organization most closely associated with the term 'international organization', these are organizations that are made up primarily of sovereign states (referred to as member states). Notable examples include the United Nations (UN), Organization for Security and Co-operation in Europe (OSCE), Council of Europe (COE), International </a:t>
            </a:r>
            <a:r>
              <a:rPr lang="en-US" dirty="0" err="1" smtClean="0">
                <a:solidFill>
                  <a:schemeClr val="tx1">
                    <a:lumMod val="95000"/>
                    <a:lumOff val="5000"/>
                  </a:schemeClr>
                </a:solidFill>
              </a:rPr>
              <a:t>Labour</a:t>
            </a:r>
            <a:r>
              <a:rPr lang="en-US" dirty="0" smtClean="0">
                <a:solidFill>
                  <a:schemeClr val="tx1">
                    <a:lumMod val="95000"/>
                    <a:lumOff val="5000"/>
                  </a:schemeClr>
                </a:solidFill>
              </a:rPr>
              <a:t> Organization (ILO) and International Police Organization (INTERPOL).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The International Court of Justice (ICJ)</a:t>
            </a:r>
            <a:endParaRPr lang="en-US" dirty="0"/>
          </a:p>
        </p:txBody>
      </p:sp>
      <p:sp>
        <p:nvSpPr>
          <p:cNvPr id="3" name="Content Placeholder 2"/>
          <p:cNvSpPr>
            <a:spLocks noGrp="1"/>
          </p:cNvSpPr>
          <p:nvPr>
            <p:ph idx="1"/>
          </p:nvPr>
        </p:nvSpPr>
        <p:spPr/>
        <p:txBody>
          <a:bodyPr/>
          <a:lstStyle/>
          <a:p>
            <a:r>
              <a:rPr lang="hr-HR" dirty="0" smtClean="0"/>
              <a:t>The principal judicial body of the UN</a:t>
            </a:r>
          </a:p>
          <a:p>
            <a:r>
              <a:rPr lang="hr-HR" dirty="0" smtClean="0"/>
              <a:t>Its seat is in The Hague (Netherlands)</a:t>
            </a:r>
          </a:p>
          <a:p>
            <a:r>
              <a:rPr lang="hr-HR" dirty="0" smtClean="0"/>
              <a:t>Began its work in 1946</a:t>
            </a:r>
          </a:p>
          <a:p>
            <a:r>
              <a:rPr lang="hr-HR" dirty="0" smtClean="0"/>
              <a:t>Composition: 15 judges elected to nine-year terms of office by the UN General Assembly and Security Council</a:t>
            </a:r>
            <a:endParaRPr lang="en-GB"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Functions of the ICJ</a:t>
            </a:r>
            <a:endParaRPr lang="en-US" dirty="0"/>
          </a:p>
        </p:txBody>
      </p:sp>
      <p:sp>
        <p:nvSpPr>
          <p:cNvPr id="3" name="Content Placeholder 2"/>
          <p:cNvSpPr>
            <a:spLocks noGrp="1"/>
          </p:cNvSpPr>
          <p:nvPr>
            <p:ph idx="1"/>
          </p:nvPr>
        </p:nvSpPr>
        <p:spPr/>
        <p:txBody>
          <a:bodyPr/>
          <a:lstStyle/>
          <a:p>
            <a:r>
              <a:rPr lang="hr-HR" dirty="0" smtClean="0"/>
              <a:t>To settle in accordance with international law the legal disputes submitted to it by States </a:t>
            </a:r>
          </a:p>
          <a:p>
            <a:r>
              <a:rPr lang="hr-HR" dirty="0" smtClean="0"/>
              <a:t>To give advisory opinion on legal questions referred to it by authorized international organs and agencies</a:t>
            </a:r>
            <a:endParaRPr lang="en-GB"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1355</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International Law and Diplomacy</vt:lpstr>
      <vt:lpstr>Public international law</vt:lpstr>
      <vt:lpstr>The earliest expressions of international law</vt:lpstr>
      <vt:lpstr>The subject matter of international law</vt:lpstr>
      <vt:lpstr>Sources of public international law</vt:lpstr>
      <vt:lpstr>International relations</vt:lpstr>
      <vt:lpstr>International organizations</vt:lpstr>
      <vt:lpstr>The International Court of Justice (ICJ)</vt:lpstr>
      <vt:lpstr>Functions of the ICJ</vt:lpstr>
      <vt:lpstr>The ICJ adjudication</vt:lpstr>
      <vt:lpstr>Diplomacy</vt:lpstr>
      <vt:lpstr>History of diplomacy</vt:lpstr>
      <vt:lpstr>Foreign policy v. diplomacy</vt:lpstr>
      <vt:lpstr>Aim of diplomacy</vt:lpstr>
      <vt:lpstr>The purpose of diplomacy</vt:lpstr>
      <vt:lpstr>Diplomacy and war</vt:lpstr>
      <vt:lpstr>The Vienna Convention on Diplomatic Relations (1961)</vt:lpstr>
      <vt:lpstr>Read the text and complete the following statements:</vt:lpstr>
      <vt:lpstr>Fill in the blanks with the appropriate nouns from the list below:</vt:lpstr>
      <vt:lpstr>Supply the missing prepositions:</vt:lpstr>
      <vt:lpstr>Match the terms with their definitions:</vt:lpstr>
      <vt:lpstr>Decide whether the following statements are true (T) or false (F). If false, provide the correct information.</vt:lpstr>
      <vt:lpstr>Complete the phrases with an appropriate verb from the box below and translate them into Croatian.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Relations and Diplomacy</dc:title>
  <dc:creator>MJC</dc:creator>
  <cp:lastModifiedBy>MJC</cp:lastModifiedBy>
  <cp:revision>10</cp:revision>
  <dcterms:created xsi:type="dcterms:W3CDTF">2018-04-26T19:06:04Z</dcterms:created>
  <dcterms:modified xsi:type="dcterms:W3CDTF">2019-05-12T22:06:08Z</dcterms:modified>
</cp:coreProperties>
</file>