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5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nl-NL"/>
              <a:t>Klik om stijl te bewerken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nl-NL"/>
              <a:t>Klik om stijl te bewerken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nl-NL"/>
              <a:t>Klik om stijl te bewerken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nl-NL"/>
              <a:t>Klik om stijl te bewerken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nl-NL"/>
              <a:t>Klik om stijl te bewerken</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nl-NL"/>
              <a:t>Klik om stijl te bewerken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5/7/2019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nl-NL"/>
              <a:t>Klik om stijl te bewerken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5/7/2019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D5DE7F-F733-4BA4-A019-3A1006B76FDF}"/>
              </a:ext>
            </a:extLst>
          </p:cNvPr>
          <p:cNvSpPr>
            <a:spLocks noGrp="1"/>
          </p:cNvSpPr>
          <p:nvPr>
            <p:ph type="ctrTitle"/>
          </p:nvPr>
        </p:nvSpPr>
        <p:spPr>
          <a:xfrm>
            <a:off x="581191" y="696581"/>
            <a:ext cx="10993549" cy="1475013"/>
          </a:xfrm>
        </p:spPr>
        <p:txBody>
          <a:bodyPr>
            <a:noAutofit/>
          </a:bodyPr>
          <a:lstStyle/>
          <a:p>
            <a:r>
              <a:rPr lang="nl-NL" sz="2800" dirty="0"/>
              <a:t>Case </a:t>
            </a:r>
            <a:r>
              <a:rPr lang="nl-NL" sz="2800" dirty="0" err="1"/>
              <a:t>concerning</a:t>
            </a:r>
            <a:r>
              <a:rPr lang="nl-NL" sz="2800" dirty="0"/>
              <a:t> </a:t>
            </a:r>
            <a:r>
              <a:rPr lang="nl-NL" sz="2800" dirty="0" err="1"/>
              <a:t>the</a:t>
            </a:r>
            <a:r>
              <a:rPr lang="nl-NL" sz="2800" dirty="0"/>
              <a:t> arrest warrant of 11 april 2000</a:t>
            </a:r>
            <a:br>
              <a:rPr lang="nl-NL" sz="2800" dirty="0"/>
            </a:br>
            <a:r>
              <a:rPr lang="nl-NL" sz="2800" dirty="0"/>
              <a:t>(</a:t>
            </a:r>
            <a:r>
              <a:rPr lang="nl-NL" sz="2800" dirty="0" err="1"/>
              <a:t>democratic</a:t>
            </a:r>
            <a:r>
              <a:rPr lang="nl-NL" sz="2800" dirty="0"/>
              <a:t> </a:t>
            </a:r>
            <a:r>
              <a:rPr lang="nl-NL" sz="2800" dirty="0" err="1"/>
              <a:t>republik</a:t>
            </a:r>
            <a:r>
              <a:rPr lang="nl-NL" sz="2800" dirty="0"/>
              <a:t> of </a:t>
            </a:r>
            <a:r>
              <a:rPr lang="nl-NL" sz="2800" dirty="0" err="1"/>
              <a:t>the</a:t>
            </a:r>
            <a:r>
              <a:rPr lang="nl-NL" sz="2800" dirty="0"/>
              <a:t> </a:t>
            </a:r>
            <a:r>
              <a:rPr lang="nl-NL" sz="2800" dirty="0" err="1"/>
              <a:t>congo</a:t>
            </a:r>
            <a:r>
              <a:rPr lang="nl-NL" sz="2800" dirty="0"/>
              <a:t> v. Belgium)</a:t>
            </a:r>
          </a:p>
        </p:txBody>
      </p:sp>
      <p:sp>
        <p:nvSpPr>
          <p:cNvPr id="3" name="Ondertitel 2">
            <a:extLst>
              <a:ext uri="{FF2B5EF4-FFF2-40B4-BE49-F238E27FC236}">
                <a16:creationId xmlns:a16="http://schemas.microsoft.com/office/drawing/2014/main" id="{3893A667-7073-41B6-A4DA-E6B4553DEA6B}"/>
              </a:ext>
            </a:extLst>
          </p:cNvPr>
          <p:cNvSpPr>
            <a:spLocks noGrp="1"/>
          </p:cNvSpPr>
          <p:nvPr>
            <p:ph type="subTitle" idx="1"/>
          </p:nvPr>
        </p:nvSpPr>
        <p:spPr/>
        <p:txBody>
          <a:bodyPr/>
          <a:lstStyle/>
          <a:p>
            <a:r>
              <a:rPr lang="nl-NL" dirty="0" err="1"/>
              <a:t>By</a:t>
            </a:r>
            <a:r>
              <a:rPr lang="nl-NL" dirty="0"/>
              <a:t> Eva de </a:t>
            </a:r>
            <a:r>
              <a:rPr lang="nl-NL" dirty="0" err="1"/>
              <a:t>smit</a:t>
            </a:r>
            <a:r>
              <a:rPr lang="nl-NL" dirty="0"/>
              <a:t> </a:t>
            </a:r>
          </a:p>
        </p:txBody>
      </p:sp>
      <p:pic>
        <p:nvPicPr>
          <p:cNvPr id="5" name="Afbeelding 4">
            <a:extLst>
              <a:ext uri="{FF2B5EF4-FFF2-40B4-BE49-F238E27FC236}">
                <a16:creationId xmlns:a16="http://schemas.microsoft.com/office/drawing/2014/main" id="{6DF4981A-F426-463C-B3D1-8C4FBD6256D9}"/>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0" b="99750" l="0" r="100000">
                        <a14:foregroundMark x1="34000" y1="36250" x2="34000" y2="36250"/>
                        <a14:foregroundMark x1="46000" y1="35000" x2="46000" y2="35000"/>
                        <a14:foregroundMark x1="42750" y1="31833" x2="42750" y2="31833"/>
                        <a14:foregroundMark x1="33500" y1="30583" x2="33500" y2="30583"/>
                        <a14:foregroundMark x1="45250" y1="27750" x2="45250" y2="27750"/>
                        <a14:foregroundMark x1="24333" y1="9583" x2="24333" y2="9583"/>
                        <a14:foregroundMark x1="24833" y1="9583" x2="39750" y2="6500"/>
                        <a14:foregroundMark x1="44417" y1="3917" x2="67917" y2="6417"/>
                        <a14:foregroundMark x1="67917" y1="6417" x2="82083" y2="17500"/>
                        <a14:foregroundMark x1="82333" y1="17750" x2="92667" y2="31250"/>
                        <a14:foregroundMark x1="92667" y1="31417" x2="96250" y2="53500"/>
                        <a14:foregroundMark x1="96250" y1="53500" x2="92333" y2="72083"/>
                        <a14:foregroundMark x1="92333" y1="72083" x2="87917" y2="81250"/>
                        <a14:foregroundMark x1="96250" y1="67083" x2="97667" y2="61917"/>
                        <a14:foregroundMark x1="97667" y1="61667" x2="99333" y2="49750"/>
                        <a14:foregroundMark x1="98167" y1="49333" x2="97250" y2="37917"/>
                        <a14:foregroundMark x1="22333" y1="13083" x2="7667" y2="28500"/>
                        <a14:foregroundMark x1="7667" y1="28500" x2="2250" y2="36917"/>
                        <a14:foregroundMark x1="2250" y1="37250" x2="3583" y2="48500"/>
                        <a14:foregroundMark x1="3583" y1="48500" x2="7500" y2="33083"/>
                        <a14:foregroundMark x1="10000" y1="35250" x2="20417" y2="35250"/>
                        <a14:foregroundMark x1="12667" y1="27333" x2="28583" y2="32083"/>
                        <a14:foregroundMark x1="15417" y1="20417" x2="29583" y2="28083"/>
                        <a14:foregroundMark x1="21250" y1="15417" x2="30833" y2="24750"/>
                        <a14:foregroundMark x1="26833" y1="13083" x2="36917" y2="26417"/>
                        <a14:foregroundMark x1="36917" y1="26417" x2="29333" y2="39750"/>
                        <a14:foregroundMark x1="26250" y1="40417" x2="14000" y2="42917"/>
                        <a14:foregroundMark x1="15250" y1="47917" x2="26250" y2="44583"/>
                        <a14:foregroundMark x1="2750" y1="41500" x2="1500" y2="60250"/>
                        <a14:foregroundMark x1="1917" y1="60250" x2="9000" y2="69333"/>
                        <a14:foregroundMark x1="9000" y1="69333" x2="12500" y2="80583"/>
                        <a14:foregroundMark x1="12500" y1="82083" x2="21500" y2="86833"/>
                        <a14:foregroundMark x1="21500" y1="86833" x2="21500" y2="86833"/>
                        <a14:foregroundMark x1="21500" y1="86917" x2="30167" y2="95833"/>
                        <a14:foregroundMark x1="30250" y1="95833" x2="42667" y2="95833"/>
                        <a14:foregroundMark x1="54750" y1="97083" x2="70417" y2="92333"/>
                        <a14:foregroundMark x1="13500" y1="55417" x2="19833" y2="54583"/>
                        <a14:foregroundMark x1="56500" y1="21083" x2="71917" y2="36917"/>
                        <a14:foregroundMark x1="63583" y1="15667" x2="68167" y2="11250"/>
                        <a14:foregroundMark x1="66000" y1="20833" x2="75667" y2="11500"/>
                        <a14:foregroundMark x1="69833" y1="23583" x2="78500" y2="16250"/>
                        <a14:foregroundMark x1="71417" y1="28167" x2="83583" y2="22667"/>
                        <a14:foregroundMark x1="72917" y1="31917" x2="87917" y2="28333"/>
                        <a14:foregroundMark x1="73500" y1="36417" x2="88750" y2="36000"/>
                        <a14:foregroundMark x1="73583" y1="41500" x2="84833" y2="43333"/>
                        <a14:foregroundMark x1="73167" y1="44750" x2="84833" y2="49000"/>
                        <a14:foregroundMark x1="81667" y1="55000" x2="87083" y2="56917"/>
                      </a14:backgroundRemoval>
                    </a14:imgEffect>
                  </a14:imgLayer>
                </a14:imgProps>
              </a:ext>
            </a:extLst>
          </a:blip>
          <a:stretch>
            <a:fillRect/>
          </a:stretch>
        </p:blipFill>
        <p:spPr>
          <a:xfrm>
            <a:off x="4505832" y="3153455"/>
            <a:ext cx="3180335" cy="3180335"/>
          </a:xfrm>
          <a:prstGeom prst="rect">
            <a:avLst/>
          </a:prstGeom>
        </p:spPr>
      </p:pic>
    </p:spTree>
    <p:extLst>
      <p:ext uri="{BB962C8B-B14F-4D97-AF65-F5344CB8AC3E}">
        <p14:creationId xmlns:p14="http://schemas.microsoft.com/office/powerpoint/2010/main" val="1692642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37943E-75B4-4EF1-B7DF-57CFB107324D}"/>
              </a:ext>
            </a:extLst>
          </p:cNvPr>
          <p:cNvSpPr>
            <a:spLocks noGrp="1"/>
          </p:cNvSpPr>
          <p:nvPr>
            <p:ph type="title"/>
          </p:nvPr>
        </p:nvSpPr>
        <p:spPr/>
        <p:txBody>
          <a:bodyPr/>
          <a:lstStyle/>
          <a:p>
            <a:r>
              <a:rPr lang="nl-NL" dirty="0" err="1"/>
              <a:t>Facts</a:t>
            </a:r>
            <a:endParaRPr lang="nl-NL" dirty="0"/>
          </a:p>
        </p:txBody>
      </p:sp>
      <p:sp>
        <p:nvSpPr>
          <p:cNvPr id="3" name="Tijdelijke aanduiding voor inhoud 2">
            <a:extLst>
              <a:ext uri="{FF2B5EF4-FFF2-40B4-BE49-F238E27FC236}">
                <a16:creationId xmlns:a16="http://schemas.microsoft.com/office/drawing/2014/main" id="{D480839B-2379-4709-9844-0EE5D885ACEC}"/>
              </a:ext>
            </a:extLst>
          </p:cNvPr>
          <p:cNvSpPr>
            <a:spLocks noGrp="1"/>
          </p:cNvSpPr>
          <p:nvPr>
            <p:ph idx="1"/>
          </p:nvPr>
        </p:nvSpPr>
        <p:spPr/>
        <p:txBody>
          <a:bodyPr>
            <a:normAutofit/>
          </a:bodyPr>
          <a:lstStyle/>
          <a:p>
            <a:r>
              <a:rPr lang="nl-NL" sz="2400" dirty="0"/>
              <a:t>Public </a:t>
            </a:r>
            <a:r>
              <a:rPr lang="nl-NL" sz="2400" dirty="0" err="1"/>
              <a:t>international</a:t>
            </a:r>
            <a:r>
              <a:rPr lang="nl-NL" sz="2400" dirty="0"/>
              <a:t> </a:t>
            </a:r>
            <a:r>
              <a:rPr lang="nl-NL" sz="2400" dirty="0" err="1"/>
              <a:t>law</a:t>
            </a:r>
            <a:r>
              <a:rPr lang="nl-NL" sz="2400" dirty="0"/>
              <a:t> case </a:t>
            </a:r>
            <a:r>
              <a:rPr lang="nl-NL" sz="2400" dirty="0" err="1"/>
              <a:t>before</a:t>
            </a:r>
            <a:r>
              <a:rPr lang="nl-NL" sz="2400" dirty="0"/>
              <a:t> </a:t>
            </a:r>
            <a:r>
              <a:rPr lang="nl-NL" sz="2400" dirty="0" err="1"/>
              <a:t>the</a:t>
            </a:r>
            <a:r>
              <a:rPr lang="nl-NL" sz="2400" dirty="0"/>
              <a:t> ICJ</a:t>
            </a:r>
          </a:p>
          <a:p>
            <a:r>
              <a:rPr lang="nl-NL" sz="2400" dirty="0"/>
              <a:t>14 </a:t>
            </a:r>
            <a:r>
              <a:rPr lang="nl-NL" sz="2400" dirty="0" err="1"/>
              <a:t>February</a:t>
            </a:r>
            <a:r>
              <a:rPr lang="nl-NL" sz="2400" dirty="0"/>
              <a:t> 2002 </a:t>
            </a:r>
          </a:p>
          <a:p>
            <a:r>
              <a:rPr lang="nl-NL" sz="2400" dirty="0"/>
              <a:t>Belgium </a:t>
            </a:r>
            <a:r>
              <a:rPr lang="nl-NL" sz="2400" dirty="0" err="1"/>
              <a:t>investigation</a:t>
            </a:r>
            <a:r>
              <a:rPr lang="nl-NL" sz="2400" dirty="0"/>
              <a:t> </a:t>
            </a:r>
            <a:r>
              <a:rPr lang="nl-NL" sz="2400" dirty="0" err="1"/>
              <a:t>magistrate</a:t>
            </a:r>
            <a:r>
              <a:rPr lang="nl-NL" sz="2400" dirty="0"/>
              <a:t> </a:t>
            </a:r>
            <a:r>
              <a:rPr lang="nl-NL" sz="2400" dirty="0">
                <a:sym typeface="Wingdings" panose="05000000000000000000" pitchFamily="2" charset="2"/>
              </a:rPr>
              <a:t> Abdoulaye </a:t>
            </a:r>
            <a:r>
              <a:rPr lang="nl-NL" sz="2400" dirty="0" err="1">
                <a:sym typeface="Wingdings" panose="05000000000000000000" pitchFamily="2" charset="2"/>
              </a:rPr>
              <a:t>Yerodia</a:t>
            </a:r>
            <a:r>
              <a:rPr lang="nl-NL" sz="2400" dirty="0">
                <a:sym typeface="Wingdings" panose="05000000000000000000" pitchFamily="2" charset="2"/>
              </a:rPr>
              <a:t> </a:t>
            </a:r>
            <a:r>
              <a:rPr lang="nl-NL" sz="2400" dirty="0" err="1">
                <a:sym typeface="Wingdings" panose="05000000000000000000" pitchFamily="2" charset="2"/>
              </a:rPr>
              <a:t>Ndombasi</a:t>
            </a:r>
            <a:r>
              <a:rPr lang="nl-NL" sz="2400" dirty="0">
                <a:sym typeface="Wingdings" panose="05000000000000000000" pitchFamily="2" charset="2"/>
              </a:rPr>
              <a:t> (AY)</a:t>
            </a:r>
          </a:p>
          <a:p>
            <a:r>
              <a:rPr lang="nl-NL" sz="2400" dirty="0">
                <a:sym typeface="Wingdings" panose="05000000000000000000" pitchFamily="2" charset="2"/>
              </a:rPr>
              <a:t>Crimes </a:t>
            </a:r>
            <a:r>
              <a:rPr lang="nl-NL" sz="2400" dirty="0" err="1">
                <a:sym typeface="Wingdings" panose="05000000000000000000" pitchFamily="2" charset="2"/>
              </a:rPr>
              <a:t>against</a:t>
            </a:r>
            <a:r>
              <a:rPr lang="nl-NL" sz="2400" dirty="0">
                <a:sym typeface="Wingdings" panose="05000000000000000000" pitchFamily="2" charset="2"/>
              </a:rPr>
              <a:t> </a:t>
            </a:r>
            <a:r>
              <a:rPr lang="nl-NL" sz="2400" dirty="0" err="1">
                <a:sym typeface="Wingdings" panose="05000000000000000000" pitchFamily="2" charset="2"/>
              </a:rPr>
              <a:t>humanity</a:t>
            </a:r>
            <a:r>
              <a:rPr lang="nl-NL" sz="2400" dirty="0">
                <a:sym typeface="Wingdings" panose="05000000000000000000" pitchFamily="2" charset="2"/>
              </a:rPr>
              <a:t> </a:t>
            </a:r>
          </a:p>
          <a:p>
            <a:r>
              <a:rPr lang="nl-NL" sz="2400" dirty="0">
                <a:sym typeface="Wingdings" panose="05000000000000000000" pitchFamily="2" charset="2"/>
              </a:rPr>
              <a:t>17 </a:t>
            </a:r>
            <a:r>
              <a:rPr lang="nl-NL" sz="2400" dirty="0" err="1">
                <a:sym typeface="Wingdings" panose="05000000000000000000" pitchFamily="2" charset="2"/>
              </a:rPr>
              <a:t>October</a:t>
            </a:r>
            <a:r>
              <a:rPr lang="nl-NL" sz="2400" dirty="0">
                <a:sym typeface="Wingdings" panose="05000000000000000000" pitchFamily="2" charset="2"/>
              </a:rPr>
              <a:t> 2000 Congo </a:t>
            </a:r>
            <a:r>
              <a:rPr lang="nl-NL" sz="2400" dirty="0" err="1">
                <a:sym typeface="Wingdings" panose="05000000000000000000" pitchFamily="2" charset="2"/>
              </a:rPr>
              <a:t>filed</a:t>
            </a:r>
            <a:r>
              <a:rPr lang="nl-NL" sz="2400" dirty="0">
                <a:sym typeface="Wingdings" panose="05000000000000000000" pitchFamily="2" charset="2"/>
              </a:rPr>
              <a:t> </a:t>
            </a:r>
            <a:r>
              <a:rPr lang="nl-NL" sz="2400" dirty="0" err="1">
                <a:sym typeface="Wingdings" panose="05000000000000000000" pitchFamily="2" charset="2"/>
              </a:rPr>
              <a:t>proceedings</a:t>
            </a:r>
            <a:r>
              <a:rPr lang="nl-NL" sz="2400" dirty="0">
                <a:sym typeface="Wingdings" panose="05000000000000000000" pitchFamily="2" charset="2"/>
              </a:rPr>
              <a:t> </a:t>
            </a:r>
            <a:endParaRPr lang="nl-NL" sz="2400" dirty="0"/>
          </a:p>
        </p:txBody>
      </p:sp>
      <p:pic>
        <p:nvPicPr>
          <p:cNvPr id="1026" name="Picture 2" descr="Afbeeldingsresultaat voor Abdoulaye Yerodia Ndombasi">
            <a:extLst>
              <a:ext uri="{FF2B5EF4-FFF2-40B4-BE49-F238E27FC236}">
                <a16:creationId xmlns:a16="http://schemas.microsoft.com/office/drawing/2014/main" id="{427D602B-E581-4930-A750-9FA779E650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56486" y="4315968"/>
            <a:ext cx="2348253" cy="2337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4532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6AC2E8-E4A2-4A26-9EB2-49213D1136CF}"/>
              </a:ext>
            </a:extLst>
          </p:cNvPr>
          <p:cNvSpPr>
            <a:spLocks noGrp="1"/>
          </p:cNvSpPr>
          <p:nvPr>
            <p:ph type="title"/>
          </p:nvPr>
        </p:nvSpPr>
        <p:spPr/>
        <p:txBody>
          <a:bodyPr/>
          <a:lstStyle/>
          <a:p>
            <a:r>
              <a:rPr lang="nl-NL" dirty="0"/>
              <a:t>Application of </a:t>
            </a:r>
            <a:r>
              <a:rPr lang="nl-NL" dirty="0" err="1"/>
              <a:t>congo</a:t>
            </a:r>
            <a:endParaRPr lang="nl-NL" dirty="0"/>
          </a:p>
        </p:txBody>
      </p:sp>
      <p:sp>
        <p:nvSpPr>
          <p:cNvPr id="3" name="Tijdelijke aanduiding voor inhoud 2">
            <a:extLst>
              <a:ext uri="{FF2B5EF4-FFF2-40B4-BE49-F238E27FC236}">
                <a16:creationId xmlns:a16="http://schemas.microsoft.com/office/drawing/2014/main" id="{3B1C7CB5-106B-443C-9A5C-368006FBEF5B}"/>
              </a:ext>
            </a:extLst>
          </p:cNvPr>
          <p:cNvSpPr>
            <a:spLocks noGrp="1"/>
          </p:cNvSpPr>
          <p:nvPr>
            <p:ph idx="1"/>
          </p:nvPr>
        </p:nvSpPr>
        <p:spPr/>
        <p:txBody>
          <a:bodyPr>
            <a:normAutofit/>
          </a:bodyPr>
          <a:lstStyle/>
          <a:p>
            <a:r>
              <a:rPr lang="nl-NL" sz="2400" dirty="0"/>
              <a:t>Belgium </a:t>
            </a:r>
            <a:r>
              <a:rPr lang="nl-NL" sz="2400" dirty="0" err="1"/>
              <a:t>violated</a:t>
            </a:r>
            <a:r>
              <a:rPr lang="nl-NL" sz="2400" dirty="0"/>
              <a:t> </a:t>
            </a:r>
            <a:r>
              <a:rPr lang="nl-NL" sz="2400" dirty="0" err="1"/>
              <a:t>the</a:t>
            </a:r>
            <a:r>
              <a:rPr lang="nl-NL" sz="2400" dirty="0"/>
              <a:t> </a:t>
            </a:r>
            <a:r>
              <a:rPr lang="nl-NL" sz="2400" dirty="0" err="1"/>
              <a:t>principle</a:t>
            </a:r>
            <a:r>
              <a:rPr lang="nl-NL" sz="2400" dirty="0"/>
              <a:t> of sovereign </a:t>
            </a:r>
            <a:r>
              <a:rPr lang="nl-NL" sz="2400" dirty="0" err="1"/>
              <a:t>equality</a:t>
            </a:r>
            <a:r>
              <a:rPr lang="nl-NL" sz="2400" dirty="0"/>
              <a:t> </a:t>
            </a:r>
            <a:r>
              <a:rPr lang="nl-NL" sz="2400" dirty="0" err="1"/>
              <a:t>among</a:t>
            </a:r>
            <a:r>
              <a:rPr lang="nl-NL" sz="2400" dirty="0"/>
              <a:t> </a:t>
            </a:r>
            <a:r>
              <a:rPr lang="nl-NL" sz="2400" dirty="0" err="1"/>
              <a:t>all</a:t>
            </a:r>
            <a:r>
              <a:rPr lang="nl-NL" sz="2400" dirty="0"/>
              <a:t> Members of </a:t>
            </a:r>
            <a:r>
              <a:rPr lang="nl-NL" sz="2400" dirty="0" err="1"/>
              <a:t>the</a:t>
            </a:r>
            <a:r>
              <a:rPr lang="nl-NL" sz="2400" dirty="0"/>
              <a:t> UN</a:t>
            </a:r>
          </a:p>
          <a:p>
            <a:r>
              <a:rPr lang="nl-NL" sz="2400" dirty="0"/>
              <a:t>Belgium </a:t>
            </a:r>
            <a:r>
              <a:rPr lang="nl-NL" sz="2400" dirty="0" err="1"/>
              <a:t>violated</a:t>
            </a:r>
            <a:r>
              <a:rPr lang="nl-NL" sz="2400" dirty="0"/>
              <a:t> </a:t>
            </a:r>
            <a:r>
              <a:rPr lang="nl-NL" sz="2400" dirty="0" err="1"/>
              <a:t>diplomatic</a:t>
            </a:r>
            <a:r>
              <a:rPr lang="nl-NL" sz="2400" dirty="0"/>
              <a:t> </a:t>
            </a:r>
            <a:r>
              <a:rPr lang="nl-NL" sz="2400" dirty="0" err="1"/>
              <a:t>immunity</a:t>
            </a:r>
            <a:r>
              <a:rPr lang="nl-NL" sz="2400" dirty="0"/>
              <a:t> of </a:t>
            </a:r>
            <a:r>
              <a:rPr lang="nl-NL" sz="2400" dirty="0" err="1"/>
              <a:t>the</a:t>
            </a:r>
            <a:r>
              <a:rPr lang="nl-NL" sz="2400" dirty="0"/>
              <a:t> Minister </a:t>
            </a:r>
            <a:r>
              <a:rPr lang="nl-NL" sz="2400" dirty="0" err="1"/>
              <a:t>for</a:t>
            </a:r>
            <a:r>
              <a:rPr lang="nl-NL" sz="2400" dirty="0"/>
              <a:t> </a:t>
            </a:r>
            <a:r>
              <a:rPr lang="nl-NL" sz="2400" dirty="0" err="1"/>
              <a:t>Foreign</a:t>
            </a:r>
            <a:r>
              <a:rPr lang="nl-NL" sz="2400" dirty="0"/>
              <a:t> </a:t>
            </a:r>
            <a:r>
              <a:rPr lang="nl-NL" sz="2400" dirty="0" err="1"/>
              <a:t>Affairs</a:t>
            </a:r>
            <a:r>
              <a:rPr lang="nl-NL" sz="2400" dirty="0"/>
              <a:t> </a:t>
            </a:r>
          </a:p>
        </p:txBody>
      </p:sp>
    </p:spTree>
    <p:extLst>
      <p:ext uri="{BB962C8B-B14F-4D97-AF65-F5344CB8AC3E}">
        <p14:creationId xmlns:p14="http://schemas.microsoft.com/office/powerpoint/2010/main" val="756463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9C476E-C3ED-46CE-9BF2-C1A975829CE8}"/>
              </a:ext>
            </a:extLst>
          </p:cNvPr>
          <p:cNvSpPr>
            <a:spLocks noGrp="1"/>
          </p:cNvSpPr>
          <p:nvPr>
            <p:ph type="title"/>
          </p:nvPr>
        </p:nvSpPr>
        <p:spPr/>
        <p:txBody>
          <a:bodyPr/>
          <a:lstStyle/>
          <a:p>
            <a:r>
              <a:rPr lang="nl-NL" dirty="0" err="1"/>
              <a:t>Belgian</a:t>
            </a:r>
            <a:r>
              <a:rPr lang="nl-NL" dirty="0"/>
              <a:t> </a:t>
            </a:r>
            <a:r>
              <a:rPr lang="nl-NL" dirty="0" err="1"/>
              <a:t>law</a:t>
            </a:r>
            <a:r>
              <a:rPr lang="nl-NL" dirty="0"/>
              <a:t> </a:t>
            </a:r>
          </a:p>
        </p:txBody>
      </p:sp>
      <p:sp>
        <p:nvSpPr>
          <p:cNvPr id="3" name="Tijdelijke aanduiding voor inhoud 2">
            <a:extLst>
              <a:ext uri="{FF2B5EF4-FFF2-40B4-BE49-F238E27FC236}">
                <a16:creationId xmlns:a16="http://schemas.microsoft.com/office/drawing/2014/main" id="{7BDDE3B3-73E5-44FA-9BAB-B68784A8B20C}"/>
              </a:ext>
            </a:extLst>
          </p:cNvPr>
          <p:cNvSpPr>
            <a:spLocks noGrp="1"/>
          </p:cNvSpPr>
          <p:nvPr>
            <p:ph idx="1"/>
          </p:nvPr>
        </p:nvSpPr>
        <p:spPr/>
        <p:txBody>
          <a:bodyPr>
            <a:normAutofit/>
          </a:bodyPr>
          <a:lstStyle/>
          <a:p>
            <a:r>
              <a:rPr lang="nl-NL" sz="2400" dirty="0"/>
              <a:t>“The </a:t>
            </a:r>
            <a:r>
              <a:rPr lang="nl-NL" sz="2400" dirty="0" err="1"/>
              <a:t>Belgian</a:t>
            </a:r>
            <a:r>
              <a:rPr lang="nl-NL" sz="2400" dirty="0"/>
              <a:t> court </a:t>
            </a:r>
            <a:r>
              <a:rPr lang="nl-NL" sz="2400" dirty="0" err="1"/>
              <a:t>shall</a:t>
            </a:r>
            <a:r>
              <a:rPr lang="nl-NL" sz="2400" dirty="0"/>
              <a:t> have </a:t>
            </a:r>
            <a:r>
              <a:rPr lang="nl-NL" sz="2400" dirty="0" err="1"/>
              <a:t>jurisdiction</a:t>
            </a:r>
            <a:r>
              <a:rPr lang="nl-NL" sz="2400" dirty="0"/>
              <a:t> in respect of </a:t>
            </a:r>
            <a:r>
              <a:rPr lang="nl-NL" sz="2400" dirty="0" err="1"/>
              <a:t>the</a:t>
            </a:r>
            <a:r>
              <a:rPr lang="nl-NL" sz="2400" dirty="0"/>
              <a:t> </a:t>
            </a:r>
            <a:r>
              <a:rPr lang="nl-NL" sz="2400" dirty="0" err="1"/>
              <a:t>offences</a:t>
            </a:r>
            <a:r>
              <a:rPr lang="nl-NL" sz="2400" dirty="0"/>
              <a:t> </a:t>
            </a:r>
            <a:r>
              <a:rPr lang="nl-NL" sz="2400" dirty="0" err="1"/>
              <a:t>provided</a:t>
            </a:r>
            <a:r>
              <a:rPr lang="nl-NL" sz="2400" dirty="0"/>
              <a:t> </a:t>
            </a:r>
            <a:r>
              <a:rPr lang="nl-NL" sz="2400" dirty="0" err="1"/>
              <a:t>for</a:t>
            </a:r>
            <a:r>
              <a:rPr lang="nl-NL" sz="2400" dirty="0"/>
              <a:t> in </a:t>
            </a:r>
            <a:r>
              <a:rPr lang="nl-NL" sz="2400" dirty="0" err="1"/>
              <a:t>the</a:t>
            </a:r>
            <a:r>
              <a:rPr lang="nl-NL" sz="2400" dirty="0"/>
              <a:t> present </a:t>
            </a:r>
            <a:r>
              <a:rPr lang="nl-NL" sz="2400" dirty="0" err="1"/>
              <a:t>Law</a:t>
            </a:r>
            <a:r>
              <a:rPr lang="nl-NL" sz="2400" dirty="0"/>
              <a:t>, </a:t>
            </a:r>
            <a:r>
              <a:rPr lang="nl-NL" sz="2400" b="1" u="sng" dirty="0" err="1"/>
              <a:t>wheresoever</a:t>
            </a:r>
            <a:r>
              <a:rPr lang="nl-NL" sz="2400" u="sng" dirty="0"/>
              <a:t> </a:t>
            </a:r>
            <a:r>
              <a:rPr lang="nl-NL" sz="2400" u="sng" dirty="0" err="1"/>
              <a:t>they</a:t>
            </a:r>
            <a:r>
              <a:rPr lang="nl-NL" sz="2400" u="sng" dirty="0"/>
              <a:t> </a:t>
            </a:r>
            <a:r>
              <a:rPr lang="nl-NL" sz="2400" u="sng" dirty="0" err="1"/>
              <a:t>may</a:t>
            </a:r>
            <a:r>
              <a:rPr lang="nl-NL" sz="2400" u="sng" dirty="0"/>
              <a:t> have been </a:t>
            </a:r>
            <a:r>
              <a:rPr lang="nl-NL" sz="2400" u="sng" dirty="0" err="1"/>
              <a:t>committed</a:t>
            </a:r>
            <a:r>
              <a:rPr lang="nl-NL" sz="2400" u="sng" dirty="0"/>
              <a:t>.”</a:t>
            </a:r>
          </a:p>
        </p:txBody>
      </p:sp>
    </p:spTree>
    <p:extLst>
      <p:ext uri="{BB962C8B-B14F-4D97-AF65-F5344CB8AC3E}">
        <p14:creationId xmlns:p14="http://schemas.microsoft.com/office/powerpoint/2010/main" val="3657925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79CAC7-0D22-4DF9-A324-B3E64759278F}"/>
              </a:ext>
            </a:extLst>
          </p:cNvPr>
          <p:cNvSpPr>
            <a:spLocks noGrp="1"/>
          </p:cNvSpPr>
          <p:nvPr>
            <p:ph type="title"/>
          </p:nvPr>
        </p:nvSpPr>
        <p:spPr/>
        <p:txBody>
          <a:bodyPr/>
          <a:lstStyle/>
          <a:p>
            <a:r>
              <a:rPr lang="nl-NL" dirty="0" err="1"/>
              <a:t>Objections</a:t>
            </a:r>
            <a:r>
              <a:rPr lang="nl-NL" dirty="0"/>
              <a:t> of </a:t>
            </a:r>
            <a:r>
              <a:rPr lang="nl-NL" dirty="0" err="1"/>
              <a:t>belgium</a:t>
            </a:r>
            <a:r>
              <a:rPr lang="nl-NL" dirty="0"/>
              <a:t>:</a:t>
            </a:r>
          </a:p>
        </p:txBody>
      </p:sp>
      <p:sp>
        <p:nvSpPr>
          <p:cNvPr id="3" name="Tijdelijke aanduiding voor inhoud 2">
            <a:extLst>
              <a:ext uri="{FF2B5EF4-FFF2-40B4-BE49-F238E27FC236}">
                <a16:creationId xmlns:a16="http://schemas.microsoft.com/office/drawing/2014/main" id="{CC14BAB8-2058-4E72-868C-CA2EB4CCF774}"/>
              </a:ext>
            </a:extLst>
          </p:cNvPr>
          <p:cNvSpPr>
            <a:spLocks noGrp="1"/>
          </p:cNvSpPr>
          <p:nvPr>
            <p:ph idx="1"/>
          </p:nvPr>
        </p:nvSpPr>
        <p:spPr>
          <a:xfrm>
            <a:off x="581192" y="2180496"/>
            <a:ext cx="11029615" cy="4375752"/>
          </a:xfrm>
        </p:spPr>
        <p:txBody>
          <a:bodyPr>
            <a:normAutofit/>
          </a:bodyPr>
          <a:lstStyle/>
          <a:p>
            <a:pPr marL="342900" indent="-342900">
              <a:buFont typeface="+mj-lt"/>
              <a:buAutoNum type="arabicPeriod"/>
            </a:pPr>
            <a:r>
              <a:rPr lang="nl-NL" b="1" dirty="0" err="1"/>
              <a:t>Jurisdiction</a:t>
            </a:r>
            <a:r>
              <a:rPr lang="nl-NL" b="1" dirty="0"/>
              <a:t> of </a:t>
            </a:r>
            <a:r>
              <a:rPr lang="nl-NL" b="1" dirty="0" err="1"/>
              <a:t>the</a:t>
            </a:r>
            <a:r>
              <a:rPr lang="nl-NL" b="1" dirty="0"/>
              <a:t> Court</a:t>
            </a:r>
          </a:p>
          <a:p>
            <a:pPr marL="0" indent="0">
              <a:buNone/>
            </a:pPr>
            <a:r>
              <a:rPr lang="nl-NL" dirty="0"/>
              <a:t>	no </a:t>
            </a:r>
            <a:r>
              <a:rPr lang="nl-NL" dirty="0" err="1"/>
              <a:t>legal</a:t>
            </a:r>
            <a:r>
              <a:rPr lang="nl-NL" dirty="0"/>
              <a:t> </a:t>
            </a:r>
            <a:r>
              <a:rPr lang="nl-NL" dirty="0" err="1"/>
              <a:t>dispute</a:t>
            </a:r>
            <a:r>
              <a:rPr lang="nl-NL" dirty="0"/>
              <a:t> </a:t>
            </a:r>
            <a:r>
              <a:rPr lang="nl-NL" dirty="0" err="1"/>
              <a:t>between</a:t>
            </a:r>
            <a:r>
              <a:rPr lang="nl-NL" dirty="0"/>
              <a:t> </a:t>
            </a:r>
            <a:r>
              <a:rPr lang="nl-NL" dirty="0" err="1"/>
              <a:t>the</a:t>
            </a:r>
            <a:r>
              <a:rPr lang="nl-NL" dirty="0"/>
              <a:t> </a:t>
            </a:r>
            <a:r>
              <a:rPr lang="nl-NL" dirty="0" err="1"/>
              <a:t>Parties</a:t>
            </a:r>
            <a:r>
              <a:rPr lang="nl-NL" dirty="0"/>
              <a:t> </a:t>
            </a:r>
            <a:r>
              <a:rPr lang="nl-NL" dirty="0" err="1"/>
              <a:t>since</a:t>
            </a:r>
            <a:r>
              <a:rPr lang="nl-NL" dirty="0"/>
              <a:t> AY is </a:t>
            </a:r>
            <a:r>
              <a:rPr lang="nl-NL" dirty="0" err="1"/>
              <a:t>not</a:t>
            </a:r>
            <a:r>
              <a:rPr lang="nl-NL" dirty="0"/>
              <a:t> a minister </a:t>
            </a:r>
            <a:r>
              <a:rPr lang="nl-NL" dirty="0" err="1"/>
              <a:t>anymore</a:t>
            </a:r>
            <a:r>
              <a:rPr lang="nl-NL" dirty="0"/>
              <a:t> </a:t>
            </a:r>
          </a:p>
          <a:p>
            <a:pPr>
              <a:buFont typeface="Wingdings" panose="05000000000000000000" pitchFamily="2" charset="2"/>
              <a:buChar char="à"/>
            </a:pPr>
            <a:r>
              <a:rPr lang="nl-NL" dirty="0" err="1">
                <a:sym typeface="Wingdings" panose="05000000000000000000" pitchFamily="2" charset="2"/>
              </a:rPr>
              <a:t>If</a:t>
            </a:r>
            <a:r>
              <a:rPr lang="nl-NL" dirty="0">
                <a:sym typeface="Wingdings" panose="05000000000000000000" pitchFamily="2" charset="2"/>
              </a:rPr>
              <a:t> </a:t>
            </a:r>
            <a:r>
              <a:rPr lang="nl-NL" dirty="0" err="1">
                <a:sym typeface="Wingdings" panose="05000000000000000000" pitchFamily="2" charset="2"/>
              </a:rPr>
              <a:t>the</a:t>
            </a:r>
            <a:r>
              <a:rPr lang="nl-NL" dirty="0">
                <a:sym typeface="Wingdings" panose="05000000000000000000" pitchFamily="2" charset="2"/>
              </a:rPr>
              <a:t> Court has </a:t>
            </a:r>
            <a:r>
              <a:rPr lang="nl-NL" dirty="0" err="1">
                <a:sym typeface="Wingdings" panose="05000000000000000000" pitchFamily="2" charset="2"/>
              </a:rPr>
              <a:t>jurisdiction</a:t>
            </a:r>
            <a:r>
              <a:rPr lang="nl-NL" dirty="0">
                <a:sym typeface="Wingdings" panose="05000000000000000000" pitchFamily="2" charset="2"/>
              </a:rPr>
              <a:t> on </a:t>
            </a:r>
            <a:r>
              <a:rPr lang="nl-NL" dirty="0" err="1">
                <a:sym typeface="Wingdings" panose="05000000000000000000" pitchFamily="2" charset="2"/>
              </a:rPr>
              <a:t>the</a:t>
            </a:r>
            <a:r>
              <a:rPr lang="nl-NL" dirty="0">
                <a:sym typeface="Wingdings" panose="05000000000000000000" pitchFamily="2" charset="2"/>
              </a:rPr>
              <a:t> date </a:t>
            </a:r>
            <a:r>
              <a:rPr lang="nl-NL" dirty="0" err="1">
                <a:sym typeface="Wingdings" panose="05000000000000000000" pitchFamily="2" charset="2"/>
              </a:rPr>
              <a:t>the</a:t>
            </a:r>
            <a:r>
              <a:rPr lang="nl-NL" dirty="0">
                <a:sym typeface="Wingdings" panose="05000000000000000000" pitchFamily="2" charset="2"/>
              </a:rPr>
              <a:t> case is </a:t>
            </a:r>
            <a:r>
              <a:rPr lang="nl-NL" dirty="0" err="1">
                <a:sym typeface="Wingdings" panose="05000000000000000000" pitchFamily="2" charset="2"/>
              </a:rPr>
              <a:t>referred</a:t>
            </a:r>
            <a:r>
              <a:rPr lang="nl-NL" dirty="0">
                <a:sym typeface="Wingdings" panose="05000000000000000000" pitchFamily="2" charset="2"/>
              </a:rPr>
              <a:t>, </a:t>
            </a:r>
            <a:r>
              <a:rPr lang="nl-NL" dirty="0" err="1">
                <a:sym typeface="Wingdings" panose="05000000000000000000" pitchFamily="2" charset="2"/>
              </a:rPr>
              <a:t>it</a:t>
            </a:r>
            <a:r>
              <a:rPr lang="nl-NL" dirty="0">
                <a:sym typeface="Wingdings" panose="05000000000000000000" pitchFamily="2" charset="2"/>
              </a:rPr>
              <a:t> </a:t>
            </a:r>
            <a:r>
              <a:rPr lang="nl-NL" dirty="0" err="1">
                <a:sym typeface="Wingdings" panose="05000000000000000000" pitchFamily="2" charset="2"/>
              </a:rPr>
              <a:t>continues</a:t>
            </a:r>
            <a:r>
              <a:rPr lang="nl-NL" dirty="0">
                <a:sym typeface="Wingdings" panose="05000000000000000000" pitchFamily="2" charset="2"/>
              </a:rPr>
              <a:t> </a:t>
            </a:r>
            <a:r>
              <a:rPr lang="nl-NL" dirty="0" err="1">
                <a:sym typeface="Wingdings" panose="05000000000000000000" pitchFamily="2" charset="2"/>
              </a:rPr>
              <a:t>to</a:t>
            </a:r>
            <a:r>
              <a:rPr lang="nl-NL" dirty="0">
                <a:sym typeface="Wingdings" panose="05000000000000000000" pitchFamily="2" charset="2"/>
              </a:rPr>
              <a:t> do </a:t>
            </a:r>
            <a:r>
              <a:rPr lang="nl-NL" dirty="0" err="1">
                <a:sym typeface="Wingdings" panose="05000000000000000000" pitchFamily="2" charset="2"/>
              </a:rPr>
              <a:t>so</a:t>
            </a:r>
            <a:endParaRPr lang="nl-NL" dirty="0">
              <a:sym typeface="Wingdings" panose="05000000000000000000" pitchFamily="2" charset="2"/>
            </a:endParaRPr>
          </a:p>
          <a:p>
            <a:pPr marL="342900" indent="-342900">
              <a:buFont typeface="+mj-lt"/>
              <a:buAutoNum type="arabicPeriod"/>
            </a:pPr>
            <a:endParaRPr lang="nl-NL" dirty="0"/>
          </a:p>
          <a:p>
            <a:pPr marL="342900" indent="-342900">
              <a:buFont typeface="+mj-lt"/>
              <a:buAutoNum type="arabicPeriod"/>
            </a:pPr>
            <a:endParaRPr lang="nl-NL" dirty="0"/>
          </a:p>
          <a:p>
            <a:pPr marL="342900" indent="-342900">
              <a:buFont typeface="+mj-lt"/>
              <a:buAutoNum type="arabicPeriod" startAt="2"/>
            </a:pPr>
            <a:r>
              <a:rPr lang="nl-NL" b="1" dirty="0" err="1"/>
              <a:t>Mootness</a:t>
            </a:r>
            <a:endParaRPr lang="nl-NL" b="1" dirty="0"/>
          </a:p>
          <a:p>
            <a:pPr marL="0" indent="0">
              <a:buNone/>
            </a:pPr>
            <a:r>
              <a:rPr lang="nl-NL" dirty="0"/>
              <a:t>	no object </a:t>
            </a:r>
            <a:r>
              <a:rPr lang="nl-NL" dirty="0" err="1"/>
              <a:t>since</a:t>
            </a:r>
            <a:r>
              <a:rPr lang="nl-NL" dirty="0"/>
              <a:t> AY is </a:t>
            </a:r>
            <a:r>
              <a:rPr lang="nl-NL" dirty="0" err="1"/>
              <a:t>not</a:t>
            </a:r>
            <a:r>
              <a:rPr lang="nl-NL" dirty="0"/>
              <a:t> a minister </a:t>
            </a:r>
            <a:r>
              <a:rPr lang="nl-NL" dirty="0" err="1"/>
              <a:t>anymore</a:t>
            </a:r>
            <a:r>
              <a:rPr lang="nl-NL" dirty="0"/>
              <a:t> </a:t>
            </a:r>
          </a:p>
          <a:p>
            <a:pPr marL="0" indent="0">
              <a:buNone/>
            </a:pPr>
            <a:r>
              <a:rPr lang="nl-NL" dirty="0">
                <a:solidFill>
                  <a:schemeClr val="accent2"/>
                </a:solidFill>
                <a:sym typeface="Wingdings" panose="05000000000000000000" pitchFamily="2" charset="2"/>
              </a:rPr>
              <a:t></a:t>
            </a:r>
            <a:r>
              <a:rPr lang="nl-NL" dirty="0">
                <a:sym typeface="Wingdings" panose="05000000000000000000" pitchFamily="2" charset="2"/>
              </a:rPr>
              <a:t> Changes in </a:t>
            </a:r>
            <a:r>
              <a:rPr lang="nl-NL" dirty="0" err="1">
                <a:sym typeface="Wingdings" panose="05000000000000000000" pitchFamily="2" charset="2"/>
              </a:rPr>
              <a:t>this</a:t>
            </a:r>
            <a:r>
              <a:rPr lang="nl-NL" dirty="0">
                <a:sym typeface="Wingdings" panose="05000000000000000000" pitchFamily="2" charset="2"/>
              </a:rPr>
              <a:t> case has </a:t>
            </a:r>
            <a:r>
              <a:rPr lang="nl-NL" dirty="0" err="1">
                <a:sym typeface="Wingdings" panose="05000000000000000000" pitchFamily="2" charset="2"/>
              </a:rPr>
              <a:t>not</a:t>
            </a:r>
            <a:r>
              <a:rPr lang="nl-NL" dirty="0">
                <a:sym typeface="Wingdings" panose="05000000000000000000" pitchFamily="2" charset="2"/>
              </a:rPr>
              <a:t> put </a:t>
            </a:r>
            <a:r>
              <a:rPr lang="nl-NL" dirty="0" err="1">
                <a:sym typeface="Wingdings" panose="05000000000000000000" pitchFamily="2" charset="2"/>
              </a:rPr>
              <a:t>an</a:t>
            </a:r>
            <a:r>
              <a:rPr lang="nl-NL" dirty="0">
                <a:sym typeface="Wingdings" panose="05000000000000000000" pitchFamily="2" charset="2"/>
              </a:rPr>
              <a:t> end </a:t>
            </a:r>
            <a:r>
              <a:rPr lang="nl-NL" dirty="0" err="1">
                <a:sym typeface="Wingdings" panose="05000000000000000000" pitchFamily="2" charset="2"/>
              </a:rPr>
              <a:t>to</a:t>
            </a:r>
            <a:r>
              <a:rPr lang="nl-NL" dirty="0">
                <a:sym typeface="Wingdings" panose="05000000000000000000" pitchFamily="2" charset="2"/>
              </a:rPr>
              <a:t> </a:t>
            </a:r>
            <a:r>
              <a:rPr lang="nl-NL" dirty="0" err="1">
                <a:sym typeface="Wingdings" panose="05000000000000000000" pitchFamily="2" charset="2"/>
              </a:rPr>
              <a:t>the</a:t>
            </a:r>
            <a:r>
              <a:rPr lang="nl-NL" dirty="0">
                <a:sym typeface="Wingdings" panose="05000000000000000000" pitchFamily="2" charset="2"/>
              </a:rPr>
              <a:t> </a:t>
            </a:r>
            <a:r>
              <a:rPr lang="nl-NL" dirty="0" err="1">
                <a:sym typeface="Wingdings" panose="05000000000000000000" pitchFamily="2" charset="2"/>
              </a:rPr>
              <a:t>dispute</a:t>
            </a:r>
            <a:r>
              <a:rPr lang="nl-NL" dirty="0">
                <a:sym typeface="Wingdings" panose="05000000000000000000" pitchFamily="2" charset="2"/>
              </a:rPr>
              <a:t> </a:t>
            </a:r>
            <a:endParaRPr lang="nl-NL" dirty="0"/>
          </a:p>
          <a:p>
            <a:pPr marL="0" indent="0">
              <a:buNone/>
            </a:pPr>
            <a:endParaRPr lang="nl-NL" dirty="0"/>
          </a:p>
          <a:p>
            <a:pPr marL="0" indent="0">
              <a:buNone/>
            </a:pPr>
            <a:r>
              <a:rPr lang="nl-NL" dirty="0"/>
              <a:t> 		</a:t>
            </a:r>
            <a:endParaRPr lang="nl-NL" dirty="0">
              <a:sym typeface="Wingdings" panose="05000000000000000000" pitchFamily="2" charset="2"/>
            </a:endParaRPr>
          </a:p>
        </p:txBody>
      </p:sp>
      <p:sp>
        <p:nvSpPr>
          <p:cNvPr id="6" name="Pijl: gestreept rechts 5">
            <a:extLst>
              <a:ext uri="{FF2B5EF4-FFF2-40B4-BE49-F238E27FC236}">
                <a16:creationId xmlns:a16="http://schemas.microsoft.com/office/drawing/2014/main" id="{B1316C19-FF21-428A-9718-9333DDEA6A70}"/>
              </a:ext>
            </a:extLst>
          </p:cNvPr>
          <p:cNvSpPr/>
          <p:nvPr/>
        </p:nvSpPr>
        <p:spPr>
          <a:xfrm>
            <a:off x="8937224" y="2386584"/>
            <a:ext cx="2770632" cy="1463040"/>
          </a:xfrm>
          <a:prstGeom prst="stripedRightArrow">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dirty="0">
                <a:solidFill>
                  <a:schemeClr val="accent2"/>
                </a:solidFill>
              </a:rPr>
              <a:t>Rejected</a:t>
            </a:r>
          </a:p>
        </p:txBody>
      </p:sp>
      <p:sp>
        <p:nvSpPr>
          <p:cNvPr id="7" name="Pijl: gestreept rechts 6">
            <a:extLst>
              <a:ext uri="{FF2B5EF4-FFF2-40B4-BE49-F238E27FC236}">
                <a16:creationId xmlns:a16="http://schemas.microsoft.com/office/drawing/2014/main" id="{8DD66D77-D7CF-40F0-B144-6B079B40A10C}"/>
              </a:ext>
            </a:extLst>
          </p:cNvPr>
          <p:cNvSpPr/>
          <p:nvPr/>
        </p:nvSpPr>
        <p:spPr>
          <a:xfrm>
            <a:off x="8937224" y="4314164"/>
            <a:ext cx="2770632" cy="1463040"/>
          </a:xfrm>
          <a:prstGeom prst="stripedRightArrow">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dirty="0">
                <a:solidFill>
                  <a:schemeClr val="accent2"/>
                </a:solidFill>
              </a:rPr>
              <a:t>Rejected</a:t>
            </a:r>
          </a:p>
        </p:txBody>
      </p:sp>
    </p:spTree>
    <p:extLst>
      <p:ext uri="{BB962C8B-B14F-4D97-AF65-F5344CB8AC3E}">
        <p14:creationId xmlns:p14="http://schemas.microsoft.com/office/powerpoint/2010/main" val="528898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3D1F5C-0A80-4293-BFE4-0C7665F83E34}"/>
              </a:ext>
            </a:extLst>
          </p:cNvPr>
          <p:cNvSpPr>
            <a:spLocks noGrp="1"/>
          </p:cNvSpPr>
          <p:nvPr>
            <p:ph type="title"/>
          </p:nvPr>
        </p:nvSpPr>
        <p:spPr/>
        <p:txBody>
          <a:bodyPr/>
          <a:lstStyle/>
          <a:p>
            <a:r>
              <a:rPr lang="nl-NL" dirty="0" err="1"/>
              <a:t>Objections</a:t>
            </a:r>
            <a:r>
              <a:rPr lang="nl-NL" dirty="0"/>
              <a:t> of </a:t>
            </a:r>
            <a:r>
              <a:rPr lang="nl-NL" dirty="0" err="1"/>
              <a:t>belgium</a:t>
            </a:r>
            <a:r>
              <a:rPr lang="nl-NL" dirty="0"/>
              <a:t>:</a:t>
            </a:r>
          </a:p>
        </p:txBody>
      </p:sp>
      <p:sp>
        <p:nvSpPr>
          <p:cNvPr id="3" name="Tijdelijke aanduiding voor inhoud 2">
            <a:extLst>
              <a:ext uri="{FF2B5EF4-FFF2-40B4-BE49-F238E27FC236}">
                <a16:creationId xmlns:a16="http://schemas.microsoft.com/office/drawing/2014/main" id="{47A19A98-6E7A-4B49-B67B-10FADEB123CB}"/>
              </a:ext>
            </a:extLst>
          </p:cNvPr>
          <p:cNvSpPr>
            <a:spLocks noGrp="1"/>
          </p:cNvSpPr>
          <p:nvPr>
            <p:ph idx="1"/>
          </p:nvPr>
        </p:nvSpPr>
        <p:spPr>
          <a:xfrm>
            <a:off x="581191" y="1961040"/>
            <a:ext cx="11029615" cy="4741512"/>
          </a:xfrm>
        </p:spPr>
        <p:txBody>
          <a:bodyPr>
            <a:normAutofit lnSpcReduction="10000"/>
          </a:bodyPr>
          <a:lstStyle/>
          <a:p>
            <a:pPr marL="342900" indent="-342900">
              <a:buFont typeface="+mj-lt"/>
              <a:buAutoNum type="arabicPeriod" startAt="3"/>
            </a:pPr>
            <a:r>
              <a:rPr lang="nl-NL" b="1" dirty="0" err="1"/>
              <a:t>Admissability</a:t>
            </a:r>
            <a:r>
              <a:rPr lang="nl-NL" b="1" dirty="0"/>
              <a:t> </a:t>
            </a:r>
          </a:p>
          <a:p>
            <a:pPr marL="0" indent="0">
              <a:buNone/>
            </a:pPr>
            <a:r>
              <a:rPr lang="nl-NL" dirty="0"/>
              <a:t>	case is </a:t>
            </a:r>
            <a:r>
              <a:rPr lang="nl-NL" dirty="0" err="1"/>
              <a:t>materially</a:t>
            </a:r>
            <a:r>
              <a:rPr lang="nl-NL" dirty="0"/>
              <a:t> different, </a:t>
            </a:r>
            <a:r>
              <a:rPr lang="nl-NL" dirty="0" err="1"/>
              <a:t>so</a:t>
            </a:r>
            <a:r>
              <a:rPr lang="nl-NL" dirty="0"/>
              <a:t> </a:t>
            </a:r>
            <a:r>
              <a:rPr lang="nl-NL" dirty="0" err="1"/>
              <a:t>the</a:t>
            </a:r>
            <a:r>
              <a:rPr lang="nl-NL" dirty="0"/>
              <a:t> Court </a:t>
            </a:r>
            <a:r>
              <a:rPr lang="nl-NL" dirty="0" err="1"/>
              <a:t>lacks</a:t>
            </a:r>
            <a:r>
              <a:rPr lang="nl-NL" dirty="0"/>
              <a:t> </a:t>
            </a:r>
            <a:r>
              <a:rPr lang="nl-NL" dirty="0" err="1"/>
              <a:t>jurisdiction</a:t>
            </a:r>
            <a:endParaRPr lang="nl-NL" dirty="0"/>
          </a:p>
          <a:p>
            <a:pPr>
              <a:buFont typeface="Wingdings" panose="05000000000000000000" pitchFamily="2" charset="2"/>
              <a:buChar char="à"/>
            </a:pPr>
            <a:r>
              <a:rPr lang="nl-NL" dirty="0" err="1">
                <a:sym typeface="Wingdings" panose="05000000000000000000" pitchFamily="2" charset="2"/>
              </a:rPr>
              <a:t>Dispute</a:t>
            </a:r>
            <a:r>
              <a:rPr lang="nl-NL" dirty="0">
                <a:sym typeface="Wingdings" panose="05000000000000000000" pitchFamily="2" charset="2"/>
              </a:rPr>
              <a:t> is </a:t>
            </a:r>
            <a:r>
              <a:rPr lang="nl-NL" dirty="0" err="1">
                <a:sym typeface="Wingdings" panose="05000000000000000000" pitchFamily="2" charset="2"/>
              </a:rPr>
              <a:t>not</a:t>
            </a:r>
            <a:r>
              <a:rPr lang="nl-NL" dirty="0">
                <a:sym typeface="Wingdings" panose="05000000000000000000" pitchFamily="2" charset="2"/>
              </a:rPr>
              <a:t> </a:t>
            </a:r>
            <a:r>
              <a:rPr lang="nl-NL" dirty="0" err="1">
                <a:sym typeface="Wingdings" panose="05000000000000000000" pitchFamily="2" charset="2"/>
              </a:rPr>
              <a:t>transformed</a:t>
            </a:r>
            <a:r>
              <a:rPr lang="nl-NL" dirty="0">
                <a:sym typeface="Wingdings" panose="05000000000000000000" pitchFamily="2" charset="2"/>
              </a:rPr>
              <a:t> </a:t>
            </a:r>
            <a:r>
              <a:rPr lang="nl-NL" dirty="0" err="1">
                <a:sym typeface="Wingdings" panose="05000000000000000000" pitchFamily="2" charset="2"/>
              </a:rPr>
              <a:t>into</a:t>
            </a:r>
            <a:r>
              <a:rPr lang="nl-NL" dirty="0">
                <a:sym typeface="Wingdings" panose="05000000000000000000" pitchFamily="2" charset="2"/>
              </a:rPr>
              <a:t> </a:t>
            </a:r>
            <a:r>
              <a:rPr lang="nl-NL" dirty="0" err="1">
                <a:sym typeface="Wingdings" panose="05000000000000000000" pitchFamily="2" charset="2"/>
              </a:rPr>
              <a:t>another</a:t>
            </a:r>
            <a:r>
              <a:rPr lang="nl-NL" dirty="0">
                <a:sym typeface="Wingdings" panose="05000000000000000000" pitchFamily="2" charset="2"/>
              </a:rPr>
              <a:t> </a:t>
            </a:r>
            <a:r>
              <a:rPr lang="nl-NL" dirty="0" err="1">
                <a:sym typeface="Wingdings" panose="05000000000000000000" pitchFamily="2" charset="2"/>
              </a:rPr>
              <a:t>with</a:t>
            </a:r>
            <a:r>
              <a:rPr lang="nl-NL" dirty="0">
                <a:sym typeface="Wingdings" panose="05000000000000000000" pitchFamily="2" charset="2"/>
              </a:rPr>
              <a:t> a different </a:t>
            </a:r>
            <a:r>
              <a:rPr lang="nl-NL" dirty="0" err="1">
                <a:sym typeface="Wingdings" panose="05000000000000000000" pitchFamily="2" charset="2"/>
              </a:rPr>
              <a:t>character</a:t>
            </a:r>
            <a:r>
              <a:rPr lang="nl-NL" dirty="0">
                <a:sym typeface="Wingdings" panose="05000000000000000000" pitchFamily="2" charset="2"/>
              </a:rPr>
              <a:t> </a:t>
            </a:r>
          </a:p>
          <a:p>
            <a:pPr>
              <a:buFont typeface="Wingdings" panose="05000000000000000000" pitchFamily="2" charset="2"/>
              <a:buChar char="à"/>
            </a:pPr>
            <a:endParaRPr lang="nl-NL" dirty="0">
              <a:sym typeface="Wingdings" panose="05000000000000000000" pitchFamily="2" charset="2"/>
            </a:endParaRPr>
          </a:p>
          <a:p>
            <a:pPr marL="342900" indent="-342900">
              <a:buFont typeface="+mj-lt"/>
              <a:buAutoNum type="arabicPeriod" startAt="4"/>
            </a:pPr>
            <a:r>
              <a:rPr lang="nl-NL" b="1" dirty="0" err="1">
                <a:sym typeface="Wingdings" panose="05000000000000000000" pitchFamily="2" charset="2"/>
              </a:rPr>
              <a:t>Admissability</a:t>
            </a:r>
            <a:endParaRPr lang="nl-NL" b="1" dirty="0">
              <a:sym typeface="Wingdings" panose="05000000000000000000" pitchFamily="2" charset="2"/>
            </a:endParaRPr>
          </a:p>
          <a:p>
            <a:pPr marL="0" indent="0">
              <a:buNone/>
            </a:pPr>
            <a:r>
              <a:rPr lang="nl-NL" dirty="0">
                <a:sym typeface="Wingdings" panose="05000000000000000000" pitchFamily="2" charset="2"/>
              </a:rPr>
              <a:t>	action of </a:t>
            </a:r>
            <a:r>
              <a:rPr lang="nl-NL" dirty="0" err="1">
                <a:sym typeface="Wingdings" panose="05000000000000000000" pitchFamily="2" charset="2"/>
              </a:rPr>
              <a:t>diplomatic</a:t>
            </a:r>
            <a:r>
              <a:rPr lang="nl-NL" dirty="0">
                <a:sym typeface="Wingdings" panose="05000000000000000000" pitchFamily="2" charset="2"/>
              </a:rPr>
              <a:t> </a:t>
            </a:r>
            <a:r>
              <a:rPr lang="nl-NL" dirty="0" err="1">
                <a:sym typeface="Wingdings" panose="05000000000000000000" pitchFamily="2" charset="2"/>
              </a:rPr>
              <a:t>protection</a:t>
            </a:r>
            <a:r>
              <a:rPr lang="nl-NL" dirty="0">
                <a:sym typeface="Wingdings" panose="05000000000000000000" pitchFamily="2" charset="2"/>
              </a:rPr>
              <a:t>, but </a:t>
            </a:r>
            <a:r>
              <a:rPr lang="nl-NL" dirty="0" err="1">
                <a:sym typeface="Wingdings" panose="05000000000000000000" pitchFamily="2" charset="2"/>
              </a:rPr>
              <a:t>the</a:t>
            </a:r>
            <a:r>
              <a:rPr lang="nl-NL" dirty="0">
                <a:sym typeface="Wingdings" panose="05000000000000000000" pitchFamily="2" charset="2"/>
              </a:rPr>
              <a:t> </a:t>
            </a:r>
            <a:r>
              <a:rPr lang="nl-NL" dirty="0" err="1">
                <a:sym typeface="Wingdings" panose="05000000000000000000" pitchFamily="2" charset="2"/>
              </a:rPr>
              <a:t>local</a:t>
            </a:r>
            <a:r>
              <a:rPr lang="nl-NL" dirty="0">
                <a:sym typeface="Wingdings" panose="05000000000000000000" pitchFamily="2" charset="2"/>
              </a:rPr>
              <a:t> remedies are </a:t>
            </a:r>
            <a:r>
              <a:rPr lang="nl-NL" dirty="0" err="1">
                <a:sym typeface="Wingdings" panose="05000000000000000000" pitchFamily="2" charset="2"/>
              </a:rPr>
              <a:t>not</a:t>
            </a:r>
            <a:r>
              <a:rPr lang="nl-NL" dirty="0">
                <a:sym typeface="Wingdings" panose="05000000000000000000" pitchFamily="2" charset="2"/>
              </a:rPr>
              <a:t> </a:t>
            </a:r>
            <a:r>
              <a:rPr lang="nl-NL" dirty="0" err="1">
                <a:sym typeface="Wingdings" panose="05000000000000000000" pitchFamily="2" charset="2"/>
              </a:rPr>
              <a:t>exhausted</a:t>
            </a:r>
            <a:r>
              <a:rPr lang="nl-NL" dirty="0">
                <a:sym typeface="Wingdings" panose="05000000000000000000" pitchFamily="2" charset="2"/>
              </a:rPr>
              <a:t> </a:t>
            </a:r>
          </a:p>
          <a:p>
            <a:pPr>
              <a:buFont typeface="Wingdings" panose="05000000000000000000" pitchFamily="2" charset="2"/>
              <a:buChar char="à"/>
            </a:pPr>
            <a:r>
              <a:rPr lang="nl-NL" dirty="0">
                <a:sym typeface="Wingdings" panose="05000000000000000000" pitchFamily="2" charset="2"/>
              </a:rPr>
              <a:t>Case is </a:t>
            </a:r>
            <a:r>
              <a:rPr lang="nl-NL" dirty="0" err="1">
                <a:sym typeface="Wingdings" panose="05000000000000000000" pitchFamily="2" charset="2"/>
              </a:rPr>
              <a:t>still</a:t>
            </a:r>
            <a:r>
              <a:rPr lang="nl-NL" dirty="0">
                <a:sym typeface="Wingdings" panose="05000000000000000000" pitchFamily="2" charset="2"/>
              </a:rPr>
              <a:t> </a:t>
            </a:r>
            <a:r>
              <a:rPr lang="nl-NL" dirty="0" err="1">
                <a:sym typeface="Wingdings" panose="05000000000000000000" pitchFamily="2" charset="2"/>
              </a:rPr>
              <a:t>about</a:t>
            </a:r>
            <a:r>
              <a:rPr lang="nl-NL" dirty="0">
                <a:sym typeface="Wingdings" panose="05000000000000000000" pitchFamily="2" charset="2"/>
              </a:rPr>
              <a:t> </a:t>
            </a:r>
            <a:r>
              <a:rPr lang="nl-NL" dirty="0" err="1">
                <a:sym typeface="Wingdings" panose="05000000000000000000" pitchFamily="2" charset="2"/>
              </a:rPr>
              <a:t>the</a:t>
            </a:r>
            <a:r>
              <a:rPr lang="nl-NL" dirty="0">
                <a:sym typeface="Wingdings" panose="05000000000000000000" pitchFamily="2" charset="2"/>
              </a:rPr>
              <a:t> </a:t>
            </a:r>
            <a:r>
              <a:rPr lang="nl-NL" dirty="0" err="1">
                <a:sym typeface="Wingdings" panose="05000000000000000000" pitchFamily="2" charset="2"/>
              </a:rPr>
              <a:t>lawfulness</a:t>
            </a:r>
            <a:r>
              <a:rPr lang="nl-NL" dirty="0">
                <a:sym typeface="Wingdings" panose="05000000000000000000" pitchFamily="2" charset="2"/>
              </a:rPr>
              <a:t> of </a:t>
            </a:r>
            <a:r>
              <a:rPr lang="nl-NL" dirty="0" err="1">
                <a:sym typeface="Wingdings" panose="05000000000000000000" pitchFamily="2" charset="2"/>
              </a:rPr>
              <a:t>the</a:t>
            </a:r>
            <a:r>
              <a:rPr lang="nl-NL" dirty="0">
                <a:sym typeface="Wingdings" panose="05000000000000000000" pitchFamily="2" charset="2"/>
              </a:rPr>
              <a:t> arrest warrant </a:t>
            </a:r>
          </a:p>
          <a:p>
            <a:pPr>
              <a:buFont typeface="Wingdings" panose="05000000000000000000" pitchFamily="2" charset="2"/>
              <a:buChar char="à"/>
            </a:pPr>
            <a:endParaRPr lang="nl-NL" dirty="0">
              <a:sym typeface="Wingdings" panose="05000000000000000000" pitchFamily="2" charset="2"/>
            </a:endParaRPr>
          </a:p>
          <a:p>
            <a:pPr marL="0" indent="0">
              <a:buNone/>
            </a:pPr>
            <a:r>
              <a:rPr lang="nl-NL" b="1" dirty="0">
                <a:solidFill>
                  <a:schemeClr val="accent2"/>
                </a:solidFill>
                <a:sym typeface="Wingdings" panose="05000000000000000000" pitchFamily="2" charset="2"/>
              </a:rPr>
              <a:t>+</a:t>
            </a:r>
            <a:r>
              <a:rPr lang="nl-NL" b="1" dirty="0">
                <a:sym typeface="Wingdings" panose="05000000000000000000" pitchFamily="2" charset="2"/>
              </a:rPr>
              <a:t>    </a:t>
            </a:r>
            <a:r>
              <a:rPr lang="nl-NL" b="1" dirty="0" err="1">
                <a:sym typeface="Wingdings" panose="05000000000000000000" pitchFamily="2" charset="2"/>
              </a:rPr>
              <a:t>Subsidiary</a:t>
            </a:r>
            <a:r>
              <a:rPr lang="nl-NL" b="1" dirty="0">
                <a:sym typeface="Wingdings" panose="05000000000000000000" pitchFamily="2" charset="2"/>
              </a:rPr>
              <a:t> argument </a:t>
            </a:r>
          </a:p>
          <a:p>
            <a:pPr marL="0" indent="0">
              <a:buNone/>
            </a:pPr>
            <a:r>
              <a:rPr lang="nl-NL" dirty="0">
                <a:sym typeface="Wingdings" panose="05000000000000000000" pitchFamily="2" charset="2"/>
              </a:rPr>
              <a:t>	non ultra </a:t>
            </a:r>
            <a:r>
              <a:rPr lang="nl-NL" dirty="0" err="1">
                <a:sym typeface="Wingdings" panose="05000000000000000000" pitchFamily="2" charset="2"/>
              </a:rPr>
              <a:t>petita</a:t>
            </a:r>
            <a:r>
              <a:rPr lang="nl-NL" dirty="0">
                <a:sym typeface="Wingdings" panose="05000000000000000000" pitchFamily="2" charset="2"/>
              </a:rPr>
              <a:t> </a:t>
            </a:r>
            <a:r>
              <a:rPr lang="nl-NL" dirty="0" err="1">
                <a:sym typeface="Wingdings" panose="05000000000000000000" pitchFamily="2" charset="2"/>
              </a:rPr>
              <a:t>rule</a:t>
            </a:r>
            <a:r>
              <a:rPr lang="nl-NL" dirty="0">
                <a:sym typeface="Wingdings" panose="05000000000000000000" pitchFamily="2" charset="2"/>
              </a:rPr>
              <a:t>  “</a:t>
            </a:r>
            <a:r>
              <a:rPr lang="nl-NL" dirty="0" err="1">
                <a:sym typeface="Wingdings" panose="05000000000000000000" pitchFamily="2" charset="2"/>
              </a:rPr>
              <a:t>not</a:t>
            </a:r>
            <a:r>
              <a:rPr lang="nl-NL" dirty="0">
                <a:sym typeface="Wingdings" panose="05000000000000000000" pitchFamily="2" charset="2"/>
              </a:rPr>
              <a:t> </a:t>
            </a:r>
            <a:r>
              <a:rPr lang="nl-NL" dirty="0" err="1">
                <a:sym typeface="Wingdings" panose="05000000000000000000" pitchFamily="2" charset="2"/>
              </a:rPr>
              <a:t>beyond</a:t>
            </a:r>
            <a:r>
              <a:rPr lang="nl-NL" dirty="0">
                <a:sym typeface="Wingdings" panose="05000000000000000000" pitchFamily="2" charset="2"/>
              </a:rPr>
              <a:t> </a:t>
            </a:r>
            <a:r>
              <a:rPr lang="nl-NL" dirty="0" err="1">
                <a:sym typeface="Wingdings" panose="05000000000000000000" pitchFamily="2" charset="2"/>
              </a:rPr>
              <a:t>the</a:t>
            </a:r>
            <a:r>
              <a:rPr lang="nl-NL" dirty="0">
                <a:sym typeface="Wingdings" panose="05000000000000000000" pitchFamily="2" charset="2"/>
              </a:rPr>
              <a:t> </a:t>
            </a:r>
            <a:r>
              <a:rPr lang="nl-NL" dirty="0" err="1">
                <a:sym typeface="Wingdings" panose="05000000000000000000" pitchFamily="2" charset="2"/>
              </a:rPr>
              <a:t>request</a:t>
            </a:r>
            <a:r>
              <a:rPr lang="nl-NL" dirty="0">
                <a:sym typeface="Wingdings" panose="05000000000000000000" pitchFamily="2" charset="2"/>
              </a:rPr>
              <a:t>”</a:t>
            </a:r>
          </a:p>
          <a:p>
            <a:pPr marL="0" indent="0">
              <a:buNone/>
            </a:pPr>
            <a:r>
              <a:rPr lang="nl-NL" dirty="0">
                <a:sym typeface="Wingdings" panose="05000000000000000000" pitchFamily="2" charset="2"/>
              </a:rPr>
              <a:t> Non ultra </a:t>
            </a:r>
            <a:r>
              <a:rPr lang="nl-NL" dirty="0" err="1">
                <a:sym typeface="Wingdings" panose="05000000000000000000" pitchFamily="2" charset="2"/>
              </a:rPr>
              <a:t>petita</a:t>
            </a:r>
            <a:r>
              <a:rPr lang="nl-NL" dirty="0">
                <a:sym typeface="Wingdings" panose="05000000000000000000" pitchFamily="2" charset="2"/>
              </a:rPr>
              <a:t> </a:t>
            </a:r>
            <a:r>
              <a:rPr lang="nl-NL" dirty="0" err="1">
                <a:sym typeface="Wingdings" panose="05000000000000000000" pitchFamily="2" charset="2"/>
              </a:rPr>
              <a:t>rule</a:t>
            </a:r>
            <a:r>
              <a:rPr lang="nl-NL" dirty="0">
                <a:sym typeface="Wingdings" panose="05000000000000000000" pitchFamily="2" charset="2"/>
              </a:rPr>
              <a:t> </a:t>
            </a:r>
            <a:r>
              <a:rPr lang="nl-NL" dirty="0" err="1">
                <a:sym typeface="Wingdings" panose="05000000000000000000" pitchFamily="2" charset="2"/>
              </a:rPr>
              <a:t>cannot</a:t>
            </a:r>
            <a:r>
              <a:rPr lang="nl-NL" dirty="0">
                <a:sym typeface="Wingdings" panose="05000000000000000000" pitchFamily="2" charset="2"/>
              </a:rPr>
              <a:t> </a:t>
            </a:r>
            <a:r>
              <a:rPr lang="nl-NL" dirty="0" err="1">
                <a:sym typeface="Wingdings" panose="05000000000000000000" pitchFamily="2" charset="2"/>
              </a:rPr>
              <a:t>preclude</a:t>
            </a:r>
            <a:r>
              <a:rPr lang="nl-NL" dirty="0">
                <a:sym typeface="Wingdings" panose="05000000000000000000" pitchFamily="2" charset="2"/>
              </a:rPr>
              <a:t> </a:t>
            </a:r>
            <a:r>
              <a:rPr lang="nl-NL" dirty="0" err="1">
                <a:sym typeface="Wingdings" panose="05000000000000000000" pitchFamily="2" charset="2"/>
              </a:rPr>
              <a:t>the</a:t>
            </a:r>
            <a:r>
              <a:rPr lang="nl-NL" dirty="0">
                <a:sym typeface="Wingdings" panose="05000000000000000000" pitchFamily="2" charset="2"/>
              </a:rPr>
              <a:t> Court </a:t>
            </a:r>
            <a:r>
              <a:rPr lang="nl-NL" dirty="0" err="1">
                <a:sym typeface="Wingdings" panose="05000000000000000000" pitchFamily="2" charset="2"/>
              </a:rPr>
              <a:t>from</a:t>
            </a:r>
            <a:r>
              <a:rPr lang="nl-NL" dirty="0">
                <a:sym typeface="Wingdings" panose="05000000000000000000" pitchFamily="2" charset="2"/>
              </a:rPr>
              <a:t> </a:t>
            </a:r>
            <a:r>
              <a:rPr lang="nl-NL" dirty="0" err="1">
                <a:sym typeface="Wingdings" panose="05000000000000000000" pitchFamily="2" charset="2"/>
              </a:rPr>
              <a:t>addressing</a:t>
            </a:r>
            <a:r>
              <a:rPr lang="nl-NL" dirty="0">
                <a:sym typeface="Wingdings" panose="05000000000000000000" pitchFamily="2" charset="2"/>
              </a:rPr>
              <a:t> </a:t>
            </a:r>
            <a:r>
              <a:rPr lang="nl-NL" dirty="0" err="1">
                <a:sym typeface="Wingdings" panose="05000000000000000000" pitchFamily="2" charset="2"/>
              </a:rPr>
              <a:t>certain</a:t>
            </a:r>
            <a:r>
              <a:rPr lang="nl-NL" dirty="0">
                <a:sym typeface="Wingdings" panose="05000000000000000000" pitchFamily="2" charset="2"/>
              </a:rPr>
              <a:t> </a:t>
            </a:r>
            <a:r>
              <a:rPr lang="nl-NL" dirty="0" err="1">
                <a:sym typeface="Wingdings" panose="05000000000000000000" pitchFamily="2" charset="2"/>
              </a:rPr>
              <a:t>legal</a:t>
            </a:r>
            <a:r>
              <a:rPr lang="nl-NL" dirty="0">
                <a:sym typeface="Wingdings" panose="05000000000000000000" pitchFamily="2" charset="2"/>
              </a:rPr>
              <a:t> points in </a:t>
            </a:r>
            <a:r>
              <a:rPr lang="nl-NL" dirty="0" err="1">
                <a:sym typeface="Wingdings" panose="05000000000000000000" pitchFamily="2" charset="2"/>
              </a:rPr>
              <a:t>its</a:t>
            </a:r>
            <a:r>
              <a:rPr lang="nl-NL" dirty="0">
                <a:sym typeface="Wingdings" panose="05000000000000000000" pitchFamily="2" charset="2"/>
              </a:rPr>
              <a:t> </a:t>
            </a:r>
            <a:r>
              <a:rPr lang="nl-NL" dirty="0" err="1">
                <a:sym typeface="Wingdings" panose="05000000000000000000" pitchFamily="2" charset="2"/>
              </a:rPr>
              <a:t>reasoning</a:t>
            </a:r>
            <a:endParaRPr lang="nl-NL" dirty="0">
              <a:sym typeface="Wingdings" panose="05000000000000000000" pitchFamily="2" charset="2"/>
            </a:endParaRPr>
          </a:p>
          <a:p>
            <a:pPr marL="0" indent="0">
              <a:buNone/>
            </a:pPr>
            <a:r>
              <a:rPr lang="nl-NL" dirty="0">
                <a:sym typeface="Wingdings" panose="05000000000000000000" pitchFamily="2" charset="2"/>
              </a:rPr>
              <a:t>	</a:t>
            </a:r>
            <a:endParaRPr lang="nl-NL" dirty="0"/>
          </a:p>
        </p:txBody>
      </p:sp>
      <p:sp>
        <p:nvSpPr>
          <p:cNvPr id="4" name="Pijl: gestreept rechts 3">
            <a:extLst>
              <a:ext uri="{FF2B5EF4-FFF2-40B4-BE49-F238E27FC236}">
                <a16:creationId xmlns:a16="http://schemas.microsoft.com/office/drawing/2014/main" id="{A2E71E9D-3A36-4BBE-9FBE-83D0DF0C07CE}"/>
              </a:ext>
            </a:extLst>
          </p:cNvPr>
          <p:cNvSpPr/>
          <p:nvPr/>
        </p:nvSpPr>
        <p:spPr>
          <a:xfrm>
            <a:off x="9187648" y="3594722"/>
            <a:ext cx="2770632" cy="1173548"/>
          </a:xfrm>
          <a:prstGeom prst="stripedRightArrow">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dirty="0">
                <a:solidFill>
                  <a:schemeClr val="accent2"/>
                </a:solidFill>
              </a:rPr>
              <a:t>Rejected</a:t>
            </a:r>
          </a:p>
        </p:txBody>
      </p:sp>
      <p:sp>
        <p:nvSpPr>
          <p:cNvPr id="7" name="Pijl: gestreept rechts 6">
            <a:extLst>
              <a:ext uri="{FF2B5EF4-FFF2-40B4-BE49-F238E27FC236}">
                <a16:creationId xmlns:a16="http://schemas.microsoft.com/office/drawing/2014/main" id="{1C2E4863-D17A-40DC-BDCD-72BDE3109894}"/>
              </a:ext>
            </a:extLst>
          </p:cNvPr>
          <p:cNvSpPr/>
          <p:nvPr/>
        </p:nvSpPr>
        <p:spPr>
          <a:xfrm>
            <a:off x="9187648" y="2207149"/>
            <a:ext cx="2770632" cy="1173548"/>
          </a:xfrm>
          <a:prstGeom prst="stripedRightArrow">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dirty="0">
                <a:solidFill>
                  <a:schemeClr val="accent2"/>
                </a:solidFill>
              </a:rPr>
              <a:t>Rejected</a:t>
            </a:r>
          </a:p>
        </p:txBody>
      </p:sp>
      <p:sp>
        <p:nvSpPr>
          <p:cNvPr id="8" name="Pijl: gestreept rechts 7">
            <a:extLst>
              <a:ext uri="{FF2B5EF4-FFF2-40B4-BE49-F238E27FC236}">
                <a16:creationId xmlns:a16="http://schemas.microsoft.com/office/drawing/2014/main" id="{6C951F64-B5F6-4A78-9968-09FCF9B9B7D0}"/>
              </a:ext>
            </a:extLst>
          </p:cNvPr>
          <p:cNvSpPr/>
          <p:nvPr/>
        </p:nvSpPr>
        <p:spPr>
          <a:xfrm>
            <a:off x="9187648" y="4982296"/>
            <a:ext cx="2770632" cy="1173548"/>
          </a:xfrm>
          <a:prstGeom prst="stripedRightArrow">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dirty="0">
                <a:solidFill>
                  <a:schemeClr val="accent2"/>
                </a:solidFill>
              </a:rPr>
              <a:t>Rejected</a:t>
            </a:r>
          </a:p>
        </p:txBody>
      </p:sp>
      <p:sp>
        <p:nvSpPr>
          <p:cNvPr id="10" name="Rechthoek: afgeronde diagonale hoeken 9">
            <a:extLst>
              <a:ext uri="{FF2B5EF4-FFF2-40B4-BE49-F238E27FC236}">
                <a16:creationId xmlns:a16="http://schemas.microsoft.com/office/drawing/2014/main" id="{54DEFAED-EC9E-496B-9665-A6064469DE4A}"/>
              </a:ext>
            </a:extLst>
          </p:cNvPr>
          <p:cNvSpPr/>
          <p:nvPr/>
        </p:nvSpPr>
        <p:spPr>
          <a:xfrm>
            <a:off x="429768" y="2039112"/>
            <a:ext cx="8522208" cy="4187952"/>
          </a:xfrm>
          <a:prstGeom prst="round2Diag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So by rejecting all the objections of Belgium, the Court concludes that it has jurisdiction, that the Application is not without object, that the case is not moot and that the Application is admissible. </a:t>
            </a:r>
            <a:endParaRPr lang="nl-NL" sz="2400" dirty="0"/>
          </a:p>
        </p:txBody>
      </p:sp>
    </p:spTree>
    <p:extLst>
      <p:ext uri="{BB962C8B-B14F-4D97-AF65-F5344CB8AC3E}">
        <p14:creationId xmlns:p14="http://schemas.microsoft.com/office/powerpoint/2010/main" val="1525743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A9D290-8524-4453-8EEB-CD7BD763F003}"/>
              </a:ext>
            </a:extLst>
          </p:cNvPr>
          <p:cNvSpPr>
            <a:spLocks noGrp="1"/>
          </p:cNvSpPr>
          <p:nvPr>
            <p:ph type="title"/>
          </p:nvPr>
        </p:nvSpPr>
        <p:spPr/>
        <p:txBody>
          <a:bodyPr/>
          <a:lstStyle/>
          <a:p>
            <a:r>
              <a:rPr lang="nl-NL" dirty="0" err="1"/>
              <a:t>Merits</a:t>
            </a:r>
            <a:r>
              <a:rPr lang="nl-NL" dirty="0"/>
              <a:t> of </a:t>
            </a:r>
            <a:r>
              <a:rPr lang="nl-NL" dirty="0" err="1"/>
              <a:t>the</a:t>
            </a:r>
            <a:r>
              <a:rPr lang="nl-NL" dirty="0"/>
              <a:t> case:</a:t>
            </a:r>
          </a:p>
        </p:txBody>
      </p:sp>
      <p:sp>
        <p:nvSpPr>
          <p:cNvPr id="3" name="Tijdelijke aanduiding voor inhoud 2">
            <a:extLst>
              <a:ext uri="{FF2B5EF4-FFF2-40B4-BE49-F238E27FC236}">
                <a16:creationId xmlns:a16="http://schemas.microsoft.com/office/drawing/2014/main" id="{599C0C3D-FD03-4995-B572-2C2A71CAB8EB}"/>
              </a:ext>
            </a:extLst>
          </p:cNvPr>
          <p:cNvSpPr>
            <a:spLocks noGrp="1"/>
          </p:cNvSpPr>
          <p:nvPr>
            <p:ph idx="1"/>
          </p:nvPr>
        </p:nvSpPr>
        <p:spPr/>
        <p:txBody>
          <a:bodyPr/>
          <a:lstStyle/>
          <a:p>
            <a:pPr marL="342900" indent="-342900">
              <a:buFont typeface="+mj-lt"/>
              <a:buAutoNum type="arabicPeriod"/>
            </a:pPr>
            <a:r>
              <a:rPr lang="nl-NL" dirty="0" err="1"/>
              <a:t>Immunity</a:t>
            </a:r>
            <a:r>
              <a:rPr lang="nl-NL" dirty="0"/>
              <a:t> </a:t>
            </a:r>
            <a:r>
              <a:rPr lang="nl-NL" dirty="0" err="1"/>
              <a:t>can</a:t>
            </a:r>
            <a:r>
              <a:rPr lang="nl-NL" dirty="0"/>
              <a:t> </a:t>
            </a:r>
            <a:r>
              <a:rPr lang="nl-NL" dirty="0" err="1"/>
              <a:t>not</a:t>
            </a:r>
            <a:r>
              <a:rPr lang="nl-NL" dirty="0"/>
              <a:t> </a:t>
            </a:r>
            <a:r>
              <a:rPr lang="nl-NL" dirty="0" err="1"/>
              <a:t>protect</a:t>
            </a:r>
            <a:r>
              <a:rPr lang="nl-NL" dirty="0"/>
              <a:t> </a:t>
            </a:r>
            <a:r>
              <a:rPr lang="nl-NL" dirty="0" err="1"/>
              <a:t>against</a:t>
            </a:r>
            <a:r>
              <a:rPr lang="nl-NL" dirty="0"/>
              <a:t> </a:t>
            </a:r>
            <a:r>
              <a:rPr lang="nl-NL" dirty="0" err="1"/>
              <a:t>being</a:t>
            </a:r>
            <a:r>
              <a:rPr lang="nl-NL" dirty="0"/>
              <a:t> </a:t>
            </a:r>
            <a:r>
              <a:rPr lang="nl-NL" dirty="0" err="1"/>
              <a:t>prosecuted</a:t>
            </a:r>
            <a:r>
              <a:rPr lang="nl-NL" dirty="0"/>
              <a:t> </a:t>
            </a:r>
            <a:r>
              <a:rPr lang="nl-NL" dirty="0" err="1"/>
              <a:t>for</a:t>
            </a:r>
            <a:r>
              <a:rPr lang="nl-NL" dirty="0"/>
              <a:t> crimes </a:t>
            </a:r>
            <a:r>
              <a:rPr lang="nl-NL" dirty="0" err="1"/>
              <a:t>against</a:t>
            </a:r>
            <a:r>
              <a:rPr lang="nl-NL" dirty="0"/>
              <a:t> </a:t>
            </a:r>
            <a:r>
              <a:rPr lang="nl-NL" dirty="0" err="1"/>
              <a:t>humanity</a:t>
            </a:r>
            <a:r>
              <a:rPr lang="nl-NL" dirty="0"/>
              <a:t> </a:t>
            </a:r>
          </a:p>
          <a:p>
            <a:pPr>
              <a:buFont typeface="Wingdings" panose="05000000000000000000" pitchFamily="2" charset="2"/>
              <a:buChar char="à"/>
            </a:pPr>
            <a:r>
              <a:rPr lang="nl-NL" dirty="0" err="1">
                <a:sym typeface="Wingdings" panose="05000000000000000000" pitchFamily="2" charset="2"/>
              </a:rPr>
              <a:t>There</a:t>
            </a:r>
            <a:r>
              <a:rPr lang="nl-NL" dirty="0">
                <a:sym typeface="Wingdings" panose="05000000000000000000" pitchFamily="2" charset="2"/>
              </a:rPr>
              <a:t> </a:t>
            </a:r>
            <a:r>
              <a:rPr lang="nl-NL" dirty="0" err="1">
                <a:sym typeface="Wingdings" panose="05000000000000000000" pitchFamily="2" charset="2"/>
              </a:rPr>
              <a:t>excists</a:t>
            </a:r>
            <a:r>
              <a:rPr lang="nl-NL" dirty="0">
                <a:sym typeface="Wingdings" panose="05000000000000000000" pitchFamily="2" charset="2"/>
              </a:rPr>
              <a:t> no </a:t>
            </a:r>
            <a:r>
              <a:rPr lang="nl-NL" dirty="0" err="1">
                <a:sym typeface="Wingdings" panose="05000000000000000000" pitchFamily="2" charset="2"/>
              </a:rPr>
              <a:t>exception</a:t>
            </a:r>
            <a:r>
              <a:rPr lang="nl-NL" dirty="0">
                <a:sym typeface="Wingdings" panose="05000000000000000000" pitchFamily="2" charset="2"/>
              </a:rPr>
              <a:t> </a:t>
            </a:r>
            <a:r>
              <a:rPr lang="nl-NL" dirty="0" err="1">
                <a:sym typeface="Wingdings" panose="05000000000000000000" pitchFamily="2" charset="2"/>
              </a:rPr>
              <a:t>to</a:t>
            </a:r>
            <a:r>
              <a:rPr lang="nl-NL" dirty="0">
                <a:sym typeface="Wingdings" panose="05000000000000000000" pitchFamily="2" charset="2"/>
              </a:rPr>
              <a:t> </a:t>
            </a:r>
            <a:r>
              <a:rPr lang="nl-NL" dirty="0" err="1">
                <a:sym typeface="Wingdings" panose="05000000000000000000" pitchFamily="2" charset="2"/>
              </a:rPr>
              <a:t>immunity</a:t>
            </a:r>
            <a:endParaRPr lang="nl-NL" dirty="0">
              <a:sym typeface="Wingdings" panose="05000000000000000000" pitchFamily="2" charset="2"/>
            </a:endParaRPr>
          </a:p>
          <a:p>
            <a:pPr>
              <a:buFont typeface="Wingdings" panose="05000000000000000000" pitchFamily="2" charset="2"/>
              <a:buChar char="à"/>
            </a:pPr>
            <a:endParaRPr lang="nl-NL" dirty="0">
              <a:sym typeface="Wingdings" panose="05000000000000000000" pitchFamily="2" charset="2"/>
            </a:endParaRPr>
          </a:p>
          <a:p>
            <a:pPr marL="342900" indent="-342900">
              <a:buFont typeface="+mj-lt"/>
              <a:buAutoNum type="arabicPeriod" startAt="2"/>
            </a:pPr>
            <a:r>
              <a:rPr lang="nl-NL" dirty="0"/>
              <a:t>Legal </a:t>
            </a:r>
            <a:r>
              <a:rPr lang="nl-NL" dirty="0" err="1"/>
              <a:t>effects</a:t>
            </a:r>
            <a:r>
              <a:rPr lang="nl-NL" dirty="0"/>
              <a:t> </a:t>
            </a:r>
            <a:r>
              <a:rPr lang="nl-NL" dirty="0" err="1"/>
              <a:t>were</a:t>
            </a:r>
            <a:r>
              <a:rPr lang="nl-NL" dirty="0"/>
              <a:t> </a:t>
            </a:r>
            <a:r>
              <a:rPr lang="nl-NL" dirty="0" err="1"/>
              <a:t>national</a:t>
            </a:r>
            <a:r>
              <a:rPr lang="nl-NL" dirty="0"/>
              <a:t> </a:t>
            </a:r>
          </a:p>
          <a:p>
            <a:pPr marL="0" indent="0">
              <a:buNone/>
            </a:pPr>
            <a:r>
              <a:rPr lang="nl-NL" dirty="0">
                <a:solidFill>
                  <a:schemeClr val="accent2"/>
                </a:solidFill>
                <a:sym typeface="Wingdings" panose="05000000000000000000" pitchFamily="2" charset="2"/>
              </a:rPr>
              <a:t></a:t>
            </a:r>
            <a:r>
              <a:rPr lang="nl-NL" dirty="0">
                <a:sym typeface="Wingdings" panose="05000000000000000000" pitchFamily="2" charset="2"/>
              </a:rPr>
              <a:t>  </a:t>
            </a:r>
            <a:r>
              <a:rPr lang="nl-NL" dirty="0" err="1">
                <a:sym typeface="Wingdings" panose="05000000000000000000" pitchFamily="2" charset="2"/>
              </a:rPr>
              <a:t>Issuance</a:t>
            </a:r>
            <a:r>
              <a:rPr lang="nl-NL" dirty="0">
                <a:sym typeface="Wingdings" panose="05000000000000000000" pitchFamily="2" charset="2"/>
              </a:rPr>
              <a:t> of </a:t>
            </a:r>
            <a:r>
              <a:rPr lang="nl-NL" dirty="0" err="1">
                <a:sym typeface="Wingdings" panose="05000000000000000000" pitchFamily="2" charset="2"/>
              </a:rPr>
              <a:t>the</a:t>
            </a:r>
            <a:r>
              <a:rPr lang="nl-NL" dirty="0">
                <a:sym typeface="Wingdings" panose="05000000000000000000" pitchFamily="2" charset="2"/>
              </a:rPr>
              <a:t> arrest warrant </a:t>
            </a:r>
            <a:r>
              <a:rPr lang="nl-NL" dirty="0" err="1">
                <a:sym typeface="Wingdings" panose="05000000000000000000" pitchFamily="2" charset="2"/>
              </a:rPr>
              <a:t>effectively</a:t>
            </a:r>
            <a:r>
              <a:rPr lang="nl-NL" dirty="0">
                <a:sym typeface="Wingdings" panose="05000000000000000000" pitchFamily="2" charset="2"/>
              </a:rPr>
              <a:t> </a:t>
            </a:r>
            <a:r>
              <a:rPr lang="nl-NL" dirty="0" err="1">
                <a:sym typeface="Wingdings" panose="05000000000000000000" pitchFamily="2" charset="2"/>
              </a:rPr>
              <a:t>infringed</a:t>
            </a:r>
            <a:r>
              <a:rPr lang="nl-NL" dirty="0">
                <a:sym typeface="Wingdings" panose="05000000000000000000" pitchFamily="2" charset="2"/>
              </a:rPr>
              <a:t> </a:t>
            </a:r>
            <a:r>
              <a:rPr lang="nl-NL" dirty="0" err="1">
                <a:sym typeface="Wingdings" panose="05000000000000000000" pitchFamily="2" charset="2"/>
              </a:rPr>
              <a:t>AY’s</a:t>
            </a:r>
            <a:r>
              <a:rPr lang="nl-NL" dirty="0">
                <a:sym typeface="Wingdings" panose="05000000000000000000" pitchFamily="2" charset="2"/>
              </a:rPr>
              <a:t> </a:t>
            </a:r>
            <a:r>
              <a:rPr lang="nl-NL" dirty="0" err="1">
                <a:sym typeface="Wingdings" panose="05000000000000000000" pitchFamily="2" charset="2"/>
              </a:rPr>
              <a:t>immunity</a:t>
            </a:r>
            <a:endParaRPr lang="nl-NL" dirty="0"/>
          </a:p>
        </p:txBody>
      </p:sp>
      <p:sp>
        <p:nvSpPr>
          <p:cNvPr id="4" name="Vermenigvuldigingsteken 3">
            <a:extLst>
              <a:ext uri="{FF2B5EF4-FFF2-40B4-BE49-F238E27FC236}">
                <a16:creationId xmlns:a16="http://schemas.microsoft.com/office/drawing/2014/main" id="{7D3F696B-2ECF-44B3-9410-4B8C66FB6487}"/>
              </a:ext>
            </a:extLst>
          </p:cNvPr>
          <p:cNvSpPr/>
          <p:nvPr/>
        </p:nvSpPr>
        <p:spPr>
          <a:xfrm>
            <a:off x="8467344" y="2651760"/>
            <a:ext cx="1682496" cy="155448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Vermenigvuldigingsteken 4">
            <a:extLst>
              <a:ext uri="{FF2B5EF4-FFF2-40B4-BE49-F238E27FC236}">
                <a16:creationId xmlns:a16="http://schemas.microsoft.com/office/drawing/2014/main" id="{912120A7-12C0-4203-ACD9-09D3860E6020}"/>
              </a:ext>
            </a:extLst>
          </p:cNvPr>
          <p:cNvSpPr/>
          <p:nvPr/>
        </p:nvSpPr>
        <p:spPr>
          <a:xfrm>
            <a:off x="8467344" y="4019647"/>
            <a:ext cx="1682496" cy="155448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775739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AEA73A-A636-4BC8-93B2-896FE20B38A2}"/>
              </a:ext>
            </a:extLst>
          </p:cNvPr>
          <p:cNvSpPr>
            <a:spLocks noGrp="1"/>
          </p:cNvSpPr>
          <p:nvPr>
            <p:ph type="title"/>
          </p:nvPr>
        </p:nvSpPr>
        <p:spPr/>
        <p:txBody>
          <a:bodyPr/>
          <a:lstStyle/>
          <a:p>
            <a:r>
              <a:rPr lang="nl-NL" dirty="0" err="1"/>
              <a:t>Conclusion</a:t>
            </a:r>
            <a:r>
              <a:rPr lang="nl-NL" dirty="0"/>
              <a:t>:</a:t>
            </a:r>
          </a:p>
        </p:txBody>
      </p:sp>
      <p:sp>
        <p:nvSpPr>
          <p:cNvPr id="3" name="Tijdelijke aanduiding voor inhoud 2">
            <a:extLst>
              <a:ext uri="{FF2B5EF4-FFF2-40B4-BE49-F238E27FC236}">
                <a16:creationId xmlns:a16="http://schemas.microsoft.com/office/drawing/2014/main" id="{E59EBD25-197B-47A5-A8C6-5AA4E7AB71D4}"/>
              </a:ext>
            </a:extLst>
          </p:cNvPr>
          <p:cNvSpPr>
            <a:spLocks noGrp="1"/>
          </p:cNvSpPr>
          <p:nvPr>
            <p:ph idx="1"/>
          </p:nvPr>
        </p:nvSpPr>
        <p:spPr/>
        <p:txBody>
          <a:bodyPr>
            <a:normAutofit/>
          </a:bodyPr>
          <a:lstStyle/>
          <a:p>
            <a:r>
              <a:rPr lang="nl-NL" sz="2400" dirty="0"/>
              <a:t>“</a:t>
            </a:r>
            <a:r>
              <a:rPr lang="nl-NL" sz="2400" dirty="0" err="1"/>
              <a:t>By</a:t>
            </a:r>
            <a:r>
              <a:rPr lang="nl-NL" sz="2400" dirty="0"/>
              <a:t> </a:t>
            </a:r>
            <a:r>
              <a:rPr lang="nl-NL" sz="2400" dirty="0" err="1"/>
              <a:t>issuing</a:t>
            </a:r>
            <a:r>
              <a:rPr lang="nl-NL" sz="2400" dirty="0"/>
              <a:t> </a:t>
            </a:r>
            <a:r>
              <a:rPr lang="nl-NL" sz="2400" dirty="0" err="1"/>
              <a:t>and</a:t>
            </a:r>
            <a:r>
              <a:rPr lang="nl-NL" sz="2400" dirty="0"/>
              <a:t> </a:t>
            </a:r>
            <a:r>
              <a:rPr lang="nl-NL" sz="2400" dirty="0" err="1"/>
              <a:t>internationally</a:t>
            </a:r>
            <a:r>
              <a:rPr lang="nl-NL" sz="2400" dirty="0"/>
              <a:t> </a:t>
            </a:r>
            <a:r>
              <a:rPr lang="nl-NL" sz="2400" dirty="0" err="1"/>
              <a:t>circulating</a:t>
            </a:r>
            <a:r>
              <a:rPr lang="nl-NL" sz="2400" dirty="0"/>
              <a:t> </a:t>
            </a:r>
            <a:r>
              <a:rPr lang="nl-NL" sz="2400" dirty="0" err="1"/>
              <a:t>the</a:t>
            </a:r>
            <a:r>
              <a:rPr lang="nl-NL" sz="2400" dirty="0"/>
              <a:t> arrest warrant of 11 April 2000 </a:t>
            </a:r>
            <a:r>
              <a:rPr lang="nl-NL" sz="2400" dirty="0" err="1"/>
              <a:t>against</a:t>
            </a:r>
            <a:r>
              <a:rPr lang="nl-NL" sz="2400" dirty="0"/>
              <a:t> Mr.  </a:t>
            </a:r>
            <a:r>
              <a:rPr lang="nl-NL" sz="2400" dirty="0" err="1"/>
              <a:t>Abdulaye</a:t>
            </a:r>
            <a:r>
              <a:rPr lang="nl-NL" sz="2400" dirty="0"/>
              <a:t> </a:t>
            </a:r>
            <a:r>
              <a:rPr lang="nl-NL" sz="2400" dirty="0" err="1"/>
              <a:t>Yerodia</a:t>
            </a:r>
            <a:r>
              <a:rPr lang="nl-NL" sz="2400" dirty="0"/>
              <a:t> </a:t>
            </a:r>
            <a:r>
              <a:rPr lang="nl-NL" sz="2400" dirty="0" err="1"/>
              <a:t>Ndombasi</a:t>
            </a:r>
            <a:r>
              <a:rPr lang="nl-NL" sz="2400" dirty="0"/>
              <a:t>, Belgium </a:t>
            </a:r>
            <a:r>
              <a:rPr lang="nl-NL" sz="2400" dirty="0" err="1"/>
              <a:t>committed</a:t>
            </a:r>
            <a:r>
              <a:rPr lang="nl-NL" sz="2400" dirty="0"/>
              <a:t> a </a:t>
            </a:r>
            <a:r>
              <a:rPr lang="nl-NL" sz="2400" dirty="0" err="1"/>
              <a:t>violation</a:t>
            </a:r>
            <a:r>
              <a:rPr lang="nl-NL" sz="2400" dirty="0"/>
              <a:t> in </a:t>
            </a:r>
            <a:r>
              <a:rPr lang="nl-NL" sz="2400" dirty="0" err="1"/>
              <a:t>regard</a:t>
            </a:r>
            <a:r>
              <a:rPr lang="nl-NL" sz="2400" dirty="0"/>
              <a:t> </a:t>
            </a:r>
            <a:r>
              <a:rPr lang="nl-NL" sz="2400" dirty="0" err="1"/>
              <a:t>to</a:t>
            </a:r>
            <a:r>
              <a:rPr lang="nl-NL" sz="2400" dirty="0"/>
              <a:t> </a:t>
            </a:r>
            <a:r>
              <a:rPr lang="nl-NL" sz="2400" dirty="0" err="1"/>
              <a:t>the</a:t>
            </a:r>
            <a:r>
              <a:rPr lang="nl-NL" sz="2400" dirty="0"/>
              <a:t> </a:t>
            </a:r>
            <a:r>
              <a:rPr lang="nl-NL" sz="2400" dirty="0" err="1"/>
              <a:t>Democratic</a:t>
            </a:r>
            <a:r>
              <a:rPr lang="nl-NL" sz="2400" dirty="0"/>
              <a:t> </a:t>
            </a:r>
            <a:r>
              <a:rPr lang="nl-NL" sz="2400" dirty="0" err="1"/>
              <a:t>Republic</a:t>
            </a:r>
            <a:r>
              <a:rPr lang="nl-NL" sz="2400" dirty="0"/>
              <a:t> of </a:t>
            </a:r>
            <a:r>
              <a:rPr lang="nl-NL" sz="2400" dirty="0" err="1"/>
              <a:t>the</a:t>
            </a:r>
            <a:r>
              <a:rPr lang="nl-NL" sz="2400" dirty="0"/>
              <a:t> Congo of </a:t>
            </a:r>
            <a:r>
              <a:rPr lang="nl-NL" sz="2400" dirty="0" err="1"/>
              <a:t>the</a:t>
            </a:r>
            <a:r>
              <a:rPr lang="nl-NL" sz="2400" dirty="0"/>
              <a:t> </a:t>
            </a:r>
            <a:r>
              <a:rPr lang="nl-NL" sz="2400" dirty="0" err="1"/>
              <a:t>rule</a:t>
            </a:r>
            <a:r>
              <a:rPr lang="nl-NL" sz="2400" dirty="0"/>
              <a:t> of </a:t>
            </a:r>
            <a:r>
              <a:rPr lang="nl-NL" sz="2400" dirty="0" err="1"/>
              <a:t>customary</a:t>
            </a:r>
            <a:r>
              <a:rPr lang="nl-NL" sz="2400" dirty="0"/>
              <a:t> </a:t>
            </a:r>
            <a:r>
              <a:rPr lang="nl-NL" sz="2400" dirty="0" err="1"/>
              <a:t>international</a:t>
            </a:r>
            <a:r>
              <a:rPr lang="nl-NL" sz="2400" dirty="0"/>
              <a:t> </a:t>
            </a:r>
            <a:r>
              <a:rPr lang="nl-NL" sz="2400" dirty="0" err="1"/>
              <a:t>law</a:t>
            </a:r>
            <a:r>
              <a:rPr lang="nl-NL" sz="2400" dirty="0"/>
              <a:t> </a:t>
            </a:r>
            <a:r>
              <a:rPr lang="nl-NL" sz="2400" dirty="0" err="1"/>
              <a:t>concerning</a:t>
            </a:r>
            <a:r>
              <a:rPr lang="nl-NL" sz="2400" dirty="0"/>
              <a:t> </a:t>
            </a:r>
            <a:r>
              <a:rPr lang="nl-NL" sz="2400" dirty="0" err="1"/>
              <a:t>the</a:t>
            </a:r>
            <a:r>
              <a:rPr lang="nl-NL" sz="2400" dirty="0"/>
              <a:t> absolute </a:t>
            </a:r>
            <a:r>
              <a:rPr lang="nl-NL" sz="2400" dirty="0" err="1"/>
              <a:t>immunity</a:t>
            </a:r>
            <a:r>
              <a:rPr lang="nl-NL" sz="2400" dirty="0"/>
              <a:t> </a:t>
            </a:r>
            <a:r>
              <a:rPr lang="nl-NL" sz="2400" dirty="0" err="1"/>
              <a:t>from</a:t>
            </a:r>
            <a:r>
              <a:rPr lang="nl-NL" sz="2400" dirty="0"/>
              <a:t> </a:t>
            </a:r>
            <a:r>
              <a:rPr lang="nl-NL" sz="2400" dirty="0" err="1"/>
              <a:t>criminal</a:t>
            </a:r>
            <a:r>
              <a:rPr lang="nl-NL" sz="2400" dirty="0"/>
              <a:t> </a:t>
            </a:r>
            <a:r>
              <a:rPr lang="nl-NL" sz="2400" dirty="0" err="1"/>
              <a:t>process</a:t>
            </a:r>
            <a:r>
              <a:rPr lang="nl-NL" sz="2400" dirty="0"/>
              <a:t> of </a:t>
            </a:r>
            <a:r>
              <a:rPr lang="nl-NL" sz="2400" dirty="0" err="1"/>
              <a:t>incumbent</a:t>
            </a:r>
            <a:r>
              <a:rPr lang="nl-NL" sz="2400" dirty="0"/>
              <a:t> </a:t>
            </a:r>
            <a:r>
              <a:rPr lang="nl-NL" sz="2400" dirty="0" err="1"/>
              <a:t>foreign</a:t>
            </a:r>
            <a:r>
              <a:rPr lang="nl-NL" sz="2400" dirty="0"/>
              <a:t> ministers; in </a:t>
            </a:r>
            <a:r>
              <a:rPr lang="nl-NL" sz="2400" dirty="0" err="1"/>
              <a:t>doing</a:t>
            </a:r>
            <a:r>
              <a:rPr lang="nl-NL" sz="2400" dirty="0"/>
              <a:t> </a:t>
            </a:r>
            <a:r>
              <a:rPr lang="nl-NL" sz="2400" dirty="0" err="1"/>
              <a:t>so</a:t>
            </a:r>
            <a:r>
              <a:rPr lang="nl-NL" sz="2400" dirty="0"/>
              <a:t>, </a:t>
            </a:r>
            <a:r>
              <a:rPr lang="nl-NL" sz="2400" dirty="0" err="1"/>
              <a:t>it</a:t>
            </a:r>
            <a:r>
              <a:rPr lang="nl-NL" sz="2400" dirty="0"/>
              <a:t> </a:t>
            </a:r>
            <a:r>
              <a:rPr lang="nl-NL" sz="2400" dirty="0" err="1"/>
              <a:t>violated</a:t>
            </a:r>
            <a:r>
              <a:rPr lang="nl-NL" sz="2400" dirty="0"/>
              <a:t> </a:t>
            </a:r>
            <a:r>
              <a:rPr lang="nl-NL" sz="2400" dirty="0" err="1"/>
              <a:t>the</a:t>
            </a:r>
            <a:r>
              <a:rPr lang="nl-NL" sz="2400" dirty="0"/>
              <a:t> </a:t>
            </a:r>
            <a:r>
              <a:rPr lang="nl-NL" sz="2400" dirty="0" err="1"/>
              <a:t>principle</a:t>
            </a:r>
            <a:r>
              <a:rPr lang="nl-NL" sz="2400" dirty="0"/>
              <a:t> of sovereign </a:t>
            </a:r>
            <a:r>
              <a:rPr lang="nl-NL" sz="2400" dirty="0" err="1"/>
              <a:t>equality</a:t>
            </a:r>
            <a:r>
              <a:rPr lang="nl-NL" sz="2400" dirty="0"/>
              <a:t> </a:t>
            </a:r>
            <a:r>
              <a:rPr lang="nl-NL" sz="2400" dirty="0" err="1"/>
              <a:t>among</a:t>
            </a:r>
            <a:r>
              <a:rPr lang="nl-NL" sz="2400" dirty="0"/>
              <a:t> </a:t>
            </a:r>
            <a:r>
              <a:rPr lang="nl-NL" sz="2400" dirty="0" err="1"/>
              <a:t>States</a:t>
            </a:r>
            <a:r>
              <a:rPr lang="nl-NL" sz="2400" dirty="0"/>
              <a:t>.”</a:t>
            </a:r>
          </a:p>
          <a:p>
            <a:endParaRPr lang="nl-NL" sz="2400" dirty="0"/>
          </a:p>
          <a:p>
            <a:pPr marL="0" indent="0">
              <a:buNone/>
            </a:pPr>
            <a:r>
              <a:rPr lang="nl-NL" sz="2400" dirty="0">
                <a:sym typeface="Wingdings" panose="05000000000000000000" pitchFamily="2" charset="2"/>
              </a:rPr>
              <a:t> </a:t>
            </a:r>
            <a:r>
              <a:rPr lang="en-US" sz="2400" dirty="0">
                <a:sym typeface="Wingdings" panose="05000000000000000000" pitchFamily="2" charset="2"/>
              </a:rPr>
              <a:t>Belgium is required by means of its own choosing to cancel the warrant and to inform the foreign authorities </a:t>
            </a:r>
            <a:r>
              <a:rPr lang="en-US" sz="2400">
                <a:sym typeface="Wingdings" panose="05000000000000000000" pitchFamily="2" charset="2"/>
              </a:rPr>
              <a:t>to whom </a:t>
            </a:r>
            <a:r>
              <a:rPr lang="en-US" sz="2400" dirty="0">
                <a:sym typeface="Wingdings" panose="05000000000000000000" pitchFamily="2" charset="2"/>
              </a:rPr>
              <a:t>the warrant was circulated. </a:t>
            </a:r>
            <a:endParaRPr lang="nl-NL" sz="2400" dirty="0"/>
          </a:p>
        </p:txBody>
      </p:sp>
    </p:spTree>
    <p:extLst>
      <p:ext uri="{BB962C8B-B14F-4D97-AF65-F5344CB8AC3E}">
        <p14:creationId xmlns:p14="http://schemas.microsoft.com/office/powerpoint/2010/main" val="4106333411"/>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TM03457464[[fn=Dividend]]</Template>
  <TotalTime>503</TotalTime>
  <Words>284</Words>
  <Application>Microsoft Office PowerPoint</Application>
  <PresentationFormat>Widescreen</PresentationFormat>
  <Paragraphs>53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Gill Sans MT</vt:lpstr>
      <vt:lpstr>Wingdings</vt:lpstr>
      <vt:lpstr>Wingdings 2</vt:lpstr>
      <vt:lpstr>Dividend</vt:lpstr>
      <vt:lpstr>Case concerning the arrest warrant of 11 april 2000 (democratic republik of the congo v. Belgium)</vt:lpstr>
      <vt:lpstr>Facts</vt:lpstr>
      <vt:lpstr>Application of congo</vt:lpstr>
      <vt:lpstr>Belgian law </vt:lpstr>
      <vt:lpstr>Objections of belgium:</vt:lpstr>
      <vt:lpstr>Objections of belgium:</vt:lpstr>
      <vt:lpstr>Merits of the case: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concerning the arrest warrant of 11 april 2000 (democratic republik of the congo v. Belgium</dc:title>
  <dc:creator>Eva</dc:creator>
  <cp:lastModifiedBy>ZorBur</cp:lastModifiedBy>
  <cp:revision>14</cp:revision>
  <dcterms:created xsi:type="dcterms:W3CDTF">2019-04-15T08:35:55Z</dcterms:created>
  <dcterms:modified xsi:type="dcterms:W3CDTF">2019-05-07T13:05:37Z</dcterms:modified>
</cp:coreProperties>
</file>