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0DD8C4-5FA5-4050-8D40-C7EAE7C97F9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5F97E866-71ED-4255-992D-CCB2B17D42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98D18F8F-7E43-4F02-B9E3-28FC91D583A9}"/>
              </a:ext>
            </a:extLst>
          </p:cNvPr>
          <p:cNvSpPr>
            <a:spLocks noGrp="1"/>
          </p:cNvSpPr>
          <p:nvPr>
            <p:ph type="dt" sz="half" idx="10"/>
          </p:nvPr>
        </p:nvSpPr>
        <p:spPr/>
        <p:txBody>
          <a:bodyPr/>
          <a:lstStyle/>
          <a:p>
            <a:fld id="{D6FDA15F-1351-4AB2-975B-855460C5B866}" type="datetimeFigureOut">
              <a:rPr lang="es-ES" smtClean="0"/>
              <a:t>07/05/2019</a:t>
            </a:fld>
            <a:endParaRPr lang="es-ES"/>
          </a:p>
        </p:txBody>
      </p:sp>
      <p:sp>
        <p:nvSpPr>
          <p:cNvPr id="5" name="Marcador de pie de página 4">
            <a:extLst>
              <a:ext uri="{FF2B5EF4-FFF2-40B4-BE49-F238E27FC236}">
                <a16:creationId xmlns:a16="http://schemas.microsoft.com/office/drawing/2014/main" id="{492D019B-71AD-4F1E-B9A2-27DFA19AD9C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AED4725-3E75-4C7B-A1E2-19841124DE4B}"/>
              </a:ext>
            </a:extLst>
          </p:cNvPr>
          <p:cNvSpPr>
            <a:spLocks noGrp="1"/>
          </p:cNvSpPr>
          <p:nvPr>
            <p:ph type="sldNum" sz="quarter" idx="12"/>
          </p:nvPr>
        </p:nvSpPr>
        <p:spPr/>
        <p:txBody>
          <a:bodyPr/>
          <a:lstStyle/>
          <a:p>
            <a:fld id="{95CE8CDE-4300-4CA4-93CF-97A770059BEB}" type="slidenum">
              <a:rPr lang="es-ES" smtClean="0"/>
              <a:t>‹#›</a:t>
            </a:fld>
            <a:endParaRPr lang="es-ES"/>
          </a:p>
        </p:txBody>
      </p:sp>
    </p:spTree>
    <p:extLst>
      <p:ext uri="{BB962C8B-B14F-4D97-AF65-F5344CB8AC3E}">
        <p14:creationId xmlns:p14="http://schemas.microsoft.com/office/powerpoint/2010/main" val="2334834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EB786E-6049-43E3-8201-3A1AA56150FF}"/>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3026C51-CC8A-47EB-B490-01DD2F4043A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0339763-144C-451B-86A1-36AAF4F7D0CB}"/>
              </a:ext>
            </a:extLst>
          </p:cNvPr>
          <p:cNvSpPr>
            <a:spLocks noGrp="1"/>
          </p:cNvSpPr>
          <p:nvPr>
            <p:ph type="dt" sz="half" idx="10"/>
          </p:nvPr>
        </p:nvSpPr>
        <p:spPr/>
        <p:txBody>
          <a:bodyPr/>
          <a:lstStyle/>
          <a:p>
            <a:fld id="{D6FDA15F-1351-4AB2-975B-855460C5B866}" type="datetimeFigureOut">
              <a:rPr lang="es-ES" smtClean="0"/>
              <a:t>07/05/2019</a:t>
            </a:fld>
            <a:endParaRPr lang="es-ES"/>
          </a:p>
        </p:txBody>
      </p:sp>
      <p:sp>
        <p:nvSpPr>
          <p:cNvPr id="5" name="Marcador de pie de página 4">
            <a:extLst>
              <a:ext uri="{FF2B5EF4-FFF2-40B4-BE49-F238E27FC236}">
                <a16:creationId xmlns:a16="http://schemas.microsoft.com/office/drawing/2014/main" id="{0DB62CB9-FB67-4DED-B3E0-0C8D8D8CA83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751CED5-517A-4611-811A-00B4692628BA}"/>
              </a:ext>
            </a:extLst>
          </p:cNvPr>
          <p:cNvSpPr>
            <a:spLocks noGrp="1"/>
          </p:cNvSpPr>
          <p:nvPr>
            <p:ph type="sldNum" sz="quarter" idx="12"/>
          </p:nvPr>
        </p:nvSpPr>
        <p:spPr/>
        <p:txBody>
          <a:bodyPr/>
          <a:lstStyle/>
          <a:p>
            <a:fld id="{95CE8CDE-4300-4CA4-93CF-97A770059BEB}" type="slidenum">
              <a:rPr lang="es-ES" smtClean="0"/>
              <a:t>‹#›</a:t>
            </a:fld>
            <a:endParaRPr lang="es-ES"/>
          </a:p>
        </p:txBody>
      </p:sp>
    </p:spTree>
    <p:extLst>
      <p:ext uri="{BB962C8B-B14F-4D97-AF65-F5344CB8AC3E}">
        <p14:creationId xmlns:p14="http://schemas.microsoft.com/office/powerpoint/2010/main" val="896739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FFBC79B-EC6E-48A5-BC96-5B429561AA9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DD0A85A-29D9-48A5-8D23-23CA85869EA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88C6363-F0BA-4799-847E-C4F2DD6C7156}"/>
              </a:ext>
            </a:extLst>
          </p:cNvPr>
          <p:cNvSpPr>
            <a:spLocks noGrp="1"/>
          </p:cNvSpPr>
          <p:nvPr>
            <p:ph type="dt" sz="half" idx="10"/>
          </p:nvPr>
        </p:nvSpPr>
        <p:spPr/>
        <p:txBody>
          <a:bodyPr/>
          <a:lstStyle/>
          <a:p>
            <a:fld id="{D6FDA15F-1351-4AB2-975B-855460C5B866}" type="datetimeFigureOut">
              <a:rPr lang="es-ES" smtClean="0"/>
              <a:t>07/05/2019</a:t>
            </a:fld>
            <a:endParaRPr lang="es-ES"/>
          </a:p>
        </p:txBody>
      </p:sp>
      <p:sp>
        <p:nvSpPr>
          <p:cNvPr id="5" name="Marcador de pie de página 4">
            <a:extLst>
              <a:ext uri="{FF2B5EF4-FFF2-40B4-BE49-F238E27FC236}">
                <a16:creationId xmlns:a16="http://schemas.microsoft.com/office/drawing/2014/main" id="{784EC5AB-7596-4F81-83A1-0FE80A06500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B91BCD9-DB9B-4D85-952A-81CDB073034D}"/>
              </a:ext>
            </a:extLst>
          </p:cNvPr>
          <p:cNvSpPr>
            <a:spLocks noGrp="1"/>
          </p:cNvSpPr>
          <p:nvPr>
            <p:ph type="sldNum" sz="quarter" idx="12"/>
          </p:nvPr>
        </p:nvSpPr>
        <p:spPr/>
        <p:txBody>
          <a:bodyPr/>
          <a:lstStyle/>
          <a:p>
            <a:fld id="{95CE8CDE-4300-4CA4-93CF-97A770059BEB}" type="slidenum">
              <a:rPr lang="es-ES" smtClean="0"/>
              <a:t>‹#›</a:t>
            </a:fld>
            <a:endParaRPr lang="es-ES"/>
          </a:p>
        </p:txBody>
      </p:sp>
    </p:spTree>
    <p:extLst>
      <p:ext uri="{BB962C8B-B14F-4D97-AF65-F5344CB8AC3E}">
        <p14:creationId xmlns:p14="http://schemas.microsoft.com/office/powerpoint/2010/main" val="297084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7E8FB3-FAAC-4C95-851B-930E5AD6740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6FDB5D2-9FD3-4F5C-A7B2-6252E0D6E93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F414253-46DE-4501-B750-C0EC5B8B0B7D}"/>
              </a:ext>
            </a:extLst>
          </p:cNvPr>
          <p:cNvSpPr>
            <a:spLocks noGrp="1"/>
          </p:cNvSpPr>
          <p:nvPr>
            <p:ph type="dt" sz="half" idx="10"/>
          </p:nvPr>
        </p:nvSpPr>
        <p:spPr/>
        <p:txBody>
          <a:bodyPr/>
          <a:lstStyle/>
          <a:p>
            <a:fld id="{D6FDA15F-1351-4AB2-975B-855460C5B866}" type="datetimeFigureOut">
              <a:rPr lang="es-ES" smtClean="0"/>
              <a:t>07/05/2019</a:t>
            </a:fld>
            <a:endParaRPr lang="es-ES"/>
          </a:p>
        </p:txBody>
      </p:sp>
      <p:sp>
        <p:nvSpPr>
          <p:cNvPr id="5" name="Marcador de pie de página 4">
            <a:extLst>
              <a:ext uri="{FF2B5EF4-FFF2-40B4-BE49-F238E27FC236}">
                <a16:creationId xmlns:a16="http://schemas.microsoft.com/office/drawing/2014/main" id="{CF20257D-03AF-4845-90BA-EDA78C1AC4E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F1B9863-7C6B-44ED-9BCC-A81A18EE9EC2}"/>
              </a:ext>
            </a:extLst>
          </p:cNvPr>
          <p:cNvSpPr>
            <a:spLocks noGrp="1"/>
          </p:cNvSpPr>
          <p:nvPr>
            <p:ph type="sldNum" sz="quarter" idx="12"/>
          </p:nvPr>
        </p:nvSpPr>
        <p:spPr/>
        <p:txBody>
          <a:bodyPr/>
          <a:lstStyle/>
          <a:p>
            <a:fld id="{95CE8CDE-4300-4CA4-93CF-97A770059BEB}" type="slidenum">
              <a:rPr lang="es-ES" smtClean="0"/>
              <a:t>‹#›</a:t>
            </a:fld>
            <a:endParaRPr lang="es-ES"/>
          </a:p>
        </p:txBody>
      </p:sp>
    </p:spTree>
    <p:extLst>
      <p:ext uri="{BB962C8B-B14F-4D97-AF65-F5344CB8AC3E}">
        <p14:creationId xmlns:p14="http://schemas.microsoft.com/office/powerpoint/2010/main" val="1304000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28CF8B-483D-46B8-B6B0-BB24E016683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BFE78F6-C564-4B93-AEA8-D8364481DB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1E98BD9-FA7A-49C8-A8F6-C4AA8BE7FCFB}"/>
              </a:ext>
            </a:extLst>
          </p:cNvPr>
          <p:cNvSpPr>
            <a:spLocks noGrp="1"/>
          </p:cNvSpPr>
          <p:nvPr>
            <p:ph type="dt" sz="half" idx="10"/>
          </p:nvPr>
        </p:nvSpPr>
        <p:spPr/>
        <p:txBody>
          <a:bodyPr/>
          <a:lstStyle/>
          <a:p>
            <a:fld id="{D6FDA15F-1351-4AB2-975B-855460C5B866}" type="datetimeFigureOut">
              <a:rPr lang="es-ES" smtClean="0"/>
              <a:t>07/05/2019</a:t>
            </a:fld>
            <a:endParaRPr lang="es-ES"/>
          </a:p>
        </p:txBody>
      </p:sp>
      <p:sp>
        <p:nvSpPr>
          <p:cNvPr id="5" name="Marcador de pie de página 4">
            <a:extLst>
              <a:ext uri="{FF2B5EF4-FFF2-40B4-BE49-F238E27FC236}">
                <a16:creationId xmlns:a16="http://schemas.microsoft.com/office/drawing/2014/main" id="{0A1EDAAF-939F-4AAE-9E05-EBB694341BF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2301CBF-E8BF-400C-89C1-7794A2A8E664}"/>
              </a:ext>
            </a:extLst>
          </p:cNvPr>
          <p:cNvSpPr>
            <a:spLocks noGrp="1"/>
          </p:cNvSpPr>
          <p:nvPr>
            <p:ph type="sldNum" sz="quarter" idx="12"/>
          </p:nvPr>
        </p:nvSpPr>
        <p:spPr/>
        <p:txBody>
          <a:bodyPr/>
          <a:lstStyle/>
          <a:p>
            <a:fld id="{95CE8CDE-4300-4CA4-93CF-97A770059BEB}" type="slidenum">
              <a:rPr lang="es-ES" smtClean="0"/>
              <a:t>‹#›</a:t>
            </a:fld>
            <a:endParaRPr lang="es-ES"/>
          </a:p>
        </p:txBody>
      </p:sp>
    </p:spTree>
    <p:extLst>
      <p:ext uri="{BB962C8B-B14F-4D97-AF65-F5344CB8AC3E}">
        <p14:creationId xmlns:p14="http://schemas.microsoft.com/office/powerpoint/2010/main" val="335136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5D878F-398B-49A0-A015-177D8B01619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8C78E1A-4A79-4425-BEC4-9B56E3CFA7A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50C1AFF2-F728-42F4-9C47-F5B979E966F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D2B07E5-D00B-4BED-8A46-9FF50041F06B}"/>
              </a:ext>
            </a:extLst>
          </p:cNvPr>
          <p:cNvSpPr>
            <a:spLocks noGrp="1"/>
          </p:cNvSpPr>
          <p:nvPr>
            <p:ph type="dt" sz="half" idx="10"/>
          </p:nvPr>
        </p:nvSpPr>
        <p:spPr/>
        <p:txBody>
          <a:bodyPr/>
          <a:lstStyle/>
          <a:p>
            <a:fld id="{D6FDA15F-1351-4AB2-975B-855460C5B866}" type="datetimeFigureOut">
              <a:rPr lang="es-ES" smtClean="0"/>
              <a:t>07/05/2019</a:t>
            </a:fld>
            <a:endParaRPr lang="es-ES"/>
          </a:p>
        </p:txBody>
      </p:sp>
      <p:sp>
        <p:nvSpPr>
          <p:cNvPr id="6" name="Marcador de pie de página 5">
            <a:extLst>
              <a:ext uri="{FF2B5EF4-FFF2-40B4-BE49-F238E27FC236}">
                <a16:creationId xmlns:a16="http://schemas.microsoft.com/office/drawing/2014/main" id="{F2EBC262-FE0A-4B0B-A8D7-F995097C3C2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33D266F-6AEC-4F87-9476-0945E04300E8}"/>
              </a:ext>
            </a:extLst>
          </p:cNvPr>
          <p:cNvSpPr>
            <a:spLocks noGrp="1"/>
          </p:cNvSpPr>
          <p:nvPr>
            <p:ph type="sldNum" sz="quarter" idx="12"/>
          </p:nvPr>
        </p:nvSpPr>
        <p:spPr/>
        <p:txBody>
          <a:bodyPr/>
          <a:lstStyle/>
          <a:p>
            <a:fld id="{95CE8CDE-4300-4CA4-93CF-97A770059BEB}" type="slidenum">
              <a:rPr lang="es-ES" smtClean="0"/>
              <a:t>‹#›</a:t>
            </a:fld>
            <a:endParaRPr lang="es-ES"/>
          </a:p>
        </p:txBody>
      </p:sp>
    </p:spTree>
    <p:extLst>
      <p:ext uri="{BB962C8B-B14F-4D97-AF65-F5344CB8AC3E}">
        <p14:creationId xmlns:p14="http://schemas.microsoft.com/office/powerpoint/2010/main" val="2125451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3016D4-7FF6-4BC1-A3FE-8898BA17559D}"/>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8D1C79C-C2D5-4472-8DAD-924A3D99BB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5DB0669-EC00-4AF5-B120-D52C6AA9C4C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A6A5E2ED-24D8-4F94-B69D-13BA0C0F7E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831F197-B965-4AB7-A952-60A8010A8F7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5803261-3792-4593-B90E-C19C4E9A693A}"/>
              </a:ext>
            </a:extLst>
          </p:cNvPr>
          <p:cNvSpPr>
            <a:spLocks noGrp="1"/>
          </p:cNvSpPr>
          <p:nvPr>
            <p:ph type="dt" sz="half" idx="10"/>
          </p:nvPr>
        </p:nvSpPr>
        <p:spPr/>
        <p:txBody>
          <a:bodyPr/>
          <a:lstStyle/>
          <a:p>
            <a:fld id="{D6FDA15F-1351-4AB2-975B-855460C5B866}" type="datetimeFigureOut">
              <a:rPr lang="es-ES" smtClean="0"/>
              <a:t>07/05/2019</a:t>
            </a:fld>
            <a:endParaRPr lang="es-ES"/>
          </a:p>
        </p:txBody>
      </p:sp>
      <p:sp>
        <p:nvSpPr>
          <p:cNvPr id="8" name="Marcador de pie de página 7">
            <a:extLst>
              <a:ext uri="{FF2B5EF4-FFF2-40B4-BE49-F238E27FC236}">
                <a16:creationId xmlns:a16="http://schemas.microsoft.com/office/drawing/2014/main" id="{0D844FA4-2906-42A7-8539-3A9FE0F64DE6}"/>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CE77FD1F-6ECA-4376-A001-B92AC198358E}"/>
              </a:ext>
            </a:extLst>
          </p:cNvPr>
          <p:cNvSpPr>
            <a:spLocks noGrp="1"/>
          </p:cNvSpPr>
          <p:nvPr>
            <p:ph type="sldNum" sz="quarter" idx="12"/>
          </p:nvPr>
        </p:nvSpPr>
        <p:spPr/>
        <p:txBody>
          <a:bodyPr/>
          <a:lstStyle/>
          <a:p>
            <a:fld id="{95CE8CDE-4300-4CA4-93CF-97A770059BEB}" type="slidenum">
              <a:rPr lang="es-ES" smtClean="0"/>
              <a:t>‹#›</a:t>
            </a:fld>
            <a:endParaRPr lang="es-ES"/>
          </a:p>
        </p:txBody>
      </p:sp>
    </p:spTree>
    <p:extLst>
      <p:ext uri="{BB962C8B-B14F-4D97-AF65-F5344CB8AC3E}">
        <p14:creationId xmlns:p14="http://schemas.microsoft.com/office/powerpoint/2010/main" val="1717447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F43312-58D3-4FD5-8D86-61E01AB5BFE0}"/>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EFE61885-4ED4-41F7-99F9-EA6CB34E4E43}"/>
              </a:ext>
            </a:extLst>
          </p:cNvPr>
          <p:cNvSpPr>
            <a:spLocks noGrp="1"/>
          </p:cNvSpPr>
          <p:nvPr>
            <p:ph type="dt" sz="half" idx="10"/>
          </p:nvPr>
        </p:nvSpPr>
        <p:spPr/>
        <p:txBody>
          <a:bodyPr/>
          <a:lstStyle/>
          <a:p>
            <a:fld id="{D6FDA15F-1351-4AB2-975B-855460C5B866}" type="datetimeFigureOut">
              <a:rPr lang="es-ES" smtClean="0"/>
              <a:t>07/05/2019</a:t>
            </a:fld>
            <a:endParaRPr lang="es-ES"/>
          </a:p>
        </p:txBody>
      </p:sp>
      <p:sp>
        <p:nvSpPr>
          <p:cNvPr id="4" name="Marcador de pie de página 3">
            <a:extLst>
              <a:ext uri="{FF2B5EF4-FFF2-40B4-BE49-F238E27FC236}">
                <a16:creationId xmlns:a16="http://schemas.microsoft.com/office/drawing/2014/main" id="{93565D59-14F7-4491-A1E6-55A7AC46E921}"/>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07060A8E-5FA5-4B6A-8ECD-309BFF53179E}"/>
              </a:ext>
            </a:extLst>
          </p:cNvPr>
          <p:cNvSpPr>
            <a:spLocks noGrp="1"/>
          </p:cNvSpPr>
          <p:nvPr>
            <p:ph type="sldNum" sz="quarter" idx="12"/>
          </p:nvPr>
        </p:nvSpPr>
        <p:spPr/>
        <p:txBody>
          <a:bodyPr/>
          <a:lstStyle/>
          <a:p>
            <a:fld id="{95CE8CDE-4300-4CA4-93CF-97A770059BEB}" type="slidenum">
              <a:rPr lang="es-ES" smtClean="0"/>
              <a:t>‹#›</a:t>
            </a:fld>
            <a:endParaRPr lang="es-ES"/>
          </a:p>
        </p:txBody>
      </p:sp>
    </p:spTree>
    <p:extLst>
      <p:ext uri="{BB962C8B-B14F-4D97-AF65-F5344CB8AC3E}">
        <p14:creationId xmlns:p14="http://schemas.microsoft.com/office/powerpoint/2010/main" val="196176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F409E46-9E08-4529-9EC2-FC2591CB20D9}"/>
              </a:ext>
            </a:extLst>
          </p:cNvPr>
          <p:cNvSpPr>
            <a:spLocks noGrp="1"/>
          </p:cNvSpPr>
          <p:nvPr>
            <p:ph type="dt" sz="half" idx="10"/>
          </p:nvPr>
        </p:nvSpPr>
        <p:spPr/>
        <p:txBody>
          <a:bodyPr/>
          <a:lstStyle/>
          <a:p>
            <a:fld id="{D6FDA15F-1351-4AB2-975B-855460C5B866}" type="datetimeFigureOut">
              <a:rPr lang="es-ES" smtClean="0"/>
              <a:t>07/05/2019</a:t>
            </a:fld>
            <a:endParaRPr lang="es-ES"/>
          </a:p>
        </p:txBody>
      </p:sp>
      <p:sp>
        <p:nvSpPr>
          <p:cNvPr id="3" name="Marcador de pie de página 2">
            <a:extLst>
              <a:ext uri="{FF2B5EF4-FFF2-40B4-BE49-F238E27FC236}">
                <a16:creationId xmlns:a16="http://schemas.microsoft.com/office/drawing/2014/main" id="{6267647E-0A4F-461D-9A32-14B49EC77D7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DFC7D341-7387-44C9-8CD4-634F1A4BBC32}"/>
              </a:ext>
            </a:extLst>
          </p:cNvPr>
          <p:cNvSpPr>
            <a:spLocks noGrp="1"/>
          </p:cNvSpPr>
          <p:nvPr>
            <p:ph type="sldNum" sz="quarter" idx="12"/>
          </p:nvPr>
        </p:nvSpPr>
        <p:spPr/>
        <p:txBody>
          <a:bodyPr/>
          <a:lstStyle/>
          <a:p>
            <a:fld id="{95CE8CDE-4300-4CA4-93CF-97A770059BEB}" type="slidenum">
              <a:rPr lang="es-ES" smtClean="0"/>
              <a:t>‹#›</a:t>
            </a:fld>
            <a:endParaRPr lang="es-ES"/>
          </a:p>
        </p:txBody>
      </p:sp>
    </p:spTree>
    <p:extLst>
      <p:ext uri="{BB962C8B-B14F-4D97-AF65-F5344CB8AC3E}">
        <p14:creationId xmlns:p14="http://schemas.microsoft.com/office/powerpoint/2010/main" val="20334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7BB3BA-780C-469F-B3FD-A7F9314E097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2CFC529-8455-4045-83B7-BA80E76EBF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4E5B33DC-585C-4EAC-9B14-C6556BB821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0AE2FA8-9451-4D0E-909E-CEE06493D935}"/>
              </a:ext>
            </a:extLst>
          </p:cNvPr>
          <p:cNvSpPr>
            <a:spLocks noGrp="1"/>
          </p:cNvSpPr>
          <p:nvPr>
            <p:ph type="dt" sz="half" idx="10"/>
          </p:nvPr>
        </p:nvSpPr>
        <p:spPr/>
        <p:txBody>
          <a:bodyPr/>
          <a:lstStyle/>
          <a:p>
            <a:fld id="{D6FDA15F-1351-4AB2-975B-855460C5B866}" type="datetimeFigureOut">
              <a:rPr lang="es-ES" smtClean="0"/>
              <a:t>07/05/2019</a:t>
            </a:fld>
            <a:endParaRPr lang="es-ES"/>
          </a:p>
        </p:txBody>
      </p:sp>
      <p:sp>
        <p:nvSpPr>
          <p:cNvPr id="6" name="Marcador de pie de página 5">
            <a:extLst>
              <a:ext uri="{FF2B5EF4-FFF2-40B4-BE49-F238E27FC236}">
                <a16:creationId xmlns:a16="http://schemas.microsoft.com/office/drawing/2014/main" id="{F5EAA7C6-57A4-4D91-8048-7328ECABE9B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53674B0-DFC1-4B26-9382-CA03D7BCBEC7}"/>
              </a:ext>
            </a:extLst>
          </p:cNvPr>
          <p:cNvSpPr>
            <a:spLocks noGrp="1"/>
          </p:cNvSpPr>
          <p:nvPr>
            <p:ph type="sldNum" sz="quarter" idx="12"/>
          </p:nvPr>
        </p:nvSpPr>
        <p:spPr/>
        <p:txBody>
          <a:bodyPr/>
          <a:lstStyle/>
          <a:p>
            <a:fld id="{95CE8CDE-4300-4CA4-93CF-97A770059BEB}" type="slidenum">
              <a:rPr lang="es-ES" smtClean="0"/>
              <a:t>‹#›</a:t>
            </a:fld>
            <a:endParaRPr lang="es-ES"/>
          </a:p>
        </p:txBody>
      </p:sp>
    </p:spTree>
    <p:extLst>
      <p:ext uri="{BB962C8B-B14F-4D97-AF65-F5344CB8AC3E}">
        <p14:creationId xmlns:p14="http://schemas.microsoft.com/office/powerpoint/2010/main" val="2299506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421A96-83FF-4F63-B04F-25590889487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764B7E0-FA80-42BF-886C-BAD6A7B72E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9F14A2D-D12B-4757-84C5-1AF1C277A9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2C35F7D-EFCE-4EF3-A776-9738106CCB6A}"/>
              </a:ext>
            </a:extLst>
          </p:cNvPr>
          <p:cNvSpPr>
            <a:spLocks noGrp="1"/>
          </p:cNvSpPr>
          <p:nvPr>
            <p:ph type="dt" sz="half" idx="10"/>
          </p:nvPr>
        </p:nvSpPr>
        <p:spPr/>
        <p:txBody>
          <a:bodyPr/>
          <a:lstStyle/>
          <a:p>
            <a:fld id="{D6FDA15F-1351-4AB2-975B-855460C5B866}" type="datetimeFigureOut">
              <a:rPr lang="es-ES" smtClean="0"/>
              <a:t>07/05/2019</a:t>
            </a:fld>
            <a:endParaRPr lang="es-ES"/>
          </a:p>
        </p:txBody>
      </p:sp>
      <p:sp>
        <p:nvSpPr>
          <p:cNvPr id="6" name="Marcador de pie de página 5">
            <a:extLst>
              <a:ext uri="{FF2B5EF4-FFF2-40B4-BE49-F238E27FC236}">
                <a16:creationId xmlns:a16="http://schemas.microsoft.com/office/drawing/2014/main" id="{49FE4631-AEBB-480D-96A1-86CB5999E274}"/>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216FEE4-9C67-4E24-A94B-82013EE60770}"/>
              </a:ext>
            </a:extLst>
          </p:cNvPr>
          <p:cNvSpPr>
            <a:spLocks noGrp="1"/>
          </p:cNvSpPr>
          <p:nvPr>
            <p:ph type="sldNum" sz="quarter" idx="12"/>
          </p:nvPr>
        </p:nvSpPr>
        <p:spPr/>
        <p:txBody>
          <a:bodyPr/>
          <a:lstStyle/>
          <a:p>
            <a:fld id="{95CE8CDE-4300-4CA4-93CF-97A770059BEB}" type="slidenum">
              <a:rPr lang="es-ES" smtClean="0"/>
              <a:t>‹#›</a:t>
            </a:fld>
            <a:endParaRPr lang="es-ES"/>
          </a:p>
        </p:txBody>
      </p:sp>
    </p:spTree>
    <p:extLst>
      <p:ext uri="{BB962C8B-B14F-4D97-AF65-F5344CB8AC3E}">
        <p14:creationId xmlns:p14="http://schemas.microsoft.com/office/powerpoint/2010/main" val="2682357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6B0A6AD-A6A8-4747-A4E1-0F6A1F45FC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34E04F9-8515-44B4-85C9-7E63695CE7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7F0007C-78E4-4ACA-B730-E409BA7FD1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DA15F-1351-4AB2-975B-855460C5B866}" type="datetimeFigureOut">
              <a:rPr lang="es-ES" smtClean="0"/>
              <a:t>07/05/2019</a:t>
            </a:fld>
            <a:endParaRPr lang="es-ES"/>
          </a:p>
        </p:txBody>
      </p:sp>
      <p:sp>
        <p:nvSpPr>
          <p:cNvPr id="5" name="Marcador de pie de página 4">
            <a:extLst>
              <a:ext uri="{FF2B5EF4-FFF2-40B4-BE49-F238E27FC236}">
                <a16:creationId xmlns:a16="http://schemas.microsoft.com/office/drawing/2014/main" id="{A2AFDF59-9F8A-4BCD-9B11-D0A47D9758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C440639C-F46E-4398-BBFE-AB8D8D9D89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E8CDE-4300-4CA4-93CF-97A770059BEB}" type="slidenum">
              <a:rPr lang="es-ES" smtClean="0"/>
              <a:t>‹#›</a:t>
            </a:fld>
            <a:endParaRPr lang="es-ES"/>
          </a:p>
        </p:txBody>
      </p:sp>
    </p:spTree>
    <p:extLst>
      <p:ext uri="{BB962C8B-B14F-4D97-AF65-F5344CB8AC3E}">
        <p14:creationId xmlns:p14="http://schemas.microsoft.com/office/powerpoint/2010/main" val="178544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bogacia.es/2016/09/26/la-sentencia-del-tjue-sobre-indemnizacion-por-extincion-de-contratos-de-interinidad/"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hyperlink" Target="http://commons.wikimedia.org/wiki/File:UE_2007.PN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5" name="Rectangle 50">
            <a:extLst>
              <a:ext uri="{FF2B5EF4-FFF2-40B4-BE49-F238E27FC236}">
                <a16:creationId xmlns:a16="http://schemas.microsoft.com/office/drawing/2014/main" id="{71B2258F-86CA-4D4D-8270-BC05FCDEBF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Imagen 16" descr="Imagen que contiene suelo, interior, mesa&#10;&#10;Descripción generada automáticamente">
            <a:extLst>
              <a:ext uri="{FF2B5EF4-FFF2-40B4-BE49-F238E27FC236}">
                <a16:creationId xmlns:a16="http://schemas.microsoft.com/office/drawing/2014/main" id="{A0262135-9DC7-4CD5-B21C-EABE54936582}"/>
              </a:ext>
            </a:extLst>
          </p:cNvPr>
          <p:cNvPicPr>
            <a:picLocks noChangeAspect="1"/>
          </p:cNvPicPr>
          <p:nvPr/>
        </p:nvPicPr>
        <p:blipFill rotWithShape="1">
          <a:blip r:embed="rId2">
            <a:alphaModFix amt="50000"/>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t="397" b="14697"/>
          <a:stretch/>
        </p:blipFill>
        <p:spPr>
          <a:xfrm>
            <a:off x="20" y="1"/>
            <a:ext cx="12191980" cy="6857999"/>
          </a:xfrm>
          <a:prstGeom prst="rect">
            <a:avLst/>
          </a:prstGeom>
        </p:spPr>
      </p:pic>
      <p:sp>
        <p:nvSpPr>
          <p:cNvPr id="2" name="Título 1">
            <a:extLst>
              <a:ext uri="{FF2B5EF4-FFF2-40B4-BE49-F238E27FC236}">
                <a16:creationId xmlns:a16="http://schemas.microsoft.com/office/drawing/2014/main" id="{4F17CDDB-E547-40F7-8D2D-B9646C1FEB14}"/>
              </a:ext>
            </a:extLst>
          </p:cNvPr>
          <p:cNvSpPr>
            <a:spLocks noGrp="1"/>
          </p:cNvSpPr>
          <p:nvPr>
            <p:ph type="ctrTitle"/>
          </p:nvPr>
        </p:nvSpPr>
        <p:spPr>
          <a:xfrm>
            <a:off x="1524000" y="1122362"/>
            <a:ext cx="9144000" cy="2900518"/>
          </a:xfrm>
        </p:spPr>
        <p:txBody>
          <a:bodyPr>
            <a:normAutofit/>
          </a:bodyPr>
          <a:lstStyle/>
          <a:p>
            <a:r>
              <a:rPr lang="es-ES">
                <a:solidFill>
                  <a:srgbClr val="FFFFFF"/>
                </a:solidFill>
              </a:rPr>
              <a:t>FRANK SLEUTJES</a:t>
            </a:r>
          </a:p>
        </p:txBody>
      </p:sp>
      <p:sp>
        <p:nvSpPr>
          <p:cNvPr id="3" name="Subtítulo 2">
            <a:extLst>
              <a:ext uri="{FF2B5EF4-FFF2-40B4-BE49-F238E27FC236}">
                <a16:creationId xmlns:a16="http://schemas.microsoft.com/office/drawing/2014/main" id="{4C614DC1-8542-45B2-B332-322AE4645EE4}"/>
              </a:ext>
            </a:extLst>
          </p:cNvPr>
          <p:cNvSpPr>
            <a:spLocks noGrp="1"/>
          </p:cNvSpPr>
          <p:nvPr>
            <p:ph type="subTitle" idx="1"/>
          </p:nvPr>
        </p:nvSpPr>
        <p:spPr>
          <a:xfrm>
            <a:off x="1524000" y="4159404"/>
            <a:ext cx="9144000" cy="1098395"/>
          </a:xfrm>
        </p:spPr>
        <p:txBody>
          <a:bodyPr>
            <a:normAutofit/>
          </a:bodyPr>
          <a:lstStyle/>
          <a:p>
            <a:r>
              <a:rPr lang="en-US" sz="2200">
                <a:solidFill>
                  <a:srgbClr val="FFFFFF"/>
                </a:solidFill>
              </a:rPr>
              <a:t>CASE C- 278-16</a:t>
            </a:r>
          </a:p>
          <a:p>
            <a:r>
              <a:rPr lang="en-US" sz="2200">
                <a:solidFill>
                  <a:srgbClr val="FFFFFF"/>
                </a:solidFill>
              </a:rPr>
              <a:t>About the right to interpretation and translation in criminal proceedings. </a:t>
            </a:r>
          </a:p>
          <a:p>
            <a:endParaRPr lang="es-ES" sz="2200">
              <a:solidFill>
                <a:srgbClr val="FFFFFF"/>
              </a:solidFill>
            </a:endParaRPr>
          </a:p>
        </p:txBody>
      </p:sp>
      <p:sp>
        <p:nvSpPr>
          <p:cNvPr id="13" name="CuadroTexto 12">
            <a:extLst>
              <a:ext uri="{FF2B5EF4-FFF2-40B4-BE49-F238E27FC236}">
                <a16:creationId xmlns:a16="http://schemas.microsoft.com/office/drawing/2014/main" id="{933E8F47-DA2D-46D5-81D0-DA8B9C1A3712}"/>
              </a:ext>
            </a:extLst>
          </p:cNvPr>
          <p:cNvSpPr txBox="1"/>
          <p:nvPr/>
        </p:nvSpPr>
        <p:spPr>
          <a:xfrm>
            <a:off x="9857707" y="6870700"/>
            <a:ext cx="2334293" cy="200055"/>
          </a:xfrm>
          <a:prstGeom prst="rect">
            <a:avLst/>
          </a:prstGeom>
          <a:solidFill>
            <a:srgbClr val="000000"/>
          </a:solidFill>
        </p:spPr>
        <p:txBody>
          <a:bodyPr wrap="none" rtlCol="0">
            <a:spAutoFit/>
          </a:bodyPr>
          <a:lstStyle/>
          <a:p>
            <a:pPr algn="r">
              <a:spcAft>
                <a:spcPts val="600"/>
              </a:spcAft>
            </a:pPr>
            <a:r>
              <a:rPr lang="es-ES" sz="700">
                <a:solidFill>
                  <a:srgbClr val="FFFFFF"/>
                </a:solidFill>
                <a:hlinkClick r:id="rId4" tooltip="http://commons.wikimedia.org/wiki/File:UE_2007.PNG">
                  <a:extLst>
                    <a:ext uri="{A12FA001-AC4F-418D-AE19-62706E023703}">
                      <ahyp:hlinkClr xmlns:ahyp="http://schemas.microsoft.com/office/drawing/2018/hyperlinkcolor" xmlns="" val="tx"/>
                    </a:ext>
                  </a:extLst>
                </a:hlinkClick>
              </a:rPr>
              <a:t>Esta foto</a:t>
            </a:r>
            <a:r>
              <a:rPr lang="es-ES" sz="700">
                <a:solidFill>
                  <a:srgbClr val="FFFFFF"/>
                </a:solidFill>
              </a:rPr>
              <a:t> de Autor desconocido está bajo licencia </a:t>
            </a:r>
            <a:r>
              <a:rPr lang="es-ES" sz="700">
                <a:solidFill>
                  <a:srgbClr val="FFFFFF"/>
                </a:solidFill>
                <a:hlinkClick r:id="rId5" tooltip="https://creativecommons.org/licenses/by-sa/3.0/">
                  <a:extLst>
                    <a:ext uri="{A12FA001-AC4F-418D-AE19-62706E023703}">
                      <ahyp:hlinkClr xmlns:ahyp="http://schemas.microsoft.com/office/drawing/2018/hyperlinkcolor" xmlns="" val="tx"/>
                    </a:ext>
                  </a:extLst>
                </a:hlinkClick>
              </a:rPr>
              <a:t>CC BY-SA</a:t>
            </a:r>
            <a:endParaRPr lang="es-ES" sz="700">
              <a:solidFill>
                <a:srgbClr val="FFFFFF"/>
              </a:solidFill>
            </a:endParaRPr>
          </a:p>
        </p:txBody>
      </p:sp>
    </p:spTree>
    <p:extLst>
      <p:ext uri="{BB962C8B-B14F-4D97-AF65-F5344CB8AC3E}">
        <p14:creationId xmlns:p14="http://schemas.microsoft.com/office/powerpoint/2010/main" val="301928508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4D433-F450-46C7-B7DB-58247B3DF378}"/>
              </a:ext>
            </a:extLst>
          </p:cNvPr>
          <p:cNvSpPr>
            <a:spLocks noGrp="1"/>
          </p:cNvSpPr>
          <p:nvPr>
            <p:ph type="title"/>
          </p:nvPr>
        </p:nvSpPr>
        <p:spPr/>
        <p:txBody>
          <a:bodyPr/>
          <a:lstStyle/>
          <a:p>
            <a:r>
              <a:rPr lang="es-ES" dirty="0"/>
              <a:t>LEGAL CONTEXT</a:t>
            </a:r>
          </a:p>
        </p:txBody>
      </p:sp>
      <p:sp>
        <p:nvSpPr>
          <p:cNvPr id="3" name="Marcador de contenido 2">
            <a:extLst>
              <a:ext uri="{FF2B5EF4-FFF2-40B4-BE49-F238E27FC236}">
                <a16:creationId xmlns:a16="http://schemas.microsoft.com/office/drawing/2014/main" id="{5107FB7D-439D-4FA0-A586-D9D65A8886DA}"/>
              </a:ext>
            </a:extLst>
          </p:cNvPr>
          <p:cNvSpPr>
            <a:spLocks noGrp="1"/>
          </p:cNvSpPr>
          <p:nvPr>
            <p:ph idx="1"/>
          </p:nvPr>
        </p:nvSpPr>
        <p:spPr/>
        <p:txBody>
          <a:bodyPr/>
          <a:lstStyle/>
          <a:p>
            <a:pPr marL="0" indent="0">
              <a:buNone/>
            </a:pPr>
            <a:r>
              <a:rPr lang="en-GB" b="1" dirty="0">
                <a:solidFill>
                  <a:schemeClr val="accent1">
                    <a:lumMod val="75000"/>
                  </a:schemeClr>
                </a:solidFill>
              </a:rPr>
              <a:t>GERMAN LAW</a:t>
            </a:r>
            <a:r>
              <a:rPr lang="es-ES" dirty="0">
                <a:solidFill>
                  <a:schemeClr val="accent1">
                    <a:lumMod val="75000"/>
                  </a:schemeClr>
                </a:solidFill>
              </a:rPr>
              <a:t>. </a:t>
            </a:r>
            <a:r>
              <a:rPr lang="en-GB" b="1" dirty="0">
                <a:solidFill>
                  <a:schemeClr val="accent1">
                    <a:lumMod val="75000"/>
                  </a:schemeClr>
                </a:solidFill>
              </a:rPr>
              <a:t>The </a:t>
            </a:r>
            <a:r>
              <a:rPr lang="en-GB" b="1" dirty="0" err="1">
                <a:solidFill>
                  <a:schemeClr val="accent1">
                    <a:lumMod val="75000"/>
                  </a:schemeClr>
                </a:solidFill>
              </a:rPr>
              <a:t>StPO</a:t>
            </a:r>
            <a:endParaRPr lang="es-ES" dirty="0">
              <a:solidFill>
                <a:schemeClr val="accent1">
                  <a:lumMod val="75000"/>
                </a:schemeClr>
              </a:solidFill>
            </a:endParaRPr>
          </a:p>
          <a:p>
            <a:pPr marL="0" indent="0">
              <a:buNone/>
            </a:pPr>
            <a:r>
              <a:rPr lang="en-GB" dirty="0">
                <a:solidFill>
                  <a:schemeClr val="accent1">
                    <a:lumMod val="75000"/>
                  </a:schemeClr>
                </a:solidFill>
              </a:rPr>
              <a:t>Paragraph 37(3) of the </a:t>
            </a:r>
            <a:r>
              <a:rPr lang="en-GB" dirty="0" err="1">
                <a:solidFill>
                  <a:schemeClr val="accent1">
                    <a:lumMod val="75000"/>
                  </a:schemeClr>
                </a:solidFill>
              </a:rPr>
              <a:t>Strafprozessordnung</a:t>
            </a:r>
            <a:r>
              <a:rPr lang="en-GB" dirty="0">
                <a:solidFill>
                  <a:schemeClr val="accent1">
                    <a:lumMod val="75000"/>
                  </a:schemeClr>
                </a:solidFill>
              </a:rPr>
              <a:t> (Code of Criminal Procedure, ‘the </a:t>
            </a:r>
            <a:r>
              <a:rPr lang="en-GB" dirty="0" err="1">
                <a:solidFill>
                  <a:schemeClr val="accent1">
                    <a:lumMod val="75000"/>
                  </a:schemeClr>
                </a:solidFill>
              </a:rPr>
              <a:t>StPO</a:t>
            </a:r>
            <a:r>
              <a:rPr lang="en-GB" dirty="0">
                <a:solidFill>
                  <a:schemeClr val="accent1">
                    <a:lumMod val="75000"/>
                  </a:schemeClr>
                </a:solidFill>
              </a:rPr>
              <a:t>’)</a:t>
            </a:r>
          </a:p>
          <a:p>
            <a:pPr marL="0" indent="0">
              <a:buNone/>
            </a:pPr>
            <a:r>
              <a:rPr lang="en-GB" dirty="0"/>
              <a:t>For an accused without a command of the German language, only the </a:t>
            </a:r>
            <a:r>
              <a:rPr lang="en-GB" b="1" dirty="0"/>
              <a:t>‘judgment’ </a:t>
            </a:r>
            <a:r>
              <a:rPr lang="en-GB" dirty="0"/>
              <a:t>(</a:t>
            </a:r>
            <a:r>
              <a:rPr lang="en-GB" dirty="0" err="1"/>
              <a:t>Urteil</a:t>
            </a:r>
            <a:r>
              <a:rPr lang="en-GB" dirty="0"/>
              <a:t>) must be served, </a:t>
            </a:r>
            <a:r>
              <a:rPr lang="en-GB" b="1" dirty="0"/>
              <a:t>together with its translation </a:t>
            </a:r>
            <a:r>
              <a:rPr lang="en-GB" dirty="0"/>
              <a:t>into a language the accused understands.</a:t>
            </a:r>
            <a:endParaRPr lang="es-ES" dirty="0"/>
          </a:p>
          <a:p>
            <a:pPr marL="0" indent="0">
              <a:buNone/>
            </a:pPr>
            <a:endParaRPr lang="en-GB" dirty="0"/>
          </a:p>
        </p:txBody>
      </p:sp>
      <p:pic>
        <p:nvPicPr>
          <p:cNvPr id="4" name="Imagen 3">
            <a:extLst>
              <a:ext uri="{FF2B5EF4-FFF2-40B4-BE49-F238E27FC236}">
                <a16:creationId xmlns:a16="http://schemas.microsoft.com/office/drawing/2014/main" id="{FB469700-10C6-4DAE-8910-8E542CF65A86}"/>
              </a:ext>
            </a:extLst>
          </p:cNvPr>
          <p:cNvPicPr>
            <a:picLocks noChangeAspect="1"/>
          </p:cNvPicPr>
          <p:nvPr/>
        </p:nvPicPr>
        <p:blipFill>
          <a:blip r:embed="rId2"/>
          <a:stretch>
            <a:fillRect/>
          </a:stretch>
        </p:blipFill>
        <p:spPr>
          <a:xfrm>
            <a:off x="10368366" y="5490274"/>
            <a:ext cx="1823634" cy="1367725"/>
          </a:xfrm>
          <a:prstGeom prst="rect">
            <a:avLst/>
          </a:prstGeom>
        </p:spPr>
      </p:pic>
      <p:cxnSp>
        <p:nvCxnSpPr>
          <p:cNvPr id="6" name="Conector recto 5">
            <a:extLst>
              <a:ext uri="{FF2B5EF4-FFF2-40B4-BE49-F238E27FC236}">
                <a16:creationId xmlns:a16="http://schemas.microsoft.com/office/drawing/2014/main" id="{1CE81389-FA57-4D43-B6C2-2FC10643D9B6}"/>
              </a:ext>
            </a:extLst>
          </p:cNvPr>
          <p:cNvCxnSpPr/>
          <p:nvPr/>
        </p:nvCxnSpPr>
        <p:spPr>
          <a:xfrm>
            <a:off x="635431" y="1456841"/>
            <a:ext cx="1123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3788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4D433-F450-46C7-B7DB-58247B3DF378}"/>
              </a:ext>
            </a:extLst>
          </p:cNvPr>
          <p:cNvSpPr>
            <a:spLocks noGrp="1"/>
          </p:cNvSpPr>
          <p:nvPr>
            <p:ph type="title"/>
          </p:nvPr>
        </p:nvSpPr>
        <p:spPr/>
        <p:txBody>
          <a:bodyPr/>
          <a:lstStyle/>
          <a:p>
            <a:r>
              <a:rPr lang="es-ES" dirty="0"/>
              <a:t>LEGAL CONTEXT</a:t>
            </a:r>
          </a:p>
        </p:txBody>
      </p:sp>
      <p:sp>
        <p:nvSpPr>
          <p:cNvPr id="3" name="Marcador de contenido 2">
            <a:extLst>
              <a:ext uri="{FF2B5EF4-FFF2-40B4-BE49-F238E27FC236}">
                <a16:creationId xmlns:a16="http://schemas.microsoft.com/office/drawing/2014/main" id="{5107FB7D-439D-4FA0-A586-D9D65A8886DA}"/>
              </a:ext>
            </a:extLst>
          </p:cNvPr>
          <p:cNvSpPr>
            <a:spLocks noGrp="1"/>
          </p:cNvSpPr>
          <p:nvPr>
            <p:ph idx="1"/>
          </p:nvPr>
        </p:nvSpPr>
        <p:spPr/>
        <p:txBody>
          <a:bodyPr/>
          <a:lstStyle/>
          <a:p>
            <a:pPr marL="0" indent="0">
              <a:buNone/>
            </a:pPr>
            <a:r>
              <a:rPr lang="en-GB" b="1" dirty="0">
                <a:solidFill>
                  <a:schemeClr val="accent1">
                    <a:lumMod val="75000"/>
                  </a:schemeClr>
                </a:solidFill>
              </a:rPr>
              <a:t>GERMAN LAW. The GVG</a:t>
            </a:r>
          </a:p>
          <a:p>
            <a:pPr marL="0" indent="0">
              <a:buNone/>
            </a:pPr>
            <a:r>
              <a:rPr lang="en-GB" u="sng" dirty="0">
                <a:solidFill>
                  <a:schemeClr val="accent1">
                    <a:lumMod val="75000"/>
                  </a:schemeClr>
                </a:solidFill>
              </a:rPr>
              <a:t>Article 187 of the GVG</a:t>
            </a:r>
          </a:p>
          <a:p>
            <a:pPr marL="514350" indent="-514350">
              <a:buAutoNum type="arabicPeriod"/>
            </a:pPr>
            <a:r>
              <a:rPr lang="en-GB" dirty="0"/>
              <a:t>For an accused who does not have a command of the German language, recourse </a:t>
            </a:r>
            <a:r>
              <a:rPr lang="en-GB" b="1" dirty="0"/>
              <a:t>must be had to an interpreter or translator in so far as that is necessary for the exercise of his rights of defence </a:t>
            </a:r>
            <a:r>
              <a:rPr lang="en-GB" dirty="0"/>
              <a:t>in criminal proceedings.</a:t>
            </a:r>
          </a:p>
          <a:p>
            <a:pPr marL="514350" indent="-514350">
              <a:buAutoNum type="arabicPeriod"/>
            </a:pPr>
            <a:r>
              <a:rPr lang="en-GB" dirty="0"/>
              <a:t>A written </a:t>
            </a:r>
            <a:r>
              <a:rPr lang="en-GB" b="1" dirty="0"/>
              <a:t>translation of </a:t>
            </a:r>
            <a:r>
              <a:rPr lang="en-GB" dirty="0"/>
              <a:t>custodial orders as well as of </a:t>
            </a:r>
            <a:r>
              <a:rPr lang="en-GB" b="1" dirty="0"/>
              <a:t>indictments, penalty orders and non-final judgments is necessary for the exercise of the rights of defence </a:t>
            </a:r>
            <a:r>
              <a:rPr lang="en-GB" dirty="0"/>
              <a:t>of an accused who does not have a command of the German language.</a:t>
            </a:r>
          </a:p>
          <a:p>
            <a:pPr marL="514350" indent="-514350">
              <a:buAutoNum type="arabicPeriod"/>
            </a:pPr>
            <a:endParaRPr lang="en-GB" dirty="0"/>
          </a:p>
          <a:p>
            <a:pPr marL="514350" indent="-514350">
              <a:buAutoNum type="arabicPeriod"/>
            </a:pPr>
            <a:endParaRPr lang="en-GB" dirty="0"/>
          </a:p>
        </p:txBody>
      </p:sp>
      <p:pic>
        <p:nvPicPr>
          <p:cNvPr id="4" name="Imagen 3">
            <a:extLst>
              <a:ext uri="{FF2B5EF4-FFF2-40B4-BE49-F238E27FC236}">
                <a16:creationId xmlns:a16="http://schemas.microsoft.com/office/drawing/2014/main" id="{FB469700-10C6-4DAE-8910-8E542CF65A86}"/>
              </a:ext>
            </a:extLst>
          </p:cNvPr>
          <p:cNvPicPr>
            <a:picLocks noChangeAspect="1"/>
          </p:cNvPicPr>
          <p:nvPr/>
        </p:nvPicPr>
        <p:blipFill>
          <a:blip r:embed="rId2"/>
          <a:stretch>
            <a:fillRect/>
          </a:stretch>
        </p:blipFill>
        <p:spPr>
          <a:xfrm>
            <a:off x="10368366" y="5490274"/>
            <a:ext cx="1823634" cy="1367725"/>
          </a:xfrm>
          <a:prstGeom prst="rect">
            <a:avLst/>
          </a:prstGeom>
        </p:spPr>
      </p:pic>
      <p:cxnSp>
        <p:nvCxnSpPr>
          <p:cNvPr id="6" name="Conector recto 5">
            <a:extLst>
              <a:ext uri="{FF2B5EF4-FFF2-40B4-BE49-F238E27FC236}">
                <a16:creationId xmlns:a16="http://schemas.microsoft.com/office/drawing/2014/main" id="{1CE81389-FA57-4D43-B6C2-2FC10643D9B6}"/>
              </a:ext>
            </a:extLst>
          </p:cNvPr>
          <p:cNvCxnSpPr/>
          <p:nvPr/>
        </p:nvCxnSpPr>
        <p:spPr>
          <a:xfrm>
            <a:off x="635431" y="1456841"/>
            <a:ext cx="1123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2215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4D433-F450-46C7-B7DB-58247B3DF378}"/>
              </a:ext>
            </a:extLst>
          </p:cNvPr>
          <p:cNvSpPr>
            <a:spLocks noGrp="1"/>
          </p:cNvSpPr>
          <p:nvPr>
            <p:ph type="title"/>
          </p:nvPr>
        </p:nvSpPr>
        <p:spPr/>
        <p:txBody>
          <a:bodyPr/>
          <a:lstStyle/>
          <a:p>
            <a:r>
              <a:rPr lang="es-ES" dirty="0"/>
              <a:t>JUDGEMENT OF THE EUROPEAN COURT</a:t>
            </a:r>
          </a:p>
        </p:txBody>
      </p:sp>
      <p:sp>
        <p:nvSpPr>
          <p:cNvPr id="3" name="Marcador de contenido 2">
            <a:extLst>
              <a:ext uri="{FF2B5EF4-FFF2-40B4-BE49-F238E27FC236}">
                <a16:creationId xmlns:a16="http://schemas.microsoft.com/office/drawing/2014/main" id="{5107FB7D-439D-4FA0-A586-D9D65A8886DA}"/>
              </a:ext>
            </a:extLst>
          </p:cNvPr>
          <p:cNvSpPr>
            <a:spLocks noGrp="1"/>
          </p:cNvSpPr>
          <p:nvPr>
            <p:ph idx="1"/>
          </p:nvPr>
        </p:nvSpPr>
        <p:spPr>
          <a:xfrm>
            <a:off x="764583" y="1690688"/>
            <a:ext cx="10515600" cy="4351338"/>
          </a:xfrm>
        </p:spPr>
        <p:txBody>
          <a:bodyPr>
            <a:normAutofit fontScale="55000" lnSpcReduction="20000"/>
          </a:bodyPr>
          <a:lstStyle/>
          <a:p>
            <a:pPr marL="514350" indent="-514350">
              <a:lnSpc>
                <a:spcPct val="120000"/>
              </a:lnSpc>
              <a:buAutoNum type="arabicPeriod"/>
            </a:pPr>
            <a:r>
              <a:rPr lang="en-GB" dirty="0"/>
              <a:t>Article 3(1) Directive: right to obtain a written translation of </a:t>
            </a:r>
            <a:r>
              <a:rPr lang="en-GB" b="1" dirty="0"/>
              <a:t>all ‘documents which are essential’.</a:t>
            </a:r>
          </a:p>
          <a:p>
            <a:pPr marL="514350" indent="-514350">
              <a:lnSpc>
                <a:spcPct val="120000"/>
              </a:lnSpc>
              <a:buAutoNum type="arabicPeriod"/>
            </a:pPr>
            <a:r>
              <a:rPr lang="en-GB" dirty="0"/>
              <a:t>Article 3(2): such documents are to include </a:t>
            </a:r>
            <a:r>
              <a:rPr lang="en-GB" b="1" dirty="0"/>
              <a:t>any decision </a:t>
            </a:r>
            <a:r>
              <a:rPr lang="en-GB" dirty="0"/>
              <a:t>depriving a person of his liberty, any charge or indictment, and </a:t>
            </a:r>
            <a:r>
              <a:rPr lang="en-GB" b="1" dirty="0"/>
              <a:t>any judgment.</a:t>
            </a:r>
            <a:endParaRPr lang="es-ES" b="1" dirty="0"/>
          </a:p>
          <a:p>
            <a:pPr marL="514350" indent="-514350">
              <a:lnSpc>
                <a:spcPct val="120000"/>
              </a:lnSpc>
              <a:buAutoNum type="arabicPeriod"/>
            </a:pPr>
            <a:r>
              <a:rPr lang="en-GB" dirty="0"/>
              <a:t>The penalty order provided for under German law is adopted on the basis of a </a:t>
            </a:r>
            <a:r>
              <a:rPr lang="en-GB" u="sng" dirty="0"/>
              <a:t>simplified procedure, </a:t>
            </a:r>
            <a:r>
              <a:rPr lang="en-GB" dirty="0"/>
              <a:t>under which, in essence, </a:t>
            </a:r>
            <a:r>
              <a:rPr lang="en-GB" u="sng" dirty="0"/>
              <a:t>service of the order is, </a:t>
            </a:r>
            <a:r>
              <a:rPr lang="en-GB" dirty="0"/>
              <a:t>first, effected only after the court has ruled on the merits of the accusation and, second, represents the first opportunity for the accused person to be informed of the accusation against him. Furthermore, where that person does not lodge an objection within two weeks from its service, the order acquires binding authority and the penalties provided for become enforceable.</a:t>
            </a:r>
            <a:endParaRPr lang="es-ES" dirty="0"/>
          </a:p>
          <a:p>
            <a:pPr marL="514350" indent="-514350">
              <a:lnSpc>
                <a:spcPct val="120000"/>
              </a:lnSpc>
              <a:buAutoNum type="arabicPeriod"/>
            </a:pPr>
            <a:r>
              <a:rPr lang="es-ES" dirty="0"/>
              <a:t>I</a:t>
            </a:r>
            <a:r>
              <a:rPr lang="en-GB" dirty="0"/>
              <a:t>n those circumstances, such a </a:t>
            </a:r>
            <a:r>
              <a:rPr lang="en-GB" b="1" dirty="0"/>
              <a:t>penalty order represents both an indictment and a judgment.</a:t>
            </a:r>
            <a:endParaRPr lang="es-ES" b="1" dirty="0"/>
          </a:p>
          <a:p>
            <a:pPr marL="514350" indent="-514350">
              <a:lnSpc>
                <a:spcPct val="120000"/>
              </a:lnSpc>
              <a:buAutoNum type="arabicPeriod"/>
            </a:pPr>
            <a:r>
              <a:rPr lang="en-GB" dirty="0"/>
              <a:t>The right to translation provided for is designed to </a:t>
            </a:r>
            <a:r>
              <a:rPr lang="en-GB" b="1" dirty="0"/>
              <a:t>ensure that the persons concerned are able to exercise their right of defence </a:t>
            </a:r>
            <a:r>
              <a:rPr lang="en-GB" dirty="0"/>
              <a:t>and to safeguard the fairness of the proceedings.</a:t>
            </a:r>
            <a:endParaRPr lang="es-ES" dirty="0"/>
          </a:p>
          <a:p>
            <a:pPr marL="514350" indent="-514350">
              <a:lnSpc>
                <a:spcPct val="120000"/>
              </a:lnSpc>
              <a:buAutoNum type="arabicPeriod"/>
            </a:pPr>
            <a:r>
              <a:rPr lang="en-GB" dirty="0"/>
              <a:t>When a penalty order is addressed only in the language of the proceedings in question even though the individual has no command of that language, that </a:t>
            </a:r>
            <a:r>
              <a:rPr lang="en-GB" b="1" dirty="0"/>
              <a:t>individual is unable to understand what is alleged against him, and cannot therefore exercise his rights of defence </a:t>
            </a:r>
            <a:r>
              <a:rPr lang="en-GB" dirty="0"/>
              <a:t>effectively if he is not provided with a translation of that order in a language which he               understands.</a:t>
            </a:r>
            <a:endParaRPr lang="es-ES" dirty="0"/>
          </a:p>
          <a:p>
            <a:pPr marL="0" indent="0">
              <a:buNone/>
            </a:pPr>
            <a:endParaRPr lang="en-GB" dirty="0"/>
          </a:p>
        </p:txBody>
      </p:sp>
      <p:pic>
        <p:nvPicPr>
          <p:cNvPr id="4" name="Imagen 3">
            <a:extLst>
              <a:ext uri="{FF2B5EF4-FFF2-40B4-BE49-F238E27FC236}">
                <a16:creationId xmlns:a16="http://schemas.microsoft.com/office/drawing/2014/main" id="{FB469700-10C6-4DAE-8910-8E542CF65A86}"/>
              </a:ext>
            </a:extLst>
          </p:cNvPr>
          <p:cNvPicPr>
            <a:picLocks noChangeAspect="1"/>
          </p:cNvPicPr>
          <p:nvPr/>
        </p:nvPicPr>
        <p:blipFill>
          <a:blip r:embed="rId2"/>
          <a:stretch>
            <a:fillRect/>
          </a:stretch>
        </p:blipFill>
        <p:spPr>
          <a:xfrm>
            <a:off x="10368366" y="5490274"/>
            <a:ext cx="1823634" cy="1367725"/>
          </a:xfrm>
          <a:prstGeom prst="rect">
            <a:avLst/>
          </a:prstGeom>
        </p:spPr>
      </p:pic>
      <p:cxnSp>
        <p:nvCxnSpPr>
          <p:cNvPr id="6" name="Conector recto 5">
            <a:extLst>
              <a:ext uri="{FF2B5EF4-FFF2-40B4-BE49-F238E27FC236}">
                <a16:creationId xmlns:a16="http://schemas.microsoft.com/office/drawing/2014/main" id="{1CE81389-FA57-4D43-B6C2-2FC10643D9B6}"/>
              </a:ext>
            </a:extLst>
          </p:cNvPr>
          <p:cNvCxnSpPr/>
          <p:nvPr/>
        </p:nvCxnSpPr>
        <p:spPr>
          <a:xfrm>
            <a:off x="635431" y="1456841"/>
            <a:ext cx="1123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1815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4D433-F450-46C7-B7DB-58247B3DF378}"/>
              </a:ext>
            </a:extLst>
          </p:cNvPr>
          <p:cNvSpPr>
            <a:spLocks noGrp="1"/>
          </p:cNvSpPr>
          <p:nvPr>
            <p:ph type="title"/>
          </p:nvPr>
        </p:nvSpPr>
        <p:spPr/>
        <p:txBody>
          <a:bodyPr/>
          <a:lstStyle/>
          <a:p>
            <a:r>
              <a:rPr lang="es-ES" dirty="0"/>
              <a:t>JUDGEMENT OF THE EUROPEAN COURT</a:t>
            </a:r>
          </a:p>
        </p:txBody>
      </p:sp>
      <p:sp>
        <p:nvSpPr>
          <p:cNvPr id="3" name="Marcador de contenido 2">
            <a:extLst>
              <a:ext uri="{FF2B5EF4-FFF2-40B4-BE49-F238E27FC236}">
                <a16:creationId xmlns:a16="http://schemas.microsoft.com/office/drawing/2014/main" id="{5107FB7D-439D-4FA0-A586-D9D65A8886DA}"/>
              </a:ext>
            </a:extLst>
          </p:cNvPr>
          <p:cNvSpPr>
            <a:spLocks noGrp="1"/>
          </p:cNvSpPr>
          <p:nvPr>
            <p:ph idx="1"/>
          </p:nvPr>
        </p:nvSpPr>
        <p:spPr/>
        <p:txBody>
          <a:bodyPr>
            <a:normAutofit fontScale="85000" lnSpcReduction="10000"/>
          </a:bodyPr>
          <a:lstStyle/>
          <a:p>
            <a:pPr marL="0" indent="0">
              <a:lnSpc>
                <a:spcPct val="110000"/>
              </a:lnSpc>
              <a:buNone/>
            </a:pPr>
            <a:r>
              <a:rPr lang="en-GB" dirty="0"/>
              <a:t>Article 3 of Directive 2010/64/EU of the European Parliament and of the Council of 20 October 2010 on the right to interpretation and translation in criminal proceedings </a:t>
            </a:r>
            <a:r>
              <a:rPr lang="en-GB" b="1" dirty="0"/>
              <a:t>must be interpreted as meaning that a measure, such as an order provided for in national law for imposing sanctions in relation to minor offences and delivered by a judge following a simplified unilateral procedure, constitutes a ‘document which is essential’, </a:t>
            </a:r>
            <a:r>
              <a:rPr lang="en-GB" dirty="0"/>
              <a:t>within the meaning of Article 3(1) of that directive, of which a written translation must, in accordance with the formal requirements laid down in that provision, be provided to suspected or accused persons who do not understand the language of the proceedings in question, for the purposes of enabling them to exercise their rights of defence and thus of safeguarding the fairness of the proceedings.</a:t>
            </a:r>
            <a:endParaRPr lang="es-ES" dirty="0"/>
          </a:p>
          <a:p>
            <a:pPr marL="0" indent="0">
              <a:buNone/>
            </a:pPr>
            <a:endParaRPr lang="en-GB" dirty="0"/>
          </a:p>
        </p:txBody>
      </p:sp>
      <p:pic>
        <p:nvPicPr>
          <p:cNvPr id="4" name="Imagen 3">
            <a:extLst>
              <a:ext uri="{FF2B5EF4-FFF2-40B4-BE49-F238E27FC236}">
                <a16:creationId xmlns:a16="http://schemas.microsoft.com/office/drawing/2014/main" id="{FB469700-10C6-4DAE-8910-8E542CF65A86}"/>
              </a:ext>
            </a:extLst>
          </p:cNvPr>
          <p:cNvPicPr>
            <a:picLocks noChangeAspect="1"/>
          </p:cNvPicPr>
          <p:nvPr/>
        </p:nvPicPr>
        <p:blipFill>
          <a:blip r:embed="rId2"/>
          <a:stretch>
            <a:fillRect/>
          </a:stretch>
        </p:blipFill>
        <p:spPr>
          <a:xfrm>
            <a:off x="10368366" y="5490274"/>
            <a:ext cx="1823634" cy="1367725"/>
          </a:xfrm>
          <a:prstGeom prst="rect">
            <a:avLst/>
          </a:prstGeom>
        </p:spPr>
      </p:pic>
      <p:cxnSp>
        <p:nvCxnSpPr>
          <p:cNvPr id="6" name="Conector recto 5">
            <a:extLst>
              <a:ext uri="{FF2B5EF4-FFF2-40B4-BE49-F238E27FC236}">
                <a16:creationId xmlns:a16="http://schemas.microsoft.com/office/drawing/2014/main" id="{1CE81389-FA57-4D43-B6C2-2FC10643D9B6}"/>
              </a:ext>
            </a:extLst>
          </p:cNvPr>
          <p:cNvCxnSpPr/>
          <p:nvPr/>
        </p:nvCxnSpPr>
        <p:spPr>
          <a:xfrm>
            <a:off x="635431" y="1456841"/>
            <a:ext cx="1123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901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4D433-F450-46C7-B7DB-58247B3DF378}"/>
              </a:ext>
            </a:extLst>
          </p:cNvPr>
          <p:cNvSpPr>
            <a:spLocks noGrp="1"/>
          </p:cNvSpPr>
          <p:nvPr>
            <p:ph type="title"/>
          </p:nvPr>
        </p:nvSpPr>
        <p:spPr>
          <a:xfrm>
            <a:off x="539858" y="2568847"/>
            <a:ext cx="11112284" cy="1325563"/>
          </a:xfrm>
        </p:spPr>
        <p:txBody>
          <a:bodyPr>
            <a:normAutofit/>
          </a:bodyPr>
          <a:lstStyle/>
          <a:p>
            <a:r>
              <a:rPr lang="es-ES" sz="6000" dirty="0"/>
              <a:t>THANK YOU FOR YOUR ATTENTION</a:t>
            </a:r>
          </a:p>
        </p:txBody>
      </p:sp>
      <p:pic>
        <p:nvPicPr>
          <p:cNvPr id="4" name="Imagen 3">
            <a:extLst>
              <a:ext uri="{FF2B5EF4-FFF2-40B4-BE49-F238E27FC236}">
                <a16:creationId xmlns:a16="http://schemas.microsoft.com/office/drawing/2014/main" id="{FB469700-10C6-4DAE-8910-8E542CF65A86}"/>
              </a:ext>
            </a:extLst>
          </p:cNvPr>
          <p:cNvPicPr>
            <a:picLocks noChangeAspect="1"/>
          </p:cNvPicPr>
          <p:nvPr/>
        </p:nvPicPr>
        <p:blipFill>
          <a:blip r:embed="rId2"/>
          <a:stretch>
            <a:fillRect/>
          </a:stretch>
        </p:blipFill>
        <p:spPr>
          <a:xfrm>
            <a:off x="10368366" y="5490274"/>
            <a:ext cx="1823634" cy="1367725"/>
          </a:xfrm>
          <a:prstGeom prst="rect">
            <a:avLst/>
          </a:prstGeom>
        </p:spPr>
      </p:pic>
      <p:cxnSp>
        <p:nvCxnSpPr>
          <p:cNvPr id="6" name="Conector recto 5">
            <a:extLst>
              <a:ext uri="{FF2B5EF4-FFF2-40B4-BE49-F238E27FC236}">
                <a16:creationId xmlns:a16="http://schemas.microsoft.com/office/drawing/2014/main" id="{1CE81389-FA57-4D43-B6C2-2FC10643D9B6}"/>
              </a:ext>
            </a:extLst>
          </p:cNvPr>
          <p:cNvCxnSpPr/>
          <p:nvPr/>
        </p:nvCxnSpPr>
        <p:spPr>
          <a:xfrm>
            <a:off x="480000" y="4029560"/>
            <a:ext cx="1123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95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4D433-F450-46C7-B7DB-58247B3DF378}"/>
              </a:ext>
            </a:extLst>
          </p:cNvPr>
          <p:cNvSpPr>
            <a:spLocks noGrp="1"/>
          </p:cNvSpPr>
          <p:nvPr>
            <p:ph type="title"/>
          </p:nvPr>
        </p:nvSpPr>
        <p:spPr/>
        <p:txBody>
          <a:bodyPr/>
          <a:lstStyle/>
          <a:p>
            <a:r>
              <a:rPr lang="es-ES" dirty="0"/>
              <a:t>SUMMARY</a:t>
            </a:r>
          </a:p>
        </p:txBody>
      </p:sp>
      <p:sp>
        <p:nvSpPr>
          <p:cNvPr id="3" name="Marcador de contenido 2">
            <a:extLst>
              <a:ext uri="{FF2B5EF4-FFF2-40B4-BE49-F238E27FC236}">
                <a16:creationId xmlns:a16="http://schemas.microsoft.com/office/drawing/2014/main" id="{5107FB7D-439D-4FA0-A586-D9D65A8886DA}"/>
              </a:ext>
            </a:extLst>
          </p:cNvPr>
          <p:cNvSpPr>
            <a:spLocks noGrp="1"/>
          </p:cNvSpPr>
          <p:nvPr>
            <p:ph idx="1"/>
          </p:nvPr>
        </p:nvSpPr>
        <p:spPr/>
        <p:txBody>
          <a:bodyPr/>
          <a:lstStyle/>
          <a:p>
            <a:pPr marL="514350" indent="-514350">
              <a:lnSpc>
                <a:spcPct val="150000"/>
              </a:lnSpc>
              <a:buAutoNum type="arabicPeriod"/>
            </a:pPr>
            <a:r>
              <a:rPr lang="es-ES" dirty="0"/>
              <a:t>INTRODUCTION</a:t>
            </a:r>
          </a:p>
          <a:p>
            <a:pPr marL="514350" indent="-514350">
              <a:lnSpc>
                <a:spcPct val="150000"/>
              </a:lnSpc>
              <a:buAutoNum type="arabicPeriod"/>
            </a:pPr>
            <a:r>
              <a:rPr lang="es-ES" dirty="0"/>
              <a:t>PLEAS OF FACT</a:t>
            </a:r>
          </a:p>
          <a:p>
            <a:pPr marL="514350" indent="-514350">
              <a:lnSpc>
                <a:spcPct val="150000"/>
              </a:lnSpc>
              <a:buAutoNum type="arabicPeriod"/>
            </a:pPr>
            <a:r>
              <a:rPr lang="es-ES" dirty="0"/>
              <a:t>LEGAL QUESTIONS</a:t>
            </a:r>
          </a:p>
          <a:p>
            <a:pPr marL="514350" indent="-514350">
              <a:lnSpc>
                <a:spcPct val="150000"/>
              </a:lnSpc>
              <a:buAutoNum type="arabicPeriod"/>
            </a:pPr>
            <a:r>
              <a:rPr lang="es-ES" dirty="0"/>
              <a:t>LEGAL CONTEXT</a:t>
            </a:r>
          </a:p>
          <a:p>
            <a:pPr marL="514350" indent="-514350">
              <a:lnSpc>
                <a:spcPct val="150000"/>
              </a:lnSpc>
              <a:buAutoNum type="arabicPeriod"/>
            </a:pPr>
            <a:r>
              <a:rPr lang="es-ES" dirty="0"/>
              <a:t>JUDGMENT OF THE EUROPEAN COURT</a:t>
            </a:r>
          </a:p>
          <a:p>
            <a:pPr marL="514350" indent="-514350">
              <a:buAutoNum type="arabicPeriod"/>
            </a:pPr>
            <a:endParaRPr lang="es-ES" dirty="0"/>
          </a:p>
        </p:txBody>
      </p:sp>
      <p:pic>
        <p:nvPicPr>
          <p:cNvPr id="4" name="Imagen 3">
            <a:extLst>
              <a:ext uri="{FF2B5EF4-FFF2-40B4-BE49-F238E27FC236}">
                <a16:creationId xmlns:a16="http://schemas.microsoft.com/office/drawing/2014/main" id="{FB469700-10C6-4DAE-8910-8E542CF65A86}"/>
              </a:ext>
            </a:extLst>
          </p:cNvPr>
          <p:cNvPicPr>
            <a:picLocks noChangeAspect="1"/>
          </p:cNvPicPr>
          <p:nvPr/>
        </p:nvPicPr>
        <p:blipFill>
          <a:blip r:embed="rId2"/>
          <a:stretch>
            <a:fillRect/>
          </a:stretch>
        </p:blipFill>
        <p:spPr>
          <a:xfrm>
            <a:off x="10414861" y="5525146"/>
            <a:ext cx="1777139" cy="1332854"/>
          </a:xfrm>
          <a:prstGeom prst="rect">
            <a:avLst/>
          </a:prstGeom>
        </p:spPr>
      </p:pic>
      <p:cxnSp>
        <p:nvCxnSpPr>
          <p:cNvPr id="6" name="Conector recto 5">
            <a:extLst>
              <a:ext uri="{FF2B5EF4-FFF2-40B4-BE49-F238E27FC236}">
                <a16:creationId xmlns:a16="http://schemas.microsoft.com/office/drawing/2014/main" id="{8060CE8E-C374-493F-8105-E4033F58A751}"/>
              </a:ext>
            </a:extLst>
          </p:cNvPr>
          <p:cNvCxnSpPr/>
          <p:nvPr/>
        </p:nvCxnSpPr>
        <p:spPr>
          <a:xfrm>
            <a:off x="635431" y="1456841"/>
            <a:ext cx="1123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826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4D433-F450-46C7-B7DB-58247B3DF378}"/>
              </a:ext>
            </a:extLst>
          </p:cNvPr>
          <p:cNvSpPr>
            <a:spLocks noGrp="1"/>
          </p:cNvSpPr>
          <p:nvPr>
            <p:ph type="title"/>
          </p:nvPr>
        </p:nvSpPr>
        <p:spPr/>
        <p:txBody>
          <a:bodyPr/>
          <a:lstStyle/>
          <a:p>
            <a:r>
              <a:rPr lang="es-ES" dirty="0"/>
              <a:t>INTRODUCTION</a:t>
            </a:r>
          </a:p>
        </p:txBody>
      </p:sp>
      <p:sp>
        <p:nvSpPr>
          <p:cNvPr id="3" name="Marcador de contenido 2">
            <a:extLst>
              <a:ext uri="{FF2B5EF4-FFF2-40B4-BE49-F238E27FC236}">
                <a16:creationId xmlns:a16="http://schemas.microsoft.com/office/drawing/2014/main" id="{5107FB7D-439D-4FA0-A586-D9D65A8886DA}"/>
              </a:ext>
            </a:extLst>
          </p:cNvPr>
          <p:cNvSpPr>
            <a:spLocks noGrp="1"/>
          </p:cNvSpPr>
          <p:nvPr>
            <p:ph idx="1"/>
          </p:nvPr>
        </p:nvSpPr>
        <p:spPr/>
        <p:txBody>
          <a:bodyPr/>
          <a:lstStyle/>
          <a:p>
            <a:pPr marL="0" indent="0">
              <a:lnSpc>
                <a:spcPct val="100000"/>
              </a:lnSpc>
              <a:buNone/>
            </a:pPr>
            <a:r>
              <a:rPr lang="en-GB" b="1" dirty="0">
                <a:solidFill>
                  <a:schemeClr val="accent2"/>
                </a:solidFill>
              </a:rPr>
              <a:t>EU Court of Justice (5</a:t>
            </a:r>
            <a:r>
              <a:rPr lang="en-GB" b="1" baseline="30000" dirty="0">
                <a:solidFill>
                  <a:schemeClr val="accent2"/>
                </a:solidFill>
              </a:rPr>
              <a:t>th</a:t>
            </a:r>
            <a:r>
              <a:rPr lang="en-GB" b="1" dirty="0">
                <a:solidFill>
                  <a:schemeClr val="accent2"/>
                </a:solidFill>
              </a:rPr>
              <a:t> Chamber) </a:t>
            </a:r>
            <a:r>
              <a:rPr lang="en-GB" dirty="0">
                <a:solidFill>
                  <a:schemeClr val="accent2"/>
                </a:solidFill>
                <a:sym typeface="Wingdings" panose="05000000000000000000" pitchFamily="2" charset="2"/>
              </a:rPr>
              <a:t></a:t>
            </a:r>
            <a:r>
              <a:rPr lang="en-GB" dirty="0">
                <a:sym typeface="Wingdings" panose="05000000000000000000" pitchFamily="2" charset="2"/>
              </a:rPr>
              <a:t> Judgement C-278-16 about a request of a preliminary ruling from the</a:t>
            </a:r>
            <a:r>
              <a:rPr lang="en-GB" dirty="0">
                <a:solidFill>
                  <a:schemeClr val="accent2"/>
                </a:solidFill>
                <a:sym typeface="Wingdings" panose="05000000000000000000" pitchFamily="2" charset="2"/>
              </a:rPr>
              <a:t> </a:t>
            </a:r>
            <a:r>
              <a:rPr lang="en-GB" i="1" dirty="0" err="1">
                <a:solidFill>
                  <a:schemeClr val="accent2"/>
                </a:solidFill>
                <a:sym typeface="Wingdings" panose="05000000000000000000" pitchFamily="2" charset="2"/>
              </a:rPr>
              <a:t>Landergericht</a:t>
            </a:r>
            <a:r>
              <a:rPr lang="en-GB" i="1" dirty="0">
                <a:solidFill>
                  <a:schemeClr val="accent2"/>
                </a:solidFill>
                <a:sym typeface="Wingdings" panose="05000000000000000000" pitchFamily="2" charset="2"/>
              </a:rPr>
              <a:t> Aachen </a:t>
            </a:r>
            <a:r>
              <a:rPr lang="en-GB" dirty="0">
                <a:sym typeface="Wingdings" panose="05000000000000000000" pitchFamily="2" charset="2"/>
              </a:rPr>
              <a:t>(Regional Court, Aachen, Germany)</a:t>
            </a:r>
          </a:p>
          <a:p>
            <a:pPr marL="0" indent="0">
              <a:lnSpc>
                <a:spcPct val="100000"/>
              </a:lnSpc>
              <a:buNone/>
            </a:pPr>
            <a:r>
              <a:rPr lang="en-GB" dirty="0">
                <a:sym typeface="Wingdings" panose="05000000000000000000" pitchFamily="2" charset="2"/>
              </a:rPr>
              <a:t>Interpretation </a:t>
            </a:r>
            <a:r>
              <a:rPr lang="en-GB" dirty="0">
                <a:solidFill>
                  <a:schemeClr val="accent1">
                    <a:lumMod val="75000"/>
                  </a:schemeClr>
                </a:solidFill>
                <a:sym typeface="Wingdings" panose="05000000000000000000" pitchFamily="2" charset="2"/>
              </a:rPr>
              <a:t>Article 3 of Directive 2010/64/EU </a:t>
            </a:r>
            <a:r>
              <a:rPr lang="en-GB" dirty="0">
                <a:sym typeface="Wingdings" panose="05000000000000000000" pitchFamily="2" charset="2"/>
              </a:rPr>
              <a:t>on the right to interpretation and translation in criminal proceedings.</a:t>
            </a:r>
          </a:p>
          <a:p>
            <a:pPr marL="0" indent="0">
              <a:lnSpc>
                <a:spcPct val="100000"/>
              </a:lnSpc>
              <a:buNone/>
            </a:pPr>
            <a:r>
              <a:rPr lang="en-GB" dirty="0"/>
              <a:t>The request has been made in criminal proceedings brought against </a:t>
            </a:r>
            <a:r>
              <a:rPr lang="en-GB" b="1" dirty="0"/>
              <a:t>Mr Frank </a:t>
            </a:r>
            <a:r>
              <a:rPr lang="en-GB" b="1" dirty="0" err="1"/>
              <a:t>Sleutjes</a:t>
            </a:r>
            <a:r>
              <a:rPr lang="en-GB" dirty="0"/>
              <a:t> for failure to stop at the scene of an accident. </a:t>
            </a:r>
            <a:endParaRPr lang="es-ES" dirty="0"/>
          </a:p>
          <a:p>
            <a:pPr marL="0" indent="0">
              <a:buNone/>
            </a:pPr>
            <a:endParaRPr lang="en-GB" dirty="0"/>
          </a:p>
        </p:txBody>
      </p:sp>
      <p:pic>
        <p:nvPicPr>
          <p:cNvPr id="4" name="Imagen 3">
            <a:extLst>
              <a:ext uri="{FF2B5EF4-FFF2-40B4-BE49-F238E27FC236}">
                <a16:creationId xmlns:a16="http://schemas.microsoft.com/office/drawing/2014/main" id="{FB469700-10C6-4DAE-8910-8E542CF65A86}"/>
              </a:ext>
            </a:extLst>
          </p:cNvPr>
          <p:cNvPicPr>
            <a:picLocks noChangeAspect="1"/>
          </p:cNvPicPr>
          <p:nvPr/>
        </p:nvPicPr>
        <p:blipFill>
          <a:blip r:embed="rId2"/>
          <a:stretch>
            <a:fillRect/>
          </a:stretch>
        </p:blipFill>
        <p:spPr>
          <a:xfrm>
            <a:off x="10368366" y="5490274"/>
            <a:ext cx="1823634" cy="1367725"/>
          </a:xfrm>
          <a:prstGeom prst="rect">
            <a:avLst/>
          </a:prstGeom>
        </p:spPr>
      </p:pic>
      <p:cxnSp>
        <p:nvCxnSpPr>
          <p:cNvPr id="6" name="Conector recto 5">
            <a:extLst>
              <a:ext uri="{FF2B5EF4-FFF2-40B4-BE49-F238E27FC236}">
                <a16:creationId xmlns:a16="http://schemas.microsoft.com/office/drawing/2014/main" id="{1CE81389-FA57-4D43-B6C2-2FC10643D9B6}"/>
              </a:ext>
            </a:extLst>
          </p:cNvPr>
          <p:cNvCxnSpPr/>
          <p:nvPr/>
        </p:nvCxnSpPr>
        <p:spPr>
          <a:xfrm>
            <a:off x="635431" y="1456841"/>
            <a:ext cx="1123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319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B469700-10C6-4DAE-8910-8E542CF65A86}"/>
              </a:ext>
            </a:extLst>
          </p:cNvPr>
          <p:cNvPicPr>
            <a:picLocks noChangeAspect="1"/>
          </p:cNvPicPr>
          <p:nvPr/>
        </p:nvPicPr>
        <p:blipFill>
          <a:blip r:embed="rId2"/>
          <a:stretch>
            <a:fillRect/>
          </a:stretch>
        </p:blipFill>
        <p:spPr>
          <a:xfrm>
            <a:off x="10368366" y="5490274"/>
            <a:ext cx="1823634" cy="1367725"/>
          </a:xfrm>
          <a:prstGeom prst="rect">
            <a:avLst/>
          </a:prstGeom>
        </p:spPr>
      </p:pic>
      <p:sp>
        <p:nvSpPr>
          <p:cNvPr id="2" name="Título 1">
            <a:extLst>
              <a:ext uri="{FF2B5EF4-FFF2-40B4-BE49-F238E27FC236}">
                <a16:creationId xmlns:a16="http://schemas.microsoft.com/office/drawing/2014/main" id="{F014D433-F450-46C7-B7DB-58247B3DF378}"/>
              </a:ext>
            </a:extLst>
          </p:cNvPr>
          <p:cNvSpPr>
            <a:spLocks noGrp="1"/>
          </p:cNvSpPr>
          <p:nvPr>
            <p:ph type="title"/>
          </p:nvPr>
        </p:nvSpPr>
        <p:spPr/>
        <p:txBody>
          <a:bodyPr/>
          <a:lstStyle/>
          <a:p>
            <a:r>
              <a:rPr lang="es-ES" dirty="0"/>
              <a:t>PLEAS OF FACT</a:t>
            </a:r>
          </a:p>
        </p:txBody>
      </p:sp>
      <p:sp>
        <p:nvSpPr>
          <p:cNvPr id="3" name="Marcador de contenido 2">
            <a:extLst>
              <a:ext uri="{FF2B5EF4-FFF2-40B4-BE49-F238E27FC236}">
                <a16:creationId xmlns:a16="http://schemas.microsoft.com/office/drawing/2014/main" id="{5107FB7D-439D-4FA0-A586-D9D65A8886DA}"/>
              </a:ext>
            </a:extLst>
          </p:cNvPr>
          <p:cNvSpPr>
            <a:spLocks noGrp="1"/>
          </p:cNvSpPr>
          <p:nvPr>
            <p:ph idx="1"/>
          </p:nvPr>
        </p:nvSpPr>
        <p:spPr>
          <a:xfrm>
            <a:off x="838200" y="1456840"/>
            <a:ext cx="10515600" cy="5729799"/>
          </a:xfrm>
        </p:spPr>
        <p:txBody>
          <a:bodyPr>
            <a:normAutofit fontScale="92500" lnSpcReduction="20000"/>
          </a:bodyPr>
          <a:lstStyle/>
          <a:p>
            <a:pPr marL="0" indent="0">
              <a:lnSpc>
                <a:spcPct val="120000"/>
              </a:lnSpc>
              <a:buNone/>
            </a:pPr>
            <a:r>
              <a:rPr lang="en-GB" dirty="0"/>
              <a:t>Mr. Frank </a:t>
            </a:r>
            <a:r>
              <a:rPr lang="en-GB" dirty="0" err="1"/>
              <a:t>Sleutjes</a:t>
            </a:r>
            <a:r>
              <a:rPr lang="en-GB" dirty="0"/>
              <a:t> (Netherlands) was accused for failure to stop at the scene of an accident.</a:t>
            </a:r>
          </a:p>
          <a:p>
            <a:pPr marL="0" lvl="0" indent="0">
              <a:lnSpc>
                <a:spcPct val="120000"/>
              </a:lnSpc>
              <a:buNone/>
            </a:pPr>
            <a:r>
              <a:rPr lang="en-GB" dirty="0"/>
              <a:t>1) </a:t>
            </a:r>
            <a:r>
              <a:rPr lang="en-GB" u="sng" dirty="0"/>
              <a:t>2</a:t>
            </a:r>
            <a:r>
              <a:rPr lang="en-GB" u="sng" baseline="30000" dirty="0"/>
              <a:t>nd</a:t>
            </a:r>
            <a:r>
              <a:rPr lang="en-GB" u="sng" dirty="0"/>
              <a:t> November 2015</a:t>
            </a:r>
            <a:r>
              <a:rPr lang="en-GB" dirty="0"/>
              <a:t>: the </a:t>
            </a:r>
            <a:r>
              <a:rPr lang="en-GB" dirty="0" err="1"/>
              <a:t>Amtsgericht</a:t>
            </a:r>
            <a:r>
              <a:rPr lang="en-GB" dirty="0"/>
              <a:t> </a:t>
            </a:r>
            <a:r>
              <a:rPr lang="en-GB" dirty="0" err="1"/>
              <a:t>Düren</a:t>
            </a:r>
            <a:r>
              <a:rPr lang="en-GB" dirty="0"/>
              <a:t> (Local Court, </a:t>
            </a:r>
            <a:r>
              <a:rPr lang="en-GB" dirty="0" err="1"/>
              <a:t>Düren</a:t>
            </a:r>
            <a:r>
              <a:rPr lang="en-GB" dirty="0"/>
              <a:t>, Germany) issued a penalty order against Mr Frank </a:t>
            </a:r>
            <a:r>
              <a:rPr lang="en-GB" dirty="0" err="1"/>
              <a:t>Sleutjes</a:t>
            </a:r>
            <a:r>
              <a:rPr lang="en-GB" dirty="0"/>
              <a:t> imposing on him a </a:t>
            </a:r>
            <a:r>
              <a:rPr lang="en-GB" b="1" dirty="0"/>
              <a:t>fine</a:t>
            </a:r>
            <a:r>
              <a:rPr lang="en-GB" dirty="0"/>
              <a:t> for </a:t>
            </a:r>
            <a:r>
              <a:rPr lang="en-GB" b="1" dirty="0"/>
              <a:t>failure to stop at the scene of an accident.</a:t>
            </a:r>
            <a:endParaRPr lang="es-ES" b="1" dirty="0"/>
          </a:p>
          <a:p>
            <a:pPr marL="0" lvl="0" indent="0">
              <a:lnSpc>
                <a:spcPct val="120000"/>
              </a:lnSpc>
              <a:buNone/>
            </a:pPr>
            <a:r>
              <a:rPr lang="en-GB" dirty="0"/>
              <a:t>2) That penalty order contained information on the legal remedies available, stating that it would become </a:t>
            </a:r>
            <a:r>
              <a:rPr lang="en-GB" b="1" dirty="0"/>
              <a:t>legally binding and enforceable only if, </a:t>
            </a:r>
            <a:r>
              <a:rPr lang="en-GB" dirty="0"/>
              <a:t>within two weeks of its service, </a:t>
            </a:r>
            <a:r>
              <a:rPr lang="en-GB" b="1" dirty="0"/>
              <a:t>Mr </a:t>
            </a:r>
            <a:r>
              <a:rPr lang="en-GB" b="1" dirty="0" err="1"/>
              <a:t>Sleutjes</a:t>
            </a:r>
            <a:r>
              <a:rPr lang="en-GB" b="1" dirty="0"/>
              <a:t> did not lodge an </a:t>
            </a:r>
            <a:r>
              <a:rPr lang="en-GB" b="1" u="sng" dirty="0"/>
              <a:t>opposition, in German</a:t>
            </a:r>
            <a:r>
              <a:rPr lang="en-GB" dirty="0"/>
              <a:t>, before the </a:t>
            </a:r>
            <a:r>
              <a:rPr lang="en-GB" dirty="0" err="1"/>
              <a:t>Amtsgericht</a:t>
            </a:r>
            <a:r>
              <a:rPr lang="en-GB" dirty="0"/>
              <a:t> </a:t>
            </a:r>
            <a:r>
              <a:rPr lang="en-GB" dirty="0" err="1"/>
              <a:t>Düren</a:t>
            </a:r>
            <a:r>
              <a:rPr lang="en-GB" dirty="0"/>
              <a:t> (Local Court, </a:t>
            </a:r>
            <a:r>
              <a:rPr lang="en-GB" dirty="0" err="1"/>
              <a:t>Düren</a:t>
            </a:r>
            <a:r>
              <a:rPr lang="en-GB" dirty="0"/>
              <a:t>).</a:t>
            </a:r>
            <a:endParaRPr lang="es-ES" dirty="0"/>
          </a:p>
          <a:p>
            <a:pPr marL="0" lvl="0" indent="0">
              <a:lnSpc>
                <a:spcPct val="120000"/>
              </a:lnSpc>
              <a:buNone/>
            </a:pPr>
            <a:r>
              <a:rPr lang="en-GB" dirty="0"/>
              <a:t>3) </a:t>
            </a:r>
            <a:r>
              <a:rPr lang="en-GB" u="sng" dirty="0"/>
              <a:t>12</a:t>
            </a:r>
            <a:r>
              <a:rPr lang="en-GB" u="sng" baseline="30000" dirty="0"/>
              <a:t>th</a:t>
            </a:r>
            <a:r>
              <a:rPr lang="en-GB" u="sng" dirty="0"/>
              <a:t> November 2015:</a:t>
            </a:r>
            <a:r>
              <a:rPr lang="en-GB" dirty="0"/>
              <a:t> Mr </a:t>
            </a:r>
            <a:r>
              <a:rPr lang="en-GB" dirty="0" err="1"/>
              <a:t>Sleutjes</a:t>
            </a:r>
            <a:r>
              <a:rPr lang="en-GB" dirty="0"/>
              <a:t> was served with the </a:t>
            </a:r>
            <a:r>
              <a:rPr lang="en-GB" b="1" dirty="0"/>
              <a:t>penalty order,     </a:t>
            </a:r>
            <a:r>
              <a:rPr lang="en-GB" dirty="0"/>
              <a:t>which was </a:t>
            </a:r>
            <a:r>
              <a:rPr lang="en-GB" b="1" dirty="0"/>
              <a:t>drawn up in German </a:t>
            </a:r>
            <a:r>
              <a:rPr lang="en-GB" dirty="0"/>
              <a:t>and delivered with a </a:t>
            </a:r>
          </a:p>
          <a:p>
            <a:pPr marL="0" lvl="0" indent="0">
              <a:lnSpc>
                <a:spcPct val="120000"/>
              </a:lnSpc>
              <a:buNone/>
            </a:pPr>
            <a:r>
              <a:rPr lang="en-GB" b="1" u="sng" dirty="0"/>
              <a:t>translation into Dutch only of the information on the legal remedies</a:t>
            </a:r>
            <a:r>
              <a:rPr lang="en-GB" dirty="0"/>
              <a:t>.</a:t>
            </a:r>
            <a:endParaRPr lang="es-ES" dirty="0"/>
          </a:p>
          <a:p>
            <a:pPr marL="0" indent="0">
              <a:buNone/>
            </a:pPr>
            <a:endParaRPr lang="en-GB" dirty="0"/>
          </a:p>
        </p:txBody>
      </p:sp>
      <p:cxnSp>
        <p:nvCxnSpPr>
          <p:cNvPr id="6" name="Conector recto 5">
            <a:extLst>
              <a:ext uri="{FF2B5EF4-FFF2-40B4-BE49-F238E27FC236}">
                <a16:creationId xmlns:a16="http://schemas.microsoft.com/office/drawing/2014/main" id="{1CE81389-FA57-4D43-B6C2-2FC10643D9B6}"/>
              </a:ext>
            </a:extLst>
          </p:cNvPr>
          <p:cNvCxnSpPr/>
          <p:nvPr/>
        </p:nvCxnSpPr>
        <p:spPr>
          <a:xfrm>
            <a:off x="635431" y="1456841"/>
            <a:ext cx="1123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0069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4D433-F450-46C7-B7DB-58247B3DF378}"/>
              </a:ext>
            </a:extLst>
          </p:cNvPr>
          <p:cNvSpPr>
            <a:spLocks noGrp="1"/>
          </p:cNvSpPr>
          <p:nvPr>
            <p:ph type="title"/>
          </p:nvPr>
        </p:nvSpPr>
        <p:spPr/>
        <p:txBody>
          <a:bodyPr/>
          <a:lstStyle/>
          <a:p>
            <a:r>
              <a:rPr lang="es-ES" dirty="0"/>
              <a:t>PLEAS OF FACT</a:t>
            </a:r>
          </a:p>
        </p:txBody>
      </p:sp>
      <p:sp>
        <p:nvSpPr>
          <p:cNvPr id="3" name="Marcador de contenido 2">
            <a:extLst>
              <a:ext uri="{FF2B5EF4-FFF2-40B4-BE49-F238E27FC236}">
                <a16:creationId xmlns:a16="http://schemas.microsoft.com/office/drawing/2014/main" id="{5107FB7D-439D-4FA0-A586-D9D65A8886DA}"/>
              </a:ext>
            </a:extLst>
          </p:cNvPr>
          <p:cNvSpPr>
            <a:spLocks noGrp="1"/>
          </p:cNvSpPr>
          <p:nvPr>
            <p:ph idx="1"/>
          </p:nvPr>
        </p:nvSpPr>
        <p:spPr>
          <a:xfrm>
            <a:off x="764583" y="1825625"/>
            <a:ext cx="10515600" cy="4900640"/>
          </a:xfrm>
        </p:spPr>
        <p:txBody>
          <a:bodyPr>
            <a:normAutofit fontScale="92500" lnSpcReduction="20000"/>
          </a:bodyPr>
          <a:lstStyle/>
          <a:p>
            <a:pPr marL="0" indent="0">
              <a:lnSpc>
                <a:spcPct val="110000"/>
              </a:lnSpc>
              <a:buNone/>
            </a:pPr>
            <a:r>
              <a:rPr lang="en-US" dirty="0"/>
              <a:t>4) </a:t>
            </a:r>
            <a:r>
              <a:rPr lang="en-US" u="sng" dirty="0"/>
              <a:t>24</a:t>
            </a:r>
            <a:r>
              <a:rPr lang="en-US" u="sng" baseline="30000" dirty="0"/>
              <a:t>th</a:t>
            </a:r>
            <a:r>
              <a:rPr lang="en-US" u="sng" dirty="0"/>
              <a:t> and 26</a:t>
            </a:r>
            <a:r>
              <a:rPr lang="en-US" u="sng" baseline="30000" dirty="0"/>
              <a:t>th</a:t>
            </a:r>
            <a:r>
              <a:rPr lang="en-US" u="sng" dirty="0"/>
              <a:t> November:</a:t>
            </a:r>
            <a:r>
              <a:rPr lang="en-US" dirty="0"/>
              <a:t> Mr. </a:t>
            </a:r>
            <a:r>
              <a:rPr lang="en-US" dirty="0" err="1"/>
              <a:t>Sleutjes</a:t>
            </a:r>
            <a:r>
              <a:rPr lang="en-US" dirty="0"/>
              <a:t> </a:t>
            </a:r>
            <a:r>
              <a:rPr lang="en-US" b="1" dirty="0"/>
              <a:t>sent emails </a:t>
            </a:r>
            <a:r>
              <a:rPr lang="en-US" dirty="0"/>
              <a:t>to the </a:t>
            </a:r>
            <a:r>
              <a:rPr lang="en-US" dirty="0" err="1"/>
              <a:t>Amtsgericht</a:t>
            </a:r>
            <a:r>
              <a:rPr lang="en-US" dirty="0"/>
              <a:t> </a:t>
            </a:r>
            <a:r>
              <a:rPr lang="en-US" dirty="0" err="1"/>
              <a:t>Düren</a:t>
            </a:r>
            <a:r>
              <a:rPr lang="en-US" dirty="0"/>
              <a:t> (Local Court, </a:t>
            </a:r>
            <a:r>
              <a:rPr lang="en-US" dirty="0" err="1"/>
              <a:t>Düren</a:t>
            </a:r>
            <a:r>
              <a:rPr lang="en-US" dirty="0"/>
              <a:t>) setting out his case regard to the penalty order issued against him </a:t>
            </a:r>
            <a:r>
              <a:rPr lang="en-US" b="1" dirty="0"/>
              <a:t>in Dutch. </a:t>
            </a:r>
          </a:p>
          <a:p>
            <a:pPr marL="0" indent="0">
              <a:lnSpc>
                <a:spcPct val="110000"/>
              </a:lnSpc>
              <a:buNone/>
            </a:pPr>
            <a:r>
              <a:rPr lang="en-US" dirty="0"/>
              <a:t>5) </a:t>
            </a:r>
            <a:r>
              <a:rPr lang="en-US" u="sng" dirty="0"/>
              <a:t>1</a:t>
            </a:r>
            <a:r>
              <a:rPr lang="en-US" u="sng" baseline="30000" dirty="0"/>
              <a:t>st</a:t>
            </a:r>
            <a:r>
              <a:rPr lang="en-US" u="sng" dirty="0"/>
              <a:t> December 2015: </a:t>
            </a:r>
            <a:r>
              <a:rPr lang="en-US" dirty="0"/>
              <a:t>court informed the accused </a:t>
            </a:r>
            <a:r>
              <a:rPr lang="en-US" b="1" dirty="0"/>
              <a:t>that letters lodged at the court must be written in German. </a:t>
            </a:r>
          </a:p>
          <a:p>
            <a:pPr marL="0" indent="0">
              <a:lnSpc>
                <a:spcPct val="110000"/>
              </a:lnSpc>
              <a:buNone/>
            </a:pPr>
            <a:r>
              <a:rPr lang="en-US" dirty="0"/>
              <a:t>6) </a:t>
            </a:r>
            <a:r>
              <a:rPr lang="en-US" u="sng" dirty="0"/>
              <a:t>1</a:t>
            </a:r>
            <a:r>
              <a:rPr lang="en-US" u="sng" baseline="30000" dirty="0"/>
              <a:t>st</a:t>
            </a:r>
            <a:r>
              <a:rPr lang="en-US" u="sng" dirty="0"/>
              <a:t> December 2015:</a:t>
            </a:r>
            <a:r>
              <a:rPr lang="en-US" dirty="0"/>
              <a:t> Mr. </a:t>
            </a:r>
            <a:r>
              <a:rPr lang="en-US" dirty="0" err="1"/>
              <a:t>Sleutjes</a:t>
            </a:r>
            <a:r>
              <a:rPr lang="en-US" dirty="0"/>
              <a:t> lawyer lodged and objection to the penalty order and requested </a:t>
            </a:r>
            <a:r>
              <a:rPr lang="en-US" b="1" dirty="0"/>
              <a:t>restoration of the status quo ante. </a:t>
            </a:r>
          </a:p>
          <a:p>
            <a:pPr marL="0" indent="0">
              <a:lnSpc>
                <a:spcPct val="110000"/>
              </a:lnSpc>
              <a:buNone/>
            </a:pPr>
            <a:r>
              <a:rPr lang="en-US" dirty="0"/>
              <a:t>7) </a:t>
            </a:r>
            <a:r>
              <a:rPr lang="en-US" u="sng" dirty="0"/>
              <a:t>28</a:t>
            </a:r>
            <a:r>
              <a:rPr lang="en-US" u="sng" baseline="30000" dirty="0"/>
              <a:t>th</a:t>
            </a:r>
            <a:r>
              <a:rPr lang="en-US" u="sng" dirty="0"/>
              <a:t> January 2016</a:t>
            </a:r>
            <a:r>
              <a:rPr lang="en-US" dirty="0"/>
              <a:t>, the court </a:t>
            </a:r>
            <a:r>
              <a:rPr lang="en-US" b="1" dirty="0"/>
              <a:t>dismissed that objection </a:t>
            </a:r>
            <a:r>
              <a:rPr lang="en-US" dirty="0"/>
              <a:t>as inadmissible on account of its </a:t>
            </a:r>
            <a:r>
              <a:rPr lang="en-US" b="1" dirty="0"/>
              <a:t>late submission </a:t>
            </a:r>
            <a:r>
              <a:rPr lang="en-US" dirty="0"/>
              <a:t>and also rejected the request for restoration of the status quo ante. </a:t>
            </a:r>
          </a:p>
          <a:p>
            <a:pPr marL="0" indent="0">
              <a:lnSpc>
                <a:spcPct val="110000"/>
              </a:lnSpc>
              <a:buNone/>
            </a:pPr>
            <a:r>
              <a:rPr lang="en-US" dirty="0"/>
              <a:t>8) </a:t>
            </a:r>
            <a:r>
              <a:rPr lang="en-US" dirty="0" err="1"/>
              <a:t>Mr</a:t>
            </a:r>
            <a:r>
              <a:rPr lang="en-US" dirty="0"/>
              <a:t> </a:t>
            </a:r>
            <a:r>
              <a:rPr lang="en-US" dirty="0" err="1"/>
              <a:t>Sleutjes</a:t>
            </a:r>
            <a:r>
              <a:rPr lang="en-US" dirty="0"/>
              <a:t> immediately </a:t>
            </a:r>
            <a:r>
              <a:rPr lang="en-US" b="1" dirty="0"/>
              <a:t>brought and appeal against that order</a:t>
            </a:r>
            <a:r>
              <a:rPr lang="en-US" dirty="0"/>
              <a:t>,         which was </a:t>
            </a:r>
            <a:r>
              <a:rPr lang="en-US" b="1" dirty="0"/>
              <a:t>suspended and became pending </a:t>
            </a:r>
            <a:r>
              <a:rPr lang="en-US" dirty="0"/>
              <a:t>before the referring court. </a:t>
            </a:r>
          </a:p>
          <a:p>
            <a:pPr marL="0" indent="0">
              <a:lnSpc>
                <a:spcPct val="110000"/>
              </a:lnSpc>
              <a:buNone/>
            </a:pPr>
            <a:endParaRPr lang="en-GB" dirty="0"/>
          </a:p>
        </p:txBody>
      </p:sp>
      <p:pic>
        <p:nvPicPr>
          <p:cNvPr id="4" name="Imagen 3">
            <a:extLst>
              <a:ext uri="{FF2B5EF4-FFF2-40B4-BE49-F238E27FC236}">
                <a16:creationId xmlns:a16="http://schemas.microsoft.com/office/drawing/2014/main" id="{FB469700-10C6-4DAE-8910-8E542CF65A86}"/>
              </a:ext>
            </a:extLst>
          </p:cNvPr>
          <p:cNvPicPr>
            <a:picLocks noChangeAspect="1"/>
          </p:cNvPicPr>
          <p:nvPr/>
        </p:nvPicPr>
        <p:blipFill>
          <a:blip r:embed="rId2"/>
          <a:stretch>
            <a:fillRect/>
          </a:stretch>
        </p:blipFill>
        <p:spPr>
          <a:xfrm>
            <a:off x="10368366" y="5490274"/>
            <a:ext cx="1823634" cy="1367725"/>
          </a:xfrm>
          <a:prstGeom prst="rect">
            <a:avLst/>
          </a:prstGeom>
        </p:spPr>
      </p:pic>
      <p:cxnSp>
        <p:nvCxnSpPr>
          <p:cNvPr id="6" name="Conector recto 5">
            <a:extLst>
              <a:ext uri="{FF2B5EF4-FFF2-40B4-BE49-F238E27FC236}">
                <a16:creationId xmlns:a16="http://schemas.microsoft.com/office/drawing/2014/main" id="{1CE81389-FA57-4D43-B6C2-2FC10643D9B6}"/>
              </a:ext>
            </a:extLst>
          </p:cNvPr>
          <p:cNvCxnSpPr/>
          <p:nvPr/>
        </p:nvCxnSpPr>
        <p:spPr>
          <a:xfrm>
            <a:off x="635431" y="1456841"/>
            <a:ext cx="1123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219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4D433-F450-46C7-B7DB-58247B3DF378}"/>
              </a:ext>
            </a:extLst>
          </p:cNvPr>
          <p:cNvSpPr>
            <a:spLocks noGrp="1"/>
          </p:cNvSpPr>
          <p:nvPr>
            <p:ph type="title"/>
          </p:nvPr>
        </p:nvSpPr>
        <p:spPr/>
        <p:txBody>
          <a:bodyPr/>
          <a:lstStyle/>
          <a:p>
            <a:r>
              <a:rPr lang="es-ES" dirty="0"/>
              <a:t>LEGAL QUESTIONS</a:t>
            </a:r>
          </a:p>
        </p:txBody>
      </p:sp>
      <p:sp>
        <p:nvSpPr>
          <p:cNvPr id="3" name="Marcador de contenido 2">
            <a:extLst>
              <a:ext uri="{FF2B5EF4-FFF2-40B4-BE49-F238E27FC236}">
                <a16:creationId xmlns:a16="http://schemas.microsoft.com/office/drawing/2014/main" id="{5107FB7D-439D-4FA0-A586-D9D65A8886DA}"/>
              </a:ext>
            </a:extLst>
          </p:cNvPr>
          <p:cNvSpPr>
            <a:spLocks noGrp="1"/>
          </p:cNvSpPr>
          <p:nvPr>
            <p:ph idx="1"/>
          </p:nvPr>
        </p:nvSpPr>
        <p:spPr>
          <a:xfrm>
            <a:off x="838200" y="1825624"/>
            <a:ext cx="10515600" cy="4885141"/>
          </a:xfrm>
        </p:spPr>
        <p:txBody>
          <a:bodyPr/>
          <a:lstStyle/>
          <a:p>
            <a:pPr marL="0" indent="0">
              <a:lnSpc>
                <a:spcPct val="100000"/>
              </a:lnSpc>
              <a:buNone/>
            </a:pPr>
            <a:r>
              <a:rPr lang="en-US" b="1" dirty="0"/>
              <a:t>Local Court of </a:t>
            </a:r>
            <a:r>
              <a:rPr lang="en-US" b="1" dirty="0" err="1"/>
              <a:t>Düren</a:t>
            </a:r>
            <a:r>
              <a:rPr lang="en-US" b="1" dirty="0"/>
              <a:t>:</a:t>
            </a:r>
            <a:r>
              <a:rPr lang="en-US" dirty="0"/>
              <a:t> </a:t>
            </a:r>
            <a:r>
              <a:rPr lang="en-US" i="1" dirty="0"/>
              <a:t>“</a:t>
            </a:r>
            <a:r>
              <a:rPr lang="en-US" i="1" dirty="0" err="1"/>
              <a:t>Mr</a:t>
            </a:r>
            <a:r>
              <a:rPr lang="en-US" i="1" dirty="0"/>
              <a:t> </a:t>
            </a:r>
            <a:r>
              <a:rPr lang="en-US" i="1" dirty="0" err="1"/>
              <a:t>Sleutjes’s</a:t>
            </a:r>
            <a:r>
              <a:rPr lang="en-US" i="1" dirty="0"/>
              <a:t> two emails, although received within the period prescribed for opposition, </a:t>
            </a:r>
            <a:r>
              <a:rPr lang="en-US" i="1" u="sng" dirty="0"/>
              <a:t>do not amount to a valid opposition because those emails were not written in German</a:t>
            </a:r>
            <a:r>
              <a:rPr lang="en-US" i="1" dirty="0"/>
              <a:t>, since he was informed in Dutch that he must write such an objection in German”. </a:t>
            </a:r>
          </a:p>
          <a:p>
            <a:pPr marL="0" indent="0">
              <a:lnSpc>
                <a:spcPct val="100000"/>
              </a:lnSpc>
              <a:buNone/>
            </a:pPr>
            <a:r>
              <a:rPr lang="en-US" dirty="0"/>
              <a:t>However, the referring court remembered that the </a:t>
            </a:r>
            <a:r>
              <a:rPr lang="en-US" dirty="0">
                <a:solidFill>
                  <a:schemeClr val="accent1">
                    <a:lumMod val="75000"/>
                  </a:schemeClr>
                </a:solidFill>
              </a:rPr>
              <a:t>article 37.3 of the </a:t>
            </a:r>
            <a:r>
              <a:rPr lang="en-US" dirty="0" err="1">
                <a:solidFill>
                  <a:schemeClr val="accent1">
                    <a:lumMod val="75000"/>
                  </a:schemeClr>
                </a:solidFill>
              </a:rPr>
              <a:t>StPO</a:t>
            </a:r>
            <a:r>
              <a:rPr lang="en-US" dirty="0">
                <a:solidFill>
                  <a:schemeClr val="accent1">
                    <a:lumMod val="75000"/>
                  </a:schemeClr>
                </a:solidFill>
              </a:rPr>
              <a:t> </a:t>
            </a:r>
            <a:r>
              <a:rPr lang="en-US" dirty="0"/>
              <a:t>(German Law) provides</a:t>
            </a:r>
            <a:r>
              <a:rPr lang="en-US" i="1" dirty="0"/>
              <a:t> </a:t>
            </a:r>
            <a:r>
              <a:rPr lang="en-US" dirty="0"/>
              <a:t>that “</a:t>
            </a:r>
            <a:r>
              <a:rPr lang="en-US" i="1" dirty="0"/>
              <a:t>for an accused who do not know the German language, </a:t>
            </a:r>
            <a:r>
              <a:rPr lang="en-US" i="1" u="sng" dirty="0"/>
              <a:t>the ‘judgment’ must be served on him, together with a translation in a language he understands</a:t>
            </a:r>
            <a:r>
              <a:rPr lang="en-US" i="1" dirty="0"/>
              <a:t>”. </a:t>
            </a:r>
            <a:endParaRPr lang="en-GB" i="1" dirty="0"/>
          </a:p>
        </p:txBody>
      </p:sp>
      <p:pic>
        <p:nvPicPr>
          <p:cNvPr id="4" name="Imagen 3">
            <a:extLst>
              <a:ext uri="{FF2B5EF4-FFF2-40B4-BE49-F238E27FC236}">
                <a16:creationId xmlns:a16="http://schemas.microsoft.com/office/drawing/2014/main" id="{FB469700-10C6-4DAE-8910-8E542CF65A86}"/>
              </a:ext>
            </a:extLst>
          </p:cNvPr>
          <p:cNvPicPr>
            <a:picLocks noChangeAspect="1"/>
          </p:cNvPicPr>
          <p:nvPr/>
        </p:nvPicPr>
        <p:blipFill>
          <a:blip r:embed="rId2"/>
          <a:stretch>
            <a:fillRect/>
          </a:stretch>
        </p:blipFill>
        <p:spPr>
          <a:xfrm>
            <a:off x="10368366" y="5490274"/>
            <a:ext cx="1823634" cy="1367725"/>
          </a:xfrm>
          <a:prstGeom prst="rect">
            <a:avLst/>
          </a:prstGeom>
        </p:spPr>
      </p:pic>
      <p:cxnSp>
        <p:nvCxnSpPr>
          <p:cNvPr id="6" name="Conector recto 5">
            <a:extLst>
              <a:ext uri="{FF2B5EF4-FFF2-40B4-BE49-F238E27FC236}">
                <a16:creationId xmlns:a16="http://schemas.microsoft.com/office/drawing/2014/main" id="{1CE81389-FA57-4D43-B6C2-2FC10643D9B6}"/>
              </a:ext>
            </a:extLst>
          </p:cNvPr>
          <p:cNvCxnSpPr/>
          <p:nvPr/>
        </p:nvCxnSpPr>
        <p:spPr>
          <a:xfrm>
            <a:off x="635431" y="1456841"/>
            <a:ext cx="1123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757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4D433-F450-46C7-B7DB-58247B3DF378}"/>
              </a:ext>
            </a:extLst>
          </p:cNvPr>
          <p:cNvSpPr>
            <a:spLocks noGrp="1"/>
          </p:cNvSpPr>
          <p:nvPr>
            <p:ph type="title"/>
          </p:nvPr>
        </p:nvSpPr>
        <p:spPr/>
        <p:txBody>
          <a:bodyPr/>
          <a:lstStyle/>
          <a:p>
            <a:r>
              <a:rPr lang="es-ES" dirty="0"/>
              <a:t>LEGAL QUESTIONS</a:t>
            </a:r>
          </a:p>
        </p:txBody>
      </p:sp>
      <p:sp>
        <p:nvSpPr>
          <p:cNvPr id="3" name="Marcador de contenido 2">
            <a:extLst>
              <a:ext uri="{FF2B5EF4-FFF2-40B4-BE49-F238E27FC236}">
                <a16:creationId xmlns:a16="http://schemas.microsoft.com/office/drawing/2014/main" id="{5107FB7D-439D-4FA0-A586-D9D65A8886DA}"/>
              </a:ext>
            </a:extLst>
          </p:cNvPr>
          <p:cNvSpPr>
            <a:spLocks noGrp="1"/>
          </p:cNvSpPr>
          <p:nvPr>
            <p:ph idx="1"/>
          </p:nvPr>
        </p:nvSpPr>
        <p:spPr/>
        <p:txBody>
          <a:bodyPr/>
          <a:lstStyle/>
          <a:p>
            <a:pPr marL="0" indent="0">
              <a:lnSpc>
                <a:spcPct val="100000"/>
              </a:lnSpc>
              <a:buNone/>
            </a:pPr>
            <a:r>
              <a:rPr lang="en-US" dirty="0">
                <a:solidFill>
                  <a:schemeClr val="accent1">
                    <a:lumMod val="75000"/>
                  </a:schemeClr>
                </a:solidFill>
              </a:rPr>
              <a:t>Article 187 of the GVG</a:t>
            </a:r>
            <a:r>
              <a:rPr lang="en-US" dirty="0"/>
              <a:t> provides that “</a:t>
            </a:r>
            <a:r>
              <a:rPr lang="en-US" i="1" dirty="0"/>
              <a:t>is mandatory that is necessary to provide a </a:t>
            </a:r>
            <a:r>
              <a:rPr lang="en-US" i="1" u="sng" dirty="0"/>
              <a:t>written translation of penalty orders and non-final judgments</a:t>
            </a:r>
            <a:r>
              <a:rPr lang="en-US" i="1" dirty="0"/>
              <a:t>”. </a:t>
            </a:r>
          </a:p>
          <a:p>
            <a:pPr marL="0" indent="0">
              <a:lnSpc>
                <a:spcPct val="100000"/>
              </a:lnSpc>
              <a:buNone/>
            </a:pPr>
            <a:r>
              <a:rPr lang="en-US" dirty="0"/>
              <a:t>The court asked if the </a:t>
            </a:r>
            <a:r>
              <a:rPr lang="en-US" b="1" dirty="0"/>
              <a:t>concept of ‘judgment’</a:t>
            </a:r>
            <a:r>
              <a:rPr lang="en-US" dirty="0"/>
              <a:t>, read in the light of </a:t>
            </a:r>
            <a:r>
              <a:rPr lang="en-US" dirty="0">
                <a:solidFill>
                  <a:schemeClr val="accent1">
                    <a:lumMod val="75000"/>
                  </a:schemeClr>
                </a:solidFill>
              </a:rPr>
              <a:t>Article 3 of Directive 2010/64/EU, </a:t>
            </a:r>
            <a:r>
              <a:rPr lang="en-US" b="1" dirty="0"/>
              <a:t>should also include the penalty orders</a:t>
            </a:r>
            <a:r>
              <a:rPr lang="en-US" dirty="0"/>
              <a:t>. </a:t>
            </a:r>
          </a:p>
          <a:p>
            <a:pPr marL="0" indent="0" algn="ctr">
              <a:lnSpc>
                <a:spcPct val="100000"/>
              </a:lnSpc>
              <a:buNone/>
            </a:pPr>
            <a:r>
              <a:rPr lang="en-US" sz="2400" dirty="0"/>
              <a:t>(If so, it would mean that the period for opposition had not even begun to run because the penalty order which </a:t>
            </a:r>
            <a:r>
              <a:rPr lang="en-US" sz="2400" dirty="0" err="1"/>
              <a:t>Mr</a:t>
            </a:r>
            <a:r>
              <a:rPr lang="en-US" sz="2400" dirty="0"/>
              <a:t> </a:t>
            </a:r>
            <a:r>
              <a:rPr lang="en-US" sz="2400" dirty="0" err="1"/>
              <a:t>Sleutjes</a:t>
            </a:r>
            <a:r>
              <a:rPr lang="en-US" sz="2400" dirty="0"/>
              <a:t> was served was not valid in so far as it was not provided together with a complete translation into Dutch)</a:t>
            </a:r>
          </a:p>
          <a:p>
            <a:pPr marL="0" indent="0">
              <a:buNone/>
            </a:pPr>
            <a:endParaRPr lang="en-GB" dirty="0"/>
          </a:p>
        </p:txBody>
      </p:sp>
      <p:pic>
        <p:nvPicPr>
          <p:cNvPr id="4" name="Imagen 3">
            <a:extLst>
              <a:ext uri="{FF2B5EF4-FFF2-40B4-BE49-F238E27FC236}">
                <a16:creationId xmlns:a16="http://schemas.microsoft.com/office/drawing/2014/main" id="{FB469700-10C6-4DAE-8910-8E542CF65A86}"/>
              </a:ext>
            </a:extLst>
          </p:cNvPr>
          <p:cNvPicPr>
            <a:picLocks noChangeAspect="1"/>
          </p:cNvPicPr>
          <p:nvPr/>
        </p:nvPicPr>
        <p:blipFill>
          <a:blip r:embed="rId2"/>
          <a:stretch>
            <a:fillRect/>
          </a:stretch>
        </p:blipFill>
        <p:spPr>
          <a:xfrm>
            <a:off x="10368366" y="5490274"/>
            <a:ext cx="1823634" cy="1367725"/>
          </a:xfrm>
          <a:prstGeom prst="rect">
            <a:avLst/>
          </a:prstGeom>
        </p:spPr>
      </p:pic>
      <p:cxnSp>
        <p:nvCxnSpPr>
          <p:cNvPr id="6" name="Conector recto 5">
            <a:extLst>
              <a:ext uri="{FF2B5EF4-FFF2-40B4-BE49-F238E27FC236}">
                <a16:creationId xmlns:a16="http://schemas.microsoft.com/office/drawing/2014/main" id="{1CE81389-FA57-4D43-B6C2-2FC10643D9B6}"/>
              </a:ext>
            </a:extLst>
          </p:cNvPr>
          <p:cNvCxnSpPr/>
          <p:nvPr/>
        </p:nvCxnSpPr>
        <p:spPr>
          <a:xfrm>
            <a:off x="635431" y="1456841"/>
            <a:ext cx="1123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2050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4D433-F450-46C7-B7DB-58247B3DF378}"/>
              </a:ext>
            </a:extLst>
          </p:cNvPr>
          <p:cNvSpPr>
            <a:spLocks noGrp="1"/>
          </p:cNvSpPr>
          <p:nvPr>
            <p:ph type="title"/>
          </p:nvPr>
        </p:nvSpPr>
        <p:spPr/>
        <p:txBody>
          <a:bodyPr/>
          <a:lstStyle/>
          <a:p>
            <a:r>
              <a:rPr lang="es-ES" dirty="0"/>
              <a:t>LEGAL QUESTIONS</a:t>
            </a:r>
          </a:p>
        </p:txBody>
      </p:sp>
      <p:sp>
        <p:nvSpPr>
          <p:cNvPr id="3" name="Marcador de contenido 2">
            <a:extLst>
              <a:ext uri="{FF2B5EF4-FFF2-40B4-BE49-F238E27FC236}">
                <a16:creationId xmlns:a16="http://schemas.microsoft.com/office/drawing/2014/main" id="{5107FB7D-439D-4FA0-A586-D9D65A8886DA}"/>
              </a:ext>
            </a:extLst>
          </p:cNvPr>
          <p:cNvSpPr>
            <a:spLocks noGrp="1"/>
          </p:cNvSpPr>
          <p:nvPr>
            <p:ph idx="1"/>
          </p:nvPr>
        </p:nvSpPr>
        <p:spPr/>
        <p:txBody>
          <a:bodyPr/>
          <a:lstStyle/>
          <a:p>
            <a:pPr marL="0" indent="0">
              <a:buNone/>
            </a:pPr>
            <a:r>
              <a:rPr lang="en-US" dirty="0"/>
              <a:t>The </a:t>
            </a:r>
            <a:r>
              <a:rPr lang="en-US" dirty="0" err="1">
                <a:solidFill>
                  <a:schemeClr val="accent2">
                    <a:lumMod val="75000"/>
                  </a:schemeClr>
                </a:solidFill>
              </a:rPr>
              <a:t>Landgericht</a:t>
            </a:r>
            <a:r>
              <a:rPr lang="en-US" dirty="0">
                <a:solidFill>
                  <a:schemeClr val="accent2">
                    <a:lumMod val="75000"/>
                  </a:schemeClr>
                </a:solidFill>
              </a:rPr>
              <a:t> Aachen (Regional Court, Aachen) </a:t>
            </a:r>
            <a:r>
              <a:rPr lang="en-US" dirty="0"/>
              <a:t>decided to stay the proceedings and to refer the following question to the </a:t>
            </a:r>
            <a:r>
              <a:rPr lang="en-US" dirty="0">
                <a:solidFill>
                  <a:schemeClr val="accent2">
                    <a:lumMod val="75000"/>
                  </a:schemeClr>
                </a:solidFill>
              </a:rPr>
              <a:t>Court of Justice of the EU </a:t>
            </a:r>
            <a:r>
              <a:rPr lang="en-US" dirty="0"/>
              <a:t>for a </a:t>
            </a:r>
            <a:r>
              <a:rPr lang="en-US" b="1" dirty="0"/>
              <a:t>preliminary ruling:</a:t>
            </a:r>
          </a:p>
          <a:p>
            <a:pPr marL="0" indent="0">
              <a:buNone/>
            </a:pPr>
            <a:endParaRPr lang="en-US" dirty="0"/>
          </a:p>
          <a:p>
            <a:pPr marL="0" indent="0" algn="ctr">
              <a:buNone/>
            </a:pPr>
            <a:r>
              <a:rPr lang="en-US" sz="3600" b="1" dirty="0"/>
              <a:t>Is Article 3 of Directive 2010/64 to be interpreted as meaning that the term “judgment” also includes penalty orders?</a:t>
            </a:r>
          </a:p>
          <a:p>
            <a:pPr marL="0" indent="0">
              <a:buNone/>
            </a:pPr>
            <a:endParaRPr lang="en-GB" dirty="0"/>
          </a:p>
        </p:txBody>
      </p:sp>
      <p:pic>
        <p:nvPicPr>
          <p:cNvPr id="4" name="Imagen 3">
            <a:extLst>
              <a:ext uri="{FF2B5EF4-FFF2-40B4-BE49-F238E27FC236}">
                <a16:creationId xmlns:a16="http://schemas.microsoft.com/office/drawing/2014/main" id="{FB469700-10C6-4DAE-8910-8E542CF65A86}"/>
              </a:ext>
            </a:extLst>
          </p:cNvPr>
          <p:cNvPicPr>
            <a:picLocks noChangeAspect="1"/>
          </p:cNvPicPr>
          <p:nvPr/>
        </p:nvPicPr>
        <p:blipFill>
          <a:blip r:embed="rId2"/>
          <a:stretch>
            <a:fillRect/>
          </a:stretch>
        </p:blipFill>
        <p:spPr>
          <a:xfrm>
            <a:off x="10368366" y="5490274"/>
            <a:ext cx="1823634" cy="1367725"/>
          </a:xfrm>
          <a:prstGeom prst="rect">
            <a:avLst/>
          </a:prstGeom>
        </p:spPr>
      </p:pic>
      <p:cxnSp>
        <p:nvCxnSpPr>
          <p:cNvPr id="6" name="Conector recto 5">
            <a:extLst>
              <a:ext uri="{FF2B5EF4-FFF2-40B4-BE49-F238E27FC236}">
                <a16:creationId xmlns:a16="http://schemas.microsoft.com/office/drawing/2014/main" id="{1CE81389-FA57-4D43-B6C2-2FC10643D9B6}"/>
              </a:ext>
            </a:extLst>
          </p:cNvPr>
          <p:cNvCxnSpPr/>
          <p:nvPr/>
        </p:nvCxnSpPr>
        <p:spPr>
          <a:xfrm>
            <a:off x="635431" y="1456841"/>
            <a:ext cx="1123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2091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B469700-10C6-4DAE-8910-8E542CF65A86}"/>
              </a:ext>
            </a:extLst>
          </p:cNvPr>
          <p:cNvPicPr>
            <a:picLocks noChangeAspect="1"/>
          </p:cNvPicPr>
          <p:nvPr/>
        </p:nvPicPr>
        <p:blipFill>
          <a:blip r:embed="rId2"/>
          <a:stretch>
            <a:fillRect/>
          </a:stretch>
        </p:blipFill>
        <p:spPr>
          <a:xfrm>
            <a:off x="10249546" y="5401160"/>
            <a:ext cx="1942454" cy="1456840"/>
          </a:xfrm>
          <a:prstGeom prst="rect">
            <a:avLst/>
          </a:prstGeom>
        </p:spPr>
      </p:pic>
      <p:sp>
        <p:nvSpPr>
          <p:cNvPr id="2" name="Título 1">
            <a:extLst>
              <a:ext uri="{FF2B5EF4-FFF2-40B4-BE49-F238E27FC236}">
                <a16:creationId xmlns:a16="http://schemas.microsoft.com/office/drawing/2014/main" id="{F014D433-F450-46C7-B7DB-58247B3DF378}"/>
              </a:ext>
            </a:extLst>
          </p:cNvPr>
          <p:cNvSpPr>
            <a:spLocks noGrp="1"/>
          </p:cNvSpPr>
          <p:nvPr>
            <p:ph type="title"/>
          </p:nvPr>
        </p:nvSpPr>
        <p:spPr/>
        <p:txBody>
          <a:bodyPr/>
          <a:lstStyle/>
          <a:p>
            <a:r>
              <a:rPr lang="es-ES" dirty="0"/>
              <a:t>LEGAL CONTEXT</a:t>
            </a:r>
          </a:p>
        </p:txBody>
      </p:sp>
      <p:sp>
        <p:nvSpPr>
          <p:cNvPr id="3" name="Marcador de contenido 2">
            <a:extLst>
              <a:ext uri="{FF2B5EF4-FFF2-40B4-BE49-F238E27FC236}">
                <a16:creationId xmlns:a16="http://schemas.microsoft.com/office/drawing/2014/main" id="{5107FB7D-439D-4FA0-A586-D9D65A8886DA}"/>
              </a:ext>
            </a:extLst>
          </p:cNvPr>
          <p:cNvSpPr>
            <a:spLocks noGrp="1"/>
          </p:cNvSpPr>
          <p:nvPr>
            <p:ph idx="1"/>
          </p:nvPr>
        </p:nvSpPr>
        <p:spPr/>
        <p:txBody>
          <a:bodyPr>
            <a:normAutofit/>
          </a:bodyPr>
          <a:lstStyle/>
          <a:p>
            <a:pPr marL="0" indent="0">
              <a:buNone/>
            </a:pPr>
            <a:r>
              <a:rPr lang="en-GB" b="1" dirty="0">
                <a:solidFill>
                  <a:schemeClr val="accent1">
                    <a:lumMod val="75000"/>
                  </a:schemeClr>
                </a:solidFill>
              </a:rPr>
              <a:t>EUROPEAN LAW. Directive 2010/64/EU</a:t>
            </a:r>
            <a:endParaRPr lang="es-ES" dirty="0">
              <a:solidFill>
                <a:schemeClr val="accent1">
                  <a:lumMod val="75000"/>
                </a:schemeClr>
              </a:solidFill>
            </a:endParaRPr>
          </a:p>
          <a:p>
            <a:pPr marL="0" indent="0">
              <a:buNone/>
            </a:pPr>
            <a:r>
              <a:rPr lang="en-GB" u="sng" dirty="0">
                <a:solidFill>
                  <a:schemeClr val="accent1">
                    <a:lumMod val="75000"/>
                  </a:schemeClr>
                </a:solidFill>
              </a:rPr>
              <a:t>Article 3. Right to translation of essential documents</a:t>
            </a:r>
            <a:endParaRPr lang="es-ES" u="sng" dirty="0">
              <a:solidFill>
                <a:schemeClr val="accent1">
                  <a:lumMod val="75000"/>
                </a:schemeClr>
              </a:solidFill>
            </a:endParaRPr>
          </a:p>
          <a:p>
            <a:pPr marL="0" indent="0">
              <a:buNone/>
            </a:pPr>
            <a:r>
              <a:rPr lang="en-GB" dirty="0"/>
              <a:t>1. Member States </a:t>
            </a:r>
            <a:r>
              <a:rPr lang="en-GB" u="sng" dirty="0"/>
              <a:t>shall ensure that suspected or accused persons who do not understand the language of the criminal proceedings concerned are</a:t>
            </a:r>
            <a:r>
              <a:rPr lang="en-GB" dirty="0"/>
              <a:t>, within a reasonable period of time, provided with </a:t>
            </a:r>
            <a:r>
              <a:rPr lang="en-GB" u="sng" dirty="0"/>
              <a:t>a written translation of all documents which are essential to ensure that they are able to exercise their right of defence and to safeguard the fairness of the proceedings.</a:t>
            </a:r>
            <a:endParaRPr lang="es-ES" dirty="0"/>
          </a:p>
          <a:p>
            <a:pPr marL="0" indent="0">
              <a:buNone/>
            </a:pPr>
            <a:r>
              <a:rPr lang="en-GB" dirty="0"/>
              <a:t>2. Essential documents </a:t>
            </a:r>
            <a:r>
              <a:rPr lang="en-GB" u="sng" dirty="0"/>
              <a:t>shall include any decision depriving a        person of his liberty, any charge or indictment, and any judgment.</a:t>
            </a:r>
            <a:endParaRPr lang="es-ES" dirty="0"/>
          </a:p>
          <a:p>
            <a:pPr marL="0" indent="0">
              <a:buNone/>
            </a:pPr>
            <a:endParaRPr lang="en-GB" dirty="0"/>
          </a:p>
        </p:txBody>
      </p:sp>
      <p:cxnSp>
        <p:nvCxnSpPr>
          <p:cNvPr id="6" name="Conector recto 5">
            <a:extLst>
              <a:ext uri="{FF2B5EF4-FFF2-40B4-BE49-F238E27FC236}">
                <a16:creationId xmlns:a16="http://schemas.microsoft.com/office/drawing/2014/main" id="{1CE81389-FA57-4D43-B6C2-2FC10643D9B6}"/>
              </a:ext>
            </a:extLst>
          </p:cNvPr>
          <p:cNvCxnSpPr/>
          <p:nvPr/>
        </p:nvCxnSpPr>
        <p:spPr>
          <a:xfrm>
            <a:off x="635431" y="1456841"/>
            <a:ext cx="1123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30421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10907</TotalTime>
  <Words>1339</Words>
  <Application>Microsoft Office PowerPoint</Application>
  <PresentationFormat>Widescreen</PresentationFormat>
  <Paragraphs>61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Tema de Office</vt:lpstr>
      <vt:lpstr>FRANK SLEUTJES</vt:lpstr>
      <vt:lpstr>SUMMARY</vt:lpstr>
      <vt:lpstr>INTRODUCTION</vt:lpstr>
      <vt:lpstr>PLEAS OF FACT</vt:lpstr>
      <vt:lpstr>PLEAS OF FACT</vt:lpstr>
      <vt:lpstr>LEGAL QUESTIONS</vt:lpstr>
      <vt:lpstr>LEGAL QUESTIONS</vt:lpstr>
      <vt:lpstr>LEGAL QUESTIONS</vt:lpstr>
      <vt:lpstr>LEGAL CONTEXT</vt:lpstr>
      <vt:lpstr>LEGAL CONTEXT</vt:lpstr>
      <vt:lpstr>LEGAL CONTEXT</vt:lpstr>
      <vt:lpstr>JUDGEMENT OF THE EUROPEAN COURT</vt:lpstr>
      <vt:lpstr>JUDGEMENT OF THE EUROPEAN COURT</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FRANK SLEUTJES</dc:title>
  <dc:creator>Marta Pascual Borau</dc:creator>
  <cp:lastModifiedBy>ZorBur</cp:lastModifiedBy>
  <cp:revision>15</cp:revision>
  <dcterms:created xsi:type="dcterms:W3CDTF">2019-04-13T15:07:56Z</dcterms:created>
  <dcterms:modified xsi:type="dcterms:W3CDTF">2019-05-07T12:56:14Z</dcterms:modified>
</cp:coreProperties>
</file>