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12/4/2017</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12/4/2017</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12/4/2017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12/4/2017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12/4/2017</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Family</a:t>
            </a:r>
            <a:r>
              <a:rPr lang="hr-HR" dirty="0" smtClean="0"/>
              <a:t> </a:t>
            </a:r>
            <a:r>
              <a:rPr lang="hr-HR" dirty="0" err="1" smtClean="0"/>
              <a:t>law</a:t>
            </a:r>
            <a:endParaRPr lang="en-US" dirty="0"/>
          </a:p>
        </p:txBody>
      </p:sp>
      <p:sp>
        <p:nvSpPr>
          <p:cNvPr id="3" name="Subtitle 2"/>
          <p:cNvSpPr>
            <a:spLocks noGrp="1"/>
          </p:cNvSpPr>
          <p:nvPr>
            <p:ph type="subTitle" idx="1"/>
          </p:nvPr>
        </p:nvSpPr>
        <p:spPr/>
        <p:txBody>
          <a:bodyPr/>
          <a:lstStyle/>
          <a:p>
            <a:r>
              <a:rPr lang="hr-HR" dirty="0" err="1" smtClean="0"/>
              <a:t>Unit</a:t>
            </a:r>
            <a:r>
              <a:rPr lang="hr-HR" dirty="0" smtClean="0"/>
              <a:t> 17</a:t>
            </a:r>
            <a:endParaRPr lang="en-US" dirty="0"/>
          </a:p>
        </p:txBody>
      </p:sp>
    </p:spTree>
    <p:extLst>
      <p:ext uri="{BB962C8B-B14F-4D97-AF65-F5344CB8AC3E}">
        <p14:creationId xmlns:p14="http://schemas.microsoft.com/office/powerpoint/2010/main" val="2104760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Divorce</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Judicial divorce was introduced by the Divorce and Matrimonial Causes Act 1857</a:t>
            </a:r>
            <a:r>
              <a:rPr lang="en-GB" dirty="0" smtClean="0"/>
              <a:t>.</a:t>
            </a:r>
            <a:endParaRPr lang="hr-HR" dirty="0" smtClean="0"/>
          </a:p>
          <a:p>
            <a:r>
              <a:rPr lang="en-GB" dirty="0" smtClean="0"/>
              <a:t> </a:t>
            </a:r>
            <a:r>
              <a:rPr lang="en-GB" dirty="0"/>
              <a:t>Until the Divorce Reform Act 1969 divorce was fault-based and matrimonial offences were the sole </a:t>
            </a:r>
            <a:r>
              <a:rPr lang="en-GB" b="1" dirty="0"/>
              <a:t>grounds for divorce</a:t>
            </a:r>
            <a:r>
              <a:rPr lang="en-GB" dirty="0"/>
              <a:t>. </a:t>
            </a:r>
            <a:endParaRPr lang="hr-HR" dirty="0" smtClean="0"/>
          </a:p>
          <a:p>
            <a:r>
              <a:rPr lang="en-GB" dirty="0" smtClean="0"/>
              <a:t>The </a:t>
            </a:r>
            <a:r>
              <a:rPr lang="en-GB" dirty="0"/>
              <a:t>Matrimonial Causes Act of 1973 consolidated the Divorce Reform Act of 1969 and clearly laid down that there is only one ground for divorce: that the marriage has broken down irretrievably.</a:t>
            </a:r>
            <a:endParaRPr lang="hr-HR" dirty="0"/>
          </a:p>
          <a:p>
            <a:endParaRPr lang="en-US" dirty="0"/>
          </a:p>
        </p:txBody>
      </p:sp>
    </p:spTree>
    <p:extLst>
      <p:ext uri="{BB962C8B-B14F-4D97-AF65-F5344CB8AC3E}">
        <p14:creationId xmlns:p14="http://schemas.microsoft.com/office/powerpoint/2010/main" val="335157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Divorce</a:t>
            </a:r>
            <a:endParaRPr lang="en-US" dirty="0"/>
          </a:p>
        </p:txBody>
      </p:sp>
      <p:sp>
        <p:nvSpPr>
          <p:cNvPr id="3" name="Content Placeholder 2"/>
          <p:cNvSpPr>
            <a:spLocks noGrp="1"/>
          </p:cNvSpPr>
          <p:nvPr>
            <p:ph idx="1"/>
          </p:nvPr>
        </p:nvSpPr>
        <p:spPr/>
        <p:txBody>
          <a:bodyPr/>
          <a:lstStyle/>
          <a:p>
            <a:r>
              <a:rPr lang="en-GB" dirty="0"/>
              <a:t>The Matrimonial Causes Act stipulates that the court hearing </a:t>
            </a:r>
            <a:r>
              <a:rPr lang="en-GB" b="1" dirty="0"/>
              <a:t>a petition for divorce</a:t>
            </a:r>
            <a:r>
              <a:rPr lang="en-GB" dirty="0"/>
              <a:t> shall not hold the marriage to have broken down irretrievably unless the </a:t>
            </a:r>
            <a:r>
              <a:rPr lang="en-GB" b="1" dirty="0"/>
              <a:t>petitioner</a:t>
            </a:r>
            <a:r>
              <a:rPr lang="en-GB" dirty="0"/>
              <a:t> satisfies the court of one or more of the following facts, which are:</a:t>
            </a:r>
            <a:endParaRPr lang="hr-HR" dirty="0"/>
          </a:p>
          <a:p>
            <a:endParaRPr lang="en-US" dirty="0"/>
          </a:p>
        </p:txBody>
      </p:sp>
    </p:spTree>
    <p:extLst>
      <p:ext uri="{BB962C8B-B14F-4D97-AF65-F5344CB8AC3E}">
        <p14:creationId xmlns:p14="http://schemas.microsoft.com/office/powerpoint/2010/main" val="2134803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Grounds</a:t>
            </a:r>
            <a:r>
              <a:rPr lang="hr-HR" dirty="0" smtClean="0"/>
              <a:t> for </a:t>
            </a:r>
            <a:r>
              <a:rPr lang="hr-HR" dirty="0" err="1" smtClean="0"/>
              <a:t>Divorce</a:t>
            </a:r>
            <a:endParaRPr lang="en-US" dirty="0"/>
          </a:p>
        </p:txBody>
      </p:sp>
      <p:sp>
        <p:nvSpPr>
          <p:cNvPr id="3" name="Content Placeholder 2"/>
          <p:cNvSpPr>
            <a:spLocks noGrp="1"/>
          </p:cNvSpPr>
          <p:nvPr>
            <p:ph idx="1"/>
          </p:nvPr>
        </p:nvSpPr>
        <p:spPr/>
        <p:txBody>
          <a:bodyPr>
            <a:normAutofit/>
          </a:bodyPr>
          <a:lstStyle/>
          <a:p>
            <a:pPr fontAlgn="base"/>
            <a:r>
              <a:rPr lang="en-GB" dirty="0"/>
              <a:t>(a) that the </a:t>
            </a:r>
            <a:r>
              <a:rPr lang="en-GB" b="1" dirty="0"/>
              <a:t>respondent</a:t>
            </a:r>
            <a:r>
              <a:rPr lang="en-GB" dirty="0"/>
              <a:t> has committed </a:t>
            </a:r>
            <a:r>
              <a:rPr lang="en-GB" b="1" dirty="0"/>
              <a:t>adultery</a:t>
            </a:r>
            <a:r>
              <a:rPr lang="en-GB" dirty="0"/>
              <a:t> and the petitioner finds it intolerable to live with the respondent;</a:t>
            </a:r>
            <a:endParaRPr lang="hr-HR" dirty="0"/>
          </a:p>
          <a:p>
            <a:pPr fontAlgn="base"/>
            <a:r>
              <a:rPr lang="en-GB" dirty="0"/>
              <a:t> </a:t>
            </a:r>
            <a:r>
              <a:rPr lang="en-GB" dirty="0" smtClean="0"/>
              <a:t>(</a:t>
            </a:r>
            <a:r>
              <a:rPr lang="en-GB" dirty="0"/>
              <a:t>b) that the respondent has behaved in such a way that the petitioner cannot reasonably be expected to live with the respondent</a:t>
            </a:r>
            <a:r>
              <a:rPr lang="en-GB" dirty="0" smtClean="0"/>
              <a:t>;</a:t>
            </a:r>
            <a:r>
              <a:rPr lang="hr-HR" dirty="0" smtClean="0"/>
              <a:t> (</a:t>
            </a:r>
            <a:r>
              <a:rPr lang="hr-HR" b="1" dirty="0" err="1" smtClean="0"/>
              <a:t>unreasonable</a:t>
            </a:r>
            <a:r>
              <a:rPr lang="hr-HR" b="1" dirty="0" smtClean="0"/>
              <a:t> </a:t>
            </a:r>
            <a:r>
              <a:rPr lang="hr-HR" b="1" dirty="0" err="1" smtClean="0"/>
              <a:t>behaviour</a:t>
            </a:r>
            <a:r>
              <a:rPr lang="hr-HR" dirty="0" smtClean="0"/>
              <a:t>)</a:t>
            </a:r>
            <a:endParaRPr lang="hr-HR" dirty="0"/>
          </a:p>
          <a:p>
            <a:pPr fontAlgn="base"/>
            <a:r>
              <a:rPr lang="en-GB" dirty="0"/>
              <a:t> </a:t>
            </a:r>
            <a:r>
              <a:rPr lang="en-GB" dirty="0" smtClean="0"/>
              <a:t>(</a:t>
            </a:r>
            <a:r>
              <a:rPr lang="en-GB" dirty="0"/>
              <a:t>c) that the respondent has deserted the petitioner for a continuous period of at least two years immediately preceding the presentation of the </a:t>
            </a:r>
            <a:r>
              <a:rPr lang="en-GB" dirty="0" smtClean="0"/>
              <a:t>petition</a:t>
            </a:r>
            <a:r>
              <a:rPr lang="hr-HR" dirty="0" smtClean="0"/>
              <a:t> (</a:t>
            </a:r>
            <a:r>
              <a:rPr lang="hr-HR" b="1" dirty="0" err="1" smtClean="0"/>
              <a:t>desertion</a:t>
            </a:r>
            <a:r>
              <a:rPr lang="hr-HR" dirty="0" smtClean="0"/>
              <a:t>)</a:t>
            </a:r>
            <a:r>
              <a:rPr lang="en-GB" dirty="0" smtClean="0"/>
              <a:t>;</a:t>
            </a:r>
            <a:endParaRPr lang="hr-HR" dirty="0"/>
          </a:p>
          <a:p>
            <a:r>
              <a:rPr lang="en-GB" dirty="0"/>
              <a:t> </a:t>
            </a:r>
            <a:r>
              <a:rPr lang="en-GB" dirty="0" smtClean="0"/>
              <a:t>(</a:t>
            </a:r>
            <a:r>
              <a:rPr lang="en-GB" dirty="0"/>
              <a:t>d) that the parties to the marriage have lived apart for a continuous period of at least two years immediately preceding the presentation of the petition and the respondent consents to a decree being </a:t>
            </a:r>
            <a:r>
              <a:rPr lang="en-GB" dirty="0" smtClean="0"/>
              <a:t>granted</a:t>
            </a:r>
            <a:r>
              <a:rPr lang="hr-HR" dirty="0" smtClean="0"/>
              <a:t> (</a:t>
            </a:r>
            <a:r>
              <a:rPr lang="hr-HR" b="1" dirty="0" smtClean="0"/>
              <a:t>2-year </a:t>
            </a:r>
            <a:r>
              <a:rPr lang="hr-HR" b="1" dirty="0" err="1" smtClean="0"/>
              <a:t>separation</a:t>
            </a:r>
            <a:r>
              <a:rPr lang="hr-HR" dirty="0" smtClean="0"/>
              <a:t>)</a:t>
            </a:r>
            <a:r>
              <a:rPr lang="en-GB" dirty="0" smtClean="0"/>
              <a:t>;</a:t>
            </a:r>
            <a:endParaRPr lang="hr-HR" dirty="0"/>
          </a:p>
          <a:p>
            <a:r>
              <a:rPr lang="en-GB" dirty="0"/>
              <a:t> </a:t>
            </a:r>
            <a:r>
              <a:rPr lang="en-GB" dirty="0" smtClean="0"/>
              <a:t>(</a:t>
            </a:r>
            <a:r>
              <a:rPr lang="en-GB" dirty="0"/>
              <a:t>e) that the parties to the marriage have lived apart for a continuous period of at least five years immediately preceding the presentation of the </a:t>
            </a:r>
            <a:r>
              <a:rPr lang="en-GB" dirty="0" smtClean="0"/>
              <a:t>petition</a:t>
            </a:r>
            <a:r>
              <a:rPr lang="hr-HR" dirty="0" smtClean="0"/>
              <a:t> (</a:t>
            </a:r>
            <a:r>
              <a:rPr lang="hr-HR" b="1" dirty="0" smtClean="0"/>
              <a:t>5-year </a:t>
            </a:r>
            <a:r>
              <a:rPr lang="hr-HR" b="1" dirty="0" err="1" smtClean="0"/>
              <a:t>separation</a:t>
            </a:r>
            <a:r>
              <a:rPr lang="hr-HR" dirty="0" smtClean="0"/>
              <a:t>)</a:t>
            </a:r>
            <a:r>
              <a:rPr lang="en-GB" dirty="0" smtClean="0"/>
              <a:t>.</a:t>
            </a:r>
            <a:endParaRPr lang="hr-HR" dirty="0"/>
          </a:p>
          <a:p>
            <a:endParaRPr lang="en-US" dirty="0"/>
          </a:p>
        </p:txBody>
      </p:sp>
    </p:spTree>
    <p:extLst>
      <p:ext uri="{BB962C8B-B14F-4D97-AF65-F5344CB8AC3E}">
        <p14:creationId xmlns:p14="http://schemas.microsoft.com/office/powerpoint/2010/main" val="32487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Divorce</a:t>
            </a:r>
            <a:endParaRPr lang="en-US" dirty="0"/>
          </a:p>
        </p:txBody>
      </p:sp>
      <p:sp>
        <p:nvSpPr>
          <p:cNvPr id="3" name="Content Placeholder 2"/>
          <p:cNvSpPr>
            <a:spLocks noGrp="1"/>
          </p:cNvSpPr>
          <p:nvPr>
            <p:ph idx="1"/>
          </p:nvPr>
        </p:nvSpPr>
        <p:spPr/>
        <p:txBody>
          <a:bodyPr/>
          <a:lstStyle/>
          <a:p>
            <a:r>
              <a:rPr lang="en-GB" dirty="0"/>
              <a:t>The Matrimonial Causes Act also stipulates that on a petition for divorce it shall be the duty of the court to inquire, so far as it reasonably can, into the facts alleged by the petitioner and into any facts alleged by the respondent. </a:t>
            </a:r>
            <a:endParaRPr lang="hr-HR" dirty="0"/>
          </a:p>
          <a:p>
            <a:r>
              <a:rPr lang="en-GB" dirty="0"/>
              <a:t>According to the Act, it is the duty of the court to inquire into the facts alleged by the petitioner and by the respondent. However, since nearly all petitions are undefended, the respondent is silent and the contest is a thing of the past</a:t>
            </a:r>
            <a:r>
              <a:rPr lang="en-GB" dirty="0" smtClean="0"/>
              <a:t>.</a:t>
            </a:r>
            <a:endParaRPr lang="hr-HR" dirty="0" smtClean="0"/>
          </a:p>
          <a:p>
            <a:r>
              <a:rPr lang="en-GB" dirty="0"/>
              <a:t>The divorce decree is in two stages: </a:t>
            </a:r>
            <a:r>
              <a:rPr lang="en-GB" b="1" dirty="0"/>
              <a:t>the decree nisi</a:t>
            </a:r>
            <a:r>
              <a:rPr lang="en-GB" dirty="0"/>
              <a:t> and </a:t>
            </a:r>
            <a:r>
              <a:rPr lang="en-GB" b="1" dirty="0"/>
              <a:t>the decree absolute</a:t>
            </a:r>
            <a:r>
              <a:rPr lang="en-GB" dirty="0"/>
              <a:t>. The petitioner may apply for the decree nisi to be absolute after the expiration of six weeks, unless the court fixes a shorter time.</a:t>
            </a:r>
            <a:endParaRPr lang="hr-HR" dirty="0"/>
          </a:p>
          <a:p>
            <a:endParaRPr lang="hr-HR" dirty="0"/>
          </a:p>
          <a:p>
            <a:endParaRPr lang="en-US" dirty="0"/>
          </a:p>
        </p:txBody>
      </p:sp>
    </p:spTree>
    <p:extLst>
      <p:ext uri="{BB962C8B-B14F-4D97-AF65-F5344CB8AC3E}">
        <p14:creationId xmlns:p14="http://schemas.microsoft.com/office/powerpoint/2010/main" val="1873390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Domestic violence</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Violence can occur in many forms and it may cause the breakdown of a relationship, including family relationships. </a:t>
            </a:r>
            <a:endParaRPr lang="hr-HR" dirty="0" smtClean="0"/>
          </a:p>
          <a:p>
            <a:r>
              <a:rPr lang="en-GB" dirty="0" smtClean="0"/>
              <a:t>Domestic </a:t>
            </a:r>
            <a:r>
              <a:rPr lang="en-GB" dirty="0"/>
              <a:t>violence can be defined as any incident of threatening behaviour, violence or abuse (psychological, physical, sexual, financial or emotional) between adults who are or have been intimate partners or family members, regardless of gender or sexuality. </a:t>
            </a:r>
            <a:endParaRPr lang="hr-HR" dirty="0" smtClean="0"/>
          </a:p>
          <a:p>
            <a:r>
              <a:rPr lang="en-GB" dirty="0" smtClean="0"/>
              <a:t>The </a:t>
            </a:r>
            <a:r>
              <a:rPr lang="en-GB" dirty="0"/>
              <a:t>definition points out that abuse may occur in many forms and that it is not restricted to people living together, but also includes violence between family members and intimate partners. </a:t>
            </a:r>
            <a:endParaRPr lang="en-US" dirty="0"/>
          </a:p>
        </p:txBody>
      </p:sp>
    </p:spTree>
    <p:extLst>
      <p:ext uri="{BB962C8B-B14F-4D97-AF65-F5344CB8AC3E}">
        <p14:creationId xmlns:p14="http://schemas.microsoft.com/office/powerpoint/2010/main" val="284755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Domestic</a:t>
            </a:r>
            <a:r>
              <a:rPr lang="hr-HR" dirty="0" smtClean="0"/>
              <a:t> </a:t>
            </a:r>
            <a:r>
              <a:rPr lang="hr-HR" dirty="0" err="1" smtClean="0"/>
              <a:t>violence</a:t>
            </a:r>
            <a:endParaRPr lang="en-US" dirty="0"/>
          </a:p>
        </p:txBody>
      </p:sp>
      <p:sp>
        <p:nvSpPr>
          <p:cNvPr id="3" name="Content Placeholder 2"/>
          <p:cNvSpPr>
            <a:spLocks noGrp="1"/>
          </p:cNvSpPr>
          <p:nvPr>
            <p:ph idx="1"/>
          </p:nvPr>
        </p:nvSpPr>
        <p:spPr/>
        <p:txBody>
          <a:bodyPr/>
          <a:lstStyle/>
          <a:p>
            <a:r>
              <a:rPr lang="en-GB" dirty="0"/>
              <a:t>Under the Family Law Act 1996, the victim of domestic violence (the </a:t>
            </a:r>
            <a:r>
              <a:rPr lang="en-GB" b="1" dirty="0"/>
              <a:t>applicant</a:t>
            </a:r>
            <a:r>
              <a:rPr lang="en-GB" dirty="0"/>
              <a:t>) can seek </a:t>
            </a:r>
            <a:r>
              <a:rPr lang="en-GB" b="1" dirty="0"/>
              <a:t>a court order </a:t>
            </a:r>
            <a:r>
              <a:rPr lang="en-GB" dirty="0"/>
              <a:t>that the abuser (the </a:t>
            </a:r>
            <a:r>
              <a:rPr lang="en-GB" b="1" dirty="0"/>
              <a:t>respondent</a:t>
            </a:r>
            <a:r>
              <a:rPr lang="en-GB" dirty="0"/>
              <a:t>) does not molest them and secondly, that the molester leave and stay away from the family home. </a:t>
            </a:r>
            <a:endParaRPr lang="hr-HR" dirty="0" smtClean="0"/>
          </a:p>
          <a:p>
            <a:r>
              <a:rPr lang="en-GB" dirty="0" smtClean="0"/>
              <a:t>These </a:t>
            </a:r>
            <a:r>
              <a:rPr lang="en-GB" dirty="0"/>
              <a:t>are known as </a:t>
            </a:r>
            <a:r>
              <a:rPr lang="en-GB" b="1" dirty="0"/>
              <a:t>non-molestation orders</a:t>
            </a:r>
            <a:r>
              <a:rPr lang="en-GB" dirty="0"/>
              <a:t> and </a:t>
            </a:r>
            <a:r>
              <a:rPr lang="en-GB" b="1" dirty="0"/>
              <a:t>occupation orders</a:t>
            </a:r>
            <a:r>
              <a:rPr lang="en-GB" dirty="0"/>
              <a:t>.</a:t>
            </a:r>
            <a:endParaRPr lang="hr-HR" dirty="0"/>
          </a:p>
          <a:p>
            <a:endParaRPr lang="en-US" dirty="0"/>
          </a:p>
          <a:p>
            <a:endParaRPr lang="en-US" dirty="0"/>
          </a:p>
        </p:txBody>
      </p:sp>
    </p:spTree>
    <p:extLst>
      <p:ext uri="{BB962C8B-B14F-4D97-AF65-F5344CB8AC3E}">
        <p14:creationId xmlns:p14="http://schemas.microsoft.com/office/powerpoint/2010/main" val="265203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A</a:t>
            </a:r>
            <a:r>
              <a:rPr lang="en-GB" b="1" i="1" dirty="0" err="1" smtClean="0"/>
              <a:t>nswer</a:t>
            </a:r>
            <a:r>
              <a:rPr lang="en-GB" b="1" i="1" dirty="0" smtClean="0"/>
              <a:t> </a:t>
            </a:r>
            <a:r>
              <a:rPr lang="en-GB" b="1" i="1" dirty="0"/>
              <a:t>the following </a:t>
            </a:r>
            <a:r>
              <a:rPr lang="en-GB" b="1" i="1" dirty="0" smtClean="0"/>
              <a:t>questions</a:t>
            </a:r>
            <a:r>
              <a:rPr lang="hr-HR" b="1" i="1" dirty="0" smtClean="0"/>
              <a:t>:</a:t>
            </a: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     What does family law deal with?</a:t>
            </a:r>
            <a:endParaRPr lang="hr-HR" dirty="0"/>
          </a:p>
          <a:p>
            <a:r>
              <a:rPr lang="en-GB" dirty="0"/>
              <a:t>2.      How can marriage be defined?</a:t>
            </a:r>
            <a:endParaRPr lang="hr-HR" dirty="0"/>
          </a:p>
          <a:p>
            <a:r>
              <a:rPr lang="en-GB" dirty="0"/>
              <a:t>3.      What are the requirements for a valid marriage?</a:t>
            </a:r>
            <a:endParaRPr lang="hr-HR" dirty="0"/>
          </a:p>
          <a:p>
            <a:r>
              <a:rPr lang="en-GB" dirty="0"/>
              <a:t>4.      What is the difference between a void and a voidable marriage?</a:t>
            </a:r>
            <a:endParaRPr lang="hr-HR" dirty="0"/>
          </a:p>
          <a:p>
            <a:r>
              <a:rPr lang="en-GB" dirty="0"/>
              <a:t>5.      What is the ground for divorce according to the Matrimonial Causes Act 1973?</a:t>
            </a:r>
            <a:endParaRPr lang="hr-HR" dirty="0"/>
          </a:p>
          <a:p>
            <a:r>
              <a:rPr lang="en-GB" dirty="0"/>
              <a:t>6.      What must the petitioner prove to the court?</a:t>
            </a:r>
            <a:endParaRPr lang="hr-HR" dirty="0"/>
          </a:p>
          <a:p>
            <a:r>
              <a:rPr lang="en-GB" dirty="0"/>
              <a:t>7.   How can domestic violence be defined?</a:t>
            </a:r>
            <a:endParaRPr lang="hr-HR" dirty="0"/>
          </a:p>
          <a:p>
            <a:r>
              <a:rPr lang="en-GB" dirty="0"/>
              <a:t>8.      What are non-molestation orders and occupation orders?</a:t>
            </a:r>
            <a:endParaRPr lang="hr-HR" dirty="0"/>
          </a:p>
          <a:p>
            <a:endParaRPr lang="en-US" dirty="0"/>
          </a:p>
        </p:txBody>
      </p:sp>
    </p:spTree>
    <p:extLst>
      <p:ext uri="{BB962C8B-B14F-4D97-AF65-F5344CB8AC3E}">
        <p14:creationId xmlns:p14="http://schemas.microsoft.com/office/powerpoint/2010/main" val="293155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Complete the following definitions with one of the three terms: void, voidable or valid?</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A _____________ marriage is one which is in no sense defective and is, therefore, binding on the parties; it can only be terminated by death or by a decree of divorce.</a:t>
            </a:r>
            <a:endParaRPr lang="hr-HR" dirty="0"/>
          </a:p>
          <a:p>
            <a:r>
              <a:rPr lang="en-GB" dirty="0"/>
              <a:t>A _____________ marriage is not really a marriage at all, in that it never came into existence because of a fundamental defect.</a:t>
            </a:r>
            <a:endParaRPr lang="hr-HR" dirty="0"/>
          </a:p>
          <a:p>
            <a:r>
              <a:rPr lang="en-GB" dirty="0"/>
              <a:t>A ______________ marriage is a valid marriage unless and until it is annulled; it can be annulled only at the instance of one of the spouses during the lifetime of both.</a:t>
            </a:r>
            <a:endParaRPr lang="hr-HR" dirty="0"/>
          </a:p>
          <a:p>
            <a:endParaRPr lang="en-US" dirty="0"/>
          </a:p>
        </p:txBody>
      </p:sp>
    </p:spTree>
    <p:extLst>
      <p:ext uri="{BB962C8B-B14F-4D97-AF65-F5344CB8AC3E}">
        <p14:creationId xmlns:p14="http://schemas.microsoft.com/office/powerpoint/2010/main" val="1434524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4000" b="1" i="1" dirty="0" smtClean="0"/>
              <a:t/>
            </a:r>
            <a:br>
              <a:rPr lang="hr-HR" sz="4000" b="1" i="1" dirty="0" smtClean="0"/>
            </a:br>
            <a:r>
              <a:rPr lang="hr-HR" sz="4000" b="1" i="1" dirty="0"/>
              <a:t/>
            </a:r>
            <a:br>
              <a:rPr lang="hr-HR" sz="4000" b="1" i="1" dirty="0"/>
            </a:br>
            <a:r>
              <a:rPr lang="en-GB" sz="4000" b="1" i="1" dirty="0" smtClean="0"/>
              <a:t>Read </a:t>
            </a:r>
            <a:r>
              <a:rPr lang="en-GB" sz="4000" b="1" i="1" dirty="0"/>
              <a:t>the paragraph about domestic violence and supply the missing </a:t>
            </a:r>
            <a:r>
              <a:rPr lang="en-GB" sz="4000" b="1" i="1" dirty="0" smtClean="0"/>
              <a:t>word</a:t>
            </a:r>
            <a:r>
              <a:rPr lang="hr-HR" sz="4000" b="1" i="1" dirty="0" smtClean="0"/>
              <a:t>:</a:t>
            </a:r>
            <a:r>
              <a:rPr lang="hr-HR" sz="4000" dirty="0"/>
              <a:t/>
            </a:r>
            <a:br>
              <a:rPr lang="hr-HR" sz="4000"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Domestic violence can be defined as any incident of _____________________________ between adults who are or have been intimate partners or family members, regardless of ________________________. </a:t>
            </a:r>
            <a:endParaRPr lang="hr-HR" dirty="0"/>
          </a:p>
          <a:p>
            <a:r>
              <a:rPr lang="en-GB" dirty="0"/>
              <a:t>Abuse may occur in many forms and is not restricted to people living together, but also includes violence between ____________________________________. </a:t>
            </a:r>
            <a:endParaRPr lang="hr-HR" dirty="0"/>
          </a:p>
          <a:p>
            <a:r>
              <a:rPr lang="en-GB" dirty="0"/>
              <a:t>Under the ____________________ Act 1996, a victim of domestic violence (the applicant) can seek a court order that the abuser (the respondent) does not molest them (______________________ order) and secondly, that the molester leave and stay away from the family home (________________________ order). </a:t>
            </a:r>
            <a:endParaRPr lang="hr-HR" dirty="0"/>
          </a:p>
          <a:p>
            <a:endParaRPr lang="en-US" dirty="0"/>
          </a:p>
        </p:txBody>
      </p:sp>
    </p:spTree>
    <p:extLst>
      <p:ext uri="{BB962C8B-B14F-4D97-AF65-F5344CB8AC3E}">
        <p14:creationId xmlns:p14="http://schemas.microsoft.com/office/powerpoint/2010/main" val="4196969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smtClean="0"/>
              <a:t/>
            </a:r>
            <a:br>
              <a:rPr lang="hr-HR" b="1" i="1" dirty="0" smtClean="0"/>
            </a:br>
            <a:r>
              <a:rPr lang="en-GB" b="1" i="1" dirty="0" smtClean="0"/>
              <a:t>Complete </a:t>
            </a:r>
            <a:r>
              <a:rPr lang="en-GB" b="1" i="1" dirty="0"/>
              <a:t>the table with words from the text and their related forms:</a:t>
            </a:r>
            <a:r>
              <a:rPr lang="hr-HR" dirty="0"/>
              <a:t/>
            </a:r>
            <a:br>
              <a:rPr lang="hr-HR" dirty="0"/>
            </a:br>
            <a:r>
              <a:rPr lang="en-GB" b="1" i="1" dirty="0"/>
              <a:t> </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9340630"/>
              </p:ext>
            </p:extLst>
          </p:nvPr>
        </p:nvGraphicFramePr>
        <p:xfrm>
          <a:off x="4748698" y="2474259"/>
          <a:ext cx="3420745" cy="2816225"/>
        </p:xfrm>
        <a:graphic>
          <a:graphicData uri="http://schemas.openxmlformats.org/drawingml/2006/table">
            <a:tbl>
              <a:tblPr firstRow="1" firstCol="1" bandRow="1">
                <a:tableStyleId>{5C22544A-7EE6-4342-B048-85BDC9FD1C3A}</a:tableStyleId>
              </a:tblPr>
              <a:tblGrid>
                <a:gridCol w="990600">
                  <a:extLst>
                    <a:ext uri="{9D8B030D-6E8A-4147-A177-3AD203B41FA5}">
                      <a16:colId xmlns:a16="http://schemas.microsoft.com/office/drawing/2014/main" val="20000"/>
                    </a:ext>
                  </a:extLst>
                </a:gridCol>
                <a:gridCol w="1169670">
                  <a:extLst>
                    <a:ext uri="{9D8B030D-6E8A-4147-A177-3AD203B41FA5}">
                      <a16:colId xmlns:a16="http://schemas.microsoft.com/office/drawing/2014/main" val="20001"/>
                    </a:ext>
                  </a:extLst>
                </a:gridCol>
                <a:gridCol w="1260475">
                  <a:extLst>
                    <a:ext uri="{9D8B030D-6E8A-4147-A177-3AD203B41FA5}">
                      <a16:colId xmlns:a16="http://schemas.microsoft.com/office/drawing/2014/main" val="20002"/>
                    </a:ext>
                  </a:extLst>
                </a:gridCol>
              </a:tblGrid>
              <a:tr h="698487">
                <a:tc>
                  <a:txBody>
                    <a:bodyPr/>
                    <a:lstStyle/>
                    <a:p>
                      <a:pPr algn="just">
                        <a:lnSpc>
                          <a:spcPct val="107000"/>
                        </a:lnSpc>
                        <a:spcAft>
                          <a:spcPts val="800"/>
                        </a:spcAft>
                      </a:pPr>
                      <a:r>
                        <a:rPr lang="en-GB" sz="1800" dirty="0">
                          <a:effectLst/>
                        </a:rPr>
                        <a:t>VERB</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800"/>
                        </a:spcAft>
                      </a:pPr>
                      <a:r>
                        <a:rPr lang="en-GB" sz="1800" dirty="0">
                          <a:effectLst/>
                        </a:rPr>
                        <a:t>NOUN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800"/>
                        </a:spcAft>
                      </a:pPr>
                      <a:r>
                        <a:rPr lang="en-GB" sz="1800">
                          <a:effectLst/>
                        </a:rPr>
                        <a:t>ADJECTIVE</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extLst>
                  <a:ext uri="{0D108BD9-81ED-4DB2-BD59-A6C34878D82A}">
                    <a16:rowId xmlns:a16="http://schemas.microsoft.com/office/drawing/2014/main" val="10000"/>
                  </a:ext>
                </a:extLst>
              </a:tr>
              <a:tr h="0">
                <a:tc>
                  <a:txBody>
                    <a:bodyPr/>
                    <a:lstStyle/>
                    <a:p>
                      <a:endParaRPr lang="hr-HR" sz="18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800" dirty="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800"/>
                        </a:spcAft>
                      </a:pPr>
                      <a:r>
                        <a:rPr lang="en-GB" sz="1800" dirty="0">
                          <a:effectLst/>
                        </a:rPr>
                        <a:t>valid</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extLst>
                  <a:ext uri="{0D108BD9-81ED-4DB2-BD59-A6C34878D82A}">
                    <a16:rowId xmlns:a16="http://schemas.microsoft.com/office/drawing/2014/main" val="10001"/>
                  </a:ext>
                </a:extLst>
              </a:tr>
              <a:tr h="0">
                <a:tc>
                  <a:txBody>
                    <a:bodyPr/>
                    <a:lstStyle/>
                    <a:p>
                      <a:pPr algn="just">
                        <a:lnSpc>
                          <a:spcPct val="107000"/>
                        </a:lnSpc>
                        <a:spcAft>
                          <a:spcPts val="800"/>
                        </a:spcAft>
                      </a:pPr>
                      <a:r>
                        <a:rPr lang="en-GB" sz="1800">
                          <a:effectLst/>
                        </a:rPr>
                        <a:t>satisfy</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800" dirty="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800" dirty="0">
                        <a:effectLst/>
                        <a:latin typeface="Calibri" panose="020F0502020204030204" pitchFamily="34" charset="0"/>
                        <a:cs typeface="Times New Roman" panose="02020603050405020304" pitchFamily="18" charset="0"/>
                      </a:endParaRPr>
                    </a:p>
                  </a:txBody>
                  <a:tcPr marL="66675" marR="66675" marT="66675" marB="66675"/>
                </a:tc>
                <a:extLst>
                  <a:ext uri="{0D108BD9-81ED-4DB2-BD59-A6C34878D82A}">
                    <a16:rowId xmlns:a16="http://schemas.microsoft.com/office/drawing/2014/main" val="10002"/>
                  </a:ext>
                </a:extLst>
              </a:tr>
              <a:tr h="0">
                <a:tc>
                  <a:txBody>
                    <a:bodyPr/>
                    <a:lstStyle/>
                    <a:p>
                      <a:endParaRPr lang="hr-HR" sz="18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8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800"/>
                        </a:spcAft>
                      </a:pPr>
                      <a:r>
                        <a:rPr lang="en-GB" sz="1600" dirty="0">
                          <a:effectLst/>
                        </a:rPr>
                        <a:t>continuous</a:t>
                      </a:r>
                      <a:endParaRPr lang="hr-H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extLst>
                  <a:ext uri="{0D108BD9-81ED-4DB2-BD59-A6C34878D82A}">
                    <a16:rowId xmlns:a16="http://schemas.microsoft.com/office/drawing/2014/main" val="10003"/>
                  </a:ext>
                </a:extLst>
              </a:tr>
              <a:tr h="0">
                <a:tc>
                  <a:txBody>
                    <a:bodyPr/>
                    <a:lstStyle/>
                    <a:p>
                      <a:endParaRPr lang="hr-HR" sz="18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800"/>
                        </a:spcAft>
                      </a:pPr>
                      <a:r>
                        <a:rPr lang="en-GB" sz="1200" dirty="0">
                          <a:effectLst/>
                        </a:rPr>
                        <a:t>presentation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800" dirty="0">
                        <a:effectLst/>
                        <a:latin typeface="Calibri" panose="020F0502020204030204" pitchFamily="34" charset="0"/>
                        <a:cs typeface="Times New Roman" panose="02020603050405020304" pitchFamily="18" charset="0"/>
                      </a:endParaRPr>
                    </a:p>
                  </a:txBody>
                  <a:tcPr marL="66675" marR="66675" marT="66675" marB="66675"/>
                </a:tc>
                <a:extLst>
                  <a:ext uri="{0D108BD9-81ED-4DB2-BD59-A6C34878D82A}">
                    <a16:rowId xmlns:a16="http://schemas.microsoft.com/office/drawing/2014/main" val="10004"/>
                  </a:ext>
                </a:extLst>
              </a:tr>
              <a:tr h="0">
                <a:tc>
                  <a:txBody>
                    <a:bodyPr/>
                    <a:lstStyle/>
                    <a:p>
                      <a:pPr algn="just">
                        <a:lnSpc>
                          <a:spcPct val="107000"/>
                        </a:lnSpc>
                        <a:spcAft>
                          <a:spcPts val="800"/>
                        </a:spcAft>
                      </a:pPr>
                      <a:r>
                        <a:rPr lang="en-GB" sz="1800">
                          <a:effectLst/>
                        </a:rPr>
                        <a:t>apply</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8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800" dirty="0">
                        <a:effectLst/>
                        <a:latin typeface="Calibri" panose="020F0502020204030204" pitchFamily="34" charset="0"/>
                        <a:cs typeface="Times New Roman" panose="02020603050405020304" pitchFamily="18" charset="0"/>
                      </a:endParaRPr>
                    </a:p>
                  </a:txBody>
                  <a:tcPr marL="66675" marR="66675" marT="66675" marB="6667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8577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i="1" dirty="0"/>
              <a:t>Prepare your own definition of a family and answer the following questions</a:t>
            </a:r>
            <a:endParaRPr lang="en-US" sz="3600" dirty="0"/>
          </a:p>
        </p:txBody>
      </p:sp>
      <p:sp>
        <p:nvSpPr>
          <p:cNvPr id="3" name="Content Placeholder 2"/>
          <p:cNvSpPr>
            <a:spLocks noGrp="1"/>
          </p:cNvSpPr>
          <p:nvPr>
            <p:ph idx="1"/>
          </p:nvPr>
        </p:nvSpPr>
        <p:spPr/>
        <p:txBody>
          <a:bodyPr/>
          <a:lstStyle/>
          <a:p>
            <a:pPr lvl="0" fontAlgn="base"/>
            <a:r>
              <a:rPr lang="en-GB" dirty="0"/>
              <a:t>Which elements should be taken into consideration when defining a family?</a:t>
            </a:r>
            <a:endParaRPr lang="hr-HR" dirty="0"/>
          </a:p>
          <a:p>
            <a:pPr fontAlgn="base"/>
            <a:r>
              <a:rPr lang="en-GB" dirty="0"/>
              <a:t> </a:t>
            </a:r>
            <a:r>
              <a:rPr lang="en-GB" dirty="0" smtClean="0"/>
              <a:t>Do </a:t>
            </a:r>
            <a:r>
              <a:rPr lang="en-GB" dirty="0"/>
              <a:t>you think that the definition of a family has changed in recent years?</a:t>
            </a:r>
            <a:endParaRPr lang="hr-HR" dirty="0"/>
          </a:p>
          <a:p>
            <a:pPr fontAlgn="base"/>
            <a:r>
              <a:rPr lang="en-GB" dirty="0"/>
              <a:t> </a:t>
            </a:r>
            <a:r>
              <a:rPr lang="en-GB" dirty="0" smtClean="0"/>
              <a:t>Do </a:t>
            </a:r>
            <a:r>
              <a:rPr lang="en-GB" dirty="0"/>
              <a:t>you know who can marry and who cannot?</a:t>
            </a:r>
            <a:endParaRPr lang="hr-HR" dirty="0"/>
          </a:p>
          <a:p>
            <a:pPr fontAlgn="base"/>
            <a:r>
              <a:rPr lang="en-GB" dirty="0"/>
              <a:t> </a:t>
            </a:r>
            <a:r>
              <a:rPr lang="en-GB" dirty="0" smtClean="0"/>
              <a:t>Which </a:t>
            </a:r>
            <a:r>
              <a:rPr lang="en-GB" dirty="0"/>
              <a:t>rights result from marriage, and which from civil partnership?</a:t>
            </a:r>
            <a:endParaRPr lang="hr-HR" dirty="0"/>
          </a:p>
          <a:p>
            <a:pPr lvl="0" fontAlgn="base"/>
            <a:r>
              <a:rPr lang="en-GB" dirty="0"/>
              <a:t>What do you think about marriage?</a:t>
            </a:r>
            <a:endParaRPr lang="hr-HR" dirty="0"/>
          </a:p>
          <a:p>
            <a:endParaRPr lang="en-US" dirty="0"/>
          </a:p>
        </p:txBody>
      </p:sp>
    </p:spTree>
    <p:extLst>
      <p:ext uri="{BB962C8B-B14F-4D97-AF65-F5344CB8AC3E}">
        <p14:creationId xmlns:p14="http://schemas.microsoft.com/office/powerpoint/2010/main" val="1115777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Match the verbs in the left column with the nouns in the right column:</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1059560"/>
              </p:ext>
            </p:extLst>
          </p:nvPr>
        </p:nvGraphicFramePr>
        <p:xfrm>
          <a:off x="3232467" y="3580289"/>
          <a:ext cx="5727065" cy="2282825"/>
        </p:xfrm>
        <a:graphic>
          <a:graphicData uri="http://schemas.openxmlformats.org/drawingml/2006/table">
            <a:tbl>
              <a:tblPr firstRow="1" firstCol="1" bandRow="1">
                <a:tableStyleId>{5C22544A-7EE6-4342-B048-85BDC9FD1C3A}</a:tableStyleId>
              </a:tblPr>
              <a:tblGrid>
                <a:gridCol w="2863215">
                  <a:extLst>
                    <a:ext uri="{9D8B030D-6E8A-4147-A177-3AD203B41FA5}">
                      <a16:colId xmlns:a16="http://schemas.microsoft.com/office/drawing/2014/main" val="20000"/>
                    </a:ext>
                  </a:extLst>
                </a:gridCol>
                <a:gridCol w="2863850">
                  <a:extLst>
                    <a:ext uri="{9D8B030D-6E8A-4147-A177-3AD203B41FA5}">
                      <a16:colId xmlns:a16="http://schemas.microsoft.com/office/drawing/2014/main" val="20001"/>
                    </a:ext>
                  </a:extLst>
                </a:gridCol>
              </a:tblGrid>
              <a:tr h="0">
                <a:tc>
                  <a:txBody>
                    <a:bodyPr/>
                    <a:lstStyle/>
                    <a:p>
                      <a:pPr marL="342900" lvl="0" indent="-342900" algn="just">
                        <a:lnSpc>
                          <a:spcPct val="107000"/>
                        </a:lnSpc>
                        <a:spcAft>
                          <a:spcPts val="0"/>
                        </a:spcAft>
                        <a:buFont typeface="+mj-lt"/>
                        <a:buAutoNum type="arabicPeriod"/>
                      </a:pPr>
                      <a:r>
                        <a:rPr lang="en-GB" sz="2800" dirty="0">
                          <a:effectLst/>
                        </a:rPr>
                        <a:t>to hear</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mj-lt"/>
                        <a:buAutoNum type="alphaLcPeriod"/>
                      </a:pPr>
                      <a:r>
                        <a:rPr lang="en-GB" sz="2800">
                          <a:effectLst/>
                        </a:rPr>
                        <a:t>the court</a:t>
                      </a:r>
                      <a:endParaRPr lang="hr-H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marL="342900" lvl="0" indent="-342900" algn="just">
                        <a:lnSpc>
                          <a:spcPct val="107000"/>
                        </a:lnSpc>
                        <a:spcAft>
                          <a:spcPts val="0"/>
                        </a:spcAft>
                        <a:buFont typeface="+mj-lt"/>
                        <a:buAutoNum type="arabicPeriod"/>
                      </a:pPr>
                      <a:r>
                        <a:rPr lang="en-GB" sz="2800" dirty="0">
                          <a:effectLst/>
                        </a:rPr>
                        <a:t>to commit</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mj-lt"/>
                        <a:buAutoNum type="alphaLcPeriod"/>
                      </a:pPr>
                      <a:r>
                        <a:rPr lang="en-GB" sz="2800">
                          <a:effectLst/>
                        </a:rPr>
                        <a:t>the petitioner</a:t>
                      </a:r>
                      <a:endParaRPr lang="hr-H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marL="342900" lvl="0" indent="-342900" algn="just">
                        <a:lnSpc>
                          <a:spcPct val="107000"/>
                        </a:lnSpc>
                        <a:spcAft>
                          <a:spcPts val="0"/>
                        </a:spcAft>
                        <a:buFont typeface="+mj-lt"/>
                        <a:buAutoNum type="arabicPeriod"/>
                      </a:pPr>
                      <a:r>
                        <a:rPr lang="en-GB" sz="2800" dirty="0">
                          <a:effectLst/>
                        </a:rPr>
                        <a:t>to satisfy</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mj-lt"/>
                        <a:buAutoNum type="alphaLcPeriod"/>
                      </a:pPr>
                      <a:r>
                        <a:rPr lang="en-GB" sz="2800" dirty="0">
                          <a:effectLst/>
                        </a:rPr>
                        <a:t>a decree</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marL="342900" lvl="0" indent="-342900" algn="just">
                        <a:lnSpc>
                          <a:spcPct val="107000"/>
                        </a:lnSpc>
                        <a:spcAft>
                          <a:spcPts val="0"/>
                        </a:spcAft>
                        <a:buFont typeface="+mj-lt"/>
                        <a:buAutoNum type="arabicPeriod"/>
                      </a:pPr>
                      <a:r>
                        <a:rPr lang="en-GB" sz="2800">
                          <a:effectLst/>
                        </a:rPr>
                        <a:t>to grant</a:t>
                      </a:r>
                      <a:endParaRPr lang="hr-H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mj-lt"/>
                        <a:buAutoNum type="alphaLcPeriod"/>
                      </a:pPr>
                      <a:r>
                        <a:rPr lang="en-GB" sz="2800" dirty="0">
                          <a:effectLst/>
                        </a:rPr>
                        <a:t>adultery</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marL="342900" lvl="0" indent="-342900" algn="just">
                        <a:lnSpc>
                          <a:spcPct val="107000"/>
                        </a:lnSpc>
                        <a:spcAft>
                          <a:spcPts val="0"/>
                        </a:spcAft>
                        <a:buFont typeface="+mj-lt"/>
                        <a:buAutoNum type="arabicPeriod"/>
                      </a:pPr>
                      <a:r>
                        <a:rPr lang="en-GB" sz="2800">
                          <a:effectLst/>
                        </a:rPr>
                        <a:t>to desert</a:t>
                      </a:r>
                      <a:endParaRPr lang="hr-H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mj-lt"/>
                        <a:buAutoNum type="alphaLcPeriod"/>
                      </a:pPr>
                      <a:r>
                        <a:rPr lang="en-GB" sz="2800" dirty="0">
                          <a:effectLst/>
                        </a:rPr>
                        <a:t>a petition</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9084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DISCUSSION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Discuss the changes in the definition of marriage.</a:t>
            </a:r>
            <a:endParaRPr lang="hr-HR" dirty="0"/>
          </a:p>
          <a:p>
            <a:r>
              <a:rPr lang="en-GB" dirty="0"/>
              <a:t>2.      Discuss what can be defined as unreasonable behaviour.</a:t>
            </a:r>
            <a:endParaRPr lang="hr-HR" dirty="0"/>
          </a:p>
          <a:p>
            <a:r>
              <a:rPr lang="en-GB" dirty="0"/>
              <a:t>3.   Write down your arguments for or against same sex marriage.</a:t>
            </a:r>
            <a:endParaRPr lang="hr-HR" dirty="0"/>
          </a:p>
          <a:p>
            <a:endParaRPr lang="en-US" dirty="0"/>
          </a:p>
        </p:txBody>
      </p:sp>
    </p:spTree>
    <p:extLst>
      <p:ext uri="{BB962C8B-B14F-4D97-AF65-F5344CB8AC3E}">
        <p14:creationId xmlns:p14="http://schemas.microsoft.com/office/powerpoint/2010/main" val="2411669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en-GB" dirty="0"/>
              <a:t>1.      Prepare a 10-minute presentation about interesting marriage customs around the world.</a:t>
            </a:r>
            <a:endParaRPr lang="hr-HR" dirty="0"/>
          </a:p>
          <a:p>
            <a:r>
              <a:rPr lang="en-GB" dirty="0"/>
              <a:t>2.       Find out more about the case </a:t>
            </a:r>
            <a:r>
              <a:rPr lang="en-GB" i="1" dirty="0"/>
              <a:t>Hyde v Hyde and </a:t>
            </a:r>
            <a:r>
              <a:rPr lang="en-GB" i="1" dirty="0" err="1"/>
              <a:t>Woodmansee</a:t>
            </a:r>
            <a:r>
              <a:rPr lang="en-GB" dirty="0"/>
              <a:t> and its implications.</a:t>
            </a:r>
            <a:endParaRPr lang="hr-HR" dirty="0"/>
          </a:p>
          <a:p>
            <a:r>
              <a:rPr lang="en-GB" dirty="0"/>
              <a:t>3.       Find out more about the case </a:t>
            </a:r>
            <a:r>
              <a:rPr lang="en-GB" i="1" dirty="0"/>
              <a:t>Wilkinson v. Kitzinger and Others</a:t>
            </a:r>
            <a:r>
              <a:rPr lang="en-GB" dirty="0"/>
              <a:t> and its importance for same sex marriage legislation in England.</a:t>
            </a:r>
            <a:endParaRPr lang="hr-HR" dirty="0"/>
          </a:p>
          <a:p>
            <a:endParaRPr lang="en-US" dirty="0"/>
          </a:p>
        </p:txBody>
      </p:sp>
    </p:spTree>
    <p:extLst>
      <p:ext uri="{BB962C8B-B14F-4D97-AF65-F5344CB8AC3E}">
        <p14:creationId xmlns:p14="http://schemas.microsoft.com/office/powerpoint/2010/main" val="2380204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From the Family Law Act 1996.</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An Act to make provision with respect to: divorce and </a:t>
            </a:r>
            <a:r>
              <a:rPr lang="en-GB" b="1" dirty="0"/>
              <a:t>separation</a:t>
            </a:r>
            <a:r>
              <a:rPr lang="en-GB" dirty="0"/>
              <a:t>; legal aid in connection with </a:t>
            </a:r>
            <a:r>
              <a:rPr lang="en-GB" b="1" dirty="0"/>
              <a:t>mediation</a:t>
            </a:r>
            <a:r>
              <a:rPr lang="en-GB" dirty="0"/>
              <a:t> in disputes relating to family matters; proceedings in cases where marriages have broken down; rights of occupation of certain domestic premises; prevention of</a:t>
            </a:r>
            <a:r>
              <a:rPr lang="en-GB" b="1" dirty="0"/>
              <a:t> molestation</a:t>
            </a:r>
            <a:r>
              <a:rPr lang="en-GB" dirty="0"/>
              <a:t>; the inclusion in certain orders under the Children Act 1989 of provisions about the occupation of a dwelling-house; the transfer of </a:t>
            </a:r>
            <a:r>
              <a:rPr lang="en-GB" b="1" dirty="0"/>
              <a:t>tenancies</a:t>
            </a:r>
            <a:r>
              <a:rPr lang="en-GB" dirty="0"/>
              <a:t> between spouses and persons who have lived together as husband and wife; and for connected purposes</a:t>
            </a:r>
            <a:r>
              <a:rPr lang="en-GB" dirty="0" smtClean="0"/>
              <a:t>.</a:t>
            </a:r>
            <a:endParaRPr lang="hr-HR" dirty="0" smtClean="0"/>
          </a:p>
          <a:p>
            <a:r>
              <a:rPr lang="en-GB" dirty="0"/>
              <a:t>[4th July </a:t>
            </a:r>
            <a:r>
              <a:rPr lang="en-GB" dirty="0" smtClean="0"/>
              <a:t>1996]</a:t>
            </a:r>
            <a:endParaRPr lang="hr-HR" dirty="0"/>
          </a:p>
          <a:p>
            <a:r>
              <a:rPr lang="en-GB" dirty="0" smtClean="0"/>
              <a:t>Be </a:t>
            </a:r>
            <a:r>
              <a:rPr lang="en-GB" dirty="0"/>
              <a:t>it enacted by the Queen’s most Excellent Majesty, by and with the advice and consent of the Lords Spiritual and Temporal, and Commons, in this present Parliament assembled, and by the authority of the same, as follows:—</a:t>
            </a:r>
            <a:endParaRPr lang="hr-HR" dirty="0"/>
          </a:p>
          <a:p>
            <a:endParaRPr lang="en-US" dirty="0"/>
          </a:p>
        </p:txBody>
      </p:sp>
    </p:spTree>
    <p:extLst>
      <p:ext uri="{BB962C8B-B14F-4D97-AF65-F5344CB8AC3E}">
        <p14:creationId xmlns:p14="http://schemas.microsoft.com/office/powerpoint/2010/main" val="1231806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small" dirty="0"/>
              <a:t>Part </a:t>
            </a:r>
            <a:r>
              <a:rPr lang="hr-HR" b="1" cap="small" dirty="0" smtClean="0"/>
              <a:t>I</a:t>
            </a:r>
            <a:r>
              <a:rPr lang="hr-HR" b="1" cap="small" dirty="0"/>
              <a:t/>
            </a:r>
            <a:br>
              <a:rPr lang="hr-HR" b="1" cap="small" dirty="0"/>
            </a:br>
            <a:endParaRPr lang="en-US" dirty="0"/>
          </a:p>
        </p:txBody>
      </p:sp>
      <p:sp>
        <p:nvSpPr>
          <p:cNvPr id="3" name="Content Placeholder 2"/>
          <p:cNvSpPr>
            <a:spLocks noGrp="1"/>
          </p:cNvSpPr>
          <p:nvPr>
            <p:ph idx="1"/>
          </p:nvPr>
        </p:nvSpPr>
        <p:spPr/>
        <p:txBody>
          <a:bodyPr/>
          <a:lstStyle/>
          <a:p>
            <a:r>
              <a:rPr lang="en-GB" dirty="0" smtClean="0"/>
              <a:t>1 </a:t>
            </a:r>
            <a:r>
              <a:rPr lang="en-GB" dirty="0"/>
              <a:t>The general principles underlying Parts II and </a:t>
            </a:r>
            <a:r>
              <a:rPr lang="en-GB" dirty="0" smtClean="0"/>
              <a:t>III.</a:t>
            </a:r>
            <a:endParaRPr lang="hr-HR" dirty="0"/>
          </a:p>
          <a:p>
            <a:r>
              <a:rPr lang="en-GB" dirty="0"/>
              <a:t>The court and any person, in exercising functions under or in consequence of Parts II and III, shall have regard to the following general principles</a:t>
            </a:r>
            <a:r>
              <a:rPr lang="en-GB" dirty="0" smtClean="0"/>
              <a:t>—</a:t>
            </a:r>
            <a:endParaRPr lang="hr-HR" dirty="0"/>
          </a:p>
          <a:p>
            <a:r>
              <a:rPr lang="en-GB" dirty="0" smtClean="0"/>
              <a:t>(</a:t>
            </a:r>
            <a:r>
              <a:rPr lang="en-GB" dirty="0"/>
              <a:t>a) that the institution of marriage is to be supported;</a:t>
            </a:r>
            <a:endParaRPr lang="hr-HR" dirty="0"/>
          </a:p>
          <a:p>
            <a:r>
              <a:rPr lang="en-GB" dirty="0"/>
              <a:t>(b) that the parties to a marriage which may have broken down are to be encouraged to take all practicable steps, whether by marriage </a:t>
            </a:r>
            <a:r>
              <a:rPr lang="en-GB" b="1" dirty="0" smtClean="0"/>
              <a:t>counselling</a:t>
            </a:r>
            <a:r>
              <a:rPr lang="en-GB" dirty="0" smtClean="0"/>
              <a:t> </a:t>
            </a:r>
            <a:r>
              <a:rPr lang="en-GB" dirty="0"/>
              <a:t>or otherwise, to save the marriage;</a:t>
            </a:r>
            <a:endParaRPr lang="hr-HR" dirty="0"/>
          </a:p>
          <a:p>
            <a:r>
              <a:rPr lang="en-GB" dirty="0"/>
              <a:t>(c) that a marriage which has </a:t>
            </a:r>
            <a:r>
              <a:rPr lang="en-GB" b="1" dirty="0"/>
              <a:t>irretrievably broken down</a:t>
            </a:r>
            <a:r>
              <a:rPr lang="en-GB" dirty="0"/>
              <a:t> and is being brought to an end should be brought to an end—</a:t>
            </a:r>
            <a:endParaRPr lang="hr-HR" dirty="0"/>
          </a:p>
          <a:p>
            <a:r>
              <a:rPr lang="en-GB" dirty="0"/>
              <a:t>(</a:t>
            </a:r>
            <a:r>
              <a:rPr lang="en-GB" dirty="0" err="1"/>
              <a:t>i</a:t>
            </a:r>
            <a:r>
              <a:rPr lang="en-GB" dirty="0"/>
              <a:t>) with </a:t>
            </a:r>
            <a:r>
              <a:rPr lang="en-GB" b="1" dirty="0"/>
              <a:t>minimum distress</a:t>
            </a:r>
            <a:r>
              <a:rPr lang="en-GB" dirty="0"/>
              <a:t> to the parties and to the children affected;</a:t>
            </a:r>
            <a:endParaRPr lang="hr-HR" dirty="0"/>
          </a:p>
          <a:p>
            <a:endParaRPr lang="en-US" dirty="0"/>
          </a:p>
        </p:txBody>
      </p:sp>
    </p:spTree>
    <p:extLst>
      <p:ext uri="{BB962C8B-B14F-4D97-AF65-F5344CB8AC3E}">
        <p14:creationId xmlns:p14="http://schemas.microsoft.com/office/powerpoint/2010/main" val="4245175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PART I</a:t>
            </a:r>
            <a:endParaRPr lang="en-US" dirty="0"/>
          </a:p>
        </p:txBody>
      </p:sp>
      <p:sp>
        <p:nvSpPr>
          <p:cNvPr id="3" name="Content Placeholder 2"/>
          <p:cNvSpPr>
            <a:spLocks noGrp="1"/>
          </p:cNvSpPr>
          <p:nvPr>
            <p:ph idx="1"/>
          </p:nvPr>
        </p:nvSpPr>
        <p:spPr/>
        <p:txBody>
          <a:bodyPr/>
          <a:lstStyle/>
          <a:p>
            <a:r>
              <a:rPr lang="en-GB" dirty="0"/>
              <a:t>(ii) with questions dealt with in a manner designed to promote as good a continuing relationship between the parties and any children affected as is possible in the circumstances; and</a:t>
            </a:r>
            <a:endParaRPr lang="hr-HR" dirty="0"/>
          </a:p>
          <a:p>
            <a:r>
              <a:rPr lang="en-GB" dirty="0"/>
              <a:t>(iii) without costs being </a:t>
            </a:r>
            <a:r>
              <a:rPr lang="en-GB" b="1" dirty="0"/>
              <a:t>unreasonably incurred</a:t>
            </a:r>
            <a:r>
              <a:rPr lang="en-GB" dirty="0"/>
              <a:t> in connection with the procedures to be followed in bringing the marriage to an end; and</a:t>
            </a:r>
            <a:endParaRPr lang="hr-HR" dirty="0"/>
          </a:p>
          <a:p>
            <a:r>
              <a:rPr lang="en-GB" dirty="0"/>
              <a:t>(d) that any risk to one of the parties to a marriage, and to any children, of violence from the other party should, so far as reasonably practicable, be removed or diminished. </a:t>
            </a:r>
            <a:endParaRPr lang="hr-HR" dirty="0"/>
          </a:p>
          <a:p>
            <a:endParaRPr lang="en-US" dirty="0"/>
          </a:p>
        </p:txBody>
      </p:sp>
    </p:spTree>
    <p:extLst>
      <p:ext uri="{BB962C8B-B14F-4D97-AF65-F5344CB8AC3E}">
        <p14:creationId xmlns:p14="http://schemas.microsoft.com/office/powerpoint/2010/main" val="3241985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en-US" dirty="0"/>
          </a:p>
        </p:txBody>
      </p:sp>
      <p:sp>
        <p:nvSpPr>
          <p:cNvPr id="3" name="Content Placeholder 2"/>
          <p:cNvSpPr>
            <a:spLocks noGrp="1"/>
          </p:cNvSpPr>
          <p:nvPr>
            <p:ph idx="1"/>
          </p:nvPr>
        </p:nvSpPr>
        <p:spPr/>
        <p:txBody>
          <a:bodyPr/>
          <a:lstStyle/>
          <a:p>
            <a:pPr lvl="0" fontAlgn="base"/>
            <a:r>
              <a:rPr lang="en-GB" dirty="0"/>
              <a:t>What does the Family Law Act regulate?</a:t>
            </a:r>
            <a:endParaRPr lang="hr-HR" dirty="0"/>
          </a:p>
          <a:p>
            <a:pPr lvl="0" fontAlgn="base"/>
            <a:r>
              <a:rPr lang="en-GB" dirty="0"/>
              <a:t>What are the parties to a marriage which may have broken down encouraged to do?</a:t>
            </a:r>
            <a:endParaRPr lang="hr-HR" dirty="0"/>
          </a:p>
          <a:p>
            <a:pPr lvl="0" fontAlgn="base"/>
            <a:r>
              <a:rPr lang="en-GB" dirty="0"/>
              <a:t>How should a marriage which has irretrievably broken down be brought to an end?</a:t>
            </a:r>
            <a:endParaRPr lang="hr-HR" dirty="0"/>
          </a:p>
          <a:p>
            <a:pPr lvl="0" fontAlgn="base"/>
            <a:r>
              <a:rPr lang="en-GB" dirty="0"/>
              <a:t>How are children protected by this Act?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427980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i="1" dirty="0"/>
              <a:t>Complete the text with the words from the box</a:t>
            </a:r>
            <a:r>
              <a:rPr lang="en-GB" sz="3200" b="1" i="1" dirty="0" smtClean="0"/>
              <a:t>.</a:t>
            </a:r>
            <a:r>
              <a:rPr lang="en-GB" sz="3200" i="1" dirty="0"/>
              <a:t> ground, facts, petitioner, respondent, divorce, defend </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dirty="0"/>
              <a:t>Divorce under the Matrimonial Causes Act 1973 is granted on the basis of a petition where one party (the ___________) presents an application for __________ which the other party (the ______________) may choose either to ___________ or not. The sole      ___________ for divorce is   that the marriage has irretrievably broken down. But the      only way of proving irretrievable breakdown is by proving one of the five ____________. If none of the facts is proved then a divorce cannot be granted.</a:t>
            </a:r>
            <a:endParaRPr lang="hr-HR" dirty="0"/>
          </a:p>
          <a:p>
            <a:endParaRPr lang="en-US" dirty="0"/>
          </a:p>
        </p:txBody>
      </p:sp>
    </p:spTree>
    <p:extLst>
      <p:ext uri="{BB962C8B-B14F-4D97-AF65-F5344CB8AC3E}">
        <p14:creationId xmlns:p14="http://schemas.microsoft.com/office/powerpoint/2010/main" val="2203150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DISCUSSION</a:t>
            </a:r>
            <a:endParaRPr lang="en-US" dirty="0"/>
          </a:p>
        </p:txBody>
      </p:sp>
      <p:sp>
        <p:nvSpPr>
          <p:cNvPr id="3" name="Content Placeholder 2"/>
          <p:cNvSpPr>
            <a:spLocks noGrp="1"/>
          </p:cNvSpPr>
          <p:nvPr>
            <p:ph idx="1"/>
          </p:nvPr>
        </p:nvSpPr>
        <p:spPr/>
        <p:txBody>
          <a:bodyPr/>
          <a:lstStyle/>
          <a:p>
            <a:r>
              <a:rPr lang="en-GB" b="1" i="1" dirty="0"/>
              <a:t> </a:t>
            </a:r>
            <a:endParaRPr lang="hr-HR" dirty="0"/>
          </a:p>
          <a:p>
            <a:r>
              <a:rPr lang="en-GB" dirty="0"/>
              <a:t>1.      Discuss the ways in which the attitude towards divorce has changed in the last 50 years.</a:t>
            </a:r>
            <a:endParaRPr lang="hr-HR" dirty="0"/>
          </a:p>
          <a:p>
            <a:r>
              <a:rPr lang="en-GB" dirty="0"/>
              <a:t>2.      Discuss how the rights of children affected by divorce are protected by the Family Law Act.</a:t>
            </a:r>
            <a:endParaRPr lang="hr-HR" dirty="0"/>
          </a:p>
          <a:p>
            <a:endParaRPr lang="en-US" dirty="0"/>
          </a:p>
        </p:txBody>
      </p:sp>
    </p:spTree>
    <p:extLst>
      <p:ext uri="{BB962C8B-B14F-4D97-AF65-F5344CB8AC3E}">
        <p14:creationId xmlns:p14="http://schemas.microsoft.com/office/powerpoint/2010/main" val="3799075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en-GB" dirty="0"/>
              <a:t>1. Find out more about the divorce rate in Croatia and other EU countries.</a:t>
            </a:r>
            <a:endParaRPr lang="hr-HR" dirty="0"/>
          </a:p>
          <a:p>
            <a:r>
              <a:rPr lang="en-GB" dirty="0"/>
              <a:t>2. Prepare a 10-minute presentation about the rights of children guaranteed by the Children Act 1989 or the Convention on the Rights of the Child from 1989.</a:t>
            </a:r>
            <a:endParaRPr lang="hr-HR" dirty="0"/>
          </a:p>
          <a:p>
            <a:endParaRPr lang="en-US" dirty="0"/>
          </a:p>
        </p:txBody>
      </p:sp>
    </p:spTree>
    <p:extLst>
      <p:ext uri="{BB962C8B-B14F-4D97-AF65-F5344CB8AC3E}">
        <p14:creationId xmlns:p14="http://schemas.microsoft.com/office/powerpoint/2010/main" val="400837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i="1" dirty="0"/>
              <a:t>Read the text quickly and decide whether these statements are true or false</a:t>
            </a:r>
            <a:endParaRPr lang="en-US" sz="3600" dirty="0"/>
          </a:p>
        </p:txBody>
      </p:sp>
      <p:sp>
        <p:nvSpPr>
          <p:cNvPr id="3" name="Content Placeholder 2"/>
          <p:cNvSpPr>
            <a:spLocks noGrp="1"/>
          </p:cNvSpPr>
          <p:nvPr>
            <p:ph idx="1"/>
          </p:nvPr>
        </p:nvSpPr>
        <p:spPr/>
        <p:txBody>
          <a:bodyPr/>
          <a:lstStyle/>
          <a:p>
            <a:r>
              <a:rPr lang="en-GB" dirty="0"/>
              <a:t>1. Marriage can be defined as a voluntary union for life of one man and one woman to the exclusion of all others.</a:t>
            </a:r>
            <a:endParaRPr lang="hr-HR" dirty="0"/>
          </a:p>
          <a:p>
            <a:r>
              <a:rPr lang="en-GB" dirty="0"/>
              <a:t>2. Family can be defined as a group that generally shares the same residence.</a:t>
            </a:r>
            <a:endParaRPr lang="hr-HR" dirty="0"/>
          </a:p>
          <a:p>
            <a:r>
              <a:rPr lang="en-GB" dirty="0"/>
              <a:t>3. A marriage is void if one of the parties did not give their consent.</a:t>
            </a:r>
            <a:endParaRPr lang="hr-HR" dirty="0"/>
          </a:p>
          <a:p>
            <a:r>
              <a:rPr lang="en-GB" dirty="0"/>
              <a:t>4. Until 1969, matrimonial offences were the sole grounds for divorce in the UK.</a:t>
            </a:r>
            <a:endParaRPr lang="hr-HR" dirty="0"/>
          </a:p>
          <a:p>
            <a:endParaRPr lang="en-US" dirty="0"/>
          </a:p>
        </p:txBody>
      </p:sp>
    </p:spTree>
    <p:extLst>
      <p:ext uri="{BB962C8B-B14F-4D97-AF65-F5344CB8AC3E}">
        <p14:creationId xmlns:p14="http://schemas.microsoft.com/office/powerpoint/2010/main" val="11984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Family</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Family law is an area of the law that deals with family matters and domestic relations, including: </a:t>
            </a:r>
            <a:r>
              <a:rPr lang="en-GB" b="1" dirty="0"/>
              <a:t>marriage</a:t>
            </a:r>
            <a:r>
              <a:rPr lang="en-GB" dirty="0"/>
              <a:t>, </a:t>
            </a:r>
            <a:r>
              <a:rPr lang="en-GB" b="1" dirty="0"/>
              <a:t>civil unions</a:t>
            </a:r>
            <a:r>
              <a:rPr lang="en-GB" dirty="0"/>
              <a:t>, and </a:t>
            </a:r>
            <a:r>
              <a:rPr lang="en-GB" b="1" dirty="0"/>
              <a:t>domestic partnerships</a:t>
            </a:r>
            <a:r>
              <a:rPr lang="en-GB" dirty="0"/>
              <a:t>; </a:t>
            </a:r>
            <a:r>
              <a:rPr lang="en-GB" b="1" dirty="0"/>
              <a:t>adoption</a:t>
            </a:r>
            <a:r>
              <a:rPr lang="en-GB" dirty="0"/>
              <a:t> and </a:t>
            </a:r>
            <a:r>
              <a:rPr lang="en-GB" b="1" dirty="0"/>
              <a:t>surrogacy</a:t>
            </a:r>
            <a:r>
              <a:rPr lang="en-GB" dirty="0"/>
              <a:t>, child abuse and child abduction</a:t>
            </a:r>
            <a:r>
              <a:rPr lang="en-GB" dirty="0" smtClean="0"/>
              <a:t>.</a:t>
            </a:r>
            <a:endParaRPr lang="hr-HR" dirty="0" smtClean="0"/>
          </a:p>
          <a:p>
            <a:r>
              <a:rPr lang="en-GB" dirty="0"/>
              <a:t>English family law consists of a body of statutes and case </a:t>
            </a:r>
            <a:r>
              <a:rPr lang="hr-HR" dirty="0" err="1" smtClean="0"/>
              <a:t>law</a:t>
            </a:r>
            <a:r>
              <a:rPr lang="en-GB" dirty="0" smtClean="0"/>
              <a:t> </a:t>
            </a:r>
            <a:r>
              <a:rPr lang="en-GB" dirty="0"/>
              <a:t>that govern the legal responsibilities between individuals who share a domestic connection. These cases usually involve parties who are related by blood or marriage, but family law can affect those in more distant or casual relationships as well</a:t>
            </a:r>
            <a:r>
              <a:rPr lang="en-GB" dirty="0" smtClean="0"/>
              <a:t>.</a:t>
            </a:r>
            <a:endParaRPr lang="hr-HR" dirty="0" smtClean="0"/>
          </a:p>
          <a:p>
            <a:r>
              <a:rPr lang="en-GB" dirty="0"/>
              <a:t>A family</a:t>
            </a:r>
            <a:r>
              <a:rPr lang="en-GB" b="1" dirty="0"/>
              <a:t> </a:t>
            </a:r>
            <a:r>
              <a:rPr lang="en-GB" dirty="0"/>
              <a:t>can be defined as a primary group whose members assume certain obligations towards each other and generally share a common residence. </a:t>
            </a:r>
            <a:endParaRPr lang="hr-HR" dirty="0"/>
          </a:p>
          <a:p>
            <a:endParaRPr lang="hr-HR" dirty="0"/>
          </a:p>
          <a:p>
            <a:endParaRPr lang="hr-HR" dirty="0"/>
          </a:p>
          <a:p>
            <a:endParaRPr lang="en-US" dirty="0"/>
          </a:p>
        </p:txBody>
      </p:sp>
    </p:spTree>
    <p:extLst>
      <p:ext uri="{BB962C8B-B14F-4D97-AF65-F5344CB8AC3E}">
        <p14:creationId xmlns:p14="http://schemas.microsoft.com/office/powerpoint/2010/main" val="116243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Marriage</a:t>
            </a:r>
            <a:endParaRPr lang="en-US" dirty="0"/>
          </a:p>
        </p:txBody>
      </p:sp>
      <p:sp>
        <p:nvSpPr>
          <p:cNvPr id="3" name="Content Placeholder 2"/>
          <p:cNvSpPr>
            <a:spLocks noGrp="1"/>
          </p:cNvSpPr>
          <p:nvPr>
            <p:ph idx="1"/>
          </p:nvPr>
        </p:nvSpPr>
        <p:spPr/>
        <p:txBody>
          <a:bodyPr/>
          <a:lstStyle/>
          <a:p>
            <a:r>
              <a:rPr lang="hr-HR" dirty="0" smtClean="0"/>
              <a:t>Lord </a:t>
            </a:r>
            <a:r>
              <a:rPr lang="hr-HR" dirty="0" err="1" smtClean="0"/>
              <a:t>Penzance</a:t>
            </a:r>
            <a:r>
              <a:rPr lang="hr-HR" dirty="0" smtClean="0"/>
              <a:t> </a:t>
            </a:r>
            <a:r>
              <a:rPr lang="hr-HR" dirty="0" err="1" smtClean="0"/>
              <a:t>gave</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a:t>
            </a:r>
            <a:r>
              <a:rPr lang="hr-HR" dirty="0" smtClean="0"/>
              <a:t> </a:t>
            </a:r>
            <a:r>
              <a:rPr lang="hr-HR" dirty="0" err="1" smtClean="0"/>
              <a:t>of</a:t>
            </a:r>
            <a:r>
              <a:rPr lang="hr-HR" dirty="0" smtClean="0"/>
              <a:t> </a:t>
            </a:r>
            <a:r>
              <a:rPr lang="hr-HR" dirty="0" err="1" smtClean="0"/>
              <a:t>marriage</a:t>
            </a:r>
            <a:r>
              <a:rPr lang="en-GB" dirty="0" smtClean="0"/>
              <a:t> </a:t>
            </a:r>
            <a:r>
              <a:rPr lang="en-GB" dirty="0"/>
              <a:t>in the case </a:t>
            </a:r>
            <a:r>
              <a:rPr lang="en-GB" i="1" dirty="0"/>
              <a:t>Hyde v Hyde and </a:t>
            </a:r>
            <a:r>
              <a:rPr lang="en-GB" i="1" dirty="0" err="1"/>
              <a:t>Woodmansee</a:t>
            </a:r>
            <a:r>
              <a:rPr lang="en-GB" dirty="0"/>
              <a:t>: ‘the voluntary union for life of one man and one woman to the exclusion of all others’. </a:t>
            </a:r>
            <a:endParaRPr lang="hr-HR" dirty="0" smtClean="0"/>
          </a:p>
          <a:p>
            <a:r>
              <a:rPr lang="en-GB" dirty="0" smtClean="0"/>
              <a:t>While </a:t>
            </a:r>
            <a:r>
              <a:rPr lang="en-GB" dirty="0"/>
              <a:t>it is true that in English law marriage must be </a:t>
            </a:r>
            <a:r>
              <a:rPr lang="en-GB" b="1" dirty="0"/>
              <a:t>monogamous</a:t>
            </a:r>
            <a:r>
              <a:rPr lang="en-GB" dirty="0"/>
              <a:t> and </a:t>
            </a:r>
            <a:r>
              <a:rPr lang="en-GB" b="1" dirty="0"/>
              <a:t>voluntary</a:t>
            </a:r>
            <a:r>
              <a:rPr lang="en-GB" dirty="0"/>
              <a:t>, it is no longer necessarily entered into by one man and one woman, as same sex marriage became legal in England and Wales with the passage of the Marriage (Same Sex </a:t>
            </a:r>
            <a:r>
              <a:rPr lang="en-GB" dirty="0" smtClean="0"/>
              <a:t>Couple</a:t>
            </a:r>
            <a:r>
              <a:rPr lang="hr-HR" dirty="0" smtClean="0"/>
              <a:t>s</a:t>
            </a:r>
            <a:r>
              <a:rPr lang="en-GB" dirty="0" smtClean="0"/>
              <a:t>) </a:t>
            </a:r>
            <a:r>
              <a:rPr lang="en-GB" dirty="0"/>
              <a:t>Act in 2013. </a:t>
            </a:r>
            <a:endParaRPr lang="hr-HR" dirty="0" smtClean="0"/>
          </a:p>
          <a:p>
            <a:endParaRPr lang="en-US" dirty="0"/>
          </a:p>
        </p:txBody>
      </p:sp>
    </p:spTree>
    <p:extLst>
      <p:ext uri="{BB962C8B-B14F-4D97-AF65-F5344CB8AC3E}">
        <p14:creationId xmlns:p14="http://schemas.microsoft.com/office/powerpoint/2010/main" val="43454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Termination</a:t>
            </a:r>
            <a:r>
              <a:rPr lang="hr-HR" dirty="0" smtClean="0"/>
              <a:t> </a:t>
            </a:r>
            <a:r>
              <a:rPr lang="hr-HR" dirty="0" err="1" smtClean="0"/>
              <a:t>of</a:t>
            </a:r>
            <a:r>
              <a:rPr lang="hr-HR" dirty="0" smtClean="0"/>
              <a:t> </a:t>
            </a:r>
            <a:r>
              <a:rPr lang="hr-HR" dirty="0" err="1" smtClean="0"/>
              <a:t>Marriage</a:t>
            </a:r>
            <a:endParaRPr lang="en-US" dirty="0"/>
          </a:p>
        </p:txBody>
      </p:sp>
      <p:sp>
        <p:nvSpPr>
          <p:cNvPr id="3" name="Content Placeholder 2"/>
          <p:cNvSpPr>
            <a:spLocks noGrp="1"/>
          </p:cNvSpPr>
          <p:nvPr>
            <p:ph idx="1"/>
          </p:nvPr>
        </p:nvSpPr>
        <p:spPr/>
        <p:txBody>
          <a:bodyPr/>
          <a:lstStyle/>
          <a:p>
            <a:r>
              <a:rPr lang="en-GB" dirty="0"/>
              <a:t> Marriage can be </a:t>
            </a:r>
            <a:r>
              <a:rPr lang="en-GB" b="1" dirty="0"/>
              <a:t>terminated</a:t>
            </a:r>
            <a:r>
              <a:rPr lang="en-GB" dirty="0"/>
              <a:t> by death or divorce and it can be annulled</a:t>
            </a:r>
            <a:r>
              <a:rPr lang="en-GB" dirty="0" smtClean="0"/>
              <a:t>.</a:t>
            </a:r>
            <a:endParaRPr lang="hr-HR" dirty="0" smtClean="0"/>
          </a:p>
          <a:p>
            <a:r>
              <a:rPr lang="en-GB" dirty="0" smtClean="0"/>
              <a:t> </a:t>
            </a:r>
            <a:r>
              <a:rPr lang="en-GB" dirty="0"/>
              <a:t>It is important to appreciate the distinction between </a:t>
            </a:r>
            <a:r>
              <a:rPr lang="en-GB" b="1" dirty="0"/>
              <a:t>nullity</a:t>
            </a:r>
            <a:r>
              <a:rPr lang="en-GB" dirty="0"/>
              <a:t> and </a:t>
            </a:r>
            <a:r>
              <a:rPr lang="en-GB" b="1" dirty="0"/>
              <a:t>divorce</a:t>
            </a:r>
            <a:r>
              <a:rPr lang="en-GB" dirty="0"/>
              <a:t> (or, in the case of civil partnership, </a:t>
            </a:r>
            <a:r>
              <a:rPr lang="en-GB" b="1" dirty="0"/>
              <a:t>dissolution</a:t>
            </a:r>
            <a:r>
              <a:rPr lang="en-GB" dirty="0"/>
              <a:t>). </a:t>
            </a:r>
            <a:endParaRPr lang="hr-HR" dirty="0" smtClean="0"/>
          </a:p>
          <a:p>
            <a:r>
              <a:rPr lang="en-GB" dirty="0" smtClean="0"/>
              <a:t>Divorce </a:t>
            </a:r>
            <a:r>
              <a:rPr lang="en-GB" dirty="0"/>
              <a:t>entails the termination of what had been a valid marriage. </a:t>
            </a:r>
            <a:endParaRPr lang="hr-HR" dirty="0" smtClean="0"/>
          </a:p>
          <a:p>
            <a:r>
              <a:rPr lang="en-GB" dirty="0" smtClean="0"/>
              <a:t>Nullity </a:t>
            </a:r>
            <a:r>
              <a:rPr lang="en-GB" dirty="0"/>
              <a:t>recognizes that, for legal purposes, there never was a valid marriage</a:t>
            </a:r>
            <a:r>
              <a:rPr lang="en-GB" dirty="0" smtClean="0"/>
              <a:t>.</a:t>
            </a:r>
            <a:endParaRPr lang="hr-HR" dirty="0" smtClean="0"/>
          </a:p>
          <a:p>
            <a:r>
              <a:rPr lang="en-GB" dirty="0" smtClean="0"/>
              <a:t> </a:t>
            </a:r>
            <a:r>
              <a:rPr lang="en-GB" dirty="0"/>
              <a:t>Within the law of nullity we distinguish between void and voidable marriages and civil partnerships.</a:t>
            </a:r>
            <a:endParaRPr lang="hr-HR" dirty="0"/>
          </a:p>
          <a:p>
            <a:endParaRPr lang="en-US" dirty="0"/>
          </a:p>
        </p:txBody>
      </p:sp>
    </p:spTree>
    <p:extLst>
      <p:ext uri="{BB962C8B-B14F-4D97-AF65-F5344CB8AC3E}">
        <p14:creationId xmlns:p14="http://schemas.microsoft.com/office/powerpoint/2010/main" val="160876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Void</a:t>
            </a:r>
            <a:r>
              <a:rPr lang="hr-HR" dirty="0" smtClean="0"/>
              <a:t> </a:t>
            </a:r>
            <a:r>
              <a:rPr lang="hr-HR" dirty="0" err="1" smtClean="0"/>
              <a:t>Marriage</a:t>
            </a:r>
            <a:endParaRPr lang="en-US" dirty="0"/>
          </a:p>
        </p:txBody>
      </p:sp>
      <p:sp>
        <p:nvSpPr>
          <p:cNvPr id="3" name="Content Placeholder 2"/>
          <p:cNvSpPr>
            <a:spLocks noGrp="1"/>
          </p:cNvSpPr>
          <p:nvPr>
            <p:ph idx="1"/>
          </p:nvPr>
        </p:nvSpPr>
        <p:spPr/>
        <p:txBody>
          <a:bodyPr/>
          <a:lstStyle/>
          <a:p>
            <a:r>
              <a:rPr lang="en-GB" dirty="0"/>
              <a:t>The parties must be at least 16 years old. </a:t>
            </a:r>
            <a:endParaRPr lang="hr-HR" dirty="0" smtClean="0"/>
          </a:p>
          <a:p>
            <a:r>
              <a:rPr lang="en-GB" dirty="0" smtClean="0"/>
              <a:t>If </a:t>
            </a:r>
            <a:r>
              <a:rPr lang="en-GB" dirty="0"/>
              <a:t>one of the parties is younger, the marriage is void. </a:t>
            </a:r>
            <a:endParaRPr lang="hr-HR" dirty="0" smtClean="0"/>
          </a:p>
          <a:p>
            <a:r>
              <a:rPr lang="en-GB" dirty="0" smtClean="0"/>
              <a:t>If </a:t>
            </a:r>
            <a:r>
              <a:rPr lang="en-GB" dirty="0"/>
              <a:t>one of the parties is over 16, but under 18, the law requires parental consent. </a:t>
            </a:r>
            <a:endParaRPr lang="hr-HR" dirty="0" smtClean="0"/>
          </a:p>
          <a:p>
            <a:r>
              <a:rPr lang="en-GB" dirty="0" smtClean="0"/>
              <a:t>There </a:t>
            </a:r>
            <a:r>
              <a:rPr lang="en-GB" dirty="0"/>
              <a:t>are also rules prohibiting marriage between certain categories of persons (relationships of </a:t>
            </a:r>
            <a:r>
              <a:rPr lang="en-GB" b="1" dirty="0"/>
              <a:t>consanguinity</a:t>
            </a:r>
            <a:r>
              <a:rPr lang="en-GB" dirty="0"/>
              <a:t> and relationships of </a:t>
            </a:r>
            <a:r>
              <a:rPr lang="en-GB" b="1" dirty="0" smtClean="0"/>
              <a:t>affinity</a:t>
            </a:r>
            <a:r>
              <a:rPr lang="en-GB" dirty="0" smtClean="0"/>
              <a:t>)</a:t>
            </a:r>
            <a:r>
              <a:rPr lang="hr-HR" dirty="0" smtClean="0"/>
              <a:t>, </a:t>
            </a:r>
            <a:r>
              <a:rPr lang="hr-HR" dirty="0" err="1" smtClean="0"/>
              <a:t>bigamy</a:t>
            </a:r>
            <a:endParaRPr lang="hr-HR" dirty="0" smtClean="0"/>
          </a:p>
          <a:p>
            <a:r>
              <a:rPr lang="en-GB" dirty="0" smtClean="0"/>
              <a:t> </a:t>
            </a:r>
            <a:r>
              <a:rPr lang="en-GB" dirty="0"/>
              <a:t>It means that marriage is void if parties are within prohibited degrees, if one of them already has a </a:t>
            </a:r>
            <a:r>
              <a:rPr lang="en-GB" b="1" dirty="0"/>
              <a:t>spouse</a:t>
            </a:r>
            <a:r>
              <a:rPr lang="en-GB" dirty="0"/>
              <a:t> and if certain formal requirements were disregarded.</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81761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Voidable marriage</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 marriage is voidable if either party to the marriage did not validly consent to it, whether in consequence of duress, mistake, unsoundness of mind or otherwise.  </a:t>
            </a:r>
            <a:endParaRPr lang="hr-HR" dirty="0" smtClean="0"/>
          </a:p>
          <a:p>
            <a:r>
              <a:rPr lang="en-GB" dirty="0" smtClean="0"/>
              <a:t>According </a:t>
            </a:r>
            <a:r>
              <a:rPr lang="en-GB" dirty="0"/>
              <a:t>to the Matrimonial Causes Act of 1973, marriage is voidable if there was </a:t>
            </a:r>
            <a:r>
              <a:rPr lang="en-GB" b="1" dirty="0"/>
              <a:t>lack of consent</a:t>
            </a:r>
            <a:r>
              <a:rPr lang="en-GB" dirty="0"/>
              <a:t> by either party, if either party was suffering from mental disorder, if the respondent was pregnant by a third party at the time of marriage, if the marriage was not consummated owing to incapacity of either party or the wilful refusal of the respondent, and on grounds relating to gender recognition.</a:t>
            </a:r>
            <a:endParaRPr lang="hr-HR" dirty="0"/>
          </a:p>
          <a:p>
            <a:endParaRPr lang="en-US" dirty="0"/>
          </a:p>
        </p:txBody>
      </p:sp>
    </p:spTree>
    <p:extLst>
      <p:ext uri="{BB962C8B-B14F-4D97-AF65-F5344CB8AC3E}">
        <p14:creationId xmlns:p14="http://schemas.microsoft.com/office/powerpoint/2010/main" val="226928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Civil partnership</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According to the Civil Partnership Act 2004, a civil partnership is a relationship between two persons of the same sex (“civil partners”) which ends in death, dissolution or annulment. </a:t>
            </a:r>
            <a:endParaRPr lang="hr-HR" dirty="0" smtClean="0"/>
          </a:p>
          <a:p>
            <a:r>
              <a:rPr lang="en-GB" dirty="0" smtClean="0"/>
              <a:t>The </a:t>
            </a:r>
            <a:r>
              <a:rPr lang="en-GB" dirty="0"/>
              <a:t>principal distinction between marriage and civil partnership lies in the parties’ </a:t>
            </a:r>
            <a:r>
              <a:rPr lang="en-GB" dirty="0" smtClean="0"/>
              <a:t>genders: </a:t>
            </a:r>
            <a:r>
              <a:rPr lang="en-GB" dirty="0"/>
              <a:t>spouses must be of the opposite sex, civil partners of the same sex. </a:t>
            </a:r>
            <a:endParaRPr lang="hr-HR" dirty="0" smtClean="0"/>
          </a:p>
          <a:p>
            <a:r>
              <a:rPr lang="hr-HR" dirty="0"/>
              <a:t>S</a:t>
            </a:r>
            <a:r>
              <a:rPr lang="en-GB" b="1" dirty="0" err="1" smtClean="0"/>
              <a:t>ame</a:t>
            </a:r>
            <a:r>
              <a:rPr lang="en-GB" b="1" dirty="0" smtClean="0"/>
              <a:t> </a:t>
            </a:r>
            <a:r>
              <a:rPr lang="en-GB" b="1" dirty="0"/>
              <a:t>sex marriage</a:t>
            </a:r>
            <a:r>
              <a:rPr lang="en-GB" dirty="0"/>
              <a:t> also became legal with the passage of the Marriage Act </a:t>
            </a:r>
            <a:r>
              <a:rPr lang="en-GB" dirty="0" smtClean="0"/>
              <a:t>2013</a:t>
            </a:r>
            <a:endParaRPr lang="hr-HR" dirty="0" smtClean="0"/>
          </a:p>
          <a:p>
            <a:r>
              <a:rPr lang="en-GB" dirty="0" smtClean="0"/>
              <a:t>Parties</a:t>
            </a:r>
            <a:r>
              <a:rPr lang="en-GB" dirty="0"/>
              <a:t>’ genders for these purposes are determined by biological criteria or, in the case of trans-gender people with a gender recognition certificate, by acquired gender.</a:t>
            </a:r>
            <a:endParaRPr lang="hr-HR" dirty="0"/>
          </a:p>
          <a:p>
            <a:endParaRPr lang="en-US" dirty="0"/>
          </a:p>
        </p:txBody>
      </p:sp>
    </p:spTree>
    <p:extLst>
      <p:ext uri="{BB962C8B-B14F-4D97-AF65-F5344CB8AC3E}">
        <p14:creationId xmlns:p14="http://schemas.microsoft.com/office/powerpoint/2010/main" val="2913142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122</TotalTime>
  <Words>1781</Words>
  <Application>Microsoft Office PowerPoint</Application>
  <PresentationFormat>Widescreen</PresentationFormat>
  <Paragraphs>140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Century Gothic</vt:lpstr>
      <vt:lpstr>Garamond</vt:lpstr>
      <vt:lpstr>Times New Roman</vt:lpstr>
      <vt:lpstr>Savon</vt:lpstr>
      <vt:lpstr>Family law</vt:lpstr>
      <vt:lpstr>Prepare your own definition of a family and answer the following questions</vt:lpstr>
      <vt:lpstr>Read the text quickly and decide whether these statements are true or false</vt:lpstr>
      <vt:lpstr>Family Law</vt:lpstr>
      <vt:lpstr>Marriage</vt:lpstr>
      <vt:lpstr>Termination of Marriage</vt:lpstr>
      <vt:lpstr>Void Marriage</vt:lpstr>
      <vt:lpstr>Voidable marriage </vt:lpstr>
      <vt:lpstr>Civil partnership </vt:lpstr>
      <vt:lpstr>Divorce </vt:lpstr>
      <vt:lpstr>Divorce</vt:lpstr>
      <vt:lpstr>Grounds for Divorce</vt:lpstr>
      <vt:lpstr>Divorce</vt:lpstr>
      <vt:lpstr>Domestic violence </vt:lpstr>
      <vt:lpstr>Domestic violence</vt:lpstr>
      <vt:lpstr>Answer the following questions:</vt:lpstr>
      <vt:lpstr>Complete the following definitions with one of the three terms: void, voidable or valid? </vt:lpstr>
      <vt:lpstr>  Read the paragraph about domestic violence and supply the missing word:   </vt:lpstr>
      <vt:lpstr> Complete the table with words from the text and their related forms:   </vt:lpstr>
      <vt:lpstr>Match the verbs in the left column with the nouns in the right column:</vt:lpstr>
      <vt:lpstr>DISCUSSION </vt:lpstr>
      <vt:lpstr>Research</vt:lpstr>
      <vt:lpstr>From the Family Law Act 1996. </vt:lpstr>
      <vt:lpstr>Part I </vt:lpstr>
      <vt:lpstr>PART I</vt:lpstr>
      <vt:lpstr>Answer the following questions:</vt:lpstr>
      <vt:lpstr>Complete the text with the words from the box. ground, facts, petitioner, respondent, divorce, defend  </vt:lpstr>
      <vt:lpstr>DISCUSSION</vt:lpstr>
      <vt:lpstr>Research</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dc:title>
  <dc:creator>Admin</dc:creator>
  <cp:lastModifiedBy>Lelija Sočanac</cp:lastModifiedBy>
  <cp:revision>13</cp:revision>
  <dcterms:created xsi:type="dcterms:W3CDTF">2017-12-02T19:48:46Z</dcterms:created>
  <dcterms:modified xsi:type="dcterms:W3CDTF">2017-12-04T14:03:42Z</dcterms:modified>
</cp:coreProperties>
</file>