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92" r:id="rId3"/>
    <p:sldId id="293" r:id="rId4"/>
    <p:sldId id="291" r:id="rId5"/>
    <p:sldId id="294" r:id="rId6"/>
    <p:sldId id="295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hr-HR" sz="6000" dirty="0" err="1" smtClean="0"/>
              <a:t>Lawyers</a:t>
            </a:r>
            <a:r>
              <a:rPr lang="hr-HR" sz="6000" dirty="0" smtClean="0"/>
              <a:t> I</a:t>
            </a:r>
            <a:br>
              <a:rPr lang="hr-HR" sz="6000" dirty="0" smtClean="0"/>
            </a:br>
            <a:r>
              <a:rPr lang="hr-HR" sz="7300" b="1" dirty="0" smtClean="0"/>
              <a:t>REVISION II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800" i="1" dirty="0"/>
              <a:t>Provide the Croatian </a:t>
            </a:r>
            <a:r>
              <a:rPr lang="hr-HR" sz="2800" i="1" dirty="0" err="1"/>
              <a:t>equivalents</a:t>
            </a:r>
            <a:r>
              <a:rPr lang="hr-HR" sz="2800" i="1" dirty="0"/>
              <a:t> for the </a:t>
            </a:r>
            <a:r>
              <a:rPr lang="hr-HR" sz="2800" i="1" dirty="0" err="1"/>
              <a:t>following</a:t>
            </a:r>
            <a:r>
              <a:rPr lang="hr-HR" sz="2800" i="1" dirty="0"/>
              <a:t> English </a:t>
            </a:r>
            <a:r>
              <a:rPr lang="hr-HR" sz="2800" i="1" dirty="0" err="1"/>
              <a:t>terms</a:t>
            </a:r>
            <a:r>
              <a:rPr lang="hr-HR" sz="2800" i="1" dirty="0"/>
              <a:t> and </a:t>
            </a:r>
            <a:r>
              <a:rPr lang="hr-HR" sz="2800" i="1" dirty="0" err="1"/>
              <a:t>expressions</a:t>
            </a:r>
            <a:r>
              <a:rPr lang="hr-HR" sz="2800" i="1" dirty="0" smtClean="0"/>
              <a:t>.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959429"/>
            <a:ext cx="10537371" cy="45110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sz="2400" dirty="0" smtClean="0"/>
              <a:t>1. </a:t>
            </a:r>
            <a:r>
              <a:rPr lang="hr-HR" sz="2400" dirty="0" err="1" smtClean="0"/>
              <a:t>customary</a:t>
            </a:r>
            <a:r>
              <a:rPr lang="hr-HR" sz="2400" dirty="0" smtClean="0"/>
              <a:t>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smtClean="0"/>
              <a:t>= </a:t>
            </a:r>
            <a:r>
              <a:rPr lang="hr-HR" sz="2400" dirty="0" smtClean="0"/>
              <a:t>________________________________________________________</a:t>
            </a:r>
            <a:endParaRPr lang="hr-HR" sz="2400" dirty="0"/>
          </a:p>
          <a:p>
            <a:r>
              <a:rPr lang="hr-HR" sz="2400" dirty="0" smtClean="0"/>
              <a:t>2. </a:t>
            </a:r>
            <a:r>
              <a:rPr lang="hr-HR" sz="2400" dirty="0" smtClean="0"/>
              <a:t>to </a:t>
            </a:r>
            <a:r>
              <a:rPr lang="hr-HR" sz="2400" dirty="0" err="1"/>
              <a:t>have</a:t>
            </a:r>
            <a:r>
              <a:rPr lang="hr-HR" sz="2400" dirty="0"/>
              <a:t> the </a:t>
            </a:r>
            <a:r>
              <a:rPr lang="hr-HR" sz="2400" dirty="0" err="1"/>
              <a:t>authority</a:t>
            </a:r>
            <a:r>
              <a:rPr lang="hr-HR" sz="2400" dirty="0"/>
              <a:t> to </a:t>
            </a:r>
            <a:r>
              <a:rPr lang="hr-HR" sz="2400" dirty="0" err="1" smtClean="0"/>
              <a:t>legislate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3. </a:t>
            </a:r>
            <a:r>
              <a:rPr lang="hr-HR" sz="2400" dirty="0" smtClean="0"/>
              <a:t>a </a:t>
            </a:r>
            <a:r>
              <a:rPr lang="hr-HR" sz="2400" dirty="0" smtClean="0"/>
              <a:t>legislative </a:t>
            </a:r>
            <a:r>
              <a:rPr lang="hr-HR" sz="2400" dirty="0" err="1" smtClean="0"/>
              <a:t>proposal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___________________________________________________</a:t>
            </a:r>
            <a:endParaRPr lang="hr-HR" sz="2400" dirty="0" smtClean="0"/>
          </a:p>
          <a:p>
            <a:r>
              <a:rPr lang="hr-HR" sz="2400" dirty="0" smtClean="0"/>
              <a:t>4.  </a:t>
            </a:r>
            <a:r>
              <a:rPr lang="hr-HR" sz="2400" dirty="0" err="1" smtClean="0"/>
              <a:t>case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 </a:t>
            </a:r>
            <a:r>
              <a:rPr lang="hr-HR" sz="2400" dirty="0" smtClean="0"/>
              <a:t>= </a:t>
            </a:r>
            <a:r>
              <a:rPr lang="hr-HR" sz="2400" dirty="0" smtClean="0"/>
              <a:t>____________________________________________________________</a:t>
            </a:r>
            <a:endParaRPr lang="hr-HR" sz="2400" dirty="0"/>
          </a:p>
          <a:p>
            <a:r>
              <a:rPr lang="hr-HR" sz="2400" dirty="0" smtClean="0"/>
              <a:t>5. </a:t>
            </a:r>
            <a:r>
              <a:rPr lang="hr-HR" sz="2400" dirty="0" smtClean="0"/>
              <a:t> </a:t>
            </a:r>
            <a:r>
              <a:rPr lang="hr-HR" sz="2400" dirty="0" err="1"/>
              <a:t>statutory</a:t>
            </a:r>
            <a:r>
              <a:rPr lang="hr-HR" sz="2400" dirty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_________________________________________________________</a:t>
            </a:r>
            <a:endParaRPr lang="hr-HR" sz="2400" dirty="0"/>
          </a:p>
          <a:p>
            <a:r>
              <a:rPr lang="hr-HR" sz="2400" dirty="0" smtClean="0"/>
              <a:t>6. </a:t>
            </a:r>
            <a:r>
              <a:rPr lang="hr-HR" sz="2400" dirty="0" smtClean="0"/>
              <a:t> </a:t>
            </a:r>
            <a:r>
              <a:rPr lang="hr-HR" sz="2400" dirty="0"/>
              <a:t>civil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 smtClean="0"/>
              <a:t>countries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_____________________________________________________</a:t>
            </a:r>
            <a:endParaRPr lang="hr-HR" sz="2400" dirty="0"/>
          </a:p>
          <a:p>
            <a:r>
              <a:rPr lang="hr-HR" sz="2400" dirty="0" smtClean="0"/>
              <a:t>7.</a:t>
            </a:r>
            <a:r>
              <a:rPr lang="hr-HR" sz="2400" dirty="0" smtClean="0"/>
              <a:t> </a:t>
            </a:r>
            <a:r>
              <a:rPr lang="hr-HR" sz="2400" dirty="0" err="1"/>
              <a:t>binding</a:t>
            </a:r>
            <a:r>
              <a:rPr lang="hr-HR" sz="2400" dirty="0"/>
              <a:t> </a:t>
            </a:r>
            <a:r>
              <a:rPr lang="hr-HR" sz="2400" dirty="0" err="1"/>
              <a:t>decisions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= </a:t>
            </a:r>
            <a:r>
              <a:rPr lang="hr-HR" sz="2400" dirty="0" smtClean="0"/>
              <a:t>_______________________________________________</a:t>
            </a:r>
          </a:p>
          <a:p>
            <a:r>
              <a:rPr lang="hr-HR" sz="2400" dirty="0" smtClean="0"/>
              <a:t>8.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binding</a:t>
            </a:r>
            <a:r>
              <a:rPr lang="hr-HR" sz="2400" dirty="0" smtClean="0"/>
              <a:t> ON = _______________________________________________________</a:t>
            </a:r>
            <a:endParaRPr lang="hr-HR" sz="2400" dirty="0"/>
          </a:p>
          <a:p>
            <a:r>
              <a:rPr lang="hr-HR" sz="2400" dirty="0"/>
              <a:t>9</a:t>
            </a:r>
            <a:r>
              <a:rPr lang="hr-HR" sz="2400" dirty="0" smtClean="0"/>
              <a:t>. </a:t>
            </a:r>
            <a:r>
              <a:rPr lang="hr-HR" sz="2400" dirty="0" err="1" smtClean="0"/>
              <a:t>canon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= _____________________________________________________________</a:t>
            </a:r>
          </a:p>
          <a:p>
            <a:r>
              <a:rPr lang="hr-HR" sz="2400" dirty="0" smtClean="0"/>
              <a:t>10. </a:t>
            </a:r>
            <a:r>
              <a:rPr lang="hr-HR" sz="2400" dirty="0" err="1" smtClean="0"/>
              <a:t>sources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the </a:t>
            </a:r>
            <a:r>
              <a:rPr lang="hr-HR" sz="2400" dirty="0" err="1" smtClean="0"/>
              <a:t>law</a:t>
            </a:r>
            <a:r>
              <a:rPr lang="hr-HR" sz="2400" dirty="0" smtClean="0"/>
              <a:t> = ______________________________________________________</a:t>
            </a:r>
            <a:endParaRPr lang="hr-H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7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and </a:t>
            </a:r>
            <a:r>
              <a:rPr lang="hr-HR" sz="3200" i="1" dirty="0" err="1" smtClean="0"/>
              <a:t>expressions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845734"/>
            <a:ext cx="11573691" cy="4346060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/>
              <a:t>1</a:t>
            </a:r>
            <a:r>
              <a:rPr lang="hr-HR" dirty="0" smtClean="0"/>
              <a:t>. </a:t>
            </a:r>
            <a:r>
              <a:rPr lang="hr-HR" dirty="0"/>
              <a:t>ratificirati međunarodne ugovore </a:t>
            </a:r>
            <a:r>
              <a:rPr lang="hr-HR" dirty="0" smtClean="0"/>
              <a:t>= </a:t>
            </a:r>
            <a:r>
              <a:rPr lang="hr-HR" dirty="0" smtClean="0"/>
              <a:t>______________________________________________________________</a:t>
            </a:r>
            <a:endParaRPr lang="hr-HR" dirty="0"/>
          </a:p>
          <a:p>
            <a:r>
              <a:rPr lang="hr-HR" dirty="0"/>
              <a:t>2</a:t>
            </a:r>
            <a:r>
              <a:rPr lang="hr-HR" dirty="0" smtClean="0"/>
              <a:t>. </a:t>
            </a:r>
            <a:r>
              <a:rPr lang="hr-HR" dirty="0"/>
              <a:t>dopunjavati i opozivati zakone </a:t>
            </a:r>
            <a:r>
              <a:rPr lang="hr-HR" dirty="0" smtClean="0"/>
              <a:t>= </a:t>
            </a:r>
            <a:r>
              <a:rPr lang="hr-HR" dirty="0" smtClean="0"/>
              <a:t>________________________________________________________________</a:t>
            </a:r>
            <a:endParaRPr lang="hr-HR" dirty="0"/>
          </a:p>
          <a:p>
            <a:r>
              <a:rPr lang="hr-HR" dirty="0"/>
              <a:t>3</a:t>
            </a:r>
            <a:r>
              <a:rPr lang="hr-HR" dirty="0" smtClean="0"/>
              <a:t>. </a:t>
            </a:r>
            <a:r>
              <a:rPr lang="hr-HR" dirty="0"/>
              <a:t>izvršavanje/provedba pravde </a:t>
            </a:r>
            <a:r>
              <a:rPr lang="hr-HR" dirty="0" smtClean="0"/>
              <a:t>= </a:t>
            </a:r>
            <a:r>
              <a:rPr lang="hr-HR" dirty="0" smtClean="0"/>
              <a:t>_________________________________________________________________</a:t>
            </a:r>
            <a:endParaRPr lang="hr-HR" dirty="0"/>
          </a:p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obnašati izvršnu </a:t>
            </a:r>
            <a:r>
              <a:rPr lang="hr-HR" dirty="0" smtClean="0"/>
              <a:t>vlast / zakonodavnu vlast / sudbenu vlast </a:t>
            </a:r>
            <a:r>
              <a:rPr lang="hr-HR" dirty="0" smtClean="0"/>
              <a:t>= </a:t>
            </a:r>
            <a:r>
              <a:rPr lang="hr-HR" dirty="0" smtClean="0"/>
              <a:t>__________________________________________</a:t>
            </a:r>
            <a:endParaRPr lang="hr-HR" dirty="0"/>
          </a:p>
          <a:p>
            <a:r>
              <a:rPr lang="hr-HR" dirty="0"/>
              <a:t>5</a:t>
            </a:r>
            <a:r>
              <a:rPr lang="hr-HR" dirty="0" smtClean="0"/>
              <a:t>. </a:t>
            </a:r>
            <a:r>
              <a:rPr lang="hr-HR" dirty="0"/>
              <a:t>podjela vlasti = </a:t>
            </a:r>
            <a:r>
              <a:rPr lang="hr-HR" dirty="0" smtClean="0"/>
              <a:t>_____________________________________________________________________________</a:t>
            </a:r>
            <a:endParaRPr lang="hr-HR" dirty="0"/>
          </a:p>
          <a:p>
            <a:r>
              <a:rPr lang="hr-HR" dirty="0"/>
              <a:t>6</a:t>
            </a:r>
            <a:r>
              <a:rPr lang="hr-HR" dirty="0" smtClean="0"/>
              <a:t>. </a:t>
            </a:r>
            <a:r>
              <a:rPr lang="hr-HR" dirty="0"/>
              <a:t>ovlasti zakonodavnog tijela </a:t>
            </a:r>
            <a:r>
              <a:rPr lang="hr-HR" dirty="0" smtClean="0"/>
              <a:t>= </a:t>
            </a:r>
            <a:r>
              <a:rPr lang="hr-HR" dirty="0" smtClean="0"/>
              <a:t>__________________________________________________________________</a:t>
            </a:r>
            <a:endParaRPr lang="hr-HR" dirty="0"/>
          </a:p>
          <a:p>
            <a:r>
              <a:rPr lang="hr-HR" dirty="0"/>
              <a:t>7</a:t>
            </a:r>
            <a:r>
              <a:rPr lang="hr-HR" dirty="0" smtClean="0"/>
              <a:t>. </a:t>
            </a:r>
            <a:r>
              <a:rPr lang="hr-HR" dirty="0"/>
              <a:t>imenovanje </a:t>
            </a:r>
            <a:r>
              <a:rPr lang="hr-HR" dirty="0" smtClean="0"/>
              <a:t>sudaca = </a:t>
            </a:r>
            <a:r>
              <a:rPr lang="hr-HR" dirty="0" smtClean="0"/>
              <a:t>________________________________________________________________________</a:t>
            </a:r>
          </a:p>
          <a:p>
            <a:r>
              <a:rPr lang="hr-HR" dirty="0" smtClean="0"/>
              <a:t>8. </a:t>
            </a:r>
            <a:r>
              <a:rPr lang="hr-HR" dirty="0" err="1" smtClean="0"/>
              <a:t>precedentno</a:t>
            </a:r>
            <a:r>
              <a:rPr lang="hr-HR" dirty="0" smtClean="0"/>
              <a:t> pravo (pravo koje se temelji na sudskim presudama) = ____________________________________</a:t>
            </a:r>
          </a:p>
          <a:p>
            <a:r>
              <a:rPr lang="hr-HR" dirty="0" smtClean="0"/>
              <a:t>9. biti nadležan za nešto = _______________________________________________________________________</a:t>
            </a:r>
          </a:p>
          <a:p>
            <a:r>
              <a:rPr lang="hr-HR" dirty="0" smtClean="0"/>
              <a:t>10. uzajamna kontrola moći triju grana državne vlasti = ________________________________________________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7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sentences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55" y="1637607"/>
            <a:ext cx="10590415" cy="4231487"/>
          </a:xfrm>
        </p:spPr>
        <p:txBody>
          <a:bodyPr>
            <a:normAutofit lnSpcReduction="10000"/>
          </a:bodyPr>
          <a:lstStyle/>
          <a:p>
            <a:endParaRPr lang="hr-H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1</a:t>
            </a:r>
            <a:r>
              <a:rPr lang="hr-HR" sz="2400" dirty="0" smtClean="0">
                <a:solidFill>
                  <a:schemeClr val="tx1"/>
                </a:solidFill>
              </a:rPr>
              <a:t>. </a:t>
            </a:r>
            <a:r>
              <a:rPr lang="hr-HR" sz="2400" i="1" dirty="0">
                <a:solidFill>
                  <a:schemeClr val="tx1"/>
                </a:solidFill>
              </a:rPr>
              <a:t>The </a:t>
            </a:r>
            <a:r>
              <a:rPr lang="hr-HR" sz="2400" i="1" dirty="0" err="1">
                <a:solidFill>
                  <a:schemeClr val="tx1"/>
                </a:solidFill>
              </a:rPr>
              <a:t>Law</a:t>
            </a:r>
            <a:r>
              <a:rPr lang="hr-HR" sz="2400" i="1" dirty="0">
                <a:solidFill>
                  <a:schemeClr val="tx1"/>
                </a:solidFill>
              </a:rPr>
              <a:t> </a:t>
            </a:r>
            <a:r>
              <a:rPr lang="hr-HR" sz="2400" i="1" dirty="0" err="1">
                <a:solidFill>
                  <a:schemeClr val="tx1"/>
                </a:solidFill>
              </a:rPr>
              <a:t>of</a:t>
            </a:r>
            <a:r>
              <a:rPr lang="hr-HR" sz="2400" i="1" dirty="0">
                <a:solidFill>
                  <a:schemeClr val="tx1"/>
                </a:solidFill>
              </a:rPr>
              <a:t> the </a:t>
            </a:r>
            <a:r>
              <a:rPr lang="hr-HR" sz="2400" i="1" dirty="0" err="1">
                <a:solidFill>
                  <a:schemeClr val="tx1"/>
                </a:solidFill>
              </a:rPr>
              <a:t>Twelve</a:t>
            </a:r>
            <a:r>
              <a:rPr lang="hr-HR" sz="2400" i="1" dirty="0">
                <a:solidFill>
                  <a:schemeClr val="tx1"/>
                </a:solidFill>
              </a:rPr>
              <a:t> </a:t>
            </a:r>
            <a:r>
              <a:rPr lang="hr-HR" sz="2400" i="1" dirty="0" err="1">
                <a:solidFill>
                  <a:schemeClr val="tx1"/>
                </a:solidFill>
              </a:rPr>
              <a:t>Tables</a:t>
            </a:r>
            <a:r>
              <a:rPr lang="hr-HR" sz="2400" i="1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was</a:t>
            </a:r>
            <a:r>
              <a:rPr lang="hr-HR" sz="2400" dirty="0">
                <a:solidFill>
                  <a:schemeClr val="tx1"/>
                </a:solidFill>
              </a:rPr>
              <a:t> a </a:t>
            </a:r>
            <a:r>
              <a:rPr lang="hr-HR" sz="2400" dirty="0" err="1">
                <a:solidFill>
                  <a:schemeClr val="tx1"/>
                </a:solidFill>
              </a:rPr>
              <a:t>collection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basic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rules</a:t>
            </a:r>
            <a:r>
              <a:rPr lang="hr-HR" sz="2400" dirty="0">
                <a:solidFill>
                  <a:schemeClr val="tx1"/>
                </a:solidFill>
              </a:rPr>
              <a:t>, </a:t>
            </a:r>
            <a:r>
              <a:rPr lang="hr-HR" sz="2400" dirty="0" err="1">
                <a:solidFill>
                  <a:schemeClr val="tx1"/>
                </a:solidFill>
              </a:rPr>
              <a:t>rather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than</a:t>
            </a:r>
            <a:r>
              <a:rPr lang="hr-HR" sz="2400" dirty="0">
                <a:solidFill>
                  <a:schemeClr val="tx1"/>
                </a:solidFill>
              </a:rPr>
              <a:t> a </a:t>
            </a:r>
            <a:r>
              <a:rPr lang="hr-HR" sz="2400" dirty="0" err="1">
                <a:solidFill>
                  <a:schemeClr val="tx1"/>
                </a:solidFill>
              </a:rPr>
              <a:t>comprehensive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piece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legislation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>
                <a:solidFill>
                  <a:schemeClr val="tx1"/>
                </a:solidFill>
              </a:rPr>
              <a:t>2</a:t>
            </a:r>
            <a:r>
              <a:rPr lang="hr-HR" sz="2400" dirty="0" smtClean="0">
                <a:solidFill>
                  <a:schemeClr val="tx1"/>
                </a:solidFill>
              </a:rPr>
              <a:t>. </a:t>
            </a:r>
            <a:r>
              <a:rPr lang="hr-HR" sz="2400" dirty="0" smtClean="0">
                <a:solidFill>
                  <a:schemeClr val="tx1"/>
                </a:solidFill>
              </a:rPr>
              <a:t>A </a:t>
            </a:r>
            <a:r>
              <a:rPr lang="hr-HR" sz="2400" dirty="0">
                <a:solidFill>
                  <a:schemeClr val="tx1"/>
                </a:solidFill>
              </a:rPr>
              <a:t>system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courts</a:t>
            </a:r>
            <a:r>
              <a:rPr lang="hr-HR" sz="2400" dirty="0">
                <a:solidFill>
                  <a:schemeClr val="tx1"/>
                </a:solidFill>
              </a:rPr>
              <a:t> to </a:t>
            </a:r>
            <a:r>
              <a:rPr lang="hr-HR" sz="2400" dirty="0" err="1">
                <a:solidFill>
                  <a:schemeClr val="tx1"/>
                </a:solidFill>
              </a:rPr>
              <a:t>determine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what</a:t>
            </a:r>
            <a:r>
              <a:rPr lang="hr-HR" sz="2400" dirty="0">
                <a:solidFill>
                  <a:schemeClr val="tx1"/>
                </a:solidFill>
              </a:rPr>
              <a:t> the </a:t>
            </a:r>
            <a:r>
              <a:rPr lang="hr-HR" sz="2400" dirty="0" err="1">
                <a:solidFill>
                  <a:schemeClr val="tx1"/>
                </a:solidFill>
              </a:rPr>
              <a:t>rules</a:t>
            </a:r>
            <a:r>
              <a:rPr lang="hr-HR" sz="2400" dirty="0">
                <a:solidFill>
                  <a:schemeClr val="tx1"/>
                </a:solidFill>
              </a:rPr>
              <a:t> are, </a:t>
            </a:r>
            <a:r>
              <a:rPr lang="hr-HR" sz="2400" dirty="0" err="1">
                <a:solidFill>
                  <a:schemeClr val="tx1"/>
                </a:solidFill>
              </a:rPr>
              <a:t>whether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they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have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been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broken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and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what</a:t>
            </a:r>
            <a:r>
              <a:rPr lang="hr-HR" sz="2400" dirty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appropriate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sanction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is</a:t>
            </a:r>
            <a:r>
              <a:rPr lang="hr-HR" sz="2400" dirty="0" smtClean="0">
                <a:solidFill>
                  <a:schemeClr val="tx1"/>
                </a:solidFill>
              </a:rPr>
              <a:t>, are </a:t>
            </a:r>
            <a:r>
              <a:rPr lang="hr-HR" sz="2400" dirty="0">
                <a:solidFill>
                  <a:schemeClr val="tx1"/>
                </a:solidFill>
              </a:rPr>
              <a:t>a </a:t>
            </a:r>
            <a:r>
              <a:rPr lang="hr-HR" sz="2400" dirty="0" err="1">
                <a:solidFill>
                  <a:schemeClr val="tx1"/>
                </a:solidFill>
              </a:rPr>
              <a:t>necessary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element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every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legal</a:t>
            </a:r>
            <a:r>
              <a:rPr lang="hr-HR" sz="2400" dirty="0">
                <a:solidFill>
                  <a:schemeClr val="tx1"/>
                </a:solidFill>
              </a:rPr>
              <a:t> system.</a:t>
            </a:r>
          </a:p>
          <a:p>
            <a:r>
              <a:rPr lang="hr-HR" sz="2400" dirty="0">
                <a:solidFill>
                  <a:schemeClr val="tx1"/>
                </a:solidFill>
              </a:rPr>
              <a:t>3</a:t>
            </a:r>
            <a:r>
              <a:rPr lang="hr-HR" sz="2400" dirty="0" smtClean="0">
                <a:solidFill>
                  <a:schemeClr val="tx1"/>
                </a:solidFill>
              </a:rPr>
              <a:t>. </a:t>
            </a:r>
            <a:r>
              <a:rPr lang="hr-HR" sz="2400" dirty="0" err="1">
                <a:solidFill>
                  <a:schemeClr val="tx1"/>
                </a:solidFill>
              </a:rPr>
              <a:t>Legislatures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can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be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unicameral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or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bicameral</a:t>
            </a:r>
            <a:r>
              <a:rPr lang="hr-HR" sz="2400" dirty="0">
                <a:solidFill>
                  <a:schemeClr val="tx1"/>
                </a:solidFill>
              </a:rPr>
              <a:t>, </a:t>
            </a:r>
            <a:r>
              <a:rPr lang="hr-HR" sz="2400" dirty="0" err="1">
                <a:solidFill>
                  <a:schemeClr val="tx1"/>
                </a:solidFill>
              </a:rPr>
              <a:t>i.e</a:t>
            </a:r>
            <a:r>
              <a:rPr lang="hr-HR" sz="2400" dirty="0">
                <a:solidFill>
                  <a:schemeClr val="tx1"/>
                </a:solidFill>
              </a:rPr>
              <a:t>. </a:t>
            </a:r>
            <a:r>
              <a:rPr lang="hr-HR" sz="2400" dirty="0" err="1">
                <a:solidFill>
                  <a:schemeClr val="tx1"/>
                </a:solidFill>
              </a:rPr>
              <a:t>consist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one </a:t>
            </a:r>
            <a:r>
              <a:rPr lang="hr-HR" sz="2400" dirty="0" err="1">
                <a:solidFill>
                  <a:schemeClr val="tx1"/>
                </a:solidFill>
              </a:rPr>
              <a:t>or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two</a:t>
            </a:r>
            <a:r>
              <a:rPr lang="hr-HR" sz="2400" dirty="0">
                <a:solidFill>
                  <a:schemeClr val="tx1"/>
                </a:solidFill>
              </a:rPr>
              <a:t> legislative </a:t>
            </a:r>
            <a:r>
              <a:rPr lang="hr-HR" sz="2400" dirty="0" err="1">
                <a:solidFill>
                  <a:schemeClr val="tx1"/>
                </a:solidFill>
              </a:rPr>
              <a:t>chambers</a:t>
            </a:r>
            <a:r>
              <a:rPr lang="hr-HR" sz="2400" dirty="0">
                <a:solidFill>
                  <a:schemeClr val="tx1"/>
                </a:solidFill>
              </a:rPr>
              <a:t>. </a:t>
            </a:r>
          </a:p>
          <a:p>
            <a:r>
              <a:rPr lang="hr-HR" sz="2400" dirty="0">
                <a:solidFill>
                  <a:schemeClr val="tx1"/>
                </a:solidFill>
              </a:rPr>
              <a:t>4</a:t>
            </a:r>
            <a:r>
              <a:rPr lang="hr-HR" sz="2400" dirty="0" smtClean="0">
                <a:solidFill>
                  <a:schemeClr val="tx1"/>
                </a:solidFill>
              </a:rPr>
              <a:t>. </a:t>
            </a:r>
            <a:r>
              <a:rPr lang="hr-HR" sz="2400" dirty="0">
                <a:solidFill>
                  <a:schemeClr val="tx1"/>
                </a:solidFill>
              </a:rPr>
              <a:t>The legislative </a:t>
            </a:r>
            <a:r>
              <a:rPr lang="hr-HR" sz="2400" dirty="0" err="1">
                <a:solidFill>
                  <a:schemeClr val="tx1"/>
                </a:solidFill>
              </a:rPr>
              <a:t>body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enacts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laws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that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all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citizens</a:t>
            </a:r>
            <a:r>
              <a:rPr lang="hr-HR" sz="2400" dirty="0">
                <a:solidFill>
                  <a:schemeClr val="tx1"/>
                </a:solidFill>
              </a:rPr>
              <a:t> must </a:t>
            </a:r>
            <a:r>
              <a:rPr lang="hr-HR" sz="2400" dirty="0" err="1">
                <a:solidFill>
                  <a:schemeClr val="tx1"/>
                </a:solidFill>
              </a:rPr>
              <a:t>act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in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accordance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with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>
                <a:solidFill>
                  <a:schemeClr val="tx1"/>
                </a:solidFill>
              </a:rPr>
              <a:t>5</a:t>
            </a:r>
            <a:r>
              <a:rPr lang="hr-HR" sz="2400" dirty="0" smtClean="0">
                <a:solidFill>
                  <a:schemeClr val="tx1"/>
                </a:solidFill>
              </a:rPr>
              <a:t>. </a:t>
            </a:r>
            <a:r>
              <a:rPr lang="hr-HR" sz="2400" dirty="0" err="1">
                <a:solidFill>
                  <a:schemeClr val="tx1"/>
                </a:solidFill>
              </a:rPr>
              <a:t>Judges</a:t>
            </a:r>
            <a:r>
              <a:rPr lang="hr-HR" sz="2400" dirty="0">
                <a:solidFill>
                  <a:schemeClr val="tx1"/>
                </a:solidFill>
              </a:rPr>
              <a:t> are </a:t>
            </a:r>
            <a:r>
              <a:rPr lang="hr-HR" sz="2400" dirty="0" err="1">
                <a:solidFill>
                  <a:schemeClr val="tx1"/>
                </a:solidFill>
              </a:rPr>
              <a:t>often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prohibited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from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engaging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in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political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activity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>
                <a:solidFill>
                  <a:schemeClr val="tx1"/>
                </a:solidFill>
              </a:rPr>
              <a:t>as </a:t>
            </a:r>
            <a:r>
              <a:rPr lang="hr-HR" sz="2400" dirty="0" err="1">
                <a:solidFill>
                  <a:schemeClr val="tx1"/>
                </a:solidFill>
              </a:rPr>
              <a:t>their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impartiality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in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adjudication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is</a:t>
            </a:r>
            <a:r>
              <a:rPr lang="hr-HR" sz="2400" dirty="0">
                <a:solidFill>
                  <a:schemeClr val="tx1"/>
                </a:solidFill>
              </a:rPr>
              <a:t> a </a:t>
            </a:r>
            <a:r>
              <a:rPr lang="hr-HR" sz="2400" dirty="0" err="1">
                <a:solidFill>
                  <a:schemeClr val="tx1"/>
                </a:solidFill>
              </a:rPr>
              <a:t>prerequisite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for </a:t>
            </a:r>
            <a:r>
              <a:rPr lang="hr-HR" sz="2400" dirty="0">
                <a:solidFill>
                  <a:schemeClr val="tx1"/>
                </a:solidFill>
              </a:rPr>
              <a:t>fair </a:t>
            </a:r>
            <a:r>
              <a:rPr lang="hr-HR" sz="2400" dirty="0" err="1">
                <a:solidFill>
                  <a:schemeClr val="tx1"/>
                </a:solidFill>
              </a:rPr>
              <a:t>and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consistent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application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of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law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0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IV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737360"/>
            <a:ext cx="11477897" cy="4724400"/>
          </a:xfrm>
        </p:spPr>
        <p:txBody>
          <a:bodyPr>
            <a:normAutofit/>
          </a:bodyPr>
          <a:lstStyle/>
          <a:p>
            <a:r>
              <a:rPr lang="hr-HR" sz="2400" dirty="0"/>
              <a:t>1</a:t>
            </a:r>
            <a:r>
              <a:rPr lang="hr-HR" sz="2400" dirty="0" smtClean="0"/>
              <a:t>. </a:t>
            </a:r>
            <a:r>
              <a:rPr lang="hr-HR" sz="2400" dirty="0" err="1"/>
              <a:t>Common</a:t>
            </a:r>
            <a:r>
              <a:rPr lang="hr-HR" sz="2400" dirty="0"/>
              <a:t>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based</a:t>
            </a:r>
            <a:r>
              <a:rPr lang="hr-HR" sz="2400" dirty="0"/>
              <a:t> on </a:t>
            </a:r>
            <a:r>
              <a:rPr lang="hr-HR" sz="2400" dirty="0" smtClean="0"/>
              <a:t>_________________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created</a:t>
            </a:r>
            <a:r>
              <a:rPr lang="hr-HR" sz="2400" dirty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smtClean="0"/>
              <a:t>_________________, </a:t>
            </a:r>
            <a:r>
              <a:rPr lang="hr-HR" sz="2400" dirty="0" err="1"/>
              <a:t>whereas</a:t>
            </a:r>
            <a:r>
              <a:rPr lang="hr-HR" sz="2400" dirty="0"/>
              <a:t> civil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/>
              <a:t>relies</a:t>
            </a:r>
            <a:r>
              <a:rPr lang="hr-HR" sz="2400" dirty="0"/>
              <a:t> </a:t>
            </a:r>
            <a:r>
              <a:rPr lang="hr-HR" sz="2400" dirty="0" err="1"/>
              <a:t>much</a:t>
            </a:r>
            <a:r>
              <a:rPr lang="hr-HR" sz="2400" dirty="0"/>
              <a:t> </a:t>
            </a:r>
            <a:r>
              <a:rPr lang="hr-HR" sz="2400" dirty="0" smtClean="0"/>
              <a:t>more </a:t>
            </a:r>
            <a:r>
              <a:rPr lang="hr-HR" sz="2400" dirty="0"/>
              <a:t>on </a:t>
            </a:r>
            <a:r>
              <a:rPr lang="hr-HR" sz="2400" dirty="0" smtClean="0"/>
              <a:t>______________ </a:t>
            </a:r>
            <a:r>
              <a:rPr lang="hr-HR" sz="2400" dirty="0" err="1"/>
              <a:t>and</a:t>
            </a:r>
            <a:r>
              <a:rPr lang="hr-HR" sz="2400" dirty="0"/>
              <a:t> on </a:t>
            </a:r>
            <a:r>
              <a:rPr lang="hr-HR" sz="2400" dirty="0" err="1"/>
              <a:t>theory</a:t>
            </a:r>
            <a:r>
              <a:rPr lang="hr-HR" sz="2400" dirty="0"/>
              <a:t>.</a:t>
            </a:r>
          </a:p>
          <a:p>
            <a:r>
              <a:rPr lang="hr-HR" sz="2400" dirty="0"/>
              <a:t>3</a:t>
            </a:r>
            <a:r>
              <a:rPr lang="hr-HR" sz="2400" dirty="0" smtClean="0"/>
              <a:t>.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/>
              <a:t>results</a:t>
            </a:r>
            <a:r>
              <a:rPr lang="hr-HR" sz="2400" dirty="0"/>
              <a:t> </a:t>
            </a:r>
            <a:r>
              <a:rPr lang="hr-HR" sz="2400" dirty="0" err="1"/>
              <a:t>from</a:t>
            </a:r>
            <a:r>
              <a:rPr lang="hr-HR" sz="2400" dirty="0"/>
              <a:t> </a:t>
            </a:r>
            <a:r>
              <a:rPr lang="hr-HR" sz="2400" dirty="0" err="1"/>
              <a:t>such</a:t>
            </a:r>
            <a:r>
              <a:rPr lang="hr-HR" sz="2400" dirty="0"/>
              <a:t> </a:t>
            </a:r>
            <a:r>
              <a:rPr lang="hr-HR" sz="2400" dirty="0" err="1"/>
              <a:t>sources</a:t>
            </a:r>
            <a:r>
              <a:rPr lang="hr-HR" sz="2400" dirty="0"/>
              <a:t> as </a:t>
            </a:r>
            <a:r>
              <a:rPr lang="hr-HR" sz="2400" dirty="0" smtClean="0"/>
              <a:t>__________________, </a:t>
            </a:r>
            <a:r>
              <a:rPr lang="hr-HR" sz="2400" dirty="0" err="1"/>
              <a:t>customs</a:t>
            </a:r>
            <a:r>
              <a:rPr lang="hr-HR" sz="2400" dirty="0"/>
              <a:t>, </a:t>
            </a:r>
            <a:r>
              <a:rPr lang="hr-HR" sz="2400" dirty="0" smtClean="0"/>
              <a:t>______________ ____________, </a:t>
            </a:r>
            <a:r>
              <a:rPr lang="hr-HR" sz="2400" dirty="0" err="1"/>
              <a:t>generally</a:t>
            </a:r>
            <a:r>
              <a:rPr lang="hr-HR" sz="2400" dirty="0"/>
              <a:t> </a:t>
            </a:r>
            <a:r>
              <a:rPr lang="hr-HR" sz="2400" dirty="0" err="1"/>
              <a:t>accepted</a:t>
            </a:r>
            <a:r>
              <a:rPr lang="hr-HR" sz="2400" dirty="0"/>
              <a:t> </a:t>
            </a:r>
            <a:r>
              <a:rPr lang="hr-HR" sz="2400" dirty="0" err="1"/>
              <a:t>legal</a:t>
            </a:r>
            <a:r>
              <a:rPr lang="hr-HR" sz="2400" dirty="0"/>
              <a:t> </a:t>
            </a:r>
            <a:r>
              <a:rPr lang="hr-HR" sz="2400" dirty="0" err="1"/>
              <a:t>principles</a:t>
            </a:r>
            <a:r>
              <a:rPr lang="hr-HR" sz="2400" dirty="0"/>
              <a:t>, the </a:t>
            </a:r>
            <a:r>
              <a:rPr lang="hr-HR" sz="2400" dirty="0" err="1"/>
              <a:t>opinions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smtClean="0"/>
              <a:t>_______________ </a:t>
            </a:r>
            <a:r>
              <a:rPr lang="hr-HR" sz="2400" dirty="0" err="1"/>
              <a:t>etc</a:t>
            </a:r>
            <a:r>
              <a:rPr lang="hr-HR" sz="2400" dirty="0"/>
              <a:t>.</a:t>
            </a:r>
          </a:p>
          <a:p>
            <a:r>
              <a:rPr lang="hr-HR" sz="2400" dirty="0"/>
              <a:t>4</a:t>
            </a:r>
            <a:r>
              <a:rPr lang="hr-HR" sz="2400" dirty="0" smtClean="0"/>
              <a:t>. </a:t>
            </a:r>
            <a:r>
              <a:rPr lang="hr-HR" sz="2400" dirty="0"/>
              <a:t>The system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codified</a:t>
            </a:r>
            <a:r>
              <a:rPr lang="hr-HR" sz="2400" dirty="0"/>
              <a:t>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/>
              <a:t>that</a:t>
            </a:r>
            <a:r>
              <a:rPr lang="hr-HR" sz="2400" dirty="0"/>
              <a:t> </a:t>
            </a:r>
            <a:r>
              <a:rPr lang="hr-HR" sz="2400" dirty="0" err="1"/>
              <a:t>prevails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continental</a:t>
            </a:r>
            <a:r>
              <a:rPr lang="hr-HR" sz="2400" dirty="0"/>
              <a:t> Europe, </a:t>
            </a:r>
            <a:r>
              <a:rPr lang="hr-HR" sz="2400" dirty="0" err="1"/>
              <a:t>South</a:t>
            </a:r>
            <a:r>
              <a:rPr lang="hr-HR" sz="2400" dirty="0"/>
              <a:t> America,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 smtClean="0"/>
              <a:t>elsewhere</a:t>
            </a:r>
            <a:r>
              <a:rPr lang="hr-HR" sz="2400" dirty="0" smtClean="0"/>
              <a:t>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known</a:t>
            </a:r>
            <a:r>
              <a:rPr lang="hr-HR" sz="2400" dirty="0"/>
              <a:t> as </a:t>
            </a:r>
            <a:r>
              <a:rPr lang="hr-HR" sz="2400" dirty="0" smtClean="0"/>
              <a:t>___________ ___________.</a:t>
            </a:r>
            <a:endParaRPr lang="hr-HR" sz="2400" dirty="0"/>
          </a:p>
          <a:p>
            <a:r>
              <a:rPr lang="hr-HR" sz="2400" dirty="0"/>
              <a:t>5</a:t>
            </a:r>
            <a:r>
              <a:rPr lang="hr-HR" sz="2400" dirty="0" smtClean="0"/>
              <a:t>. </a:t>
            </a:r>
            <a:r>
              <a:rPr lang="hr-HR" sz="2400" dirty="0" smtClean="0"/>
              <a:t>___________ _________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established</a:t>
            </a:r>
            <a:r>
              <a:rPr lang="hr-HR" sz="2400" dirty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err="1"/>
              <a:t>precedents</a:t>
            </a:r>
            <a:r>
              <a:rPr lang="hr-HR" sz="2400" dirty="0"/>
              <a:t>.</a:t>
            </a:r>
          </a:p>
          <a:p>
            <a:r>
              <a:rPr lang="hr-HR" sz="2400" dirty="0"/>
              <a:t>6</a:t>
            </a:r>
            <a:r>
              <a:rPr lang="hr-HR" sz="2400" dirty="0" smtClean="0"/>
              <a:t>. </a:t>
            </a:r>
            <a:r>
              <a:rPr lang="hr-HR" sz="2400" dirty="0" err="1"/>
              <a:t>While</a:t>
            </a:r>
            <a:r>
              <a:rPr lang="hr-HR" sz="2400" dirty="0"/>
              <a:t> the </a:t>
            </a:r>
            <a:r>
              <a:rPr lang="hr-HR" sz="2400" dirty="0" err="1"/>
              <a:t>parliaments</a:t>
            </a:r>
            <a:r>
              <a:rPr lang="hr-HR" sz="2400" dirty="0"/>
              <a:t> ______________ the </a:t>
            </a:r>
            <a:r>
              <a:rPr lang="hr-HR" sz="2400" dirty="0" err="1"/>
              <a:t>law</a:t>
            </a:r>
            <a:r>
              <a:rPr lang="hr-HR" sz="2400" dirty="0"/>
              <a:t>, the </a:t>
            </a:r>
            <a:r>
              <a:rPr lang="hr-HR" sz="2400" dirty="0" err="1"/>
              <a:t>Governments</a:t>
            </a:r>
            <a:r>
              <a:rPr lang="hr-HR" sz="2400" dirty="0"/>
              <a:t> __________________ </a:t>
            </a:r>
            <a:r>
              <a:rPr lang="hr-HR" sz="2400" dirty="0" err="1"/>
              <a:t>it</a:t>
            </a:r>
            <a:r>
              <a:rPr lang="hr-HR" sz="2400" dirty="0"/>
              <a:t>, </a:t>
            </a:r>
            <a:r>
              <a:rPr lang="hr-HR" sz="2400" dirty="0" err="1" smtClean="0"/>
              <a:t>and</a:t>
            </a:r>
            <a:r>
              <a:rPr lang="hr-HR" sz="2400" dirty="0" smtClean="0"/>
              <a:t> the </a:t>
            </a:r>
            <a:r>
              <a:rPr lang="hr-HR" sz="2400" dirty="0" err="1"/>
              <a:t>courts</a:t>
            </a:r>
            <a:r>
              <a:rPr lang="hr-HR" sz="2400" dirty="0"/>
              <a:t> _________________ .</a:t>
            </a:r>
          </a:p>
          <a:p>
            <a:r>
              <a:rPr lang="hr-HR" sz="2400" dirty="0"/>
              <a:t>7</a:t>
            </a:r>
            <a:r>
              <a:rPr lang="hr-HR" sz="2400" dirty="0" smtClean="0"/>
              <a:t>. </a:t>
            </a:r>
            <a:r>
              <a:rPr lang="hr-HR" sz="2400" dirty="0"/>
              <a:t>The </a:t>
            </a:r>
            <a:r>
              <a:rPr lang="hr-HR" sz="2400" dirty="0" err="1"/>
              <a:t>highest</a:t>
            </a:r>
            <a:r>
              <a:rPr lang="hr-HR" sz="2400" dirty="0"/>
              <a:t> </a:t>
            </a:r>
            <a:r>
              <a:rPr lang="hr-HR" sz="2400" dirty="0" err="1"/>
              <a:t>executive</a:t>
            </a:r>
            <a:r>
              <a:rPr lang="hr-HR" sz="2400" dirty="0"/>
              <a:t> </a:t>
            </a:r>
            <a:r>
              <a:rPr lang="hr-HR" sz="2400" dirty="0" err="1"/>
              <a:t>body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terms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power</a:t>
            </a:r>
            <a:r>
              <a:rPr lang="hr-HR" sz="2400" dirty="0"/>
              <a:t>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usually</a:t>
            </a:r>
            <a:r>
              <a:rPr lang="hr-HR" sz="2400" dirty="0"/>
              <a:t> a </a:t>
            </a:r>
            <a:r>
              <a:rPr lang="hr-HR" sz="2400" dirty="0" err="1"/>
              <a:t>group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persons</a:t>
            </a:r>
            <a:r>
              <a:rPr lang="hr-HR" sz="2400" dirty="0"/>
              <a:t> </a:t>
            </a:r>
            <a:r>
              <a:rPr lang="hr-HR" sz="2400" dirty="0" err="1"/>
              <a:t>known</a:t>
            </a:r>
            <a:r>
              <a:rPr lang="hr-HR" sz="2400" dirty="0"/>
              <a:t> as the ________________________ </a:t>
            </a:r>
            <a:r>
              <a:rPr lang="hr-HR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286604"/>
            <a:ext cx="10656916" cy="1051746"/>
          </a:xfrm>
        </p:spPr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 </a:t>
            </a:r>
            <a:r>
              <a:rPr lang="hr-HR" sz="3200" i="1" dirty="0" smtClean="0"/>
              <a:t/>
            </a:r>
            <a:br>
              <a:rPr lang="hr-HR" sz="3200" i="1" dirty="0" smtClean="0"/>
            </a:br>
            <a:r>
              <a:rPr lang="hr-HR" sz="3200" i="1" dirty="0" err="1" smtClean="0"/>
              <a:t>Which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legal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being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defined</a:t>
            </a:r>
            <a:r>
              <a:rPr lang="hr-HR" sz="3200" i="1" dirty="0" smtClean="0"/>
              <a:t>? </a:t>
            </a:r>
            <a:r>
              <a:rPr lang="hr-HR" sz="3200" i="1" dirty="0" err="1" smtClean="0"/>
              <a:t>Supply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845734"/>
            <a:ext cx="11196847" cy="4023360"/>
          </a:xfrm>
        </p:spPr>
        <p:txBody>
          <a:bodyPr>
            <a:noAutofit/>
          </a:bodyPr>
          <a:lstStyle/>
          <a:p>
            <a:r>
              <a:rPr lang="hr-HR" sz="2200" dirty="0"/>
              <a:t>1</a:t>
            </a:r>
            <a:r>
              <a:rPr lang="hr-HR" sz="2200" dirty="0" smtClean="0"/>
              <a:t>. </a:t>
            </a:r>
            <a:r>
              <a:rPr lang="hr-HR" sz="2200" dirty="0"/>
              <a:t>__________________ </a:t>
            </a:r>
            <a:r>
              <a:rPr lang="hr-HR" sz="2200" dirty="0" err="1"/>
              <a:t>is</a:t>
            </a:r>
            <a:r>
              <a:rPr lang="hr-HR" sz="2200" dirty="0"/>
              <a:t> </a:t>
            </a:r>
            <a:r>
              <a:rPr lang="hr-HR" sz="2200" dirty="0" err="1"/>
              <a:t>an</a:t>
            </a:r>
            <a:r>
              <a:rPr lang="hr-HR" sz="2200" dirty="0"/>
              <a:t> </a:t>
            </a:r>
            <a:r>
              <a:rPr lang="hr-HR" sz="2200" dirty="0" err="1"/>
              <a:t>official</a:t>
            </a:r>
            <a:r>
              <a:rPr lang="hr-HR" sz="2200" dirty="0"/>
              <a:t> set </a:t>
            </a:r>
            <a:r>
              <a:rPr lang="hr-HR" sz="2200" dirty="0" err="1"/>
              <a:t>of</a:t>
            </a:r>
            <a:r>
              <a:rPr lang="hr-HR" sz="2200" dirty="0"/>
              <a:t> </a:t>
            </a:r>
            <a:r>
              <a:rPr lang="hr-HR" sz="2200" dirty="0" err="1"/>
              <a:t>laws</a:t>
            </a:r>
            <a:r>
              <a:rPr lang="hr-HR" sz="2200" dirty="0"/>
              <a:t> </a:t>
            </a:r>
            <a:r>
              <a:rPr lang="hr-HR" sz="2200" dirty="0" err="1"/>
              <a:t>or</a:t>
            </a:r>
            <a:r>
              <a:rPr lang="hr-HR" sz="2200" dirty="0"/>
              <a:t> </a:t>
            </a:r>
            <a:r>
              <a:rPr lang="hr-HR" sz="2200" dirty="0" err="1"/>
              <a:t>regulations</a:t>
            </a:r>
            <a:r>
              <a:rPr lang="hr-HR" sz="2200" dirty="0"/>
              <a:t>. </a:t>
            </a:r>
          </a:p>
          <a:p>
            <a:r>
              <a:rPr lang="hr-HR" sz="2200" dirty="0"/>
              <a:t>2</a:t>
            </a:r>
            <a:r>
              <a:rPr lang="hr-HR" sz="2200" dirty="0" smtClean="0"/>
              <a:t>. </a:t>
            </a:r>
            <a:r>
              <a:rPr lang="hr-HR" sz="2200" dirty="0"/>
              <a:t>__________________ </a:t>
            </a:r>
            <a:r>
              <a:rPr lang="hr-HR" sz="2200" dirty="0" err="1"/>
              <a:t>is</a:t>
            </a:r>
            <a:r>
              <a:rPr lang="hr-HR" sz="2200" dirty="0"/>
              <a:t> </a:t>
            </a:r>
            <a:r>
              <a:rPr lang="hr-HR" sz="2200" dirty="0" err="1"/>
              <a:t>an</a:t>
            </a:r>
            <a:r>
              <a:rPr lang="hr-HR" sz="2200" dirty="0"/>
              <a:t> </a:t>
            </a:r>
            <a:r>
              <a:rPr lang="hr-HR" sz="2200" dirty="0" err="1"/>
              <a:t>established</a:t>
            </a:r>
            <a:r>
              <a:rPr lang="hr-HR" sz="2200" dirty="0"/>
              <a:t> </a:t>
            </a:r>
            <a:r>
              <a:rPr lang="hr-HR" sz="2200" dirty="0" err="1"/>
              <a:t>written</a:t>
            </a:r>
            <a:r>
              <a:rPr lang="hr-HR" sz="2200" dirty="0"/>
              <a:t> </a:t>
            </a:r>
            <a:r>
              <a:rPr lang="hr-HR" sz="2200" dirty="0" err="1"/>
              <a:t>law</a:t>
            </a:r>
            <a:r>
              <a:rPr lang="hr-HR" sz="2200" dirty="0"/>
              <a:t>, </a:t>
            </a:r>
            <a:r>
              <a:rPr lang="hr-HR" sz="2200" dirty="0" err="1"/>
              <a:t>usually</a:t>
            </a:r>
            <a:r>
              <a:rPr lang="hr-HR" sz="2200" dirty="0"/>
              <a:t> </a:t>
            </a:r>
            <a:r>
              <a:rPr lang="hr-HR" sz="2200" dirty="0" err="1"/>
              <a:t>made</a:t>
            </a:r>
            <a:r>
              <a:rPr lang="hr-HR" sz="2200" dirty="0"/>
              <a:t> </a:t>
            </a:r>
            <a:r>
              <a:rPr lang="hr-HR" sz="2200" dirty="0" err="1"/>
              <a:t>by</a:t>
            </a:r>
            <a:r>
              <a:rPr lang="hr-HR" sz="2200" dirty="0"/>
              <a:t> a </a:t>
            </a:r>
            <a:r>
              <a:rPr lang="hr-HR" sz="2200" dirty="0" err="1"/>
              <a:t>parliament</a:t>
            </a:r>
            <a:r>
              <a:rPr lang="hr-HR" sz="2200" dirty="0"/>
              <a:t>.</a:t>
            </a:r>
          </a:p>
          <a:p>
            <a:r>
              <a:rPr lang="hr-HR" sz="2200" dirty="0"/>
              <a:t>3</a:t>
            </a:r>
            <a:r>
              <a:rPr lang="hr-HR" sz="2200" dirty="0" smtClean="0"/>
              <a:t>. </a:t>
            </a:r>
            <a:r>
              <a:rPr lang="hr-HR" sz="2200" dirty="0"/>
              <a:t>___________________ </a:t>
            </a:r>
            <a:r>
              <a:rPr lang="hr-HR" sz="2200" dirty="0" err="1"/>
              <a:t>is</a:t>
            </a:r>
            <a:r>
              <a:rPr lang="hr-HR" sz="2200" dirty="0"/>
              <a:t> </a:t>
            </a:r>
            <a:r>
              <a:rPr lang="en-GB" sz="2200" dirty="0"/>
              <a:t>a system that allows each branch of a government to amend or veto acts of another branch so as to prevent any one branch from exerting too much power</a:t>
            </a:r>
            <a:r>
              <a:rPr lang="hr-HR" sz="2200" dirty="0" smtClean="0"/>
              <a:t>.</a:t>
            </a:r>
          </a:p>
          <a:p>
            <a:r>
              <a:rPr lang="hr-HR" sz="2200" dirty="0"/>
              <a:t>4</a:t>
            </a:r>
            <a:r>
              <a:rPr lang="hr-HR" sz="2200" dirty="0" smtClean="0"/>
              <a:t>. </a:t>
            </a:r>
            <a:r>
              <a:rPr lang="hr-HR" sz="2200" dirty="0" smtClean="0"/>
              <a:t>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a </a:t>
            </a:r>
            <a:r>
              <a:rPr lang="hr-HR" sz="2200" dirty="0" err="1" smtClean="0"/>
              <a:t>body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persons</a:t>
            </a:r>
            <a:r>
              <a:rPr lang="hr-HR" sz="2200" dirty="0" smtClean="0"/>
              <a:t> </a:t>
            </a:r>
            <a:r>
              <a:rPr lang="hr-HR" sz="2200" dirty="0" err="1" smtClean="0"/>
              <a:t>vested</a:t>
            </a:r>
            <a:r>
              <a:rPr lang="hr-HR" sz="2200" dirty="0" smtClean="0"/>
              <a:t> </a:t>
            </a:r>
            <a:r>
              <a:rPr lang="hr-HR" sz="2200" dirty="0" err="1" smtClean="0"/>
              <a:t>with</a:t>
            </a:r>
            <a:r>
              <a:rPr lang="hr-HR" sz="2200" dirty="0" smtClean="0"/>
              <a:t> </a:t>
            </a:r>
            <a:r>
              <a:rPr lang="hr-HR" sz="2200" dirty="0" err="1" smtClean="0"/>
              <a:t>power</a:t>
            </a:r>
            <a:r>
              <a:rPr lang="hr-HR" sz="2200" dirty="0" smtClean="0"/>
              <a:t> to make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repeal</a:t>
            </a:r>
            <a:r>
              <a:rPr lang="hr-HR" sz="2200" dirty="0" smtClean="0"/>
              <a:t> </a:t>
            </a:r>
            <a:r>
              <a:rPr lang="hr-HR" sz="2200" dirty="0" err="1" smtClean="0"/>
              <a:t>laws</a:t>
            </a:r>
            <a:r>
              <a:rPr lang="hr-HR" sz="2200" dirty="0" smtClean="0"/>
              <a:t>.</a:t>
            </a:r>
          </a:p>
          <a:p>
            <a:r>
              <a:rPr lang="hr-HR" sz="2200" dirty="0"/>
              <a:t>5</a:t>
            </a:r>
            <a:r>
              <a:rPr lang="hr-HR" sz="2200" dirty="0" smtClean="0"/>
              <a:t>. </a:t>
            </a:r>
            <a:r>
              <a:rPr lang="hr-HR" sz="2200" dirty="0" smtClean="0"/>
              <a:t>_______________________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a </a:t>
            </a:r>
            <a:r>
              <a:rPr lang="hr-HR" sz="2200" dirty="0" err="1" smtClean="0"/>
              <a:t>constitutional</a:t>
            </a:r>
            <a:r>
              <a:rPr lang="hr-HR" sz="2200" dirty="0" smtClean="0"/>
              <a:t> </a:t>
            </a:r>
            <a:r>
              <a:rPr lang="hr-HR" sz="2200" dirty="0" err="1" smtClean="0"/>
              <a:t>principle</a:t>
            </a:r>
            <a:r>
              <a:rPr lang="hr-HR" sz="2200" dirty="0" smtClean="0"/>
              <a:t> </a:t>
            </a:r>
            <a:r>
              <a:rPr lang="hr-HR" sz="2200" dirty="0" err="1" smtClean="0"/>
              <a:t>that</a:t>
            </a:r>
            <a:r>
              <a:rPr lang="hr-HR" sz="2200" dirty="0" smtClean="0"/>
              <a:t> </a:t>
            </a:r>
            <a:r>
              <a:rPr lang="hr-HR" sz="2200" dirty="0" err="1" smtClean="0"/>
              <a:t>limits</a:t>
            </a:r>
            <a:r>
              <a:rPr lang="hr-HR" sz="2200" dirty="0" smtClean="0"/>
              <a:t> the </a:t>
            </a:r>
            <a:r>
              <a:rPr lang="hr-HR" sz="2200" dirty="0" err="1" smtClean="0"/>
              <a:t>government</a:t>
            </a:r>
            <a:r>
              <a:rPr lang="hr-HR" sz="2200" dirty="0" smtClean="0"/>
              <a:t> </a:t>
            </a:r>
            <a:r>
              <a:rPr lang="hr-HR" sz="2200" dirty="0" err="1" smtClean="0"/>
              <a:t>powers</a:t>
            </a:r>
            <a:r>
              <a:rPr lang="hr-HR" sz="2200" dirty="0" smtClean="0"/>
              <a:t> </a:t>
            </a:r>
            <a:r>
              <a:rPr lang="hr-HR" sz="2200" dirty="0" err="1" smtClean="0"/>
              <a:t>vested</a:t>
            </a:r>
            <a:r>
              <a:rPr lang="hr-HR" sz="2200" dirty="0" smtClean="0"/>
              <a:t> </a:t>
            </a:r>
            <a:r>
              <a:rPr lang="hr-HR" sz="2200" dirty="0" err="1" smtClean="0"/>
              <a:t>in</a:t>
            </a:r>
            <a:r>
              <a:rPr lang="hr-HR" sz="2200" dirty="0" smtClean="0"/>
              <a:t> </a:t>
            </a:r>
            <a:r>
              <a:rPr lang="hr-HR" sz="2200" dirty="0" err="1" smtClean="0"/>
              <a:t>person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institution</a:t>
            </a:r>
            <a:r>
              <a:rPr lang="hr-HR" sz="2200" dirty="0" smtClean="0"/>
              <a:t> </a:t>
            </a:r>
            <a:r>
              <a:rPr lang="hr-HR" sz="2200" dirty="0" err="1" smtClean="0"/>
              <a:t>by</a:t>
            </a:r>
            <a:r>
              <a:rPr lang="hr-HR" sz="2200" dirty="0" smtClean="0"/>
              <a:t> </a:t>
            </a:r>
            <a:r>
              <a:rPr lang="hr-HR" sz="2200" dirty="0" err="1" smtClean="0"/>
              <a:t>dividing</a:t>
            </a:r>
            <a:r>
              <a:rPr lang="hr-HR" sz="2200" dirty="0" smtClean="0"/>
              <a:t> </a:t>
            </a:r>
            <a:r>
              <a:rPr lang="hr-HR" sz="2200" dirty="0" err="1" smtClean="0"/>
              <a:t>governmental</a:t>
            </a:r>
            <a:r>
              <a:rPr lang="hr-HR" sz="2200" dirty="0" smtClean="0"/>
              <a:t> </a:t>
            </a:r>
            <a:r>
              <a:rPr lang="hr-HR" sz="2200" dirty="0" err="1" smtClean="0"/>
              <a:t>authoritiy</a:t>
            </a:r>
            <a:r>
              <a:rPr lang="hr-HR" sz="2200" dirty="0" smtClean="0"/>
              <a:t> </a:t>
            </a:r>
            <a:r>
              <a:rPr lang="hr-HR" sz="2200" dirty="0" err="1" smtClean="0"/>
              <a:t>into</a:t>
            </a:r>
            <a:r>
              <a:rPr lang="hr-HR" sz="2200" dirty="0" smtClean="0"/>
              <a:t> </a:t>
            </a:r>
            <a:r>
              <a:rPr lang="hr-HR" sz="2200" dirty="0" err="1" smtClean="0"/>
              <a:t>three</a:t>
            </a:r>
            <a:r>
              <a:rPr lang="hr-HR" sz="2200" dirty="0" smtClean="0"/>
              <a:t> separate </a:t>
            </a:r>
            <a:r>
              <a:rPr lang="hr-HR" sz="2200" dirty="0" err="1" smtClean="0"/>
              <a:t>branches</a:t>
            </a:r>
            <a:r>
              <a:rPr lang="hr-HR" sz="2200" dirty="0" smtClean="0"/>
              <a:t>.</a:t>
            </a:r>
          </a:p>
          <a:p>
            <a:r>
              <a:rPr lang="hr-HR" sz="2200" dirty="0"/>
              <a:t>6</a:t>
            </a:r>
            <a:r>
              <a:rPr lang="hr-HR" sz="2200" dirty="0" smtClean="0"/>
              <a:t>. _________________________ </a:t>
            </a:r>
            <a:r>
              <a:rPr lang="hr-HR" sz="2200" dirty="0"/>
              <a:t>= the </a:t>
            </a:r>
            <a:r>
              <a:rPr lang="hr-HR" sz="2200" dirty="0" err="1"/>
              <a:t>action</a:t>
            </a:r>
            <a:r>
              <a:rPr lang="hr-HR" sz="2200" dirty="0"/>
              <a:t> </a:t>
            </a:r>
            <a:r>
              <a:rPr lang="hr-HR" sz="2200" dirty="0" err="1"/>
              <a:t>of</a:t>
            </a:r>
            <a:r>
              <a:rPr lang="hr-HR" sz="2200" dirty="0"/>
              <a:t> </a:t>
            </a:r>
            <a:r>
              <a:rPr lang="hr-HR" sz="2200" dirty="0" err="1"/>
              <a:t>making</a:t>
            </a:r>
            <a:r>
              <a:rPr lang="hr-HR" sz="2200" dirty="0"/>
              <a:t> a </a:t>
            </a:r>
            <a:r>
              <a:rPr lang="hr-HR" sz="2200" dirty="0" err="1"/>
              <a:t>law</a:t>
            </a:r>
            <a:r>
              <a:rPr lang="hr-HR" sz="2200" dirty="0" smtClean="0"/>
              <a:t>.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828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and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6765"/>
              </p:ext>
            </p:extLst>
          </p:nvPr>
        </p:nvGraphicFramePr>
        <p:xfrm>
          <a:off x="2062480" y="1999826"/>
          <a:ext cx="8128000" cy="347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0940258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74762147"/>
                    </a:ext>
                  </a:extLst>
                </a:gridCol>
              </a:tblGrid>
              <a:tr h="330631">
                <a:tc>
                  <a:txBody>
                    <a:bodyPr/>
                    <a:lstStyle/>
                    <a:p>
                      <a:r>
                        <a:rPr lang="hr-HR" sz="2400" b="0" dirty="0" err="1" smtClean="0">
                          <a:solidFill>
                            <a:schemeClr val="tx1"/>
                          </a:solidFill>
                        </a:rPr>
                        <a:t>adhere</a:t>
                      </a: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 to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hr-HR" sz="2400" b="0" dirty="0" err="1" smtClean="0">
                          <a:solidFill>
                            <a:schemeClr val="tx1"/>
                          </a:solidFill>
                        </a:rPr>
                        <a:t>law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46818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inflict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treaty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98205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enact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smtClean="0"/>
                        <a:t>chamber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68899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judicial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punishment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39801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ratify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aseline="0" dirty="0" smtClean="0"/>
                        <a:t>the </a:t>
                      </a:r>
                      <a:r>
                        <a:rPr lang="hr-HR" sz="2400" baseline="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62723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invalidate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appointment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68665"/>
                  </a:ext>
                </a:extLst>
              </a:tr>
              <a:tr h="72970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legislative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86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1983</TotalTime>
  <Words>556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   English for Lawyers I REVISION II</vt:lpstr>
      <vt:lpstr>Exercise I  Provide the Croatian equivalents for the following English terms and expressions.</vt:lpstr>
      <vt:lpstr>Exercise II  Translate the following terms and expressions into English.</vt:lpstr>
      <vt:lpstr>Exercise III  Translate the following sentences into Croatian.</vt:lpstr>
      <vt:lpstr>Exercise IV  Complete the following statements. </vt:lpstr>
      <vt:lpstr>Exercise V  Which legal term is being defined? Supply the appropriate terms.</vt:lpstr>
      <vt:lpstr>Exercise VI Match the collocations and translate them into Croatian.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141</cp:revision>
  <dcterms:created xsi:type="dcterms:W3CDTF">2017-10-10T18:30:39Z</dcterms:created>
  <dcterms:modified xsi:type="dcterms:W3CDTF">2019-01-04T16:43:45Z</dcterms:modified>
</cp:coreProperties>
</file>