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9"/>
  </p:notesMasterIdLst>
  <p:sldIdLst>
    <p:sldId id="256" r:id="rId2"/>
    <p:sldId id="285" r:id="rId3"/>
    <p:sldId id="290" r:id="rId4"/>
    <p:sldId id="282" r:id="rId5"/>
    <p:sldId id="288" r:id="rId6"/>
    <p:sldId id="289" r:id="rId7"/>
    <p:sldId id="296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45713F"/>
    <a:srgbClr val="FF7C80"/>
    <a:srgbClr val="FC7336"/>
    <a:srgbClr val="E11FB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56D3EF-0B9C-4266-AE1B-1CA49E5B337F}" type="datetimeFigureOut">
              <a:rPr lang="en-US" smtClean="0"/>
              <a:t>4/14/2019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0A6902-6F0A-49E0-B59D-CBF600EAC8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66251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75DC6-8E80-4310-BF41-C19195E92C25}" type="datetimeFigureOut">
              <a:rPr lang="en-US" smtClean="0"/>
              <a:t>4/14/2019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25CE9-EA88-4F68-AA37-4294DE0E5D06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952922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75DC6-8E80-4310-BF41-C19195E92C25}" type="datetimeFigureOut">
              <a:rPr lang="en-US" smtClean="0"/>
              <a:t>4/14/2019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25CE9-EA88-4F68-AA37-4294DE0E5D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3796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75DC6-8E80-4310-BF41-C19195E92C25}" type="datetimeFigureOut">
              <a:rPr lang="en-US" smtClean="0"/>
              <a:t>4/14/2019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25CE9-EA88-4F68-AA37-4294DE0E5D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66035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75DC6-8E80-4310-BF41-C19195E92C25}" type="datetimeFigureOut">
              <a:rPr lang="en-US" smtClean="0"/>
              <a:t>4/14/2019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25CE9-EA88-4F68-AA37-4294DE0E5D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99070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75DC6-8E80-4310-BF41-C19195E92C25}" type="datetimeFigureOut">
              <a:rPr lang="en-US" smtClean="0"/>
              <a:t>4/14/2019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25CE9-EA88-4F68-AA37-4294DE0E5D06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037624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75DC6-8E80-4310-BF41-C19195E92C25}" type="datetimeFigureOut">
              <a:rPr lang="en-US" smtClean="0"/>
              <a:t>4/14/2019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25CE9-EA88-4F68-AA37-4294DE0E5D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12791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75DC6-8E80-4310-BF41-C19195E92C25}" type="datetimeFigureOut">
              <a:rPr lang="en-US" smtClean="0"/>
              <a:t>4/14/2019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25CE9-EA88-4F68-AA37-4294DE0E5D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0288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75DC6-8E80-4310-BF41-C19195E92C25}" type="datetimeFigureOut">
              <a:rPr lang="en-US" smtClean="0"/>
              <a:t>4/14/2019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25CE9-EA88-4F68-AA37-4294DE0E5D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16427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75DC6-8E80-4310-BF41-C19195E92C25}" type="datetimeFigureOut">
              <a:rPr lang="en-US" smtClean="0"/>
              <a:t>4/14/2019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25CE9-EA88-4F68-AA37-4294DE0E5D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49469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A9075DC6-8E80-4310-BF41-C19195E92C25}" type="datetimeFigureOut">
              <a:rPr lang="en-US" smtClean="0"/>
              <a:t>4/14/2019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B225CE9-EA88-4F68-AA37-4294DE0E5D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10456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75DC6-8E80-4310-BF41-C19195E92C25}" type="datetimeFigureOut">
              <a:rPr lang="en-US" smtClean="0"/>
              <a:t>4/14/2019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25CE9-EA88-4F68-AA37-4294DE0E5D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307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A9075DC6-8E80-4310-BF41-C19195E92C25}" type="datetimeFigureOut">
              <a:rPr lang="en-US" smtClean="0"/>
              <a:t>4/14/2019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AB225CE9-EA88-4F68-AA37-4294DE0E5D06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25782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hr-HR" sz="6000" dirty="0" smtClean="0"/>
              <a:t/>
            </a:r>
            <a:br>
              <a:rPr lang="hr-HR" sz="6000" dirty="0" smtClean="0"/>
            </a:br>
            <a:r>
              <a:rPr lang="hr-HR" sz="6000" dirty="0"/>
              <a:t/>
            </a:r>
            <a:br>
              <a:rPr lang="hr-HR" sz="6000" dirty="0"/>
            </a:br>
            <a:r>
              <a:rPr lang="hr-HR" sz="6000" dirty="0" smtClean="0"/>
              <a:t/>
            </a:r>
            <a:br>
              <a:rPr lang="hr-HR" sz="6000" dirty="0" smtClean="0"/>
            </a:br>
            <a:r>
              <a:rPr lang="hr-HR" sz="6000" dirty="0" smtClean="0"/>
              <a:t>English for </a:t>
            </a:r>
            <a:r>
              <a:rPr lang="hr-HR" sz="6000" dirty="0" err="1" smtClean="0"/>
              <a:t>Lawyers</a:t>
            </a:r>
            <a:r>
              <a:rPr lang="hr-HR" sz="6000" dirty="0" smtClean="0"/>
              <a:t> </a:t>
            </a:r>
            <a:r>
              <a:rPr lang="hr-HR" sz="6000" dirty="0" smtClean="0"/>
              <a:t>II</a:t>
            </a:r>
            <a:r>
              <a:rPr lang="hr-HR" sz="6000" dirty="0" smtClean="0"/>
              <a:t/>
            </a:r>
            <a:br>
              <a:rPr lang="hr-HR" sz="6000" dirty="0" smtClean="0"/>
            </a:br>
            <a:r>
              <a:rPr lang="hr-HR" sz="7300" b="1" dirty="0" smtClean="0"/>
              <a:t>REVISION I</a:t>
            </a:r>
            <a:endParaRPr lang="en-US" sz="73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sz="3600" b="1" dirty="0"/>
          </a:p>
          <a:p>
            <a:endParaRPr lang="en-US" sz="32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Snježana Husinec, PhD</a:t>
            </a:r>
            <a:r>
              <a:rPr lang="hr-HR" dirty="0" smtClean="0"/>
              <a:t>; </a:t>
            </a:r>
            <a:r>
              <a:rPr lang="en-US" dirty="0" smtClean="0"/>
              <a:t> E-mail: </a:t>
            </a:r>
            <a:r>
              <a:rPr lang="hr-HR" dirty="0"/>
              <a:t> </a:t>
            </a:r>
            <a:r>
              <a:rPr lang="hr-HR" dirty="0" smtClean="0"/>
              <a:t>SHUSINEC</a:t>
            </a:r>
            <a:r>
              <a:rPr lang="en-US" dirty="0" smtClean="0"/>
              <a:t>@pravo.hr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8572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200" b="1" dirty="0" err="1" smtClean="0"/>
              <a:t>Exercise</a:t>
            </a:r>
            <a:r>
              <a:rPr lang="hr-HR" sz="3200" b="1" dirty="0" smtClean="0"/>
              <a:t> I </a:t>
            </a:r>
            <a:r>
              <a:rPr lang="hr-HR" sz="3200" dirty="0" smtClean="0"/>
              <a:t/>
            </a:r>
            <a:br>
              <a:rPr lang="hr-HR" sz="3200" dirty="0" smtClean="0"/>
            </a:br>
            <a:r>
              <a:rPr lang="hr-HR" sz="3200" i="1" dirty="0" smtClean="0"/>
              <a:t>Provide the Croatian </a:t>
            </a:r>
            <a:r>
              <a:rPr lang="hr-HR" sz="3200" i="1" dirty="0" err="1" smtClean="0"/>
              <a:t>equivalents</a:t>
            </a:r>
            <a:r>
              <a:rPr lang="hr-HR" sz="3200" i="1" dirty="0" smtClean="0"/>
              <a:t> for the </a:t>
            </a:r>
            <a:r>
              <a:rPr lang="hr-HR" sz="3200" i="1" dirty="0" err="1" smtClean="0"/>
              <a:t>following</a:t>
            </a:r>
            <a:r>
              <a:rPr lang="hr-HR" sz="3200" i="1" dirty="0" smtClean="0"/>
              <a:t> English </a:t>
            </a:r>
            <a:r>
              <a:rPr lang="hr-HR" sz="3200" i="1" dirty="0" err="1" smtClean="0"/>
              <a:t>terms</a:t>
            </a:r>
            <a:r>
              <a:rPr lang="hr-HR" sz="3200" i="1" dirty="0" smtClean="0"/>
              <a:t> </a:t>
            </a:r>
            <a:r>
              <a:rPr lang="hr-HR" sz="3200" i="1" dirty="0" err="1" smtClean="0"/>
              <a:t>and</a:t>
            </a:r>
            <a:r>
              <a:rPr lang="hr-HR" sz="3200" i="1" dirty="0" smtClean="0"/>
              <a:t> </a:t>
            </a:r>
            <a:r>
              <a:rPr lang="hr-HR" sz="3200" i="1" dirty="0" err="1" smtClean="0"/>
              <a:t>expressions</a:t>
            </a:r>
            <a:r>
              <a:rPr lang="hr-HR" sz="3200" i="1" dirty="0"/>
              <a:t>.</a:t>
            </a:r>
            <a:endParaRPr lang="en-US" sz="32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331" y="1845733"/>
            <a:ext cx="10964487" cy="4380499"/>
          </a:xfrm>
        </p:spPr>
        <p:txBody>
          <a:bodyPr>
            <a:normAutofit fontScale="85000" lnSpcReduction="20000"/>
          </a:bodyPr>
          <a:lstStyle/>
          <a:p>
            <a:endParaRPr lang="hr-HR" dirty="0" smtClean="0"/>
          </a:p>
          <a:p>
            <a:r>
              <a:rPr lang="hr-HR" sz="2600" dirty="0" smtClean="0"/>
              <a:t>1. </a:t>
            </a:r>
            <a:r>
              <a:rPr lang="hr-HR" sz="2600" dirty="0" smtClean="0"/>
              <a:t> biti obvezujući za = __________________________________________________________ </a:t>
            </a:r>
            <a:endParaRPr lang="hr-HR" sz="2600" dirty="0" smtClean="0"/>
          </a:p>
          <a:p>
            <a:r>
              <a:rPr lang="hr-HR" sz="2600" dirty="0" smtClean="0"/>
              <a:t>2. </a:t>
            </a:r>
            <a:r>
              <a:rPr lang="hr-HR" sz="2600" dirty="0" smtClean="0"/>
              <a:t> </a:t>
            </a:r>
            <a:r>
              <a:rPr lang="hr-HR" sz="2600" dirty="0" smtClean="0"/>
              <a:t>primarno zakonodavstvo</a:t>
            </a:r>
            <a:r>
              <a:rPr lang="hr-HR" sz="2600" dirty="0" smtClean="0"/>
              <a:t> = ____________________________________________________</a:t>
            </a:r>
            <a:endParaRPr lang="hr-HR" sz="2600" dirty="0" smtClean="0"/>
          </a:p>
          <a:p>
            <a:r>
              <a:rPr lang="hr-HR" sz="2600" dirty="0"/>
              <a:t>3</a:t>
            </a:r>
            <a:r>
              <a:rPr lang="hr-HR" sz="2600" dirty="0" smtClean="0"/>
              <a:t>. </a:t>
            </a:r>
            <a:r>
              <a:rPr lang="hr-HR" sz="2800" dirty="0"/>
              <a:t>izdati nalog za pretragu ili uhićenje </a:t>
            </a:r>
            <a:r>
              <a:rPr lang="hr-HR" sz="2600" dirty="0" smtClean="0"/>
              <a:t>= __________________________________________</a:t>
            </a:r>
            <a:endParaRPr lang="hr-HR" sz="2600" dirty="0" smtClean="0"/>
          </a:p>
          <a:p>
            <a:r>
              <a:rPr lang="hr-HR" sz="2600" dirty="0" smtClean="0"/>
              <a:t>4. </a:t>
            </a:r>
            <a:r>
              <a:rPr lang="hr-HR" sz="2600" dirty="0" smtClean="0"/>
              <a:t> sudac laik = ________________________________________________________________</a:t>
            </a:r>
            <a:endParaRPr lang="hr-HR" sz="2600" dirty="0" smtClean="0"/>
          </a:p>
          <a:p>
            <a:r>
              <a:rPr lang="hr-HR" sz="2600" dirty="0"/>
              <a:t>5</a:t>
            </a:r>
            <a:r>
              <a:rPr lang="hr-HR" sz="2600" dirty="0" smtClean="0"/>
              <a:t>. </a:t>
            </a:r>
            <a:r>
              <a:rPr lang="hr-HR" sz="2600" dirty="0" smtClean="0"/>
              <a:t> </a:t>
            </a:r>
            <a:r>
              <a:rPr lang="hr-HR" sz="2800" dirty="0" smtClean="0"/>
              <a:t>sekundarni </a:t>
            </a:r>
            <a:r>
              <a:rPr lang="hr-HR" sz="2800" dirty="0"/>
              <a:t>ili </a:t>
            </a:r>
            <a:r>
              <a:rPr lang="hr-HR" sz="2800" dirty="0" err="1"/>
              <a:t>podredni</a:t>
            </a:r>
            <a:r>
              <a:rPr lang="hr-HR" sz="2800" dirty="0"/>
              <a:t> zakonski akti (koje donosi izvršna vlast) </a:t>
            </a:r>
            <a:r>
              <a:rPr lang="hr-HR" sz="2600" dirty="0" smtClean="0"/>
              <a:t>= _________________</a:t>
            </a:r>
            <a:endParaRPr lang="hr-HR" sz="2600" dirty="0" smtClean="0"/>
          </a:p>
          <a:p>
            <a:r>
              <a:rPr lang="hr-HR" sz="2600" dirty="0"/>
              <a:t>6</a:t>
            </a:r>
            <a:r>
              <a:rPr lang="hr-HR" sz="2600" dirty="0" smtClean="0"/>
              <a:t>. </a:t>
            </a:r>
            <a:r>
              <a:rPr lang="hr-HR" sz="2600" dirty="0" smtClean="0"/>
              <a:t> </a:t>
            </a:r>
            <a:r>
              <a:rPr lang="hr-HR" sz="2600" dirty="0" smtClean="0"/>
              <a:t>neobvezujući presedan</a:t>
            </a:r>
            <a:r>
              <a:rPr lang="hr-HR" sz="2600" dirty="0" smtClean="0"/>
              <a:t> = ______________________________________________________</a:t>
            </a:r>
            <a:endParaRPr lang="hr-HR" sz="2600" dirty="0" smtClean="0"/>
          </a:p>
          <a:p>
            <a:r>
              <a:rPr lang="hr-HR" sz="2600" dirty="0"/>
              <a:t>7</a:t>
            </a:r>
            <a:r>
              <a:rPr lang="hr-HR" sz="2600" dirty="0" smtClean="0"/>
              <a:t>. </a:t>
            </a:r>
            <a:r>
              <a:rPr lang="hr-HR" sz="2600" dirty="0" smtClean="0"/>
              <a:t> kraljevski pristanak = _________________________________________________________</a:t>
            </a:r>
            <a:endParaRPr lang="hr-HR" sz="2600" dirty="0" smtClean="0"/>
          </a:p>
          <a:p>
            <a:r>
              <a:rPr lang="hr-HR" sz="2600" dirty="0"/>
              <a:t>8</a:t>
            </a:r>
            <a:r>
              <a:rPr lang="hr-HR" sz="2600" dirty="0" smtClean="0"/>
              <a:t>. </a:t>
            </a:r>
            <a:r>
              <a:rPr lang="hr-HR" sz="2600" dirty="0" smtClean="0"/>
              <a:t> unakrsno ispitivati svjedoka = __________________________________________________</a:t>
            </a:r>
            <a:endParaRPr lang="hr-HR" sz="2600" dirty="0" smtClean="0"/>
          </a:p>
          <a:p>
            <a:r>
              <a:rPr lang="hr-HR" sz="2600" dirty="0" smtClean="0"/>
              <a:t>9. </a:t>
            </a:r>
            <a:r>
              <a:rPr lang="hr-HR" sz="2600" dirty="0" smtClean="0"/>
              <a:t> </a:t>
            </a:r>
            <a:r>
              <a:rPr lang="hr-HR" sz="2600" dirty="0" smtClean="0"/>
              <a:t>zahtjev za naknadu štete </a:t>
            </a:r>
            <a:r>
              <a:rPr lang="hr-HR" sz="2600" dirty="0" smtClean="0"/>
              <a:t>= ____________________________________________________</a:t>
            </a:r>
            <a:endParaRPr lang="hr-HR" sz="2600" dirty="0" smtClean="0"/>
          </a:p>
          <a:p>
            <a:endParaRPr lang="hr-HR" sz="2400" dirty="0" smtClean="0"/>
          </a:p>
          <a:p>
            <a:endParaRPr lang="hr-HR" sz="2400" dirty="0" smtClean="0"/>
          </a:p>
          <a:p>
            <a:pPr marL="0" indent="0">
              <a:buNone/>
            </a:pPr>
            <a:endParaRPr lang="hr-HR" sz="2400" dirty="0" smtClean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2179421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902117"/>
          </a:xfrm>
        </p:spPr>
        <p:txBody>
          <a:bodyPr>
            <a:noAutofit/>
          </a:bodyPr>
          <a:lstStyle/>
          <a:p>
            <a:r>
              <a:rPr lang="hr-HR" sz="3200" b="1" dirty="0" err="1" smtClean="0"/>
              <a:t>Exercise</a:t>
            </a:r>
            <a:r>
              <a:rPr lang="hr-HR" sz="3200" b="1" dirty="0" smtClean="0"/>
              <a:t> II </a:t>
            </a:r>
            <a:r>
              <a:rPr lang="hr-HR" sz="3200" dirty="0" smtClean="0"/>
              <a:t/>
            </a:r>
            <a:br>
              <a:rPr lang="hr-HR" sz="3200" dirty="0" smtClean="0"/>
            </a:br>
            <a:r>
              <a:rPr lang="hr-HR" sz="3200" i="1" dirty="0" err="1" smtClean="0"/>
              <a:t>Translate</a:t>
            </a:r>
            <a:r>
              <a:rPr lang="hr-HR" sz="3200" i="1" dirty="0" smtClean="0"/>
              <a:t> the </a:t>
            </a:r>
            <a:r>
              <a:rPr lang="hr-HR" sz="3200" i="1" dirty="0" err="1" smtClean="0"/>
              <a:t>following</a:t>
            </a:r>
            <a:r>
              <a:rPr lang="hr-HR" sz="3200" i="1" dirty="0" smtClean="0"/>
              <a:t> </a:t>
            </a:r>
            <a:r>
              <a:rPr lang="hr-HR" sz="3200" i="1" dirty="0" err="1" smtClean="0"/>
              <a:t>terms</a:t>
            </a:r>
            <a:r>
              <a:rPr lang="hr-HR" sz="3200" i="1" dirty="0" smtClean="0"/>
              <a:t> </a:t>
            </a:r>
            <a:r>
              <a:rPr lang="hr-HR" sz="3200" i="1" dirty="0" err="1" smtClean="0"/>
              <a:t>and</a:t>
            </a:r>
            <a:r>
              <a:rPr lang="hr-HR" sz="3200" i="1" dirty="0" smtClean="0"/>
              <a:t> </a:t>
            </a:r>
            <a:r>
              <a:rPr lang="hr-HR" sz="3200" i="1" smtClean="0"/>
              <a:t>expressions </a:t>
            </a:r>
            <a:r>
              <a:rPr lang="hr-HR" sz="3200" i="1" dirty="0" err="1" smtClean="0"/>
              <a:t>into</a:t>
            </a:r>
            <a:r>
              <a:rPr lang="hr-HR" sz="3200" i="1" dirty="0" smtClean="0"/>
              <a:t> English</a:t>
            </a:r>
            <a:r>
              <a:rPr lang="hr-HR" sz="3200" dirty="0" smtClean="0"/>
              <a:t>.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0451" y="1579418"/>
            <a:ext cx="11272057" cy="4729942"/>
          </a:xfrm>
        </p:spPr>
        <p:txBody>
          <a:bodyPr>
            <a:normAutofit/>
          </a:bodyPr>
          <a:lstStyle/>
          <a:p>
            <a:r>
              <a:rPr lang="hr-HR" sz="2400" dirty="0" smtClean="0"/>
              <a:t>1. </a:t>
            </a:r>
            <a:r>
              <a:rPr lang="hr-HR" sz="2400" dirty="0" smtClean="0"/>
              <a:t> to </a:t>
            </a:r>
            <a:r>
              <a:rPr lang="hr-HR" sz="2400" dirty="0" err="1" smtClean="0"/>
              <a:t>elect</a:t>
            </a:r>
            <a:r>
              <a:rPr lang="hr-HR" sz="2400" dirty="0" smtClean="0"/>
              <a:t> at general </a:t>
            </a:r>
            <a:r>
              <a:rPr lang="hr-HR" sz="2400" dirty="0" err="1" smtClean="0"/>
              <a:t>elections</a:t>
            </a:r>
            <a:r>
              <a:rPr lang="hr-HR" sz="2400" dirty="0" smtClean="0"/>
              <a:t> = ______________________________________________</a:t>
            </a:r>
            <a:endParaRPr lang="hr-HR" sz="2400" dirty="0" smtClean="0"/>
          </a:p>
          <a:p>
            <a:r>
              <a:rPr lang="hr-HR" sz="2400" dirty="0" smtClean="0"/>
              <a:t>2. </a:t>
            </a:r>
            <a:r>
              <a:rPr lang="hr-HR" sz="2400" dirty="0" smtClean="0"/>
              <a:t> to </a:t>
            </a:r>
            <a:r>
              <a:rPr lang="hr-HR" sz="2400" dirty="0" err="1" smtClean="0"/>
              <a:t>obtain</a:t>
            </a:r>
            <a:r>
              <a:rPr lang="hr-HR" sz="2400" dirty="0" smtClean="0"/>
              <a:t> </a:t>
            </a:r>
            <a:r>
              <a:rPr lang="hr-HR" sz="2400" dirty="0" err="1" smtClean="0"/>
              <a:t>justice</a:t>
            </a:r>
            <a:r>
              <a:rPr lang="hr-HR" sz="2400" dirty="0" smtClean="0"/>
              <a:t> = _______________________________________________________</a:t>
            </a:r>
            <a:endParaRPr lang="hr-HR" sz="2400" dirty="0" smtClean="0"/>
          </a:p>
          <a:p>
            <a:r>
              <a:rPr lang="hr-HR" sz="2400" dirty="0" smtClean="0"/>
              <a:t>3. </a:t>
            </a:r>
            <a:r>
              <a:rPr lang="hr-HR" sz="2400" dirty="0" smtClean="0"/>
              <a:t> </a:t>
            </a:r>
            <a:r>
              <a:rPr lang="hr-HR" sz="2400" dirty="0" err="1" smtClean="0"/>
              <a:t>rulings</a:t>
            </a:r>
            <a:r>
              <a:rPr lang="hr-HR" sz="2400" dirty="0" smtClean="0"/>
              <a:t> </a:t>
            </a:r>
            <a:r>
              <a:rPr lang="hr-HR" sz="2400" dirty="0" err="1" smtClean="0"/>
              <a:t>of</a:t>
            </a:r>
            <a:r>
              <a:rPr lang="hr-HR" sz="2400" dirty="0" smtClean="0"/>
              <a:t> </a:t>
            </a:r>
            <a:r>
              <a:rPr lang="hr-HR" sz="2400" dirty="0" err="1" smtClean="0"/>
              <a:t>tribunals</a:t>
            </a:r>
            <a:r>
              <a:rPr lang="hr-HR" sz="2400" dirty="0" smtClean="0"/>
              <a:t> = _____________________________________________________</a:t>
            </a:r>
            <a:endParaRPr lang="hr-HR" sz="2400" dirty="0" smtClean="0"/>
          </a:p>
          <a:p>
            <a:r>
              <a:rPr lang="hr-HR" sz="2400" dirty="0" smtClean="0"/>
              <a:t>4. </a:t>
            </a:r>
            <a:r>
              <a:rPr lang="hr-HR" sz="2400" dirty="0" smtClean="0"/>
              <a:t> </a:t>
            </a:r>
            <a:r>
              <a:rPr lang="hr-HR" sz="2400" dirty="0" err="1" smtClean="0"/>
              <a:t>an</a:t>
            </a:r>
            <a:r>
              <a:rPr lang="hr-HR" sz="2400" dirty="0" smtClean="0"/>
              <a:t> </a:t>
            </a:r>
            <a:r>
              <a:rPr lang="hr-HR" sz="2400" dirty="0" err="1" smtClean="0"/>
              <a:t>inferior</a:t>
            </a:r>
            <a:r>
              <a:rPr lang="hr-HR" sz="2400" dirty="0" smtClean="0"/>
              <a:t> </a:t>
            </a:r>
            <a:r>
              <a:rPr lang="hr-HR" sz="2400" dirty="0" err="1" smtClean="0"/>
              <a:t>court</a:t>
            </a:r>
            <a:r>
              <a:rPr lang="hr-HR" sz="2400" dirty="0" smtClean="0"/>
              <a:t> = _______________________________________________________</a:t>
            </a:r>
            <a:endParaRPr lang="hr-HR" sz="2400" dirty="0" smtClean="0"/>
          </a:p>
          <a:p>
            <a:r>
              <a:rPr lang="hr-HR" sz="2400" dirty="0" smtClean="0"/>
              <a:t>5. </a:t>
            </a:r>
            <a:r>
              <a:rPr lang="hr-HR" sz="2400" dirty="0" smtClean="0"/>
              <a:t> </a:t>
            </a:r>
            <a:r>
              <a:rPr lang="hr-HR" sz="2400" dirty="0" err="1" smtClean="0"/>
              <a:t>criminal</a:t>
            </a:r>
            <a:r>
              <a:rPr lang="hr-HR" sz="2400" dirty="0" smtClean="0"/>
              <a:t> </a:t>
            </a:r>
            <a:r>
              <a:rPr lang="hr-HR" sz="2400" dirty="0" err="1" smtClean="0"/>
              <a:t>appeal</a:t>
            </a:r>
            <a:r>
              <a:rPr lang="hr-HR" sz="2400" dirty="0" smtClean="0"/>
              <a:t> = ________________________________________________________</a:t>
            </a:r>
            <a:endParaRPr lang="hr-HR" sz="2400" dirty="0" smtClean="0"/>
          </a:p>
          <a:p>
            <a:r>
              <a:rPr lang="hr-HR" sz="2400" dirty="0" smtClean="0"/>
              <a:t>6. </a:t>
            </a:r>
            <a:r>
              <a:rPr lang="hr-HR" sz="2400" dirty="0" smtClean="0"/>
              <a:t> </a:t>
            </a:r>
            <a:r>
              <a:rPr lang="hr-HR" sz="2400" dirty="0" smtClean="0"/>
              <a:t>to </a:t>
            </a:r>
            <a:r>
              <a:rPr lang="hr-HR" sz="2400" dirty="0" err="1" smtClean="0"/>
              <a:t>overrule</a:t>
            </a:r>
            <a:r>
              <a:rPr lang="hr-HR" sz="2400" dirty="0" smtClean="0"/>
              <a:t> </a:t>
            </a:r>
            <a:r>
              <a:rPr lang="hr-HR" sz="2400" dirty="0" err="1" smtClean="0"/>
              <a:t>the</a:t>
            </a:r>
            <a:r>
              <a:rPr lang="hr-HR" sz="2400" dirty="0" smtClean="0"/>
              <a:t> </a:t>
            </a:r>
            <a:r>
              <a:rPr lang="hr-HR" sz="2400" dirty="0" err="1" smtClean="0"/>
              <a:t>principle</a:t>
            </a:r>
            <a:r>
              <a:rPr lang="hr-HR" sz="2400" dirty="0" smtClean="0"/>
              <a:t> </a:t>
            </a:r>
            <a:r>
              <a:rPr lang="hr-HR" sz="2400" dirty="0" err="1" smtClean="0"/>
              <a:t>of</a:t>
            </a:r>
            <a:r>
              <a:rPr lang="hr-HR" sz="2400" dirty="0" smtClean="0"/>
              <a:t> </a:t>
            </a:r>
            <a:r>
              <a:rPr lang="hr-HR" sz="2400" dirty="0" err="1" smtClean="0"/>
              <a:t>law</a:t>
            </a:r>
            <a:r>
              <a:rPr lang="hr-HR" sz="2400" dirty="0" smtClean="0"/>
              <a:t> </a:t>
            </a:r>
            <a:r>
              <a:rPr lang="hr-HR" sz="2400" dirty="0" err="1" smtClean="0"/>
              <a:t>established</a:t>
            </a:r>
            <a:r>
              <a:rPr lang="hr-HR" sz="2400" dirty="0" smtClean="0"/>
              <a:t> </a:t>
            </a:r>
            <a:r>
              <a:rPr lang="hr-HR" sz="2400" dirty="0" err="1" smtClean="0"/>
              <a:t>in</a:t>
            </a:r>
            <a:r>
              <a:rPr lang="hr-HR" sz="2400" dirty="0" smtClean="0"/>
              <a:t> a </a:t>
            </a:r>
            <a:r>
              <a:rPr lang="hr-HR" sz="2400" dirty="0" err="1" smtClean="0"/>
              <a:t>precedent</a:t>
            </a:r>
            <a:r>
              <a:rPr lang="hr-HR" sz="2400" dirty="0" smtClean="0"/>
              <a:t> </a:t>
            </a:r>
            <a:r>
              <a:rPr lang="hr-HR" sz="2400" dirty="0" smtClean="0"/>
              <a:t>= ______________________</a:t>
            </a:r>
            <a:endParaRPr lang="hr-HR" sz="2400" dirty="0" smtClean="0"/>
          </a:p>
          <a:p>
            <a:r>
              <a:rPr lang="hr-HR" sz="2400" dirty="0"/>
              <a:t>7</a:t>
            </a:r>
            <a:r>
              <a:rPr lang="hr-HR" sz="2400" dirty="0" smtClean="0"/>
              <a:t>. </a:t>
            </a:r>
            <a:r>
              <a:rPr lang="hr-HR" sz="2400" dirty="0" smtClean="0"/>
              <a:t> to </a:t>
            </a:r>
            <a:r>
              <a:rPr lang="hr-HR" sz="2400" dirty="0" err="1" smtClean="0"/>
              <a:t>plead</a:t>
            </a:r>
            <a:r>
              <a:rPr lang="hr-HR" sz="2400" dirty="0" smtClean="0"/>
              <a:t> a </a:t>
            </a:r>
            <a:r>
              <a:rPr lang="hr-HR" sz="2400" dirty="0" err="1" smtClean="0"/>
              <a:t>case</a:t>
            </a:r>
            <a:r>
              <a:rPr lang="hr-HR" sz="2400" dirty="0" smtClean="0"/>
              <a:t> = </a:t>
            </a:r>
            <a:r>
              <a:rPr lang="hr-HR" sz="2400" dirty="0" smtClean="0"/>
              <a:t>__________________________________________</a:t>
            </a:r>
          </a:p>
          <a:p>
            <a:r>
              <a:rPr lang="hr-HR" sz="2400" dirty="0" smtClean="0"/>
              <a:t>8. </a:t>
            </a:r>
            <a:r>
              <a:rPr lang="hr-HR" sz="2400" dirty="0" smtClean="0"/>
              <a:t> to </a:t>
            </a:r>
            <a:r>
              <a:rPr lang="hr-HR" sz="2400" dirty="0" err="1" smtClean="0"/>
              <a:t>try</a:t>
            </a:r>
            <a:r>
              <a:rPr lang="hr-HR" sz="2400" dirty="0" smtClean="0"/>
              <a:t> a </a:t>
            </a:r>
            <a:r>
              <a:rPr lang="hr-HR" sz="2400" dirty="0" err="1" smtClean="0"/>
              <a:t>case</a:t>
            </a:r>
            <a:r>
              <a:rPr lang="hr-HR" sz="2400" dirty="0" smtClean="0"/>
              <a:t> = </a:t>
            </a:r>
            <a:r>
              <a:rPr lang="hr-HR" sz="2400" dirty="0" smtClean="0"/>
              <a:t>___________________________________________</a:t>
            </a:r>
          </a:p>
          <a:p>
            <a:r>
              <a:rPr lang="hr-HR" sz="2400" dirty="0" smtClean="0"/>
              <a:t>9. </a:t>
            </a:r>
            <a:r>
              <a:rPr lang="hr-HR" sz="2400" dirty="0" smtClean="0"/>
              <a:t> to </a:t>
            </a:r>
            <a:r>
              <a:rPr lang="hr-HR" sz="2400" dirty="0" err="1" smtClean="0"/>
              <a:t>brief</a:t>
            </a:r>
            <a:r>
              <a:rPr lang="hr-HR" sz="2400" dirty="0" smtClean="0"/>
              <a:t> a </a:t>
            </a:r>
            <a:r>
              <a:rPr lang="hr-HR" sz="2400" dirty="0" err="1" smtClean="0"/>
              <a:t>barrister</a:t>
            </a:r>
            <a:r>
              <a:rPr lang="hr-HR" sz="2400" dirty="0" smtClean="0"/>
              <a:t> = </a:t>
            </a:r>
            <a:r>
              <a:rPr lang="hr-HR" sz="2400" dirty="0" smtClean="0"/>
              <a:t>_________________________________________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06851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79" y="286603"/>
            <a:ext cx="10873047" cy="1126561"/>
          </a:xfrm>
        </p:spPr>
        <p:txBody>
          <a:bodyPr>
            <a:noAutofit/>
          </a:bodyPr>
          <a:lstStyle/>
          <a:p>
            <a:r>
              <a:rPr lang="hr-HR" sz="3200" b="1" dirty="0" err="1" smtClean="0"/>
              <a:t>Exercise</a:t>
            </a:r>
            <a:r>
              <a:rPr lang="hr-HR" sz="3200" b="1" dirty="0" smtClean="0"/>
              <a:t> III</a:t>
            </a:r>
            <a:r>
              <a:rPr lang="hr-HR" sz="3200" dirty="0" smtClean="0"/>
              <a:t/>
            </a:r>
            <a:br>
              <a:rPr lang="hr-HR" sz="3200" dirty="0" smtClean="0"/>
            </a:br>
            <a:r>
              <a:rPr lang="hr-HR" sz="3200" i="1" dirty="0" err="1" smtClean="0"/>
              <a:t>Translate</a:t>
            </a:r>
            <a:r>
              <a:rPr lang="hr-HR" sz="3200" i="1" dirty="0" smtClean="0"/>
              <a:t> the </a:t>
            </a:r>
            <a:r>
              <a:rPr lang="hr-HR" sz="3200" i="1" dirty="0" err="1" smtClean="0"/>
              <a:t>following</a:t>
            </a:r>
            <a:r>
              <a:rPr lang="hr-HR" sz="3200" i="1" dirty="0" smtClean="0"/>
              <a:t> </a:t>
            </a:r>
            <a:r>
              <a:rPr lang="hr-HR" sz="3200" i="1" dirty="0" err="1" smtClean="0"/>
              <a:t>sentences</a:t>
            </a:r>
            <a:r>
              <a:rPr lang="hr-HR" sz="3200" i="1" dirty="0" smtClean="0"/>
              <a:t> </a:t>
            </a:r>
            <a:r>
              <a:rPr lang="hr-HR" sz="3200" i="1" dirty="0" err="1" smtClean="0"/>
              <a:t>into</a:t>
            </a:r>
            <a:r>
              <a:rPr lang="hr-HR" sz="3200" i="1" dirty="0" smtClean="0"/>
              <a:t> Croatian.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0080" y="1920240"/>
            <a:ext cx="11330245" cy="43808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r-HR" sz="2400" dirty="0" smtClean="0"/>
              <a:t>1. </a:t>
            </a:r>
            <a:r>
              <a:rPr lang="hr-HR" sz="2400" dirty="0" err="1" smtClean="0"/>
              <a:t>The</a:t>
            </a:r>
            <a:r>
              <a:rPr lang="hr-HR" sz="2400" dirty="0" smtClean="0"/>
              <a:t> </a:t>
            </a:r>
            <a:r>
              <a:rPr lang="hr-HR" sz="2400" dirty="0" err="1" smtClean="0"/>
              <a:t>High</a:t>
            </a:r>
            <a:r>
              <a:rPr lang="hr-HR" sz="2400" dirty="0" smtClean="0"/>
              <a:t> Court </a:t>
            </a:r>
            <a:r>
              <a:rPr lang="hr-HR" sz="2400" dirty="0" err="1" smtClean="0"/>
              <a:t>of</a:t>
            </a:r>
            <a:r>
              <a:rPr lang="hr-HR" sz="2400" dirty="0" smtClean="0"/>
              <a:t> </a:t>
            </a:r>
            <a:r>
              <a:rPr lang="hr-HR" sz="2400" dirty="0" err="1" smtClean="0"/>
              <a:t>Justice</a:t>
            </a:r>
            <a:r>
              <a:rPr lang="hr-HR" sz="2400" dirty="0" smtClean="0"/>
              <a:t> </a:t>
            </a:r>
            <a:r>
              <a:rPr lang="hr-HR" sz="2400" dirty="0" err="1" smtClean="0"/>
              <a:t>is</a:t>
            </a:r>
            <a:r>
              <a:rPr lang="hr-HR" sz="2400" dirty="0" smtClean="0"/>
              <a:t> </a:t>
            </a:r>
            <a:r>
              <a:rPr lang="hr-HR" sz="2400" dirty="0" err="1" smtClean="0"/>
              <a:t>the</a:t>
            </a:r>
            <a:r>
              <a:rPr lang="hr-HR" sz="2400" dirty="0" smtClean="0"/>
              <a:t> </a:t>
            </a:r>
            <a:r>
              <a:rPr lang="hr-HR" sz="2400" dirty="0" err="1" smtClean="0"/>
              <a:t>highest</a:t>
            </a:r>
            <a:r>
              <a:rPr lang="hr-HR" sz="2400" dirty="0" smtClean="0"/>
              <a:t> civil </a:t>
            </a:r>
            <a:r>
              <a:rPr lang="hr-HR" sz="2400" dirty="0" err="1" smtClean="0"/>
              <a:t>court</a:t>
            </a:r>
            <a:r>
              <a:rPr lang="hr-HR" sz="2400" dirty="0" smtClean="0"/>
              <a:t> </a:t>
            </a:r>
            <a:r>
              <a:rPr lang="hr-HR" sz="2400" dirty="0" err="1" smtClean="0"/>
              <a:t>with</a:t>
            </a:r>
            <a:r>
              <a:rPr lang="hr-HR" sz="2400" dirty="0" smtClean="0"/>
              <a:t> original </a:t>
            </a:r>
            <a:r>
              <a:rPr lang="hr-HR" sz="2400" dirty="0" err="1" smtClean="0"/>
              <a:t>jurisdiction</a:t>
            </a:r>
            <a:r>
              <a:rPr lang="hr-HR" sz="2400" dirty="0" smtClean="0"/>
              <a:t> </a:t>
            </a:r>
            <a:r>
              <a:rPr lang="hr-HR" sz="2400" dirty="0" err="1" smtClean="0"/>
              <a:t>in</a:t>
            </a:r>
            <a:r>
              <a:rPr lang="hr-HR" sz="2400" dirty="0" smtClean="0"/>
              <a:t> civil </a:t>
            </a:r>
            <a:r>
              <a:rPr lang="hr-HR" sz="2400" dirty="0" err="1" smtClean="0"/>
              <a:t>matters</a:t>
            </a:r>
            <a:r>
              <a:rPr lang="hr-HR" sz="2400" dirty="0" smtClean="0"/>
              <a:t> </a:t>
            </a:r>
            <a:r>
              <a:rPr lang="hr-HR" sz="2400" dirty="0" err="1" smtClean="0"/>
              <a:t>and</a:t>
            </a:r>
            <a:r>
              <a:rPr lang="hr-HR" sz="2400" dirty="0" smtClean="0"/>
              <a:t> </a:t>
            </a:r>
            <a:r>
              <a:rPr lang="hr-HR" sz="2400" dirty="0" err="1" smtClean="0"/>
              <a:t>jurisdiction</a:t>
            </a:r>
            <a:r>
              <a:rPr lang="hr-HR" sz="2400" dirty="0" smtClean="0"/>
              <a:t> for </a:t>
            </a:r>
            <a:r>
              <a:rPr lang="hr-HR" sz="2400" dirty="0" err="1" smtClean="0"/>
              <a:t>apppeals</a:t>
            </a:r>
            <a:r>
              <a:rPr lang="hr-HR" sz="2400" dirty="0" smtClean="0"/>
              <a:t> </a:t>
            </a:r>
            <a:r>
              <a:rPr lang="hr-HR" sz="2400" dirty="0" err="1" smtClean="0"/>
              <a:t>against</a:t>
            </a:r>
            <a:r>
              <a:rPr lang="hr-HR" sz="2400" dirty="0" smtClean="0"/>
              <a:t> </a:t>
            </a:r>
            <a:r>
              <a:rPr lang="hr-HR" sz="2400" dirty="0" err="1" smtClean="0"/>
              <a:t>judgments</a:t>
            </a:r>
            <a:r>
              <a:rPr lang="hr-HR" sz="2400" dirty="0" smtClean="0"/>
              <a:t> </a:t>
            </a:r>
            <a:r>
              <a:rPr lang="hr-HR" sz="2400" dirty="0" err="1" smtClean="0"/>
              <a:t>delivered</a:t>
            </a:r>
            <a:r>
              <a:rPr lang="hr-HR" sz="2400" dirty="0" smtClean="0"/>
              <a:t> </a:t>
            </a:r>
            <a:r>
              <a:rPr lang="hr-HR" sz="2400" dirty="0" err="1" smtClean="0"/>
              <a:t>by</a:t>
            </a:r>
            <a:r>
              <a:rPr lang="hr-HR" sz="2400" dirty="0" smtClean="0"/>
              <a:t> </a:t>
            </a:r>
            <a:r>
              <a:rPr lang="hr-HR" sz="2400" dirty="0" err="1" smtClean="0"/>
              <a:t>lower</a:t>
            </a:r>
            <a:r>
              <a:rPr lang="hr-HR" sz="2400" dirty="0" smtClean="0"/>
              <a:t> </a:t>
            </a:r>
            <a:r>
              <a:rPr lang="hr-HR" sz="2400" dirty="0" err="1" smtClean="0"/>
              <a:t>courts</a:t>
            </a:r>
            <a:r>
              <a:rPr lang="hr-HR" sz="2400" dirty="0" smtClean="0"/>
              <a:t>.</a:t>
            </a:r>
          </a:p>
          <a:p>
            <a:r>
              <a:rPr lang="hr-HR" sz="2400" dirty="0" smtClean="0"/>
              <a:t>2. </a:t>
            </a:r>
            <a:r>
              <a:rPr lang="hr-HR" sz="2400" dirty="0" err="1" smtClean="0"/>
              <a:t>Delegated</a:t>
            </a:r>
            <a:r>
              <a:rPr lang="hr-HR" sz="2400" dirty="0" smtClean="0"/>
              <a:t> </a:t>
            </a:r>
            <a:r>
              <a:rPr lang="hr-HR" sz="2400" dirty="0" err="1" smtClean="0"/>
              <a:t>legislation</a:t>
            </a:r>
            <a:r>
              <a:rPr lang="hr-HR" sz="2400" dirty="0" smtClean="0"/>
              <a:t> </a:t>
            </a:r>
            <a:r>
              <a:rPr lang="hr-HR" sz="2400" dirty="0" err="1" smtClean="0"/>
              <a:t>has</a:t>
            </a:r>
            <a:r>
              <a:rPr lang="hr-HR" sz="2400" dirty="0" smtClean="0"/>
              <a:t> </a:t>
            </a:r>
            <a:r>
              <a:rPr lang="hr-HR" sz="2400" dirty="0" err="1" smtClean="0"/>
              <a:t>the</a:t>
            </a:r>
            <a:r>
              <a:rPr lang="hr-HR" sz="2400" dirty="0" smtClean="0"/>
              <a:t> </a:t>
            </a:r>
            <a:r>
              <a:rPr lang="hr-HR" sz="2400" dirty="0" err="1" smtClean="0"/>
              <a:t>power</a:t>
            </a:r>
            <a:r>
              <a:rPr lang="hr-HR" sz="2400" dirty="0" smtClean="0"/>
              <a:t> </a:t>
            </a:r>
            <a:r>
              <a:rPr lang="hr-HR" sz="2400" dirty="0" err="1" smtClean="0"/>
              <a:t>of</a:t>
            </a:r>
            <a:r>
              <a:rPr lang="hr-HR" sz="2400" dirty="0" smtClean="0"/>
              <a:t> </a:t>
            </a:r>
            <a:r>
              <a:rPr lang="hr-HR" sz="2400" dirty="0" err="1" smtClean="0"/>
              <a:t>an</a:t>
            </a:r>
            <a:r>
              <a:rPr lang="hr-HR" sz="2400" dirty="0" smtClean="0"/>
              <a:t> </a:t>
            </a:r>
            <a:r>
              <a:rPr lang="hr-HR" sz="2400" dirty="0" err="1" smtClean="0"/>
              <a:t>Act</a:t>
            </a:r>
            <a:r>
              <a:rPr lang="hr-HR" sz="2400" dirty="0" smtClean="0"/>
              <a:t> </a:t>
            </a:r>
            <a:r>
              <a:rPr lang="hr-HR" sz="2400" dirty="0" err="1" smtClean="0"/>
              <a:t>of</a:t>
            </a:r>
            <a:r>
              <a:rPr lang="hr-HR" sz="2400" dirty="0" smtClean="0"/>
              <a:t> </a:t>
            </a:r>
            <a:r>
              <a:rPr lang="hr-HR" sz="2400" dirty="0" err="1" smtClean="0"/>
              <a:t>Parliament</a:t>
            </a:r>
            <a:r>
              <a:rPr lang="hr-HR" sz="2400" dirty="0" smtClean="0"/>
              <a:t> </a:t>
            </a:r>
            <a:r>
              <a:rPr lang="hr-HR" sz="2400" dirty="0" err="1" smtClean="0"/>
              <a:t>and</a:t>
            </a:r>
            <a:r>
              <a:rPr lang="hr-HR" sz="2400" dirty="0" smtClean="0"/>
              <a:t> are </a:t>
            </a:r>
            <a:r>
              <a:rPr lang="hr-HR" sz="2400" dirty="0" err="1" smtClean="0"/>
              <a:t>implemented</a:t>
            </a:r>
            <a:r>
              <a:rPr lang="hr-HR" sz="2400" dirty="0" smtClean="0"/>
              <a:t> </a:t>
            </a:r>
            <a:r>
              <a:rPr lang="hr-HR" sz="2400" dirty="0" err="1" smtClean="0"/>
              <a:t>by</a:t>
            </a:r>
            <a:r>
              <a:rPr lang="hr-HR" sz="2400" dirty="0" smtClean="0"/>
              <a:t> </a:t>
            </a:r>
            <a:r>
              <a:rPr lang="hr-HR" sz="2400" dirty="0" err="1" smtClean="0"/>
              <a:t>the</a:t>
            </a:r>
            <a:r>
              <a:rPr lang="hr-HR" sz="2400" dirty="0" smtClean="0"/>
              <a:t> </a:t>
            </a:r>
            <a:r>
              <a:rPr lang="hr-HR" sz="2400" dirty="0" err="1" smtClean="0"/>
              <a:t>courts</a:t>
            </a:r>
            <a:r>
              <a:rPr lang="hr-HR" sz="2400" dirty="0" smtClean="0"/>
              <a:t>.</a:t>
            </a:r>
          </a:p>
          <a:p>
            <a:r>
              <a:rPr lang="hr-HR" sz="2400" dirty="0" smtClean="0"/>
              <a:t>3. </a:t>
            </a:r>
            <a:r>
              <a:rPr lang="hr-HR" sz="2400" dirty="0" err="1" smtClean="0"/>
              <a:t>When</a:t>
            </a:r>
            <a:r>
              <a:rPr lang="hr-HR" sz="2400" dirty="0" smtClean="0"/>
              <a:t> a </a:t>
            </a:r>
            <a:r>
              <a:rPr lang="hr-HR" sz="2400" dirty="0" err="1" smtClean="0"/>
              <a:t>judge</a:t>
            </a:r>
            <a:r>
              <a:rPr lang="hr-HR" sz="2400" dirty="0" smtClean="0"/>
              <a:t> </a:t>
            </a:r>
            <a:r>
              <a:rPr lang="hr-HR" sz="2400" dirty="0" err="1" smtClean="0"/>
              <a:t>considers</a:t>
            </a:r>
            <a:r>
              <a:rPr lang="hr-HR" sz="2400" dirty="0" smtClean="0"/>
              <a:t> </a:t>
            </a:r>
            <a:r>
              <a:rPr lang="hr-HR" sz="2400" dirty="0" err="1" smtClean="0"/>
              <a:t>that</a:t>
            </a:r>
            <a:r>
              <a:rPr lang="hr-HR" sz="2400" dirty="0" smtClean="0"/>
              <a:t> </a:t>
            </a:r>
            <a:r>
              <a:rPr lang="hr-HR" sz="2400" dirty="0" err="1" smtClean="0"/>
              <a:t>the</a:t>
            </a:r>
            <a:r>
              <a:rPr lang="hr-HR" sz="2400" dirty="0" smtClean="0"/>
              <a:t> </a:t>
            </a:r>
            <a:r>
              <a:rPr lang="hr-HR" sz="2400" dirty="0" err="1" smtClean="0"/>
              <a:t>material</a:t>
            </a:r>
            <a:r>
              <a:rPr lang="hr-HR" sz="2400" dirty="0" smtClean="0"/>
              <a:t> </a:t>
            </a:r>
            <a:r>
              <a:rPr lang="hr-HR" sz="2400" dirty="0" err="1" smtClean="0"/>
              <a:t>facts</a:t>
            </a:r>
            <a:r>
              <a:rPr lang="hr-HR" sz="2400" dirty="0" smtClean="0"/>
              <a:t> </a:t>
            </a:r>
            <a:r>
              <a:rPr lang="hr-HR" sz="2400" dirty="0" err="1" smtClean="0"/>
              <a:t>of</a:t>
            </a:r>
            <a:r>
              <a:rPr lang="hr-HR" sz="2400" dirty="0" smtClean="0"/>
              <a:t> </a:t>
            </a:r>
            <a:r>
              <a:rPr lang="hr-HR" sz="2400" dirty="0" err="1" smtClean="0"/>
              <a:t>the</a:t>
            </a:r>
            <a:r>
              <a:rPr lang="hr-HR" sz="2400" dirty="0" smtClean="0"/>
              <a:t> </a:t>
            </a:r>
            <a:r>
              <a:rPr lang="hr-HR" sz="2400" dirty="0" err="1" smtClean="0"/>
              <a:t>case</a:t>
            </a:r>
            <a:r>
              <a:rPr lang="hr-HR" sz="2400" dirty="0" smtClean="0"/>
              <a:t> are </a:t>
            </a:r>
            <a:r>
              <a:rPr lang="hr-HR" sz="2400" dirty="0" err="1" smtClean="0"/>
              <a:t>sufficiently</a:t>
            </a:r>
            <a:r>
              <a:rPr lang="hr-HR" sz="2400" dirty="0" smtClean="0"/>
              <a:t> </a:t>
            </a:r>
            <a:r>
              <a:rPr lang="hr-HR" sz="2400" dirty="0" err="1" smtClean="0"/>
              <a:t>different</a:t>
            </a:r>
            <a:r>
              <a:rPr lang="hr-HR" sz="2400" dirty="0" smtClean="0"/>
              <a:t> </a:t>
            </a:r>
            <a:r>
              <a:rPr lang="hr-HR" sz="2400" dirty="0" err="1" smtClean="0"/>
              <a:t>from</a:t>
            </a:r>
            <a:r>
              <a:rPr lang="hr-HR" sz="2400" dirty="0" smtClean="0"/>
              <a:t> </a:t>
            </a:r>
            <a:r>
              <a:rPr lang="hr-HR" sz="2400" dirty="0" err="1" smtClean="0"/>
              <a:t>an</a:t>
            </a:r>
            <a:r>
              <a:rPr lang="hr-HR" sz="2400" dirty="0" smtClean="0"/>
              <a:t> </a:t>
            </a:r>
            <a:r>
              <a:rPr lang="hr-HR" sz="2400" dirty="0" err="1" smtClean="0"/>
              <a:t>earlier</a:t>
            </a:r>
            <a:r>
              <a:rPr lang="hr-HR" sz="2400" dirty="0" smtClean="0"/>
              <a:t> </a:t>
            </a:r>
            <a:r>
              <a:rPr lang="hr-HR" sz="2400" dirty="0" err="1" smtClean="0"/>
              <a:t>case</a:t>
            </a:r>
            <a:r>
              <a:rPr lang="hr-HR" sz="2400" dirty="0" smtClean="0"/>
              <a:t>, he </a:t>
            </a:r>
            <a:r>
              <a:rPr lang="hr-HR" sz="2400" dirty="0" err="1" smtClean="0"/>
              <a:t>is</a:t>
            </a:r>
            <a:r>
              <a:rPr lang="hr-HR" sz="2400" dirty="0" smtClean="0"/>
              <a:t> </a:t>
            </a:r>
            <a:r>
              <a:rPr lang="hr-HR" sz="2400" dirty="0" err="1" smtClean="0"/>
              <a:t>distinguisting</a:t>
            </a:r>
            <a:r>
              <a:rPr lang="hr-HR" sz="2400" dirty="0" smtClean="0"/>
              <a:t> </a:t>
            </a:r>
            <a:r>
              <a:rPr lang="hr-HR" sz="2400" dirty="0" err="1" smtClean="0"/>
              <a:t>the</a:t>
            </a:r>
            <a:r>
              <a:rPr lang="hr-HR" sz="2400" dirty="0" smtClean="0"/>
              <a:t> </a:t>
            </a:r>
            <a:r>
              <a:rPr lang="hr-HR" sz="2400" dirty="0" err="1" smtClean="0"/>
              <a:t>case</a:t>
            </a:r>
            <a:r>
              <a:rPr lang="hr-HR" sz="2400" dirty="0" smtClean="0"/>
              <a:t> </a:t>
            </a:r>
            <a:r>
              <a:rPr lang="hr-HR" sz="2400" dirty="0" err="1" smtClean="0"/>
              <a:t>and</a:t>
            </a:r>
            <a:r>
              <a:rPr lang="hr-HR" sz="2400" dirty="0" smtClean="0"/>
              <a:t> </a:t>
            </a:r>
            <a:r>
              <a:rPr lang="hr-HR" sz="2400" dirty="0" err="1" smtClean="0"/>
              <a:t>may</a:t>
            </a:r>
            <a:r>
              <a:rPr lang="hr-HR" sz="2400" dirty="0" smtClean="0"/>
              <a:t> </a:t>
            </a:r>
            <a:r>
              <a:rPr lang="hr-HR" sz="2400" dirty="0" err="1" smtClean="0"/>
              <a:t>refuse</a:t>
            </a:r>
            <a:r>
              <a:rPr lang="hr-HR" sz="2400" dirty="0" smtClean="0"/>
              <a:t> to </a:t>
            </a:r>
            <a:r>
              <a:rPr lang="hr-HR" sz="2400" dirty="0" err="1" smtClean="0"/>
              <a:t>follow</a:t>
            </a:r>
            <a:r>
              <a:rPr lang="hr-HR" sz="2400" dirty="0" smtClean="0"/>
              <a:t> </a:t>
            </a:r>
            <a:r>
              <a:rPr lang="hr-HR" sz="2400" dirty="0" err="1" smtClean="0"/>
              <a:t>the</a:t>
            </a:r>
            <a:r>
              <a:rPr lang="hr-HR" sz="2400" dirty="0" smtClean="0"/>
              <a:t> </a:t>
            </a:r>
            <a:r>
              <a:rPr lang="hr-HR" sz="2400" dirty="0" err="1" smtClean="0"/>
              <a:t>earlier</a:t>
            </a:r>
            <a:r>
              <a:rPr lang="hr-HR" sz="2400" dirty="0" smtClean="0"/>
              <a:t> </a:t>
            </a:r>
            <a:r>
              <a:rPr lang="hr-HR" sz="2400" dirty="0" err="1" smtClean="0"/>
              <a:t>decision</a:t>
            </a:r>
            <a:r>
              <a:rPr lang="hr-HR" sz="2400" dirty="0" smtClean="0"/>
              <a:t>.</a:t>
            </a:r>
          </a:p>
          <a:p>
            <a:r>
              <a:rPr lang="hr-HR" sz="2400" dirty="0" smtClean="0"/>
              <a:t>4. </a:t>
            </a:r>
            <a:r>
              <a:rPr lang="hr-HR" sz="2400" dirty="0" err="1" smtClean="0"/>
              <a:t>When</a:t>
            </a:r>
            <a:r>
              <a:rPr lang="hr-HR" sz="2400" dirty="0" smtClean="0"/>
              <a:t> </a:t>
            </a:r>
            <a:r>
              <a:rPr lang="hr-HR" sz="2400" dirty="0" err="1" smtClean="0"/>
              <a:t>Parliament</a:t>
            </a:r>
            <a:r>
              <a:rPr lang="hr-HR" sz="2400" dirty="0" smtClean="0"/>
              <a:t> </a:t>
            </a:r>
            <a:r>
              <a:rPr lang="hr-HR" sz="2400" dirty="0" err="1" smtClean="0"/>
              <a:t>is</a:t>
            </a:r>
            <a:r>
              <a:rPr lang="hr-HR" sz="2400" dirty="0" smtClean="0"/>
              <a:t> </a:t>
            </a:r>
            <a:r>
              <a:rPr lang="hr-HR" sz="2400" dirty="0" err="1" smtClean="0"/>
              <a:t>sitting</a:t>
            </a:r>
            <a:r>
              <a:rPr lang="hr-HR" sz="2400" dirty="0" smtClean="0"/>
              <a:t>, </a:t>
            </a:r>
            <a:r>
              <a:rPr lang="hr-HR" sz="2400" dirty="0" err="1" smtClean="0"/>
              <a:t>MPs</a:t>
            </a:r>
            <a:r>
              <a:rPr lang="hr-HR" sz="2400" dirty="0" smtClean="0"/>
              <a:t> </a:t>
            </a:r>
            <a:r>
              <a:rPr lang="hr-HR" sz="2400" dirty="0" err="1" smtClean="0"/>
              <a:t>spend</a:t>
            </a:r>
            <a:r>
              <a:rPr lang="hr-HR" sz="2400" dirty="0" smtClean="0"/>
              <a:t> </a:t>
            </a:r>
            <a:r>
              <a:rPr lang="hr-HR" sz="2400" dirty="0" err="1" smtClean="0"/>
              <a:t>their</a:t>
            </a:r>
            <a:r>
              <a:rPr lang="hr-HR" sz="2400" dirty="0" smtClean="0"/>
              <a:t> time </a:t>
            </a:r>
            <a:r>
              <a:rPr lang="hr-HR" sz="2400" dirty="0" err="1" smtClean="0"/>
              <a:t>raising</a:t>
            </a:r>
            <a:r>
              <a:rPr lang="hr-HR" sz="2400" dirty="0" smtClean="0"/>
              <a:t> </a:t>
            </a:r>
            <a:r>
              <a:rPr lang="hr-HR" sz="2400" dirty="0" err="1" smtClean="0"/>
              <a:t>issues</a:t>
            </a:r>
            <a:r>
              <a:rPr lang="hr-HR" sz="2400" dirty="0" smtClean="0"/>
              <a:t> </a:t>
            </a:r>
            <a:r>
              <a:rPr lang="hr-HR" sz="2400" dirty="0" err="1" smtClean="0"/>
              <a:t>affecting</a:t>
            </a:r>
            <a:r>
              <a:rPr lang="hr-HR" sz="2400" dirty="0" smtClean="0"/>
              <a:t> </a:t>
            </a:r>
            <a:r>
              <a:rPr lang="hr-HR" sz="2400" dirty="0" err="1" smtClean="0"/>
              <a:t>their</a:t>
            </a:r>
            <a:r>
              <a:rPr lang="hr-HR" sz="2400" dirty="0" smtClean="0"/>
              <a:t> </a:t>
            </a:r>
            <a:r>
              <a:rPr lang="hr-HR" sz="2400" dirty="0" err="1" smtClean="0"/>
              <a:t>constituents</a:t>
            </a:r>
            <a:r>
              <a:rPr lang="hr-HR" sz="2400" dirty="0" smtClean="0"/>
              <a:t>, </a:t>
            </a:r>
            <a:r>
              <a:rPr lang="hr-HR" sz="2400" dirty="0" err="1" smtClean="0"/>
              <a:t>attending</a:t>
            </a:r>
            <a:r>
              <a:rPr lang="hr-HR" sz="2400" dirty="0" smtClean="0"/>
              <a:t> </a:t>
            </a:r>
            <a:r>
              <a:rPr lang="hr-HR" sz="2400" dirty="0" err="1" smtClean="0"/>
              <a:t>debates</a:t>
            </a:r>
            <a:r>
              <a:rPr lang="hr-HR" sz="2400" dirty="0" smtClean="0"/>
              <a:t> </a:t>
            </a:r>
            <a:r>
              <a:rPr lang="hr-HR" sz="2400" dirty="0" err="1" smtClean="0"/>
              <a:t>and</a:t>
            </a:r>
            <a:r>
              <a:rPr lang="hr-HR" sz="2400" dirty="0" smtClean="0"/>
              <a:t> </a:t>
            </a:r>
            <a:r>
              <a:rPr lang="hr-HR" sz="2400" dirty="0" err="1" smtClean="0"/>
              <a:t>voting</a:t>
            </a:r>
            <a:r>
              <a:rPr lang="hr-HR" sz="2400" dirty="0" smtClean="0"/>
              <a:t> on </a:t>
            </a:r>
            <a:r>
              <a:rPr lang="hr-HR" sz="2400" dirty="0" err="1" smtClean="0"/>
              <a:t>new</a:t>
            </a:r>
            <a:r>
              <a:rPr lang="hr-HR" sz="2400" dirty="0" smtClean="0"/>
              <a:t> </a:t>
            </a:r>
            <a:r>
              <a:rPr lang="hr-HR" sz="2400" dirty="0" err="1" smtClean="0"/>
              <a:t>laws</a:t>
            </a:r>
            <a:r>
              <a:rPr lang="hr-HR" sz="2400" dirty="0" smtClean="0"/>
              <a:t>.</a:t>
            </a:r>
          </a:p>
          <a:p>
            <a:r>
              <a:rPr lang="hr-HR" sz="2400" dirty="0" smtClean="0"/>
              <a:t>5. </a:t>
            </a:r>
            <a:r>
              <a:rPr lang="hr-HR" sz="2400" dirty="0" err="1" smtClean="0"/>
              <a:t>Barristers</a:t>
            </a:r>
            <a:r>
              <a:rPr lang="hr-HR" sz="2400" dirty="0" smtClean="0"/>
              <a:t> provide </a:t>
            </a:r>
            <a:r>
              <a:rPr lang="hr-HR" sz="2400" dirty="0" err="1" smtClean="0"/>
              <a:t>specialist</a:t>
            </a:r>
            <a:r>
              <a:rPr lang="hr-HR" sz="2400" dirty="0" smtClean="0"/>
              <a:t> </a:t>
            </a:r>
            <a:r>
              <a:rPr lang="hr-HR" sz="2400" dirty="0" err="1" smtClean="0"/>
              <a:t>legal</a:t>
            </a:r>
            <a:r>
              <a:rPr lang="hr-HR" sz="2400" dirty="0" smtClean="0"/>
              <a:t> </a:t>
            </a:r>
            <a:r>
              <a:rPr lang="hr-HR" sz="2400" dirty="0" err="1" smtClean="0"/>
              <a:t>advice</a:t>
            </a:r>
            <a:r>
              <a:rPr lang="hr-HR" sz="2400" dirty="0" smtClean="0"/>
              <a:t> </a:t>
            </a:r>
            <a:r>
              <a:rPr lang="hr-HR" sz="2400" dirty="0" err="1" smtClean="0"/>
              <a:t>and</a:t>
            </a:r>
            <a:r>
              <a:rPr lang="hr-HR" sz="2400" dirty="0" smtClean="0"/>
              <a:t> </a:t>
            </a:r>
            <a:r>
              <a:rPr lang="hr-HR" sz="2400" dirty="0" err="1" smtClean="0"/>
              <a:t>appear</a:t>
            </a:r>
            <a:r>
              <a:rPr lang="hr-HR" sz="2400" dirty="0" smtClean="0"/>
              <a:t> as </a:t>
            </a:r>
            <a:r>
              <a:rPr lang="hr-HR" sz="2400" dirty="0" err="1" smtClean="0"/>
              <a:t>advocates</a:t>
            </a:r>
            <a:r>
              <a:rPr lang="hr-HR" sz="2400" dirty="0" smtClean="0"/>
              <a:t> </a:t>
            </a:r>
            <a:r>
              <a:rPr lang="hr-HR" sz="2400" dirty="0" err="1" smtClean="0"/>
              <a:t>in</a:t>
            </a:r>
            <a:r>
              <a:rPr lang="hr-HR" sz="2400" dirty="0" smtClean="0"/>
              <a:t> </a:t>
            </a:r>
            <a:r>
              <a:rPr lang="hr-HR" sz="2400" dirty="0" err="1" smtClean="0"/>
              <a:t>both</a:t>
            </a:r>
            <a:r>
              <a:rPr lang="hr-HR" sz="2400" dirty="0" smtClean="0"/>
              <a:t> </a:t>
            </a:r>
            <a:r>
              <a:rPr lang="hr-HR" sz="2400" dirty="0" err="1" smtClean="0"/>
              <a:t>criminal</a:t>
            </a:r>
            <a:r>
              <a:rPr lang="hr-HR" sz="2400" dirty="0" smtClean="0"/>
              <a:t> </a:t>
            </a:r>
            <a:r>
              <a:rPr lang="hr-HR" sz="2400" dirty="0" err="1" smtClean="0"/>
              <a:t>and</a:t>
            </a:r>
            <a:r>
              <a:rPr lang="hr-HR" sz="2400" dirty="0" smtClean="0"/>
              <a:t> civil </a:t>
            </a:r>
            <a:r>
              <a:rPr lang="hr-HR" sz="2400" dirty="0" err="1" smtClean="0"/>
              <a:t>courts</a:t>
            </a:r>
            <a:r>
              <a:rPr lang="hr-HR" sz="2400" dirty="0" smtClean="0"/>
              <a:t> on </a:t>
            </a:r>
            <a:r>
              <a:rPr lang="hr-HR" sz="2400" dirty="0" err="1" smtClean="0"/>
              <a:t>behalf</a:t>
            </a:r>
            <a:r>
              <a:rPr lang="hr-HR" sz="2400" dirty="0" smtClean="0"/>
              <a:t> </a:t>
            </a:r>
            <a:r>
              <a:rPr lang="hr-HR" sz="2400" dirty="0" err="1" smtClean="0"/>
              <a:t>of</a:t>
            </a:r>
            <a:r>
              <a:rPr lang="hr-HR" sz="2400" dirty="0" smtClean="0"/>
              <a:t> </a:t>
            </a:r>
            <a:r>
              <a:rPr lang="hr-HR" sz="2400" dirty="0" err="1" smtClean="0"/>
              <a:t>their</a:t>
            </a:r>
            <a:r>
              <a:rPr lang="hr-HR" sz="2400" dirty="0" smtClean="0"/>
              <a:t> </a:t>
            </a:r>
            <a:r>
              <a:rPr lang="hr-HR" sz="2400" dirty="0" err="1" smtClean="0"/>
              <a:t>clients</a:t>
            </a:r>
            <a:r>
              <a:rPr lang="hr-HR" sz="2400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83031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200" b="1" dirty="0" err="1" smtClean="0"/>
              <a:t>Exercise</a:t>
            </a:r>
            <a:r>
              <a:rPr lang="hr-HR" sz="3200" b="1" dirty="0" smtClean="0"/>
              <a:t> IV</a:t>
            </a:r>
            <a:r>
              <a:rPr lang="hr-HR" sz="3200" dirty="0" smtClean="0"/>
              <a:t/>
            </a:r>
            <a:br>
              <a:rPr lang="hr-HR" sz="3200" dirty="0" smtClean="0"/>
            </a:br>
            <a:r>
              <a:rPr lang="hr-HR" sz="3200" i="1" dirty="0" err="1" smtClean="0"/>
              <a:t>Complete</a:t>
            </a:r>
            <a:r>
              <a:rPr lang="hr-HR" sz="3200" i="1" dirty="0" smtClean="0"/>
              <a:t> the </a:t>
            </a:r>
            <a:r>
              <a:rPr lang="hr-HR" sz="3200" i="1" dirty="0" err="1" smtClean="0"/>
              <a:t>following</a:t>
            </a:r>
            <a:r>
              <a:rPr lang="hr-HR" sz="3200" i="1" dirty="0" smtClean="0"/>
              <a:t> </a:t>
            </a:r>
            <a:r>
              <a:rPr lang="hr-HR" sz="3200" i="1" dirty="0" err="1" smtClean="0"/>
              <a:t>statements</a:t>
            </a:r>
            <a:r>
              <a:rPr lang="hr-HR" sz="3200" i="1" dirty="0" smtClean="0"/>
              <a:t>.</a:t>
            </a:r>
            <a:br>
              <a:rPr lang="hr-HR" sz="3200" i="1" dirty="0" smtClean="0"/>
            </a:br>
            <a:endParaRPr lang="en-US" sz="32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9259" y="1737360"/>
            <a:ext cx="11513126" cy="4638501"/>
          </a:xfrm>
        </p:spPr>
        <p:txBody>
          <a:bodyPr>
            <a:normAutofit fontScale="77500" lnSpcReduction="20000"/>
          </a:bodyPr>
          <a:lstStyle/>
          <a:p>
            <a:r>
              <a:rPr lang="hr-HR" sz="2400" dirty="0" smtClean="0"/>
              <a:t>1</a:t>
            </a:r>
            <a:r>
              <a:rPr lang="hr-HR" sz="2400" dirty="0" smtClean="0"/>
              <a:t>. </a:t>
            </a:r>
            <a:r>
              <a:rPr lang="hr-HR" sz="2400" dirty="0" err="1" smtClean="0"/>
              <a:t>The</a:t>
            </a:r>
            <a:r>
              <a:rPr lang="hr-HR" sz="2400" dirty="0" smtClean="0"/>
              <a:t> </a:t>
            </a:r>
            <a:r>
              <a:rPr lang="hr-HR" sz="2400" dirty="0" err="1" smtClean="0"/>
              <a:t>House</a:t>
            </a:r>
            <a:r>
              <a:rPr lang="hr-HR" sz="2400" dirty="0" smtClean="0"/>
              <a:t> </a:t>
            </a:r>
            <a:r>
              <a:rPr lang="hr-HR" sz="2400" dirty="0" err="1" smtClean="0"/>
              <a:t>of</a:t>
            </a:r>
            <a:r>
              <a:rPr lang="hr-HR" sz="2400" dirty="0" smtClean="0"/>
              <a:t> </a:t>
            </a:r>
            <a:r>
              <a:rPr lang="hr-HR" sz="2400" dirty="0" err="1" smtClean="0"/>
              <a:t>Lords</a:t>
            </a:r>
            <a:r>
              <a:rPr lang="hr-HR" sz="2400" dirty="0" smtClean="0"/>
              <a:t> </a:t>
            </a:r>
            <a:r>
              <a:rPr lang="hr-HR" sz="2400" dirty="0" err="1" smtClean="0"/>
              <a:t>consists</a:t>
            </a:r>
            <a:r>
              <a:rPr lang="hr-HR" sz="2400" dirty="0" smtClean="0"/>
              <a:t> </a:t>
            </a:r>
            <a:r>
              <a:rPr lang="hr-HR" sz="2400" dirty="0" err="1" smtClean="0"/>
              <a:t>fo</a:t>
            </a:r>
            <a:r>
              <a:rPr lang="hr-HR" sz="2400" dirty="0" smtClean="0"/>
              <a:t> </a:t>
            </a:r>
            <a:r>
              <a:rPr lang="hr-HR" sz="2400" dirty="0" err="1" smtClean="0"/>
              <a:t>three</a:t>
            </a:r>
            <a:r>
              <a:rPr lang="hr-HR" sz="2400" dirty="0" smtClean="0"/>
              <a:t> </a:t>
            </a:r>
            <a:r>
              <a:rPr lang="hr-HR" sz="2400" dirty="0" err="1" smtClean="0"/>
              <a:t>types</a:t>
            </a:r>
            <a:r>
              <a:rPr lang="hr-HR" sz="2400" dirty="0" smtClean="0"/>
              <a:t> </a:t>
            </a:r>
            <a:r>
              <a:rPr lang="hr-HR" sz="2400" dirty="0" err="1" smtClean="0"/>
              <a:t>of</a:t>
            </a:r>
            <a:r>
              <a:rPr lang="hr-HR" sz="2400" dirty="0" smtClean="0"/>
              <a:t> </a:t>
            </a:r>
            <a:r>
              <a:rPr lang="hr-HR" sz="2400" dirty="0" err="1" smtClean="0"/>
              <a:t>members</a:t>
            </a:r>
            <a:r>
              <a:rPr lang="hr-HR" sz="2400" dirty="0" smtClean="0"/>
              <a:t>: __________________ ,</a:t>
            </a:r>
          </a:p>
          <a:p>
            <a:r>
              <a:rPr lang="hr-HR" sz="2400" dirty="0" smtClean="0"/>
              <a:t>_______________________ </a:t>
            </a:r>
            <a:r>
              <a:rPr lang="hr-HR" sz="2400" dirty="0" err="1" smtClean="0"/>
              <a:t>and</a:t>
            </a:r>
            <a:r>
              <a:rPr lang="hr-HR" sz="2400" dirty="0" smtClean="0"/>
              <a:t> _____________________ .</a:t>
            </a:r>
          </a:p>
          <a:p>
            <a:r>
              <a:rPr lang="hr-HR" sz="2400" dirty="0" smtClean="0"/>
              <a:t>2. </a:t>
            </a:r>
            <a:r>
              <a:rPr lang="hr-HR" sz="2400" dirty="0" err="1" smtClean="0"/>
              <a:t>Functions</a:t>
            </a:r>
            <a:r>
              <a:rPr lang="hr-HR" sz="2400" dirty="0" smtClean="0"/>
              <a:t> </a:t>
            </a:r>
            <a:r>
              <a:rPr lang="hr-HR" sz="2400" dirty="0" err="1" smtClean="0"/>
              <a:t>of</a:t>
            </a:r>
            <a:r>
              <a:rPr lang="hr-HR" sz="2400" dirty="0" smtClean="0"/>
              <a:t> </a:t>
            </a:r>
            <a:r>
              <a:rPr lang="hr-HR" sz="2400" dirty="0" err="1" smtClean="0"/>
              <a:t>the</a:t>
            </a:r>
            <a:r>
              <a:rPr lang="hr-HR" sz="2400" dirty="0" smtClean="0"/>
              <a:t> </a:t>
            </a:r>
            <a:r>
              <a:rPr lang="hr-HR" sz="2400" dirty="0" err="1" smtClean="0"/>
              <a:t>Monarch</a:t>
            </a:r>
            <a:r>
              <a:rPr lang="hr-HR" sz="2400" dirty="0" smtClean="0"/>
              <a:t> </a:t>
            </a:r>
            <a:r>
              <a:rPr lang="hr-HR" sz="2400" dirty="0" err="1" smtClean="0"/>
              <a:t>include</a:t>
            </a:r>
            <a:r>
              <a:rPr lang="hr-HR" sz="2400" dirty="0" smtClean="0"/>
              <a:t> ___________________ , _______________________</a:t>
            </a:r>
            <a:r>
              <a:rPr lang="hr-HR" sz="2400" dirty="0" smtClean="0"/>
              <a:t> </a:t>
            </a:r>
            <a:r>
              <a:rPr lang="hr-HR" sz="2400" dirty="0" err="1" smtClean="0"/>
              <a:t>and</a:t>
            </a:r>
            <a:r>
              <a:rPr lang="hr-HR" sz="2400" dirty="0" smtClean="0"/>
              <a:t> ____________________ </a:t>
            </a:r>
            <a:r>
              <a:rPr lang="hr-HR" sz="2400" dirty="0" smtClean="0"/>
              <a:t> </a:t>
            </a:r>
            <a:r>
              <a:rPr lang="hr-HR" sz="2400" dirty="0" err="1" smtClean="0"/>
              <a:t>Parliament</a:t>
            </a:r>
            <a:r>
              <a:rPr lang="hr-HR" sz="2400" dirty="0" smtClean="0"/>
              <a:t>.</a:t>
            </a:r>
          </a:p>
          <a:p>
            <a:r>
              <a:rPr lang="hr-HR" sz="2400" dirty="0" smtClean="0"/>
              <a:t>3. A statute </a:t>
            </a:r>
            <a:r>
              <a:rPr lang="hr-HR" sz="2400" dirty="0" err="1" smtClean="0"/>
              <a:t>begins</a:t>
            </a:r>
            <a:r>
              <a:rPr lang="hr-HR" sz="2400" dirty="0" smtClean="0"/>
              <a:t> as a __________ .</a:t>
            </a:r>
          </a:p>
          <a:p>
            <a:r>
              <a:rPr lang="hr-HR" sz="2400" dirty="0" smtClean="0"/>
              <a:t>4. </a:t>
            </a:r>
            <a:r>
              <a:rPr lang="hr-HR" sz="2400" dirty="0" err="1" smtClean="0"/>
              <a:t>Barristers</a:t>
            </a:r>
            <a:r>
              <a:rPr lang="hr-HR" sz="2400" dirty="0" smtClean="0"/>
              <a:t> </a:t>
            </a:r>
            <a:r>
              <a:rPr lang="hr-HR" sz="2400" dirty="0" err="1" smtClean="0"/>
              <a:t>have</a:t>
            </a:r>
            <a:r>
              <a:rPr lang="hr-HR" sz="2400" dirty="0" smtClean="0"/>
              <a:t> </a:t>
            </a:r>
            <a:r>
              <a:rPr lang="hr-HR" sz="2400" dirty="0" err="1" smtClean="0"/>
              <a:t>the</a:t>
            </a:r>
            <a:r>
              <a:rPr lang="hr-HR" sz="2400" dirty="0" smtClean="0"/>
              <a:t> </a:t>
            </a:r>
            <a:r>
              <a:rPr lang="hr-HR" sz="2400" dirty="0" err="1" smtClean="0"/>
              <a:t>right</a:t>
            </a:r>
            <a:r>
              <a:rPr lang="hr-HR" sz="2400" dirty="0" smtClean="0"/>
              <a:t> </a:t>
            </a:r>
            <a:r>
              <a:rPr lang="hr-HR" sz="2400" dirty="0" err="1" smtClean="0"/>
              <a:t>of</a:t>
            </a:r>
            <a:r>
              <a:rPr lang="hr-HR" sz="2400" dirty="0" smtClean="0"/>
              <a:t> __________________ </a:t>
            </a:r>
            <a:r>
              <a:rPr lang="hr-HR" sz="2400" dirty="0" err="1" smtClean="0"/>
              <a:t>in</a:t>
            </a:r>
            <a:r>
              <a:rPr lang="hr-HR" sz="2400" dirty="0" smtClean="0"/>
              <a:t> </a:t>
            </a:r>
            <a:r>
              <a:rPr lang="hr-HR" sz="2400" dirty="0" err="1" smtClean="0"/>
              <a:t>all</a:t>
            </a:r>
            <a:r>
              <a:rPr lang="hr-HR" sz="2400" dirty="0" smtClean="0"/>
              <a:t> </a:t>
            </a:r>
            <a:r>
              <a:rPr lang="hr-HR" sz="2400" dirty="0" err="1" smtClean="0"/>
              <a:t>courts</a:t>
            </a:r>
            <a:r>
              <a:rPr lang="hr-HR" sz="2400" dirty="0" smtClean="0"/>
              <a:t> </a:t>
            </a:r>
            <a:r>
              <a:rPr lang="hr-HR" sz="2400" dirty="0" err="1" smtClean="0"/>
              <a:t>of</a:t>
            </a:r>
            <a:r>
              <a:rPr lang="hr-HR" sz="2400" dirty="0" smtClean="0"/>
              <a:t> ____________ </a:t>
            </a:r>
            <a:r>
              <a:rPr lang="hr-HR" sz="2400" dirty="0" err="1" smtClean="0"/>
              <a:t>and</a:t>
            </a:r>
            <a:r>
              <a:rPr lang="hr-HR" sz="2400" dirty="0" smtClean="0"/>
              <a:t> ________________ .</a:t>
            </a:r>
          </a:p>
          <a:p>
            <a:r>
              <a:rPr lang="hr-HR" sz="2400" dirty="0" smtClean="0"/>
              <a:t>5. </a:t>
            </a:r>
            <a:r>
              <a:rPr lang="hr-HR" sz="2400" dirty="0" err="1" smtClean="0"/>
              <a:t>The</a:t>
            </a:r>
            <a:r>
              <a:rPr lang="hr-HR" sz="2400" dirty="0" smtClean="0"/>
              <a:t> </a:t>
            </a:r>
            <a:r>
              <a:rPr lang="hr-HR" sz="2400" dirty="0" err="1" smtClean="0"/>
              <a:t>first</a:t>
            </a:r>
            <a:r>
              <a:rPr lang="hr-HR" sz="2400" dirty="0" smtClean="0"/>
              <a:t> instance </a:t>
            </a:r>
            <a:r>
              <a:rPr lang="hr-HR" sz="2400" dirty="0" err="1" smtClean="0"/>
              <a:t>criminal</a:t>
            </a:r>
            <a:r>
              <a:rPr lang="hr-HR" sz="2400" dirty="0" smtClean="0"/>
              <a:t> </a:t>
            </a:r>
            <a:r>
              <a:rPr lang="hr-HR" sz="2400" dirty="0" err="1" smtClean="0"/>
              <a:t>courts</a:t>
            </a:r>
            <a:r>
              <a:rPr lang="hr-HR" sz="2400" dirty="0" smtClean="0"/>
              <a:t> </a:t>
            </a:r>
            <a:r>
              <a:rPr lang="hr-HR" sz="2400" dirty="0" err="1" smtClean="0"/>
              <a:t>in</a:t>
            </a:r>
            <a:r>
              <a:rPr lang="hr-HR" sz="2400" dirty="0" smtClean="0"/>
              <a:t> </a:t>
            </a:r>
            <a:r>
              <a:rPr lang="hr-HR" sz="2400" dirty="0" err="1" smtClean="0"/>
              <a:t>England</a:t>
            </a:r>
            <a:r>
              <a:rPr lang="hr-HR" sz="2400" dirty="0" smtClean="0"/>
              <a:t> </a:t>
            </a:r>
            <a:r>
              <a:rPr lang="hr-HR" sz="2400" dirty="0" err="1" smtClean="0"/>
              <a:t>and</a:t>
            </a:r>
            <a:r>
              <a:rPr lang="hr-HR" sz="2400" dirty="0" smtClean="0"/>
              <a:t> Wales are: _________________ </a:t>
            </a:r>
            <a:r>
              <a:rPr lang="hr-HR" sz="2400" dirty="0" err="1" smtClean="0"/>
              <a:t>and</a:t>
            </a:r>
            <a:r>
              <a:rPr lang="hr-HR" sz="2400" dirty="0" smtClean="0"/>
              <a:t> __________________ .</a:t>
            </a:r>
          </a:p>
          <a:p>
            <a:r>
              <a:rPr lang="hr-HR" sz="2400" dirty="0" smtClean="0"/>
              <a:t>6. </a:t>
            </a:r>
            <a:r>
              <a:rPr lang="hr-HR" sz="2400" dirty="0" err="1" smtClean="0"/>
              <a:t>Equity</a:t>
            </a:r>
            <a:r>
              <a:rPr lang="hr-HR" sz="2400" dirty="0" smtClean="0"/>
              <a:t> </a:t>
            </a:r>
            <a:r>
              <a:rPr lang="hr-HR" sz="2400" dirty="0" err="1" smtClean="0"/>
              <a:t>developed</a:t>
            </a:r>
            <a:r>
              <a:rPr lang="hr-HR" sz="2400" dirty="0" smtClean="0"/>
              <a:t> </a:t>
            </a:r>
            <a:r>
              <a:rPr lang="hr-HR" sz="2400" dirty="0" err="1" smtClean="0"/>
              <a:t>because</a:t>
            </a:r>
            <a:r>
              <a:rPr lang="hr-HR" sz="2400" dirty="0" smtClean="0"/>
              <a:t> </a:t>
            </a:r>
            <a:r>
              <a:rPr lang="hr-HR" sz="2400" dirty="0" err="1" smtClean="0"/>
              <a:t>of</a:t>
            </a:r>
            <a:r>
              <a:rPr lang="hr-HR" sz="2400" dirty="0" smtClean="0"/>
              <a:t> </a:t>
            </a:r>
            <a:r>
              <a:rPr lang="hr-HR" sz="2400" dirty="0" err="1" smtClean="0"/>
              <a:t>the</a:t>
            </a:r>
            <a:r>
              <a:rPr lang="hr-HR" sz="2400" dirty="0" smtClean="0"/>
              <a:t> </a:t>
            </a:r>
            <a:r>
              <a:rPr lang="hr-HR" sz="2400" dirty="0" err="1" smtClean="0"/>
              <a:t>problems</a:t>
            </a:r>
            <a:r>
              <a:rPr lang="hr-HR" sz="2400" dirty="0" smtClean="0"/>
              <a:t> </a:t>
            </a:r>
            <a:r>
              <a:rPr lang="hr-HR" sz="2400" dirty="0" err="1" smtClean="0"/>
              <a:t>with</a:t>
            </a:r>
            <a:r>
              <a:rPr lang="hr-HR" sz="2400" dirty="0" smtClean="0"/>
              <a:t> ___________________ .</a:t>
            </a:r>
          </a:p>
          <a:p>
            <a:r>
              <a:rPr lang="hr-HR" sz="2400" dirty="0" smtClean="0"/>
              <a:t>7. </a:t>
            </a:r>
            <a:r>
              <a:rPr lang="hr-HR" sz="2400" dirty="0" err="1" smtClean="0"/>
              <a:t>According</a:t>
            </a:r>
            <a:r>
              <a:rPr lang="hr-HR" sz="2400" dirty="0" smtClean="0"/>
              <a:t> to </a:t>
            </a:r>
            <a:r>
              <a:rPr lang="hr-HR" sz="2400" dirty="0" err="1" smtClean="0"/>
              <a:t>the</a:t>
            </a:r>
            <a:r>
              <a:rPr lang="hr-HR" sz="2400" dirty="0" smtClean="0"/>
              <a:t> </a:t>
            </a:r>
            <a:r>
              <a:rPr lang="hr-HR" sz="2400" dirty="0" err="1" smtClean="0"/>
              <a:t>doctrine</a:t>
            </a:r>
            <a:r>
              <a:rPr lang="hr-HR" sz="2400" dirty="0" smtClean="0"/>
              <a:t> </a:t>
            </a:r>
            <a:r>
              <a:rPr lang="hr-HR" sz="2400" dirty="0" err="1" smtClean="0"/>
              <a:t>of</a:t>
            </a:r>
            <a:r>
              <a:rPr lang="hr-HR" sz="2400" dirty="0" smtClean="0"/>
              <a:t> </a:t>
            </a:r>
            <a:r>
              <a:rPr lang="hr-HR" sz="2400" dirty="0" err="1" smtClean="0"/>
              <a:t>precedent</a:t>
            </a:r>
            <a:r>
              <a:rPr lang="hr-HR" sz="2400" dirty="0" smtClean="0"/>
              <a:t> _____________ </a:t>
            </a:r>
            <a:r>
              <a:rPr lang="hr-HR" sz="2400" dirty="0" err="1" smtClean="0"/>
              <a:t>courts</a:t>
            </a:r>
            <a:r>
              <a:rPr lang="hr-HR" sz="2400" dirty="0" smtClean="0"/>
              <a:t> are </a:t>
            </a:r>
            <a:r>
              <a:rPr lang="hr-HR" sz="2400" dirty="0" err="1" smtClean="0"/>
              <a:t>bound</a:t>
            </a:r>
            <a:r>
              <a:rPr lang="hr-HR" sz="2400" dirty="0" smtClean="0"/>
              <a:t> </a:t>
            </a:r>
            <a:r>
              <a:rPr lang="hr-HR" sz="2400" dirty="0" err="1" smtClean="0"/>
              <a:t>by</a:t>
            </a:r>
            <a:r>
              <a:rPr lang="hr-HR" sz="2400" dirty="0" smtClean="0"/>
              <a:t> </a:t>
            </a:r>
            <a:r>
              <a:rPr lang="hr-HR" sz="2400" dirty="0" err="1" smtClean="0"/>
              <a:t>decisions</a:t>
            </a:r>
            <a:r>
              <a:rPr lang="hr-HR" sz="2400" dirty="0" smtClean="0"/>
              <a:t> </a:t>
            </a:r>
            <a:r>
              <a:rPr lang="hr-HR" sz="2400" dirty="0" err="1" smtClean="0"/>
              <a:t>of</a:t>
            </a:r>
            <a:r>
              <a:rPr lang="hr-HR" sz="2400" dirty="0" smtClean="0"/>
              <a:t> _____________ </a:t>
            </a:r>
            <a:r>
              <a:rPr lang="hr-HR" sz="2400" dirty="0" err="1" smtClean="0"/>
              <a:t>courts</a:t>
            </a:r>
            <a:r>
              <a:rPr lang="hr-HR" sz="2400" dirty="0" smtClean="0"/>
              <a:t>.</a:t>
            </a:r>
          </a:p>
          <a:p>
            <a:r>
              <a:rPr lang="hr-HR" sz="2400" dirty="0" smtClean="0"/>
              <a:t>8. </a:t>
            </a:r>
            <a:r>
              <a:rPr lang="hr-HR" sz="2400" dirty="0" smtClean="0"/>
              <a:t>_________ ______________ </a:t>
            </a:r>
            <a:r>
              <a:rPr lang="hr-HR" sz="2400" dirty="0" err="1" smtClean="0"/>
              <a:t>is</a:t>
            </a:r>
            <a:r>
              <a:rPr lang="hr-HR" sz="2400" dirty="0" smtClean="0"/>
              <a:t> </a:t>
            </a:r>
            <a:r>
              <a:rPr lang="hr-HR" sz="2400" dirty="0" err="1" smtClean="0"/>
              <a:t>the</a:t>
            </a:r>
            <a:r>
              <a:rPr lang="hr-HR" sz="2400" dirty="0" smtClean="0"/>
              <a:t> </a:t>
            </a:r>
            <a:r>
              <a:rPr lang="hr-HR" sz="2400" dirty="0" err="1" smtClean="0"/>
              <a:t>part</a:t>
            </a:r>
            <a:r>
              <a:rPr lang="hr-HR" sz="2400" dirty="0" smtClean="0"/>
              <a:t> </a:t>
            </a:r>
            <a:r>
              <a:rPr lang="hr-HR" sz="2400" dirty="0" err="1" smtClean="0"/>
              <a:t>of</a:t>
            </a:r>
            <a:r>
              <a:rPr lang="hr-HR" sz="2400" dirty="0" smtClean="0"/>
              <a:t> a </a:t>
            </a:r>
            <a:r>
              <a:rPr lang="hr-HR" sz="2400" dirty="0" err="1" smtClean="0"/>
              <a:t>common</a:t>
            </a:r>
            <a:r>
              <a:rPr lang="hr-HR" sz="2400" dirty="0" smtClean="0"/>
              <a:t> </a:t>
            </a:r>
            <a:r>
              <a:rPr lang="hr-HR" sz="2400" dirty="0" err="1" smtClean="0"/>
              <a:t>law</a:t>
            </a:r>
            <a:r>
              <a:rPr lang="hr-HR" sz="2400" dirty="0" smtClean="0"/>
              <a:t> </a:t>
            </a:r>
            <a:r>
              <a:rPr lang="hr-HR" sz="2400" dirty="0" err="1" smtClean="0"/>
              <a:t>judgement</a:t>
            </a:r>
            <a:r>
              <a:rPr lang="hr-HR" sz="2400" dirty="0" smtClean="0"/>
              <a:t> </a:t>
            </a:r>
            <a:r>
              <a:rPr lang="hr-HR" sz="2400" dirty="0" err="1" smtClean="0"/>
              <a:t>in</a:t>
            </a:r>
            <a:r>
              <a:rPr lang="hr-HR" sz="2400" dirty="0" smtClean="0"/>
              <a:t> </a:t>
            </a:r>
            <a:r>
              <a:rPr lang="hr-HR" sz="2400" dirty="0" err="1" smtClean="0"/>
              <a:t>which</a:t>
            </a:r>
            <a:r>
              <a:rPr lang="hr-HR" sz="2400" dirty="0" smtClean="0"/>
              <a:t> </a:t>
            </a:r>
            <a:r>
              <a:rPr lang="hr-HR" sz="2400" dirty="0" err="1" smtClean="0"/>
              <a:t>the</a:t>
            </a:r>
            <a:r>
              <a:rPr lang="hr-HR" sz="2400" dirty="0" smtClean="0"/>
              <a:t> </a:t>
            </a:r>
            <a:r>
              <a:rPr lang="hr-HR" sz="2400" dirty="0" err="1" smtClean="0"/>
              <a:t>principle</a:t>
            </a:r>
            <a:r>
              <a:rPr lang="hr-HR" sz="2400" dirty="0" smtClean="0"/>
              <a:t> </a:t>
            </a:r>
            <a:r>
              <a:rPr lang="hr-HR" sz="2400" dirty="0" err="1" smtClean="0"/>
              <a:t>which</a:t>
            </a:r>
            <a:r>
              <a:rPr lang="hr-HR" sz="2400" dirty="0" smtClean="0"/>
              <a:t> must </a:t>
            </a:r>
            <a:r>
              <a:rPr lang="hr-HR" sz="2400" dirty="0" err="1" smtClean="0"/>
              <a:t>be</a:t>
            </a:r>
            <a:r>
              <a:rPr lang="hr-HR" sz="2400" dirty="0" smtClean="0"/>
              <a:t> </a:t>
            </a:r>
            <a:r>
              <a:rPr lang="hr-HR" sz="2400" dirty="0" err="1" smtClean="0"/>
              <a:t>followed</a:t>
            </a:r>
            <a:r>
              <a:rPr lang="hr-HR" sz="2400" dirty="0" smtClean="0"/>
              <a:t> </a:t>
            </a:r>
            <a:r>
              <a:rPr lang="hr-HR" sz="2400" dirty="0" err="1" smtClean="0"/>
              <a:t>is</a:t>
            </a:r>
            <a:r>
              <a:rPr lang="hr-HR" sz="2400" dirty="0" smtClean="0"/>
              <a:t> </a:t>
            </a:r>
            <a:r>
              <a:rPr lang="hr-HR" sz="2400" dirty="0" err="1"/>
              <a:t>expressed</a:t>
            </a:r>
            <a:r>
              <a:rPr lang="hr-HR" sz="2400" dirty="0" smtClean="0"/>
              <a:t>.</a:t>
            </a:r>
          </a:p>
          <a:p>
            <a:r>
              <a:rPr lang="hr-HR" sz="2400" dirty="0" smtClean="0"/>
              <a:t>9. </a:t>
            </a:r>
            <a:r>
              <a:rPr lang="hr-HR" sz="2400" dirty="0" err="1" smtClean="0"/>
              <a:t>The</a:t>
            </a:r>
            <a:r>
              <a:rPr lang="hr-HR" sz="2400" dirty="0" smtClean="0"/>
              <a:t> </a:t>
            </a:r>
            <a:r>
              <a:rPr lang="hr-HR" sz="2400" dirty="0" err="1" smtClean="0"/>
              <a:t>main</a:t>
            </a:r>
            <a:r>
              <a:rPr lang="hr-HR" sz="2400" dirty="0" smtClean="0"/>
              <a:t> </a:t>
            </a:r>
            <a:r>
              <a:rPr lang="hr-HR" sz="2400" dirty="0" err="1" smtClean="0"/>
              <a:t>equitable</a:t>
            </a:r>
            <a:r>
              <a:rPr lang="hr-HR" sz="2400" dirty="0" smtClean="0"/>
              <a:t> </a:t>
            </a:r>
            <a:r>
              <a:rPr lang="hr-HR" sz="2400" dirty="0" err="1" smtClean="0"/>
              <a:t>remedies</a:t>
            </a:r>
            <a:r>
              <a:rPr lang="hr-HR" sz="2400" dirty="0" smtClean="0"/>
              <a:t> </a:t>
            </a:r>
            <a:r>
              <a:rPr lang="hr-HR" sz="2400" dirty="0" err="1" smtClean="0"/>
              <a:t>were</a:t>
            </a:r>
            <a:r>
              <a:rPr lang="hr-HR" sz="2400" dirty="0" smtClean="0"/>
              <a:t>: __________________, _____________________, ____________________ ,</a:t>
            </a:r>
          </a:p>
          <a:p>
            <a:r>
              <a:rPr lang="hr-HR" sz="2400" dirty="0" err="1"/>
              <a:t>a</a:t>
            </a:r>
            <a:r>
              <a:rPr lang="hr-HR" sz="2400" dirty="0" err="1" smtClean="0"/>
              <a:t>nd</a:t>
            </a:r>
            <a:r>
              <a:rPr lang="hr-HR" sz="2400" dirty="0" smtClean="0"/>
              <a:t> _________________________.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88638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8269" y="286603"/>
            <a:ext cx="10798233" cy="943681"/>
          </a:xfrm>
        </p:spPr>
        <p:txBody>
          <a:bodyPr>
            <a:normAutofit/>
          </a:bodyPr>
          <a:lstStyle/>
          <a:p>
            <a:r>
              <a:rPr lang="hr-HR" sz="3200" b="1" dirty="0" err="1" smtClean="0"/>
              <a:t>Exercise</a:t>
            </a:r>
            <a:r>
              <a:rPr lang="hr-HR" sz="3200" b="1" dirty="0" smtClean="0"/>
              <a:t> V  -   </a:t>
            </a:r>
            <a:r>
              <a:rPr lang="hr-HR" sz="3200" i="1" dirty="0" err="1" smtClean="0"/>
              <a:t>Complete</a:t>
            </a:r>
            <a:r>
              <a:rPr lang="hr-HR" sz="3200" i="1" dirty="0" smtClean="0"/>
              <a:t> the </a:t>
            </a:r>
            <a:r>
              <a:rPr lang="hr-HR" sz="3200" i="1" dirty="0" err="1" smtClean="0"/>
              <a:t>following</a:t>
            </a:r>
            <a:r>
              <a:rPr lang="hr-HR" sz="3200" i="1" dirty="0" smtClean="0"/>
              <a:t> </a:t>
            </a:r>
            <a:r>
              <a:rPr lang="hr-HR" sz="3200" i="1" dirty="0" err="1" smtClean="0"/>
              <a:t>statements</a:t>
            </a:r>
            <a:r>
              <a:rPr lang="hr-HR" sz="3200" i="1" dirty="0" smtClean="0"/>
              <a:t> </a:t>
            </a:r>
            <a:r>
              <a:rPr lang="hr-HR" sz="3200" i="1" dirty="0" err="1" smtClean="0"/>
              <a:t>with</a:t>
            </a:r>
            <a:r>
              <a:rPr lang="hr-HR" sz="3200" i="1" dirty="0" smtClean="0"/>
              <a:t> </a:t>
            </a:r>
            <a:r>
              <a:rPr lang="hr-HR" sz="3200" i="1" dirty="0" err="1" smtClean="0"/>
              <a:t>appropriate</a:t>
            </a:r>
            <a:r>
              <a:rPr lang="hr-HR" sz="3200" i="1" dirty="0" smtClean="0"/>
              <a:t> </a:t>
            </a:r>
            <a:r>
              <a:rPr lang="hr-HR" sz="3200" i="1" dirty="0" err="1" smtClean="0"/>
              <a:t>legal</a:t>
            </a:r>
            <a:r>
              <a:rPr lang="hr-HR" sz="3200" i="1" dirty="0" smtClean="0"/>
              <a:t> </a:t>
            </a:r>
            <a:r>
              <a:rPr lang="hr-HR" sz="3200" i="1" dirty="0" err="1" smtClean="0"/>
              <a:t>terms</a:t>
            </a:r>
            <a:r>
              <a:rPr lang="hr-HR" sz="3200" i="1" dirty="0" smtClean="0"/>
              <a:t> </a:t>
            </a:r>
            <a:r>
              <a:rPr lang="hr-HR" sz="3200" i="1" dirty="0" err="1" smtClean="0"/>
              <a:t>given</a:t>
            </a:r>
            <a:r>
              <a:rPr lang="hr-HR" sz="3200" i="1" dirty="0" smtClean="0"/>
              <a:t> </a:t>
            </a:r>
            <a:r>
              <a:rPr lang="hr-HR" sz="3200" i="1" dirty="0" err="1" smtClean="0"/>
              <a:t>below</a:t>
            </a:r>
            <a:r>
              <a:rPr lang="hr-HR" sz="3200" i="1" dirty="0" smtClean="0"/>
              <a:t>.</a:t>
            </a:r>
            <a:endParaRPr lang="en-US" sz="32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230284"/>
            <a:ext cx="11338561" cy="580869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hr-HR" sz="2400" i="1" dirty="0" smtClean="0">
              <a:solidFill>
                <a:srgbClr val="FF9900"/>
              </a:solidFill>
            </a:endParaRPr>
          </a:p>
          <a:p>
            <a:pPr marL="0" indent="0" algn="ctr">
              <a:buNone/>
            </a:pPr>
            <a:r>
              <a:rPr lang="hr-HR" sz="2400" i="1" dirty="0" err="1">
                <a:solidFill>
                  <a:srgbClr val="FF9900"/>
                </a:solidFill>
              </a:rPr>
              <a:t>s</a:t>
            </a:r>
            <a:r>
              <a:rPr lang="hr-HR" sz="2400" i="1" dirty="0" err="1" smtClean="0">
                <a:solidFill>
                  <a:srgbClr val="FF9900"/>
                </a:solidFill>
              </a:rPr>
              <a:t>elf-employed</a:t>
            </a:r>
            <a:r>
              <a:rPr lang="hr-HR" sz="2400" i="1" dirty="0" smtClean="0">
                <a:solidFill>
                  <a:srgbClr val="FF9900"/>
                </a:solidFill>
              </a:rPr>
              <a:t>  -  </a:t>
            </a:r>
            <a:r>
              <a:rPr lang="hr-HR" sz="2400" i="1" dirty="0" err="1" smtClean="0">
                <a:solidFill>
                  <a:srgbClr val="FF9900"/>
                </a:solidFill>
              </a:rPr>
              <a:t>reversed</a:t>
            </a:r>
            <a:r>
              <a:rPr lang="hr-HR" sz="2400" i="1" dirty="0" smtClean="0">
                <a:solidFill>
                  <a:srgbClr val="FF9900"/>
                </a:solidFill>
              </a:rPr>
              <a:t>  -  </a:t>
            </a:r>
            <a:r>
              <a:rPr lang="hr-HR" sz="2400" i="1" dirty="0" err="1" smtClean="0">
                <a:solidFill>
                  <a:srgbClr val="FF9900"/>
                </a:solidFill>
              </a:rPr>
              <a:t>indictment</a:t>
            </a:r>
            <a:r>
              <a:rPr lang="hr-HR" sz="2400" i="1" dirty="0" smtClean="0">
                <a:solidFill>
                  <a:srgbClr val="FF9900"/>
                </a:solidFill>
              </a:rPr>
              <a:t>  -  </a:t>
            </a:r>
            <a:r>
              <a:rPr lang="hr-HR" sz="2400" i="1" dirty="0" err="1" smtClean="0">
                <a:solidFill>
                  <a:srgbClr val="FF9900"/>
                </a:solidFill>
              </a:rPr>
              <a:t>public</a:t>
            </a:r>
            <a:r>
              <a:rPr lang="hr-HR" sz="2400" i="1" dirty="0" smtClean="0">
                <a:solidFill>
                  <a:srgbClr val="FF9900"/>
                </a:solidFill>
              </a:rPr>
              <a:t>  -  instance  -   </a:t>
            </a:r>
            <a:r>
              <a:rPr lang="hr-HR" sz="2400" i="1" dirty="0" err="1" smtClean="0">
                <a:solidFill>
                  <a:srgbClr val="FF9900"/>
                </a:solidFill>
              </a:rPr>
              <a:t>proposing</a:t>
            </a:r>
            <a:r>
              <a:rPr lang="hr-HR" sz="2400" i="1" dirty="0" smtClean="0">
                <a:solidFill>
                  <a:srgbClr val="FF9900"/>
                </a:solidFill>
              </a:rPr>
              <a:t>  -  </a:t>
            </a:r>
            <a:r>
              <a:rPr lang="hr-HR" sz="2400" i="1" dirty="0" err="1" smtClean="0">
                <a:solidFill>
                  <a:srgbClr val="FF9900"/>
                </a:solidFill>
              </a:rPr>
              <a:t>government</a:t>
            </a:r>
            <a:endParaRPr lang="hr-HR" sz="2400" i="1" dirty="0">
              <a:solidFill>
                <a:srgbClr val="FF9900"/>
              </a:solidFill>
            </a:endParaRPr>
          </a:p>
          <a:p>
            <a:endParaRPr lang="hr-HR" sz="2400" dirty="0"/>
          </a:p>
          <a:p>
            <a:pPr marL="457200" indent="-457200">
              <a:buAutoNum type="arabicPeriod"/>
            </a:pPr>
            <a:r>
              <a:rPr lang="hr-HR" sz="2400" dirty="0" err="1" smtClean="0"/>
              <a:t>MPs</a:t>
            </a:r>
            <a:r>
              <a:rPr lang="hr-HR" sz="2400" dirty="0" smtClean="0"/>
              <a:t> are </a:t>
            </a:r>
            <a:r>
              <a:rPr lang="hr-HR" sz="2400" dirty="0" err="1" smtClean="0"/>
              <a:t>involved</a:t>
            </a:r>
            <a:r>
              <a:rPr lang="hr-HR" sz="2400" dirty="0" smtClean="0"/>
              <a:t> </a:t>
            </a:r>
            <a:r>
              <a:rPr lang="hr-HR" sz="2400" dirty="0" err="1" smtClean="0"/>
              <a:t>in</a:t>
            </a:r>
            <a:r>
              <a:rPr lang="hr-HR" sz="2400" dirty="0" smtClean="0"/>
              <a:t> </a:t>
            </a:r>
            <a:r>
              <a:rPr lang="hr-HR" sz="2400" dirty="0" err="1" smtClean="0"/>
              <a:t>cosidering</a:t>
            </a:r>
            <a:r>
              <a:rPr lang="hr-HR" sz="2400" dirty="0" smtClean="0"/>
              <a:t> </a:t>
            </a:r>
            <a:r>
              <a:rPr lang="hr-HR" sz="2400" dirty="0" err="1" smtClean="0"/>
              <a:t>and</a:t>
            </a:r>
            <a:r>
              <a:rPr lang="hr-HR" sz="2400" dirty="0" smtClean="0"/>
              <a:t> _______________ </a:t>
            </a:r>
            <a:r>
              <a:rPr lang="hr-HR" sz="2400" dirty="0" err="1" smtClean="0"/>
              <a:t>new</a:t>
            </a:r>
            <a:r>
              <a:rPr lang="hr-HR" sz="2400" dirty="0" smtClean="0"/>
              <a:t> </a:t>
            </a:r>
            <a:r>
              <a:rPr lang="hr-HR" sz="2400" dirty="0" err="1" smtClean="0"/>
              <a:t>laws</a:t>
            </a:r>
            <a:r>
              <a:rPr lang="hr-HR" sz="2400" dirty="0" smtClean="0"/>
              <a:t>.</a:t>
            </a:r>
          </a:p>
          <a:p>
            <a:pPr marL="457200" indent="-457200">
              <a:buAutoNum type="arabicPeriod"/>
            </a:pPr>
            <a:r>
              <a:rPr lang="hr-HR" sz="2400" dirty="0" smtClean="0"/>
              <a:t>In </a:t>
            </a:r>
            <a:r>
              <a:rPr lang="hr-HR" sz="2400" dirty="0" err="1" smtClean="0"/>
              <a:t>the</a:t>
            </a:r>
            <a:r>
              <a:rPr lang="hr-HR" sz="2400" dirty="0" smtClean="0"/>
              <a:t> UK, </a:t>
            </a:r>
            <a:r>
              <a:rPr lang="hr-HR" sz="2400" dirty="0" err="1" smtClean="0"/>
              <a:t>the</a:t>
            </a:r>
            <a:r>
              <a:rPr lang="hr-HR" sz="2400" dirty="0" smtClean="0"/>
              <a:t> most </a:t>
            </a:r>
            <a:r>
              <a:rPr lang="hr-HR" sz="2400" dirty="0" err="1" smtClean="0"/>
              <a:t>common</a:t>
            </a:r>
            <a:r>
              <a:rPr lang="hr-HR" sz="2400" dirty="0" smtClean="0"/>
              <a:t> </a:t>
            </a:r>
            <a:r>
              <a:rPr lang="hr-HR" sz="2400" dirty="0" err="1" smtClean="0"/>
              <a:t>form</a:t>
            </a:r>
            <a:r>
              <a:rPr lang="hr-HR" sz="2400" dirty="0" smtClean="0"/>
              <a:t> </a:t>
            </a:r>
            <a:r>
              <a:rPr lang="hr-HR" sz="2400" dirty="0" err="1" smtClean="0"/>
              <a:t>of</a:t>
            </a:r>
            <a:r>
              <a:rPr lang="hr-HR" sz="2400" dirty="0" smtClean="0"/>
              <a:t> </a:t>
            </a:r>
            <a:r>
              <a:rPr lang="hr-HR" sz="2400" dirty="0" err="1" smtClean="0"/>
              <a:t>legislation</a:t>
            </a:r>
            <a:r>
              <a:rPr lang="hr-HR" sz="2400" dirty="0" smtClean="0"/>
              <a:t> </a:t>
            </a:r>
            <a:r>
              <a:rPr lang="hr-HR" sz="2400" dirty="0" err="1" smtClean="0"/>
              <a:t>is</a:t>
            </a:r>
            <a:r>
              <a:rPr lang="hr-HR" sz="2400" dirty="0" smtClean="0"/>
              <a:t> </a:t>
            </a:r>
            <a:r>
              <a:rPr lang="hr-HR" sz="2400" dirty="0" err="1" smtClean="0"/>
              <a:t>that</a:t>
            </a:r>
            <a:r>
              <a:rPr lang="hr-HR" sz="2400" dirty="0" smtClean="0"/>
              <a:t> </a:t>
            </a:r>
            <a:r>
              <a:rPr lang="hr-HR" sz="2400" dirty="0" err="1" smtClean="0"/>
              <a:t>of</a:t>
            </a:r>
            <a:r>
              <a:rPr lang="hr-HR" sz="2400" dirty="0" smtClean="0"/>
              <a:t> _________ </a:t>
            </a:r>
            <a:r>
              <a:rPr lang="hr-HR" sz="2400" dirty="0" err="1" smtClean="0"/>
              <a:t>bill</a:t>
            </a:r>
            <a:r>
              <a:rPr lang="hr-HR" sz="2400" dirty="0" smtClean="0"/>
              <a:t>, </a:t>
            </a:r>
            <a:r>
              <a:rPr lang="hr-HR" sz="2400" dirty="0" err="1" smtClean="0"/>
              <a:t>which</a:t>
            </a:r>
            <a:r>
              <a:rPr lang="hr-HR" sz="2400" dirty="0" smtClean="0"/>
              <a:t> are </a:t>
            </a:r>
            <a:r>
              <a:rPr lang="hr-HR" sz="2400" dirty="0" err="1" smtClean="0"/>
              <a:t>introduced</a:t>
            </a:r>
            <a:r>
              <a:rPr lang="hr-HR" sz="2400" dirty="0" smtClean="0"/>
              <a:t> </a:t>
            </a:r>
            <a:r>
              <a:rPr lang="hr-HR" sz="2400" dirty="0" err="1" smtClean="0"/>
              <a:t>by</a:t>
            </a:r>
            <a:r>
              <a:rPr lang="hr-HR" sz="2400" dirty="0" smtClean="0"/>
              <a:t> _____________ </a:t>
            </a:r>
            <a:r>
              <a:rPr lang="hr-HR" sz="2400" dirty="0" err="1" smtClean="0"/>
              <a:t>ministers</a:t>
            </a:r>
            <a:r>
              <a:rPr lang="hr-HR" sz="2400" dirty="0" smtClean="0"/>
              <a:t>.</a:t>
            </a:r>
          </a:p>
          <a:p>
            <a:pPr marL="457200" indent="-457200">
              <a:buAutoNum type="arabicPeriod"/>
            </a:pPr>
            <a:r>
              <a:rPr lang="hr-HR" sz="2400" dirty="0" err="1" smtClean="0"/>
              <a:t>The</a:t>
            </a:r>
            <a:r>
              <a:rPr lang="hr-HR" sz="2400" dirty="0" smtClean="0"/>
              <a:t> ________________ </a:t>
            </a:r>
            <a:r>
              <a:rPr lang="hr-HR" sz="2400" dirty="0" err="1" smtClean="0"/>
              <a:t>barristers</a:t>
            </a:r>
            <a:r>
              <a:rPr lang="hr-HR" sz="2400" dirty="0" smtClean="0"/>
              <a:t> are </a:t>
            </a:r>
            <a:r>
              <a:rPr lang="hr-HR" sz="2400" dirty="0" err="1" smtClean="0"/>
              <a:t>usually</a:t>
            </a:r>
            <a:r>
              <a:rPr lang="hr-HR" sz="2400" dirty="0" smtClean="0"/>
              <a:t> </a:t>
            </a:r>
            <a:r>
              <a:rPr lang="hr-HR" sz="2400" dirty="0" err="1" smtClean="0"/>
              <a:t>grouped</a:t>
            </a:r>
            <a:r>
              <a:rPr lang="hr-HR" sz="2400" dirty="0" smtClean="0"/>
              <a:t> </a:t>
            </a:r>
            <a:r>
              <a:rPr lang="hr-HR" sz="2400" dirty="0" err="1" smtClean="0"/>
              <a:t>in</a:t>
            </a:r>
            <a:r>
              <a:rPr lang="hr-HR" sz="2400" dirty="0" smtClean="0"/>
              <a:t> </a:t>
            </a:r>
            <a:r>
              <a:rPr lang="hr-HR" sz="2400" dirty="0" err="1" smtClean="0"/>
              <a:t>offices</a:t>
            </a:r>
            <a:r>
              <a:rPr lang="hr-HR" sz="2400" dirty="0" smtClean="0"/>
              <a:t> </a:t>
            </a:r>
            <a:r>
              <a:rPr lang="hr-HR" sz="2400" dirty="0" err="1" smtClean="0"/>
              <a:t>called</a:t>
            </a:r>
            <a:r>
              <a:rPr lang="hr-HR" sz="2400" dirty="0" smtClean="0"/>
              <a:t> ‘</a:t>
            </a:r>
            <a:r>
              <a:rPr lang="hr-HR" sz="2400" dirty="0" err="1" smtClean="0"/>
              <a:t>chambers</a:t>
            </a:r>
            <a:r>
              <a:rPr lang="hr-HR" sz="2400" dirty="0" smtClean="0"/>
              <a:t>’.</a:t>
            </a:r>
          </a:p>
          <a:p>
            <a:pPr marL="457200" indent="-457200">
              <a:buAutoNum type="arabicPeriod"/>
            </a:pPr>
            <a:r>
              <a:rPr lang="hr-HR" sz="2400" dirty="0" err="1" smtClean="0"/>
              <a:t>The</a:t>
            </a:r>
            <a:r>
              <a:rPr lang="hr-HR" sz="2400" dirty="0" smtClean="0"/>
              <a:t> </a:t>
            </a:r>
            <a:r>
              <a:rPr lang="hr-HR" sz="2400" dirty="0" err="1" smtClean="0"/>
              <a:t>Crown</a:t>
            </a:r>
            <a:r>
              <a:rPr lang="hr-HR" sz="2400" dirty="0" smtClean="0"/>
              <a:t> Court </a:t>
            </a:r>
            <a:r>
              <a:rPr lang="hr-HR" sz="2400" dirty="0" err="1" smtClean="0"/>
              <a:t>is</a:t>
            </a:r>
            <a:r>
              <a:rPr lang="hr-HR" sz="2400" dirty="0" smtClean="0"/>
              <a:t> </a:t>
            </a:r>
            <a:r>
              <a:rPr lang="hr-HR" sz="2400" dirty="0" err="1" smtClean="0"/>
              <a:t>the</a:t>
            </a:r>
            <a:r>
              <a:rPr lang="hr-HR" sz="2400" dirty="0" smtClean="0"/>
              <a:t> </a:t>
            </a:r>
            <a:r>
              <a:rPr lang="hr-HR" sz="2400" dirty="0" err="1" smtClean="0"/>
              <a:t>higher</a:t>
            </a:r>
            <a:r>
              <a:rPr lang="hr-HR" sz="2400" dirty="0" smtClean="0"/>
              <a:t> </a:t>
            </a:r>
            <a:r>
              <a:rPr lang="hr-HR" sz="2400" dirty="0" err="1" smtClean="0"/>
              <a:t>criminal</a:t>
            </a:r>
            <a:r>
              <a:rPr lang="hr-HR" sz="2400" dirty="0" smtClean="0"/>
              <a:t> </a:t>
            </a:r>
            <a:r>
              <a:rPr lang="hr-HR" sz="2400" dirty="0" err="1" smtClean="0"/>
              <a:t>court</a:t>
            </a:r>
            <a:r>
              <a:rPr lang="hr-HR" sz="2400" dirty="0" smtClean="0"/>
              <a:t> </a:t>
            </a:r>
            <a:r>
              <a:rPr lang="hr-HR" sz="2400" dirty="0" err="1" smtClean="0"/>
              <a:t>of</a:t>
            </a:r>
            <a:r>
              <a:rPr lang="hr-HR" sz="2400" dirty="0" smtClean="0"/>
              <a:t> </a:t>
            </a:r>
            <a:r>
              <a:rPr lang="hr-HR" sz="2400" dirty="0" err="1" smtClean="0"/>
              <a:t>first</a:t>
            </a:r>
            <a:r>
              <a:rPr lang="hr-HR" sz="2400" dirty="0" smtClean="0"/>
              <a:t> _____________ </a:t>
            </a:r>
            <a:r>
              <a:rPr lang="hr-HR" sz="2400" dirty="0" err="1" smtClean="0"/>
              <a:t>with</a:t>
            </a:r>
            <a:r>
              <a:rPr lang="hr-HR" sz="2400" dirty="0" smtClean="0"/>
              <a:t> </a:t>
            </a:r>
            <a:r>
              <a:rPr lang="hr-HR" sz="2400" dirty="0" err="1" smtClean="0"/>
              <a:t>exclusive</a:t>
            </a:r>
            <a:r>
              <a:rPr lang="hr-HR" sz="2400" dirty="0" smtClean="0"/>
              <a:t> </a:t>
            </a:r>
            <a:r>
              <a:rPr lang="hr-HR" sz="2400" dirty="0" err="1" smtClean="0"/>
              <a:t>jurisdiction</a:t>
            </a:r>
            <a:r>
              <a:rPr lang="hr-HR" sz="2400" dirty="0" smtClean="0"/>
              <a:t> for </a:t>
            </a:r>
            <a:r>
              <a:rPr lang="hr-HR" sz="2400" dirty="0" err="1" smtClean="0"/>
              <a:t>trials</a:t>
            </a:r>
            <a:r>
              <a:rPr lang="hr-HR" sz="2400" dirty="0" smtClean="0"/>
              <a:t> on ____________ .</a:t>
            </a:r>
          </a:p>
          <a:p>
            <a:pPr marL="457200" indent="-457200">
              <a:buAutoNum type="arabicPeriod"/>
            </a:pPr>
            <a:r>
              <a:rPr lang="hr-HR" sz="2400" dirty="0" smtClean="0"/>
              <a:t>A </a:t>
            </a:r>
            <a:r>
              <a:rPr lang="hr-HR" sz="2400" dirty="0" err="1" smtClean="0"/>
              <a:t>decision</a:t>
            </a:r>
            <a:r>
              <a:rPr lang="hr-HR" sz="2400" dirty="0" smtClean="0"/>
              <a:t> </a:t>
            </a:r>
            <a:r>
              <a:rPr lang="hr-HR" sz="2400" dirty="0" err="1" smtClean="0"/>
              <a:t>is</a:t>
            </a:r>
            <a:r>
              <a:rPr lang="hr-HR" sz="2400" dirty="0" smtClean="0"/>
              <a:t> </a:t>
            </a:r>
            <a:r>
              <a:rPr lang="hr-HR" sz="2400" dirty="0" err="1" smtClean="0"/>
              <a:t>said</a:t>
            </a:r>
            <a:r>
              <a:rPr lang="hr-HR" sz="2400" dirty="0" smtClean="0"/>
              <a:t> to </a:t>
            </a:r>
            <a:r>
              <a:rPr lang="hr-HR" sz="2400" dirty="0" err="1" smtClean="0"/>
              <a:t>be</a:t>
            </a:r>
            <a:r>
              <a:rPr lang="hr-HR" sz="2400" dirty="0" smtClean="0"/>
              <a:t> ______________ </a:t>
            </a:r>
            <a:r>
              <a:rPr lang="hr-HR" sz="2400" dirty="0" err="1" smtClean="0"/>
              <a:t>when</a:t>
            </a:r>
            <a:r>
              <a:rPr lang="hr-HR" sz="2400" dirty="0" smtClean="0"/>
              <a:t> a </a:t>
            </a:r>
            <a:r>
              <a:rPr lang="hr-HR" sz="2400" dirty="0" err="1" smtClean="0"/>
              <a:t>higher</a:t>
            </a:r>
            <a:r>
              <a:rPr lang="hr-HR" sz="2400" dirty="0" smtClean="0"/>
              <a:t> </a:t>
            </a:r>
            <a:r>
              <a:rPr lang="hr-HR" sz="2400" dirty="0" err="1" smtClean="0"/>
              <a:t>court</a:t>
            </a:r>
            <a:r>
              <a:rPr lang="hr-HR" sz="2400" dirty="0" smtClean="0"/>
              <a:t>, on </a:t>
            </a:r>
            <a:r>
              <a:rPr lang="hr-HR" sz="2400" dirty="0" err="1" smtClean="0"/>
              <a:t>appeal</a:t>
            </a:r>
            <a:r>
              <a:rPr lang="hr-HR" sz="2400" dirty="0" smtClean="0"/>
              <a:t>, </a:t>
            </a:r>
            <a:r>
              <a:rPr lang="hr-HR" sz="2400" dirty="0" err="1" smtClean="0"/>
              <a:t>comes</a:t>
            </a:r>
            <a:r>
              <a:rPr lang="hr-HR" sz="2400" dirty="0" smtClean="0"/>
              <a:t> to </a:t>
            </a:r>
            <a:r>
              <a:rPr lang="hr-HR" sz="2400" dirty="0" err="1" smtClean="0"/>
              <a:t>the</a:t>
            </a:r>
            <a:r>
              <a:rPr lang="hr-HR" sz="2400" dirty="0" smtClean="0"/>
              <a:t> </a:t>
            </a:r>
            <a:r>
              <a:rPr lang="hr-HR" sz="2400" dirty="0" err="1" smtClean="0"/>
              <a:t>opposite</a:t>
            </a:r>
            <a:r>
              <a:rPr lang="hr-HR" sz="2400" dirty="0" smtClean="0"/>
              <a:t> </a:t>
            </a:r>
            <a:r>
              <a:rPr lang="hr-HR" sz="2400" dirty="0" err="1" smtClean="0"/>
              <a:t>conclusion</a:t>
            </a:r>
            <a:r>
              <a:rPr lang="hr-HR" sz="2400" dirty="0" smtClean="0"/>
              <a:t> to </a:t>
            </a:r>
            <a:r>
              <a:rPr lang="hr-HR" sz="2400" dirty="0" err="1" smtClean="0"/>
              <a:t>the</a:t>
            </a:r>
            <a:r>
              <a:rPr lang="hr-HR" sz="2400" dirty="0" smtClean="0"/>
              <a:t> </a:t>
            </a:r>
            <a:r>
              <a:rPr lang="hr-HR" sz="2400" dirty="0" err="1" smtClean="0"/>
              <a:t>court</a:t>
            </a:r>
            <a:r>
              <a:rPr lang="hr-HR" sz="2400" dirty="0" smtClean="0"/>
              <a:t> </a:t>
            </a:r>
            <a:r>
              <a:rPr lang="hr-HR" sz="2400" dirty="0" err="1" smtClean="0"/>
              <a:t>whose</a:t>
            </a:r>
            <a:r>
              <a:rPr lang="hr-HR" sz="2400" dirty="0" smtClean="0"/>
              <a:t> </a:t>
            </a:r>
            <a:r>
              <a:rPr lang="hr-HR" sz="2400" dirty="0" err="1" smtClean="0"/>
              <a:t>order</a:t>
            </a:r>
            <a:r>
              <a:rPr lang="hr-HR" sz="2400" dirty="0" smtClean="0"/>
              <a:t> </a:t>
            </a:r>
            <a:r>
              <a:rPr lang="hr-HR" sz="2400" dirty="0" err="1" smtClean="0"/>
              <a:t>is</a:t>
            </a:r>
            <a:r>
              <a:rPr lang="hr-HR" sz="2400" dirty="0" smtClean="0"/>
              <a:t> </a:t>
            </a:r>
            <a:r>
              <a:rPr lang="hr-HR" sz="2400" dirty="0" err="1" smtClean="0"/>
              <a:t>the</a:t>
            </a:r>
            <a:r>
              <a:rPr lang="hr-HR" sz="2400" dirty="0" smtClean="0"/>
              <a:t> </a:t>
            </a:r>
            <a:r>
              <a:rPr lang="hr-HR" sz="2400" dirty="0" err="1" smtClean="0"/>
              <a:t>subject</a:t>
            </a:r>
            <a:r>
              <a:rPr lang="hr-HR" sz="2400" dirty="0" smtClean="0"/>
              <a:t> </a:t>
            </a:r>
            <a:r>
              <a:rPr lang="hr-HR" sz="2400" dirty="0" err="1" smtClean="0"/>
              <a:t>of</a:t>
            </a:r>
            <a:r>
              <a:rPr lang="hr-HR" sz="2400" dirty="0" smtClean="0"/>
              <a:t> </a:t>
            </a:r>
            <a:r>
              <a:rPr lang="hr-HR" sz="2400" dirty="0" err="1" smtClean="0"/>
              <a:t>the</a:t>
            </a:r>
            <a:r>
              <a:rPr lang="hr-HR" sz="2400" dirty="0" smtClean="0"/>
              <a:t> </a:t>
            </a:r>
            <a:r>
              <a:rPr lang="hr-HR" sz="2400" dirty="0" err="1" smtClean="0"/>
              <a:t>appeal</a:t>
            </a:r>
            <a:r>
              <a:rPr lang="hr-HR" sz="2400" dirty="0" smtClean="0"/>
              <a:t>.</a:t>
            </a:r>
          </a:p>
          <a:p>
            <a:pPr marL="457200" indent="-457200">
              <a:buAutoNum type="arabicPeriod"/>
            </a:pPr>
            <a:endParaRPr lang="hr-HR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65836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200" b="1" dirty="0" err="1" smtClean="0"/>
              <a:t>Exercise</a:t>
            </a:r>
            <a:r>
              <a:rPr lang="hr-HR" sz="3200" b="1" smtClean="0"/>
              <a:t> VI</a:t>
            </a:r>
            <a:r>
              <a:rPr lang="hr-HR" sz="3200" dirty="0" smtClean="0"/>
              <a:t/>
            </a:r>
            <a:br>
              <a:rPr lang="hr-HR" sz="3200" dirty="0" smtClean="0"/>
            </a:br>
            <a:r>
              <a:rPr lang="hr-HR" sz="3200" i="1" dirty="0" err="1" smtClean="0"/>
              <a:t>Match</a:t>
            </a:r>
            <a:r>
              <a:rPr lang="hr-HR" sz="3200" i="1" dirty="0" smtClean="0"/>
              <a:t> the </a:t>
            </a:r>
            <a:r>
              <a:rPr lang="hr-HR" sz="3200" i="1" dirty="0" err="1" smtClean="0"/>
              <a:t>collocations</a:t>
            </a:r>
            <a:r>
              <a:rPr lang="hr-HR" sz="3200" i="1" dirty="0" smtClean="0"/>
              <a:t> and </a:t>
            </a:r>
            <a:r>
              <a:rPr lang="hr-HR" sz="3200" i="1" dirty="0" err="1" smtClean="0"/>
              <a:t>translate</a:t>
            </a:r>
            <a:r>
              <a:rPr lang="hr-HR" sz="3200" i="1" dirty="0" smtClean="0"/>
              <a:t> </a:t>
            </a:r>
            <a:r>
              <a:rPr lang="hr-HR" sz="3200" i="1" dirty="0" err="1" smtClean="0"/>
              <a:t>them</a:t>
            </a:r>
            <a:r>
              <a:rPr lang="hr-HR" sz="3200" i="1" dirty="0" smtClean="0"/>
              <a:t> </a:t>
            </a:r>
            <a:r>
              <a:rPr lang="hr-HR" sz="3200" i="1" dirty="0" err="1" smtClean="0"/>
              <a:t>into</a:t>
            </a:r>
            <a:r>
              <a:rPr lang="hr-HR" sz="3200" i="1" dirty="0" smtClean="0"/>
              <a:t> Croatian.</a:t>
            </a:r>
            <a:br>
              <a:rPr lang="hr-HR" sz="3200" i="1" dirty="0" smtClean="0"/>
            </a:br>
            <a:endParaRPr lang="en-US" sz="32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 smtClean="0"/>
          </a:p>
          <a:p>
            <a:r>
              <a:rPr lang="hr-HR" dirty="0" smtClean="0"/>
              <a:t> 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8027385"/>
              </p:ext>
            </p:extLst>
          </p:nvPr>
        </p:nvGraphicFramePr>
        <p:xfrm>
          <a:off x="2062480" y="1999826"/>
          <a:ext cx="8128000" cy="3931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1009402580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3474762147"/>
                    </a:ext>
                  </a:extLst>
                </a:gridCol>
              </a:tblGrid>
              <a:tr h="330631">
                <a:tc>
                  <a:txBody>
                    <a:bodyPr/>
                    <a:lstStyle/>
                    <a:p>
                      <a:r>
                        <a:rPr lang="hr-HR" sz="2400" dirty="0" err="1" smtClean="0"/>
                        <a:t>cast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2400" dirty="0" err="1" smtClean="0"/>
                        <a:t>assent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68346818"/>
                  </a:ext>
                </a:extLst>
              </a:tr>
              <a:tr h="330631">
                <a:tc>
                  <a:txBody>
                    <a:bodyPr/>
                    <a:lstStyle/>
                    <a:p>
                      <a:r>
                        <a:rPr lang="hr-HR" sz="2400" dirty="0" err="1" smtClean="0"/>
                        <a:t>award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2400" dirty="0" smtClean="0"/>
                        <a:t>a </a:t>
                      </a:r>
                      <a:r>
                        <a:rPr lang="hr-HR" sz="2400" dirty="0" err="1" smtClean="0"/>
                        <a:t>case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50798205"/>
                  </a:ext>
                </a:extLst>
              </a:tr>
              <a:tr h="330631">
                <a:tc>
                  <a:txBody>
                    <a:bodyPr/>
                    <a:lstStyle/>
                    <a:p>
                      <a:r>
                        <a:rPr lang="hr-HR" sz="2400" dirty="0" err="1" smtClean="0"/>
                        <a:t>plead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2400" dirty="0" err="1" smtClean="0"/>
                        <a:t>legal</a:t>
                      </a:r>
                      <a:r>
                        <a:rPr lang="hr-HR" sz="2400" dirty="0" smtClean="0"/>
                        <a:t> </a:t>
                      </a:r>
                      <a:r>
                        <a:rPr lang="hr-HR" sz="2400" dirty="0" err="1" smtClean="0"/>
                        <a:t>advice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2568899"/>
                  </a:ext>
                </a:extLst>
              </a:tr>
              <a:tr h="33063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2400" dirty="0" err="1" smtClean="0"/>
                        <a:t>challenge</a:t>
                      </a:r>
                      <a:endParaRPr lang="en-US" sz="2400" dirty="0" smtClean="0"/>
                    </a:p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2400" dirty="0" err="1" smtClean="0"/>
                        <a:t>the</a:t>
                      </a:r>
                      <a:r>
                        <a:rPr lang="hr-HR" sz="2400" dirty="0" smtClean="0"/>
                        <a:t> </a:t>
                      </a:r>
                      <a:r>
                        <a:rPr lang="hr-HR" sz="2400" dirty="0" err="1" smtClean="0"/>
                        <a:t>work</a:t>
                      </a:r>
                      <a:r>
                        <a:rPr lang="hr-HR" sz="2400" dirty="0" smtClean="0"/>
                        <a:t> </a:t>
                      </a:r>
                      <a:r>
                        <a:rPr lang="hr-HR" sz="2400" dirty="0" err="1" smtClean="0"/>
                        <a:t>of</a:t>
                      </a:r>
                      <a:r>
                        <a:rPr lang="hr-HR" sz="2400" dirty="0" smtClean="0"/>
                        <a:t> </a:t>
                      </a:r>
                      <a:r>
                        <a:rPr lang="hr-HR" sz="2400" dirty="0" err="1" smtClean="0"/>
                        <a:t>the</a:t>
                      </a:r>
                      <a:r>
                        <a:rPr lang="hr-HR" sz="2400" dirty="0" smtClean="0"/>
                        <a:t> </a:t>
                      </a:r>
                      <a:r>
                        <a:rPr lang="hr-HR" sz="2400" dirty="0" err="1" smtClean="0"/>
                        <a:t>Government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93639801"/>
                  </a:ext>
                </a:extLst>
              </a:tr>
              <a:tr h="330631">
                <a:tc>
                  <a:txBody>
                    <a:bodyPr/>
                    <a:lstStyle/>
                    <a:p>
                      <a:r>
                        <a:rPr lang="hr-HR" sz="2400" dirty="0" err="1" smtClean="0"/>
                        <a:t>h</a:t>
                      </a:r>
                      <a:r>
                        <a:rPr lang="hr-HR" sz="2400" smtClean="0"/>
                        <a:t>ear</a:t>
                      </a:r>
                      <a:r>
                        <a:rPr lang="hr-HR" sz="2400" dirty="0" smtClean="0"/>
                        <a:t> 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2400" dirty="0" err="1" smtClean="0"/>
                        <a:t>damages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80362723"/>
                  </a:ext>
                </a:extLst>
              </a:tr>
              <a:tr h="330631">
                <a:tc>
                  <a:txBody>
                    <a:bodyPr/>
                    <a:lstStyle/>
                    <a:p>
                      <a:r>
                        <a:rPr lang="hr-HR" sz="2400" dirty="0" smtClean="0"/>
                        <a:t>provide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2400" dirty="0" smtClean="0"/>
                        <a:t>a </a:t>
                      </a:r>
                      <a:r>
                        <a:rPr lang="hr-HR" sz="2400" dirty="0" err="1" smtClean="0"/>
                        <a:t>vote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1868665"/>
                  </a:ext>
                </a:extLst>
              </a:tr>
              <a:tr h="72970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2400" dirty="0" err="1" smtClean="0"/>
                        <a:t>grant</a:t>
                      </a:r>
                      <a:endParaRPr lang="en-US" sz="2400" dirty="0" smtClean="0"/>
                    </a:p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2400" dirty="0" err="1" smtClean="0"/>
                        <a:t>an</a:t>
                      </a:r>
                      <a:r>
                        <a:rPr lang="hr-HR" sz="2400" dirty="0" smtClean="0"/>
                        <a:t> </a:t>
                      </a:r>
                      <a:r>
                        <a:rPr lang="hr-HR" sz="2400" dirty="0" err="1" smtClean="0"/>
                        <a:t>appeal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408639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82513864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Violet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2408</TotalTime>
  <Words>582</Words>
  <Application>Microsoft Office PowerPoint</Application>
  <PresentationFormat>Widescreen</PresentationFormat>
  <Paragraphs>69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Calibri</vt:lpstr>
      <vt:lpstr>Calibri Light</vt:lpstr>
      <vt:lpstr>Retrospect</vt:lpstr>
      <vt:lpstr>   English for Lawyers II REVISION I</vt:lpstr>
      <vt:lpstr>Exercise I  Provide the Croatian equivalents for the following English terms and expressions.</vt:lpstr>
      <vt:lpstr>Exercise II  Translate the following terms and expressions into English.</vt:lpstr>
      <vt:lpstr>Exercise III Translate the following sentences into Croatian.</vt:lpstr>
      <vt:lpstr>Exercise IV Complete the following statements. </vt:lpstr>
      <vt:lpstr>Exercise V  -   Complete the following statements with appropriate legal terms given below.</vt:lpstr>
      <vt:lpstr>Exercise VI Match the collocations and translate them into Croatian. 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1 LANGUAGE AND LAW</dc:title>
  <dc:creator>Admin</dc:creator>
  <cp:lastModifiedBy>Windows User</cp:lastModifiedBy>
  <cp:revision>150</cp:revision>
  <dcterms:created xsi:type="dcterms:W3CDTF">2017-10-10T18:30:39Z</dcterms:created>
  <dcterms:modified xsi:type="dcterms:W3CDTF">2019-04-14T17:45:23Z</dcterms:modified>
</cp:coreProperties>
</file>