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63" r:id="rId7"/>
    <p:sldId id="261"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84" r:id="rId24"/>
    <p:sldId id="285" r:id="rId25"/>
    <p:sldId id="280" r:id="rId26"/>
    <p:sldId id="277" r:id="rId27"/>
    <p:sldId id="281" r:id="rId28"/>
    <p:sldId id="282" r:id="rId29"/>
    <p:sldId id="283" r:id="rId30"/>
    <p:sldId id="278"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13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r-HR"/>
              <a:t>Uredite stil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r-HR"/>
              <a:t>Uredite stil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Uredite stil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r-HR"/>
              <a:t>Uredite stil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Uredite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r-HR"/>
              <a:t>Uredite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r-HR"/>
              <a:t>Uredite stil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r-HR"/>
              <a:t>Uredite stil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r-HR"/>
              <a:t>Uredite stil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Uredite stil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r-HR"/>
              <a:t>Uredite stil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r-HR"/>
              <a:t>Uredite stil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10/24/2016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r-HR"/>
              <a:t>Uredite stil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10/24/2016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589213" y="2998573"/>
            <a:ext cx="8915399" cy="1778808"/>
          </a:xfrm>
        </p:spPr>
        <p:txBody>
          <a:bodyPr>
            <a:normAutofit fontScale="90000"/>
          </a:bodyPr>
          <a:lstStyle/>
          <a:p>
            <a:pPr>
              <a:lnSpc>
                <a:spcPct val="150000"/>
              </a:lnSpc>
            </a:pPr>
            <a:r>
              <a:rPr lang="hr-HR" sz="4000" i="1" dirty="0"/>
              <a:t>Emptio </a:t>
            </a:r>
            <a:r>
              <a:rPr lang="hr-HR" sz="4000" i="1" dirty="0" err="1"/>
              <a:t>venditio</a:t>
            </a:r>
            <a:r>
              <a:rPr lang="hr-HR" sz="4000" i="1" dirty="0"/>
              <a:t> </a:t>
            </a:r>
            <a:r>
              <a:rPr lang="hr-HR" sz="4000" dirty="0"/>
              <a:t>– </a:t>
            </a:r>
            <a:r>
              <a:rPr lang="hr-HR" sz="4000" dirty="0" err="1"/>
              <a:t>Contract</a:t>
            </a:r>
            <a:r>
              <a:rPr lang="hr-HR" sz="4000" dirty="0"/>
              <a:t> </a:t>
            </a:r>
            <a:r>
              <a:rPr lang="hr-HR" sz="4000" dirty="0" err="1"/>
              <a:t>of</a:t>
            </a:r>
            <a:r>
              <a:rPr lang="hr-HR" sz="4000" dirty="0"/>
              <a:t> Sale </a:t>
            </a:r>
            <a:br>
              <a:rPr lang="hr-HR" dirty="0"/>
            </a:br>
            <a:r>
              <a:rPr lang="hr-HR" sz="3600" dirty="0"/>
              <a:t>I. </a:t>
            </a:r>
            <a:r>
              <a:rPr lang="hr-HR" sz="3600" dirty="0" err="1"/>
              <a:t>Main</a:t>
            </a:r>
            <a:r>
              <a:rPr lang="hr-HR" sz="3600" dirty="0"/>
              <a:t> </a:t>
            </a:r>
            <a:r>
              <a:rPr lang="hr-HR" sz="3600" dirty="0" err="1"/>
              <a:t>features</a:t>
            </a:r>
            <a:r>
              <a:rPr lang="hr-HR" sz="3600" i="1" dirty="0"/>
              <a:t> – </a:t>
            </a:r>
            <a:r>
              <a:rPr lang="hr-HR" sz="3600" i="1" dirty="0" err="1"/>
              <a:t>Arrha</a:t>
            </a:r>
            <a:r>
              <a:rPr lang="hr-HR" sz="3600" i="1" dirty="0"/>
              <a:t> - Res</a:t>
            </a:r>
          </a:p>
        </p:txBody>
      </p:sp>
      <p:sp>
        <p:nvSpPr>
          <p:cNvPr id="3" name="Podnaslov 2"/>
          <p:cNvSpPr>
            <a:spLocks noGrp="1"/>
          </p:cNvSpPr>
          <p:nvPr>
            <p:ph type="subTitle" idx="1"/>
          </p:nvPr>
        </p:nvSpPr>
        <p:spPr/>
        <p:txBody>
          <a:bodyPr/>
          <a:lstStyle/>
          <a:p>
            <a:r>
              <a:rPr lang="hr-HR" dirty="0"/>
              <a:t>ROMAN PRIVATE LAW, 2016/2017</a:t>
            </a:r>
          </a:p>
          <a:p>
            <a:r>
              <a:rPr lang="hr-HR" dirty="0"/>
              <a:t>LECTURE DOC. KARLOVIĆ</a:t>
            </a:r>
          </a:p>
        </p:txBody>
      </p:sp>
    </p:spTree>
    <p:extLst>
      <p:ext uri="{BB962C8B-B14F-4D97-AF65-F5344CB8AC3E}">
        <p14:creationId xmlns:p14="http://schemas.microsoft.com/office/powerpoint/2010/main" val="847294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Bilaterality</a:t>
            </a:r>
            <a:r>
              <a:rPr lang="hr-HR" dirty="0"/>
              <a:t> - </a:t>
            </a:r>
            <a:r>
              <a:rPr lang="hr-HR" i="1" dirty="0" err="1"/>
              <a:t>Exceptio</a:t>
            </a:r>
            <a:r>
              <a:rPr lang="hr-HR" i="1" dirty="0"/>
              <a:t> </a:t>
            </a:r>
            <a:r>
              <a:rPr lang="hr-HR" i="1" dirty="0" err="1"/>
              <a:t>non</a:t>
            </a:r>
            <a:r>
              <a:rPr lang="hr-HR" i="1" dirty="0"/>
              <a:t> </a:t>
            </a:r>
            <a:r>
              <a:rPr lang="hr-HR" i="1" dirty="0" err="1"/>
              <a:t>adimpleti</a:t>
            </a:r>
            <a:r>
              <a:rPr lang="hr-HR" i="1" dirty="0"/>
              <a:t> </a:t>
            </a:r>
            <a:r>
              <a:rPr lang="hr-HR" i="1" dirty="0" err="1"/>
              <a:t>contractus</a:t>
            </a:r>
            <a:endParaRPr lang="hr-HR" i="1" dirty="0"/>
          </a:p>
        </p:txBody>
      </p:sp>
      <p:sp>
        <p:nvSpPr>
          <p:cNvPr id="3" name="Rezervirano mjesto sadržaja 2"/>
          <p:cNvSpPr>
            <a:spLocks noGrp="1"/>
          </p:cNvSpPr>
          <p:nvPr>
            <p:ph idx="1"/>
          </p:nvPr>
        </p:nvSpPr>
        <p:spPr/>
        <p:txBody>
          <a:bodyPr>
            <a:normAutofit lnSpcReduction="10000"/>
          </a:bodyPr>
          <a:lstStyle/>
          <a:p>
            <a:pPr algn="just"/>
            <a:r>
              <a:rPr lang="hr-HR" dirty="0" err="1"/>
              <a:t>Gai</a:t>
            </a:r>
            <a:r>
              <a:rPr lang="hr-HR" dirty="0"/>
              <a:t>. </a:t>
            </a:r>
            <a:r>
              <a:rPr lang="hr-HR" dirty="0" err="1"/>
              <a:t>Inst</a:t>
            </a:r>
            <a:r>
              <a:rPr lang="hr-HR" dirty="0"/>
              <a:t>. 4.126a </a:t>
            </a:r>
            <a:r>
              <a:rPr lang="hr-HR" i="1" dirty="0" err="1"/>
              <a:t>Item</a:t>
            </a:r>
            <a:r>
              <a:rPr lang="hr-HR" i="1" dirty="0"/>
              <a:t> si </a:t>
            </a:r>
            <a:r>
              <a:rPr lang="hr-HR" i="1" dirty="0" err="1"/>
              <a:t>argentarius</a:t>
            </a:r>
            <a:r>
              <a:rPr lang="hr-HR" i="1" dirty="0"/>
              <a:t> </a:t>
            </a:r>
            <a:r>
              <a:rPr lang="hr-HR" i="1" dirty="0" err="1"/>
              <a:t>pretium</a:t>
            </a:r>
            <a:r>
              <a:rPr lang="hr-HR" i="1" dirty="0"/>
              <a:t> </a:t>
            </a:r>
            <a:r>
              <a:rPr lang="hr-HR" i="1" dirty="0" err="1"/>
              <a:t>rei</a:t>
            </a:r>
            <a:r>
              <a:rPr lang="hr-HR" i="1" dirty="0"/>
              <a:t>, </a:t>
            </a:r>
            <a:r>
              <a:rPr lang="hr-HR" i="1" dirty="0" err="1"/>
              <a:t>quae</a:t>
            </a:r>
            <a:r>
              <a:rPr lang="hr-HR" i="1" dirty="0"/>
              <a:t> </a:t>
            </a:r>
            <a:r>
              <a:rPr lang="hr-HR" i="1" dirty="0" err="1"/>
              <a:t>in</a:t>
            </a:r>
            <a:r>
              <a:rPr lang="hr-HR" i="1" dirty="0"/>
              <a:t> </a:t>
            </a:r>
            <a:r>
              <a:rPr lang="hr-HR" i="1" dirty="0" err="1"/>
              <a:t>auctionem</a:t>
            </a:r>
            <a:r>
              <a:rPr lang="hr-HR" i="1" dirty="0"/>
              <a:t> </a:t>
            </a:r>
            <a:r>
              <a:rPr lang="hr-HR" i="1" dirty="0" err="1"/>
              <a:t>uenerit</a:t>
            </a:r>
            <a:r>
              <a:rPr lang="hr-HR" i="1" dirty="0"/>
              <a:t>, </a:t>
            </a:r>
            <a:r>
              <a:rPr lang="hr-HR" i="1" dirty="0" err="1"/>
              <a:t>persequatur</a:t>
            </a:r>
            <a:r>
              <a:rPr lang="hr-HR" i="1" dirty="0"/>
              <a:t>, </a:t>
            </a:r>
            <a:r>
              <a:rPr lang="hr-HR" i="1" dirty="0" err="1"/>
              <a:t>obicitur</a:t>
            </a:r>
            <a:r>
              <a:rPr lang="hr-HR" i="1" dirty="0"/>
              <a:t> </a:t>
            </a:r>
            <a:r>
              <a:rPr lang="hr-HR" i="1" dirty="0" err="1"/>
              <a:t>ei</a:t>
            </a:r>
            <a:r>
              <a:rPr lang="hr-HR" i="1" dirty="0"/>
              <a:t> </a:t>
            </a:r>
            <a:r>
              <a:rPr lang="hr-HR" i="1" dirty="0" err="1"/>
              <a:t>exceptio</a:t>
            </a:r>
            <a:r>
              <a:rPr lang="hr-HR" i="1" dirty="0"/>
              <a:t>, </a:t>
            </a:r>
            <a:r>
              <a:rPr lang="hr-HR" i="1" dirty="0" err="1"/>
              <a:t>ut</a:t>
            </a:r>
            <a:r>
              <a:rPr lang="hr-HR" i="1" dirty="0"/>
              <a:t> </a:t>
            </a:r>
            <a:r>
              <a:rPr lang="hr-HR" i="1" dirty="0" err="1"/>
              <a:t>ita</a:t>
            </a:r>
            <a:r>
              <a:rPr lang="hr-HR" i="1" dirty="0"/>
              <a:t> </a:t>
            </a:r>
            <a:r>
              <a:rPr lang="hr-HR" i="1" dirty="0" err="1"/>
              <a:t>demum</a:t>
            </a:r>
            <a:r>
              <a:rPr lang="hr-HR" i="1" dirty="0"/>
              <a:t> </a:t>
            </a:r>
            <a:r>
              <a:rPr lang="hr-HR" i="1" dirty="0" err="1"/>
              <a:t>emptor</a:t>
            </a:r>
            <a:r>
              <a:rPr lang="hr-HR" i="1" dirty="0"/>
              <a:t> </a:t>
            </a:r>
            <a:r>
              <a:rPr lang="hr-HR" i="1" dirty="0" err="1"/>
              <a:t>damnetur</a:t>
            </a:r>
            <a:r>
              <a:rPr lang="hr-HR" i="1" dirty="0"/>
              <a:t>, si </a:t>
            </a:r>
            <a:r>
              <a:rPr lang="hr-HR" i="1" dirty="0" err="1"/>
              <a:t>ei</a:t>
            </a:r>
            <a:r>
              <a:rPr lang="hr-HR" i="1" dirty="0"/>
              <a:t> </a:t>
            </a:r>
            <a:r>
              <a:rPr lang="hr-HR" i="1" dirty="0" err="1"/>
              <a:t>res</a:t>
            </a:r>
            <a:r>
              <a:rPr lang="hr-HR" i="1" dirty="0"/>
              <a:t>, </a:t>
            </a:r>
            <a:r>
              <a:rPr lang="hr-HR" i="1" dirty="0" err="1"/>
              <a:t>quam</a:t>
            </a:r>
            <a:r>
              <a:rPr lang="hr-HR" i="1" dirty="0"/>
              <a:t> emerit, </a:t>
            </a:r>
            <a:r>
              <a:rPr lang="hr-HR" i="1" dirty="0" err="1"/>
              <a:t>tradita</a:t>
            </a:r>
            <a:r>
              <a:rPr lang="hr-HR" i="1" dirty="0"/>
              <a:t> </a:t>
            </a:r>
            <a:r>
              <a:rPr lang="hr-HR" i="1" dirty="0" err="1"/>
              <a:t>est</a:t>
            </a:r>
            <a:r>
              <a:rPr lang="hr-HR" i="1" dirty="0"/>
              <a:t>, </a:t>
            </a:r>
            <a:r>
              <a:rPr lang="hr-HR" i="1" dirty="0" err="1"/>
              <a:t>et</a:t>
            </a:r>
            <a:r>
              <a:rPr lang="hr-HR" i="1" dirty="0"/>
              <a:t> </a:t>
            </a:r>
            <a:r>
              <a:rPr lang="hr-HR" i="1" dirty="0" err="1"/>
              <a:t>est</a:t>
            </a:r>
            <a:r>
              <a:rPr lang="hr-HR" i="1" dirty="0"/>
              <a:t> </a:t>
            </a:r>
            <a:r>
              <a:rPr lang="hr-HR" i="1" dirty="0" err="1"/>
              <a:t>iusta</a:t>
            </a:r>
            <a:r>
              <a:rPr lang="hr-HR" i="1" dirty="0"/>
              <a:t> </a:t>
            </a:r>
            <a:r>
              <a:rPr lang="hr-HR" i="1" dirty="0" err="1"/>
              <a:t>exceptio</a:t>
            </a:r>
            <a:r>
              <a:rPr lang="hr-HR" i="1" dirty="0"/>
              <a:t>. </a:t>
            </a:r>
            <a:r>
              <a:rPr lang="hr-HR" i="1" dirty="0" err="1"/>
              <a:t>sed</a:t>
            </a:r>
            <a:r>
              <a:rPr lang="hr-HR" i="1" dirty="0"/>
              <a:t> si </a:t>
            </a:r>
            <a:r>
              <a:rPr lang="hr-HR" i="1" dirty="0" err="1"/>
              <a:t>in</a:t>
            </a:r>
            <a:r>
              <a:rPr lang="hr-HR" i="1" dirty="0"/>
              <a:t> </a:t>
            </a:r>
            <a:r>
              <a:rPr lang="hr-HR" i="1" dirty="0" err="1"/>
              <a:t>auctione</a:t>
            </a:r>
            <a:r>
              <a:rPr lang="hr-HR" i="1" dirty="0"/>
              <a:t> </a:t>
            </a:r>
            <a:r>
              <a:rPr lang="hr-HR" i="1" dirty="0" err="1"/>
              <a:t>praedictum</a:t>
            </a:r>
            <a:r>
              <a:rPr lang="hr-HR" i="1" dirty="0"/>
              <a:t> </a:t>
            </a:r>
            <a:r>
              <a:rPr lang="hr-HR" i="1" dirty="0" err="1"/>
              <a:t>est</a:t>
            </a:r>
            <a:r>
              <a:rPr lang="hr-HR" i="1" dirty="0"/>
              <a:t>, ne </a:t>
            </a:r>
            <a:r>
              <a:rPr lang="hr-HR" i="1" dirty="0" err="1"/>
              <a:t>ante</a:t>
            </a:r>
            <a:r>
              <a:rPr lang="hr-HR" i="1" dirty="0"/>
              <a:t> </a:t>
            </a:r>
            <a:r>
              <a:rPr lang="hr-HR" i="1" dirty="0" err="1"/>
              <a:t>emptori</a:t>
            </a:r>
            <a:r>
              <a:rPr lang="hr-HR" i="1" dirty="0"/>
              <a:t> </a:t>
            </a:r>
            <a:r>
              <a:rPr lang="hr-HR" i="1" dirty="0" err="1"/>
              <a:t>res</a:t>
            </a:r>
            <a:r>
              <a:rPr lang="hr-HR" i="1" dirty="0"/>
              <a:t> </a:t>
            </a:r>
            <a:r>
              <a:rPr lang="hr-HR" i="1" dirty="0" err="1"/>
              <a:t>traderetur</a:t>
            </a:r>
            <a:r>
              <a:rPr lang="hr-HR" i="1" dirty="0"/>
              <a:t>, </a:t>
            </a:r>
            <a:r>
              <a:rPr lang="hr-HR" i="1" dirty="0" err="1"/>
              <a:t>quam</a:t>
            </a:r>
            <a:r>
              <a:rPr lang="hr-HR" i="1" dirty="0"/>
              <a:t> si </a:t>
            </a:r>
            <a:r>
              <a:rPr lang="hr-HR" i="1" dirty="0" err="1"/>
              <a:t>pretium</a:t>
            </a:r>
            <a:r>
              <a:rPr lang="hr-HR" i="1" dirty="0"/>
              <a:t> </a:t>
            </a:r>
            <a:r>
              <a:rPr lang="hr-HR" i="1" dirty="0" err="1"/>
              <a:t>soluerit</a:t>
            </a:r>
            <a:r>
              <a:rPr lang="hr-HR" i="1" dirty="0"/>
              <a:t>, </a:t>
            </a:r>
            <a:r>
              <a:rPr lang="hr-HR" i="1" dirty="0" err="1"/>
              <a:t>replicatione</a:t>
            </a:r>
            <a:r>
              <a:rPr lang="hr-HR" i="1" dirty="0"/>
              <a:t> tali </a:t>
            </a:r>
            <a:r>
              <a:rPr lang="hr-HR" i="1" dirty="0" err="1"/>
              <a:t>argentarius</a:t>
            </a:r>
            <a:r>
              <a:rPr lang="hr-HR" i="1" dirty="0"/>
              <a:t> </a:t>
            </a:r>
            <a:r>
              <a:rPr lang="hr-HR" i="1" dirty="0" err="1"/>
              <a:t>adiuuatur</a:t>
            </a:r>
            <a:r>
              <a:rPr lang="hr-HR" i="1" dirty="0"/>
              <a:t>: AVT SI PRAEDICTVM EST, NE ALITER EMPTORI RES TRADERETVR, QVAM SI PRETIVM EMPTOR SOLVERIT. </a:t>
            </a:r>
          </a:p>
          <a:p>
            <a:pPr algn="just"/>
            <a:r>
              <a:rPr lang="en-US" dirty="0"/>
              <a:t>So if a banker sue for the price of goods sold by auction, he may be met by the exception that the purchaser is only to be condemned in the action if the thing which he has bought has been delivered, and this is prima facie a just exception. But if it was a condition of the sale, that the goods should not be delivered to the purchaser before payment of the purchase-money, the banker is permitted to insert the </a:t>
            </a:r>
            <a:r>
              <a:rPr lang="en-US" dirty="0" err="1"/>
              <a:t>Replicatio</a:t>
            </a:r>
            <a:r>
              <a:rPr lang="en-US" dirty="0"/>
              <a:t>: ‘or if it was a condition of the sale that the goods should not be delivered till the price was paid.’</a:t>
            </a:r>
            <a:endParaRPr lang="hr-HR" dirty="0"/>
          </a:p>
        </p:txBody>
      </p:sp>
    </p:spTree>
    <p:extLst>
      <p:ext uri="{BB962C8B-B14F-4D97-AF65-F5344CB8AC3E}">
        <p14:creationId xmlns:p14="http://schemas.microsoft.com/office/powerpoint/2010/main" val="387425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i="1" dirty="0"/>
              <a:t>Bona </a:t>
            </a:r>
            <a:r>
              <a:rPr lang="hr-HR" i="1" dirty="0" err="1"/>
              <a:t>fides</a:t>
            </a:r>
            <a:r>
              <a:rPr lang="hr-HR" i="1" dirty="0"/>
              <a:t> - </a:t>
            </a:r>
            <a:r>
              <a:rPr lang="hr-HR" dirty="0"/>
              <a:t>formula</a:t>
            </a:r>
          </a:p>
        </p:txBody>
      </p:sp>
      <p:sp>
        <p:nvSpPr>
          <p:cNvPr id="3" name="Rezervirano mjesto sadržaja 2"/>
          <p:cNvSpPr>
            <a:spLocks noGrp="1"/>
          </p:cNvSpPr>
          <p:nvPr>
            <p:ph idx="1"/>
          </p:nvPr>
        </p:nvSpPr>
        <p:spPr>
          <a:xfrm>
            <a:off x="2589212" y="2133599"/>
            <a:ext cx="8915400" cy="4234249"/>
          </a:xfrm>
        </p:spPr>
        <p:txBody>
          <a:bodyPr>
            <a:normAutofit/>
          </a:bodyPr>
          <a:lstStyle/>
          <a:p>
            <a:r>
              <a:rPr lang="it-IT" i="1" dirty="0"/>
              <a:t>T</a:t>
            </a:r>
            <a:r>
              <a:rPr lang="hr-HR" i="1" dirty="0" err="1"/>
              <a:t>itius</a:t>
            </a:r>
            <a:r>
              <a:rPr lang="it-IT" i="1" dirty="0"/>
              <a:t> </a:t>
            </a:r>
            <a:r>
              <a:rPr lang="it-IT" i="1" dirty="0" err="1"/>
              <a:t>iudex</a:t>
            </a:r>
            <a:r>
              <a:rPr lang="it-IT" i="1" dirty="0"/>
              <a:t> esto,</a:t>
            </a:r>
            <a:endParaRPr lang="hr-HR" dirty="0"/>
          </a:p>
          <a:p>
            <a:r>
              <a:rPr lang="fr-FR" i="1" dirty="0"/>
              <a:t>Quod A</a:t>
            </a:r>
            <a:r>
              <a:rPr lang="hr-HR" i="1" dirty="0" err="1"/>
              <a:t>ulus</a:t>
            </a:r>
            <a:r>
              <a:rPr lang="fr-FR" i="1" dirty="0"/>
              <a:t> A</a:t>
            </a:r>
            <a:r>
              <a:rPr lang="hr-HR" i="1" dirty="0" err="1"/>
              <a:t>gerius</a:t>
            </a:r>
            <a:r>
              <a:rPr lang="fr-FR" i="1" dirty="0"/>
              <a:t> de N</a:t>
            </a:r>
            <a:r>
              <a:rPr lang="hr-HR" i="1" dirty="0" err="1"/>
              <a:t>umerio</a:t>
            </a:r>
            <a:r>
              <a:rPr lang="fr-FR" i="1" dirty="0"/>
              <a:t> N</a:t>
            </a:r>
            <a:r>
              <a:rPr lang="hr-HR" i="1" dirty="0" err="1"/>
              <a:t>egidio</a:t>
            </a:r>
            <a:r>
              <a:rPr lang="fr-FR" i="1" dirty="0"/>
              <a:t> hominem quo de </a:t>
            </a:r>
            <a:r>
              <a:rPr lang="fr-FR" i="1" dirty="0" err="1"/>
              <a:t>agitur</a:t>
            </a:r>
            <a:r>
              <a:rPr lang="fr-FR" i="1" dirty="0"/>
              <a:t> </a:t>
            </a:r>
            <a:r>
              <a:rPr lang="fr-FR" i="1" dirty="0" err="1"/>
              <a:t>emit</a:t>
            </a:r>
            <a:r>
              <a:rPr lang="fr-FR" i="1" dirty="0"/>
              <a:t>, qua de </a:t>
            </a:r>
            <a:r>
              <a:rPr lang="fr-FR" i="1" dirty="0" err="1"/>
              <a:t>re</a:t>
            </a:r>
            <a:r>
              <a:rPr lang="fr-FR" i="1" dirty="0"/>
              <a:t> </a:t>
            </a:r>
            <a:r>
              <a:rPr lang="fr-FR" i="1" dirty="0" err="1"/>
              <a:t>agitur</a:t>
            </a:r>
            <a:r>
              <a:rPr lang="fr-FR" i="1" dirty="0"/>
              <a:t>,</a:t>
            </a:r>
            <a:r>
              <a:rPr lang="fr-FR" dirty="0"/>
              <a:t> </a:t>
            </a:r>
            <a:r>
              <a:rPr lang="fr-FR" b="1" dirty="0"/>
              <a:t>(</a:t>
            </a:r>
            <a:r>
              <a:rPr lang="hr-HR" b="1" i="1" dirty="0" err="1"/>
              <a:t>demonstratio</a:t>
            </a:r>
            <a:r>
              <a:rPr lang="hr-HR" b="1" dirty="0"/>
              <a:t>)</a:t>
            </a:r>
            <a:r>
              <a:rPr lang="fr-FR" b="1" i="1" dirty="0"/>
              <a:t> </a:t>
            </a:r>
            <a:endParaRPr lang="hr-HR" b="1" dirty="0"/>
          </a:p>
          <a:p>
            <a:r>
              <a:rPr lang="fr-FR" i="1" dirty="0" err="1"/>
              <a:t>quidquid</a:t>
            </a:r>
            <a:r>
              <a:rPr lang="fr-FR" i="1" dirty="0"/>
              <a:t> </a:t>
            </a:r>
            <a:r>
              <a:rPr lang="fr-FR" i="1" dirty="0" err="1"/>
              <a:t>ob</a:t>
            </a:r>
            <a:r>
              <a:rPr lang="fr-FR" i="1" dirty="0"/>
              <a:t> </a:t>
            </a:r>
            <a:r>
              <a:rPr lang="fr-FR" i="1" dirty="0" err="1"/>
              <a:t>eam</a:t>
            </a:r>
            <a:r>
              <a:rPr lang="fr-FR" i="1" dirty="0"/>
              <a:t> rem N</a:t>
            </a:r>
            <a:r>
              <a:rPr lang="hr-HR" i="1" dirty="0" err="1"/>
              <a:t>umerium</a:t>
            </a:r>
            <a:r>
              <a:rPr lang="fr-FR" i="1" dirty="0"/>
              <a:t> N</a:t>
            </a:r>
            <a:r>
              <a:rPr lang="hr-HR" i="1" dirty="0" err="1"/>
              <a:t>egidiu</a:t>
            </a:r>
            <a:r>
              <a:rPr lang="fr-FR" i="1" dirty="0"/>
              <a:t>m A</a:t>
            </a:r>
            <a:r>
              <a:rPr lang="hr-HR" i="1" dirty="0" err="1"/>
              <a:t>ulo</a:t>
            </a:r>
            <a:r>
              <a:rPr lang="fr-FR" i="1" dirty="0"/>
              <a:t> A</a:t>
            </a:r>
            <a:r>
              <a:rPr lang="hr-HR" i="1" dirty="0" err="1"/>
              <a:t>geri</a:t>
            </a:r>
            <a:r>
              <a:rPr lang="fr-FR" i="1" dirty="0"/>
              <a:t>o </a:t>
            </a:r>
            <a:r>
              <a:rPr lang="fr-FR" i="1" dirty="0" err="1"/>
              <a:t>dare</a:t>
            </a:r>
            <a:r>
              <a:rPr lang="fr-FR" i="1" dirty="0"/>
              <a:t> </a:t>
            </a:r>
            <a:r>
              <a:rPr lang="fr-FR" i="1" dirty="0" err="1"/>
              <a:t>facere</a:t>
            </a:r>
            <a:r>
              <a:rPr lang="fr-FR" i="1" dirty="0"/>
              <a:t> </a:t>
            </a:r>
            <a:r>
              <a:rPr lang="fr-FR" i="1" dirty="0" err="1"/>
              <a:t>oportet</a:t>
            </a:r>
            <a:r>
              <a:rPr lang="fr-FR" i="1" dirty="0"/>
              <a:t> ex </a:t>
            </a:r>
            <a:r>
              <a:rPr lang="fr-FR" i="1" dirty="0" err="1"/>
              <a:t>fide</a:t>
            </a:r>
            <a:r>
              <a:rPr lang="fr-FR" i="1" dirty="0"/>
              <a:t> </a:t>
            </a:r>
            <a:r>
              <a:rPr lang="fr-FR" i="1" dirty="0" err="1"/>
              <a:t>bona</a:t>
            </a:r>
            <a:r>
              <a:rPr lang="fr-FR" i="1" dirty="0"/>
              <a:t>  </a:t>
            </a:r>
            <a:r>
              <a:rPr lang="fr-FR" b="1" dirty="0"/>
              <a:t>(</a:t>
            </a:r>
            <a:r>
              <a:rPr lang="hr-HR" b="1" i="1" dirty="0" err="1"/>
              <a:t>intentio</a:t>
            </a:r>
            <a:r>
              <a:rPr lang="fr-FR" b="1" dirty="0"/>
              <a:t>)</a:t>
            </a:r>
            <a:endParaRPr lang="hr-HR" b="1" dirty="0"/>
          </a:p>
          <a:p>
            <a:r>
              <a:rPr lang="it-IT" i="1" dirty="0" err="1"/>
              <a:t>eius</a:t>
            </a:r>
            <a:r>
              <a:rPr lang="it-IT" i="1" dirty="0"/>
              <a:t> T. </a:t>
            </a:r>
            <a:r>
              <a:rPr lang="it-IT" i="1" dirty="0" err="1"/>
              <a:t>iudex</a:t>
            </a:r>
            <a:r>
              <a:rPr lang="it-IT" i="1" dirty="0"/>
              <a:t> </a:t>
            </a:r>
            <a:r>
              <a:rPr lang="fr-FR" i="1" dirty="0"/>
              <a:t>N</a:t>
            </a:r>
            <a:r>
              <a:rPr lang="hr-HR" i="1" dirty="0" err="1"/>
              <a:t>umerium</a:t>
            </a:r>
            <a:r>
              <a:rPr lang="fr-FR" i="1" dirty="0"/>
              <a:t> N</a:t>
            </a:r>
            <a:r>
              <a:rPr lang="hr-HR" i="1" dirty="0" err="1"/>
              <a:t>egidiu</a:t>
            </a:r>
            <a:r>
              <a:rPr lang="fr-FR" i="1" dirty="0"/>
              <a:t>m A</a:t>
            </a:r>
            <a:r>
              <a:rPr lang="hr-HR" i="1" dirty="0" err="1"/>
              <a:t>ulo</a:t>
            </a:r>
            <a:r>
              <a:rPr lang="fr-FR" i="1" dirty="0"/>
              <a:t> A</a:t>
            </a:r>
            <a:r>
              <a:rPr lang="hr-HR" i="1" dirty="0" err="1"/>
              <a:t>geri</a:t>
            </a:r>
            <a:r>
              <a:rPr lang="fr-FR" i="1" dirty="0"/>
              <a:t>o </a:t>
            </a:r>
            <a:r>
              <a:rPr lang="it-IT" i="1" dirty="0" err="1"/>
              <a:t>condemna</a:t>
            </a:r>
            <a:r>
              <a:rPr lang="hr-HR" i="1" dirty="0"/>
              <a:t>to</a:t>
            </a:r>
            <a:r>
              <a:rPr lang="it-IT" i="1" dirty="0"/>
              <a:t>, si non </a:t>
            </a:r>
            <a:r>
              <a:rPr lang="it-IT" i="1" dirty="0" err="1"/>
              <a:t>paret</a:t>
            </a:r>
            <a:r>
              <a:rPr lang="it-IT" i="1" dirty="0"/>
              <a:t> </a:t>
            </a:r>
            <a:r>
              <a:rPr lang="it-IT" i="1" dirty="0" err="1"/>
              <a:t>absolv</a:t>
            </a:r>
            <a:r>
              <a:rPr lang="hr-HR" i="1" dirty="0" err="1"/>
              <a:t>ito</a:t>
            </a:r>
            <a:r>
              <a:rPr lang="it-IT" i="1" dirty="0"/>
              <a:t>. </a:t>
            </a:r>
            <a:r>
              <a:rPr lang="it-IT" b="1" dirty="0"/>
              <a:t>(</a:t>
            </a:r>
            <a:r>
              <a:rPr lang="hr-HR" b="1" i="1" dirty="0" err="1"/>
              <a:t>condemnatio</a:t>
            </a:r>
            <a:r>
              <a:rPr lang="it-IT" b="1" dirty="0"/>
              <a:t>)</a:t>
            </a:r>
            <a:endParaRPr lang="hr-HR" b="1" dirty="0"/>
          </a:p>
          <a:p>
            <a:pPr algn="just"/>
            <a:r>
              <a:rPr lang="en-US" dirty="0" err="1"/>
              <a:t>Titius</a:t>
            </a:r>
            <a:r>
              <a:rPr lang="en-US" dirty="0"/>
              <a:t> will be judge; whereas </a:t>
            </a:r>
            <a:r>
              <a:rPr lang="en-US" dirty="0" err="1"/>
              <a:t>Aulus</a:t>
            </a:r>
            <a:r>
              <a:rPr lang="en-US" dirty="0"/>
              <a:t> </a:t>
            </a:r>
            <a:r>
              <a:rPr lang="en-US" dirty="0" err="1"/>
              <a:t>Agerius</a:t>
            </a:r>
            <a:r>
              <a:rPr lang="en-US" dirty="0"/>
              <a:t> bought the man who is the subject of the action from </a:t>
            </a:r>
            <a:r>
              <a:rPr lang="hr-HR" dirty="0"/>
              <a:t>N</a:t>
            </a:r>
            <a:r>
              <a:rPr lang="en-US" dirty="0" err="1"/>
              <a:t>umerius</a:t>
            </a:r>
            <a:r>
              <a:rPr lang="en-US" dirty="0"/>
              <a:t> </a:t>
            </a:r>
            <a:r>
              <a:rPr lang="en-US" dirty="0" err="1"/>
              <a:t>Negidius</a:t>
            </a:r>
            <a:r>
              <a:rPr lang="en-US" dirty="0"/>
              <a:t>, which matter is the subject of the action, </a:t>
            </a:r>
            <a:r>
              <a:rPr lang="en-US" b="1" dirty="0"/>
              <a:t>whatever on account of </a:t>
            </a:r>
            <a:r>
              <a:rPr lang="hr-HR" b="1" dirty="0"/>
              <a:t>t</a:t>
            </a:r>
            <a:r>
              <a:rPr lang="en-US" b="1" dirty="0"/>
              <a:t>hat matter </a:t>
            </a:r>
            <a:r>
              <a:rPr lang="en-US" b="1" dirty="0" err="1"/>
              <a:t>Numerius</a:t>
            </a:r>
            <a:r>
              <a:rPr lang="en-US" b="1" dirty="0"/>
              <a:t> </a:t>
            </a:r>
            <a:r>
              <a:rPr lang="en-US" b="1" dirty="0" err="1"/>
              <a:t>Negidius</a:t>
            </a:r>
            <a:r>
              <a:rPr lang="en-US" b="1" dirty="0"/>
              <a:t> ought to give to or do for </a:t>
            </a:r>
            <a:r>
              <a:rPr lang="en-US" b="1" dirty="0" err="1"/>
              <a:t>Aulus</a:t>
            </a:r>
            <a:r>
              <a:rPr lang="en-US" b="1" dirty="0"/>
              <a:t> </a:t>
            </a:r>
            <a:r>
              <a:rPr lang="en-US" b="1" dirty="0" err="1"/>
              <a:t>Agerius</a:t>
            </a:r>
            <a:r>
              <a:rPr lang="en-US" b="1" dirty="0"/>
              <a:t> in good faith</a:t>
            </a:r>
            <a:r>
              <a:rPr lang="en-US" dirty="0"/>
              <a:t>, for the value of that let the judge condemn </a:t>
            </a:r>
            <a:r>
              <a:rPr lang="en-US" dirty="0" err="1"/>
              <a:t>Numerius</a:t>
            </a:r>
            <a:r>
              <a:rPr lang="en-US" dirty="0"/>
              <a:t> </a:t>
            </a:r>
            <a:r>
              <a:rPr lang="en-US" dirty="0" err="1"/>
              <a:t>Negidius</a:t>
            </a:r>
            <a:r>
              <a:rPr lang="en-US" dirty="0"/>
              <a:t> to </a:t>
            </a:r>
            <a:r>
              <a:rPr lang="en-US" dirty="0" err="1"/>
              <a:t>Aulus</a:t>
            </a:r>
            <a:r>
              <a:rPr lang="en-US" dirty="0"/>
              <a:t> </a:t>
            </a:r>
            <a:r>
              <a:rPr lang="en-US" dirty="0" err="1"/>
              <a:t>Agerius</a:t>
            </a:r>
            <a:r>
              <a:rPr lang="en-US" dirty="0"/>
              <a:t>; if it does not appear, let him absolve.</a:t>
            </a:r>
          </a:p>
        </p:txBody>
      </p:sp>
    </p:spTree>
    <p:extLst>
      <p:ext uri="{BB962C8B-B14F-4D97-AF65-F5344CB8AC3E}">
        <p14:creationId xmlns:p14="http://schemas.microsoft.com/office/powerpoint/2010/main" val="1458885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2589212" y="667265"/>
            <a:ext cx="8915400" cy="5782962"/>
          </a:xfrm>
        </p:spPr>
        <p:txBody>
          <a:bodyPr>
            <a:normAutofit fontScale="92500" lnSpcReduction="10000"/>
          </a:bodyPr>
          <a:lstStyle/>
          <a:p>
            <a:pPr algn="just"/>
            <a:r>
              <a:rPr lang="la-Latn" dirty="0"/>
              <a:t>De officiis 3,17,70 </a:t>
            </a:r>
            <a:r>
              <a:rPr lang="la-Latn" i="1" dirty="0"/>
              <a:t>Nam quanti verba illa: „Uti ne propter te fidemve tuam captus fraudatusve sim!“ quam illa aurea: „Ut inter bonos bene agier oportet et sine fraudatione!“ Sed, qui sint "boni" et quid sit "bene agi," magna </a:t>
            </a:r>
            <a:r>
              <a:rPr lang="la-Latn" i="1" dirty="0" err="1"/>
              <a:t>quaestio</a:t>
            </a:r>
            <a:r>
              <a:rPr lang="la-Latn" i="1" dirty="0"/>
              <a:t> est. Q. quidem </a:t>
            </a:r>
            <a:r>
              <a:rPr lang="la-Latn" i="1" dirty="0" err="1"/>
              <a:t>Scaevola</a:t>
            </a:r>
            <a:r>
              <a:rPr lang="la-Latn" i="1" dirty="0"/>
              <a:t>, pontifex maximus, </a:t>
            </a:r>
            <a:r>
              <a:rPr lang="la-Latn" b="1" i="1" dirty="0"/>
              <a:t>summam vim esse dicebat in omnibus iis arbitriis, in quibus adderetur „ex fide bona“, fideique </a:t>
            </a:r>
            <a:r>
              <a:rPr lang="la-Latn" b="1" i="1" dirty="0" err="1"/>
              <a:t>bonae</a:t>
            </a:r>
            <a:r>
              <a:rPr lang="la-Latn" b="1" i="1" dirty="0"/>
              <a:t> nomen existimabat manare latissime,</a:t>
            </a:r>
            <a:r>
              <a:rPr lang="la-Latn" i="1" dirty="0"/>
              <a:t> idque versari in tutelis, societatibus, fiduciis, mandatis, rebus emptis, venditis, conductis, locatis, quibus </a:t>
            </a:r>
            <a:r>
              <a:rPr lang="la-Latn" i="1" dirty="0" err="1"/>
              <a:t>vitae</a:t>
            </a:r>
            <a:r>
              <a:rPr lang="la-Latn" i="1" dirty="0"/>
              <a:t> societas contineretur; </a:t>
            </a:r>
            <a:r>
              <a:rPr lang="la-Latn" b="1" i="1" dirty="0"/>
              <a:t>in iis magni esse </a:t>
            </a:r>
            <a:r>
              <a:rPr lang="la-Latn" b="1" i="1" dirty="0" err="1"/>
              <a:t>iudicis</a:t>
            </a:r>
            <a:r>
              <a:rPr lang="la-Latn" b="1" i="1" dirty="0"/>
              <a:t> statuere, </a:t>
            </a:r>
            <a:r>
              <a:rPr lang="la-Latn" b="1" i="1" dirty="0" err="1"/>
              <a:t>praesertim</a:t>
            </a:r>
            <a:r>
              <a:rPr lang="la-Latn" b="1" i="1" dirty="0"/>
              <a:t> cum in plerisque essent </a:t>
            </a:r>
            <a:r>
              <a:rPr lang="la-Latn" b="1" i="1" dirty="0" err="1"/>
              <a:t>iudicia</a:t>
            </a:r>
            <a:r>
              <a:rPr lang="la-Latn" b="1" i="1" dirty="0"/>
              <a:t> contraria, quid quemque cuique </a:t>
            </a:r>
            <a:r>
              <a:rPr lang="la-Latn" b="1" i="1" dirty="0" err="1"/>
              <a:t>praestare</a:t>
            </a:r>
            <a:r>
              <a:rPr lang="la-Latn" b="1" i="1" dirty="0"/>
              <a:t> oporteret.</a:t>
            </a:r>
          </a:p>
          <a:p>
            <a:pPr algn="just"/>
            <a:r>
              <a:rPr lang="hr-HR" sz="1900" dirty="0"/>
              <a:t>F</a:t>
            </a:r>
            <a:r>
              <a:rPr lang="en-US" sz="1900" dirty="0"/>
              <a:t>or how weighty are the words: "That I be not deceived and defrauded through you and my confidence in you"! How precious are these "As between honest people there ought to be honest dealing, and no deception "! But who are "honest people," and what is "honest dealing" — these are serious questions. It was Quintus </a:t>
            </a:r>
            <a:r>
              <a:rPr lang="en-US" sz="1900" dirty="0" err="1"/>
              <a:t>Scaevola</a:t>
            </a:r>
            <a:r>
              <a:rPr lang="en-US" sz="1900" dirty="0"/>
              <a:t>, the pontifex maximus, </a:t>
            </a:r>
            <a:r>
              <a:rPr lang="en-US" sz="1900" b="1" dirty="0"/>
              <a:t>who used to attach the greatest importance to all questions of arbitration to which the formula was appended "as good faith requires"; and he held that the expression "good faith" had a very extensive application</a:t>
            </a:r>
            <a:r>
              <a:rPr lang="en-US" sz="1900" dirty="0"/>
              <a:t>, for it was employed in trusteeships and partnerships, in </a:t>
            </a:r>
            <a:r>
              <a:rPr lang="hr-HR" sz="1900" dirty="0" err="1"/>
              <a:t>fiducia</a:t>
            </a:r>
            <a:r>
              <a:rPr lang="en-US" sz="1900" dirty="0"/>
              <a:t> and </a:t>
            </a:r>
            <a:r>
              <a:rPr lang="hr-HR" sz="1900" dirty="0"/>
              <a:t>mandate</a:t>
            </a:r>
            <a:r>
              <a:rPr lang="en-US" sz="1900" dirty="0"/>
              <a:t>, in buying and selling, in hiring and letting — in a word, in all the transactions on which the social relations of daily life depend; in these he said, </a:t>
            </a:r>
            <a:r>
              <a:rPr lang="en-US" sz="1900" b="1" dirty="0"/>
              <a:t>it required a judge of great ability to decide the extent of each individual's obligation to the other, especially when the counter-claims were admissible in most cases.</a:t>
            </a:r>
            <a:endParaRPr lang="hr-HR" sz="1900" b="1" i="1" dirty="0"/>
          </a:p>
          <a:p>
            <a:endParaRPr lang="hr-HR" dirty="0"/>
          </a:p>
        </p:txBody>
      </p:sp>
    </p:spTree>
    <p:extLst>
      <p:ext uri="{BB962C8B-B14F-4D97-AF65-F5344CB8AC3E}">
        <p14:creationId xmlns:p14="http://schemas.microsoft.com/office/powerpoint/2010/main" val="4018592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i="1" dirty="0"/>
              <a:t>Bona </a:t>
            </a:r>
            <a:r>
              <a:rPr lang="hr-HR" i="1" dirty="0" err="1"/>
              <a:t>fides</a:t>
            </a:r>
            <a:r>
              <a:rPr lang="hr-HR" i="1" dirty="0"/>
              <a:t> – </a:t>
            </a:r>
            <a:r>
              <a:rPr lang="hr-HR" dirty="0" err="1"/>
              <a:t>contrary</a:t>
            </a:r>
            <a:r>
              <a:rPr lang="hr-HR" dirty="0"/>
              <a:t> to </a:t>
            </a:r>
            <a:r>
              <a:rPr lang="hr-HR" dirty="0" err="1"/>
              <a:t>any</a:t>
            </a:r>
            <a:r>
              <a:rPr lang="hr-HR" dirty="0"/>
              <a:t> </a:t>
            </a:r>
            <a:r>
              <a:rPr lang="hr-HR" dirty="0" err="1"/>
              <a:t>fraud</a:t>
            </a:r>
            <a:r>
              <a:rPr lang="hr-HR" dirty="0"/>
              <a:t> </a:t>
            </a:r>
            <a:r>
              <a:rPr lang="hr-HR" dirty="0" err="1"/>
              <a:t>in</a:t>
            </a:r>
            <a:r>
              <a:rPr lang="hr-HR" dirty="0"/>
              <a:t> general</a:t>
            </a:r>
          </a:p>
        </p:txBody>
      </p:sp>
      <p:sp>
        <p:nvSpPr>
          <p:cNvPr id="3" name="Rezervirano mjesto sadržaja 2"/>
          <p:cNvSpPr>
            <a:spLocks noGrp="1"/>
          </p:cNvSpPr>
          <p:nvPr>
            <p:ph idx="1"/>
          </p:nvPr>
        </p:nvSpPr>
        <p:spPr/>
        <p:txBody>
          <a:bodyPr>
            <a:normAutofit lnSpcReduction="10000"/>
          </a:bodyPr>
          <a:lstStyle/>
          <a:p>
            <a:pPr algn="just"/>
            <a:r>
              <a:rPr lang="hr-HR" sz="2000" dirty="0"/>
              <a:t>D. </a:t>
            </a:r>
            <a:r>
              <a:rPr lang="it-IT" sz="2000" dirty="0"/>
              <a:t>19.1.6</a:t>
            </a:r>
            <a:r>
              <a:rPr lang="hr-HR" sz="2000" dirty="0"/>
              <a:t>.8 (</a:t>
            </a:r>
            <a:r>
              <a:rPr lang="it-IT" sz="2000" dirty="0" err="1"/>
              <a:t>Pomponius</a:t>
            </a:r>
            <a:r>
              <a:rPr lang="it-IT" sz="2000" dirty="0"/>
              <a:t> libro nono ad </a:t>
            </a:r>
            <a:r>
              <a:rPr lang="it-IT" sz="2000" dirty="0" err="1"/>
              <a:t>Sabinum</a:t>
            </a:r>
            <a:r>
              <a:rPr lang="hr-HR" sz="2000" dirty="0"/>
              <a:t>) </a:t>
            </a:r>
            <a:r>
              <a:rPr lang="hr-HR" sz="2000" i="1" dirty="0"/>
              <a:t>Si </a:t>
            </a:r>
            <a:r>
              <a:rPr lang="hr-HR" sz="2000" i="1" dirty="0" err="1"/>
              <a:t>dolo</a:t>
            </a:r>
            <a:r>
              <a:rPr lang="hr-HR" sz="2000" i="1" dirty="0"/>
              <a:t> malo </a:t>
            </a:r>
            <a:r>
              <a:rPr lang="hr-HR" sz="2000" i="1" dirty="0" err="1"/>
              <a:t>aliquid</a:t>
            </a:r>
            <a:r>
              <a:rPr lang="hr-HR" sz="2000" i="1" dirty="0"/>
              <a:t> </a:t>
            </a:r>
            <a:r>
              <a:rPr lang="hr-HR" sz="2000" i="1" dirty="0" err="1"/>
              <a:t>fecit</a:t>
            </a:r>
            <a:r>
              <a:rPr lang="hr-HR" sz="2000" i="1" dirty="0"/>
              <a:t> </a:t>
            </a:r>
            <a:r>
              <a:rPr lang="hr-HR" sz="2000" i="1" dirty="0" err="1"/>
              <a:t>venditor</a:t>
            </a:r>
            <a:r>
              <a:rPr lang="hr-HR" sz="2000" i="1" dirty="0"/>
              <a:t> </a:t>
            </a:r>
            <a:r>
              <a:rPr lang="hr-HR" sz="2000" i="1" dirty="0" err="1"/>
              <a:t>in</a:t>
            </a:r>
            <a:r>
              <a:rPr lang="hr-HR" sz="2000" i="1" dirty="0"/>
              <a:t> </a:t>
            </a:r>
            <a:r>
              <a:rPr lang="hr-HR" sz="2000" i="1" dirty="0" err="1"/>
              <a:t>re</a:t>
            </a:r>
            <a:r>
              <a:rPr lang="hr-HR" sz="2000" i="1" dirty="0"/>
              <a:t> </a:t>
            </a:r>
            <a:r>
              <a:rPr lang="hr-HR" sz="2000" i="1" dirty="0" err="1"/>
              <a:t>vendita</a:t>
            </a:r>
            <a:r>
              <a:rPr lang="hr-HR" sz="2000" i="1" dirty="0"/>
              <a:t>, ex </a:t>
            </a:r>
            <a:r>
              <a:rPr lang="hr-HR" sz="2000" i="1" dirty="0" err="1"/>
              <a:t>empto</a:t>
            </a:r>
            <a:r>
              <a:rPr lang="hr-HR" sz="2000" i="1" dirty="0"/>
              <a:t> </a:t>
            </a:r>
            <a:r>
              <a:rPr lang="hr-HR" sz="2000" i="1" dirty="0" err="1"/>
              <a:t>eo</a:t>
            </a:r>
            <a:r>
              <a:rPr lang="hr-HR" sz="2000" i="1" dirty="0"/>
              <a:t> </a:t>
            </a:r>
            <a:r>
              <a:rPr lang="hr-HR" sz="2000" i="1" dirty="0" err="1"/>
              <a:t>nomine</a:t>
            </a:r>
            <a:r>
              <a:rPr lang="hr-HR" sz="2000" i="1" dirty="0"/>
              <a:t> </a:t>
            </a:r>
            <a:r>
              <a:rPr lang="hr-HR" sz="2000" i="1" dirty="0" err="1"/>
              <a:t>actio</a:t>
            </a:r>
            <a:r>
              <a:rPr lang="hr-HR" sz="2000" i="1" dirty="0"/>
              <a:t> </a:t>
            </a:r>
            <a:r>
              <a:rPr lang="hr-HR" sz="2000" i="1" dirty="0" err="1"/>
              <a:t>emptori</a:t>
            </a:r>
            <a:r>
              <a:rPr lang="hr-HR" sz="2000" i="1" dirty="0"/>
              <a:t> </a:t>
            </a:r>
            <a:r>
              <a:rPr lang="hr-HR" sz="2000" i="1" dirty="0" err="1"/>
              <a:t>competit</a:t>
            </a:r>
            <a:r>
              <a:rPr lang="hr-HR" sz="2000" i="1" dirty="0"/>
              <a:t>: nam </a:t>
            </a:r>
            <a:r>
              <a:rPr lang="hr-HR" sz="2000" i="1" dirty="0" err="1"/>
              <a:t>et</a:t>
            </a:r>
            <a:r>
              <a:rPr lang="hr-HR" sz="2000" i="1" dirty="0"/>
              <a:t> </a:t>
            </a:r>
            <a:r>
              <a:rPr lang="hr-HR" sz="2000" b="1" i="1" dirty="0" err="1"/>
              <a:t>dolum</a:t>
            </a:r>
            <a:r>
              <a:rPr lang="hr-HR" sz="2000" b="1" i="1" dirty="0"/>
              <a:t> </a:t>
            </a:r>
            <a:r>
              <a:rPr lang="hr-HR" sz="2000" b="1" i="1" dirty="0" err="1"/>
              <a:t>malum</a:t>
            </a:r>
            <a:r>
              <a:rPr lang="hr-HR" sz="2000" b="1" i="1" dirty="0"/>
              <a:t> </a:t>
            </a:r>
            <a:r>
              <a:rPr lang="hr-HR" sz="2000" b="1" i="1" dirty="0" err="1"/>
              <a:t>eo</a:t>
            </a:r>
            <a:r>
              <a:rPr lang="hr-HR" sz="2000" b="1" i="1" dirty="0"/>
              <a:t> </a:t>
            </a:r>
            <a:r>
              <a:rPr lang="hr-HR" sz="2000" b="1" i="1" dirty="0" err="1"/>
              <a:t>iudicio</a:t>
            </a:r>
            <a:r>
              <a:rPr lang="hr-HR" sz="2000" b="1" i="1" dirty="0"/>
              <a:t> </a:t>
            </a:r>
            <a:r>
              <a:rPr lang="hr-HR" sz="2000" b="1" i="1" dirty="0" err="1"/>
              <a:t>aestimari</a:t>
            </a:r>
            <a:r>
              <a:rPr lang="hr-HR" sz="2000" b="1" i="1" dirty="0"/>
              <a:t> </a:t>
            </a:r>
            <a:r>
              <a:rPr lang="hr-HR" sz="2000" b="1" i="1" dirty="0" err="1"/>
              <a:t>oportet</a:t>
            </a:r>
            <a:r>
              <a:rPr lang="hr-HR" sz="2000" i="1" dirty="0"/>
              <a:t>, </a:t>
            </a:r>
            <a:r>
              <a:rPr lang="hr-HR" sz="2000" i="1" dirty="0" err="1"/>
              <a:t>ut</a:t>
            </a:r>
            <a:r>
              <a:rPr lang="hr-HR" sz="2000" i="1" dirty="0"/>
              <a:t> </a:t>
            </a:r>
            <a:r>
              <a:rPr lang="hr-HR" sz="2000" i="1" dirty="0" err="1"/>
              <a:t>id</a:t>
            </a:r>
            <a:r>
              <a:rPr lang="hr-HR" sz="2000" i="1" dirty="0"/>
              <a:t>, </a:t>
            </a:r>
            <a:r>
              <a:rPr lang="hr-HR" sz="2000" i="1" dirty="0" err="1"/>
              <a:t>quod</a:t>
            </a:r>
            <a:r>
              <a:rPr lang="hr-HR" sz="2000" i="1" dirty="0"/>
              <a:t> </a:t>
            </a:r>
            <a:r>
              <a:rPr lang="hr-HR" sz="2000" i="1" dirty="0" err="1"/>
              <a:t>praestaturum</a:t>
            </a:r>
            <a:r>
              <a:rPr lang="hr-HR" sz="2000" i="1" dirty="0"/>
              <a:t> se </a:t>
            </a:r>
            <a:r>
              <a:rPr lang="hr-HR" sz="2000" i="1" dirty="0" err="1"/>
              <a:t>esse</a:t>
            </a:r>
            <a:r>
              <a:rPr lang="hr-HR" sz="2000" i="1" dirty="0"/>
              <a:t> </a:t>
            </a:r>
            <a:r>
              <a:rPr lang="hr-HR" sz="2000" i="1" dirty="0" err="1"/>
              <a:t>pollicitus</a:t>
            </a:r>
            <a:r>
              <a:rPr lang="hr-HR" sz="2000" i="1" dirty="0"/>
              <a:t> sit </a:t>
            </a:r>
            <a:r>
              <a:rPr lang="hr-HR" sz="2000" i="1" dirty="0" err="1"/>
              <a:t>venditor</a:t>
            </a:r>
            <a:r>
              <a:rPr lang="hr-HR" sz="2000" i="1" dirty="0"/>
              <a:t> </a:t>
            </a:r>
            <a:r>
              <a:rPr lang="hr-HR" sz="2000" i="1" dirty="0" err="1"/>
              <a:t>emptori</a:t>
            </a:r>
            <a:r>
              <a:rPr lang="hr-HR" sz="2000" i="1" dirty="0"/>
              <a:t>, </a:t>
            </a:r>
            <a:r>
              <a:rPr lang="hr-HR" sz="2000" i="1" dirty="0" err="1"/>
              <a:t>praestari</a:t>
            </a:r>
            <a:r>
              <a:rPr lang="hr-HR" sz="2000" i="1" dirty="0"/>
              <a:t> </a:t>
            </a:r>
            <a:r>
              <a:rPr lang="hr-HR" sz="2000" i="1" dirty="0" err="1"/>
              <a:t>oporteat</a:t>
            </a:r>
            <a:r>
              <a:rPr lang="hr-HR" sz="2000" i="1" dirty="0"/>
              <a:t>.</a:t>
            </a:r>
          </a:p>
          <a:p>
            <a:pPr algn="just"/>
            <a:r>
              <a:rPr lang="en-US" sz="2000" dirty="0"/>
              <a:t>If the seller has done something in bad faith as regards the object of sale, the buyer has an action on the purchase concerning this; </a:t>
            </a:r>
            <a:r>
              <a:rPr lang="en-US" sz="2000" b="1" dirty="0"/>
              <a:t>bad faith </a:t>
            </a:r>
            <a:r>
              <a:rPr lang="hr-HR" sz="2000" b="1" dirty="0"/>
              <a:t>(</a:t>
            </a:r>
            <a:r>
              <a:rPr lang="hr-HR" sz="2000" b="1" dirty="0" err="1"/>
              <a:t>fraud</a:t>
            </a:r>
            <a:r>
              <a:rPr lang="hr-HR" sz="2000" b="1" dirty="0"/>
              <a:t>) </a:t>
            </a:r>
            <a:r>
              <a:rPr lang="en-US" sz="2000" b="1" dirty="0"/>
              <a:t>should also be evaluated </a:t>
            </a:r>
            <a:r>
              <a:rPr lang="hr-HR" sz="2000" b="1" dirty="0"/>
              <a:t>(</a:t>
            </a:r>
            <a:r>
              <a:rPr lang="en-US" sz="2000" b="1" dirty="0"/>
              <a:t>taken into account</a:t>
            </a:r>
            <a:r>
              <a:rPr lang="hr-HR" sz="2000" b="1" dirty="0"/>
              <a:t>) </a:t>
            </a:r>
            <a:r>
              <a:rPr lang="en-US" sz="2000" b="1" dirty="0"/>
              <a:t>in this action</a:t>
            </a:r>
            <a:r>
              <a:rPr lang="en-US" sz="2000" dirty="0"/>
              <a:t>, in order that the seller be held responsible to the buyer for what he promised to perform. </a:t>
            </a:r>
            <a:endParaRPr lang="hr-HR" sz="2000" dirty="0"/>
          </a:p>
          <a:p>
            <a:pPr algn="just"/>
            <a:r>
              <a:rPr lang="hr-HR" sz="2000" i="1" dirty="0" err="1"/>
              <a:t>Dolus</a:t>
            </a:r>
            <a:r>
              <a:rPr lang="hr-HR" sz="2000" dirty="0"/>
              <a:t> – </a:t>
            </a:r>
            <a:r>
              <a:rPr lang="en-US" sz="2000" dirty="0"/>
              <a:t>knowingly selling </a:t>
            </a:r>
            <a:r>
              <a:rPr lang="en-US" sz="2000" i="1" dirty="0"/>
              <a:t>res extra </a:t>
            </a:r>
            <a:r>
              <a:rPr lang="en-US" sz="2000" i="1" dirty="0" err="1"/>
              <a:t>commercium</a:t>
            </a:r>
            <a:r>
              <a:rPr lang="en-US" sz="2000" dirty="0"/>
              <a:t>, object with other qualities than proclaimed/agreed on </a:t>
            </a:r>
          </a:p>
          <a:p>
            <a:pPr algn="just"/>
            <a:endParaRPr lang="en-US" dirty="0"/>
          </a:p>
          <a:p>
            <a:pPr algn="just"/>
            <a:endParaRPr lang="hr-HR" i="1" dirty="0"/>
          </a:p>
        </p:txBody>
      </p:sp>
    </p:spTree>
    <p:extLst>
      <p:ext uri="{BB962C8B-B14F-4D97-AF65-F5344CB8AC3E}">
        <p14:creationId xmlns:p14="http://schemas.microsoft.com/office/powerpoint/2010/main" val="4176860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i="1" dirty="0"/>
              <a:t>Bona </a:t>
            </a:r>
            <a:r>
              <a:rPr lang="hr-HR" i="1" dirty="0" err="1"/>
              <a:t>fides</a:t>
            </a:r>
            <a:r>
              <a:rPr lang="hr-HR" i="1" dirty="0"/>
              <a:t> - </a:t>
            </a:r>
            <a:r>
              <a:rPr lang="hr-HR" dirty="0" err="1"/>
              <a:t>in</a:t>
            </a:r>
            <a:r>
              <a:rPr lang="hr-HR" dirty="0"/>
              <a:t> general </a:t>
            </a:r>
          </a:p>
        </p:txBody>
      </p:sp>
      <p:sp>
        <p:nvSpPr>
          <p:cNvPr id="3" name="Rezervirano mjesto sadržaja 2"/>
          <p:cNvSpPr>
            <a:spLocks noGrp="1"/>
          </p:cNvSpPr>
          <p:nvPr>
            <p:ph idx="1"/>
          </p:nvPr>
        </p:nvSpPr>
        <p:spPr>
          <a:xfrm>
            <a:off x="2589212" y="2133599"/>
            <a:ext cx="8915400" cy="3995351"/>
          </a:xfrm>
        </p:spPr>
        <p:txBody>
          <a:bodyPr>
            <a:normAutofit/>
          </a:bodyPr>
          <a:lstStyle/>
          <a:p>
            <a:pPr algn="just"/>
            <a:r>
              <a:rPr lang="hr-HR" dirty="0"/>
              <a:t>D. 19.1.11.1 (</a:t>
            </a:r>
            <a:r>
              <a:rPr lang="hr-HR" i="1" dirty="0" err="1"/>
              <a:t>Ulpianus</a:t>
            </a:r>
            <a:r>
              <a:rPr lang="hr-HR" i="1" dirty="0"/>
              <a:t> libro 32 ad </a:t>
            </a:r>
            <a:r>
              <a:rPr lang="hr-HR" i="1" dirty="0" err="1"/>
              <a:t>edictum</a:t>
            </a:r>
            <a:r>
              <a:rPr lang="hr-HR" dirty="0"/>
              <a:t>) </a:t>
            </a:r>
            <a:r>
              <a:rPr lang="hr-HR" i="1" dirty="0" err="1"/>
              <a:t>Et</a:t>
            </a:r>
            <a:r>
              <a:rPr lang="hr-HR" i="1" dirty="0"/>
              <a:t> </a:t>
            </a:r>
            <a:r>
              <a:rPr lang="hr-HR" i="1" dirty="0" err="1"/>
              <a:t>in</a:t>
            </a:r>
            <a:r>
              <a:rPr lang="hr-HR" i="1" dirty="0"/>
              <a:t> </a:t>
            </a:r>
            <a:r>
              <a:rPr lang="hr-HR" i="1" dirty="0" err="1"/>
              <a:t>primis</a:t>
            </a:r>
            <a:r>
              <a:rPr lang="hr-HR" i="1" dirty="0"/>
              <a:t> </a:t>
            </a:r>
            <a:r>
              <a:rPr lang="hr-HR" i="1" dirty="0" err="1"/>
              <a:t>sciendum</a:t>
            </a:r>
            <a:r>
              <a:rPr lang="hr-HR" i="1" dirty="0"/>
              <a:t> </a:t>
            </a:r>
            <a:r>
              <a:rPr lang="hr-HR" i="1" dirty="0" err="1"/>
              <a:t>est</a:t>
            </a:r>
            <a:r>
              <a:rPr lang="hr-HR" i="1" dirty="0"/>
              <a:t> </a:t>
            </a:r>
            <a:r>
              <a:rPr lang="hr-HR" i="1" dirty="0" err="1"/>
              <a:t>in</a:t>
            </a:r>
            <a:r>
              <a:rPr lang="hr-HR" i="1" dirty="0"/>
              <a:t> </a:t>
            </a:r>
            <a:r>
              <a:rPr lang="hr-HR" i="1" dirty="0" err="1"/>
              <a:t>hoc</a:t>
            </a:r>
            <a:r>
              <a:rPr lang="hr-HR" i="1" dirty="0"/>
              <a:t> </a:t>
            </a:r>
            <a:r>
              <a:rPr lang="hr-HR" i="1" dirty="0" err="1"/>
              <a:t>iudicio</a:t>
            </a:r>
            <a:r>
              <a:rPr lang="hr-HR" i="1" dirty="0"/>
              <a:t> </a:t>
            </a:r>
            <a:r>
              <a:rPr lang="hr-HR" i="1" dirty="0" err="1"/>
              <a:t>id</a:t>
            </a:r>
            <a:r>
              <a:rPr lang="hr-HR" i="1" dirty="0"/>
              <a:t> </a:t>
            </a:r>
            <a:r>
              <a:rPr lang="hr-HR" i="1" dirty="0" err="1"/>
              <a:t>demum</a:t>
            </a:r>
            <a:r>
              <a:rPr lang="hr-HR" i="1" dirty="0"/>
              <a:t> </a:t>
            </a:r>
            <a:r>
              <a:rPr lang="hr-HR" i="1" dirty="0" err="1"/>
              <a:t>deduci</a:t>
            </a:r>
            <a:r>
              <a:rPr lang="hr-HR" i="1" dirty="0"/>
              <a:t>, </a:t>
            </a:r>
            <a:r>
              <a:rPr lang="hr-HR" i="1" dirty="0" err="1"/>
              <a:t>quod</a:t>
            </a:r>
            <a:r>
              <a:rPr lang="hr-HR" i="1" dirty="0"/>
              <a:t> </a:t>
            </a:r>
            <a:r>
              <a:rPr lang="hr-HR" i="1" dirty="0" err="1"/>
              <a:t>praestari</a:t>
            </a:r>
            <a:r>
              <a:rPr lang="hr-HR" i="1" dirty="0"/>
              <a:t> </a:t>
            </a:r>
            <a:r>
              <a:rPr lang="hr-HR" i="1" dirty="0" err="1"/>
              <a:t>convenit</a:t>
            </a:r>
            <a:r>
              <a:rPr lang="hr-HR" i="1" dirty="0"/>
              <a:t>: </a:t>
            </a:r>
            <a:r>
              <a:rPr lang="hr-HR" i="1" dirty="0" err="1"/>
              <a:t>cum</a:t>
            </a:r>
            <a:r>
              <a:rPr lang="hr-HR" i="1" dirty="0"/>
              <a:t> </a:t>
            </a:r>
            <a:r>
              <a:rPr lang="hr-HR" i="1" dirty="0" err="1"/>
              <a:t>enim</a:t>
            </a:r>
            <a:r>
              <a:rPr lang="hr-HR" i="1" dirty="0"/>
              <a:t> sit </a:t>
            </a:r>
            <a:r>
              <a:rPr lang="hr-HR" i="1" dirty="0" err="1"/>
              <a:t>bonae</a:t>
            </a:r>
            <a:r>
              <a:rPr lang="hr-HR" i="1" dirty="0"/>
              <a:t> </a:t>
            </a:r>
            <a:r>
              <a:rPr lang="hr-HR" i="1" dirty="0" err="1"/>
              <a:t>fidei</a:t>
            </a:r>
            <a:r>
              <a:rPr lang="hr-HR" i="1" dirty="0"/>
              <a:t> </a:t>
            </a:r>
            <a:r>
              <a:rPr lang="hr-HR" i="1" dirty="0" err="1"/>
              <a:t>iudicium</a:t>
            </a:r>
            <a:r>
              <a:rPr lang="hr-HR" i="1" dirty="0"/>
              <a:t>, </a:t>
            </a:r>
            <a:r>
              <a:rPr lang="hr-HR" i="1" dirty="0" err="1"/>
              <a:t>nihil</a:t>
            </a:r>
            <a:r>
              <a:rPr lang="hr-HR" i="1" dirty="0"/>
              <a:t> </a:t>
            </a:r>
            <a:r>
              <a:rPr lang="hr-HR" i="1" dirty="0" err="1"/>
              <a:t>magis</a:t>
            </a:r>
            <a:r>
              <a:rPr lang="hr-HR" i="1" dirty="0"/>
              <a:t> </a:t>
            </a:r>
            <a:r>
              <a:rPr lang="hr-HR" i="1" dirty="0" err="1"/>
              <a:t>bonae</a:t>
            </a:r>
            <a:r>
              <a:rPr lang="hr-HR" i="1" dirty="0"/>
              <a:t> </a:t>
            </a:r>
            <a:r>
              <a:rPr lang="hr-HR" i="1" dirty="0" err="1"/>
              <a:t>fidei</a:t>
            </a:r>
            <a:r>
              <a:rPr lang="hr-HR" i="1" dirty="0"/>
              <a:t> </a:t>
            </a:r>
            <a:r>
              <a:rPr lang="hr-HR" i="1" dirty="0" err="1"/>
              <a:t>congruit</a:t>
            </a:r>
            <a:r>
              <a:rPr lang="hr-HR" i="1" dirty="0"/>
              <a:t> </a:t>
            </a:r>
            <a:r>
              <a:rPr lang="hr-HR" i="1" dirty="0" err="1"/>
              <a:t>quam</a:t>
            </a:r>
            <a:r>
              <a:rPr lang="hr-HR" i="1" dirty="0"/>
              <a:t> </a:t>
            </a:r>
            <a:r>
              <a:rPr lang="hr-HR" i="1" dirty="0" err="1"/>
              <a:t>id</a:t>
            </a:r>
            <a:r>
              <a:rPr lang="hr-HR" i="1" dirty="0"/>
              <a:t> </a:t>
            </a:r>
            <a:r>
              <a:rPr lang="hr-HR" i="1" dirty="0" err="1"/>
              <a:t>praestari</a:t>
            </a:r>
            <a:r>
              <a:rPr lang="hr-HR" i="1" dirty="0"/>
              <a:t>, </a:t>
            </a:r>
            <a:r>
              <a:rPr lang="hr-HR" i="1" dirty="0" err="1"/>
              <a:t>quod</a:t>
            </a:r>
            <a:r>
              <a:rPr lang="hr-HR" i="1" dirty="0"/>
              <a:t> </a:t>
            </a:r>
            <a:r>
              <a:rPr lang="hr-HR" i="1" dirty="0" err="1"/>
              <a:t>inter</a:t>
            </a:r>
            <a:r>
              <a:rPr lang="hr-HR" i="1" dirty="0"/>
              <a:t> </a:t>
            </a:r>
            <a:r>
              <a:rPr lang="hr-HR" i="1" dirty="0" err="1"/>
              <a:t>contrahentes</a:t>
            </a:r>
            <a:r>
              <a:rPr lang="hr-HR" i="1" dirty="0"/>
              <a:t> </a:t>
            </a:r>
            <a:r>
              <a:rPr lang="hr-HR" i="1" dirty="0" err="1"/>
              <a:t>actum</a:t>
            </a:r>
            <a:r>
              <a:rPr lang="hr-HR" i="1" dirty="0"/>
              <a:t> </a:t>
            </a:r>
            <a:r>
              <a:rPr lang="hr-HR" i="1" dirty="0" err="1"/>
              <a:t>est</a:t>
            </a:r>
            <a:r>
              <a:rPr lang="hr-HR" i="1" dirty="0"/>
              <a:t>. </a:t>
            </a:r>
            <a:r>
              <a:rPr lang="hr-HR" i="1" dirty="0" err="1"/>
              <a:t>Quod</a:t>
            </a:r>
            <a:r>
              <a:rPr lang="hr-HR" i="1" dirty="0"/>
              <a:t> si </a:t>
            </a:r>
            <a:r>
              <a:rPr lang="hr-HR" i="1" dirty="0" err="1"/>
              <a:t>nihil</a:t>
            </a:r>
            <a:r>
              <a:rPr lang="hr-HR" i="1" dirty="0"/>
              <a:t> </a:t>
            </a:r>
            <a:r>
              <a:rPr lang="hr-HR" i="1" dirty="0" err="1"/>
              <a:t>convenit</a:t>
            </a:r>
            <a:r>
              <a:rPr lang="hr-HR" i="1" dirty="0"/>
              <a:t>, </a:t>
            </a:r>
            <a:r>
              <a:rPr lang="hr-HR" i="1" dirty="0" err="1"/>
              <a:t>tunc</a:t>
            </a:r>
            <a:r>
              <a:rPr lang="hr-HR" i="1" dirty="0"/>
              <a:t> </a:t>
            </a:r>
            <a:r>
              <a:rPr lang="hr-HR" i="1" dirty="0" err="1"/>
              <a:t>ea</a:t>
            </a:r>
            <a:r>
              <a:rPr lang="hr-HR" i="1" dirty="0"/>
              <a:t> </a:t>
            </a:r>
            <a:r>
              <a:rPr lang="hr-HR" i="1" dirty="0" err="1"/>
              <a:t>praestabuntur</a:t>
            </a:r>
            <a:r>
              <a:rPr lang="hr-HR" i="1" dirty="0"/>
              <a:t>, </a:t>
            </a:r>
            <a:r>
              <a:rPr lang="hr-HR" b="1" i="1" dirty="0" err="1"/>
              <a:t>quae</a:t>
            </a:r>
            <a:r>
              <a:rPr lang="hr-HR" b="1" i="1" dirty="0"/>
              <a:t> </a:t>
            </a:r>
            <a:r>
              <a:rPr lang="hr-HR" b="1" i="1" dirty="0" err="1"/>
              <a:t>naturaliter</a:t>
            </a:r>
            <a:r>
              <a:rPr lang="hr-HR" b="1" i="1" dirty="0"/>
              <a:t> </a:t>
            </a:r>
            <a:r>
              <a:rPr lang="hr-HR" b="1" i="1" dirty="0" err="1"/>
              <a:t>insunt</a:t>
            </a:r>
            <a:r>
              <a:rPr lang="hr-HR" b="1" i="1" dirty="0"/>
              <a:t> </a:t>
            </a:r>
            <a:r>
              <a:rPr lang="hr-HR" b="1" i="1" dirty="0" err="1"/>
              <a:t>huius</a:t>
            </a:r>
            <a:r>
              <a:rPr lang="hr-HR" b="1" i="1" dirty="0"/>
              <a:t> </a:t>
            </a:r>
            <a:r>
              <a:rPr lang="hr-HR" b="1" i="1" dirty="0" err="1"/>
              <a:t>iudicii</a:t>
            </a:r>
            <a:r>
              <a:rPr lang="hr-HR" b="1" i="1" dirty="0"/>
              <a:t> </a:t>
            </a:r>
            <a:r>
              <a:rPr lang="hr-HR" b="1" i="1" dirty="0" err="1"/>
              <a:t>potestate</a:t>
            </a:r>
            <a:r>
              <a:rPr lang="hr-HR" i="1" dirty="0"/>
              <a:t>.</a:t>
            </a:r>
          </a:p>
          <a:p>
            <a:pPr algn="just"/>
            <a:r>
              <a:rPr lang="en-US" sz="2000" dirty="0"/>
              <a:t>The first point to be noted is that included in this action is only what the parties agreed to be held responsible for. This is an action of good faith, and nothing better conforms to good faith than that the contracting parties be held responsible for what they arranged. But if nothing was agreed on, then they are held responsible for the </a:t>
            </a:r>
            <a:r>
              <a:rPr lang="en-US" sz="2000" b="1" dirty="0"/>
              <a:t>duties naturally inheriting in the scope of this action</a:t>
            </a:r>
            <a:r>
              <a:rPr lang="hr-HR" sz="2000" i="1" dirty="0"/>
              <a:t>. </a:t>
            </a:r>
          </a:p>
        </p:txBody>
      </p:sp>
    </p:spTree>
    <p:extLst>
      <p:ext uri="{BB962C8B-B14F-4D97-AF65-F5344CB8AC3E}">
        <p14:creationId xmlns:p14="http://schemas.microsoft.com/office/powerpoint/2010/main" val="161442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i="1" dirty="0"/>
              <a:t>Consensus</a:t>
            </a:r>
            <a:r>
              <a:rPr lang="hr-HR" dirty="0"/>
              <a:t> </a:t>
            </a:r>
            <a:r>
              <a:rPr lang="hr-HR" dirty="0" err="1"/>
              <a:t>revisited</a:t>
            </a:r>
            <a:endParaRPr lang="hr-HR" dirty="0"/>
          </a:p>
        </p:txBody>
      </p:sp>
      <p:sp>
        <p:nvSpPr>
          <p:cNvPr id="3" name="Rezervirano mjesto sadržaja 2"/>
          <p:cNvSpPr>
            <a:spLocks noGrp="1"/>
          </p:cNvSpPr>
          <p:nvPr>
            <p:ph type="body" idx="1"/>
          </p:nvPr>
        </p:nvSpPr>
        <p:spPr/>
        <p:txBody>
          <a:bodyPr/>
          <a:lstStyle/>
          <a:p>
            <a:r>
              <a:rPr lang="en-US" dirty="0"/>
              <a:t>Agreement</a:t>
            </a:r>
            <a:r>
              <a:rPr lang="hr-HR" dirty="0"/>
              <a:t> on </a:t>
            </a:r>
            <a:r>
              <a:rPr lang="hr-HR" i="1" dirty="0" err="1"/>
              <a:t>res</a:t>
            </a:r>
            <a:r>
              <a:rPr lang="hr-HR" dirty="0"/>
              <a:t> </a:t>
            </a:r>
            <a:r>
              <a:rPr lang="hr-HR" dirty="0" err="1"/>
              <a:t>and</a:t>
            </a:r>
            <a:r>
              <a:rPr lang="hr-HR" dirty="0"/>
              <a:t> </a:t>
            </a:r>
            <a:r>
              <a:rPr lang="hr-HR" i="1" dirty="0" err="1"/>
              <a:t>pretium</a:t>
            </a:r>
            <a:r>
              <a:rPr lang="hr-HR" dirty="0"/>
              <a:t> – </a:t>
            </a:r>
            <a:r>
              <a:rPr lang="hr-HR" dirty="0" err="1"/>
              <a:t>was</a:t>
            </a:r>
            <a:r>
              <a:rPr lang="hr-HR" dirty="0"/>
              <a:t> </a:t>
            </a:r>
            <a:r>
              <a:rPr lang="hr-HR" dirty="0" err="1"/>
              <a:t>it</a:t>
            </a:r>
            <a:r>
              <a:rPr lang="hr-HR" dirty="0"/>
              <a:t> </a:t>
            </a:r>
            <a:r>
              <a:rPr lang="hr-HR" dirty="0" err="1"/>
              <a:t>sufficient</a:t>
            </a:r>
            <a:r>
              <a:rPr lang="hr-HR" dirty="0"/>
              <a:t>?</a:t>
            </a:r>
          </a:p>
          <a:p>
            <a:endParaRPr lang="hr-HR" dirty="0"/>
          </a:p>
          <a:p>
            <a:endParaRPr lang="hr-HR" dirty="0"/>
          </a:p>
        </p:txBody>
      </p:sp>
    </p:spTree>
    <p:extLst>
      <p:ext uri="{BB962C8B-B14F-4D97-AF65-F5344CB8AC3E}">
        <p14:creationId xmlns:p14="http://schemas.microsoft.com/office/powerpoint/2010/main" val="42161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Consensus</a:t>
            </a:r>
            <a:r>
              <a:rPr lang="hr-HR" i="1" dirty="0"/>
              <a:t> </a:t>
            </a:r>
            <a:r>
              <a:rPr lang="hr-HR" i="1" dirty="0" err="1"/>
              <a:t>and</a:t>
            </a:r>
            <a:r>
              <a:rPr lang="hr-HR" i="1" dirty="0"/>
              <a:t> the </a:t>
            </a:r>
            <a:r>
              <a:rPr lang="hr-HR" i="1" dirty="0" err="1"/>
              <a:t>price</a:t>
            </a:r>
            <a:r>
              <a:rPr lang="hr-HR" i="1" dirty="0"/>
              <a:t>: </a:t>
            </a:r>
            <a:br>
              <a:rPr lang="hr-HR" i="1" dirty="0"/>
            </a:br>
            <a:r>
              <a:rPr lang="hr-HR" i="1" dirty="0" err="1"/>
              <a:t>Arr</a:t>
            </a:r>
            <a:r>
              <a:rPr lang="hr-HR" i="1" dirty="0"/>
              <a:t>(h)a</a:t>
            </a:r>
            <a:r>
              <a:rPr lang="hr-HR" dirty="0"/>
              <a:t> (</a:t>
            </a:r>
            <a:r>
              <a:rPr lang="hr-HR" dirty="0" err="1"/>
              <a:t>earnest</a:t>
            </a:r>
            <a:r>
              <a:rPr lang="hr-HR" dirty="0"/>
              <a:t> </a:t>
            </a:r>
            <a:r>
              <a:rPr lang="hr-HR" dirty="0" err="1"/>
              <a:t>money</a:t>
            </a:r>
            <a:r>
              <a:rPr lang="hr-HR" dirty="0"/>
              <a:t>)</a:t>
            </a:r>
          </a:p>
        </p:txBody>
      </p:sp>
      <p:sp>
        <p:nvSpPr>
          <p:cNvPr id="3" name="Rezervirano mjesto sadržaja 2"/>
          <p:cNvSpPr>
            <a:spLocks noGrp="1"/>
          </p:cNvSpPr>
          <p:nvPr>
            <p:ph idx="1"/>
          </p:nvPr>
        </p:nvSpPr>
        <p:spPr/>
        <p:txBody>
          <a:bodyPr>
            <a:normAutofit fontScale="92500" lnSpcReduction="10000"/>
          </a:bodyPr>
          <a:lstStyle/>
          <a:p>
            <a:pPr algn="just"/>
            <a:r>
              <a:rPr lang="hr-HR" dirty="0" err="1"/>
              <a:t>Gai</a:t>
            </a:r>
            <a:r>
              <a:rPr lang="hr-HR" dirty="0"/>
              <a:t>. </a:t>
            </a:r>
            <a:r>
              <a:rPr lang="hr-HR" dirty="0" err="1"/>
              <a:t>Inst</a:t>
            </a:r>
            <a:r>
              <a:rPr lang="hr-HR" dirty="0"/>
              <a:t>. 3.139 </a:t>
            </a:r>
            <a:r>
              <a:rPr lang="hr-HR" i="1" dirty="0"/>
              <a:t>Emptio </a:t>
            </a:r>
            <a:r>
              <a:rPr lang="hr-HR" i="1" dirty="0" err="1"/>
              <a:t>et</a:t>
            </a:r>
            <a:r>
              <a:rPr lang="hr-HR" i="1" dirty="0"/>
              <a:t> </a:t>
            </a:r>
            <a:r>
              <a:rPr lang="hr-HR" i="1" dirty="0" err="1"/>
              <a:t>uenditio</a:t>
            </a:r>
            <a:r>
              <a:rPr lang="hr-HR" i="1" dirty="0"/>
              <a:t> </a:t>
            </a:r>
            <a:r>
              <a:rPr lang="hr-HR" i="1" dirty="0" err="1"/>
              <a:t>contrahitur</a:t>
            </a:r>
            <a:r>
              <a:rPr lang="hr-HR" i="1" dirty="0"/>
              <a:t>, </a:t>
            </a:r>
            <a:r>
              <a:rPr lang="hr-HR" i="1" dirty="0" err="1"/>
              <a:t>cum</a:t>
            </a:r>
            <a:r>
              <a:rPr lang="hr-HR" i="1" dirty="0"/>
              <a:t> de pretio </a:t>
            </a:r>
            <a:r>
              <a:rPr lang="hr-HR" i="1" dirty="0" err="1"/>
              <a:t>conuenerit</a:t>
            </a:r>
            <a:r>
              <a:rPr lang="hr-HR" i="1" dirty="0"/>
              <a:t>, </a:t>
            </a:r>
            <a:r>
              <a:rPr lang="hr-HR" i="1" dirty="0" err="1"/>
              <a:t>quamuis</a:t>
            </a:r>
            <a:r>
              <a:rPr lang="hr-HR" i="1" dirty="0"/>
              <a:t> </a:t>
            </a:r>
            <a:r>
              <a:rPr lang="hr-HR" i="1" dirty="0" err="1"/>
              <a:t>nondum</a:t>
            </a:r>
            <a:r>
              <a:rPr lang="hr-HR" i="1" dirty="0"/>
              <a:t> </a:t>
            </a:r>
            <a:r>
              <a:rPr lang="hr-HR" i="1" dirty="0" err="1"/>
              <a:t>pretium</a:t>
            </a:r>
            <a:r>
              <a:rPr lang="hr-HR" i="1" dirty="0"/>
              <a:t> </a:t>
            </a:r>
            <a:r>
              <a:rPr lang="hr-HR" i="1" dirty="0" err="1"/>
              <a:t>numeratum</a:t>
            </a:r>
            <a:r>
              <a:rPr lang="hr-HR" i="1" dirty="0"/>
              <a:t> sit </a:t>
            </a:r>
            <a:r>
              <a:rPr lang="hr-HR" i="1" dirty="0" err="1"/>
              <a:t>ac</a:t>
            </a:r>
            <a:r>
              <a:rPr lang="hr-HR" i="1" dirty="0"/>
              <a:t> ne </a:t>
            </a:r>
            <a:r>
              <a:rPr lang="hr-HR" i="1" dirty="0" err="1"/>
              <a:t>arra</a:t>
            </a:r>
            <a:r>
              <a:rPr lang="hr-HR" i="1" dirty="0"/>
              <a:t> </a:t>
            </a:r>
            <a:r>
              <a:rPr lang="hr-HR" i="1" dirty="0" err="1"/>
              <a:t>quidem</a:t>
            </a:r>
            <a:r>
              <a:rPr lang="hr-HR" i="1" dirty="0"/>
              <a:t> data </a:t>
            </a:r>
            <a:r>
              <a:rPr lang="hr-HR" i="1" dirty="0" err="1"/>
              <a:t>fuerit</a:t>
            </a:r>
            <a:r>
              <a:rPr lang="hr-HR" i="1" dirty="0"/>
              <a:t>. nam </a:t>
            </a:r>
            <a:r>
              <a:rPr lang="hr-HR" i="1" dirty="0" err="1"/>
              <a:t>quod</a:t>
            </a:r>
            <a:r>
              <a:rPr lang="hr-HR" i="1" dirty="0"/>
              <a:t> </a:t>
            </a:r>
            <a:r>
              <a:rPr lang="hr-HR" i="1" dirty="0" err="1"/>
              <a:t>arrae</a:t>
            </a:r>
            <a:r>
              <a:rPr lang="hr-HR" i="1" dirty="0"/>
              <a:t> </a:t>
            </a:r>
            <a:r>
              <a:rPr lang="hr-HR" i="1" dirty="0" err="1"/>
              <a:t>nomine</a:t>
            </a:r>
            <a:r>
              <a:rPr lang="hr-HR" i="1" dirty="0"/>
              <a:t> </a:t>
            </a:r>
            <a:r>
              <a:rPr lang="hr-HR" i="1" dirty="0" err="1"/>
              <a:t>datur</a:t>
            </a:r>
            <a:r>
              <a:rPr lang="hr-HR" i="1" dirty="0"/>
              <a:t>, </a:t>
            </a:r>
            <a:r>
              <a:rPr lang="hr-HR" i="1" dirty="0" err="1"/>
              <a:t>argumentum</a:t>
            </a:r>
            <a:r>
              <a:rPr lang="hr-HR" i="1" dirty="0"/>
              <a:t> </a:t>
            </a:r>
            <a:r>
              <a:rPr lang="hr-HR" i="1" dirty="0" err="1"/>
              <a:t>est</a:t>
            </a:r>
            <a:r>
              <a:rPr lang="hr-HR" i="1" dirty="0"/>
              <a:t> </a:t>
            </a:r>
            <a:r>
              <a:rPr lang="hr-HR" i="1" dirty="0" err="1"/>
              <a:t>emptionis</a:t>
            </a:r>
            <a:r>
              <a:rPr lang="hr-HR" i="1" dirty="0"/>
              <a:t> </a:t>
            </a:r>
            <a:r>
              <a:rPr lang="hr-HR" i="1" dirty="0" err="1"/>
              <a:t>et</a:t>
            </a:r>
            <a:r>
              <a:rPr lang="hr-HR" i="1" dirty="0"/>
              <a:t> </a:t>
            </a:r>
            <a:r>
              <a:rPr lang="hr-HR" i="1" dirty="0" err="1"/>
              <a:t>uenditionis</a:t>
            </a:r>
            <a:r>
              <a:rPr lang="hr-HR" i="1" dirty="0"/>
              <a:t> </a:t>
            </a:r>
            <a:r>
              <a:rPr lang="hr-HR" i="1" dirty="0" err="1"/>
              <a:t>contractae</a:t>
            </a:r>
            <a:r>
              <a:rPr lang="hr-HR" i="1" dirty="0"/>
              <a:t>.</a:t>
            </a:r>
          </a:p>
          <a:p>
            <a:pPr algn="just"/>
            <a:r>
              <a:rPr lang="en-US" dirty="0"/>
              <a:t>The contract of purchase and sale is complete so soon as the price is agreed upon and before the price or any earnest money is paid. The earnest money is merely evidence of the completion of the contract.</a:t>
            </a:r>
            <a:endParaRPr lang="hr-HR" dirty="0"/>
          </a:p>
          <a:p>
            <a:pPr algn="just"/>
            <a:endParaRPr lang="hr-HR" dirty="0"/>
          </a:p>
          <a:p>
            <a:pPr algn="just"/>
            <a:r>
              <a:rPr lang="hr-HR" dirty="0"/>
              <a:t>D. 18.1.35pr. (</a:t>
            </a:r>
            <a:r>
              <a:rPr lang="hr-HR" i="1" dirty="0" err="1"/>
              <a:t>Gaius</a:t>
            </a:r>
            <a:r>
              <a:rPr lang="hr-HR" i="1" dirty="0"/>
              <a:t> libro </a:t>
            </a:r>
            <a:r>
              <a:rPr lang="hr-HR" i="1" dirty="0" err="1"/>
              <a:t>decimo</a:t>
            </a:r>
            <a:r>
              <a:rPr lang="hr-HR" i="1" dirty="0"/>
              <a:t> ad </a:t>
            </a:r>
            <a:r>
              <a:rPr lang="hr-HR" i="1" dirty="0" err="1"/>
              <a:t>edictum</a:t>
            </a:r>
            <a:r>
              <a:rPr lang="hr-HR" i="1" dirty="0"/>
              <a:t> </a:t>
            </a:r>
            <a:r>
              <a:rPr lang="hr-HR" i="1" dirty="0" err="1"/>
              <a:t>provinciale</a:t>
            </a:r>
            <a:r>
              <a:rPr lang="hr-HR" dirty="0"/>
              <a:t>) </a:t>
            </a:r>
            <a:r>
              <a:rPr lang="hr-HR" i="1" dirty="0" err="1"/>
              <a:t>Quod</a:t>
            </a:r>
            <a:r>
              <a:rPr lang="hr-HR" i="1" dirty="0"/>
              <a:t> </a:t>
            </a:r>
            <a:r>
              <a:rPr lang="hr-HR" i="1" dirty="0" err="1"/>
              <a:t>saepe</a:t>
            </a:r>
            <a:r>
              <a:rPr lang="hr-HR" i="1" dirty="0"/>
              <a:t> </a:t>
            </a:r>
            <a:r>
              <a:rPr lang="hr-HR" i="1" dirty="0" err="1"/>
              <a:t>arrae</a:t>
            </a:r>
            <a:r>
              <a:rPr lang="hr-HR" i="1" dirty="0"/>
              <a:t> </a:t>
            </a:r>
            <a:r>
              <a:rPr lang="hr-HR" i="1" dirty="0" err="1"/>
              <a:t>nomine</a:t>
            </a:r>
            <a:r>
              <a:rPr lang="hr-HR" i="1" dirty="0"/>
              <a:t> pro </a:t>
            </a:r>
            <a:r>
              <a:rPr lang="hr-HR" i="1" dirty="0" err="1"/>
              <a:t>emptione</a:t>
            </a:r>
            <a:r>
              <a:rPr lang="hr-HR" i="1" dirty="0"/>
              <a:t> </a:t>
            </a:r>
            <a:r>
              <a:rPr lang="hr-HR" i="1" dirty="0" err="1"/>
              <a:t>datur</a:t>
            </a:r>
            <a:r>
              <a:rPr lang="hr-HR" i="1" dirty="0"/>
              <a:t>, </a:t>
            </a:r>
            <a:r>
              <a:rPr lang="hr-HR" i="1" dirty="0" err="1"/>
              <a:t>non</a:t>
            </a:r>
            <a:r>
              <a:rPr lang="hr-HR" i="1" dirty="0"/>
              <a:t> </a:t>
            </a:r>
            <a:r>
              <a:rPr lang="hr-HR" i="1" dirty="0" err="1"/>
              <a:t>eo</a:t>
            </a:r>
            <a:r>
              <a:rPr lang="hr-HR" i="1" dirty="0"/>
              <a:t> </a:t>
            </a:r>
            <a:r>
              <a:rPr lang="hr-HR" i="1" dirty="0" err="1"/>
              <a:t>pertinet</a:t>
            </a:r>
            <a:r>
              <a:rPr lang="hr-HR" i="1" dirty="0"/>
              <a:t>, </a:t>
            </a:r>
            <a:r>
              <a:rPr lang="hr-HR" i="1" dirty="0" err="1"/>
              <a:t>quasi</a:t>
            </a:r>
            <a:r>
              <a:rPr lang="hr-HR" i="1" dirty="0"/>
              <a:t> sine </a:t>
            </a:r>
            <a:r>
              <a:rPr lang="hr-HR" i="1" dirty="0" err="1"/>
              <a:t>arra</a:t>
            </a:r>
            <a:r>
              <a:rPr lang="hr-HR" i="1" dirty="0"/>
              <a:t> </a:t>
            </a:r>
            <a:r>
              <a:rPr lang="hr-HR" i="1" dirty="0" err="1"/>
              <a:t>conventio</a:t>
            </a:r>
            <a:r>
              <a:rPr lang="hr-HR" i="1" dirty="0"/>
              <a:t> </a:t>
            </a:r>
            <a:r>
              <a:rPr lang="hr-HR" i="1" dirty="0" err="1"/>
              <a:t>nihil</a:t>
            </a:r>
            <a:r>
              <a:rPr lang="hr-HR" i="1" dirty="0"/>
              <a:t> </a:t>
            </a:r>
            <a:r>
              <a:rPr lang="hr-HR" i="1" dirty="0" err="1"/>
              <a:t>proficiat</a:t>
            </a:r>
            <a:r>
              <a:rPr lang="hr-HR" i="1" dirty="0"/>
              <a:t>, </a:t>
            </a:r>
            <a:r>
              <a:rPr lang="hr-HR" i="1" dirty="0" err="1"/>
              <a:t>sed</a:t>
            </a:r>
            <a:r>
              <a:rPr lang="hr-HR" i="1" dirty="0"/>
              <a:t> </a:t>
            </a:r>
            <a:r>
              <a:rPr lang="hr-HR" i="1" dirty="0" err="1"/>
              <a:t>ut</a:t>
            </a:r>
            <a:r>
              <a:rPr lang="hr-HR" i="1" dirty="0"/>
              <a:t> </a:t>
            </a:r>
            <a:r>
              <a:rPr lang="hr-HR" i="1" dirty="0" err="1"/>
              <a:t>evidentius</a:t>
            </a:r>
            <a:r>
              <a:rPr lang="hr-HR" i="1" dirty="0"/>
              <a:t> </a:t>
            </a:r>
            <a:r>
              <a:rPr lang="hr-HR" i="1" dirty="0" err="1"/>
              <a:t>probari</a:t>
            </a:r>
            <a:r>
              <a:rPr lang="hr-HR" i="1" dirty="0"/>
              <a:t> </a:t>
            </a:r>
            <a:r>
              <a:rPr lang="hr-HR" i="1" dirty="0" err="1"/>
              <a:t>possit</a:t>
            </a:r>
            <a:r>
              <a:rPr lang="hr-HR" i="1" dirty="0"/>
              <a:t> </a:t>
            </a:r>
            <a:r>
              <a:rPr lang="hr-HR" i="1" dirty="0" err="1"/>
              <a:t>convenisse</a:t>
            </a:r>
            <a:r>
              <a:rPr lang="hr-HR" i="1" dirty="0"/>
              <a:t> de pretio.</a:t>
            </a:r>
          </a:p>
          <a:p>
            <a:pPr algn="just"/>
            <a:r>
              <a:rPr lang="en-US" dirty="0"/>
              <a:t>The common practice of giving earnest in respect of a purchase does not suggest that without the earnest there would be no contract</a:t>
            </a:r>
            <a:r>
              <a:rPr lang="hr-HR" dirty="0"/>
              <a:t>,</a:t>
            </a:r>
            <a:r>
              <a:rPr lang="en-US" dirty="0"/>
              <a:t> but facilitates proof of the fact of agreement on the price.</a:t>
            </a:r>
          </a:p>
        </p:txBody>
      </p:sp>
    </p:spTree>
    <p:extLst>
      <p:ext uri="{BB962C8B-B14F-4D97-AF65-F5344CB8AC3E}">
        <p14:creationId xmlns:p14="http://schemas.microsoft.com/office/powerpoint/2010/main" val="1159302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i="1" dirty="0" err="1"/>
              <a:t>Arr</a:t>
            </a:r>
            <a:r>
              <a:rPr lang="hr-HR" i="1" dirty="0"/>
              <a:t>(h)a</a:t>
            </a:r>
          </a:p>
        </p:txBody>
      </p:sp>
      <p:sp>
        <p:nvSpPr>
          <p:cNvPr id="3" name="Rezervirano mjesto sadržaja 2"/>
          <p:cNvSpPr>
            <a:spLocks noGrp="1"/>
          </p:cNvSpPr>
          <p:nvPr>
            <p:ph idx="1"/>
          </p:nvPr>
        </p:nvSpPr>
        <p:spPr>
          <a:xfrm>
            <a:off x="2589212" y="2133599"/>
            <a:ext cx="8915400" cy="4110681"/>
          </a:xfrm>
        </p:spPr>
        <p:txBody>
          <a:bodyPr>
            <a:normAutofit/>
          </a:bodyPr>
          <a:lstStyle/>
          <a:p>
            <a:r>
              <a:rPr lang="en-US" sz="2400" dirty="0"/>
              <a:t>Greek</a:t>
            </a:r>
            <a:r>
              <a:rPr lang="hr-HR" sz="2400" dirty="0"/>
              <a:t> </a:t>
            </a:r>
            <a:r>
              <a:rPr lang="hr-HR" sz="2400" i="1" dirty="0" err="1"/>
              <a:t>arrha</a:t>
            </a:r>
            <a:r>
              <a:rPr lang="hr-HR" sz="2400" dirty="0"/>
              <a:t> – </a:t>
            </a:r>
            <a:r>
              <a:rPr lang="en-US" sz="2400" dirty="0"/>
              <a:t>prerequisite for creating the obligation</a:t>
            </a:r>
            <a:endParaRPr lang="hr-HR" sz="2400" dirty="0"/>
          </a:p>
          <a:p>
            <a:r>
              <a:rPr lang="hr-HR" sz="2400" dirty="0"/>
              <a:t>In </a:t>
            </a:r>
            <a:r>
              <a:rPr lang="hr-HR" sz="2400" dirty="0" err="1"/>
              <a:t>classical</a:t>
            </a:r>
            <a:r>
              <a:rPr lang="hr-HR" sz="2400" dirty="0"/>
              <a:t> Roman </a:t>
            </a:r>
            <a:r>
              <a:rPr lang="hr-HR" sz="2400" dirty="0" err="1"/>
              <a:t>law</a:t>
            </a:r>
            <a:r>
              <a:rPr lang="hr-HR" sz="2400" dirty="0"/>
              <a:t> </a:t>
            </a:r>
            <a:r>
              <a:rPr lang="hr-HR" sz="2400" dirty="0" err="1"/>
              <a:t>only</a:t>
            </a:r>
            <a:r>
              <a:rPr lang="hr-HR" sz="2400" dirty="0"/>
              <a:t> the </a:t>
            </a:r>
            <a:r>
              <a:rPr lang="hr-HR" sz="2400" dirty="0" err="1"/>
              <a:t>evidence</a:t>
            </a:r>
            <a:endParaRPr lang="hr-HR" sz="2400" dirty="0"/>
          </a:p>
          <a:p>
            <a:r>
              <a:rPr lang="hr-HR" sz="2400" dirty="0"/>
              <a:t>In </a:t>
            </a:r>
            <a:r>
              <a:rPr lang="hr-HR" sz="2400" dirty="0" err="1"/>
              <a:t>Justinianic</a:t>
            </a:r>
            <a:r>
              <a:rPr lang="hr-HR" sz="2400" dirty="0"/>
              <a:t> </a:t>
            </a:r>
            <a:r>
              <a:rPr lang="hr-HR" sz="2400" dirty="0" err="1"/>
              <a:t>law</a:t>
            </a:r>
            <a:r>
              <a:rPr lang="hr-HR" sz="2400" dirty="0"/>
              <a:t> – </a:t>
            </a:r>
            <a:r>
              <a:rPr lang="hr-HR" sz="2400" dirty="0" err="1"/>
              <a:t>proclaimed</a:t>
            </a:r>
            <a:r>
              <a:rPr lang="hr-HR" sz="2400" dirty="0"/>
              <a:t> </a:t>
            </a:r>
            <a:r>
              <a:rPr lang="hr-HR" sz="2400" dirty="0" err="1"/>
              <a:t>evidentiary</a:t>
            </a:r>
            <a:r>
              <a:rPr lang="hr-HR" sz="2400" dirty="0"/>
              <a:t> role, </a:t>
            </a:r>
            <a:r>
              <a:rPr lang="hr-HR" sz="2400" dirty="0" err="1"/>
              <a:t>however</a:t>
            </a:r>
            <a:r>
              <a:rPr lang="hr-HR" sz="2400" dirty="0"/>
              <a:t> </a:t>
            </a:r>
            <a:r>
              <a:rPr lang="hr-HR" sz="2400" dirty="0" err="1"/>
              <a:t>was</a:t>
            </a:r>
            <a:r>
              <a:rPr lang="hr-HR" sz="2400" dirty="0"/>
              <a:t> </a:t>
            </a:r>
            <a:r>
              <a:rPr lang="hr-HR" sz="2400" dirty="0" err="1"/>
              <a:t>it</a:t>
            </a:r>
            <a:r>
              <a:rPr lang="hr-HR" sz="2400" dirty="0"/>
              <a:t> </a:t>
            </a:r>
            <a:r>
              <a:rPr lang="hr-HR" sz="2400" dirty="0" err="1"/>
              <a:t>really</a:t>
            </a:r>
            <a:r>
              <a:rPr lang="hr-HR" sz="2400" dirty="0"/>
              <a:t> </a:t>
            </a:r>
            <a:r>
              <a:rPr lang="hr-HR" sz="2400" i="1" dirty="0" err="1"/>
              <a:t>arrha</a:t>
            </a:r>
            <a:r>
              <a:rPr lang="hr-HR" sz="2400" i="1" dirty="0"/>
              <a:t> </a:t>
            </a:r>
            <a:r>
              <a:rPr lang="hr-HR" sz="2400" i="1" dirty="0" err="1"/>
              <a:t>poenitentialis</a:t>
            </a:r>
            <a:r>
              <a:rPr lang="hr-HR" sz="2400" dirty="0"/>
              <a:t>?</a:t>
            </a:r>
          </a:p>
          <a:p>
            <a:endParaRPr lang="hr-HR" sz="2400" dirty="0"/>
          </a:p>
          <a:p>
            <a:r>
              <a:rPr lang="hr-HR" sz="2400" dirty="0" err="1"/>
              <a:t>Just</a:t>
            </a:r>
            <a:r>
              <a:rPr lang="hr-HR" sz="2400" dirty="0"/>
              <a:t>. </a:t>
            </a:r>
            <a:r>
              <a:rPr lang="hr-HR" sz="2400" dirty="0" err="1"/>
              <a:t>Inst</a:t>
            </a:r>
            <a:r>
              <a:rPr lang="hr-HR" sz="2400" dirty="0"/>
              <a:t>. 3.23pr. </a:t>
            </a:r>
            <a:r>
              <a:rPr lang="hr-HR" sz="2400" dirty="0" err="1"/>
              <a:t>and</a:t>
            </a:r>
            <a:r>
              <a:rPr lang="hr-HR" sz="2400" dirty="0"/>
              <a:t> C. 4.21.17.2. – </a:t>
            </a:r>
            <a:r>
              <a:rPr lang="hr-HR" sz="2400" dirty="0" err="1"/>
              <a:t>unclear</a:t>
            </a:r>
            <a:r>
              <a:rPr lang="hr-HR" sz="2400" dirty="0"/>
              <a:t> </a:t>
            </a:r>
            <a:r>
              <a:rPr lang="hr-HR" sz="2400" dirty="0" err="1"/>
              <a:t>sequence</a:t>
            </a:r>
            <a:endParaRPr lang="en-US" sz="2400" dirty="0"/>
          </a:p>
        </p:txBody>
      </p:sp>
    </p:spTree>
    <p:extLst>
      <p:ext uri="{BB962C8B-B14F-4D97-AF65-F5344CB8AC3E}">
        <p14:creationId xmlns:p14="http://schemas.microsoft.com/office/powerpoint/2010/main" val="389001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a:t>Just</a:t>
            </a:r>
            <a:r>
              <a:rPr lang="hr-HR" dirty="0"/>
              <a:t>. </a:t>
            </a:r>
            <a:r>
              <a:rPr lang="hr-HR" dirty="0" err="1"/>
              <a:t>Inst</a:t>
            </a:r>
            <a:r>
              <a:rPr lang="hr-HR" dirty="0"/>
              <a:t>. 3.23pr.</a:t>
            </a:r>
          </a:p>
        </p:txBody>
      </p:sp>
      <p:sp>
        <p:nvSpPr>
          <p:cNvPr id="5" name="Rezervirano mjesto sadržaja 4"/>
          <p:cNvSpPr>
            <a:spLocks noGrp="1"/>
          </p:cNvSpPr>
          <p:nvPr>
            <p:ph sz="half" idx="1"/>
          </p:nvPr>
        </p:nvSpPr>
        <p:spPr>
          <a:xfrm>
            <a:off x="1771135" y="2133600"/>
            <a:ext cx="5131941" cy="4341340"/>
          </a:xfrm>
        </p:spPr>
        <p:txBody>
          <a:bodyPr>
            <a:noAutofit/>
          </a:bodyPr>
          <a:lstStyle/>
          <a:p>
            <a:pPr marL="0" indent="0" algn="just">
              <a:buNone/>
            </a:pPr>
            <a:r>
              <a:rPr lang="hr-HR" sz="1200" i="1" dirty="0"/>
              <a:t>Emptio </a:t>
            </a:r>
            <a:r>
              <a:rPr lang="hr-HR" sz="1200" i="1" dirty="0" err="1"/>
              <a:t>et</a:t>
            </a:r>
            <a:r>
              <a:rPr lang="hr-HR" sz="1200" i="1" dirty="0"/>
              <a:t> </a:t>
            </a:r>
            <a:r>
              <a:rPr lang="hr-HR" sz="1200" i="1" dirty="0" err="1"/>
              <a:t>venditio</a:t>
            </a:r>
            <a:r>
              <a:rPr lang="hr-HR" sz="1200" i="1" dirty="0"/>
              <a:t> </a:t>
            </a:r>
            <a:r>
              <a:rPr lang="hr-HR" sz="1200" i="1" dirty="0" err="1"/>
              <a:t>contrahitur</a:t>
            </a:r>
            <a:r>
              <a:rPr lang="hr-HR" sz="1200" i="1" dirty="0"/>
              <a:t>, </a:t>
            </a:r>
            <a:r>
              <a:rPr lang="hr-HR" sz="1200" i="1" dirty="0" err="1"/>
              <a:t>simulatque</a:t>
            </a:r>
            <a:r>
              <a:rPr lang="hr-HR" sz="1200" i="1" dirty="0"/>
              <a:t> de pretio </a:t>
            </a:r>
            <a:r>
              <a:rPr lang="hr-HR" sz="1200" i="1" dirty="0" err="1"/>
              <a:t>convenerit</a:t>
            </a:r>
            <a:r>
              <a:rPr lang="hr-HR" sz="1200" i="1" dirty="0"/>
              <a:t>, </a:t>
            </a:r>
            <a:r>
              <a:rPr lang="hr-HR" sz="1200" i="1" dirty="0" err="1"/>
              <a:t>quamvis</a:t>
            </a:r>
            <a:r>
              <a:rPr lang="hr-HR" sz="1200" i="1" dirty="0"/>
              <a:t> </a:t>
            </a:r>
            <a:r>
              <a:rPr lang="hr-HR" sz="1200" i="1" dirty="0" err="1"/>
              <a:t>nondum</a:t>
            </a:r>
            <a:r>
              <a:rPr lang="hr-HR" sz="1200" i="1" dirty="0"/>
              <a:t> </a:t>
            </a:r>
            <a:r>
              <a:rPr lang="hr-HR" sz="1200" i="1" dirty="0" err="1"/>
              <a:t>pretium</a:t>
            </a:r>
            <a:r>
              <a:rPr lang="hr-HR" sz="1200" i="1" dirty="0"/>
              <a:t> </a:t>
            </a:r>
            <a:r>
              <a:rPr lang="hr-HR" sz="1200" i="1" dirty="0" err="1"/>
              <a:t>numeratum</a:t>
            </a:r>
            <a:r>
              <a:rPr lang="hr-HR" sz="1200" i="1" dirty="0"/>
              <a:t> sit </a:t>
            </a:r>
            <a:r>
              <a:rPr lang="hr-HR" sz="1200" i="1" dirty="0" err="1"/>
              <a:t>ac</a:t>
            </a:r>
            <a:r>
              <a:rPr lang="hr-HR" sz="1200" i="1" dirty="0"/>
              <a:t> ne </a:t>
            </a:r>
            <a:r>
              <a:rPr lang="hr-HR" sz="1200" i="1" dirty="0" err="1"/>
              <a:t>arra</a:t>
            </a:r>
            <a:r>
              <a:rPr lang="hr-HR" sz="1200" i="1" dirty="0"/>
              <a:t> </a:t>
            </a:r>
            <a:r>
              <a:rPr lang="hr-HR" sz="1200" i="1" dirty="0" err="1"/>
              <a:t>quidem</a:t>
            </a:r>
            <a:r>
              <a:rPr lang="hr-HR" sz="1200" i="1" dirty="0"/>
              <a:t> data </a:t>
            </a:r>
            <a:r>
              <a:rPr lang="hr-HR" sz="1200" i="1" dirty="0" err="1"/>
              <a:t>fuerit</a:t>
            </a:r>
            <a:r>
              <a:rPr lang="hr-HR" sz="1200" i="1" dirty="0"/>
              <a:t>.  nam </a:t>
            </a:r>
            <a:r>
              <a:rPr lang="hr-HR" sz="1200" i="1" dirty="0" err="1"/>
              <a:t>quod</a:t>
            </a:r>
            <a:r>
              <a:rPr lang="hr-HR" sz="1200" i="1" dirty="0"/>
              <a:t> </a:t>
            </a:r>
            <a:r>
              <a:rPr lang="hr-HR" sz="1200" i="1" dirty="0" err="1"/>
              <a:t>arrae</a:t>
            </a:r>
            <a:r>
              <a:rPr lang="hr-HR" sz="1200" i="1" dirty="0"/>
              <a:t> </a:t>
            </a:r>
            <a:r>
              <a:rPr lang="hr-HR" sz="1200" i="1" dirty="0" err="1"/>
              <a:t>nomine</a:t>
            </a:r>
            <a:r>
              <a:rPr lang="hr-HR" sz="1200" i="1" dirty="0"/>
              <a:t> </a:t>
            </a:r>
            <a:r>
              <a:rPr lang="hr-HR" sz="1200" i="1" dirty="0" err="1"/>
              <a:t>datur</a:t>
            </a:r>
            <a:r>
              <a:rPr lang="hr-HR" sz="1200" i="1" dirty="0"/>
              <a:t> </a:t>
            </a:r>
            <a:r>
              <a:rPr lang="hr-HR" sz="1200" i="1" dirty="0" err="1"/>
              <a:t>argumentum</a:t>
            </a:r>
            <a:r>
              <a:rPr lang="hr-HR" sz="1200" i="1" dirty="0"/>
              <a:t> </a:t>
            </a:r>
            <a:r>
              <a:rPr lang="hr-HR" sz="1200" i="1" dirty="0" err="1"/>
              <a:t>est</a:t>
            </a:r>
            <a:r>
              <a:rPr lang="hr-HR" sz="1200" i="1" dirty="0"/>
              <a:t> </a:t>
            </a:r>
            <a:r>
              <a:rPr lang="hr-HR" sz="1200" i="1" dirty="0" err="1"/>
              <a:t>emptionis</a:t>
            </a:r>
            <a:r>
              <a:rPr lang="hr-HR" sz="1200" i="1" dirty="0"/>
              <a:t> </a:t>
            </a:r>
            <a:r>
              <a:rPr lang="hr-HR" sz="1200" i="1" dirty="0" err="1"/>
              <a:t>et</a:t>
            </a:r>
            <a:r>
              <a:rPr lang="hr-HR" sz="1200" i="1" dirty="0"/>
              <a:t> </a:t>
            </a:r>
            <a:r>
              <a:rPr lang="hr-HR" sz="1200" i="1" dirty="0" err="1"/>
              <a:t>venditionis</a:t>
            </a:r>
            <a:r>
              <a:rPr lang="hr-HR" sz="1200" i="1" dirty="0"/>
              <a:t> </a:t>
            </a:r>
            <a:r>
              <a:rPr lang="hr-HR" sz="1200" i="1" dirty="0" err="1"/>
              <a:t>contractae</a:t>
            </a:r>
            <a:r>
              <a:rPr lang="hr-HR" sz="1200" i="1" dirty="0"/>
              <a:t>.  </a:t>
            </a:r>
            <a:r>
              <a:rPr lang="hr-HR" sz="1200" i="1" dirty="0" err="1"/>
              <a:t>sed</a:t>
            </a:r>
            <a:r>
              <a:rPr lang="hr-HR" sz="1200" i="1" dirty="0"/>
              <a:t> </a:t>
            </a:r>
            <a:r>
              <a:rPr lang="hr-HR" sz="1200" i="1" dirty="0" err="1"/>
              <a:t>haec</a:t>
            </a:r>
            <a:r>
              <a:rPr lang="hr-HR" sz="1200" i="1" dirty="0"/>
              <a:t> </a:t>
            </a:r>
            <a:r>
              <a:rPr lang="hr-HR" sz="1200" i="1" dirty="0" err="1"/>
              <a:t>quidem</a:t>
            </a:r>
            <a:r>
              <a:rPr lang="hr-HR" sz="1200" i="1" dirty="0"/>
              <a:t> de </a:t>
            </a:r>
            <a:r>
              <a:rPr lang="hr-HR" sz="1200" i="1" dirty="0" err="1"/>
              <a:t>emptionibus</a:t>
            </a:r>
            <a:r>
              <a:rPr lang="hr-HR" sz="1200" i="1" dirty="0"/>
              <a:t> </a:t>
            </a:r>
            <a:r>
              <a:rPr lang="hr-HR" sz="1200" i="1" dirty="0" err="1"/>
              <a:t>et</a:t>
            </a:r>
            <a:r>
              <a:rPr lang="hr-HR" sz="1200" i="1" dirty="0"/>
              <a:t> </a:t>
            </a:r>
            <a:r>
              <a:rPr lang="hr-HR" sz="1200" i="1" dirty="0" err="1"/>
              <a:t>venditionibus</a:t>
            </a:r>
            <a:r>
              <a:rPr lang="hr-HR" sz="1200" i="1" dirty="0"/>
              <a:t> </a:t>
            </a:r>
            <a:r>
              <a:rPr lang="hr-HR" sz="1200" i="1" dirty="0" err="1"/>
              <a:t>quae</a:t>
            </a:r>
            <a:r>
              <a:rPr lang="hr-HR" sz="1200" i="1" dirty="0"/>
              <a:t> sine </a:t>
            </a:r>
            <a:r>
              <a:rPr lang="hr-HR" sz="1200" i="1" dirty="0" err="1"/>
              <a:t>scriptura</a:t>
            </a:r>
            <a:r>
              <a:rPr lang="hr-HR" sz="1200" i="1" dirty="0"/>
              <a:t> </a:t>
            </a:r>
            <a:r>
              <a:rPr lang="hr-HR" sz="1200" i="1" dirty="0" err="1"/>
              <a:t>consistunt</a:t>
            </a:r>
            <a:r>
              <a:rPr lang="hr-HR" sz="1200" i="1" dirty="0"/>
              <a:t> </a:t>
            </a:r>
            <a:r>
              <a:rPr lang="hr-HR" sz="1200" i="1" dirty="0" err="1"/>
              <a:t>obtinere</a:t>
            </a:r>
            <a:r>
              <a:rPr lang="hr-HR" sz="1200" i="1" dirty="0"/>
              <a:t> </a:t>
            </a:r>
            <a:r>
              <a:rPr lang="hr-HR" sz="1200" i="1" dirty="0" err="1"/>
              <a:t>oportet</a:t>
            </a:r>
            <a:r>
              <a:rPr lang="hr-HR" sz="1200" i="1" dirty="0"/>
              <a:t>:  nam </a:t>
            </a:r>
            <a:r>
              <a:rPr lang="hr-HR" sz="1200" i="1" dirty="0" err="1"/>
              <a:t>nihil</a:t>
            </a:r>
            <a:r>
              <a:rPr lang="hr-HR" sz="1200" i="1" dirty="0"/>
              <a:t> a </a:t>
            </a:r>
            <a:r>
              <a:rPr lang="hr-HR" sz="1200" i="1" dirty="0" err="1"/>
              <a:t>nobis</a:t>
            </a:r>
            <a:r>
              <a:rPr lang="hr-HR" sz="1200" i="1" dirty="0"/>
              <a:t> </a:t>
            </a:r>
            <a:r>
              <a:rPr lang="hr-HR" sz="1200" i="1" dirty="0" err="1"/>
              <a:t>in</a:t>
            </a:r>
            <a:r>
              <a:rPr lang="hr-HR" sz="1200" i="1" dirty="0"/>
              <a:t> </a:t>
            </a:r>
            <a:r>
              <a:rPr lang="hr-HR" sz="1200" i="1" dirty="0" err="1"/>
              <a:t>huiusmodi</a:t>
            </a:r>
            <a:r>
              <a:rPr lang="hr-HR" sz="1200" i="1" dirty="0"/>
              <a:t> </a:t>
            </a:r>
            <a:r>
              <a:rPr lang="hr-HR" sz="1200" i="1" dirty="0" err="1"/>
              <a:t>venditionibus</a:t>
            </a:r>
            <a:r>
              <a:rPr lang="hr-HR" sz="1200" i="1" dirty="0"/>
              <a:t> </a:t>
            </a:r>
            <a:r>
              <a:rPr lang="hr-HR" sz="1200" i="1" dirty="0" err="1"/>
              <a:t>innovatum</a:t>
            </a:r>
            <a:r>
              <a:rPr lang="hr-HR" sz="1200" i="1" dirty="0"/>
              <a:t> </a:t>
            </a:r>
            <a:r>
              <a:rPr lang="hr-HR" sz="1200" i="1" dirty="0" err="1"/>
              <a:t>est</a:t>
            </a:r>
            <a:r>
              <a:rPr lang="hr-HR" sz="1200" i="1" dirty="0"/>
              <a:t>.  </a:t>
            </a:r>
            <a:r>
              <a:rPr lang="hr-HR" sz="1200" i="1" dirty="0" err="1"/>
              <a:t>in</a:t>
            </a:r>
            <a:r>
              <a:rPr lang="hr-HR" sz="1200" i="1" dirty="0"/>
              <a:t> </a:t>
            </a:r>
            <a:r>
              <a:rPr lang="hr-HR" sz="1200" i="1" dirty="0" err="1"/>
              <a:t>his</a:t>
            </a:r>
            <a:r>
              <a:rPr lang="hr-HR" sz="1200" i="1" dirty="0"/>
              <a:t> </a:t>
            </a:r>
            <a:r>
              <a:rPr lang="hr-HR" sz="1200" i="1" dirty="0" err="1"/>
              <a:t>autem</a:t>
            </a:r>
            <a:r>
              <a:rPr lang="hr-HR" sz="1200" i="1" dirty="0"/>
              <a:t> </a:t>
            </a:r>
            <a:r>
              <a:rPr lang="hr-HR" sz="1200" i="1" dirty="0" err="1"/>
              <a:t>quae</a:t>
            </a:r>
            <a:r>
              <a:rPr lang="hr-HR" sz="1200" i="1" dirty="0"/>
              <a:t> </a:t>
            </a:r>
            <a:r>
              <a:rPr lang="hr-HR" sz="1200" i="1" dirty="0" err="1"/>
              <a:t>scriptura</a:t>
            </a:r>
            <a:r>
              <a:rPr lang="hr-HR" sz="1200" i="1" dirty="0"/>
              <a:t> </a:t>
            </a:r>
            <a:r>
              <a:rPr lang="hr-HR" sz="1200" i="1" dirty="0" err="1"/>
              <a:t>conficiuntur</a:t>
            </a:r>
            <a:r>
              <a:rPr lang="hr-HR" sz="1200" i="1" dirty="0"/>
              <a:t> </a:t>
            </a:r>
            <a:r>
              <a:rPr lang="hr-HR" sz="1200" i="1" dirty="0" err="1"/>
              <a:t>non</a:t>
            </a:r>
            <a:r>
              <a:rPr lang="hr-HR" sz="1200" i="1" dirty="0"/>
              <a:t> </a:t>
            </a:r>
            <a:r>
              <a:rPr lang="hr-HR" sz="1200" i="1" dirty="0" err="1"/>
              <a:t>aliter</a:t>
            </a:r>
            <a:r>
              <a:rPr lang="hr-HR" sz="1200" i="1" dirty="0"/>
              <a:t> </a:t>
            </a:r>
            <a:r>
              <a:rPr lang="hr-HR" sz="1200" i="1" dirty="0" err="1"/>
              <a:t>perfectam</a:t>
            </a:r>
            <a:r>
              <a:rPr lang="hr-HR" sz="1200" i="1" dirty="0"/>
              <a:t> </a:t>
            </a:r>
            <a:r>
              <a:rPr lang="hr-HR" sz="1200" i="1" dirty="0" err="1"/>
              <a:t>esse</a:t>
            </a:r>
            <a:r>
              <a:rPr lang="hr-HR" sz="1200" i="1" dirty="0"/>
              <a:t> </a:t>
            </a:r>
            <a:r>
              <a:rPr lang="hr-HR" sz="1200" i="1" dirty="0" err="1"/>
              <a:t>emptionem</a:t>
            </a:r>
            <a:r>
              <a:rPr lang="hr-HR" sz="1200" i="1" dirty="0"/>
              <a:t> </a:t>
            </a:r>
            <a:r>
              <a:rPr lang="hr-HR" sz="1200" i="1" dirty="0" err="1"/>
              <a:t>et</a:t>
            </a:r>
            <a:r>
              <a:rPr lang="hr-HR" sz="1200" i="1" dirty="0"/>
              <a:t> </a:t>
            </a:r>
            <a:r>
              <a:rPr lang="hr-HR" sz="1200" i="1" dirty="0" err="1"/>
              <a:t>venditionem</a:t>
            </a:r>
            <a:r>
              <a:rPr lang="hr-HR" sz="1200" i="1" dirty="0"/>
              <a:t> </a:t>
            </a:r>
            <a:r>
              <a:rPr lang="hr-HR" sz="1200" i="1" dirty="0" err="1"/>
              <a:t>constituimus</a:t>
            </a:r>
            <a:r>
              <a:rPr lang="hr-HR" sz="1200" i="1" dirty="0"/>
              <a:t>, nisi </a:t>
            </a:r>
            <a:r>
              <a:rPr lang="hr-HR" sz="1200" i="1" dirty="0" err="1"/>
              <a:t>et</a:t>
            </a:r>
            <a:r>
              <a:rPr lang="hr-HR" sz="1200" i="1" dirty="0"/>
              <a:t> instrumenta </a:t>
            </a:r>
            <a:r>
              <a:rPr lang="hr-HR" sz="1200" i="1" dirty="0" err="1"/>
              <a:t>emptionis</a:t>
            </a:r>
            <a:r>
              <a:rPr lang="hr-HR" sz="1200" i="1" dirty="0"/>
              <a:t> </a:t>
            </a:r>
            <a:r>
              <a:rPr lang="hr-HR" sz="1200" i="1" dirty="0" err="1"/>
              <a:t>fuerint</a:t>
            </a:r>
            <a:r>
              <a:rPr lang="hr-HR" sz="1200" i="1" dirty="0"/>
              <a:t> </a:t>
            </a:r>
            <a:r>
              <a:rPr lang="hr-HR" sz="1200" i="1" dirty="0" err="1"/>
              <a:t>conscripta</a:t>
            </a:r>
            <a:r>
              <a:rPr lang="hr-HR" sz="1200" i="1" dirty="0"/>
              <a:t> </a:t>
            </a:r>
            <a:r>
              <a:rPr lang="hr-HR" sz="1200" i="1" dirty="0" err="1"/>
              <a:t>vel</a:t>
            </a:r>
            <a:r>
              <a:rPr lang="hr-HR" sz="1200" i="1" dirty="0"/>
              <a:t> manu </a:t>
            </a:r>
            <a:r>
              <a:rPr lang="hr-HR" sz="1200" i="1" dirty="0" err="1"/>
              <a:t>propria</a:t>
            </a:r>
            <a:r>
              <a:rPr lang="hr-HR" sz="1200" i="1" dirty="0"/>
              <a:t> </a:t>
            </a:r>
            <a:r>
              <a:rPr lang="hr-HR" sz="1200" i="1" dirty="0" err="1"/>
              <a:t>contrahentium</a:t>
            </a:r>
            <a:r>
              <a:rPr lang="hr-HR" sz="1200" i="1" dirty="0"/>
              <a:t>, </a:t>
            </a:r>
            <a:r>
              <a:rPr lang="hr-HR" sz="1200" i="1" dirty="0" err="1"/>
              <a:t>vel</a:t>
            </a:r>
            <a:r>
              <a:rPr lang="hr-HR" sz="1200" i="1" dirty="0"/>
              <a:t> </a:t>
            </a:r>
            <a:r>
              <a:rPr lang="hr-HR" sz="1200" i="1" dirty="0" err="1"/>
              <a:t>ab</a:t>
            </a:r>
            <a:r>
              <a:rPr lang="hr-HR" sz="1200" i="1" dirty="0"/>
              <a:t> </a:t>
            </a:r>
            <a:r>
              <a:rPr lang="hr-HR" sz="1200" i="1" dirty="0" err="1"/>
              <a:t>alio</a:t>
            </a:r>
            <a:r>
              <a:rPr lang="hr-HR" sz="1200" i="1" dirty="0"/>
              <a:t> </a:t>
            </a:r>
            <a:r>
              <a:rPr lang="hr-HR" sz="1200" i="1" dirty="0" err="1"/>
              <a:t>quidem</a:t>
            </a:r>
            <a:r>
              <a:rPr lang="hr-HR" sz="1200" i="1" dirty="0"/>
              <a:t> </a:t>
            </a:r>
            <a:r>
              <a:rPr lang="hr-HR" sz="1200" i="1" dirty="0" err="1"/>
              <a:t>scripta</a:t>
            </a:r>
            <a:r>
              <a:rPr lang="hr-HR" sz="1200" i="1" dirty="0"/>
              <a:t>, a </a:t>
            </a:r>
            <a:r>
              <a:rPr lang="hr-HR" sz="1200" i="1" dirty="0" err="1"/>
              <a:t>contrahente</a:t>
            </a:r>
            <a:r>
              <a:rPr lang="hr-HR" sz="1200" i="1" dirty="0"/>
              <a:t> </a:t>
            </a:r>
            <a:r>
              <a:rPr lang="hr-HR" sz="1200" i="1" dirty="0" err="1"/>
              <a:t>autem</a:t>
            </a:r>
            <a:r>
              <a:rPr lang="hr-HR" sz="1200" i="1" dirty="0"/>
              <a:t> </a:t>
            </a:r>
            <a:r>
              <a:rPr lang="hr-HR" sz="1200" i="1" dirty="0" err="1"/>
              <a:t>subscripta</a:t>
            </a:r>
            <a:r>
              <a:rPr lang="hr-HR" sz="1200" i="1" dirty="0"/>
              <a:t> </a:t>
            </a:r>
            <a:r>
              <a:rPr lang="hr-HR" sz="1200" i="1" dirty="0" err="1"/>
              <a:t>et</a:t>
            </a:r>
            <a:r>
              <a:rPr lang="hr-HR" sz="1200" i="1" dirty="0"/>
              <a:t>, si </a:t>
            </a:r>
            <a:r>
              <a:rPr lang="hr-HR" sz="1200" i="1" dirty="0" err="1"/>
              <a:t>per</a:t>
            </a:r>
            <a:r>
              <a:rPr lang="hr-HR" sz="1200" i="1" dirty="0"/>
              <a:t> </a:t>
            </a:r>
            <a:r>
              <a:rPr lang="hr-HR" sz="1200" i="1" dirty="0" err="1"/>
              <a:t>tabellionem</a:t>
            </a:r>
            <a:r>
              <a:rPr lang="hr-HR" sz="1200" i="1" dirty="0"/>
              <a:t> </a:t>
            </a:r>
            <a:r>
              <a:rPr lang="hr-HR" sz="1200" i="1" dirty="0" err="1"/>
              <a:t>fiunt</a:t>
            </a:r>
            <a:r>
              <a:rPr lang="hr-HR" sz="1200" i="1" dirty="0"/>
              <a:t>, nisi </a:t>
            </a:r>
            <a:r>
              <a:rPr lang="hr-HR" sz="1200" i="1" dirty="0" err="1"/>
              <a:t>et</a:t>
            </a:r>
            <a:r>
              <a:rPr lang="hr-HR" sz="1200" i="1" dirty="0"/>
              <a:t> </a:t>
            </a:r>
            <a:r>
              <a:rPr lang="hr-HR" sz="1200" i="1" dirty="0" err="1"/>
              <a:t>completiones</a:t>
            </a:r>
            <a:r>
              <a:rPr lang="hr-HR" sz="1200" i="1" dirty="0"/>
              <a:t> </a:t>
            </a:r>
            <a:r>
              <a:rPr lang="hr-HR" sz="1200" i="1" dirty="0" err="1"/>
              <a:t>acceperint</a:t>
            </a:r>
            <a:r>
              <a:rPr lang="hr-HR" sz="1200" i="1" dirty="0"/>
              <a:t> </a:t>
            </a:r>
            <a:r>
              <a:rPr lang="hr-HR" sz="1200" i="1" dirty="0" err="1"/>
              <a:t>et</a:t>
            </a:r>
            <a:r>
              <a:rPr lang="hr-HR" sz="1200" i="1" dirty="0"/>
              <a:t> </a:t>
            </a:r>
            <a:r>
              <a:rPr lang="hr-HR" sz="1200" i="1" dirty="0" err="1"/>
              <a:t>fuerint</a:t>
            </a:r>
            <a:r>
              <a:rPr lang="hr-HR" sz="1200" i="1" dirty="0"/>
              <a:t> </a:t>
            </a:r>
            <a:r>
              <a:rPr lang="hr-HR" sz="1200" i="1" dirty="0" err="1"/>
              <a:t>partibus</a:t>
            </a:r>
            <a:r>
              <a:rPr lang="hr-HR" sz="1200" i="1" dirty="0"/>
              <a:t> </a:t>
            </a:r>
            <a:r>
              <a:rPr lang="hr-HR" sz="1200" i="1" dirty="0" err="1"/>
              <a:t>absoluta</a:t>
            </a:r>
            <a:r>
              <a:rPr lang="hr-HR" sz="1200" i="1" dirty="0"/>
              <a:t>. </a:t>
            </a:r>
            <a:r>
              <a:rPr lang="hr-HR" sz="1200" i="1" dirty="0" err="1"/>
              <a:t>donec</a:t>
            </a:r>
            <a:r>
              <a:rPr lang="hr-HR" sz="1200" i="1" dirty="0"/>
              <a:t> </a:t>
            </a:r>
            <a:r>
              <a:rPr lang="hr-HR" sz="1200" i="1" dirty="0" err="1"/>
              <a:t>enim</a:t>
            </a:r>
            <a:r>
              <a:rPr lang="hr-HR" sz="1200" i="1" dirty="0"/>
              <a:t> </a:t>
            </a:r>
            <a:r>
              <a:rPr lang="hr-HR" sz="1200" i="1" dirty="0" err="1"/>
              <a:t>aliquid</a:t>
            </a:r>
            <a:r>
              <a:rPr lang="hr-HR" sz="1200" i="1" dirty="0"/>
              <a:t> ex </a:t>
            </a:r>
            <a:r>
              <a:rPr lang="hr-HR" sz="1200" i="1" dirty="0" err="1"/>
              <a:t>his</a:t>
            </a:r>
            <a:r>
              <a:rPr lang="hr-HR" sz="1200" i="1" dirty="0"/>
              <a:t> </a:t>
            </a:r>
            <a:r>
              <a:rPr lang="hr-HR" sz="1200" i="1" dirty="0" err="1"/>
              <a:t>deest</a:t>
            </a:r>
            <a:r>
              <a:rPr lang="hr-HR" sz="1200" i="1" dirty="0"/>
              <a:t>, </a:t>
            </a:r>
            <a:r>
              <a:rPr lang="hr-HR" sz="1200" i="1" dirty="0" err="1"/>
              <a:t>et</a:t>
            </a:r>
            <a:r>
              <a:rPr lang="hr-HR" sz="1200" i="1" dirty="0"/>
              <a:t> </a:t>
            </a:r>
            <a:r>
              <a:rPr lang="hr-HR" sz="1200" i="1" dirty="0" err="1"/>
              <a:t>poenitentiae</a:t>
            </a:r>
            <a:r>
              <a:rPr lang="hr-HR" sz="1200" i="1" dirty="0"/>
              <a:t> </a:t>
            </a:r>
            <a:r>
              <a:rPr lang="hr-HR" sz="1200" i="1" dirty="0" err="1"/>
              <a:t>locus</a:t>
            </a:r>
            <a:r>
              <a:rPr lang="hr-HR" sz="1200" i="1" dirty="0"/>
              <a:t> </a:t>
            </a:r>
            <a:r>
              <a:rPr lang="hr-HR" sz="1200" i="1" dirty="0" err="1"/>
              <a:t>est</a:t>
            </a:r>
            <a:r>
              <a:rPr lang="hr-HR" sz="1200" i="1" dirty="0"/>
              <a:t> </a:t>
            </a:r>
            <a:r>
              <a:rPr lang="hr-HR" sz="1200" i="1" dirty="0" err="1"/>
              <a:t>et</a:t>
            </a:r>
            <a:r>
              <a:rPr lang="hr-HR" sz="1200" i="1" dirty="0"/>
              <a:t> </a:t>
            </a:r>
            <a:r>
              <a:rPr lang="hr-HR" sz="1200" i="1" dirty="0" err="1"/>
              <a:t>potest</a:t>
            </a:r>
            <a:r>
              <a:rPr lang="hr-HR" sz="1200" i="1" dirty="0"/>
              <a:t> </a:t>
            </a:r>
            <a:r>
              <a:rPr lang="hr-HR" sz="1200" i="1" dirty="0" err="1"/>
              <a:t>emptor</a:t>
            </a:r>
            <a:r>
              <a:rPr lang="hr-HR" sz="1200" i="1" dirty="0"/>
              <a:t> </a:t>
            </a:r>
            <a:r>
              <a:rPr lang="hr-HR" sz="1200" i="1" dirty="0" err="1"/>
              <a:t>vel</a:t>
            </a:r>
            <a:r>
              <a:rPr lang="hr-HR" sz="1200" i="1" dirty="0"/>
              <a:t> </a:t>
            </a:r>
            <a:r>
              <a:rPr lang="hr-HR" sz="1200" i="1" dirty="0" err="1"/>
              <a:t>venditor</a:t>
            </a:r>
            <a:r>
              <a:rPr lang="hr-HR" sz="1200" i="1" dirty="0"/>
              <a:t> sine poena </a:t>
            </a:r>
            <a:r>
              <a:rPr lang="hr-HR" sz="1200" i="1" dirty="0" err="1"/>
              <a:t>recedere</a:t>
            </a:r>
            <a:r>
              <a:rPr lang="hr-HR" sz="1200" i="1" dirty="0"/>
              <a:t> </a:t>
            </a:r>
            <a:r>
              <a:rPr lang="hr-HR" sz="1200" i="1" dirty="0" err="1"/>
              <a:t>ab</a:t>
            </a:r>
            <a:r>
              <a:rPr lang="hr-HR" sz="1200" i="1" dirty="0"/>
              <a:t> </a:t>
            </a:r>
            <a:r>
              <a:rPr lang="hr-HR" sz="1200" i="1" dirty="0" err="1"/>
              <a:t>emptione</a:t>
            </a:r>
            <a:r>
              <a:rPr lang="hr-HR" sz="1200" i="1" dirty="0"/>
              <a:t>.  </a:t>
            </a:r>
            <a:r>
              <a:rPr lang="hr-HR" sz="1200" i="1" dirty="0" err="1"/>
              <a:t>ita</a:t>
            </a:r>
            <a:r>
              <a:rPr lang="hr-HR" sz="1200" i="1" dirty="0"/>
              <a:t> </a:t>
            </a:r>
            <a:r>
              <a:rPr lang="hr-HR" sz="1200" i="1" dirty="0" err="1"/>
              <a:t>tamen</a:t>
            </a:r>
            <a:r>
              <a:rPr lang="hr-HR" sz="1200" i="1" dirty="0"/>
              <a:t> </a:t>
            </a:r>
            <a:r>
              <a:rPr lang="hr-HR" sz="1200" i="1" dirty="0" err="1"/>
              <a:t>impune</a:t>
            </a:r>
            <a:r>
              <a:rPr lang="hr-HR" sz="1200" i="1" dirty="0"/>
              <a:t> </a:t>
            </a:r>
            <a:r>
              <a:rPr lang="hr-HR" sz="1200" i="1" dirty="0" err="1"/>
              <a:t>recedere</a:t>
            </a:r>
            <a:r>
              <a:rPr lang="hr-HR" sz="1200" i="1" dirty="0"/>
              <a:t> </a:t>
            </a:r>
            <a:r>
              <a:rPr lang="hr-HR" sz="1200" i="1" dirty="0" err="1"/>
              <a:t>eis</a:t>
            </a:r>
            <a:r>
              <a:rPr lang="hr-HR" sz="1200" i="1" dirty="0"/>
              <a:t> </a:t>
            </a:r>
            <a:r>
              <a:rPr lang="hr-HR" sz="1200" i="1" dirty="0" err="1"/>
              <a:t>concedimus</a:t>
            </a:r>
            <a:r>
              <a:rPr lang="hr-HR" sz="1200" i="1" dirty="0"/>
              <a:t> nisi </a:t>
            </a:r>
            <a:r>
              <a:rPr lang="hr-HR" sz="1200" i="1" dirty="0" err="1"/>
              <a:t>iam</a:t>
            </a:r>
            <a:r>
              <a:rPr lang="hr-HR" sz="1200" i="1" dirty="0"/>
              <a:t> </a:t>
            </a:r>
            <a:r>
              <a:rPr lang="hr-HR" sz="1200" i="1" dirty="0" err="1"/>
              <a:t>arrarum</a:t>
            </a:r>
            <a:r>
              <a:rPr lang="hr-HR" sz="1200" i="1" dirty="0"/>
              <a:t> </a:t>
            </a:r>
            <a:r>
              <a:rPr lang="hr-HR" sz="1200" i="1" dirty="0" err="1"/>
              <a:t>nomine</a:t>
            </a:r>
            <a:r>
              <a:rPr lang="hr-HR" sz="1200" i="1" dirty="0"/>
              <a:t> </a:t>
            </a:r>
            <a:r>
              <a:rPr lang="hr-HR" sz="1200" i="1" dirty="0" err="1"/>
              <a:t>aliquid</a:t>
            </a:r>
            <a:r>
              <a:rPr lang="hr-HR" sz="1200" i="1" dirty="0"/>
              <a:t> </a:t>
            </a:r>
            <a:r>
              <a:rPr lang="hr-HR" sz="1200" i="1" dirty="0" err="1"/>
              <a:t>fuerit</a:t>
            </a:r>
            <a:r>
              <a:rPr lang="hr-HR" sz="1200" i="1" dirty="0"/>
              <a:t> datum:  </a:t>
            </a:r>
            <a:r>
              <a:rPr lang="hr-HR" sz="1200" i="1" dirty="0" err="1"/>
              <a:t>hoc</a:t>
            </a:r>
            <a:r>
              <a:rPr lang="hr-HR" sz="1200" i="1" dirty="0"/>
              <a:t> </a:t>
            </a:r>
            <a:r>
              <a:rPr lang="hr-HR" sz="1200" i="1" dirty="0" err="1"/>
              <a:t>etenim</a:t>
            </a:r>
            <a:r>
              <a:rPr lang="hr-HR" sz="1200" i="1" dirty="0"/>
              <a:t> </a:t>
            </a:r>
            <a:r>
              <a:rPr lang="hr-HR" sz="1200" i="1" dirty="0" err="1"/>
              <a:t>subsecuto</a:t>
            </a:r>
            <a:r>
              <a:rPr lang="hr-HR" sz="1200" i="1" dirty="0"/>
              <a:t>, sive </a:t>
            </a:r>
            <a:r>
              <a:rPr lang="hr-HR" sz="1200" i="1" dirty="0" err="1"/>
              <a:t>in</a:t>
            </a:r>
            <a:r>
              <a:rPr lang="hr-HR" sz="1200" i="1" dirty="0"/>
              <a:t> </a:t>
            </a:r>
            <a:r>
              <a:rPr lang="hr-HR" sz="1200" i="1" dirty="0" err="1"/>
              <a:t>scriptis</a:t>
            </a:r>
            <a:r>
              <a:rPr lang="hr-HR" sz="1200" i="1" dirty="0"/>
              <a:t> sive sine </a:t>
            </a:r>
            <a:r>
              <a:rPr lang="hr-HR" sz="1200" i="1" dirty="0" err="1"/>
              <a:t>scriptis</a:t>
            </a:r>
            <a:r>
              <a:rPr lang="hr-HR" sz="1200" i="1" dirty="0"/>
              <a:t> </a:t>
            </a:r>
            <a:r>
              <a:rPr lang="hr-HR" sz="1200" i="1" dirty="0" err="1"/>
              <a:t>venditio</a:t>
            </a:r>
            <a:r>
              <a:rPr lang="hr-HR" sz="1200" i="1" dirty="0"/>
              <a:t> </a:t>
            </a:r>
            <a:r>
              <a:rPr lang="hr-HR" sz="1200" i="1" dirty="0" err="1"/>
              <a:t>celebrata</a:t>
            </a:r>
            <a:r>
              <a:rPr lang="hr-HR" sz="1200" i="1" dirty="0"/>
              <a:t> </a:t>
            </a:r>
            <a:r>
              <a:rPr lang="hr-HR" sz="1200" i="1" dirty="0" err="1"/>
              <a:t>est</a:t>
            </a:r>
            <a:r>
              <a:rPr lang="hr-HR" sz="1200" i="1" dirty="0"/>
              <a:t>, </a:t>
            </a:r>
            <a:r>
              <a:rPr lang="hr-HR" sz="1200" i="1" dirty="0" err="1"/>
              <a:t>is</a:t>
            </a:r>
            <a:r>
              <a:rPr lang="hr-HR" sz="1200" i="1" dirty="0"/>
              <a:t> </a:t>
            </a:r>
            <a:r>
              <a:rPr lang="hr-HR" sz="1200" i="1" dirty="0" err="1"/>
              <a:t>qui</a:t>
            </a:r>
            <a:r>
              <a:rPr lang="hr-HR" sz="1200" i="1" dirty="0"/>
              <a:t> </a:t>
            </a:r>
            <a:r>
              <a:rPr lang="hr-HR" sz="1200" i="1" dirty="0" err="1"/>
              <a:t>recusat</a:t>
            </a:r>
            <a:r>
              <a:rPr lang="hr-HR" sz="1200" i="1" dirty="0"/>
              <a:t> </a:t>
            </a:r>
            <a:r>
              <a:rPr lang="hr-HR" sz="1200" i="1" dirty="0" err="1"/>
              <a:t>adimplere</a:t>
            </a:r>
            <a:r>
              <a:rPr lang="hr-HR" sz="1200" i="1" dirty="0"/>
              <a:t> </a:t>
            </a:r>
            <a:r>
              <a:rPr lang="hr-HR" sz="1200" i="1" dirty="0" err="1"/>
              <a:t>contractum</a:t>
            </a:r>
            <a:r>
              <a:rPr lang="hr-HR" sz="1200" i="1" dirty="0"/>
              <a:t>, si </a:t>
            </a:r>
            <a:r>
              <a:rPr lang="hr-HR" sz="1200" i="1" dirty="0" err="1"/>
              <a:t>quidem</a:t>
            </a:r>
            <a:r>
              <a:rPr lang="hr-HR" sz="1200" i="1" dirty="0"/>
              <a:t> </a:t>
            </a:r>
            <a:r>
              <a:rPr lang="hr-HR" sz="1200" i="1" dirty="0" err="1"/>
              <a:t>emptor</a:t>
            </a:r>
            <a:r>
              <a:rPr lang="hr-HR" sz="1200" i="1" dirty="0"/>
              <a:t> </a:t>
            </a:r>
            <a:r>
              <a:rPr lang="hr-HR" sz="1200" i="1" dirty="0" err="1"/>
              <a:t>est</a:t>
            </a:r>
            <a:r>
              <a:rPr lang="hr-HR" sz="1200" i="1" dirty="0"/>
              <a:t>, </a:t>
            </a:r>
            <a:r>
              <a:rPr lang="hr-HR" sz="1200" i="1" dirty="0" err="1"/>
              <a:t>perdit</a:t>
            </a:r>
            <a:r>
              <a:rPr lang="hr-HR" sz="1200" i="1" dirty="0"/>
              <a:t> </a:t>
            </a:r>
            <a:r>
              <a:rPr lang="hr-HR" sz="1200" i="1" dirty="0" err="1"/>
              <a:t>quod</a:t>
            </a:r>
            <a:r>
              <a:rPr lang="hr-HR" sz="1200" i="1" dirty="0"/>
              <a:t> </a:t>
            </a:r>
            <a:r>
              <a:rPr lang="hr-HR" sz="1200" i="1" dirty="0" err="1"/>
              <a:t>dedit</a:t>
            </a:r>
            <a:r>
              <a:rPr lang="hr-HR" sz="1200" i="1" dirty="0"/>
              <a:t>, si </a:t>
            </a:r>
            <a:r>
              <a:rPr lang="hr-HR" sz="1200" i="1" dirty="0" err="1"/>
              <a:t>vero</a:t>
            </a:r>
            <a:r>
              <a:rPr lang="hr-HR" sz="1200" i="1" dirty="0"/>
              <a:t> </a:t>
            </a:r>
            <a:r>
              <a:rPr lang="hr-HR" sz="1200" i="1" dirty="0" err="1"/>
              <a:t>venditor</a:t>
            </a:r>
            <a:r>
              <a:rPr lang="hr-HR" sz="1200" i="1" dirty="0"/>
              <a:t>, </a:t>
            </a:r>
            <a:r>
              <a:rPr lang="hr-HR" sz="1200" i="1" dirty="0" err="1"/>
              <a:t>duplum</a:t>
            </a:r>
            <a:r>
              <a:rPr lang="hr-HR" sz="1200" i="1" dirty="0"/>
              <a:t> </a:t>
            </a:r>
            <a:r>
              <a:rPr lang="hr-HR" sz="1200" i="1" dirty="0" err="1"/>
              <a:t>restituere</a:t>
            </a:r>
            <a:r>
              <a:rPr lang="hr-HR" sz="1200" i="1" dirty="0"/>
              <a:t> </a:t>
            </a:r>
            <a:r>
              <a:rPr lang="hr-HR" sz="1200" i="1" dirty="0" err="1"/>
              <a:t>compellitur</a:t>
            </a:r>
            <a:r>
              <a:rPr lang="hr-HR" sz="1200" i="1" dirty="0"/>
              <a:t>, </a:t>
            </a:r>
            <a:r>
              <a:rPr lang="hr-HR" sz="1200" i="1" dirty="0" err="1"/>
              <a:t>licet</a:t>
            </a:r>
            <a:r>
              <a:rPr lang="hr-HR" sz="1200" i="1" dirty="0"/>
              <a:t> </a:t>
            </a:r>
            <a:r>
              <a:rPr lang="hr-HR" sz="1200" i="1" dirty="0" err="1"/>
              <a:t>nihil</a:t>
            </a:r>
            <a:r>
              <a:rPr lang="hr-HR" sz="1200" i="1" dirty="0"/>
              <a:t> super </a:t>
            </a:r>
            <a:r>
              <a:rPr lang="hr-HR" sz="1200" i="1" dirty="0" err="1"/>
              <a:t>arris</a:t>
            </a:r>
            <a:r>
              <a:rPr lang="hr-HR" sz="1200" i="1" dirty="0"/>
              <a:t> </a:t>
            </a:r>
            <a:r>
              <a:rPr lang="hr-HR" sz="1200" i="1" dirty="0" err="1"/>
              <a:t>expressum</a:t>
            </a:r>
            <a:r>
              <a:rPr lang="hr-HR" sz="1200" i="1" dirty="0"/>
              <a:t> </a:t>
            </a:r>
            <a:r>
              <a:rPr lang="hr-HR" sz="1200" i="1" dirty="0" err="1"/>
              <a:t>est</a:t>
            </a:r>
            <a:r>
              <a:rPr lang="hr-HR" sz="1200" i="1" dirty="0"/>
              <a:t>.</a:t>
            </a:r>
          </a:p>
        </p:txBody>
      </p:sp>
      <p:sp>
        <p:nvSpPr>
          <p:cNvPr id="6" name="Rezervirano mjesto sadržaja 5"/>
          <p:cNvSpPr>
            <a:spLocks noGrp="1"/>
          </p:cNvSpPr>
          <p:nvPr>
            <p:ph sz="half" idx="2"/>
          </p:nvPr>
        </p:nvSpPr>
        <p:spPr>
          <a:xfrm>
            <a:off x="7190747" y="2126221"/>
            <a:ext cx="4844734" cy="4348719"/>
          </a:xfrm>
        </p:spPr>
        <p:txBody>
          <a:bodyPr>
            <a:noAutofit/>
          </a:bodyPr>
          <a:lstStyle/>
          <a:p>
            <a:pPr marL="0" indent="0" algn="just">
              <a:buNone/>
            </a:pPr>
            <a:r>
              <a:rPr lang="en-US" sz="1200" dirty="0"/>
              <a:t>The contract of purchase and sale is complete immediately the price is agreed upon, and even before the price or as much as any earnest is paid: for earnest is merely evidence of the completion of the contract. In respect of sales unattested by any written evidence this is a reasonable rule, and so far as they are concerned we have made no innovations. By one of our constitutions, however, we have enacted, that no sale effected by an agreement in writing shall be good or binding, unless that agreement is written by the contracting parties themselves, or, if written by some one else, is at least signed by them, or finally, if written by a notary, is duly drawn by him and executed by the parties. So long as any of these requirements is unsatisfied, there is room to retract, and either purchaser or vendor may withdraw from the agreement with impunity – provided, that is to say, that no earnest has been given. </a:t>
            </a:r>
            <a:r>
              <a:rPr lang="en-US" sz="1200" b="1" dirty="0"/>
              <a:t>Where earnest has been given, and either party refuses to perform the contract, that party, whether the agreement be in writing or not, if purchaser forfeits what he has given, and if vendor is compelled to restore double of what he has received, even though there has been no express agreement in the matter of earnest.</a:t>
            </a:r>
            <a:endParaRPr lang="hr-HR" sz="1200" b="1" dirty="0"/>
          </a:p>
        </p:txBody>
      </p:sp>
    </p:spTree>
    <p:extLst>
      <p:ext uri="{BB962C8B-B14F-4D97-AF65-F5344CB8AC3E}">
        <p14:creationId xmlns:p14="http://schemas.microsoft.com/office/powerpoint/2010/main" val="425284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r>
              <a:rPr lang="hr-HR" sz="3200" dirty="0"/>
              <a:t>C. 4.21.17.2 (Imperator </a:t>
            </a:r>
            <a:r>
              <a:rPr lang="hr-HR" sz="3200" dirty="0" err="1"/>
              <a:t>Justinianus</a:t>
            </a:r>
            <a:r>
              <a:rPr lang="hr-HR" sz="3200" dirty="0"/>
              <a:t>, 528 AD)</a:t>
            </a:r>
          </a:p>
        </p:txBody>
      </p:sp>
      <p:sp>
        <p:nvSpPr>
          <p:cNvPr id="5" name="Rezervirano mjesto sadržaja 4"/>
          <p:cNvSpPr>
            <a:spLocks noGrp="1"/>
          </p:cNvSpPr>
          <p:nvPr>
            <p:ph sz="half" idx="1"/>
          </p:nvPr>
        </p:nvSpPr>
        <p:spPr/>
        <p:txBody>
          <a:bodyPr>
            <a:normAutofit fontScale="92500"/>
          </a:bodyPr>
          <a:lstStyle/>
          <a:p>
            <a:pPr marL="0" indent="0" algn="just">
              <a:buNone/>
            </a:pPr>
            <a:r>
              <a:rPr lang="hr-HR" i="1" dirty="0" err="1"/>
              <a:t>Illud</a:t>
            </a:r>
            <a:r>
              <a:rPr lang="hr-HR" i="1" dirty="0"/>
              <a:t> </a:t>
            </a:r>
            <a:r>
              <a:rPr lang="hr-HR" i="1" dirty="0" err="1"/>
              <a:t>etiam</a:t>
            </a:r>
            <a:r>
              <a:rPr lang="hr-HR" i="1" dirty="0"/>
              <a:t> </a:t>
            </a:r>
            <a:r>
              <a:rPr lang="hr-HR" i="1" dirty="0" err="1"/>
              <a:t>adicientes</a:t>
            </a:r>
            <a:r>
              <a:rPr lang="hr-HR" i="1" dirty="0"/>
              <a:t>, </a:t>
            </a:r>
            <a:r>
              <a:rPr lang="hr-HR" i="1" dirty="0" err="1"/>
              <a:t>ut</a:t>
            </a:r>
            <a:r>
              <a:rPr lang="hr-HR" i="1" dirty="0"/>
              <a:t> </a:t>
            </a:r>
            <a:r>
              <a:rPr lang="hr-HR" i="1" dirty="0" err="1"/>
              <a:t>et</a:t>
            </a:r>
            <a:r>
              <a:rPr lang="hr-HR" i="1" dirty="0"/>
              <a:t> </a:t>
            </a:r>
            <a:r>
              <a:rPr lang="hr-HR" i="1" dirty="0" err="1"/>
              <a:t>in</a:t>
            </a:r>
            <a:r>
              <a:rPr lang="hr-HR" i="1" dirty="0"/>
              <a:t> </a:t>
            </a:r>
            <a:r>
              <a:rPr lang="hr-HR" i="1" dirty="0" err="1"/>
              <a:t>posterum</a:t>
            </a:r>
            <a:r>
              <a:rPr lang="hr-HR" i="1" dirty="0"/>
              <a:t>, si </a:t>
            </a:r>
            <a:r>
              <a:rPr lang="hr-HR" i="1" dirty="0" err="1"/>
              <a:t>quae</a:t>
            </a:r>
            <a:r>
              <a:rPr lang="hr-HR" i="1" dirty="0"/>
              <a:t> </a:t>
            </a:r>
            <a:r>
              <a:rPr lang="hr-HR" i="1" dirty="0" err="1"/>
              <a:t>arrae</a:t>
            </a:r>
            <a:r>
              <a:rPr lang="hr-HR" i="1" dirty="0"/>
              <a:t> super </a:t>
            </a:r>
            <a:r>
              <a:rPr lang="hr-HR" i="1" dirty="0" err="1"/>
              <a:t>facienda</a:t>
            </a:r>
            <a:r>
              <a:rPr lang="hr-HR" i="1" dirty="0"/>
              <a:t> </a:t>
            </a:r>
            <a:r>
              <a:rPr lang="hr-HR" i="1" dirty="0" err="1"/>
              <a:t>emptione</a:t>
            </a:r>
            <a:r>
              <a:rPr lang="hr-HR" i="1" dirty="0"/>
              <a:t> </a:t>
            </a:r>
            <a:r>
              <a:rPr lang="hr-HR" i="1" dirty="0" err="1"/>
              <a:t>cuiuscumque</a:t>
            </a:r>
            <a:r>
              <a:rPr lang="hr-HR" i="1" dirty="0"/>
              <a:t> </a:t>
            </a:r>
            <a:r>
              <a:rPr lang="hr-HR" i="1" dirty="0" err="1"/>
              <a:t>rei</a:t>
            </a:r>
            <a:r>
              <a:rPr lang="hr-HR" i="1" dirty="0"/>
              <a:t> </a:t>
            </a:r>
            <a:r>
              <a:rPr lang="hr-HR" i="1" dirty="0" err="1"/>
              <a:t>datae</a:t>
            </a:r>
            <a:r>
              <a:rPr lang="hr-HR" i="1" dirty="0"/>
              <a:t> </a:t>
            </a:r>
            <a:r>
              <a:rPr lang="hr-HR" i="1" dirty="0" err="1"/>
              <a:t>sunt</a:t>
            </a:r>
            <a:r>
              <a:rPr lang="hr-HR" i="1" dirty="0"/>
              <a:t> sive </a:t>
            </a:r>
            <a:r>
              <a:rPr lang="hr-HR" i="1" dirty="0" err="1"/>
              <a:t>in</a:t>
            </a:r>
            <a:r>
              <a:rPr lang="hr-HR" i="1" dirty="0"/>
              <a:t> </a:t>
            </a:r>
            <a:r>
              <a:rPr lang="hr-HR" i="1" dirty="0" err="1"/>
              <a:t>scriptis</a:t>
            </a:r>
            <a:r>
              <a:rPr lang="hr-HR" i="1" dirty="0"/>
              <a:t> sive sine </a:t>
            </a:r>
            <a:r>
              <a:rPr lang="hr-HR" i="1" dirty="0" err="1"/>
              <a:t>scriptis</a:t>
            </a:r>
            <a:r>
              <a:rPr lang="hr-HR" i="1" dirty="0"/>
              <a:t>, </a:t>
            </a:r>
            <a:r>
              <a:rPr lang="hr-HR" i="1" dirty="0" err="1"/>
              <a:t>licet</a:t>
            </a:r>
            <a:r>
              <a:rPr lang="hr-HR" i="1" dirty="0"/>
              <a:t> </a:t>
            </a:r>
            <a:r>
              <a:rPr lang="hr-HR" i="1" dirty="0" err="1"/>
              <a:t>non</a:t>
            </a:r>
            <a:r>
              <a:rPr lang="hr-HR" i="1" dirty="0"/>
              <a:t> sit </a:t>
            </a:r>
            <a:r>
              <a:rPr lang="hr-HR" i="1" dirty="0" err="1"/>
              <a:t>specialiter</a:t>
            </a:r>
            <a:r>
              <a:rPr lang="hr-HR" i="1" dirty="0"/>
              <a:t> </a:t>
            </a:r>
            <a:r>
              <a:rPr lang="hr-HR" i="1" dirty="0" err="1"/>
              <a:t>adiectum</a:t>
            </a:r>
            <a:r>
              <a:rPr lang="hr-HR" i="1" dirty="0"/>
              <a:t>, </a:t>
            </a:r>
            <a:r>
              <a:rPr lang="hr-HR" i="1" dirty="0" err="1"/>
              <a:t>quid</a:t>
            </a:r>
            <a:r>
              <a:rPr lang="hr-HR" i="1" dirty="0"/>
              <a:t> super </a:t>
            </a:r>
            <a:r>
              <a:rPr lang="hr-HR" i="1" dirty="0" err="1"/>
              <a:t>isdem</a:t>
            </a:r>
            <a:r>
              <a:rPr lang="hr-HR" i="1" dirty="0"/>
              <a:t> </a:t>
            </a:r>
            <a:r>
              <a:rPr lang="hr-HR" i="1" dirty="0" err="1"/>
              <a:t>arris</a:t>
            </a:r>
            <a:r>
              <a:rPr lang="hr-HR" i="1" dirty="0"/>
              <a:t> </a:t>
            </a:r>
            <a:r>
              <a:rPr lang="hr-HR" i="1" dirty="0" err="1"/>
              <a:t>non</a:t>
            </a:r>
            <a:r>
              <a:rPr lang="hr-HR" i="1" dirty="0"/>
              <a:t> </a:t>
            </a:r>
            <a:r>
              <a:rPr lang="hr-HR" i="1" dirty="0" err="1"/>
              <a:t>procedente</a:t>
            </a:r>
            <a:r>
              <a:rPr lang="hr-HR" i="1" dirty="0"/>
              <a:t> </a:t>
            </a:r>
            <a:r>
              <a:rPr lang="hr-HR" i="1" dirty="0" err="1"/>
              <a:t>contractu</a:t>
            </a:r>
            <a:r>
              <a:rPr lang="hr-HR" i="1" dirty="0"/>
              <a:t> </a:t>
            </a:r>
            <a:r>
              <a:rPr lang="hr-HR" i="1" dirty="0" err="1"/>
              <a:t>fieri</a:t>
            </a:r>
            <a:r>
              <a:rPr lang="hr-HR" i="1" dirty="0"/>
              <a:t> </a:t>
            </a:r>
            <a:r>
              <a:rPr lang="hr-HR" i="1" dirty="0" err="1"/>
              <a:t>oporteat</a:t>
            </a:r>
            <a:r>
              <a:rPr lang="hr-HR" i="1" dirty="0"/>
              <a:t>, </a:t>
            </a:r>
            <a:r>
              <a:rPr lang="hr-HR" i="1" dirty="0" err="1"/>
              <a:t>tamen</a:t>
            </a:r>
            <a:r>
              <a:rPr lang="hr-HR" i="1" dirty="0"/>
              <a:t> </a:t>
            </a:r>
            <a:r>
              <a:rPr lang="hr-HR" i="1" dirty="0" err="1"/>
              <a:t>et</a:t>
            </a:r>
            <a:r>
              <a:rPr lang="hr-HR" i="1" dirty="0"/>
              <a:t> </a:t>
            </a:r>
            <a:r>
              <a:rPr lang="hr-HR" i="1" dirty="0" err="1"/>
              <a:t>qui</a:t>
            </a:r>
            <a:r>
              <a:rPr lang="hr-HR" i="1" dirty="0"/>
              <a:t> </a:t>
            </a:r>
            <a:r>
              <a:rPr lang="hr-HR" i="1" dirty="0" err="1"/>
              <a:t>vendere</a:t>
            </a:r>
            <a:r>
              <a:rPr lang="hr-HR" i="1" dirty="0"/>
              <a:t> </a:t>
            </a:r>
            <a:r>
              <a:rPr lang="hr-HR" i="1" dirty="0" err="1"/>
              <a:t>pollicitus</a:t>
            </a:r>
            <a:r>
              <a:rPr lang="hr-HR" i="1" dirty="0"/>
              <a:t> </a:t>
            </a:r>
            <a:r>
              <a:rPr lang="hr-HR" i="1" dirty="0" err="1"/>
              <a:t>est</a:t>
            </a:r>
            <a:r>
              <a:rPr lang="hr-HR" i="1" dirty="0"/>
              <a:t>, </a:t>
            </a:r>
            <a:r>
              <a:rPr lang="hr-HR" i="1" dirty="0" err="1"/>
              <a:t>venditionem</a:t>
            </a:r>
            <a:r>
              <a:rPr lang="hr-HR" i="1" dirty="0"/>
              <a:t> </a:t>
            </a:r>
            <a:r>
              <a:rPr lang="hr-HR" i="1" dirty="0" err="1"/>
              <a:t>recusans</a:t>
            </a:r>
            <a:r>
              <a:rPr lang="hr-HR" i="1" dirty="0"/>
              <a:t> </a:t>
            </a:r>
            <a:r>
              <a:rPr lang="hr-HR" i="1" dirty="0" err="1"/>
              <a:t>in</a:t>
            </a:r>
            <a:r>
              <a:rPr lang="hr-HR" i="1" dirty="0"/>
              <a:t> </a:t>
            </a:r>
            <a:r>
              <a:rPr lang="hr-HR" i="1" dirty="0" err="1"/>
              <a:t>duplum</a:t>
            </a:r>
            <a:r>
              <a:rPr lang="hr-HR" i="1" dirty="0"/>
              <a:t> </a:t>
            </a:r>
            <a:r>
              <a:rPr lang="hr-HR" i="1" dirty="0" err="1"/>
              <a:t>eas</a:t>
            </a:r>
            <a:r>
              <a:rPr lang="hr-HR" i="1" dirty="0"/>
              <a:t> </a:t>
            </a:r>
            <a:r>
              <a:rPr lang="hr-HR" i="1" dirty="0" err="1"/>
              <a:t>reddere</a:t>
            </a:r>
            <a:r>
              <a:rPr lang="hr-HR" i="1" dirty="0"/>
              <a:t> </a:t>
            </a:r>
            <a:r>
              <a:rPr lang="hr-HR" i="1" dirty="0" err="1"/>
              <a:t>cogatur</a:t>
            </a:r>
            <a:r>
              <a:rPr lang="hr-HR" i="1" dirty="0"/>
              <a:t>, </a:t>
            </a:r>
            <a:r>
              <a:rPr lang="hr-HR" i="1" dirty="0" err="1"/>
              <a:t>et</a:t>
            </a:r>
            <a:r>
              <a:rPr lang="hr-HR" i="1" dirty="0"/>
              <a:t> </a:t>
            </a:r>
            <a:r>
              <a:rPr lang="hr-HR" i="1" dirty="0" err="1"/>
              <a:t>qui</a:t>
            </a:r>
            <a:r>
              <a:rPr lang="hr-HR" i="1" dirty="0"/>
              <a:t> </a:t>
            </a:r>
            <a:r>
              <a:rPr lang="hr-HR" i="1" dirty="0" err="1"/>
              <a:t>emere</a:t>
            </a:r>
            <a:r>
              <a:rPr lang="hr-HR" i="1" dirty="0"/>
              <a:t> </a:t>
            </a:r>
            <a:r>
              <a:rPr lang="hr-HR" i="1" dirty="0" err="1"/>
              <a:t>pactus</a:t>
            </a:r>
            <a:r>
              <a:rPr lang="hr-HR" i="1" dirty="0"/>
              <a:t> </a:t>
            </a:r>
            <a:r>
              <a:rPr lang="hr-HR" i="1" dirty="0" err="1"/>
              <a:t>est</a:t>
            </a:r>
            <a:r>
              <a:rPr lang="hr-HR" i="1" dirty="0"/>
              <a:t>, </a:t>
            </a:r>
            <a:r>
              <a:rPr lang="hr-HR" i="1" dirty="0" err="1"/>
              <a:t>ab</a:t>
            </a:r>
            <a:r>
              <a:rPr lang="hr-HR" i="1" dirty="0"/>
              <a:t> </a:t>
            </a:r>
            <a:r>
              <a:rPr lang="hr-HR" i="1" dirty="0" err="1"/>
              <a:t>emptione</a:t>
            </a:r>
            <a:r>
              <a:rPr lang="hr-HR" i="1" dirty="0"/>
              <a:t> </a:t>
            </a:r>
            <a:r>
              <a:rPr lang="hr-HR" i="1" dirty="0" err="1"/>
              <a:t>recedens</a:t>
            </a:r>
            <a:r>
              <a:rPr lang="hr-HR" i="1" dirty="0"/>
              <a:t> </a:t>
            </a:r>
            <a:r>
              <a:rPr lang="hr-HR" i="1" dirty="0" err="1"/>
              <a:t>datis</a:t>
            </a:r>
            <a:r>
              <a:rPr lang="hr-HR" i="1" dirty="0"/>
              <a:t> a se </a:t>
            </a:r>
            <a:r>
              <a:rPr lang="hr-HR" i="1" dirty="0" err="1"/>
              <a:t>arris</a:t>
            </a:r>
            <a:r>
              <a:rPr lang="hr-HR" i="1" dirty="0"/>
              <a:t> </a:t>
            </a:r>
            <a:r>
              <a:rPr lang="hr-HR" i="1" dirty="0" err="1"/>
              <a:t>cadat</a:t>
            </a:r>
            <a:r>
              <a:rPr lang="hr-HR" i="1" dirty="0"/>
              <a:t>, </a:t>
            </a:r>
            <a:r>
              <a:rPr lang="hr-HR" i="1" dirty="0" err="1"/>
              <a:t>repetitione</a:t>
            </a:r>
            <a:r>
              <a:rPr lang="hr-HR" i="1" dirty="0"/>
              <a:t> </a:t>
            </a:r>
            <a:r>
              <a:rPr lang="hr-HR" i="1" dirty="0" err="1"/>
              <a:t>earum</a:t>
            </a:r>
            <a:r>
              <a:rPr lang="hr-HR" i="1" dirty="0"/>
              <a:t> </a:t>
            </a:r>
            <a:r>
              <a:rPr lang="hr-HR" i="1" dirty="0" err="1"/>
              <a:t>deneganda</a:t>
            </a:r>
            <a:r>
              <a:rPr lang="hr-HR" i="1" dirty="0"/>
              <a:t>.</a:t>
            </a:r>
          </a:p>
        </p:txBody>
      </p:sp>
      <p:sp>
        <p:nvSpPr>
          <p:cNvPr id="6" name="Rezervirano mjesto sadržaja 5"/>
          <p:cNvSpPr>
            <a:spLocks noGrp="1"/>
          </p:cNvSpPr>
          <p:nvPr>
            <p:ph sz="half" idx="2"/>
          </p:nvPr>
        </p:nvSpPr>
        <p:spPr/>
        <p:txBody>
          <a:bodyPr>
            <a:normAutofit fontScale="92500"/>
          </a:bodyPr>
          <a:lstStyle/>
          <a:p>
            <a:pPr marL="0" indent="0" algn="just">
              <a:buNone/>
            </a:pPr>
            <a:r>
              <a:rPr lang="en-US" dirty="0"/>
              <a:t>We also add that if any earnest money is hereafter paid in connection with the</a:t>
            </a:r>
            <a:r>
              <a:rPr lang="hr-HR" dirty="0"/>
              <a:t> </a:t>
            </a:r>
            <a:r>
              <a:rPr lang="en-US" dirty="0"/>
              <a:t>intended purchase of any property, whether accompanied by writing or not, then,</a:t>
            </a:r>
            <a:r>
              <a:rPr lang="hr-HR" dirty="0"/>
              <a:t> </a:t>
            </a:r>
            <a:r>
              <a:rPr lang="en-US" dirty="0"/>
              <a:t>although no special agreement is made of what shall become of such money if the contract is not performed, the person promising to sell must, upon refusal to do so, restore double what he has received, and the person promising to buy must, upon refusal to do so, lose the amount paid, without right to reclaim it. </a:t>
            </a:r>
            <a:endParaRPr lang="hr-HR" dirty="0"/>
          </a:p>
        </p:txBody>
      </p:sp>
    </p:spTree>
    <p:extLst>
      <p:ext uri="{BB962C8B-B14F-4D97-AF65-F5344CB8AC3E}">
        <p14:creationId xmlns:p14="http://schemas.microsoft.com/office/powerpoint/2010/main" val="224711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i="1" dirty="0"/>
              <a:t>Emptio </a:t>
            </a:r>
            <a:r>
              <a:rPr lang="hr-HR" i="1" dirty="0" err="1"/>
              <a:t>venditio</a:t>
            </a:r>
            <a:endParaRPr lang="hr-HR" dirty="0"/>
          </a:p>
        </p:txBody>
      </p:sp>
      <p:sp>
        <p:nvSpPr>
          <p:cNvPr id="3" name="Rezervirano mjesto sadržaja 2"/>
          <p:cNvSpPr>
            <a:spLocks noGrp="1"/>
          </p:cNvSpPr>
          <p:nvPr>
            <p:ph idx="1"/>
          </p:nvPr>
        </p:nvSpPr>
        <p:spPr/>
        <p:txBody>
          <a:bodyPr/>
          <a:lstStyle/>
          <a:p>
            <a:r>
              <a:rPr lang="hr-HR" b="1" dirty="0" err="1"/>
              <a:t>definition</a:t>
            </a:r>
            <a:r>
              <a:rPr lang="hr-HR" b="1" dirty="0"/>
              <a:t> </a:t>
            </a:r>
            <a:r>
              <a:rPr lang="hr-HR" dirty="0"/>
              <a:t>- </a:t>
            </a:r>
            <a:r>
              <a:rPr lang="hr-HR" dirty="0" err="1"/>
              <a:t>an</a:t>
            </a:r>
            <a:r>
              <a:rPr lang="hr-HR" dirty="0"/>
              <a:t> </a:t>
            </a:r>
            <a:r>
              <a:rPr lang="hr-HR" dirty="0" err="1"/>
              <a:t>agreement</a:t>
            </a:r>
            <a:r>
              <a:rPr lang="hr-HR" dirty="0"/>
              <a:t> to </a:t>
            </a:r>
            <a:r>
              <a:rPr lang="hr-HR" dirty="0" err="1"/>
              <a:t>exchange</a:t>
            </a:r>
            <a:r>
              <a:rPr lang="hr-HR" dirty="0"/>
              <a:t> </a:t>
            </a:r>
            <a:r>
              <a:rPr lang="hr-HR" dirty="0" err="1"/>
              <a:t>an</a:t>
            </a:r>
            <a:r>
              <a:rPr lang="hr-HR" dirty="0"/>
              <a:t> </a:t>
            </a:r>
            <a:r>
              <a:rPr lang="hr-HR" dirty="0" err="1"/>
              <a:t>object</a:t>
            </a:r>
            <a:r>
              <a:rPr lang="hr-HR" dirty="0"/>
              <a:t> (</a:t>
            </a:r>
            <a:r>
              <a:rPr lang="hr-HR" i="1" dirty="0" err="1"/>
              <a:t>res</a:t>
            </a:r>
            <a:r>
              <a:rPr lang="hr-HR" dirty="0"/>
              <a:t>) for a </a:t>
            </a:r>
            <a:r>
              <a:rPr lang="hr-HR" dirty="0" err="1"/>
              <a:t>price</a:t>
            </a:r>
            <a:r>
              <a:rPr lang="hr-HR" dirty="0"/>
              <a:t> (</a:t>
            </a:r>
            <a:r>
              <a:rPr lang="hr-HR" i="1" dirty="0" err="1"/>
              <a:t>pretium</a:t>
            </a:r>
            <a:r>
              <a:rPr lang="hr-HR" dirty="0"/>
              <a:t>)</a:t>
            </a:r>
          </a:p>
          <a:p>
            <a:endParaRPr lang="hr-HR" dirty="0"/>
          </a:p>
          <a:p>
            <a:r>
              <a:rPr lang="hr-HR" b="1" dirty="0" err="1"/>
              <a:t>Main</a:t>
            </a:r>
            <a:r>
              <a:rPr lang="hr-HR" b="1" dirty="0"/>
              <a:t> </a:t>
            </a:r>
            <a:r>
              <a:rPr lang="hr-HR" b="1" dirty="0" err="1"/>
              <a:t>features</a:t>
            </a:r>
            <a:r>
              <a:rPr lang="hr-HR" b="1" dirty="0"/>
              <a:t>:</a:t>
            </a:r>
          </a:p>
          <a:p>
            <a:r>
              <a:rPr lang="hr-HR" dirty="0"/>
              <a:t>Consensual</a:t>
            </a:r>
            <a:r>
              <a:rPr lang="hr-HR" i="1" dirty="0"/>
              <a:t> – </a:t>
            </a:r>
            <a:r>
              <a:rPr lang="hr-HR" dirty="0" err="1"/>
              <a:t>informal</a:t>
            </a:r>
            <a:r>
              <a:rPr lang="hr-HR" i="1" dirty="0"/>
              <a:t> </a:t>
            </a:r>
          </a:p>
          <a:p>
            <a:r>
              <a:rPr lang="hr-HR" i="1" dirty="0" err="1"/>
              <a:t>iuris</a:t>
            </a:r>
            <a:r>
              <a:rPr lang="hr-HR" i="1" dirty="0"/>
              <a:t> </a:t>
            </a:r>
            <a:r>
              <a:rPr lang="hr-HR" i="1" dirty="0" err="1"/>
              <a:t>gentium</a:t>
            </a:r>
            <a:endParaRPr lang="hr-HR" i="1" dirty="0"/>
          </a:p>
          <a:p>
            <a:r>
              <a:rPr lang="hr-HR" i="1" dirty="0" err="1"/>
              <a:t>contractus</a:t>
            </a:r>
            <a:r>
              <a:rPr lang="hr-HR" i="1" dirty="0"/>
              <a:t> </a:t>
            </a:r>
            <a:r>
              <a:rPr lang="hr-HR" i="1" dirty="0" err="1"/>
              <a:t>bilateralis</a:t>
            </a:r>
            <a:r>
              <a:rPr lang="hr-HR" i="1" dirty="0"/>
              <a:t> </a:t>
            </a:r>
            <a:r>
              <a:rPr lang="hr-HR" i="1" dirty="0" err="1"/>
              <a:t>aequalis</a:t>
            </a:r>
            <a:endParaRPr lang="hr-HR" i="1" dirty="0"/>
          </a:p>
          <a:p>
            <a:r>
              <a:rPr lang="hr-HR" i="1" dirty="0" err="1"/>
              <a:t>contractus</a:t>
            </a:r>
            <a:r>
              <a:rPr lang="hr-HR" dirty="0"/>
              <a:t> (</a:t>
            </a:r>
            <a:r>
              <a:rPr lang="hr-HR" i="1" dirty="0" err="1"/>
              <a:t>iudicium</a:t>
            </a:r>
            <a:r>
              <a:rPr lang="hr-HR" dirty="0"/>
              <a:t>) </a:t>
            </a:r>
            <a:r>
              <a:rPr lang="hr-HR" i="1" dirty="0" err="1"/>
              <a:t>bonae</a:t>
            </a:r>
            <a:r>
              <a:rPr lang="hr-HR" dirty="0"/>
              <a:t> </a:t>
            </a:r>
            <a:r>
              <a:rPr lang="hr-HR" i="1" dirty="0" err="1"/>
              <a:t>fidei</a:t>
            </a:r>
            <a:endParaRPr lang="hr-HR" i="1" dirty="0"/>
          </a:p>
          <a:p>
            <a:endParaRPr lang="hr-HR" i="1" dirty="0"/>
          </a:p>
        </p:txBody>
      </p:sp>
    </p:spTree>
    <p:extLst>
      <p:ext uri="{BB962C8B-B14F-4D97-AF65-F5344CB8AC3E}">
        <p14:creationId xmlns:p14="http://schemas.microsoft.com/office/powerpoint/2010/main" val="2303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2589212" y="650789"/>
            <a:ext cx="8915400" cy="5260433"/>
          </a:xfrm>
        </p:spPr>
        <p:txBody>
          <a:bodyPr>
            <a:normAutofit fontScale="92500" lnSpcReduction="20000"/>
          </a:bodyPr>
          <a:lstStyle/>
          <a:p>
            <a:r>
              <a:rPr lang="hr-HR" dirty="0"/>
              <a:t>C. 4.21.17pr.-1</a:t>
            </a:r>
          </a:p>
          <a:p>
            <a:pPr algn="just"/>
            <a:r>
              <a:rPr lang="en-US" dirty="0"/>
              <a:t>Contracts of sale, exchange or gift, which need not be registered, and contracts of</a:t>
            </a:r>
            <a:r>
              <a:rPr lang="hr-HR" dirty="0"/>
              <a:t> </a:t>
            </a:r>
            <a:r>
              <a:rPr lang="en-US" dirty="0"/>
              <a:t>earnest money, or of any other transaction, which are agreed to be put in writing, and</a:t>
            </a:r>
            <a:r>
              <a:rPr lang="hr-HR" dirty="0"/>
              <a:t> </a:t>
            </a:r>
            <a:r>
              <a:rPr lang="en-US" dirty="0"/>
              <a:t>contracts of compromises which, pursuant to agreement, are to be evidenced by a written</a:t>
            </a:r>
            <a:r>
              <a:rPr lang="hr-HR" dirty="0"/>
              <a:t> </a:t>
            </a:r>
            <a:r>
              <a:rPr lang="en-US" dirty="0"/>
              <a:t>document, shall have no effect until the final clean draft of the document has been drawn,</a:t>
            </a:r>
            <a:r>
              <a:rPr lang="hr-HR" dirty="0"/>
              <a:t> </a:t>
            </a:r>
            <a:r>
              <a:rPr lang="en-US" dirty="0"/>
              <a:t>and they have been confirmed by the parties by their signatures, and until, if such</a:t>
            </a:r>
            <a:r>
              <a:rPr lang="hr-HR" dirty="0"/>
              <a:t> </a:t>
            </a:r>
            <a:r>
              <a:rPr lang="en-US" dirty="0"/>
              <a:t>documents are written by a notary, they shall be completed (</a:t>
            </a:r>
            <a:r>
              <a:rPr lang="en-US" dirty="0" err="1"/>
              <a:t>completa</a:t>
            </a:r>
            <a:r>
              <a:rPr lang="en-US" dirty="0"/>
              <a:t>) by him and</a:t>
            </a:r>
            <a:r>
              <a:rPr lang="hr-HR" dirty="0"/>
              <a:t> </a:t>
            </a:r>
            <a:r>
              <a:rPr lang="en-US" dirty="0"/>
              <a:t>afterwards declared ready for delivery to the (respective) parties (</a:t>
            </a:r>
            <a:r>
              <a:rPr lang="en-US" dirty="0" err="1"/>
              <a:t>absoluta</a:t>
            </a:r>
            <a:r>
              <a:rPr lang="en-US" dirty="0"/>
              <a:t>), so that no one</a:t>
            </a:r>
            <a:r>
              <a:rPr lang="hr-HR" dirty="0"/>
              <a:t> </a:t>
            </a:r>
            <a:r>
              <a:rPr lang="en-US" dirty="0"/>
              <a:t>shall have permission to claim any right under such contract or compromise until these</a:t>
            </a:r>
            <a:r>
              <a:rPr lang="hr-HR" dirty="0"/>
              <a:t> </a:t>
            </a:r>
            <a:r>
              <a:rPr lang="en-US" dirty="0"/>
              <a:t>things are done, whether such claim is made under a contract still in rough draft, though</a:t>
            </a:r>
            <a:r>
              <a:rPr lang="hr-HR" dirty="0"/>
              <a:t> </a:t>
            </a:r>
            <a:r>
              <a:rPr lang="en-US" dirty="0"/>
              <a:t>signed by one or both of the parties, or under a contract of which the final draft has been</a:t>
            </a:r>
            <a:r>
              <a:rPr lang="hr-HR" dirty="0"/>
              <a:t> </a:t>
            </a:r>
            <a:r>
              <a:rPr lang="en-US" dirty="0"/>
              <a:t>made, but which has not yet been completed and declared ready for delivery to the</a:t>
            </a:r>
            <a:r>
              <a:rPr lang="hr-HR" dirty="0"/>
              <a:t> </a:t>
            </a:r>
            <a:r>
              <a:rPr lang="en-US" dirty="0"/>
              <a:t>(respective) parties. This is true to the extent that in purchases in this manner, even</a:t>
            </a:r>
            <a:r>
              <a:rPr lang="hr-HR" dirty="0"/>
              <a:t> </a:t>
            </a:r>
            <a:r>
              <a:rPr lang="en-US" dirty="0"/>
              <a:t>where the price is agreed on, it cannot be said that the vendor must complete his contract</a:t>
            </a:r>
            <a:r>
              <a:rPr lang="hr-HR" dirty="0"/>
              <a:t> </a:t>
            </a:r>
            <a:r>
              <a:rPr lang="en-US" dirty="0"/>
              <a:t>of sale or pay to the purchaser his damage.</a:t>
            </a:r>
            <a:r>
              <a:rPr lang="hr-HR" dirty="0"/>
              <a:t> </a:t>
            </a:r>
          </a:p>
          <a:p>
            <a:pPr algn="just"/>
            <a:r>
              <a:rPr lang="en-US" dirty="0"/>
              <a:t>1. This shall apply to instruments hereafter to be completed, as well as to those</a:t>
            </a:r>
            <a:r>
              <a:rPr lang="hr-HR" dirty="0"/>
              <a:t> </a:t>
            </a:r>
            <a:r>
              <a:rPr lang="en-US" dirty="0"/>
              <a:t>which have been already written but have not yet been executed, unless a compromise or</a:t>
            </a:r>
            <a:r>
              <a:rPr lang="hr-HR" dirty="0"/>
              <a:t> </a:t>
            </a:r>
            <a:r>
              <a:rPr lang="en-US" dirty="0"/>
              <a:t>legal adjudication, which cannot be reopened, has taken place; excepting </a:t>
            </a:r>
            <a:r>
              <a:rPr lang="en-US" dirty="0" err="1"/>
              <a:t>herefrom</a:t>
            </a:r>
            <a:r>
              <a:rPr lang="en-US" dirty="0"/>
              <a:t> only</a:t>
            </a:r>
            <a:r>
              <a:rPr lang="hr-HR" dirty="0"/>
              <a:t> </a:t>
            </a:r>
            <a:r>
              <a:rPr lang="en-US" dirty="0"/>
              <a:t>instruments of purchase already written in rough draft (in </a:t>
            </a:r>
            <a:r>
              <a:rPr lang="en-US" dirty="0" err="1"/>
              <a:t>scheda</a:t>
            </a:r>
            <a:r>
              <a:rPr lang="en-US" dirty="0"/>
              <a:t>), or in final draft (in</a:t>
            </a:r>
            <a:r>
              <a:rPr lang="hr-HR" dirty="0"/>
              <a:t> </a:t>
            </a:r>
            <a:r>
              <a:rPr lang="en-US" dirty="0" err="1"/>
              <a:t>mundo</a:t>
            </a:r>
            <a:r>
              <a:rPr lang="en-US" dirty="0"/>
              <a:t>), to which the present law shall not extend, but we permit the former laws to</a:t>
            </a:r>
            <a:r>
              <a:rPr lang="hr-HR" dirty="0"/>
              <a:t> </a:t>
            </a:r>
            <a:r>
              <a:rPr lang="en-US" dirty="0"/>
              <a:t>govern them. </a:t>
            </a:r>
            <a:endParaRPr lang="hr-HR" dirty="0"/>
          </a:p>
        </p:txBody>
      </p:sp>
    </p:spTree>
    <p:extLst>
      <p:ext uri="{BB962C8B-B14F-4D97-AF65-F5344CB8AC3E}">
        <p14:creationId xmlns:p14="http://schemas.microsoft.com/office/powerpoint/2010/main" val="76993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i="1" dirty="0"/>
              <a:t>Consensus</a:t>
            </a:r>
            <a:r>
              <a:rPr lang="hr-HR" sz="3600" dirty="0"/>
              <a:t> </a:t>
            </a:r>
            <a:r>
              <a:rPr lang="hr-HR" sz="3600" dirty="0" err="1"/>
              <a:t>and</a:t>
            </a:r>
            <a:r>
              <a:rPr lang="hr-HR" sz="3600" dirty="0"/>
              <a:t> </a:t>
            </a:r>
            <a:r>
              <a:rPr lang="hr-HR" sz="3600" i="1" dirty="0" err="1"/>
              <a:t>res</a:t>
            </a:r>
            <a:r>
              <a:rPr lang="hr-HR" sz="3600" dirty="0"/>
              <a:t> (the </a:t>
            </a:r>
            <a:r>
              <a:rPr lang="hr-HR" sz="3600" dirty="0" err="1"/>
              <a:t>object</a:t>
            </a:r>
            <a:r>
              <a:rPr lang="hr-HR" sz="3600" dirty="0"/>
              <a:t> </a:t>
            </a:r>
            <a:r>
              <a:rPr lang="hr-HR" sz="3600" dirty="0" err="1"/>
              <a:t>of</a:t>
            </a:r>
            <a:r>
              <a:rPr lang="hr-HR" sz="3600" dirty="0"/>
              <a:t> sale)</a:t>
            </a:r>
          </a:p>
        </p:txBody>
      </p:sp>
      <p:sp>
        <p:nvSpPr>
          <p:cNvPr id="4" name="Rezervirano mjesto teksta 3"/>
          <p:cNvSpPr>
            <a:spLocks noGrp="1"/>
          </p:cNvSpPr>
          <p:nvPr>
            <p:ph type="body" idx="1"/>
          </p:nvPr>
        </p:nvSpPr>
        <p:spPr/>
        <p:txBody>
          <a:bodyPr/>
          <a:lstStyle/>
          <a:p>
            <a:endParaRPr lang="hr-HR" dirty="0"/>
          </a:p>
        </p:txBody>
      </p:sp>
    </p:spTree>
    <p:extLst>
      <p:ext uri="{BB962C8B-B14F-4D97-AF65-F5344CB8AC3E}">
        <p14:creationId xmlns:p14="http://schemas.microsoft.com/office/powerpoint/2010/main" val="237389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i="1" dirty="0" err="1"/>
              <a:t>Dissensus</a:t>
            </a:r>
            <a:r>
              <a:rPr lang="hr-HR" dirty="0"/>
              <a:t> – </a:t>
            </a:r>
            <a:r>
              <a:rPr lang="hr-HR" i="1" dirty="0" err="1"/>
              <a:t>Error</a:t>
            </a:r>
            <a:r>
              <a:rPr lang="hr-HR" dirty="0"/>
              <a:t> - </a:t>
            </a:r>
            <a:r>
              <a:rPr lang="hr-HR" dirty="0" err="1"/>
              <a:t>Mistake</a:t>
            </a:r>
            <a:endParaRPr lang="hr-HR" dirty="0"/>
          </a:p>
        </p:txBody>
      </p:sp>
      <p:sp>
        <p:nvSpPr>
          <p:cNvPr id="3" name="Rezervirano mjesto sadržaja 2"/>
          <p:cNvSpPr>
            <a:spLocks noGrp="1"/>
          </p:cNvSpPr>
          <p:nvPr>
            <p:ph idx="1"/>
          </p:nvPr>
        </p:nvSpPr>
        <p:spPr/>
        <p:txBody>
          <a:bodyPr/>
          <a:lstStyle/>
          <a:p>
            <a:r>
              <a:rPr lang="hr-HR" dirty="0"/>
              <a:t>D. 44.7.57 (</a:t>
            </a:r>
            <a:r>
              <a:rPr lang="hr-HR" dirty="0" err="1"/>
              <a:t>Pomponius</a:t>
            </a:r>
            <a:r>
              <a:rPr lang="hr-HR" dirty="0"/>
              <a:t> libro 36 ad </a:t>
            </a:r>
            <a:r>
              <a:rPr lang="hr-HR" dirty="0" err="1"/>
              <a:t>Quintum</a:t>
            </a:r>
            <a:r>
              <a:rPr lang="hr-HR" dirty="0"/>
              <a:t> </a:t>
            </a:r>
            <a:r>
              <a:rPr lang="hr-HR" dirty="0" err="1"/>
              <a:t>Mucium</a:t>
            </a:r>
            <a:r>
              <a:rPr lang="hr-HR" i="1" dirty="0"/>
              <a:t>) In </a:t>
            </a:r>
            <a:r>
              <a:rPr lang="hr-HR" i="1" dirty="0" err="1"/>
              <a:t>omnibus</a:t>
            </a:r>
            <a:r>
              <a:rPr lang="hr-HR" i="1" dirty="0"/>
              <a:t> </a:t>
            </a:r>
            <a:r>
              <a:rPr lang="hr-HR" i="1" dirty="0" err="1"/>
              <a:t>negotiis</a:t>
            </a:r>
            <a:r>
              <a:rPr lang="hr-HR" i="1" dirty="0"/>
              <a:t> </a:t>
            </a:r>
            <a:r>
              <a:rPr lang="hr-HR" i="1" dirty="0" err="1"/>
              <a:t>contrahendis</a:t>
            </a:r>
            <a:r>
              <a:rPr lang="hr-HR" i="1" dirty="0"/>
              <a:t>, sive bona </a:t>
            </a:r>
            <a:r>
              <a:rPr lang="hr-HR" i="1" dirty="0" err="1"/>
              <a:t>fide</a:t>
            </a:r>
            <a:r>
              <a:rPr lang="hr-HR" i="1" dirty="0"/>
              <a:t> </a:t>
            </a:r>
            <a:r>
              <a:rPr lang="hr-HR" i="1" dirty="0" err="1"/>
              <a:t>sint</a:t>
            </a:r>
            <a:r>
              <a:rPr lang="hr-HR" i="1" dirty="0"/>
              <a:t> sive </a:t>
            </a:r>
            <a:r>
              <a:rPr lang="hr-HR" i="1" dirty="0" err="1"/>
              <a:t>non</a:t>
            </a:r>
            <a:r>
              <a:rPr lang="hr-HR" i="1" dirty="0"/>
              <a:t> </a:t>
            </a:r>
            <a:r>
              <a:rPr lang="hr-HR" i="1" dirty="0" err="1"/>
              <a:t>sint</a:t>
            </a:r>
            <a:r>
              <a:rPr lang="hr-HR" i="1" dirty="0"/>
              <a:t>, si </a:t>
            </a:r>
            <a:r>
              <a:rPr lang="hr-HR" i="1" dirty="0" err="1"/>
              <a:t>error</a:t>
            </a:r>
            <a:r>
              <a:rPr lang="hr-HR" i="1" dirty="0"/>
              <a:t> </a:t>
            </a:r>
            <a:r>
              <a:rPr lang="hr-HR" i="1" dirty="0" err="1"/>
              <a:t>aliquis</a:t>
            </a:r>
            <a:r>
              <a:rPr lang="hr-HR" i="1" dirty="0"/>
              <a:t> </a:t>
            </a:r>
            <a:r>
              <a:rPr lang="hr-HR" i="1" dirty="0" err="1"/>
              <a:t>intervenit</a:t>
            </a:r>
            <a:r>
              <a:rPr lang="hr-HR" i="1" dirty="0"/>
              <a:t>, </a:t>
            </a:r>
            <a:r>
              <a:rPr lang="hr-HR" i="1" dirty="0" err="1"/>
              <a:t>ut</a:t>
            </a:r>
            <a:r>
              <a:rPr lang="hr-HR" i="1" dirty="0"/>
              <a:t> </a:t>
            </a:r>
            <a:r>
              <a:rPr lang="hr-HR" i="1" dirty="0" err="1"/>
              <a:t>aliud</a:t>
            </a:r>
            <a:r>
              <a:rPr lang="hr-HR" i="1" dirty="0"/>
              <a:t> </a:t>
            </a:r>
            <a:r>
              <a:rPr lang="hr-HR" i="1" dirty="0" err="1"/>
              <a:t>sentiat</a:t>
            </a:r>
            <a:r>
              <a:rPr lang="hr-HR" i="1" dirty="0"/>
              <a:t> puta </a:t>
            </a:r>
            <a:r>
              <a:rPr lang="hr-HR" i="1" dirty="0" err="1"/>
              <a:t>qui</a:t>
            </a:r>
            <a:r>
              <a:rPr lang="hr-HR" i="1" dirty="0"/>
              <a:t> </a:t>
            </a:r>
            <a:r>
              <a:rPr lang="hr-HR" i="1" dirty="0" err="1"/>
              <a:t>emit</a:t>
            </a:r>
            <a:r>
              <a:rPr lang="hr-HR" i="1" dirty="0"/>
              <a:t> aut </a:t>
            </a:r>
            <a:r>
              <a:rPr lang="hr-HR" i="1" dirty="0" err="1"/>
              <a:t>qui</a:t>
            </a:r>
            <a:r>
              <a:rPr lang="hr-HR" i="1" dirty="0"/>
              <a:t> </a:t>
            </a:r>
            <a:r>
              <a:rPr lang="hr-HR" i="1" dirty="0" err="1"/>
              <a:t>conducit</a:t>
            </a:r>
            <a:r>
              <a:rPr lang="hr-HR" i="1" dirty="0"/>
              <a:t>, </a:t>
            </a:r>
            <a:r>
              <a:rPr lang="hr-HR" i="1" dirty="0" err="1"/>
              <a:t>aliud</a:t>
            </a:r>
            <a:r>
              <a:rPr lang="hr-HR" i="1" dirty="0"/>
              <a:t> </a:t>
            </a:r>
            <a:r>
              <a:rPr lang="hr-HR" i="1" dirty="0" err="1"/>
              <a:t>qui</a:t>
            </a:r>
            <a:r>
              <a:rPr lang="hr-HR" i="1" dirty="0"/>
              <a:t> </a:t>
            </a:r>
            <a:r>
              <a:rPr lang="hr-HR" i="1" dirty="0" err="1"/>
              <a:t>cum</a:t>
            </a:r>
            <a:r>
              <a:rPr lang="hr-HR" i="1" dirty="0"/>
              <a:t> </a:t>
            </a:r>
            <a:r>
              <a:rPr lang="hr-HR" i="1" dirty="0" err="1"/>
              <a:t>his</a:t>
            </a:r>
            <a:r>
              <a:rPr lang="hr-HR" i="1" dirty="0"/>
              <a:t> </a:t>
            </a:r>
            <a:r>
              <a:rPr lang="hr-HR" i="1" dirty="0" err="1"/>
              <a:t>contrahit</a:t>
            </a:r>
            <a:r>
              <a:rPr lang="hr-HR" i="1" dirty="0"/>
              <a:t>, </a:t>
            </a:r>
            <a:r>
              <a:rPr lang="hr-HR" i="1" dirty="0" err="1"/>
              <a:t>nihil</a:t>
            </a:r>
            <a:r>
              <a:rPr lang="hr-HR" i="1" dirty="0"/>
              <a:t> </a:t>
            </a:r>
            <a:r>
              <a:rPr lang="hr-HR" i="1" dirty="0" err="1"/>
              <a:t>valet</a:t>
            </a:r>
            <a:r>
              <a:rPr lang="hr-HR" i="1" dirty="0"/>
              <a:t> </a:t>
            </a:r>
            <a:r>
              <a:rPr lang="hr-HR" i="1" dirty="0" err="1"/>
              <a:t>quod</a:t>
            </a:r>
            <a:r>
              <a:rPr lang="hr-HR" i="1" dirty="0"/>
              <a:t> </a:t>
            </a:r>
            <a:r>
              <a:rPr lang="hr-HR" i="1" dirty="0" err="1"/>
              <a:t>acti</a:t>
            </a:r>
            <a:r>
              <a:rPr lang="hr-HR" i="1" dirty="0"/>
              <a:t> sit.</a:t>
            </a:r>
            <a:r>
              <a:rPr lang="hr-HR" dirty="0"/>
              <a:t> </a:t>
            </a:r>
          </a:p>
          <a:p>
            <a:r>
              <a:rPr lang="hr-HR" dirty="0"/>
              <a:t>In </a:t>
            </a:r>
            <a:r>
              <a:rPr lang="hr-HR" dirty="0" err="1"/>
              <a:t>all</a:t>
            </a:r>
            <a:r>
              <a:rPr lang="hr-HR" dirty="0"/>
              <a:t> </a:t>
            </a:r>
            <a:r>
              <a:rPr lang="hr-HR" dirty="0" err="1"/>
              <a:t>the</a:t>
            </a:r>
            <a:r>
              <a:rPr lang="hr-HR" dirty="0"/>
              <a:t> </a:t>
            </a:r>
            <a:r>
              <a:rPr lang="hr-HR" dirty="0" err="1"/>
              <a:t>legal</a:t>
            </a:r>
            <a:r>
              <a:rPr lang="hr-HR" dirty="0"/>
              <a:t> </a:t>
            </a:r>
            <a:r>
              <a:rPr lang="hr-HR" dirty="0" err="1"/>
              <a:t>affairs</a:t>
            </a:r>
            <a:r>
              <a:rPr lang="hr-HR" dirty="0"/>
              <a:t>, </a:t>
            </a:r>
            <a:r>
              <a:rPr lang="hr-HR" dirty="0" err="1"/>
              <a:t>whether</a:t>
            </a:r>
            <a:r>
              <a:rPr lang="hr-HR" dirty="0"/>
              <a:t> </a:t>
            </a:r>
            <a:r>
              <a:rPr lang="hr-HR" dirty="0" err="1"/>
              <a:t>they</a:t>
            </a:r>
            <a:r>
              <a:rPr lang="hr-HR" dirty="0"/>
              <a:t> </a:t>
            </a:r>
            <a:r>
              <a:rPr lang="hr-HR" dirty="0" err="1"/>
              <a:t>were</a:t>
            </a:r>
            <a:r>
              <a:rPr lang="hr-HR" dirty="0"/>
              <a:t> </a:t>
            </a:r>
            <a:r>
              <a:rPr lang="hr-HR" i="1" dirty="0" err="1"/>
              <a:t>bonae</a:t>
            </a:r>
            <a:r>
              <a:rPr lang="hr-HR" dirty="0"/>
              <a:t> </a:t>
            </a:r>
            <a:r>
              <a:rPr lang="hr-HR" i="1" dirty="0" err="1"/>
              <a:t>fidei</a:t>
            </a:r>
            <a:r>
              <a:rPr lang="hr-HR" dirty="0"/>
              <a:t> </a:t>
            </a:r>
            <a:r>
              <a:rPr lang="hr-HR" dirty="0" err="1"/>
              <a:t>or</a:t>
            </a:r>
            <a:r>
              <a:rPr lang="hr-HR" dirty="0"/>
              <a:t> </a:t>
            </a:r>
            <a:r>
              <a:rPr lang="hr-HR" dirty="0" err="1"/>
              <a:t>not</a:t>
            </a:r>
            <a:r>
              <a:rPr lang="hr-HR" dirty="0"/>
              <a:t>, </a:t>
            </a:r>
            <a:r>
              <a:rPr lang="hr-HR" dirty="0" err="1"/>
              <a:t>if</a:t>
            </a:r>
            <a:r>
              <a:rPr lang="hr-HR" dirty="0"/>
              <a:t> </a:t>
            </a:r>
            <a:r>
              <a:rPr lang="hr-HR" dirty="0" err="1"/>
              <a:t>there</a:t>
            </a:r>
            <a:r>
              <a:rPr lang="hr-HR" dirty="0"/>
              <a:t> </a:t>
            </a:r>
            <a:r>
              <a:rPr lang="hr-HR" dirty="0" err="1"/>
              <a:t>is</a:t>
            </a:r>
            <a:r>
              <a:rPr lang="hr-HR" dirty="0"/>
              <a:t> </a:t>
            </a:r>
            <a:r>
              <a:rPr lang="hr-HR" dirty="0" err="1"/>
              <a:t>any</a:t>
            </a:r>
            <a:r>
              <a:rPr lang="hr-HR" dirty="0"/>
              <a:t> </a:t>
            </a:r>
            <a:r>
              <a:rPr lang="hr-HR" dirty="0" err="1"/>
              <a:t>mistake</a:t>
            </a:r>
            <a:r>
              <a:rPr lang="hr-HR" dirty="0"/>
              <a:t>, </a:t>
            </a:r>
            <a:r>
              <a:rPr lang="hr-HR" dirty="0" err="1"/>
              <a:t>if</a:t>
            </a:r>
            <a:r>
              <a:rPr lang="hr-HR" dirty="0"/>
              <a:t> </a:t>
            </a:r>
            <a:r>
              <a:rPr lang="hr-HR" dirty="0" err="1"/>
              <a:t>the</a:t>
            </a:r>
            <a:r>
              <a:rPr lang="hr-HR" dirty="0"/>
              <a:t> one </a:t>
            </a:r>
            <a:r>
              <a:rPr lang="hr-HR" dirty="0" err="1"/>
              <a:t>who</a:t>
            </a:r>
            <a:r>
              <a:rPr lang="hr-HR" dirty="0"/>
              <a:t> </a:t>
            </a:r>
            <a:r>
              <a:rPr lang="hr-HR" dirty="0" err="1"/>
              <a:t>buys</a:t>
            </a:r>
            <a:r>
              <a:rPr lang="hr-HR" dirty="0"/>
              <a:t> </a:t>
            </a:r>
            <a:r>
              <a:rPr lang="hr-HR" dirty="0" err="1"/>
              <a:t>or</a:t>
            </a:r>
            <a:r>
              <a:rPr lang="hr-HR" dirty="0"/>
              <a:t> </a:t>
            </a:r>
            <a:r>
              <a:rPr lang="hr-HR" dirty="0" err="1"/>
              <a:t>hires</a:t>
            </a:r>
            <a:r>
              <a:rPr lang="hr-HR" dirty="0"/>
              <a:t> </a:t>
            </a:r>
            <a:r>
              <a:rPr lang="hr-HR" dirty="0" err="1"/>
              <a:t>thinks</a:t>
            </a:r>
            <a:r>
              <a:rPr lang="hr-HR" dirty="0"/>
              <a:t> one </a:t>
            </a:r>
            <a:r>
              <a:rPr lang="hr-HR" dirty="0" err="1"/>
              <a:t>thing</a:t>
            </a:r>
            <a:r>
              <a:rPr lang="hr-HR" dirty="0"/>
              <a:t>, </a:t>
            </a:r>
            <a:r>
              <a:rPr lang="hr-HR" dirty="0" err="1"/>
              <a:t>and</a:t>
            </a:r>
            <a:r>
              <a:rPr lang="hr-HR" dirty="0"/>
              <a:t> </a:t>
            </a:r>
            <a:r>
              <a:rPr lang="hr-HR" dirty="0" err="1"/>
              <a:t>the</a:t>
            </a:r>
            <a:r>
              <a:rPr lang="hr-HR" dirty="0"/>
              <a:t> </a:t>
            </a:r>
            <a:r>
              <a:rPr lang="hr-HR" dirty="0" err="1"/>
              <a:t>other</a:t>
            </a:r>
            <a:r>
              <a:rPr lang="hr-HR" dirty="0"/>
              <a:t> </a:t>
            </a:r>
            <a:r>
              <a:rPr lang="hr-HR" dirty="0" err="1"/>
              <a:t>person</a:t>
            </a:r>
            <a:r>
              <a:rPr lang="hr-HR" dirty="0"/>
              <a:t> </a:t>
            </a:r>
            <a:r>
              <a:rPr lang="hr-HR" dirty="0" err="1"/>
              <a:t>with</a:t>
            </a:r>
            <a:r>
              <a:rPr lang="hr-HR" dirty="0"/>
              <a:t> </a:t>
            </a:r>
            <a:r>
              <a:rPr lang="hr-HR" dirty="0" err="1"/>
              <a:t>whom</a:t>
            </a:r>
            <a:r>
              <a:rPr lang="hr-HR" dirty="0"/>
              <a:t> he </a:t>
            </a:r>
            <a:r>
              <a:rPr lang="hr-HR" dirty="0" err="1"/>
              <a:t>concludes</a:t>
            </a:r>
            <a:r>
              <a:rPr lang="hr-HR" dirty="0"/>
              <a:t> </a:t>
            </a:r>
            <a:r>
              <a:rPr lang="hr-HR" dirty="0" err="1"/>
              <a:t>the</a:t>
            </a:r>
            <a:r>
              <a:rPr lang="hr-HR" dirty="0"/>
              <a:t> </a:t>
            </a:r>
            <a:r>
              <a:rPr lang="hr-HR" dirty="0" err="1"/>
              <a:t>contract</a:t>
            </a:r>
            <a:r>
              <a:rPr lang="hr-HR" dirty="0"/>
              <a:t> </a:t>
            </a:r>
            <a:r>
              <a:rPr lang="hr-HR" dirty="0" err="1"/>
              <a:t>the</a:t>
            </a:r>
            <a:r>
              <a:rPr lang="hr-HR" dirty="0"/>
              <a:t> </a:t>
            </a:r>
            <a:r>
              <a:rPr lang="hr-HR" dirty="0" err="1"/>
              <a:t>other</a:t>
            </a:r>
            <a:r>
              <a:rPr lang="hr-HR" dirty="0"/>
              <a:t>, </a:t>
            </a:r>
            <a:r>
              <a:rPr lang="hr-HR" dirty="0" err="1"/>
              <a:t>it</a:t>
            </a:r>
            <a:r>
              <a:rPr lang="hr-HR" dirty="0"/>
              <a:t> </a:t>
            </a:r>
            <a:r>
              <a:rPr lang="hr-HR" dirty="0" err="1"/>
              <a:t>is</a:t>
            </a:r>
            <a:r>
              <a:rPr lang="hr-HR" dirty="0"/>
              <a:t> </a:t>
            </a:r>
            <a:r>
              <a:rPr lang="hr-HR" dirty="0" err="1"/>
              <a:t>not</a:t>
            </a:r>
            <a:r>
              <a:rPr lang="hr-HR" dirty="0"/>
              <a:t> </a:t>
            </a:r>
            <a:r>
              <a:rPr lang="hr-HR" dirty="0" err="1"/>
              <a:t>valid</a:t>
            </a:r>
            <a:r>
              <a:rPr lang="hr-HR" dirty="0"/>
              <a:t> </a:t>
            </a:r>
            <a:r>
              <a:rPr lang="hr-HR" dirty="0" err="1"/>
              <a:t>what</a:t>
            </a:r>
            <a:r>
              <a:rPr lang="hr-HR" dirty="0"/>
              <a:t> </a:t>
            </a:r>
            <a:r>
              <a:rPr lang="hr-HR" dirty="0" err="1"/>
              <a:t>was</a:t>
            </a:r>
            <a:r>
              <a:rPr lang="hr-HR" dirty="0"/>
              <a:t> </a:t>
            </a:r>
            <a:r>
              <a:rPr lang="hr-HR" dirty="0" err="1"/>
              <a:t>agrred</a:t>
            </a:r>
            <a:r>
              <a:rPr lang="hr-HR" dirty="0"/>
              <a:t> on.</a:t>
            </a:r>
          </a:p>
        </p:txBody>
      </p:sp>
    </p:spTree>
    <p:extLst>
      <p:ext uri="{BB962C8B-B14F-4D97-AF65-F5344CB8AC3E}">
        <p14:creationId xmlns:p14="http://schemas.microsoft.com/office/powerpoint/2010/main" val="53882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2589212" y="453081"/>
            <a:ext cx="8915400" cy="5997146"/>
          </a:xfrm>
        </p:spPr>
        <p:txBody>
          <a:bodyPr>
            <a:normAutofit/>
          </a:bodyPr>
          <a:lstStyle/>
          <a:p>
            <a:pPr algn="just"/>
            <a:r>
              <a:rPr lang="hr-HR" sz="1400" dirty="0"/>
              <a:t>D. 18.1.9pr.-2 (</a:t>
            </a:r>
            <a:r>
              <a:rPr lang="hr-HR" sz="1400" i="1" dirty="0" err="1"/>
              <a:t>Ulpianus</a:t>
            </a:r>
            <a:r>
              <a:rPr lang="hr-HR" sz="1400" i="1" dirty="0"/>
              <a:t> 28 ad </a:t>
            </a:r>
            <a:r>
              <a:rPr lang="hr-HR" sz="1400" i="1" dirty="0" err="1"/>
              <a:t>Sabinum</a:t>
            </a:r>
            <a:r>
              <a:rPr lang="hr-HR" sz="1400" dirty="0"/>
              <a:t>) pr. </a:t>
            </a:r>
            <a:r>
              <a:rPr lang="hr-HR" sz="1400" i="1" dirty="0"/>
              <a:t>In </a:t>
            </a:r>
            <a:r>
              <a:rPr lang="hr-HR" sz="1400" i="1" dirty="0" err="1"/>
              <a:t>venditionibus</a:t>
            </a:r>
            <a:r>
              <a:rPr lang="hr-HR" sz="1400" i="1" dirty="0"/>
              <a:t> </a:t>
            </a:r>
            <a:r>
              <a:rPr lang="hr-HR" sz="1400" i="1" dirty="0" err="1"/>
              <a:t>et</a:t>
            </a:r>
            <a:r>
              <a:rPr lang="hr-HR" sz="1400" i="1" dirty="0"/>
              <a:t> </a:t>
            </a:r>
            <a:r>
              <a:rPr lang="hr-HR" sz="1400" i="1" dirty="0" err="1"/>
              <a:t>emptionibus</a:t>
            </a:r>
            <a:r>
              <a:rPr lang="hr-HR" sz="1400" i="1" dirty="0"/>
              <a:t> </a:t>
            </a:r>
            <a:r>
              <a:rPr lang="hr-HR" sz="1400" i="1" dirty="0" err="1"/>
              <a:t>consensum</a:t>
            </a:r>
            <a:r>
              <a:rPr lang="hr-HR" sz="1400" i="1" dirty="0"/>
              <a:t> </a:t>
            </a:r>
            <a:r>
              <a:rPr lang="hr-HR" sz="1400" i="1" dirty="0" err="1"/>
              <a:t>debere</a:t>
            </a:r>
            <a:r>
              <a:rPr lang="hr-HR" sz="1400" i="1" dirty="0"/>
              <a:t> </a:t>
            </a:r>
            <a:r>
              <a:rPr lang="hr-HR" sz="1400" i="1" dirty="0" err="1"/>
              <a:t>intercedere</a:t>
            </a:r>
            <a:r>
              <a:rPr lang="hr-HR" sz="1400" i="1" dirty="0"/>
              <a:t> </a:t>
            </a:r>
            <a:r>
              <a:rPr lang="hr-HR" sz="1400" i="1" dirty="0" err="1"/>
              <a:t>palam</a:t>
            </a:r>
            <a:r>
              <a:rPr lang="hr-HR" sz="1400" i="1" dirty="0"/>
              <a:t> </a:t>
            </a:r>
            <a:r>
              <a:rPr lang="hr-HR" sz="1400" i="1" dirty="0" err="1"/>
              <a:t>est</a:t>
            </a:r>
            <a:r>
              <a:rPr lang="hr-HR" sz="1400" i="1" dirty="0"/>
              <a:t>: </a:t>
            </a:r>
            <a:r>
              <a:rPr lang="hr-HR" sz="1400" i="1" dirty="0" err="1"/>
              <a:t>ceterum</a:t>
            </a:r>
            <a:r>
              <a:rPr lang="hr-HR" sz="1400" i="1" dirty="0"/>
              <a:t> sive </a:t>
            </a:r>
            <a:r>
              <a:rPr lang="hr-HR" sz="1400" i="1" dirty="0" err="1"/>
              <a:t>in</a:t>
            </a:r>
            <a:r>
              <a:rPr lang="hr-HR" sz="1400" i="1" dirty="0"/>
              <a:t> </a:t>
            </a:r>
            <a:r>
              <a:rPr lang="hr-HR" sz="1400" i="1" dirty="0" err="1"/>
              <a:t>ipsa</a:t>
            </a:r>
            <a:r>
              <a:rPr lang="hr-HR" sz="1400" i="1" dirty="0"/>
              <a:t> </a:t>
            </a:r>
            <a:r>
              <a:rPr lang="hr-HR" sz="1400" i="1" dirty="0" err="1"/>
              <a:t>emptione</a:t>
            </a:r>
            <a:r>
              <a:rPr lang="hr-HR" sz="1400" i="1" dirty="0"/>
              <a:t> </a:t>
            </a:r>
            <a:r>
              <a:rPr lang="hr-HR" sz="1400" i="1" dirty="0" err="1"/>
              <a:t>dissentient</a:t>
            </a:r>
            <a:r>
              <a:rPr lang="hr-HR" sz="1400" i="1" dirty="0"/>
              <a:t> sive </a:t>
            </a:r>
            <a:r>
              <a:rPr lang="hr-HR" sz="1400" i="1" dirty="0" err="1"/>
              <a:t>in</a:t>
            </a:r>
            <a:r>
              <a:rPr lang="hr-HR" sz="1400" i="1" dirty="0"/>
              <a:t> pretio sive </a:t>
            </a:r>
            <a:r>
              <a:rPr lang="hr-HR" sz="1400" i="1" dirty="0" err="1"/>
              <a:t>in</a:t>
            </a:r>
            <a:r>
              <a:rPr lang="hr-HR" sz="1400" i="1" dirty="0"/>
              <a:t> quo </a:t>
            </a:r>
            <a:r>
              <a:rPr lang="hr-HR" sz="1400" i="1" dirty="0" err="1"/>
              <a:t>alio</a:t>
            </a:r>
            <a:r>
              <a:rPr lang="hr-HR" sz="1400" i="1" dirty="0"/>
              <a:t>, </a:t>
            </a:r>
            <a:r>
              <a:rPr lang="hr-HR" sz="1400" i="1" dirty="0" err="1"/>
              <a:t>emptio</a:t>
            </a:r>
            <a:r>
              <a:rPr lang="hr-HR" sz="1400" i="1" dirty="0"/>
              <a:t> </a:t>
            </a:r>
            <a:r>
              <a:rPr lang="hr-HR" sz="1400" i="1" dirty="0" err="1"/>
              <a:t>imperfecta</a:t>
            </a:r>
            <a:r>
              <a:rPr lang="hr-HR" sz="1400" i="1" dirty="0"/>
              <a:t> </a:t>
            </a:r>
            <a:r>
              <a:rPr lang="hr-HR" sz="1400" i="1" dirty="0" err="1"/>
              <a:t>est</a:t>
            </a:r>
            <a:r>
              <a:rPr lang="hr-HR" sz="1400" i="1" dirty="0"/>
              <a:t>. si </a:t>
            </a:r>
            <a:r>
              <a:rPr lang="hr-HR" sz="1400" i="1" dirty="0" err="1"/>
              <a:t>igitur</a:t>
            </a:r>
            <a:r>
              <a:rPr lang="hr-HR" sz="1400" i="1" dirty="0"/>
              <a:t> ego me </a:t>
            </a:r>
            <a:r>
              <a:rPr lang="hr-HR" sz="1400" i="1" dirty="0" err="1"/>
              <a:t>fundum</a:t>
            </a:r>
            <a:r>
              <a:rPr lang="hr-HR" sz="1400" i="1" dirty="0"/>
              <a:t> </a:t>
            </a:r>
            <a:r>
              <a:rPr lang="hr-HR" sz="1400" i="1" dirty="0" err="1"/>
              <a:t>emere</a:t>
            </a:r>
            <a:r>
              <a:rPr lang="hr-HR" sz="1400" i="1" dirty="0"/>
              <a:t> putarem </a:t>
            </a:r>
            <a:r>
              <a:rPr lang="hr-HR" sz="1400" i="1" dirty="0" err="1"/>
              <a:t>Cornelianum</a:t>
            </a:r>
            <a:r>
              <a:rPr lang="hr-HR" sz="1400" i="1" dirty="0"/>
              <a:t>, tu </a:t>
            </a:r>
            <a:r>
              <a:rPr lang="hr-HR" sz="1400" i="1" dirty="0" err="1"/>
              <a:t>mihi</a:t>
            </a:r>
            <a:r>
              <a:rPr lang="hr-HR" sz="1400" i="1" dirty="0"/>
              <a:t> te </a:t>
            </a:r>
            <a:r>
              <a:rPr lang="hr-HR" sz="1400" i="1" dirty="0" err="1"/>
              <a:t>vendere</a:t>
            </a:r>
            <a:r>
              <a:rPr lang="hr-HR" sz="1400" i="1" dirty="0"/>
              <a:t> </a:t>
            </a:r>
            <a:r>
              <a:rPr lang="hr-HR" sz="1400" i="1" dirty="0" err="1"/>
              <a:t>Sempronianum</a:t>
            </a:r>
            <a:r>
              <a:rPr lang="hr-HR" sz="1400" i="1" dirty="0"/>
              <a:t> </a:t>
            </a:r>
            <a:r>
              <a:rPr lang="hr-HR" sz="1400" i="1" dirty="0" err="1"/>
              <a:t>putasti</a:t>
            </a:r>
            <a:r>
              <a:rPr lang="hr-HR" sz="1400" i="1" dirty="0"/>
              <a:t>, </a:t>
            </a:r>
            <a:r>
              <a:rPr lang="hr-HR" sz="1400" i="1" dirty="0" err="1"/>
              <a:t>quia</a:t>
            </a:r>
            <a:r>
              <a:rPr lang="hr-HR" sz="1400" i="1" dirty="0"/>
              <a:t> </a:t>
            </a:r>
            <a:r>
              <a:rPr lang="hr-HR" sz="1400" i="1" dirty="0" err="1"/>
              <a:t>in</a:t>
            </a:r>
            <a:r>
              <a:rPr lang="hr-HR" sz="1400" i="1" dirty="0"/>
              <a:t> </a:t>
            </a:r>
            <a:r>
              <a:rPr lang="hr-HR" sz="1400" i="1" dirty="0" err="1"/>
              <a:t>corpore</a:t>
            </a:r>
            <a:r>
              <a:rPr lang="hr-HR" sz="1400" i="1" dirty="0"/>
              <a:t> </a:t>
            </a:r>
            <a:r>
              <a:rPr lang="hr-HR" sz="1400" i="1" dirty="0" err="1"/>
              <a:t>dissensimus</a:t>
            </a:r>
            <a:r>
              <a:rPr lang="hr-HR" sz="1400" i="1" dirty="0"/>
              <a:t>, </a:t>
            </a:r>
            <a:r>
              <a:rPr lang="hr-HR" sz="1400" i="1" dirty="0" err="1"/>
              <a:t>emptio</a:t>
            </a:r>
            <a:r>
              <a:rPr lang="hr-HR" sz="1400" i="1" dirty="0"/>
              <a:t> </a:t>
            </a:r>
            <a:r>
              <a:rPr lang="hr-HR" sz="1400" i="1" dirty="0" err="1"/>
              <a:t>nulla</a:t>
            </a:r>
            <a:r>
              <a:rPr lang="hr-HR" sz="1400" i="1" dirty="0"/>
              <a:t> </a:t>
            </a:r>
            <a:r>
              <a:rPr lang="hr-HR" sz="1400" i="1" dirty="0" err="1"/>
              <a:t>est</a:t>
            </a:r>
            <a:r>
              <a:rPr lang="hr-HR" sz="1400" i="1" dirty="0"/>
              <a:t>. idem </a:t>
            </a:r>
            <a:r>
              <a:rPr lang="hr-HR" sz="1400" i="1" dirty="0" err="1"/>
              <a:t>est</a:t>
            </a:r>
            <a:r>
              <a:rPr lang="hr-HR" sz="1400" i="1" dirty="0"/>
              <a:t>, si ego me </a:t>
            </a:r>
            <a:r>
              <a:rPr lang="hr-HR" sz="1400" i="1" dirty="0" err="1"/>
              <a:t>Stichum</a:t>
            </a:r>
            <a:r>
              <a:rPr lang="hr-HR" sz="1400" i="1" dirty="0"/>
              <a:t>. Tu </a:t>
            </a:r>
            <a:r>
              <a:rPr lang="hr-HR" sz="1400" i="1" dirty="0" err="1"/>
              <a:t>Pamphilum</a:t>
            </a:r>
            <a:r>
              <a:rPr lang="hr-HR" sz="1400" i="1" dirty="0"/>
              <a:t> </a:t>
            </a:r>
            <a:r>
              <a:rPr lang="hr-HR" sz="1400" i="1" dirty="0" err="1"/>
              <a:t>absentem</a:t>
            </a:r>
            <a:r>
              <a:rPr lang="hr-HR" sz="1400" i="1" dirty="0"/>
              <a:t> </a:t>
            </a:r>
            <a:r>
              <a:rPr lang="hr-HR" sz="1400" i="1" dirty="0" err="1"/>
              <a:t>vendere</a:t>
            </a:r>
            <a:r>
              <a:rPr lang="hr-HR" sz="1400" i="1" dirty="0"/>
              <a:t> </a:t>
            </a:r>
            <a:r>
              <a:rPr lang="hr-HR" sz="1400" i="1" dirty="0" err="1"/>
              <a:t>putasti</a:t>
            </a:r>
            <a:r>
              <a:rPr lang="hr-HR" sz="1400" i="1" dirty="0"/>
              <a:t>: nam </a:t>
            </a:r>
            <a:r>
              <a:rPr lang="hr-HR" sz="1400" i="1" dirty="0" err="1"/>
              <a:t>cum</a:t>
            </a:r>
            <a:r>
              <a:rPr lang="hr-HR" sz="1400" i="1" dirty="0"/>
              <a:t> </a:t>
            </a:r>
            <a:r>
              <a:rPr lang="hr-HR" sz="1400" i="1" dirty="0" err="1"/>
              <a:t>in</a:t>
            </a:r>
            <a:r>
              <a:rPr lang="hr-HR" sz="1400" i="1" dirty="0"/>
              <a:t> </a:t>
            </a:r>
            <a:r>
              <a:rPr lang="hr-HR" sz="1400" i="1" dirty="0" err="1"/>
              <a:t>corpore</a:t>
            </a:r>
            <a:r>
              <a:rPr lang="hr-HR" sz="1400" i="1" dirty="0"/>
              <a:t> </a:t>
            </a:r>
            <a:r>
              <a:rPr lang="hr-HR" sz="1400" i="1" dirty="0" err="1"/>
              <a:t>dissentiatur</a:t>
            </a:r>
            <a:r>
              <a:rPr lang="hr-HR" sz="1400" i="1" dirty="0"/>
              <a:t>, </a:t>
            </a:r>
            <a:r>
              <a:rPr lang="hr-HR" sz="1400" i="1" dirty="0" err="1"/>
              <a:t>apparet</a:t>
            </a:r>
            <a:r>
              <a:rPr lang="hr-HR" sz="1400" i="1" dirty="0"/>
              <a:t> </a:t>
            </a:r>
            <a:r>
              <a:rPr lang="hr-HR" sz="1400" i="1" dirty="0" err="1"/>
              <a:t>nullam</a:t>
            </a:r>
            <a:r>
              <a:rPr lang="hr-HR" sz="1400" i="1" dirty="0"/>
              <a:t> </a:t>
            </a:r>
            <a:r>
              <a:rPr lang="hr-HR" sz="1400" i="1" dirty="0" err="1"/>
              <a:t>esse</a:t>
            </a:r>
            <a:r>
              <a:rPr lang="hr-HR" sz="1400" i="1" dirty="0"/>
              <a:t> </a:t>
            </a:r>
            <a:r>
              <a:rPr lang="hr-HR" sz="1400" i="1" dirty="0" err="1"/>
              <a:t>emptionem</a:t>
            </a:r>
            <a:r>
              <a:rPr lang="hr-HR" sz="1400" i="1" dirty="0"/>
              <a:t>. 1. Plane si </a:t>
            </a:r>
            <a:r>
              <a:rPr lang="hr-HR" sz="1400" i="1" dirty="0" err="1"/>
              <a:t>in</a:t>
            </a:r>
            <a:r>
              <a:rPr lang="hr-HR" sz="1400" i="1" dirty="0"/>
              <a:t> </a:t>
            </a:r>
            <a:r>
              <a:rPr lang="hr-HR" sz="1400" i="1" dirty="0" err="1"/>
              <a:t>nomine</a:t>
            </a:r>
            <a:r>
              <a:rPr lang="hr-HR" sz="1400" i="1" dirty="0"/>
              <a:t> </a:t>
            </a:r>
            <a:r>
              <a:rPr lang="hr-HR" sz="1400" i="1" dirty="0" err="1"/>
              <a:t>dissentiamus</a:t>
            </a:r>
            <a:r>
              <a:rPr lang="hr-HR" sz="1400" i="1" dirty="0"/>
              <a:t>, </a:t>
            </a:r>
            <a:r>
              <a:rPr lang="hr-HR" sz="1400" i="1" dirty="0" err="1"/>
              <a:t>verum</a:t>
            </a:r>
            <a:r>
              <a:rPr lang="hr-HR" sz="1400" i="1" dirty="0"/>
              <a:t> de </a:t>
            </a:r>
            <a:r>
              <a:rPr lang="hr-HR" sz="1400" i="1" dirty="0" err="1"/>
              <a:t>corpore</a:t>
            </a:r>
            <a:r>
              <a:rPr lang="hr-HR" sz="1400" i="1" dirty="0"/>
              <a:t> </a:t>
            </a:r>
            <a:r>
              <a:rPr lang="hr-HR" sz="1400" i="1" dirty="0" err="1"/>
              <a:t>constet</a:t>
            </a:r>
            <a:r>
              <a:rPr lang="hr-HR" sz="1400" i="1" dirty="0"/>
              <a:t>, </a:t>
            </a:r>
            <a:r>
              <a:rPr lang="hr-HR" sz="1400" i="1" dirty="0" err="1"/>
              <a:t>nulla</a:t>
            </a:r>
            <a:r>
              <a:rPr lang="hr-HR" sz="1400" i="1" dirty="0"/>
              <a:t> </a:t>
            </a:r>
            <a:r>
              <a:rPr lang="hr-HR" sz="1400" i="1" dirty="0" err="1"/>
              <a:t>dubitatio</a:t>
            </a:r>
            <a:r>
              <a:rPr lang="hr-HR" sz="1400" i="1" dirty="0"/>
              <a:t> </a:t>
            </a:r>
            <a:r>
              <a:rPr lang="hr-HR" sz="1400" i="1" dirty="0" err="1"/>
              <a:t>est</a:t>
            </a:r>
            <a:r>
              <a:rPr lang="hr-HR" sz="1400" i="1" dirty="0"/>
              <a:t>, </a:t>
            </a:r>
            <a:r>
              <a:rPr lang="hr-HR" sz="1400" i="1" dirty="0" err="1"/>
              <a:t>quin</a:t>
            </a:r>
            <a:r>
              <a:rPr lang="hr-HR" sz="1400" i="1" dirty="0"/>
              <a:t> </a:t>
            </a:r>
            <a:r>
              <a:rPr lang="hr-HR" sz="1400" i="1" dirty="0" err="1"/>
              <a:t>valeat</a:t>
            </a:r>
            <a:r>
              <a:rPr lang="hr-HR" sz="1400" i="1" dirty="0"/>
              <a:t> </a:t>
            </a:r>
            <a:r>
              <a:rPr lang="hr-HR" sz="1400" i="1" dirty="0" err="1"/>
              <a:t>emptio</a:t>
            </a:r>
            <a:r>
              <a:rPr lang="hr-HR" sz="1400" i="1" dirty="0"/>
              <a:t> </a:t>
            </a:r>
            <a:r>
              <a:rPr lang="hr-HR" sz="1400" i="1" dirty="0" err="1"/>
              <a:t>et</a:t>
            </a:r>
            <a:r>
              <a:rPr lang="hr-HR" sz="1400" i="1" dirty="0"/>
              <a:t> </a:t>
            </a:r>
            <a:r>
              <a:rPr lang="hr-HR" sz="1400" i="1" dirty="0" err="1"/>
              <a:t>venditio</a:t>
            </a:r>
            <a:r>
              <a:rPr lang="hr-HR" sz="1400" i="1" dirty="0"/>
              <a:t>: </a:t>
            </a:r>
            <a:r>
              <a:rPr lang="hr-HR" sz="1400" i="1" dirty="0" err="1"/>
              <a:t>nihil</a:t>
            </a:r>
            <a:r>
              <a:rPr lang="hr-HR" sz="1400" i="1" dirty="0"/>
              <a:t> </a:t>
            </a:r>
            <a:r>
              <a:rPr lang="hr-HR" sz="1400" i="1" dirty="0" err="1"/>
              <a:t>enim</a:t>
            </a:r>
            <a:r>
              <a:rPr lang="hr-HR" sz="1400" i="1" dirty="0"/>
              <a:t> </a:t>
            </a:r>
            <a:r>
              <a:rPr lang="hr-HR" sz="1400" i="1" dirty="0" err="1"/>
              <a:t>facit</a:t>
            </a:r>
            <a:r>
              <a:rPr lang="hr-HR" sz="1400" i="1" dirty="0"/>
              <a:t> </a:t>
            </a:r>
            <a:r>
              <a:rPr lang="hr-HR" sz="1400" i="1" dirty="0" err="1"/>
              <a:t>error</a:t>
            </a:r>
            <a:r>
              <a:rPr lang="hr-HR" sz="1400" i="1" dirty="0"/>
              <a:t> </a:t>
            </a:r>
            <a:r>
              <a:rPr lang="hr-HR" sz="1400" i="1" dirty="0" err="1"/>
              <a:t>nominis</a:t>
            </a:r>
            <a:r>
              <a:rPr lang="hr-HR" sz="1400" i="1" dirty="0"/>
              <a:t>, </a:t>
            </a:r>
            <a:r>
              <a:rPr lang="hr-HR" sz="1400" i="1" dirty="0" err="1"/>
              <a:t>cum</a:t>
            </a:r>
            <a:r>
              <a:rPr lang="hr-HR" sz="1400" i="1" dirty="0"/>
              <a:t> de </a:t>
            </a:r>
            <a:r>
              <a:rPr lang="hr-HR" sz="1400" i="1" dirty="0" err="1"/>
              <a:t>corpore</a:t>
            </a:r>
            <a:r>
              <a:rPr lang="hr-HR" sz="1400" i="1" dirty="0"/>
              <a:t> </a:t>
            </a:r>
            <a:r>
              <a:rPr lang="hr-HR" sz="1400" i="1" dirty="0" err="1"/>
              <a:t>constat</a:t>
            </a:r>
            <a:r>
              <a:rPr lang="hr-HR" sz="1400" i="1" dirty="0"/>
              <a:t>. 2. Inde </a:t>
            </a:r>
            <a:r>
              <a:rPr lang="hr-HR" sz="1400" i="1" dirty="0" err="1"/>
              <a:t>quaeritur</a:t>
            </a:r>
            <a:r>
              <a:rPr lang="hr-HR" sz="1400" i="1" dirty="0"/>
              <a:t>, si </a:t>
            </a:r>
            <a:r>
              <a:rPr lang="hr-HR" sz="1400" i="1" dirty="0" err="1"/>
              <a:t>in</a:t>
            </a:r>
            <a:r>
              <a:rPr lang="hr-HR" sz="1400" i="1" dirty="0"/>
              <a:t> </a:t>
            </a:r>
            <a:r>
              <a:rPr lang="hr-HR" sz="1400" i="1" dirty="0" err="1"/>
              <a:t>ipso</a:t>
            </a:r>
            <a:r>
              <a:rPr lang="hr-HR" sz="1400" i="1" dirty="0"/>
              <a:t> </a:t>
            </a:r>
            <a:r>
              <a:rPr lang="hr-HR" sz="1400" i="1" dirty="0" err="1"/>
              <a:t>corpore</a:t>
            </a:r>
            <a:r>
              <a:rPr lang="hr-HR" sz="1400" i="1" dirty="0"/>
              <a:t> </a:t>
            </a:r>
            <a:r>
              <a:rPr lang="hr-HR" sz="1400" i="1" dirty="0" err="1"/>
              <a:t>non</a:t>
            </a:r>
            <a:r>
              <a:rPr lang="hr-HR" sz="1400" i="1" dirty="0"/>
              <a:t> </a:t>
            </a:r>
            <a:r>
              <a:rPr lang="hr-HR" sz="1400" i="1" dirty="0" err="1"/>
              <a:t>erratur</a:t>
            </a:r>
            <a:r>
              <a:rPr lang="hr-HR" sz="1400" i="1" dirty="0"/>
              <a:t>, </a:t>
            </a:r>
            <a:r>
              <a:rPr lang="hr-HR" sz="1400" i="1" dirty="0" err="1"/>
              <a:t>sed</a:t>
            </a:r>
            <a:r>
              <a:rPr lang="hr-HR" sz="1400" i="1" dirty="0"/>
              <a:t> </a:t>
            </a:r>
            <a:r>
              <a:rPr lang="hr-HR" sz="1400" i="1" dirty="0" err="1"/>
              <a:t>in</a:t>
            </a:r>
            <a:r>
              <a:rPr lang="hr-HR" sz="1400" i="1" dirty="0"/>
              <a:t> </a:t>
            </a:r>
            <a:r>
              <a:rPr lang="hr-HR" sz="1400" i="1" dirty="0" err="1"/>
              <a:t>substantia</a:t>
            </a:r>
            <a:r>
              <a:rPr lang="hr-HR" sz="1400" i="1" dirty="0"/>
              <a:t> </a:t>
            </a:r>
            <a:r>
              <a:rPr lang="hr-HR" sz="1400" i="1" dirty="0" err="1"/>
              <a:t>error</a:t>
            </a:r>
            <a:r>
              <a:rPr lang="hr-HR" sz="1400" i="1" dirty="0"/>
              <a:t> sit, </a:t>
            </a:r>
            <a:r>
              <a:rPr lang="hr-HR" sz="1400" i="1" dirty="0" err="1"/>
              <a:t>ut</a:t>
            </a:r>
            <a:r>
              <a:rPr lang="hr-HR" sz="1400" i="1" dirty="0"/>
              <a:t> puta si </a:t>
            </a:r>
            <a:r>
              <a:rPr lang="hr-HR" sz="1400" i="1" dirty="0" err="1"/>
              <a:t>acetum</a:t>
            </a:r>
            <a:r>
              <a:rPr lang="hr-HR" sz="1400" i="1" dirty="0"/>
              <a:t> pro vino </a:t>
            </a:r>
            <a:r>
              <a:rPr lang="hr-HR" sz="1400" i="1" dirty="0" err="1"/>
              <a:t>veneat</a:t>
            </a:r>
            <a:r>
              <a:rPr lang="hr-HR" sz="1400" i="1" dirty="0"/>
              <a:t>, </a:t>
            </a:r>
            <a:r>
              <a:rPr lang="hr-HR" sz="1400" i="1" dirty="0" err="1"/>
              <a:t>aes</a:t>
            </a:r>
            <a:r>
              <a:rPr lang="hr-HR" sz="1400" i="1" dirty="0"/>
              <a:t> pro auro </a:t>
            </a:r>
            <a:r>
              <a:rPr lang="hr-HR" sz="1400" i="1" dirty="0" err="1"/>
              <a:t>vel</a:t>
            </a:r>
            <a:r>
              <a:rPr lang="hr-HR" sz="1400" i="1" dirty="0"/>
              <a:t> </a:t>
            </a:r>
            <a:r>
              <a:rPr lang="hr-HR" sz="1400" i="1" dirty="0" err="1"/>
              <a:t>plumbum</a:t>
            </a:r>
            <a:r>
              <a:rPr lang="hr-HR" sz="1400" i="1" dirty="0"/>
              <a:t> pro </a:t>
            </a:r>
            <a:r>
              <a:rPr lang="hr-HR" sz="1400" i="1" dirty="0" err="1"/>
              <a:t>argento</a:t>
            </a:r>
            <a:r>
              <a:rPr lang="hr-HR" sz="1400" i="1" dirty="0"/>
              <a:t> </a:t>
            </a:r>
            <a:r>
              <a:rPr lang="hr-HR" sz="1400" i="1" dirty="0" err="1"/>
              <a:t>vel</a:t>
            </a:r>
            <a:r>
              <a:rPr lang="hr-HR" sz="1400" i="1" dirty="0"/>
              <a:t> </a:t>
            </a:r>
            <a:r>
              <a:rPr lang="hr-HR" sz="1400" i="1" dirty="0" err="1"/>
              <a:t>quid</a:t>
            </a:r>
            <a:r>
              <a:rPr lang="hr-HR" sz="1400" i="1" dirty="0"/>
              <a:t> </a:t>
            </a:r>
            <a:r>
              <a:rPr lang="hr-HR" sz="1400" i="1" dirty="0" err="1"/>
              <a:t>aliud</a:t>
            </a:r>
            <a:r>
              <a:rPr lang="hr-HR" sz="1400" i="1" dirty="0"/>
              <a:t> </a:t>
            </a:r>
            <a:r>
              <a:rPr lang="hr-HR" sz="1400" i="1" dirty="0" err="1"/>
              <a:t>argento</a:t>
            </a:r>
            <a:r>
              <a:rPr lang="hr-HR" sz="1400" i="1" dirty="0"/>
              <a:t> </a:t>
            </a:r>
            <a:r>
              <a:rPr lang="hr-HR" sz="1400" i="1" dirty="0" err="1"/>
              <a:t>simile</a:t>
            </a:r>
            <a:r>
              <a:rPr lang="hr-HR" sz="1400" i="1" dirty="0"/>
              <a:t>, </a:t>
            </a:r>
            <a:r>
              <a:rPr lang="hr-HR" sz="1400" i="1" dirty="0" err="1"/>
              <a:t>an</a:t>
            </a:r>
            <a:r>
              <a:rPr lang="hr-HR" sz="1400" i="1" dirty="0"/>
              <a:t> </a:t>
            </a:r>
            <a:r>
              <a:rPr lang="hr-HR" sz="1400" i="1" dirty="0" err="1"/>
              <a:t>emptio</a:t>
            </a:r>
            <a:r>
              <a:rPr lang="hr-HR" sz="1400" i="1" dirty="0"/>
              <a:t> </a:t>
            </a:r>
            <a:r>
              <a:rPr lang="hr-HR" sz="1400" i="1" dirty="0" err="1"/>
              <a:t>et</a:t>
            </a:r>
            <a:r>
              <a:rPr lang="hr-HR" sz="1400" i="1" dirty="0"/>
              <a:t> </a:t>
            </a:r>
            <a:r>
              <a:rPr lang="hr-HR" sz="1400" i="1" dirty="0" err="1"/>
              <a:t>venditio</a:t>
            </a:r>
            <a:r>
              <a:rPr lang="hr-HR" sz="1400" i="1" dirty="0"/>
              <a:t> sit. </a:t>
            </a:r>
            <a:r>
              <a:rPr lang="hr-HR" sz="1400" i="1" dirty="0" err="1"/>
              <a:t>Marcellus</a:t>
            </a:r>
            <a:r>
              <a:rPr lang="hr-HR" sz="1400" i="1" dirty="0"/>
              <a:t> </a:t>
            </a:r>
            <a:r>
              <a:rPr lang="hr-HR" sz="1400" i="1" dirty="0" err="1"/>
              <a:t>scripsit</a:t>
            </a:r>
            <a:r>
              <a:rPr lang="hr-HR" sz="1400" i="1" dirty="0"/>
              <a:t> libro </a:t>
            </a:r>
            <a:r>
              <a:rPr lang="hr-HR" sz="1400" i="1" dirty="0" err="1"/>
              <a:t>sexto</a:t>
            </a:r>
            <a:r>
              <a:rPr lang="hr-HR" sz="1400" i="1" dirty="0"/>
              <a:t> </a:t>
            </a:r>
            <a:r>
              <a:rPr lang="hr-HR" sz="1400" i="1" dirty="0" err="1"/>
              <a:t>digestorum</a:t>
            </a:r>
            <a:r>
              <a:rPr lang="hr-HR" sz="1400" i="1" dirty="0"/>
              <a:t> </a:t>
            </a:r>
            <a:r>
              <a:rPr lang="hr-HR" sz="1400" i="1" dirty="0" err="1"/>
              <a:t>emptionem</a:t>
            </a:r>
            <a:r>
              <a:rPr lang="hr-HR" sz="1400" i="1" dirty="0"/>
              <a:t> </a:t>
            </a:r>
            <a:r>
              <a:rPr lang="hr-HR" sz="1400" i="1" dirty="0" err="1"/>
              <a:t>esse</a:t>
            </a:r>
            <a:r>
              <a:rPr lang="hr-HR" sz="1400" i="1" dirty="0"/>
              <a:t> </a:t>
            </a:r>
            <a:r>
              <a:rPr lang="hr-HR" sz="1400" i="1" dirty="0" err="1"/>
              <a:t>et</a:t>
            </a:r>
            <a:r>
              <a:rPr lang="hr-HR" sz="1400" i="1" dirty="0"/>
              <a:t> </a:t>
            </a:r>
            <a:r>
              <a:rPr lang="hr-HR" sz="1400" i="1" dirty="0" err="1"/>
              <a:t>venditionem</a:t>
            </a:r>
            <a:r>
              <a:rPr lang="hr-HR" sz="1400" i="1" dirty="0"/>
              <a:t>, </a:t>
            </a:r>
            <a:r>
              <a:rPr lang="hr-HR" sz="1400" i="1" dirty="0" err="1"/>
              <a:t>quia</a:t>
            </a:r>
            <a:r>
              <a:rPr lang="hr-HR" sz="1400" i="1" dirty="0"/>
              <a:t> </a:t>
            </a:r>
            <a:r>
              <a:rPr lang="hr-HR" sz="1400" i="1" dirty="0" err="1"/>
              <a:t>in</a:t>
            </a:r>
            <a:r>
              <a:rPr lang="hr-HR" sz="1400" i="1" dirty="0"/>
              <a:t> </a:t>
            </a:r>
            <a:r>
              <a:rPr lang="hr-HR" sz="1400" i="1" dirty="0" err="1"/>
              <a:t>corpus</a:t>
            </a:r>
            <a:r>
              <a:rPr lang="hr-HR" sz="1400" i="1" dirty="0"/>
              <a:t> </a:t>
            </a:r>
            <a:r>
              <a:rPr lang="hr-HR" sz="1400" i="1" dirty="0" err="1"/>
              <a:t>consensum</a:t>
            </a:r>
            <a:r>
              <a:rPr lang="hr-HR" sz="1400" i="1" dirty="0"/>
              <a:t> </a:t>
            </a:r>
            <a:r>
              <a:rPr lang="hr-HR" sz="1400" i="1" dirty="0" err="1"/>
              <a:t>est</a:t>
            </a:r>
            <a:r>
              <a:rPr lang="hr-HR" sz="1400" i="1" dirty="0"/>
              <a:t>, </a:t>
            </a:r>
            <a:r>
              <a:rPr lang="hr-HR" sz="1400" i="1" dirty="0" err="1"/>
              <a:t>etsi</a:t>
            </a:r>
            <a:r>
              <a:rPr lang="hr-HR" sz="1400" i="1" dirty="0"/>
              <a:t> </a:t>
            </a:r>
            <a:r>
              <a:rPr lang="hr-HR" sz="1400" i="1" dirty="0" err="1"/>
              <a:t>in</a:t>
            </a:r>
            <a:r>
              <a:rPr lang="hr-HR" sz="1400" i="1" dirty="0"/>
              <a:t> </a:t>
            </a:r>
            <a:r>
              <a:rPr lang="hr-HR" sz="1400" i="1" dirty="0" err="1"/>
              <a:t>materia</a:t>
            </a:r>
            <a:r>
              <a:rPr lang="hr-HR" sz="1400" i="1" dirty="0"/>
              <a:t> sit </a:t>
            </a:r>
            <a:r>
              <a:rPr lang="hr-HR" sz="1400" i="1" dirty="0" err="1"/>
              <a:t>erratum</a:t>
            </a:r>
            <a:r>
              <a:rPr lang="hr-HR" sz="1400" i="1" dirty="0"/>
              <a:t>. ego </a:t>
            </a:r>
            <a:r>
              <a:rPr lang="hr-HR" sz="1400" i="1" dirty="0" err="1"/>
              <a:t>in</a:t>
            </a:r>
            <a:r>
              <a:rPr lang="hr-HR" sz="1400" i="1" dirty="0"/>
              <a:t> vino </a:t>
            </a:r>
            <a:r>
              <a:rPr lang="hr-HR" sz="1400" i="1" dirty="0" err="1"/>
              <a:t>quidem</a:t>
            </a:r>
            <a:r>
              <a:rPr lang="hr-HR" sz="1400" i="1" dirty="0"/>
              <a:t> </a:t>
            </a:r>
            <a:r>
              <a:rPr lang="hr-HR" sz="1400" i="1" dirty="0" err="1"/>
              <a:t>consentio</a:t>
            </a:r>
            <a:r>
              <a:rPr lang="hr-HR" sz="1400" i="1" dirty="0"/>
              <a:t>, </a:t>
            </a:r>
            <a:r>
              <a:rPr lang="hr-HR" sz="1400" i="1" dirty="0" err="1"/>
              <a:t>quia</a:t>
            </a:r>
            <a:r>
              <a:rPr lang="hr-HR" sz="1400" i="1" dirty="0"/>
              <a:t> </a:t>
            </a:r>
            <a:r>
              <a:rPr lang="hr-HR" sz="1400" i="1" dirty="0" err="1"/>
              <a:t>eadem</a:t>
            </a:r>
            <a:r>
              <a:rPr lang="hr-HR" sz="1400" i="1" dirty="0"/>
              <a:t> prope </a:t>
            </a:r>
            <a:r>
              <a:rPr lang="hr-HR" sz="1400" i="1" dirty="0" err="1"/>
              <a:t>ousia</a:t>
            </a:r>
            <a:r>
              <a:rPr lang="hr-HR" sz="1400" i="1" dirty="0"/>
              <a:t> </a:t>
            </a:r>
            <a:r>
              <a:rPr lang="hr-HR" sz="1400" i="1" dirty="0" err="1"/>
              <a:t>est</a:t>
            </a:r>
            <a:r>
              <a:rPr lang="hr-HR" sz="1400" i="1" dirty="0"/>
              <a:t>, si modo </a:t>
            </a:r>
            <a:r>
              <a:rPr lang="hr-HR" sz="1400" i="1" dirty="0" err="1"/>
              <a:t>vinum</a:t>
            </a:r>
            <a:r>
              <a:rPr lang="hr-HR" sz="1400" i="1" dirty="0"/>
              <a:t> </a:t>
            </a:r>
            <a:r>
              <a:rPr lang="hr-HR" sz="1400" i="1" dirty="0" err="1"/>
              <a:t>acuit</a:t>
            </a:r>
            <a:r>
              <a:rPr lang="hr-HR" sz="1400" i="1" dirty="0"/>
              <a:t>: </a:t>
            </a:r>
            <a:r>
              <a:rPr lang="hr-HR" sz="1400" i="1" dirty="0" err="1"/>
              <a:t>ceterum</a:t>
            </a:r>
            <a:r>
              <a:rPr lang="hr-HR" sz="1400" i="1" dirty="0"/>
              <a:t> si </a:t>
            </a:r>
            <a:r>
              <a:rPr lang="hr-HR" sz="1400" i="1" dirty="0" err="1"/>
              <a:t>vinum</a:t>
            </a:r>
            <a:r>
              <a:rPr lang="hr-HR" sz="1400" i="1" dirty="0"/>
              <a:t> </a:t>
            </a:r>
            <a:r>
              <a:rPr lang="hr-HR" sz="1400" i="1" dirty="0" err="1"/>
              <a:t>non</a:t>
            </a:r>
            <a:r>
              <a:rPr lang="hr-HR" sz="1400" i="1" dirty="0"/>
              <a:t> </a:t>
            </a:r>
            <a:r>
              <a:rPr lang="hr-HR" sz="1400" i="1" dirty="0" err="1"/>
              <a:t>acuit</a:t>
            </a:r>
            <a:r>
              <a:rPr lang="hr-HR" sz="1400" i="1" dirty="0"/>
              <a:t>, </a:t>
            </a:r>
            <a:r>
              <a:rPr lang="hr-HR" sz="1400" i="1" dirty="0" err="1"/>
              <a:t>sed</a:t>
            </a:r>
            <a:r>
              <a:rPr lang="hr-HR" sz="1400" i="1" dirty="0"/>
              <a:t> </a:t>
            </a:r>
            <a:r>
              <a:rPr lang="hr-HR" sz="1400" i="1" dirty="0" err="1"/>
              <a:t>ab</a:t>
            </a:r>
            <a:r>
              <a:rPr lang="hr-HR" sz="1400" i="1" dirty="0"/>
              <a:t> </a:t>
            </a:r>
            <a:r>
              <a:rPr lang="hr-HR" sz="1400" i="1" dirty="0" err="1"/>
              <a:t>initio</a:t>
            </a:r>
            <a:r>
              <a:rPr lang="hr-HR" sz="1400" i="1" dirty="0"/>
              <a:t> </a:t>
            </a:r>
            <a:r>
              <a:rPr lang="hr-HR" sz="1400" i="1" dirty="0" err="1"/>
              <a:t>acetum</a:t>
            </a:r>
            <a:r>
              <a:rPr lang="hr-HR" sz="1400" i="1" dirty="0"/>
              <a:t> </a:t>
            </a:r>
            <a:r>
              <a:rPr lang="hr-HR" sz="1400" i="1" dirty="0" err="1"/>
              <a:t>fuit</a:t>
            </a:r>
            <a:r>
              <a:rPr lang="hr-HR" sz="1400" i="1" dirty="0"/>
              <a:t>, </a:t>
            </a:r>
            <a:r>
              <a:rPr lang="hr-HR" sz="1400" i="1" dirty="0" err="1"/>
              <a:t>ut</a:t>
            </a:r>
            <a:r>
              <a:rPr lang="hr-HR" sz="1400" i="1" dirty="0"/>
              <a:t> </a:t>
            </a:r>
            <a:r>
              <a:rPr lang="hr-HR" sz="1400" i="1" dirty="0" err="1"/>
              <a:t>embamma</a:t>
            </a:r>
            <a:r>
              <a:rPr lang="hr-HR" sz="1400" i="1" dirty="0"/>
              <a:t>, </a:t>
            </a:r>
            <a:r>
              <a:rPr lang="hr-HR" sz="1400" i="1" dirty="0" err="1"/>
              <a:t>aliud</a:t>
            </a:r>
            <a:r>
              <a:rPr lang="hr-HR" sz="1400" i="1" dirty="0"/>
              <a:t> pro </a:t>
            </a:r>
            <a:r>
              <a:rPr lang="hr-HR" sz="1400" i="1" dirty="0" err="1"/>
              <a:t>alio</a:t>
            </a:r>
            <a:r>
              <a:rPr lang="hr-HR" sz="1400" i="1" dirty="0"/>
              <a:t> </a:t>
            </a:r>
            <a:r>
              <a:rPr lang="hr-HR" sz="1400" i="1" dirty="0" err="1"/>
              <a:t>venisse</a:t>
            </a:r>
            <a:r>
              <a:rPr lang="hr-HR" sz="1400" i="1" dirty="0"/>
              <a:t> </a:t>
            </a:r>
            <a:r>
              <a:rPr lang="hr-HR" sz="1400" i="1" dirty="0" err="1"/>
              <a:t>videtur</a:t>
            </a:r>
            <a:r>
              <a:rPr lang="hr-HR" sz="1400" i="1" dirty="0"/>
              <a:t>. </a:t>
            </a:r>
            <a:r>
              <a:rPr lang="hr-HR" sz="1400" i="1" dirty="0" err="1"/>
              <a:t>in</a:t>
            </a:r>
            <a:r>
              <a:rPr lang="hr-HR" sz="1400" i="1" dirty="0"/>
              <a:t> </a:t>
            </a:r>
            <a:r>
              <a:rPr lang="hr-HR" sz="1400" i="1" dirty="0" err="1"/>
              <a:t>ceteris</a:t>
            </a:r>
            <a:r>
              <a:rPr lang="hr-HR" sz="1400" i="1" dirty="0"/>
              <a:t> </a:t>
            </a:r>
            <a:r>
              <a:rPr lang="hr-HR" sz="1400" i="1" dirty="0" err="1"/>
              <a:t>autem</a:t>
            </a:r>
            <a:r>
              <a:rPr lang="hr-HR" sz="1400" i="1" dirty="0"/>
              <a:t> </a:t>
            </a:r>
            <a:r>
              <a:rPr lang="hr-HR" sz="1400" i="1" dirty="0" err="1"/>
              <a:t>nullam</a:t>
            </a:r>
            <a:r>
              <a:rPr lang="hr-HR" sz="1400" i="1" dirty="0"/>
              <a:t> </a:t>
            </a:r>
            <a:r>
              <a:rPr lang="hr-HR" sz="1400" i="1" dirty="0" err="1"/>
              <a:t>esse</a:t>
            </a:r>
            <a:r>
              <a:rPr lang="hr-HR" sz="1400" i="1" dirty="0"/>
              <a:t> </a:t>
            </a:r>
            <a:r>
              <a:rPr lang="hr-HR" sz="1400" i="1" dirty="0" err="1"/>
              <a:t>venditionem</a:t>
            </a:r>
            <a:r>
              <a:rPr lang="hr-HR" sz="1400" i="1" dirty="0"/>
              <a:t> puto, </a:t>
            </a:r>
            <a:r>
              <a:rPr lang="hr-HR" sz="1400" i="1" dirty="0" err="1"/>
              <a:t>quotiens</a:t>
            </a:r>
            <a:r>
              <a:rPr lang="hr-HR" sz="1400" i="1" dirty="0"/>
              <a:t> </a:t>
            </a:r>
            <a:r>
              <a:rPr lang="hr-HR" sz="1400" i="1" dirty="0" err="1"/>
              <a:t>in</a:t>
            </a:r>
            <a:r>
              <a:rPr lang="hr-HR" sz="1400" i="1" dirty="0"/>
              <a:t> </a:t>
            </a:r>
            <a:r>
              <a:rPr lang="hr-HR" sz="1400" i="1" dirty="0" err="1"/>
              <a:t>materia</a:t>
            </a:r>
            <a:r>
              <a:rPr lang="hr-HR" sz="1400" i="1" dirty="0"/>
              <a:t> </a:t>
            </a:r>
            <a:r>
              <a:rPr lang="hr-HR" sz="1400" i="1" dirty="0" err="1"/>
              <a:t>erratur</a:t>
            </a:r>
            <a:r>
              <a:rPr lang="hr-HR" sz="1400" i="1" dirty="0"/>
              <a:t>.</a:t>
            </a:r>
          </a:p>
          <a:p>
            <a:pPr algn="just"/>
            <a:r>
              <a:rPr lang="en-US" altLang="sr-Latn-RS" b="1" dirty="0"/>
              <a:t>It is obvious that there has to be consent in contracts of sale. Otherwise, if parties di</a:t>
            </a:r>
            <a:r>
              <a:rPr lang="hr-HR" altLang="sr-Latn-RS" b="1" dirty="0" err="1"/>
              <a:t>sagree</a:t>
            </a:r>
            <a:r>
              <a:rPr lang="en-US" altLang="sr-Latn-RS" b="1" dirty="0"/>
              <a:t> either about the nature of the contract or about the price or about something else, the sale is not valid.</a:t>
            </a:r>
            <a:r>
              <a:rPr lang="en-US" altLang="sr-Latn-RS" dirty="0"/>
              <a:t> </a:t>
            </a:r>
            <a:r>
              <a:rPr lang="hr-HR" altLang="sr-Latn-RS" dirty="0" err="1"/>
              <a:t>Hence</a:t>
            </a:r>
            <a:r>
              <a:rPr lang="hr-HR" altLang="sr-Latn-RS" dirty="0"/>
              <a:t>, i</a:t>
            </a:r>
            <a:r>
              <a:rPr lang="en-US" altLang="sr-Latn-RS" dirty="0"/>
              <a:t>f I </a:t>
            </a:r>
            <a:r>
              <a:rPr lang="hr-HR" altLang="sr-Latn-RS" dirty="0" err="1"/>
              <a:t>thought</a:t>
            </a:r>
            <a:r>
              <a:rPr lang="hr-HR" altLang="sr-Latn-RS" dirty="0"/>
              <a:t> </a:t>
            </a:r>
            <a:r>
              <a:rPr lang="hr-HR" altLang="sr-Latn-RS" dirty="0" err="1"/>
              <a:t>that</a:t>
            </a:r>
            <a:r>
              <a:rPr lang="hr-HR" altLang="sr-Latn-RS" dirty="0"/>
              <a:t> I </a:t>
            </a:r>
            <a:r>
              <a:rPr lang="hr-HR" altLang="sr-Latn-RS" dirty="0" err="1"/>
              <a:t>was</a:t>
            </a:r>
            <a:r>
              <a:rPr lang="hr-HR" altLang="sr-Latn-RS" dirty="0"/>
              <a:t> </a:t>
            </a:r>
            <a:r>
              <a:rPr lang="hr-HR" altLang="sr-Latn-RS" dirty="0" err="1"/>
              <a:t>buying</a:t>
            </a:r>
            <a:r>
              <a:rPr lang="hr-HR" altLang="sr-Latn-RS" dirty="0"/>
              <a:t> </a:t>
            </a:r>
            <a:r>
              <a:rPr lang="hr-HR" altLang="sr-Latn-RS" dirty="0" err="1"/>
              <a:t>the</a:t>
            </a:r>
            <a:r>
              <a:rPr lang="hr-HR" altLang="sr-Latn-RS" dirty="0"/>
              <a:t> </a:t>
            </a:r>
            <a:r>
              <a:rPr lang="hr-HR" altLang="sr-Latn-RS" dirty="0" err="1"/>
              <a:t>Cornelian</a:t>
            </a:r>
            <a:r>
              <a:rPr lang="hr-HR" altLang="sr-Latn-RS" dirty="0"/>
              <a:t> </a:t>
            </a:r>
            <a:r>
              <a:rPr lang="hr-HR" altLang="sr-Latn-RS" dirty="0" err="1"/>
              <a:t>farm</a:t>
            </a:r>
            <a:r>
              <a:rPr lang="hr-HR" altLang="sr-Latn-RS" dirty="0"/>
              <a:t> </a:t>
            </a:r>
            <a:r>
              <a:rPr lang="hr-HR" altLang="sr-Latn-RS" dirty="0" err="1"/>
              <a:t>and</a:t>
            </a:r>
            <a:r>
              <a:rPr lang="hr-HR" altLang="sr-Latn-RS" dirty="0"/>
              <a:t> </a:t>
            </a:r>
            <a:r>
              <a:rPr lang="hr-HR" altLang="sr-Latn-RS" dirty="0" err="1"/>
              <a:t>you</a:t>
            </a:r>
            <a:r>
              <a:rPr lang="hr-HR" altLang="sr-Latn-RS" dirty="0"/>
              <a:t> </a:t>
            </a:r>
            <a:r>
              <a:rPr lang="hr-HR" altLang="sr-Latn-RS" dirty="0" err="1"/>
              <a:t>that</a:t>
            </a:r>
            <a:r>
              <a:rPr lang="hr-HR" altLang="sr-Latn-RS" dirty="0"/>
              <a:t> </a:t>
            </a:r>
            <a:r>
              <a:rPr lang="hr-HR" altLang="sr-Latn-RS" dirty="0" err="1"/>
              <a:t>you</a:t>
            </a:r>
            <a:r>
              <a:rPr lang="hr-HR" altLang="sr-Latn-RS" dirty="0"/>
              <a:t> </a:t>
            </a:r>
            <a:r>
              <a:rPr lang="hr-HR" altLang="sr-Latn-RS" dirty="0" err="1"/>
              <a:t>were</a:t>
            </a:r>
            <a:r>
              <a:rPr lang="hr-HR" altLang="sr-Latn-RS" dirty="0"/>
              <a:t> </a:t>
            </a:r>
            <a:r>
              <a:rPr lang="hr-HR" altLang="sr-Latn-RS" dirty="0" err="1"/>
              <a:t>selling</a:t>
            </a:r>
            <a:r>
              <a:rPr lang="hr-HR" altLang="sr-Latn-RS" dirty="0"/>
              <a:t> </a:t>
            </a:r>
            <a:r>
              <a:rPr lang="hr-HR" altLang="sr-Latn-RS" dirty="0" err="1"/>
              <a:t>teh</a:t>
            </a:r>
            <a:r>
              <a:rPr lang="hr-HR" altLang="sr-Latn-RS" dirty="0"/>
              <a:t> </a:t>
            </a:r>
            <a:r>
              <a:rPr lang="hr-HR" altLang="sr-Latn-RS" dirty="0" err="1"/>
              <a:t>Sempronian</a:t>
            </a:r>
            <a:r>
              <a:rPr lang="hr-HR" altLang="sr-Latn-RS" dirty="0"/>
              <a:t>, </a:t>
            </a:r>
            <a:r>
              <a:rPr lang="hr-HR" altLang="sr-Latn-RS" dirty="0" err="1"/>
              <a:t>the</a:t>
            </a:r>
            <a:r>
              <a:rPr lang="hr-HR" altLang="sr-Latn-RS" dirty="0"/>
              <a:t> sale </a:t>
            </a:r>
            <a:r>
              <a:rPr lang="hr-HR" altLang="sr-Latn-RS" dirty="0" err="1"/>
              <a:t>is</a:t>
            </a:r>
            <a:r>
              <a:rPr lang="hr-HR" altLang="sr-Latn-RS" dirty="0"/>
              <a:t> </a:t>
            </a:r>
            <a:r>
              <a:rPr lang="hr-HR" altLang="sr-Latn-RS" dirty="0" err="1"/>
              <a:t>void</a:t>
            </a:r>
            <a:r>
              <a:rPr lang="hr-HR" altLang="sr-Latn-RS" dirty="0"/>
              <a:t> </a:t>
            </a:r>
            <a:r>
              <a:rPr lang="hr-HR" altLang="sr-Latn-RS" dirty="0" err="1"/>
              <a:t>because</a:t>
            </a:r>
            <a:r>
              <a:rPr lang="hr-HR" altLang="sr-Latn-RS" dirty="0"/>
              <a:t> </a:t>
            </a:r>
            <a:r>
              <a:rPr lang="hr-HR" altLang="sr-Latn-RS" dirty="0" err="1"/>
              <a:t>we</a:t>
            </a:r>
            <a:r>
              <a:rPr lang="hr-HR" altLang="sr-Latn-RS" dirty="0"/>
              <a:t> </a:t>
            </a:r>
            <a:r>
              <a:rPr lang="hr-HR" altLang="sr-Latn-RS" dirty="0" err="1"/>
              <a:t>were</a:t>
            </a:r>
            <a:r>
              <a:rPr lang="hr-HR" altLang="sr-Latn-RS" dirty="0"/>
              <a:t> </a:t>
            </a:r>
            <a:r>
              <a:rPr lang="hr-HR" altLang="sr-Latn-RS" dirty="0" err="1"/>
              <a:t>not</a:t>
            </a:r>
            <a:r>
              <a:rPr lang="hr-HR" altLang="sr-Latn-RS" dirty="0"/>
              <a:t> </a:t>
            </a:r>
            <a:r>
              <a:rPr lang="hr-HR" altLang="sr-Latn-RS" dirty="0" err="1"/>
              <a:t>agreed</a:t>
            </a:r>
            <a:r>
              <a:rPr lang="hr-HR" altLang="sr-Latn-RS" dirty="0"/>
              <a:t> </a:t>
            </a:r>
            <a:r>
              <a:rPr lang="hr-HR" altLang="sr-Latn-RS" dirty="0" err="1"/>
              <a:t>upon</a:t>
            </a:r>
            <a:r>
              <a:rPr lang="hr-HR" altLang="sr-Latn-RS" dirty="0"/>
              <a:t> </a:t>
            </a:r>
            <a:r>
              <a:rPr lang="hr-HR" altLang="sr-Latn-RS" dirty="0" err="1"/>
              <a:t>the</a:t>
            </a:r>
            <a:r>
              <a:rPr lang="hr-HR" altLang="sr-Latn-RS" dirty="0"/>
              <a:t> </a:t>
            </a:r>
            <a:r>
              <a:rPr lang="hr-HR" altLang="sr-Latn-RS" dirty="0" err="1"/>
              <a:t>thing</a:t>
            </a:r>
            <a:r>
              <a:rPr lang="hr-HR" altLang="sr-Latn-RS" dirty="0"/>
              <a:t> </a:t>
            </a:r>
            <a:r>
              <a:rPr lang="hr-HR" altLang="sr-Latn-RS" dirty="0" err="1"/>
              <a:t>sold</a:t>
            </a:r>
            <a:r>
              <a:rPr lang="hr-HR" altLang="sr-Latn-RS" dirty="0"/>
              <a:t>. </a:t>
            </a:r>
            <a:r>
              <a:rPr lang="hr-HR" altLang="sr-Latn-RS" dirty="0" err="1"/>
              <a:t>The</a:t>
            </a:r>
            <a:r>
              <a:rPr lang="hr-HR" altLang="sr-Latn-RS" dirty="0"/>
              <a:t> same </a:t>
            </a:r>
            <a:r>
              <a:rPr lang="hr-HR" altLang="sr-Latn-RS" dirty="0" err="1"/>
              <a:t>is</a:t>
            </a:r>
            <a:r>
              <a:rPr lang="hr-HR" altLang="sr-Latn-RS" dirty="0"/>
              <a:t> </a:t>
            </a:r>
            <a:r>
              <a:rPr lang="hr-HR" altLang="sr-Latn-RS" dirty="0" err="1"/>
              <a:t>true</a:t>
            </a:r>
            <a:r>
              <a:rPr lang="hr-HR" altLang="sr-Latn-RS" dirty="0"/>
              <a:t> </a:t>
            </a:r>
            <a:r>
              <a:rPr lang="hr-HR" altLang="sr-Latn-RS" dirty="0" err="1"/>
              <a:t>if</a:t>
            </a:r>
            <a:r>
              <a:rPr lang="hr-HR" altLang="sr-Latn-RS" dirty="0"/>
              <a:t> I </a:t>
            </a:r>
            <a:r>
              <a:rPr lang="hr-HR" altLang="sr-Latn-RS" dirty="0" err="1"/>
              <a:t>intended</a:t>
            </a:r>
            <a:r>
              <a:rPr lang="hr-HR" altLang="sr-Latn-RS" dirty="0"/>
              <a:t> to </a:t>
            </a:r>
            <a:r>
              <a:rPr lang="hr-HR" altLang="sr-Latn-RS" dirty="0" err="1"/>
              <a:t>sell</a:t>
            </a:r>
            <a:r>
              <a:rPr lang="hr-HR" altLang="sr-Latn-RS" dirty="0"/>
              <a:t> </a:t>
            </a:r>
            <a:r>
              <a:rPr lang="hr-HR" altLang="sr-Latn-RS" dirty="0" err="1"/>
              <a:t>Stichus</a:t>
            </a:r>
            <a:r>
              <a:rPr lang="hr-HR" altLang="sr-Latn-RS" dirty="0"/>
              <a:t> </a:t>
            </a:r>
            <a:r>
              <a:rPr lang="hr-HR" altLang="sr-Latn-RS" dirty="0" err="1"/>
              <a:t>and</a:t>
            </a:r>
            <a:r>
              <a:rPr lang="hr-HR" altLang="sr-Latn-RS" dirty="0"/>
              <a:t> </a:t>
            </a:r>
            <a:r>
              <a:rPr lang="hr-HR" altLang="sr-Latn-RS" dirty="0" err="1"/>
              <a:t>you</a:t>
            </a:r>
            <a:r>
              <a:rPr lang="hr-HR" altLang="sr-Latn-RS" dirty="0"/>
              <a:t> </a:t>
            </a:r>
            <a:r>
              <a:rPr lang="hr-HR" altLang="sr-Latn-RS" dirty="0" err="1"/>
              <a:t>thought</a:t>
            </a:r>
            <a:r>
              <a:rPr lang="hr-HR" altLang="sr-Latn-RS" dirty="0"/>
              <a:t> </a:t>
            </a:r>
            <a:r>
              <a:rPr lang="hr-HR" altLang="sr-Latn-RS" dirty="0" err="1"/>
              <a:t>that</a:t>
            </a:r>
            <a:r>
              <a:rPr lang="hr-HR" altLang="sr-Latn-RS" dirty="0"/>
              <a:t> I </a:t>
            </a:r>
            <a:r>
              <a:rPr lang="hr-HR" altLang="sr-Latn-RS" dirty="0" err="1"/>
              <a:t>was</a:t>
            </a:r>
            <a:r>
              <a:rPr lang="hr-HR" altLang="sr-Latn-RS" dirty="0"/>
              <a:t> </a:t>
            </a:r>
            <a:r>
              <a:rPr lang="hr-HR" altLang="sr-Latn-RS" dirty="0" err="1"/>
              <a:t>selling</a:t>
            </a:r>
            <a:r>
              <a:rPr lang="hr-HR" altLang="sr-Latn-RS" dirty="0"/>
              <a:t> </a:t>
            </a:r>
            <a:r>
              <a:rPr lang="hr-HR" altLang="sr-Latn-RS" dirty="0" err="1"/>
              <a:t>you</a:t>
            </a:r>
            <a:r>
              <a:rPr lang="hr-HR" altLang="sr-Latn-RS" dirty="0"/>
              <a:t> </a:t>
            </a:r>
            <a:r>
              <a:rPr lang="hr-HR" altLang="sr-Latn-RS" dirty="0" err="1"/>
              <a:t>pamphilus</a:t>
            </a:r>
            <a:r>
              <a:rPr lang="hr-HR" altLang="sr-Latn-RS" dirty="0"/>
              <a:t>, </a:t>
            </a:r>
            <a:r>
              <a:rPr lang="hr-HR" altLang="sr-Latn-RS" dirty="0" err="1"/>
              <a:t>the</a:t>
            </a:r>
            <a:r>
              <a:rPr lang="hr-HR" altLang="sr-Latn-RS" dirty="0"/>
              <a:t> slave </a:t>
            </a:r>
            <a:r>
              <a:rPr lang="hr-HR" altLang="sr-Latn-RS" dirty="0" err="1"/>
              <a:t>himself</a:t>
            </a:r>
            <a:r>
              <a:rPr lang="hr-HR" altLang="sr-Latn-RS" dirty="0"/>
              <a:t> </a:t>
            </a:r>
            <a:r>
              <a:rPr lang="hr-HR" altLang="sr-Latn-RS" dirty="0" err="1"/>
              <a:t>not</a:t>
            </a:r>
            <a:r>
              <a:rPr lang="hr-HR" altLang="sr-Latn-RS" dirty="0"/>
              <a:t> </a:t>
            </a:r>
            <a:r>
              <a:rPr lang="hr-HR" altLang="sr-Latn-RS" dirty="0" err="1"/>
              <a:t>being</a:t>
            </a:r>
            <a:r>
              <a:rPr lang="hr-HR" altLang="sr-Latn-RS" dirty="0"/>
              <a:t> </a:t>
            </a:r>
            <a:r>
              <a:rPr lang="hr-HR" altLang="sr-Latn-RS" dirty="0" err="1"/>
              <a:t>there</a:t>
            </a:r>
            <a:r>
              <a:rPr lang="hr-HR" altLang="sr-Latn-RS" dirty="0"/>
              <a:t>; </a:t>
            </a:r>
            <a:r>
              <a:rPr lang="hr-HR" altLang="sr-Latn-RS" dirty="0" err="1"/>
              <a:t>because</a:t>
            </a:r>
            <a:r>
              <a:rPr lang="hr-HR" altLang="sr-Latn-RS" dirty="0"/>
              <a:t> </a:t>
            </a:r>
            <a:r>
              <a:rPr lang="hr-HR" altLang="sr-Latn-RS" dirty="0" err="1"/>
              <a:t>there</a:t>
            </a:r>
            <a:r>
              <a:rPr lang="hr-HR" altLang="sr-Latn-RS" dirty="0"/>
              <a:t> </a:t>
            </a:r>
            <a:r>
              <a:rPr lang="hr-HR" altLang="sr-Latn-RS" dirty="0" err="1"/>
              <a:t>is</a:t>
            </a:r>
            <a:r>
              <a:rPr lang="hr-HR" altLang="sr-Latn-RS" dirty="0"/>
              <a:t> no </a:t>
            </a:r>
            <a:r>
              <a:rPr lang="hr-HR" altLang="sr-Latn-RS" dirty="0" err="1"/>
              <a:t>agreement</a:t>
            </a:r>
            <a:r>
              <a:rPr lang="hr-HR" altLang="sr-Latn-RS" dirty="0"/>
              <a:t> on </a:t>
            </a:r>
            <a:r>
              <a:rPr lang="hr-HR" altLang="sr-Latn-RS" dirty="0" err="1"/>
              <a:t>the</a:t>
            </a:r>
            <a:r>
              <a:rPr lang="hr-HR" altLang="sr-Latn-RS" dirty="0"/>
              <a:t> </a:t>
            </a:r>
            <a:r>
              <a:rPr lang="hr-HR" altLang="sr-Latn-RS" dirty="0" err="1"/>
              <a:t>object</a:t>
            </a:r>
            <a:r>
              <a:rPr lang="hr-HR" altLang="sr-Latn-RS" dirty="0"/>
              <a:t> </a:t>
            </a:r>
            <a:r>
              <a:rPr lang="hr-HR" altLang="sr-Latn-RS" dirty="0" err="1"/>
              <a:t>of</a:t>
            </a:r>
            <a:r>
              <a:rPr lang="hr-HR" altLang="sr-Latn-RS" dirty="0"/>
              <a:t> sale, </a:t>
            </a:r>
            <a:r>
              <a:rPr lang="hr-HR" altLang="sr-Latn-RS" dirty="0" err="1"/>
              <a:t>there</a:t>
            </a:r>
            <a:r>
              <a:rPr lang="hr-HR" altLang="sr-Latn-RS" dirty="0"/>
              <a:t> </a:t>
            </a:r>
            <a:r>
              <a:rPr lang="hr-HR" altLang="sr-Latn-RS" dirty="0" err="1"/>
              <a:t>is</a:t>
            </a:r>
            <a:r>
              <a:rPr lang="hr-HR" altLang="sr-Latn-RS" dirty="0"/>
              <a:t> </a:t>
            </a:r>
            <a:r>
              <a:rPr lang="hr-HR" altLang="sr-Latn-RS" dirty="0" err="1"/>
              <a:t>manifestly</a:t>
            </a:r>
            <a:r>
              <a:rPr lang="hr-HR" altLang="sr-Latn-RS" dirty="0"/>
              <a:t> no sale.</a:t>
            </a:r>
            <a:endParaRPr lang="hr-HR" i="1" dirty="0"/>
          </a:p>
          <a:p>
            <a:endParaRPr lang="hr-HR" dirty="0"/>
          </a:p>
        </p:txBody>
      </p:sp>
    </p:spTree>
    <p:extLst>
      <p:ext uri="{BB962C8B-B14F-4D97-AF65-F5344CB8AC3E}">
        <p14:creationId xmlns:p14="http://schemas.microsoft.com/office/powerpoint/2010/main" val="1984278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like 4"/>
          <p:cNvPicPr>
            <a:picLocks noGrp="1" noChangeAspect="1"/>
          </p:cNvPicPr>
          <p:nvPr>
            <p:ph idx="1"/>
          </p:nvPr>
        </p:nvPicPr>
        <p:blipFill rotWithShape="1">
          <a:blip r:embed="rId2"/>
          <a:stretch/>
        </p:blipFill>
        <p:spPr>
          <a:xfrm>
            <a:off x="1816938" y="525664"/>
            <a:ext cx="10012597" cy="5954597"/>
          </a:xfrm>
          <a:prstGeom prst="rect">
            <a:avLst/>
          </a:prstGeom>
        </p:spPr>
      </p:pic>
    </p:spTree>
    <p:extLst>
      <p:ext uri="{BB962C8B-B14F-4D97-AF65-F5344CB8AC3E}">
        <p14:creationId xmlns:p14="http://schemas.microsoft.com/office/powerpoint/2010/main" val="1172224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i="1" dirty="0"/>
              <a:t>Res</a:t>
            </a:r>
            <a:r>
              <a:rPr lang="hr-HR" dirty="0"/>
              <a:t> </a:t>
            </a:r>
            <a:r>
              <a:rPr lang="hr-HR" dirty="0" err="1"/>
              <a:t>or</a:t>
            </a:r>
            <a:r>
              <a:rPr lang="hr-HR" dirty="0"/>
              <a:t> </a:t>
            </a:r>
            <a:r>
              <a:rPr lang="hr-HR" i="1" dirty="0" err="1"/>
              <a:t>merx</a:t>
            </a:r>
            <a:endParaRPr lang="hr-HR" dirty="0"/>
          </a:p>
        </p:txBody>
      </p:sp>
      <p:sp>
        <p:nvSpPr>
          <p:cNvPr id="4" name="Rezervirano mjesto teksta 3"/>
          <p:cNvSpPr>
            <a:spLocks noGrp="1"/>
          </p:cNvSpPr>
          <p:nvPr>
            <p:ph type="body" idx="1"/>
          </p:nvPr>
        </p:nvSpPr>
        <p:spPr/>
        <p:txBody>
          <a:bodyPr/>
          <a:lstStyle/>
          <a:p>
            <a:r>
              <a:rPr lang="hr-HR" dirty="0" err="1"/>
              <a:t>The</a:t>
            </a:r>
            <a:r>
              <a:rPr lang="hr-HR" dirty="0"/>
              <a:t> </a:t>
            </a:r>
            <a:r>
              <a:rPr lang="hr-HR" dirty="0" err="1"/>
              <a:t>object</a:t>
            </a:r>
            <a:r>
              <a:rPr lang="hr-HR" dirty="0"/>
              <a:t> </a:t>
            </a:r>
            <a:r>
              <a:rPr lang="hr-HR" dirty="0" err="1"/>
              <a:t>of</a:t>
            </a:r>
            <a:r>
              <a:rPr lang="hr-HR" dirty="0"/>
              <a:t> sale </a:t>
            </a:r>
          </a:p>
        </p:txBody>
      </p:sp>
    </p:spTree>
    <p:extLst>
      <p:ext uri="{BB962C8B-B14F-4D97-AF65-F5344CB8AC3E}">
        <p14:creationId xmlns:p14="http://schemas.microsoft.com/office/powerpoint/2010/main" val="2101645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dirty="0" err="1"/>
              <a:t>What</a:t>
            </a:r>
            <a:r>
              <a:rPr lang="hr-HR" dirty="0"/>
              <a:t> </a:t>
            </a:r>
            <a:r>
              <a:rPr lang="hr-HR" dirty="0" err="1"/>
              <a:t>can</a:t>
            </a:r>
            <a:r>
              <a:rPr lang="hr-HR" dirty="0"/>
              <a:t> </a:t>
            </a:r>
            <a:r>
              <a:rPr lang="hr-HR" dirty="0" err="1"/>
              <a:t>be</a:t>
            </a:r>
            <a:r>
              <a:rPr lang="hr-HR" dirty="0"/>
              <a:t> the </a:t>
            </a:r>
            <a:r>
              <a:rPr lang="hr-HR" dirty="0" err="1"/>
              <a:t>object</a:t>
            </a:r>
            <a:r>
              <a:rPr lang="hr-HR" dirty="0"/>
              <a:t> </a:t>
            </a:r>
            <a:r>
              <a:rPr lang="hr-HR" dirty="0" err="1"/>
              <a:t>of</a:t>
            </a:r>
            <a:r>
              <a:rPr lang="hr-HR" dirty="0"/>
              <a:t> sale…</a:t>
            </a:r>
          </a:p>
        </p:txBody>
      </p:sp>
      <p:sp>
        <p:nvSpPr>
          <p:cNvPr id="5" name="Rezervirano mjesto sadržaja 4"/>
          <p:cNvSpPr>
            <a:spLocks noGrp="1"/>
          </p:cNvSpPr>
          <p:nvPr>
            <p:ph idx="1"/>
          </p:nvPr>
        </p:nvSpPr>
        <p:spPr>
          <a:xfrm>
            <a:off x="2589212" y="2133599"/>
            <a:ext cx="8915400" cy="4316627"/>
          </a:xfrm>
        </p:spPr>
        <p:txBody>
          <a:bodyPr>
            <a:normAutofit/>
          </a:bodyPr>
          <a:lstStyle/>
          <a:p>
            <a:pPr algn="just"/>
            <a:r>
              <a:rPr lang="hr-HR" dirty="0" err="1"/>
              <a:t>every</a:t>
            </a:r>
            <a:r>
              <a:rPr lang="hr-HR" dirty="0"/>
              <a:t> </a:t>
            </a:r>
            <a:r>
              <a:rPr lang="hr-HR" dirty="0" err="1"/>
              <a:t>object</a:t>
            </a:r>
            <a:r>
              <a:rPr lang="hr-HR" dirty="0"/>
              <a:t> </a:t>
            </a:r>
            <a:r>
              <a:rPr lang="hr-HR" dirty="0" err="1"/>
              <a:t>that</a:t>
            </a:r>
            <a:r>
              <a:rPr lang="hr-HR" dirty="0"/>
              <a:t> </a:t>
            </a:r>
            <a:r>
              <a:rPr lang="hr-HR" dirty="0" err="1"/>
              <a:t>can</a:t>
            </a:r>
            <a:r>
              <a:rPr lang="hr-HR" dirty="0"/>
              <a:t> </a:t>
            </a:r>
            <a:r>
              <a:rPr lang="hr-HR" dirty="0" err="1"/>
              <a:t>be</a:t>
            </a:r>
            <a:r>
              <a:rPr lang="hr-HR" dirty="0"/>
              <a:t> </a:t>
            </a:r>
            <a:r>
              <a:rPr lang="hr-HR" dirty="0" err="1"/>
              <a:t>owned</a:t>
            </a:r>
            <a:r>
              <a:rPr lang="hr-HR" dirty="0"/>
              <a:t>, but </a:t>
            </a:r>
            <a:r>
              <a:rPr lang="hr-HR" dirty="0" err="1"/>
              <a:t>also</a:t>
            </a:r>
            <a:r>
              <a:rPr lang="hr-HR" dirty="0"/>
              <a:t> </a:t>
            </a:r>
            <a:r>
              <a:rPr lang="hr-HR" dirty="0" err="1"/>
              <a:t>servitudes</a:t>
            </a:r>
            <a:r>
              <a:rPr lang="hr-HR" dirty="0"/>
              <a:t> </a:t>
            </a:r>
            <a:r>
              <a:rPr lang="hr-HR" dirty="0" err="1"/>
              <a:t>and</a:t>
            </a:r>
            <a:r>
              <a:rPr lang="hr-HR" dirty="0"/>
              <a:t> </a:t>
            </a:r>
            <a:r>
              <a:rPr lang="hr-HR" dirty="0" err="1"/>
              <a:t>rights</a:t>
            </a:r>
            <a:r>
              <a:rPr lang="hr-HR" dirty="0"/>
              <a:t> </a:t>
            </a:r>
            <a:r>
              <a:rPr lang="hr-HR" dirty="0" err="1"/>
              <a:t>arising</a:t>
            </a:r>
            <a:r>
              <a:rPr lang="hr-HR" dirty="0"/>
              <a:t> </a:t>
            </a:r>
            <a:r>
              <a:rPr lang="hr-HR" dirty="0" err="1"/>
              <a:t>from</a:t>
            </a:r>
            <a:r>
              <a:rPr lang="hr-HR" dirty="0"/>
              <a:t> </a:t>
            </a:r>
            <a:r>
              <a:rPr lang="hr-HR" dirty="0" err="1"/>
              <a:t>obligations</a:t>
            </a:r>
            <a:endParaRPr lang="hr-HR" dirty="0"/>
          </a:p>
          <a:p>
            <a:pPr algn="just"/>
            <a:r>
              <a:rPr lang="hr-HR" dirty="0"/>
              <a:t>had to </a:t>
            </a:r>
            <a:r>
              <a:rPr lang="hr-HR" dirty="0" err="1"/>
              <a:t>be</a:t>
            </a:r>
            <a:r>
              <a:rPr lang="hr-HR" dirty="0"/>
              <a:t> </a:t>
            </a:r>
            <a:r>
              <a:rPr lang="hr-HR" dirty="0" err="1"/>
              <a:t>specified</a:t>
            </a:r>
            <a:r>
              <a:rPr lang="hr-HR" dirty="0"/>
              <a:t> – </a:t>
            </a:r>
            <a:r>
              <a:rPr lang="hr-HR" dirty="0" err="1"/>
              <a:t>existing</a:t>
            </a:r>
            <a:r>
              <a:rPr lang="hr-HR" dirty="0"/>
              <a:t> </a:t>
            </a:r>
            <a:r>
              <a:rPr lang="hr-HR" dirty="0" err="1"/>
              <a:t>or</a:t>
            </a:r>
            <a:r>
              <a:rPr lang="hr-HR" dirty="0"/>
              <a:t> future, but </a:t>
            </a:r>
            <a:r>
              <a:rPr lang="hr-HR" dirty="0" err="1"/>
              <a:t>not</a:t>
            </a:r>
            <a:r>
              <a:rPr lang="hr-HR" dirty="0"/>
              <a:t> </a:t>
            </a:r>
            <a:r>
              <a:rPr lang="hr-HR" dirty="0" err="1"/>
              <a:t>that</a:t>
            </a:r>
            <a:r>
              <a:rPr lang="hr-HR" dirty="0"/>
              <a:t> </a:t>
            </a:r>
            <a:r>
              <a:rPr lang="hr-HR" dirty="0" err="1"/>
              <a:t>have</a:t>
            </a:r>
            <a:r>
              <a:rPr lang="hr-HR" dirty="0"/>
              <a:t> </a:t>
            </a:r>
            <a:r>
              <a:rPr lang="hr-HR" dirty="0" err="1"/>
              <a:t>already</a:t>
            </a:r>
            <a:r>
              <a:rPr lang="hr-HR" dirty="0"/>
              <a:t> </a:t>
            </a:r>
            <a:r>
              <a:rPr lang="hr-HR" dirty="0" err="1"/>
              <a:t>perished</a:t>
            </a:r>
            <a:r>
              <a:rPr lang="hr-HR" dirty="0"/>
              <a:t> („</a:t>
            </a:r>
            <a:r>
              <a:rPr lang="hr-HR" b="1" i="1" dirty="0" err="1"/>
              <a:t>impossibilium</a:t>
            </a:r>
            <a:r>
              <a:rPr lang="hr-HR" b="1" i="1" dirty="0"/>
              <a:t> </a:t>
            </a:r>
            <a:r>
              <a:rPr lang="hr-HR" b="1" i="1" dirty="0" err="1"/>
              <a:t>nulla</a:t>
            </a:r>
            <a:r>
              <a:rPr lang="hr-HR" b="1" i="1" dirty="0"/>
              <a:t> </a:t>
            </a:r>
            <a:r>
              <a:rPr lang="hr-HR" b="1" i="1" dirty="0" err="1"/>
              <a:t>obligatio</a:t>
            </a:r>
            <a:r>
              <a:rPr lang="hr-HR" b="1" i="1" dirty="0"/>
              <a:t> </a:t>
            </a:r>
            <a:r>
              <a:rPr lang="hr-HR" b="1" i="1" dirty="0" err="1"/>
              <a:t>est</a:t>
            </a:r>
            <a:r>
              <a:rPr lang="hr-HR" dirty="0"/>
              <a:t>”) </a:t>
            </a:r>
          </a:p>
          <a:p>
            <a:pPr algn="just"/>
            <a:endParaRPr lang="hr-HR" dirty="0"/>
          </a:p>
          <a:p>
            <a:pPr marL="0" indent="0" algn="just">
              <a:buNone/>
            </a:pPr>
            <a:r>
              <a:rPr lang="hr-HR" dirty="0"/>
              <a:t>D. </a:t>
            </a:r>
            <a:r>
              <a:rPr lang="it-IT" dirty="0"/>
              <a:t>18.1.34</a:t>
            </a:r>
            <a:r>
              <a:rPr lang="hr-HR" dirty="0"/>
              <a:t>.1 (</a:t>
            </a:r>
            <a:r>
              <a:rPr lang="hr-HR" i="1" dirty="0"/>
              <a:t>P</a:t>
            </a:r>
            <a:r>
              <a:rPr lang="it-IT" i="1" dirty="0" err="1"/>
              <a:t>aulus</a:t>
            </a:r>
            <a:r>
              <a:rPr lang="it-IT" i="1" dirty="0"/>
              <a:t> 33 ad </a:t>
            </a:r>
            <a:r>
              <a:rPr lang="it-IT" i="1" dirty="0" err="1"/>
              <a:t>edictum</a:t>
            </a:r>
            <a:r>
              <a:rPr lang="hr-HR" dirty="0"/>
              <a:t>) </a:t>
            </a:r>
            <a:r>
              <a:rPr lang="pt-BR" i="1" dirty="0"/>
              <a:t>Omnium rerum, quas quis habere vel possidere vel persequi potest, venditio recte fit: quas vero natura vel gentium ius vel mores civitatis commercio exuerunt, earum nulla venditio est.</a:t>
            </a:r>
            <a:endParaRPr lang="hr-HR" i="1" dirty="0"/>
          </a:p>
          <a:p>
            <a:pPr marL="0" indent="0" algn="just">
              <a:buNone/>
            </a:pPr>
            <a:r>
              <a:rPr lang="en-US" b="1" dirty="0"/>
              <a:t>There can be a valid sale of anything which one may have, possess, or sue for</a:t>
            </a:r>
            <a:r>
              <a:rPr lang="en-US" dirty="0"/>
              <a:t>; but there can be no sale of anything which is excluded from </a:t>
            </a:r>
            <a:r>
              <a:rPr lang="en-US" i="1" dirty="0" err="1"/>
              <a:t>commercium</a:t>
            </a:r>
            <a:r>
              <a:rPr lang="en-US" dirty="0"/>
              <a:t> by natural law, the law of nations or the customs of the state.</a:t>
            </a:r>
          </a:p>
          <a:p>
            <a:pPr algn="just"/>
            <a:endParaRPr lang="hr-HR" dirty="0"/>
          </a:p>
          <a:p>
            <a:pPr marL="0" indent="0" algn="just">
              <a:buNone/>
            </a:pPr>
            <a:endParaRPr lang="hr-HR" i="1" dirty="0"/>
          </a:p>
        </p:txBody>
      </p:sp>
    </p:spTree>
    <p:extLst>
      <p:ext uri="{BB962C8B-B14F-4D97-AF65-F5344CB8AC3E}">
        <p14:creationId xmlns:p14="http://schemas.microsoft.com/office/powerpoint/2010/main" val="898493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a:t>
            </a:r>
            <a:r>
              <a:rPr lang="hr-HR" i="1" dirty="0"/>
              <a:t>Res </a:t>
            </a:r>
            <a:r>
              <a:rPr lang="hr-HR" i="1" dirty="0" err="1"/>
              <a:t>futurae</a:t>
            </a:r>
            <a:r>
              <a:rPr lang="hr-HR" i="1" dirty="0"/>
              <a:t> – </a:t>
            </a:r>
            <a:r>
              <a:rPr lang="hr-HR" i="1" dirty="0" err="1"/>
              <a:t>emptio</a:t>
            </a:r>
            <a:r>
              <a:rPr lang="hr-HR" i="1" dirty="0"/>
              <a:t> </a:t>
            </a:r>
            <a:r>
              <a:rPr lang="hr-HR" i="1" dirty="0" err="1"/>
              <a:t>rei</a:t>
            </a:r>
            <a:r>
              <a:rPr lang="hr-HR" i="1" dirty="0"/>
              <a:t> </a:t>
            </a:r>
            <a:r>
              <a:rPr lang="hr-HR" i="1" dirty="0" err="1"/>
              <a:t>speratae</a:t>
            </a:r>
            <a:r>
              <a:rPr lang="hr-HR" i="1" dirty="0"/>
              <a:t> - </a:t>
            </a:r>
            <a:r>
              <a:rPr lang="hr-HR" dirty="0" err="1"/>
              <a:t>conditional</a:t>
            </a:r>
            <a:r>
              <a:rPr lang="hr-HR" dirty="0"/>
              <a:t> sale)  </a:t>
            </a:r>
          </a:p>
        </p:txBody>
      </p:sp>
      <p:sp>
        <p:nvSpPr>
          <p:cNvPr id="3" name="Rezervirano mjesto sadržaja 2"/>
          <p:cNvSpPr>
            <a:spLocks noGrp="1"/>
          </p:cNvSpPr>
          <p:nvPr>
            <p:ph idx="1"/>
          </p:nvPr>
        </p:nvSpPr>
        <p:spPr/>
        <p:txBody>
          <a:bodyPr>
            <a:normAutofit/>
          </a:bodyPr>
          <a:lstStyle/>
          <a:p>
            <a:pPr algn="just"/>
            <a:r>
              <a:rPr lang="en-US" dirty="0"/>
              <a:t>D. 18.1.8</a:t>
            </a:r>
            <a:r>
              <a:rPr lang="en-US" i="1" dirty="0"/>
              <a:t>pr. </a:t>
            </a:r>
            <a:r>
              <a:rPr lang="hr-HR" dirty="0"/>
              <a:t> </a:t>
            </a:r>
            <a:r>
              <a:rPr lang="en-US" dirty="0"/>
              <a:t>(</a:t>
            </a:r>
            <a:r>
              <a:rPr lang="en-US" dirty="0" err="1"/>
              <a:t>Pomponius</a:t>
            </a:r>
            <a:r>
              <a:rPr lang="en-US" dirty="0"/>
              <a:t> 9 ad </a:t>
            </a:r>
            <a:r>
              <a:rPr lang="en-US" dirty="0" err="1"/>
              <a:t>Sabinum</a:t>
            </a:r>
            <a:r>
              <a:rPr lang="en-US" dirty="0"/>
              <a:t>) </a:t>
            </a:r>
            <a:r>
              <a:rPr lang="en-US" b="1" i="1" dirty="0" err="1"/>
              <a:t>Nec</a:t>
            </a:r>
            <a:r>
              <a:rPr lang="en-US" b="1" i="1" dirty="0"/>
              <a:t> </a:t>
            </a:r>
            <a:r>
              <a:rPr lang="en-US" b="1" i="1" dirty="0" err="1"/>
              <a:t>emptio</a:t>
            </a:r>
            <a:r>
              <a:rPr lang="en-US" b="1" i="1" dirty="0"/>
              <a:t> </a:t>
            </a:r>
            <a:r>
              <a:rPr lang="en-US" b="1" i="1" dirty="0" err="1"/>
              <a:t>nec</a:t>
            </a:r>
            <a:r>
              <a:rPr lang="en-US" b="1" i="1" dirty="0"/>
              <a:t> </a:t>
            </a:r>
            <a:r>
              <a:rPr lang="en-US" b="1" i="1" dirty="0" err="1"/>
              <a:t>venditio</a:t>
            </a:r>
            <a:r>
              <a:rPr lang="en-US" b="1" i="1" dirty="0"/>
              <a:t> sine re </a:t>
            </a:r>
            <a:r>
              <a:rPr lang="en-US" b="1" i="1" dirty="0" err="1"/>
              <a:t>quae</a:t>
            </a:r>
            <a:r>
              <a:rPr lang="en-US" b="1" i="1" dirty="0"/>
              <a:t> </a:t>
            </a:r>
            <a:r>
              <a:rPr lang="en-US" b="1" i="1" dirty="0" err="1"/>
              <a:t>veneat</a:t>
            </a:r>
            <a:r>
              <a:rPr lang="en-US" b="1" i="1" dirty="0"/>
              <a:t> </a:t>
            </a:r>
            <a:r>
              <a:rPr lang="en-US" b="1" i="1" dirty="0" err="1"/>
              <a:t>potest</a:t>
            </a:r>
            <a:r>
              <a:rPr lang="en-US" b="1" i="1" dirty="0"/>
              <a:t> </a:t>
            </a:r>
            <a:r>
              <a:rPr lang="en-US" b="1" i="1" dirty="0" err="1"/>
              <a:t>intellegi</a:t>
            </a:r>
            <a:r>
              <a:rPr lang="en-US" b="1" i="1" dirty="0"/>
              <a:t>.</a:t>
            </a:r>
            <a:r>
              <a:rPr lang="hr-HR" i="1" dirty="0"/>
              <a:t> </a:t>
            </a:r>
            <a:r>
              <a:rPr lang="hr-HR" i="1" dirty="0" err="1"/>
              <a:t>Et</a:t>
            </a:r>
            <a:r>
              <a:rPr lang="hr-HR" i="1" dirty="0"/>
              <a:t> </a:t>
            </a:r>
            <a:r>
              <a:rPr lang="hr-HR" i="1" dirty="0" err="1"/>
              <a:t>tamen</a:t>
            </a:r>
            <a:r>
              <a:rPr lang="hr-HR" i="1" dirty="0"/>
              <a:t> </a:t>
            </a:r>
            <a:r>
              <a:rPr lang="hr-HR" i="1" dirty="0" err="1"/>
              <a:t>fructus</a:t>
            </a:r>
            <a:r>
              <a:rPr lang="hr-HR" i="1" dirty="0"/>
              <a:t> </a:t>
            </a:r>
            <a:r>
              <a:rPr lang="hr-HR" i="1" dirty="0" err="1"/>
              <a:t>et</a:t>
            </a:r>
            <a:r>
              <a:rPr lang="hr-HR" i="1" dirty="0"/>
              <a:t> </a:t>
            </a:r>
            <a:r>
              <a:rPr lang="hr-HR" i="1" dirty="0" err="1"/>
              <a:t>partus</a:t>
            </a:r>
            <a:r>
              <a:rPr lang="hr-HR" i="1" dirty="0"/>
              <a:t> futuri </a:t>
            </a:r>
            <a:r>
              <a:rPr lang="hr-HR" i="1" dirty="0" err="1"/>
              <a:t>recte</a:t>
            </a:r>
            <a:r>
              <a:rPr lang="hr-HR" i="1" dirty="0"/>
              <a:t> </a:t>
            </a:r>
            <a:r>
              <a:rPr lang="hr-HR" i="1" dirty="0" err="1"/>
              <a:t>ementur</a:t>
            </a:r>
            <a:r>
              <a:rPr lang="hr-HR" i="1" dirty="0"/>
              <a:t>, </a:t>
            </a:r>
            <a:r>
              <a:rPr lang="hr-HR" i="1" dirty="0" err="1"/>
              <a:t>ut</a:t>
            </a:r>
            <a:r>
              <a:rPr lang="hr-HR" i="1" dirty="0"/>
              <a:t>, </a:t>
            </a:r>
            <a:r>
              <a:rPr lang="hr-HR" i="1" dirty="0" err="1"/>
              <a:t>cum</a:t>
            </a:r>
            <a:r>
              <a:rPr lang="hr-HR" i="1" dirty="0"/>
              <a:t> </a:t>
            </a:r>
            <a:r>
              <a:rPr lang="hr-HR" i="1" dirty="0" err="1"/>
              <a:t>editus</a:t>
            </a:r>
            <a:r>
              <a:rPr lang="hr-HR" i="1" dirty="0"/>
              <a:t> </a:t>
            </a:r>
            <a:r>
              <a:rPr lang="hr-HR" i="1" dirty="0" err="1"/>
              <a:t>esset</a:t>
            </a:r>
            <a:r>
              <a:rPr lang="hr-HR" i="1" dirty="0"/>
              <a:t> </a:t>
            </a:r>
            <a:r>
              <a:rPr lang="hr-HR" i="1" dirty="0" err="1"/>
              <a:t>partus</a:t>
            </a:r>
            <a:r>
              <a:rPr lang="hr-HR" i="1" dirty="0"/>
              <a:t>, </a:t>
            </a:r>
            <a:r>
              <a:rPr lang="hr-HR" i="1" dirty="0" err="1"/>
              <a:t>iam</a:t>
            </a:r>
            <a:r>
              <a:rPr lang="hr-HR" i="1" dirty="0"/>
              <a:t> </a:t>
            </a:r>
            <a:r>
              <a:rPr lang="hr-HR" i="1" dirty="0" err="1"/>
              <a:t>tunc</a:t>
            </a:r>
            <a:r>
              <a:rPr lang="hr-HR" i="1" dirty="0"/>
              <a:t>, </a:t>
            </a:r>
            <a:r>
              <a:rPr lang="hr-HR" i="1" dirty="0" err="1"/>
              <a:t>cum</a:t>
            </a:r>
            <a:r>
              <a:rPr lang="hr-HR" i="1" dirty="0"/>
              <a:t> </a:t>
            </a:r>
            <a:r>
              <a:rPr lang="hr-HR" i="1" dirty="0" err="1"/>
              <a:t>contractum</a:t>
            </a:r>
            <a:r>
              <a:rPr lang="hr-HR" i="1" dirty="0"/>
              <a:t> </a:t>
            </a:r>
            <a:r>
              <a:rPr lang="hr-HR" i="1" dirty="0" err="1"/>
              <a:t>esset</a:t>
            </a:r>
            <a:r>
              <a:rPr lang="hr-HR" i="1" dirty="0"/>
              <a:t> </a:t>
            </a:r>
            <a:r>
              <a:rPr lang="hr-HR" i="1" dirty="0" err="1"/>
              <a:t>negotium</a:t>
            </a:r>
            <a:r>
              <a:rPr lang="hr-HR" i="1" dirty="0"/>
              <a:t>, </a:t>
            </a:r>
            <a:r>
              <a:rPr lang="hr-HR" i="1" dirty="0" err="1"/>
              <a:t>venditio</a:t>
            </a:r>
            <a:r>
              <a:rPr lang="hr-HR" i="1" dirty="0"/>
              <a:t> </a:t>
            </a:r>
            <a:r>
              <a:rPr lang="hr-HR" i="1" dirty="0" err="1"/>
              <a:t>facta</a:t>
            </a:r>
            <a:r>
              <a:rPr lang="hr-HR" i="1" dirty="0"/>
              <a:t> </a:t>
            </a:r>
            <a:r>
              <a:rPr lang="hr-HR" i="1" dirty="0" err="1"/>
              <a:t>intellegatur</a:t>
            </a:r>
            <a:r>
              <a:rPr lang="hr-HR" i="1" dirty="0"/>
              <a:t>: </a:t>
            </a:r>
            <a:r>
              <a:rPr lang="hr-HR" i="1" dirty="0" err="1"/>
              <a:t>sed</a:t>
            </a:r>
            <a:r>
              <a:rPr lang="hr-HR" i="1" dirty="0"/>
              <a:t> si </a:t>
            </a:r>
            <a:r>
              <a:rPr lang="hr-HR" i="1" dirty="0" err="1"/>
              <a:t>id</a:t>
            </a:r>
            <a:r>
              <a:rPr lang="hr-HR" i="1" dirty="0"/>
              <a:t> </a:t>
            </a:r>
            <a:r>
              <a:rPr lang="hr-HR" i="1" dirty="0" err="1"/>
              <a:t>egerit</a:t>
            </a:r>
            <a:r>
              <a:rPr lang="hr-HR" i="1" dirty="0"/>
              <a:t> </a:t>
            </a:r>
            <a:r>
              <a:rPr lang="hr-HR" i="1" dirty="0" err="1"/>
              <a:t>venditor</a:t>
            </a:r>
            <a:r>
              <a:rPr lang="hr-HR" i="1" dirty="0"/>
              <a:t>, ne </a:t>
            </a:r>
            <a:r>
              <a:rPr lang="hr-HR" i="1" dirty="0" err="1"/>
              <a:t>nascatur</a:t>
            </a:r>
            <a:r>
              <a:rPr lang="hr-HR" i="1" dirty="0"/>
              <a:t> aut </a:t>
            </a:r>
            <a:r>
              <a:rPr lang="hr-HR" i="1" dirty="0" err="1"/>
              <a:t>fiant</a:t>
            </a:r>
            <a:r>
              <a:rPr lang="hr-HR" i="1" dirty="0"/>
              <a:t>, ex </a:t>
            </a:r>
            <a:r>
              <a:rPr lang="hr-HR" i="1" dirty="0" err="1"/>
              <a:t>empto</a:t>
            </a:r>
            <a:r>
              <a:rPr lang="hr-HR" i="1" dirty="0"/>
              <a:t> agi </a:t>
            </a:r>
            <a:r>
              <a:rPr lang="hr-HR" i="1" dirty="0" err="1"/>
              <a:t>posse</a:t>
            </a:r>
            <a:r>
              <a:rPr lang="hr-HR" i="1" dirty="0"/>
              <a:t>.</a:t>
            </a:r>
          </a:p>
          <a:p>
            <a:pPr algn="just"/>
            <a:r>
              <a:rPr lang="en-US" b="1" dirty="0"/>
              <a:t>pr. There can be no sale without a thing to be sold. </a:t>
            </a:r>
            <a:r>
              <a:rPr lang="en-US" dirty="0"/>
              <a:t>Nevertheless, future produce and offspring are validly purchased so that when the offspring is born, the sale is regarded as having been complete from the time of agreement. But if the vendor takes stops to prevent the birth or the growing of produce, he will be liable to the action on purchase.</a:t>
            </a:r>
          </a:p>
          <a:p>
            <a:endParaRPr lang="hr-HR" dirty="0"/>
          </a:p>
        </p:txBody>
      </p:sp>
    </p:spTree>
    <p:extLst>
      <p:ext uri="{BB962C8B-B14F-4D97-AF65-F5344CB8AC3E}">
        <p14:creationId xmlns:p14="http://schemas.microsoft.com/office/powerpoint/2010/main" val="2051825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a:t>
            </a:r>
            <a:r>
              <a:rPr lang="hr-HR" i="1" dirty="0"/>
              <a:t>Res </a:t>
            </a:r>
            <a:r>
              <a:rPr lang="hr-HR" i="1" dirty="0" err="1"/>
              <a:t>futurae</a:t>
            </a:r>
            <a:r>
              <a:rPr lang="hr-HR" i="1" dirty="0"/>
              <a:t> – </a:t>
            </a:r>
            <a:r>
              <a:rPr lang="hr-HR" i="1" dirty="0" err="1"/>
              <a:t>emptio</a:t>
            </a:r>
            <a:r>
              <a:rPr lang="hr-HR" i="1" dirty="0"/>
              <a:t> </a:t>
            </a:r>
            <a:r>
              <a:rPr lang="hr-HR" i="1" dirty="0" err="1"/>
              <a:t>spei</a:t>
            </a:r>
            <a:r>
              <a:rPr lang="hr-HR" i="1" dirty="0"/>
              <a:t> - </a:t>
            </a:r>
            <a:r>
              <a:rPr lang="hr-HR" dirty="0" err="1"/>
              <a:t>unconditional</a:t>
            </a:r>
            <a:r>
              <a:rPr lang="hr-HR" dirty="0"/>
              <a:t> sale) </a:t>
            </a:r>
          </a:p>
        </p:txBody>
      </p:sp>
      <p:sp>
        <p:nvSpPr>
          <p:cNvPr id="3" name="Rezervirano mjesto sadržaja 2"/>
          <p:cNvSpPr>
            <a:spLocks noGrp="1"/>
          </p:cNvSpPr>
          <p:nvPr>
            <p:ph idx="1"/>
          </p:nvPr>
        </p:nvSpPr>
        <p:spPr/>
        <p:txBody>
          <a:bodyPr>
            <a:normAutofit lnSpcReduction="10000"/>
          </a:bodyPr>
          <a:lstStyle/>
          <a:p>
            <a:pPr algn="just"/>
            <a:r>
              <a:rPr lang="en-US" dirty="0"/>
              <a:t>D. 18.1.8</a:t>
            </a:r>
            <a:r>
              <a:rPr lang="hr-HR" dirty="0"/>
              <a:t>.1</a:t>
            </a:r>
            <a:r>
              <a:rPr lang="en-US" i="1" dirty="0"/>
              <a:t>. </a:t>
            </a:r>
            <a:r>
              <a:rPr lang="en-US" dirty="0"/>
              <a:t>(</a:t>
            </a:r>
            <a:r>
              <a:rPr lang="en-US" i="1" dirty="0" err="1"/>
              <a:t>Pomponius</a:t>
            </a:r>
            <a:r>
              <a:rPr lang="en-US" i="1" dirty="0"/>
              <a:t> 9 ad </a:t>
            </a:r>
            <a:r>
              <a:rPr lang="en-US" i="1" dirty="0" err="1"/>
              <a:t>Sabinum</a:t>
            </a:r>
            <a:r>
              <a:rPr lang="en-US" dirty="0"/>
              <a:t>)</a:t>
            </a:r>
            <a:r>
              <a:rPr lang="hr-HR" i="1" dirty="0"/>
              <a:t> </a:t>
            </a:r>
            <a:r>
              <a:rPr lang="hr-HR" i="1" dirty="0" err="1"/>
              <a:t>Aliquando</a:t>
            </a:r>
            <a:r>
              <a:rPr lang="hr-HR" i="1" dirty="0"/>
              <a:t> </a:t>
            </a:r>
            <a:r>
              <a:rPr lang="hr-HR" i="1" dirty="0" err="1"/>
              <a:t>tamen</a:t>
            </a:r>
            <a:r>
              <a:rPr lang="hr-HR" i="1" dirty="0"/>
              <a:t> </a:t>
            </a:r>
            <a:r>
              <a:rPr lang="hr-HR" i="1" dirty="0" err="1"/>
              <a:t>et</a:t>
            </a:r>
            <a:r>
              <a:rPr lang="hr-HR" i="1" dirty="0"/>
              <a:t> sine </a:t>
            </a:r>
            <a:r>
              <a:rPr lang="hr-HR" i="1" dirty="0" err="1"/>
              <a:t>re</a:t>
            </a:r>
            <a:r>
              <a:rPr lang="hr-HR" i="1" dirty="0"/>
              <a:t> </a:t>
            </a:r>
            <a:r>
              <a:rPr lang="hr-HR" i="1" dirty="0" err="1"/>
              <a:t>venditio</a:t>
            </a:r>
            <a:r>
              <a:rPr lang="hr-HR" i="1" dirty="0"/>
              <a:t> </a:t>
            </a:r>
            <a:r>
              <a:rPr lang="hr-HR" i="1" dirty="0" err="1"/>
              <a:t>intellegitur</a:t>
            </a:r>
            <a:r>
              <a:rPr lang="hr-HR" i="1" dirty="0"/>
              <a:t>, </a:t>
            </a:r>
            <a:r>
              <a:rPr lang="hr-HR" i="1" dirty="0" err="1"/>
              <a:t>veluti</a:t>
            </a:r>
            <a:r>
              <a:rPr lang="hr-HR" i="1" dirty="0"/>
              <a:t> </a:t>
            </a:r>
            <a:r>
              <a:rPr lang="hr-HR" i="1" dirty="0" err="1"/>
              <a:t>cum</a:t>
            </a:r>
            <a:r>
              <a:rPr lang="hr-HR" i="1" dirty="0"/>
              <a:t> </a:t>
            </a:r>
            <a:r>
              <a:rPr lang="hr-HR" i="1" dirty="0" err="1"/>
              <a:t>quasi</a:t>
            </a:r>
            <a:r>
              <a:rPr lang="hr-HR" i="1" dirty="0"/>
              <a:t> </a:t>
            </a:r>
            <a:r>
              <a:rPr lang="hr-HR" i="1" dirty="0" err="1"/>
              <a:t>alea</a:t>
            </a:r>
            <a:r>
              <a:rPr lang="hr-HR" i="1" dirty="0"/>
              <a:t> </a:t>
            </a:r>
            <a:r>
              <a:rPr lang="hr-HR" i="1" dirty="0" err="1"/>
              <a:t>emitur</a:t>
            </a:r>
            <a:r>
              <a:rPr lang="hr-HR" i="1" dirty="0"/>
              <a:t>. </a:t>
            </a:r>
            <a:r>
              <a:rPr lang="hr-HR" i="1" dirty="0" err="1"/>
              <a:t>Quod</a:t>
            </a:r>
            <a:r>
              <a:rPr lang="hr-HR" i="1" dirty="0"/>
              <a:t> fit, </a:t>
            </a:r>
            <a:r>
              <a:rPr lang="hr-HR" i="1" dirty="0" err="1"/>
              <a:t>cum</a:t>
            </a:r>
            <a:r>
              <a:rPr lang="hr-HR" i="1" dirty="0"/>
              <a:t> </a:t>
            </a:r>
            <a:r>
              <a:rPr lang="hr-HR" i="1" dirty="0" err="1"/>
              <a:t>captum</a:t>
            </a:r>
            <a:r>
              <a:rPr lang="hr-HR" i="1" dirty="0"/>
              <a:t> </a:t>
            </a:r>
            <a:r>
              <a:rPr lang="hr-HR" i="1" dirty="0" err="1"/>
              <a:t>piscium</a:t>
            </a:r>
            <a:r>
              <a:rPr lang="hr-HR" i="1" dirty="0"/>
              <a:t> </a:t>
            </a:r>
            <a:r>
              <a:rPr lang="hr-HR" i="1" dirty="0" err="1"/>
              <a:t>vel</a:t>
            </a:r>
            <a:r>
              <a:rPr lang="hr-HR" i="1" dirty="0"/>
              <a:t> </a:t>
            </a:r>
            <a:r>
              <a:rPr lang="hr-HR" i="1" dirty="0" err="1"/>
              <a:t>avium</a:t>
            </a:r>
            <a:r>
              <a:rPr lang="hr-HR" i="1" dirty="0"/>
              <a:t> </a:t>
            </a:r>
            <a:r>
              <a:rPr lang="hr-HR" i="1" dirty="0" err="1"/>
              <a:t>vel</a:t>
            </a:r>
            <a:r>
              <a:rPr lang="hr-HR" i="1" dirty="0"/>
              <a:t> </a:t>
            </a:r>
            <a:r>
              <a:rPr lang="hr-HR" i="1" dirty="0" err="1"/>
              <a:t>missilium</a:t>
            </a:r>
            <a:r>
              <a:rPr lang="hr-HR" i="1" dirty="0"/>
              <a:t> </a:t>
            </a:r>
            <a:r>
              <a:rPr lang="hr-HR" i="1" dirty="0" err="1"/>
              <a:t>emitur</a:t>
            </a:r>
            <a:r>
              <a:rPr lang="hr-HR" i="1" dirty="0"/>
              <a:t>: </a:t>
            </a:r>
            <a:r>
              <a:rPr lang="hr-HR" i="1" dirty="0" err="1"/>
              <a:t>emptio</a:t>
            </a:r>
            <a:r>
              <a:rPr lang="hr-HR" i="1" dirty="0"/>
              <a:t> </a:t>
            </a:r>
            <a:r>
              <a:rPr lang="hr-HR" i="1" dirty="0" err="1"/>
              <a:t>enim</a:t>
            </a:r>
            <a:r>
              <a:rPr lang="hr-HR" i="1" dirty="0"/>
              <a:t> </a:t>
            </a:r>
            <a:r>
              <a:rPr lang="hr-HR" i="1" dirty="0" err="1"/>
              <a:t>contrahitur</a:t>
            </a:r>
            <a:r>
              <a:rPr lang="hr-HR" i="1" dirty="0"/>
              <a:t> </a:t>
            </a:r>
            <a:r>
              <a:rPr lang="hr-HR" i="1" dirty="0" err="1"/>
              <a:t>etiam</a:t>
            </a:r>
            <a:r>
              <a:rPr lang="hr-HR" i="1" dirty="0"/>
              <a:t> si </a:t>
            </a:r>
            <a:r>
              <a:rPr lang="hr-HR" i="1" dirty="0" err="1"/>
              <a:t>nihil</a:t>
            </a:r>
            <a:r>
              <a:rPr lang="hr-HR" i="1" dirty="0"/>
              <a:t> </a:t>
            </a:r>
            <a:r>
              <a:rPr lang="hr-HR" i="1" dirty="0" err="1"/>
              <a:t>inciderit</a:t>
            </a:r>
            <a:r>
              <a:rPr lang="hr-HR" i="1" dirty="0"/>
              <a:t>, </a:t>
            </a:r>
            <a:r>
              <a:rPr lang="hr-HR" i="1" dirty="0" err="1"/>
              <a:t>quia</a:t>
            </a:r>
            <a:r>
              <a:rPr lang="hr-HR" i="1" dirty="0"/>
              <a:t> </a:t>
            </a:r>
            <a:r>
              <a:rPr lang="hr-HR" i="1" dirty="0" err="1"/>
              <a:t>spei</a:t>
            </a:r>
            <a:r>
              <a:rPr lang="hr-HR" i="1" dirty="0"/>
              <a:t> </a:t>
            </a:r>
            <a:r>
              <a:rPr lang="hr-HR" i="1" dirty="0" err="1"/>
              <a:t>emptio</a:t>
            </a:r>
            <a:r>
              <a:rPr lang="hr-HR" i="1" dirty="0"/>
              <a:t> </a:t>
            </a:r>
            <a:r>
              <a:rPr lang="hr-HR" i="1" dirty="0" err="1"/>
              <a:t>est</a:t>
            </a:r>
            <a:r>
              <a:rPr lang="hr-HR" i="1" dirty="0"/>
              <a:t>: </a:t>
            </a:r>
            <a:r>
              <a:rPr lang="hr-HR" i="1" dirty="0" err="1"/>
              <a:t>et</a:t>
            </a:r>
            <a:r>
              <a:rPr lang="hr-HR" i="1" dirty="0"/>
              <a:t> </a:t>
            </a:r>
            <a:r>
              <a:rPr lang="hr-HR" i="1" dirty="0" err="1"/>
              <a:t>quod</a:t>
            </a:r>
            <a:r>
              <a:rPr lang="hr-HR" i="1" dirty="0"/>
              <a:t> </a:t>
            </a:r>
            <a:r>
              <a:rPr lang="hr-HR" i="1" dirty="0" err="1"/>
              <a:t>missilium</a:t>
            </a:r>
            <a:r>
              <a:rPr lang="hr-HR" i="1" dirty="0"/>
              <a:t> </a:t>
            </a:r>
            <a:r>
              <a:rPr lang="hr-HR" i="1" dirty="0" err="1"/>
              <a:t>nomine</a:t>
            </a:r>
            <a:r>
              <a:rPr lang="hr-HR" i="1" dirty="0"/>
              <a:t> </a:t>
            </a:r>
            <a:r>
              <a:rPr lang="hr-HR" i="1" dirty="0" err="1"/>
              <a:t>eo</a:t>
            </a:r>
            <a:r>
              <a:rPr lang="hr-HR" i="1" dirty="0"/>
              <a:t> </a:t>
            </a:r>
            <a:r>
              <a:rPr lang="hr-HR" i="1" dirty="0" err="1"/>
              <a:t>casu</a:t>
            </a:r>
            <a:r>
              <a:rPr lang="hr-HR" i="1" dirty="0"/>
              <a:t> </a:t>
            </a:r>
            <a:r>
              <a:rPr lang="hr-HR" i="1" dirty="0" err="1"/>
              <a:t>captum</a:t>
            </a:r>
            <a:r>
              <a:rPr lang="hr-HR" i="1" dirty="0"/>
              <a:t> </a:t>
            </a:r>
            <a:r>
              <a:rPr lang="hr-HR" i="1" dirty="0" err="1"/>
              <a:t>est</a:t>
            </a:r>
            <a:r>
              <a:rPr lang="hr-HR" i="1" dirty="0"/>
              <a:t> si </a:t>
            </a:r>
            <a:r>
              <a:rPr lang="hr-HR" i="1" dirty="0" err="1"/>
              <a:t>evictum</a:t>
            </a:r>
            <a:r>
              <a:rPr lang="hr-HR" i="1" dirty="0"/>
              <a:t> </a:t>
            </a:r>
            <a:r>
              <a:rPr lang="hr-HR" i="1" dirty="0" err="1"/>
              <a:t>fuerit</a:t>
            </a:r>
            <a:r>
              <a:rPr lang="hr-HR" i="1" dirty="0"/>
              <a:t>, </a:t>
            </a:r>
            <a:r>
              <a:rPr lang="hr-HR" i="1" dirty="0" err="1"/>
              <a:t>nulla</a:t>
            </a:r>
            <a:r>
              <a:rPr lang="hr-HR" i="1" dirty="0"/>
              <a:t> </a:t>
            </a:r>
            <a:r>
              <a:rPr lang="hr-HR" i="1" dirty="0" err="1"/>
              <a:t>eo</a:t>
            </a:r>
            <a:r>
              <a:rPr lang="hr-HR" i="1" dirty="0"/>
              <a:t> </a:t>
            </a:r>
            <a:r>
              <a:rPr lang="hr-HR" i="1" dirty="0" err="1"/>
              <a:t>nomine</a:t>
            </a:r>
            <a:r>
              <a:rPr lang="hr-HR" i="1" dirty="0"/>
              <a:t> ex </a:t>
            </a:r>
            <a:r>
              <a:rPr lang="hr-HR" i="1" dirty="0" err="1"/>
              <a:t>empto</a:t>
            </a:r>
            <a:r>
              <a:rPr lang="hr-HR" i="1" dirty="0"/>
              <a:t> </a:t>
            </a:r>
            <a:r>
              <a:rPr lang="hr-HR" i="1" dirty="0" err="1"/>
              <a:t>obligatio</a:t>
            </a:r>
            <a:r>
              <a:rPr lang="hr-HR" i="1" dirty="0"/>
              <a:t> </a:t>
            </a:r>
            <a:r>
              <a:rPr lang="hr-HR" i="1" dirty="0" err="1"/>
              <a:t>contrahitur</a:t>
            </a:r>
            <a:r>
              <a:rPr lang="hr-HR" i="1" dirty="0"/>
              <a:t>, </a:t>
            </a:r>
            <a:r>
              <a:rPr lang="hr-HR" i="1" dirty="0" err="1"/>
              <a:t>quia</a:t>
            </a:r>
            <a:r>
              <a:rPr lang="hr-HR" i="1" dirty="0"/>
              <a:t> </a:t>
            </a:r>
            <a:r>
              <a:rPr lang="hr-HR" i="1" dirty="0" err="1"/>
              <a:t>id</a:t>
            </a:r>
            <a:r>
              <a:rPr lang="hr-HR" i="1" dirty="0"/>
              <a:t> </a:t>
            </a:r>
            <a:r>
              <a:rPr lang="hr-HR" i="1" dirty="0" err="1"/>
              <a:t>actum</a:t>
            </a:r>
            <a:r>
              <a:rPr lang="hr-HR" i="1" dirty="0"/>
              <a:t> </a:t>
            </a:r>
            <a:r>
              <a:rPr lang="hr-HR" i="1" dirty="0" err="1"/>
              <a:t>intellegitur</a:t>
            </a:r>
            <a:r>
              <a:rPr lang="hr-HR" i="1" dirty="0"/>
              <a:t>.</a:t>
            </a:r>
          </a:p>
          <a:p>
            <a:pPr algn="just"/>
            <a:r>
              <a:rPr lang="en-US" dirty="0"/>
              <a:t>Sometimes, indeed, there is held to be a sale even without a thing, as where what is bought is, as it were, a chance</a:t>
            </a:r>
            <a:r>
              <a:rPr lang="hr-HR" dirty="0"/>
              <a:t>. </a:t>
            </a:r>
            <a:r>
              <a:rPr lang="en-US" dirty="0"/>
              <a:t>This is the case with the purchase of a catch of birds or fish or of largesse showered down. The contract is valid even if nothing results, because it is a purchase of an expectancy and, in the case of largesse, if there is eviction from what is caught, no purchase proceedings will lie, because the parties are deemed to have contracted on that basis. </a:t>
            </a:r>
          </a:p>
        </p:txBody>
      </p:sp>
    </p:spTree>
    <p:extLst>
      <p:ext uri="{BB962C8B-B14F-4D97-AF65-F5344CB8AC3E}">
        <p14:creationId xmlns:p14="http://schemas.microsoft.com/office/powerpoint/2010/main" val="2828351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a:t>
            </a:r>
            <a:r>
              <a:rPr lang="hr-HR" i="1" dirty="0" err="1"/>
              <a:t>Emptio</a:t>
            </a:r>
            <a:r>
              <a:rPr lang="hr-HR" i="1" dirty="0"/>
              <a:t> </a:t>
            </a:r>
            <a:r>
              <a:rPr lang="hr-HR" i="1" dirty="0" err="1"/>
              <a:t>rei</a:t>
            </a:r>
            <a:r>
              <a:rPr lang="hr-HR" i="1" dirty="0"/>
              <a:t> </a:t>
            </a:r>
            <a:r>
              <a:rPr lang="hr-HR" i="1" dirty="0" err="1"/>
              <a:t>suae</a:t>
            </a:r>
            <a:r>
              <a:rPr lang="hr-HR" dirty="0"/>
              <a:t>)</a:t>
            </a:r>
          </a:p>
        </p:txBody>
      </p:sp>
      <p:sp>
        <p:nvSpPr>
          <p:cNvPr id="3" name="Rezervirano mjesto sadržaja 2"/>
          <p:cNvSpPr>
            <a:spLocks noGrp="1"/>
          </p:cNvSpPr>
          <p:nvPr>
            <p:ph idx="1"/>
          </p:nvPr>
        </p:nvSpPr>
        <p:spPr/>
        <p:txBody>
          <a:bodyPr>
            <a:normAutofit fontScale="85000" lnSpcReduction="20000"/>
          </a:bodyPr>
          <a:lstStyle/>
          <a:p>
            <a:r>
              <a:rPr lang="hr-HR" dirty="0"/>
              <a:t>D. 50.17.45pr. (</a:t>
            </a:r>
            <a:r>
              <a:rPr lang="hr-HR" i="1" dirty="0" err="1"/>
              <a:t>Ulpianus</a:t>
            </a:r>
            <a:r>
              <a:rPr lang="hr-HR" i="1" dirty="0"/>
              <a:t> 30 ad </a:t>
            </a:r>
            <a:r>
              <a:rPr lang="hr-HR" i="1" dirty="0" err="1"/>
              <a:t>edictum</a:t>
            </a:r>
            <a:r>
              <a:rPr lang="hr-HR" dirty="0"/>
              <a:t>) </a:t>
            </a:r>
            <a:r>
              <a:rPr lang="hr-HR" i="1" dirty="0" err="1"/>
              <a:t>Neque</a:t>
            </a:r>
            <a:r>
              <a:rPr lang="hr-HR" i="1" dirty="0"/>
              <a:t> </a:t>
            </a:r>
            <a:r>
              <a:rPr lang="hr-HR" i="1" dirty="0" err="1"/>
              <a:t>pignus</a:t>
            </a:r>
            <a:r>
              <a:rPr lang="hr-HR" i="1" dirty="0"/>
              <a:t> </a:t>
            </a:r>
            <a:r>
              <a:rPr lang="hr-HR" i="1" dirty="0" err="1"/>
              <a:t>neque</a:t>
            </a:r>
            <a:r>
              <a:rPr lang="hr-HR" i="1" dirty="0"/>
              <a:t> </a:t>
            </a:r>
            <a:r>
              <a:rPr lang="hr-HR" i="1" dirty="0" err="1"/>
              <a:t>depositum</a:t>
            </a:r>
            <a:r>
              <a:rPr lang="hr-HR" i="1" dirty="0"/>
              <a:t> </a:t>
            </a:r>
            <a:r>
              <a:rPr lang="hr-HR" i="1" dirty="0" err="1"/>
              <a:t>neque</a:t>
            </a:r>
            <a:r>
              <a:rPr lang="hr-HR" i="1" dirty="0"/>
              <a:t> </a:t>
            </a:r>
            <a:r>
              <a:rPr lang="hr-HR" i="1" dirty="0" err="1"/>
              <a:t>precarium</a:t>
            </a:r>
            <a:r>
              <a:rPr lang="hr-HR" i="1" dirty="0"/>
              <a:t> </a:t>
            </a:r>
            <a:r>
              <a:rPr lang="hr-HR" i="1" dirty="0" err="1"/>
              <a:t>neque</a:t>
            </a:r>
            <a:r>
              <a:rPr lang="hr-HR" i="1" dirty="0"/>
              <a:t> </a:t>
            </a:r>
            <a:r>
              <a:rPr lang="hr-HR" i="1" dirty="0" err="1"/>
              <a:t>emptio</a:t>
            </a:r>
            <a:r>
              <a:rPr lang="hr-HR" i="1" dirty="0"/>
              <a:t> </a:t>
            </a:r>
            <a:r>
              <a:rPr lang="hr-HR" i="1" dirty="0" err="1"/>
              <a:t>neque</a:t>
            </a:r>
            <a:r>
              <a:rPr lang="hr-HR" i="1" dirty="0"/>
              <a:t> </a:t>
            </a:r>
            <a:r>
              <a:rPr lang="hr-HR" i="1" dirty="0" err="1"/>
              <a:t>locatio</a:t>
            </a:r>
            <a:r>
              <a:rPr lang="hr-HR" i="1" dirty="0"/>
              <a:t> </a:t>
            </a:r>
            <a:r>
              <a:rPr lang="hr-HR" i="1" dirty="0" err="1"/>
              <a:t>rei</a:t>
            </a:r>
            <a:r>
              <a:rPr lang="hr-HR" i="1" dirty="0"/>
              <a:t> </a:t>
            </a:r>
            <a:r>
              <a:rPr lang="hr-HR" i="1" dirty="0" err="1"/>
              <a:t>suae</a:t>
            </a:r>
            <a:r>
              <a:rPr lang="hr-HR" i="1" dirty="0"/>
              <a:t> </a:t>
            </a:r>
            <a:r>
              <a:rPr lang="hr-HR" i="1" dirty="0" err="1"/>
              <a:t>consistere</a:t>
            </a:r>
            <a:r>
              <a:rPr lang="hr-HR" i="1" dirty="0"/>
              <a:t> </a:t>
            </a:r>
            <a:r>
              <a:rPr lang="hr-HR" i="1" dirty="0" err="1"/>
              <a:t>potest</a:t>
            </a:r>
            <a:r>
              <a:rPr lang="hr-HR" i="1" dirty="0"/>
              <a:t>.</a:t>
            </a:r>
          </a:p>
          <a:p>
            <a:r>
              <a:rPr lang="hr-HR" dirty="0" err="1"/>
              <a:t>Neither</a:t>
            </a:r>
            <a:r>
              <a:rPr lang="hr-HR" dirty="0"/>
              <a:t> </a:t>
            </a:r>
            <a:r>
              <a:rPr lang="hr-HR" dirty="0" err="1"/>
              <a:t>pledge</a:t>
            </a:r>
            <a:r>
              <a:rPr lang="hr-HR" dirty="0"/>
              <a:t> </a:t>
            </a:r>
            <a:r>
              <a:rPr lang="hr-HR" dirty="0" err="1"/>
              <a:t>nor</a:t>
            </a:r>
            <a:r>
              <a:rPr lang="hr-HR" dirty="0"/>
              <a:t> </a:t>
            </a:r>
            <a:r>
              <a:rPr lang="hr-HR" dirty="0" err="1"/>
              <a:t>safekeeping</a:t>
            </a:r>
            <a:r>
              <a:rPr lang="hr-HR" dirty="0"/>
              <a:t> </a:t>
            </a:r>
            <a:r>
              <a:rPr lang="hr-HR" dirty="0" err="1"/>
              <a:t>nor</a:t>
            </a:r>
            <a:r>
              <a:rPr lang="hr-HR" dirty="0"/>
              <a:t> </a:t>
            </a:r>
            <a:r>
              <a:rPr lang="hr-HR" dirty="0" err="1"/>
              <a:t>precarium</a:t>
            </a:r>
            <a:r>
              <a:rPr lang="hr-HR" dirty="0"/>
              <a:t> </a:t>
            </a:r>
            <a:r>
              <a:rPr lang="hr-HR" dirty="0" err="1"/>
              <a:t>nor</a:t>
            </a:r>
            <a:r>
              <a:rPr lang="hr-HR" dirty="0"/>
              <a:t> sale </a:t>
            </a:r>
            <a:r>
              <a:rPr lang="hr-HR" dirty="0" err="1"/>
              <a:t>nor</a:t>
            </a:r>
            <a:r>
              <a:rPr lang="hr-HR" dirty="0"/>
              <a:t> </a:t>
            </a:r>
            <a:r>
              <a:rPr lang="hr-HR" dirty="0" err="1"/>
              <a:t>letting</a:t>
            </a:r>
            <a:r>
              <a:rPr lang="hr-HR" dirty="0"/>
              <a:t> </a:t>
            </a:r>
            <a:r>
              <a:rPr lang="hr-HR" dirty="0" err="1"/>
              <a:t>can</a:t>
            </a:r>
            <a:r>
              <a:rPr lang="hr-HR" dirty="0"/>
              <a:t> </a:t>
            </a:r>
            <a:r>
              <a:rPr lang="hr-HR" dirty="0" err="1"/>
              <a:t>consist</a:t>
            </a:r>
            <a:r>
              <a:rPr lang="hr-HR" dirty="0"/>
              <a:t> </a:t>
            </a:r>
            <a:r>
              <a:rPr lang="hr-HR" dirty="0" err="1"/>
              <a:t>of</a:t>
            </a:r>
            <a:r>
              <a:rPr lang="hr-HR" dirty="0"/>
              <a:t> </a:t>
            </a:r>
            <a:r>
              <a:rPr lang="hr-HR" dirty="0" err="1"/>
              <a:t>our</a:t>
            </a:r>
            <a:r>
              <a:rPr lang="hr-HR" dirty="0"/>
              <a:t> </a:t>
            </a:r>
            <a:r>
              <a:rPr lang="hr-HR" dirty="0" err="1"/>
              <a:t>own</a:t>
            </a:r>
            <a:r>
              <a:rPr lang="hr-HR" dirty="0"/>
              <a:t> </a:t>
            </a:r>
            <a:r>
              <a:rPr lang="hr-HR" dirty="0" err="1"/>
              <a:t>thing</a:t>
            </a:r>
            <a:r>
              <a:rPr lang="hr-HR" dirty="0"/>
              <a:t>.</a:t>
            </a:r>
          </a:p>
          <a:p>
            <a:pPr algn="just"/>
            <a:endParaRPr lang="hr-HR" dirty="0"/>
          </a:p>
          <a:p>
            <a:pPr algn="just"/>
            <a:r>
              <a:rPr lang="hr-HR" dirty="0"/>
              <a:t>D. 18.1.16 (</a:t>
            </a:r>
            <a:r>
              <a:rPr lang="hr-HR" dirty="0" err="1"/>
              <a:t>Pomponius</a:t>
            </a:r>
            <a:r>
              <a:rPr lang="hr-HR" dirty="0"/>
              <a:t> 9 ad </a:t>
            </a:r>
            <a:r>
              <a:rPr lang="hr-HR" dirty="0" err="1"/>
              <a:t>Sabinum</a:t>
            </a:r>
            <a:r>
              <a:rPr lang="hr-HR" dirty="0"/>
              <a:t>) </a:t>
            </a:r>
            <a:r>
              <a:rPr lang="hr-HR" i="1" dirty="0"/>
              <a:t>pr. </a:t>
            </a:r>
            <a:r>
              <a:rPr lang="hr-HR" i="1" dirty="0" err="1"/>
              <a:t>Suae</a:t>
            </a:r>
            <a:r>
              <a:rPr lang="hr-HR" i="1" dirty="0"/>
              <a:t> </a:t>
            </a:r>
            <a:r>
              <a:rPr lang="hr-HR" i="1" dirty="0" err="1"/>
              <a:t>rei</a:t>
            </a:r>
            <a:r>
              <a:rPr lang="hr-HR" i="1" dirty="0"/>
              <a:t> </a:t>
            </a:r>
            <a:r>
              <a:rPr lang="hr-HR" i="1" dirty="0" err="1"/>
              <a:t>emptio</a:t>
            </a:r>
            <a:r>
              <a:rPr lang="hr-HR" i="1" dirty="0"/>
              <a:t> </a:t>
            </a:r>
            <a:r>
              <a:rPr lang="hr-HR" i="1" dirty="0" err="1"/>
              <a:t>non</a:t>
            </a:r>
            <a:r>
              <a:rPr lang="hr-HR" i="1" dirty="0"/>
              <a:t> </a:t>
            </a:r>
            <a:r>
              <a:rPr lang="hr-HR" i="1" dirty="0" err="1"/>
              <a:t>valet</a:t>
            </a:r>
            <a:r>
              <a:rPr lang="hr-HR" i="1" dirty="0"/>
              <a:t>, sive </a:t>
            </a:r>
            <a:r>
              <a:rPr lang="hr-HR" i="1" dirty="0" err="1"/>
              <a:t>sciens</a:t>
            </a:r>
            <a:r>
              <a:rPr lang="hr-HR" i="1" dirty="0"/>
              <a:t> sive </a:t>
            </a:r>
            <a:r>
              <a:rPr lang="hr-HR" i="1" dirty="0" err="1"/>
              <a:t>ignorans</a:t>
            </a:r>
            <a:r>
              <a:rPr lang="hr-HR" i="1" dirty="0"/>
              <a:t> </a:t>
            </a:r>
            <a:r>
              <a:rPr lang="hr-HR" i="1" dirty="0" err="1"/>
              <a:t>emi</a:t>
            </a:r>
            <a:r>
              <a:rPr lang="hr-HR" i="1" dirty="0"/>
              <a:t>: </a:t>
            </a:r>
            <a:r>
              <a:rPr lang="hr-HR" i="1" dirty="0" err="1"/>
              <a:t>sed</a:t>
            </a:r>
            <a:r>
              <a:rPr lang="hr-HR" i="1" dirty="0"/>
              <a:t> si </a:t>
            </a:r>
            <a:r>
              <a:rPr lang="hr-HR" i="1" dirty="0" err="1"/>
              <a:t>ignorans</a:t>
            </a:r>
            <a:r>
              <a:rPr lang="hr-HR" i="1" dirty="0"/>
              <a:t> </a:t>
            </a:r>
            <a:r>
              <a:rPr lang="hr-HR" i="1" dirty="0" err="1"/>
              <a:t>emi</a:t>
            </a:r>
            <a:r>
              <a:rPr lang="hr-HR" i="1" dirty="0"/>
              <a:t>, </a:t>
            </a:r>
            <a:r>
              <a:rPr lang="hr-HR" i="1" dirty="0" err="1"/>
              <a:t>quod</a:t>
            </a:r>
            <a:r>
              <a:rPr lang="hr-HR" i="1" dirty="0"/>
              <a:t> </a:t>
            </a:r>
            <a:r>
              <a:rPr lang="hr-HR" i="1" dirty="0" err="1"/>
              <a:t>solvero</a:t>
            </a:r>
            <a:r>
              <a:rPr lang="hr-HR" i="1" dirty="0"/>
              <a:t> </a:t>
            </a:r>
            <a:r>
              <a:rPr lang="hr-HR" i="1" dirty="0" err="1"/>
              <a:t>repetere</a:t>
            </a:r>
            <a:r>
              <a:rPr lang="hr-HR" i="1" dirty="0"/>
              <a:t> </a:t>
            </a:r>
            <a:r>
              <a:rPr lang="hr-HR" i="1" dirty="0" err="1"/>
              <a:t>potero</a:t>
            </a:r>
            <a:r>
              <a:rPr lang="hr-HR" i="1" dirty="0"/>
              <a:t>, </a:t>
            </a:r>
            <a:r>
              <a:rPr lang="hr-HR" i="1" dirty="0" err="1"/>
              <a:t>quia</a:t>
            </a:r>
            <a:r>
              <a:rPr lang="hr-HR" i="1" dirty="0"/>
              <a:t> </a:t>
            </a:r>
            <a:r>
              <a:rPr lang="hr-HR" i="1" dirty="0" err="1"/>
              <a:t>nulla</a:t>
            </a:r>
            <a:r>
              <a:rPr lang="hr-HR" i="1" dirty="0"/>
              <a:t> </a:t>
            </a:r>
            <a:r>
              <a:rPr lang="hr-HR" i="1" dirty="0" err="1"/>
              <a:t>obligatio</a:t>
            </a:r>
            <a:r>
              <a:rPr lang="hr-HR" i="1" dirty="0"/>
              <a:t> </a:t>
            </a:r>
            <a:r>
              <a:rPr lang="hr-HR" i="1" dirty="0" err="1"/>
              <a:t>fuit</a:t>
            </a:r>
            <a:r>
              <a:rPr lang="hr-HR" i="1" dirty="0"/>
              <a:t>. 1. </a:t>
            </a:r>
            <a:r>
              <a:rPr lang="hr-HR" i="1" dirty="0" err="1"/>
              <a:t>Nec</a:t>
            </a:r>
            <a:r>
              <a:rPr lang="hr-HR" i="1" dirty="0"/>
              <a:t> </a:t>
            </a:r>
            <a:r>
              <a:rPr lang="hr-HR" i="1" dirty="0" err="1"/>
              <a:t>tamen</a:t>
            </a:r>
            <a:r>
              <a:rPr lang="hr-HR" i="1" dirty="0"/>
              <a:t> </a:t>
            </a:r>
            <a:r>
              <a:rPr lang="hr-HR" i="1" dirty="0" err="1"/>
              <a:t>emptioni</a:t>
            </a:r>
            <a:r>
              <a:rPr lang="hr-HR" i="1" dirty="0"/>
              <a:t> </a:t>
            </a:r>
            <a:r>
              <a:rPr lang="hr-HR" i="1" dirty="0" err="1"/>
              <a:t>obstat</a:t>
            </a:r>
            <a:r>
              <a:rPr lang="hr-HR" i="1" dirty="0"/>
              <a:t>, si </a:t>
            </a:r>
            <a:r>
              <a:rPr lang="hr-HR" i="1" dirty="0" err="1"/>
              <a:t>in</a:t>
            </a:r>
            <a:r>
              <a:rPr lang="hr-HR" i="1" dirty="0"/>
              <a:t> </a:t>
            </a:r>
            <a:r>
              <a:rPr lang="hr-HR" i="1" dirty="0" err="1"/>
              <a:t>ea</a:t>
            </a:r>
            <a:r>
              <a:rPr lang="hr-HR" i="1" dirty="0"/>
              <a:t> </a:t>
            </a:r>
            <a:r>
              <a:rPr lang="hr-HR" i="1" dirty="0" err="1"/>
              <a:t>re</a:t>
            </a:r>
            <a:r>
              <a:rPr lang="hr-HR" i="1" dirty="0"/>
              <a:t> </a:t>
            </a:r>
            <a:r>
              <a:rPr lang="hr-HR" i="1" dirty="0" err="1"/>
              <a:t>usus</a:t>
            </a:r>
            <a:r>
              <a:rPr lang="hr-HR" i="1" dirty="0"/>
              <a:t> </a:t>
            </a:r>
            <a:r>
              <a:rPr lang="hr-HR" i="1" dirty="0" err="1"/>
              <a:t>fructus</a:t>
            </a:r>
            <a:r>
              <a:rPr lang="hr-HR" i="1" dirty="0"/>
              <a:t> </a:t>
            </a:r>
            <a:r>
              <a:rPr lang="hr-HR" i="1" dirty="0" err="1"/>
              <a:t>dumtaxat</a:t>
            </a:r>
            <a:r>
              <a:rPr lang="hr-HR" i="1" dirty="0"/>
              <a:t> </a:t>
            </a:r>
            <a:r>
              <a:rPr lang="hr-HR" i="1" dirty="0" err="1"/>
              <a:t>ementis</a:t>
            </a:r>
            <a:r>
              <a:rPr lang="hr-HR" i="1" dirty="0"/>
              <a:t> sit:</a:t>
            </a:r>
          </a:p>
          <a:p>
            <a:pPr algn="just"/>
            <a:r>
              <a:rPr lang="hr-HR" dirty="0"/>
              <a:t>p</a:t>
            </a:r>
            <a:r>
              <a:rPr lang="en-US" dirty="0"/>
              <a:t>r. Regardless of the purchaser's state of knowledge, </a:t>
            </a:r>
            <a:r>
              <a:rPr lang="en-US" b="1" dirty="0"/>
              <a:t>purchase of one's own property is void</a:t>
            </a:r>
            <a:r>
              <a:rPr lang="en-US" dirty="0"/>
              <a:t>; but if he bought in ignorance, he can recover </a:t>
            </a:r>
            <a:r>
              <a:rPr lang="en-US" dirty="0" err="1"/>
              <a:t>th</a:t>
            </a:r>
            <a:r>
              <a:rPr lang="hr-HR" dirty="0"/>
              <a:t>e</a:t>
            </a:r>
            <a:r>
              <a:rPr lang="en-US" dirty="0"/>
              <a:t> price he paid, because he was under no obligation. 1. There is, though, no bar to the </a:t>
            </a:r>
            <a:r>
              <a:rPr lang="en-US" dirty="0" err="1"/>
              <a:t>pu</a:t>
            </a:r>
            <a:r>
              <a:rPr lang="hr-HR" dirty="0"/>
              <a:t>r</a:t>
            </a:r>
            <a:r>
              <a:rPr lang="en-US" dirty="0"/>
              <a:t>chase if the purchaser presently has only a usufruct in the thing. </a:t>
            </a:r>
            <a:endParaRPr lang="hr-HR" dirty="0"/>
          </a:p>
          <a:p>
            <a:pPr algn="just"/>
            <a:endParaRPr lang="hr-HR" dirty="0"/>
          </a:p>
          <a:p>
            <a:pPr algn="just"/>
            <a:r>
              <a:rPr lang="hr-HR" dirty="0"/>
              <a:t>D. </a:t>
            </a:r>
            <a:r>
              <a:rPr lang="it-IT" dirty="0"/>
              <a:t>18.1.34</a:t>
            </a:r>
            <a:r>
              <a:rPr lang="hr-HR" dirty="0"/>
              <a:t>.4 (</a:t>
            </a:r>
            <a:r>
              <a:rPr lang="it-IT" dirty="0" err="1"/>
              <a:t>Paulus</a:t>
            </a:r>
            <a:r>
              <a:rPr lang="it-IT" dirty="0"/>
              <a:t> 33 ad </a:t>
            </a:r>
            <a:r>
              <a:rPr lang="it-IT" dirty="0" err="1"/>
              <a:t>edictum</a:t>
            </a:r>
            <a:r>
              <a:rPr lang="hr-HR" dirty="0"/>
              <a:t>) </a:t>
            </a:r>
            <a:r>
              <a:rPr lang="hr-HR" i="1" dirty="0"/>
              <a:t>Rei </a:t>
            </a:r>
            <a:r>
              <a:rPr lang="hr-HR" i="1" dirty="0" err="1"/>
              <a:t>suae</a:t>
            </a:r>
            <a:r>
              <a:rPr lang="hr-HR" i="1" dirty="0"/>
              <a:t> </a:t>
            </a:r>
            <a:r>
              <a:rPr lang="hr-HR" i="1" dirty="0" err="1"/>
              <a:t>emptio</a:t>
            </a:r>
            <a:r>
              <a:rPr lang="hr-HR" i="1" dirty="0"/>
              <a:t> </a:t>
            </a:r>
            <a:r>
              <a:rPr lang="hr-HR" i="1" dirty="0" err="1"/>
              <a:t>tunc</a:t>
            </a:r>
            <a:r>
              <a:rPr lang="hr-HR" i="1" dirty="0"/>
              <a:t> </a:t>
            </a:r>
            <a:r>
              <a:rPr lang="hr-HR" i="1" dirty="0" err="1"/>
              <a:t>valet</a:t>
            </a:r>
            <a:r>
              <a:rPr lang="hr-HR" i="1" dirty="0"/>
              <a:t>, </a:t>
            </a:r>
            <a:r>
              <a:rPr lang="hr-HR" i="1" dirty="0" err="1"/>
              <a:t>cum</a:t>
            </a:r>
            <a:r>
              <a:rPr lang="hr-HR" i="1" dirty="0"/>
              <a:t> </a:t>
            </a:r>
            <a:r>
              <a:rPr lang="hr-HR" i="1" dirty="0" err="1"/>
              <a:t>ab</a:t>
            </a:r>
            <a:r>
              <a:rPr lang="hr-HR" i="1" dirty="0"/>
              <a:t> </a:t>
            </a:r>
            <a:r>
              <a:rPr lang="hr-HR" i="1" dirty="0" err="1"/>
              <a:t>initio</a:t>
            </a:r>
            <a:r>
              <a:rPr lang="hr-HR" i="1" dirty="0"/>
              <a:t> </a:t>
            </a:r>
            <a:r>
              <a:rPr lang="hr-HR" i="1" dirty="0" err="1"/>
              <a:t>id</a:t>
            </a:r>
            <a:r>
              <a:rPr lang="hr-HR" i="1" dirty="0"/>
              <a:t> </a:t>
            </a:r>
            <a:r>
              <a:rPr lang="hr-HR" i="1" dirty="0" err="1"/>
              <a:t>agatur</a:t>
            </a:r>
            <a:r>
              <a:rPr lang="hr-HR" i="1" dirty="0"/>
              <a:t>, </a:t>
            </a:r>
            <a:r>
              <a:rPr lang="hr-HR" i="1" dirty="0" err="1"/>
              <a:t>ut</a:t>
            </a:r>
            <a:r>
              <a:rPr lang="hr-HR" i="1" dirty="0"/>
              <a:t> </a:t>
            </a:r>
            <a:r>
              <a:rPr lang="hr-HR" i="1" dirty="0" err="1"/>
              <a:t>possessionem</a:t>
            </a:r>
            <a:r>
              <a:rPr lang="hr-HR" i="1" dirty="0"/>
              <a:t> </a:t>
            </a:r>
            <a:r>
              <a:rPr lang="hr-HR" i="1" dirty="0" err="1"/>
              <a:t>emat</a:t>
            </a:r>
            <a:r>
              <a:rPr lang="hr-HR" i="1" dirty="0"/>
              <a:t>, </a:t>
            </a:r>
            <a:r>
              <a:rPr lang="hr-HR" i="1" dirty="0" err="1"/>
              <a:t>quam</a:t>
            </a:r>
            <a:r>
              <a:rPr lang="hr-HR" i="1" dirty="0"/>
              <a:t> forte </a:t>
            </a:r>
            <a:r>
              <a:rPr lang="hr-HR" i="1" dirty="0" err="1"/>
              <a:t>venditor</a:t>
            </a:r>
            <a:r>
              <a:rPr lang="hr-HR" i="1" dirty="0"/>
              <a:t> </a:t>
            </a:r>
            <a:r>
              <a:rPr lang="hr-HR" i="1" dirty="0" err="1"/>
              <a:t>habuit</a:t>
            </a:r>
            <a:r>
              <a:rPr lang="hr-HR" i="1" dirty="0"/>
              <a:t>, </a:t>
            </a:r>
            <a:r>
              <a:rPr lang="hr-HR" i="1" dirty="0" err="1"/>
              <a:t>et</a:t>
            </a:r>
            <a:r>
              <a:rPr lang="hr-HR" i="1" dirty="0"/>
              <a:t> </a:t>
            </a:r>
            <a:r>
              <a:rPr lang="hr-HR" i="1" dirty="0" err="1"/>
              <a:t>in</a:t>
            </a:r>
            <a:r>
              <a:rPr lang="hr-HR" i="1" dirty="0"/>
              <a:t> </a:t>
            </a:r>
            <a:r>
              <a:rPr lang="hr-HR" i="1" dirty="0" err="1"/>
              <a:t>iudicio</a:t>
            </a:r>
            <a:r>
              <a:rPr lang="hr-HR" i="1" dirty="0"/>
              <a:t> </a:t>
            </a:r>
            <a:r>
              <a:rPr lang="hr-HR" i="1" dirty="0" err="1"/>
              <a:t>possessionis</a:t>
            </a:r>
            <a:r>
              <a:rPr lang="hr-HR" i="1" dirty="0"/>
              <a:t> </a:t>
            </a:r>
            <a:r>
              <a:rPr lang="hr-HR" i="1" dirty="0" err="1"/>
              <a:t>potior</a:t>
            </a:r>
            <a:r>
              <a:rPr lang="hr-HR" i="1" dirty="0"/>
              <a:t> </a:t>
            </a:r>
            <a:r>
              <a:rPr lang="hr-HR" i="1" dirty="0" err="1"/>
              <a:t>esset</a:t>
            </a:r>
            <a:r>
              <a:rPr lang="hr-HR" i="1" dirty="0"/>
              <a:t>.</a:t>
            </a:r>
          </a:p>
          <a:p>
            <a:pPr algn="just"/>
            <a:endParaRPr lang="hr-HR" i="1" dirty="0"/>
          </a:p>
          <a:p>
            <a:pPr algn="just"/>
            <a:endParaRPr lang="en-US" i="1" dirty="0"/>
          </a:p>
        </p:txBody>
      </p:sp>
    </p:spTree>
    <p:extLst>
      <p:ext uri="{BB962C8B-B14F-4D97-AF65-F5344CB8AC3E}">
        <p14:creationId xmlns:p14="http://schemas.microsoft.com/office/powerpoint/2010/main" val="282350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i="1" dirty="0"/>
              <a:t>Consensus, </a:t>
            </a:r>
            <a:r>
              <a:rPr lang="hr-HR" i="1" dirty="0" err="1"/>
              <a:t>inter</a:t>
            </a:r>
            <a:r>
              <a:rPr lang="hr-HR" i="1" dirty="0"/>
              <a:t> </a:t>
            </a:r>
            <a:r>
              <a:rPr lang="hr-HR" i="1" dirty="0" err="1"/>
              <a:t>absentes</a:t>
            </a:r>
            <a:endParaRPr lang="hr-HR" i="1" dirty="0"/>
          </a:p>
        </p:txBody>
      </p:sp>
      <p:sp>
        <p:nvSpPr>
          <p:cNvPr id="3" name="Rezervirano mjesto sadržaja 2"/>
          <p:cNvSpPr>
            <a:spLocks noGrp="1"/>
          </p:cNvSpPr>
          <p:nvPr>
            <p:ph idx="1"/>
          </p:nvPr>
        </p:nvSpPr>
        <p:spPr/>
        <p:txBody>
          <a:bodyPr>
            <a:noAutofit/>
          </a:bodyPr>
          <a:lstStyle/>
          <a:p>
            <a:pPr algn="just"/>
            <a:r>
              <a:rPr lang="hr-HR" i="1" dirty="0" err="1"/>
              <a:t>Gai</a:t>
            </a:r>
            <a:r>
              <a:rPr lang="hr-HR" i="1" dirty="0"/>
              <a:t>. </a:t>
            </a:r>
            <a:r>
              <a:rPr lang="hr-HR" i="1" dirty="0" err="1"/>
              <a:t>Inst</a:t>
            </a:r>
            <a:r>
              <a:rPr lang="hr-HR" i="1" dirty="0"/>
              <a:t>. </a:t>
            </a:r>
            <a:r>
              <a:rPr lang="hr-HR" dirty="0"/>
              <a:t>3.135</a:t>
            </a:r>
            <a:r>
              <a:rPr lang="hr-HR" i="1" dirty="0"/>
              <a:t> </a:t>
            </a:r>
            <a:r>
              <a:rPr lang="hr-HR" i="1" dirty="0" err="1"/>
              <a:t>Consensu</a:t>
            </a:r>
            <a:r>
              <a:rPr lang="hr-HR" i="1" dirty="0"/>
              <a:t> </a:t>
            </a:r>
            <a:r>
              <a:rPr lang="hr-HR" i="1" dirty="0" err="1"/>
              <a:t>fiunt</a:t>
            </a:r>
            <a:r>
              <a:rPr lang="hr-HR" i="1" dirty="0"/>
              <a:t> </a:t>
            </a:r>
            <a:r>
              <a:rPr lang="hr-HR" i="1" dirty="0" err="1"/>
              <a:t>obligationes</a:t>
            </a:r>
            <a:r>
              <a:rPr lang="hr-HR" i="1" dirty="0"/>
              <a:t> </a:t>
            </a:r>
            <a:r>
              <a:rPr lang="hr-HR" i="1" dirty="0" err="1"/>
              <a:t>in</a:t>
            </a:r>
            <a:r>
              <a:rPr lang="hr-HR" i="1" dirty="0"/>
              <a:t> </a:t>
            </a:r>
            <a:r>
              <a:rPr lang="hr-HR" i="1" dirty="0" err="1"/>
              <a:t>emptionibus</a:t>
            </a:r>
            <a:r>
              <a:rPr lang="hr-HR" i="1" dirty="0"/>
              <a:t> </a:t>
            </a:r>
            <a:r>
              <a:rPr lang="hr-HR" i="1" dirty="0" err="1"/>
              <a:t>et</a:t>
            </a:r>
            <a:r>
              <a:rPr lang="hr-HR" i="1" dirty="0"/>
              <a:t> </a:t>
            </a:r>
            <a:r>
              <a:rPr lang="hr-HR" i="1" dirty="0" err="1"/>
              <a:t>uenditionibus</a:t>
            </a:r>
            <a:r>
              <a:rPr lang="hr-HR" i="1" dirty="0"/>
              <a:t>, </a:t>
            </a:r>
            <a:r>
              <a:rPr lang="hr-HR" i="1" dirty="0" err="1"/>
              <a:t>locationibus</a:t>
            </a:r>
            <a:r>
              <a:rPr lang="hr-HR" i="1" dirty="0"/>
              <a:t> </a:t>
            </a:r>
            <a:r>
              <a:rPr lang="hr-HR" i="1" dirty="0" err="1"/>
              <a:t>conductionibus</a:t>
            </a:r>
            <a:r>
              <a:rPr lang="hr-HR" i="1" dirty="0"/>
              <a:t>, </a:t>
            </a:r>
            <a:r>
              <a:rPr lang="hr-HR" i="1" dirty="0" err="1"/>
              <a:t>societatibus</a:t>
            </a:r>
            <a:r>
              <a:rPr lang="hr-HR" i="1" dirty="0"/>
              <a:t>, </a:t>
            </a:r>
            <a:r>
              <a:rPr lang="hr-HR" i="1" dirty="0" err="1"/>
              <a:t>mandatis</a:t>
            </a:r>
            <a:r>
              <a:rPr lang="hr-HR" i="1" dirty="0"/>
              <a:t>. </a:t>
            </a:r>
            <a:r>
              <a:rPr lang="hr-HR" dirty="0"/>
              <a:t>136.</a:t>
            </a:r>
            <a:r>
              <a:rPr lang="hr-HR" i="1" dirty="0"/>
              <a:t> </a:t>
            </a:r>
            <a:r>
              <a:rPr lang="hr-HR" i="1" dirty="0" err="1"/>
              <a:t>Ideo</a:t>
            </a:r>
            <a:r>
              <a:rPr lang="hr-HR" i="1" dirty="0"/>
              <a:t> </a:t>
            </a:r>
            <a:r>
              <a:rPr lang="hr-HR" i="1" dirty="0" err="1"/>
              <a:t>autem</a:t>
            </a:r>
            <a:r>
              <a:rPr lang="hr-HR" i="1" dirty="0"/>
              <a:t> </a:t>
            </a:r>
            <a:r>
              <a:rPr lang="hr-HR" i="1" dirty="0" err="1"/>
              <a:t>istis</a:t>
            </a:r>
            <a:r>
              <a:rPr lang="hr-HR" i="1" dirty="0"/>
              <a:t> </a:t>
            </a:r>
            <a:r>
              <a:rPr lang="hr-HR" i="1" dirty="0" err="1"/>
              <a:t>modis</a:t>
            </a:r>
            <a:r>
              <a:rPr lang="hr-HR" i="1" dirty="0"/>
              <a:t> </a:t>
            </a:r>
            <a:r>
              <a:rPr lang="hr-HR" i="1" dirty="0" err="1"/>
              <a:t>consensu</a:t>
            </a:r>
            <a:r>
              <a:rPr lang="hr-HR" i="1" dirty="0"/>
              <a:t> </a:t>
            </a:r>
            <a:r>
              <a:rPr lang="hr-HR" i="1" dirty="0" err="1"/>
              <a:t>dicimus</a:t>
            </a:r>
            <a:r>
              <a:rPr lang="hr-HR" i="1" dirty="0"/>
              <a:t> </a:t>
            </a:r>
            <a:r>
              <a:rPr lang="hr-HR" i="1" dirty="0" err="1"/>
              <a:t>obligationes</a:t>
            </a:r>
            <a:r>
              <a:rPr lang="hr-HR" i="1" dirty="0"/>
              <a:t> </a:t>
            </a:r>
            <a:r>
              <a:rPr lang="hr-HR" i="1" dirty="0" err="1"/>
              <a:t>contrahi</a:t>
            </a:r>
            <a:r>
              <a:rPr lang="hr-HR" i="1" dirty="0"/>
              <a:t>, </a:t>
            </a:r>
            <a:r>
              <a:rPr lang="hr-HR" i="1" dirty="0" err="1"/>
              <a:t>quod</a:t>
            </a:r>
            <a:r>
              <a:rPr lang="hr-HR" i="1" dirty="0"/>
              <a:t> </a:t>
            </a:r>
            <a:r>
              <a:rPr lang="hr-HR" i="1" dirty="0" err="1"/>
              <a:t>neque</a:t>
            </a:r>
            <a:r>
              <a:rPr lang="hr-HR" i="1" dirty="0"/>
              <a:t> </a:t>
            </a:r>
            <a:r>
              <a:rPr lang="hr-HR" i="1" dirty="0" err="1"/>
              <a:t>uerborum</a:t>
            </a:r>
            <a:r>
              <a:rPr lang="hr-HR" i="1" dirty="0"/>
              <a:t> </a:t>
            </a:r>
            <a:r>
              <a:rPr lang="hr-HR" i="1" dirty="0" err="1"/>
              <a:t>neque</a:t>
            </a:r>
            <a:r>
              <a:rPr lang="hr-HR" i="1" dirty="0"/>
              <a:t> </a:t>
            </a:r>
            <a:r>
              <a:rPr lang="hr-HR" i="1" dirty="0" err="1"/>
              <a:t>scripturae</a:t>
            </a:r>
            <a:r>
              <a:rPr lang="hr-HR" i="1" dirty="0"/>
              <a:t> </a:t>
            </a:r>
            <a:r>
              <a:rPr lang="hr-HR" i="1" dirty="0" err="1"/>
              <a:t>ulla</a:t>
            </a:r>
            <a:r>
              <a:rPr lang="hr-HR" i="1" dirty="0"/>
              <a:t> </a:t>
            </a:r>
            <a:r>
              <a:rPr lang="hr-HR" i="1" dirty="0" err="1"/>
              <a:t>proprietas</a:t>
            </a:r>
            <a:r>
              <a:rPr lang="hr-HR" i="1" dirty="0"/>
              <a:t> </a:t>
            </a:r>
            <a:r>
              <a:rPr lang="hr-HR" i="1" dirty="0" err="1"/>
              <a:t>desideratur</a:t>
            </a:r>
            <a:r>
              <a:rPr lang="hr-HR" i="1" dirty="0"/>
              <a:t>, </a:t>
            </a:r>
            <a:r>
              <a:rPr lang="hr-HR" i="1" dirty="0" err="1"/>
              <a:t>sed</a:t>
            </a:r>
            <a:r>
              <a:rPr lang="hr-HR" i="1" dirty="0"/>
              <a:t> </a:t>
            </a:r>
            <a:r>
              <a:rPr lang="hr-HR" b="1" i="1" dirty="0" err="1"/>
              <a:t>sufficit</a:t>
            </a:r>
            <a:r>
              <a:rPr lang="hr-HR" b="1" i="1" dirty="0"/>
              <a:t> </a:t>
            </a:r>
            <a:r>
              <a:rPr lang="hr-HR" b="1" i="1" dirty="0" err="1"/>
              <a:t>eos</a:t>
            </a:r>
            <a:r>
              <a:rPr lang="hr-HR" b="1" i="1" dirty="0"/>
              <a:t>, </a:t>
            </a:r>
            <a:r>
              <a:rPr lang="hr-HR" b="1" i="1" dirty="0" err="1"/>
              <a:t>qui</a:t>
            </a:r>
            <a:r>
              <a:rPr lang="hr-HR" b="1" i="1" dirty="0"/>
              <a:t> </a:t>
            </a:r>
            <a:r>
              <a:rPr lang="hr-HR" b="1" i="1" dirty="0" err="1"/>
              <a:t>negotium</a:t>
            </a:r>
            <a:r>
              <a:rPr lang="hr-HR" b="1" i="1" dirty="0"/>
              <a:t> </a:t>
            </a:r>
            <a:r>
              <a:rPr lang="hr-HR" b="1" i="1" dirty="0" err="1"/>
              <a:t>gerunt</a:t>
            </a:r>
            <a:r>
              <a:rPr lang="hr-HR" b="1" i="1" dirty="0"/>
              <a:t>, </a:t>
            </a:r>
            <a:r>
              <a:rPr lang="hr-HR" b="1" i="1" dirty="0" err="1"/>
              <a:t>consensisse</a:t>
            </a:r>
            <a:r>
              <a:rPr lang="hr-HR" i="1" dirty="0"/>
              <a:t>. </a:t>
            </a:r>
            <a:r>
              <a:rPr lang="hr-HR" i="1" dirty="0" err="1"/>
              <a:t>Unde</a:t>
            </a:r>
            <a:r>
              <a:rPr lang="hr-HR" i="1" dirty="0"/>
              <a:t> </a:t>
            </a:r>
            <a:r>
              <a:rPr lang="hr-HR" b="1" i="1" dirty="0" err="1"/>
              <a:t>inter</a:t>
            </a:r>
            <a:r>
              <a:rPr lang="hr-HR" b="1" i="1" dirty="0"/>
              <a:t> </a:t>
            </a:r>
            <a:r>
              <a:rPr lang="hr-HR" b="1" i="1" dirty="0" err="1"/>
              <a:t>absentes</a:t>
            </a:r>
            <a:r>
              <a:rPr lang="hr-HR" b="1" i="1" dirty="0"/>
              <a:t> </a:t>
            </a:r>
            <a:r>
              <a:rPr lang="hr-HR" i="1" dirty="0" err="1"/>
              <a:t>quoque</a:t>
            </a:r>
            <a:r>
              <a:rPr lang="hr-HR" i="1" dirty="0"/>
              <a:t> </a:t>
            </a:r>
            <a:r>
              <a:rPr lang="hr-HR" i="1" dirty="0" err="1"/>
              <a:t>talia</a:t>
            </a:r>
            <a:r>
              <a:rPr lang="hr-HR" i="1" dirty="0"/>
              <a:t> </a:t>
            </a:r>
            <a:r>
              <a:rPr lang="hr-HR" i="1" dirty="0" err="1"/>
              <a:t>negotia</a:t>
            </a:r>
            <a:r>
              <a:rPr lang="hr-HR" i="1" dirty="0"/>
              <a:t> </a:t>
            </a:r>
            <a:r>
              <a:rPr lang="hr-HR" i="1" dirty="0" err="1"/>
              <a:t>contrahuntur</a:t>
            </a:r>
            <a:r>
              <a:rPr lang="hr-HR" i="1" dirty="0"/>
              <a:t>, </a:t>
            </a:r>
            <a:r>
              <a:rPr lang="hr-HR" i="1" dirty="0" err="1"/>
              <a:t>ueluti</a:t>
            </a:r>
            <a:r>
              <a:rPr lang="hr-HR" i="1" dirty="0"/>
              <a:t> </a:t>
            </a:r>
            <a:r>
              <a:rPr lang="hr-HR" i="1" dirty="0" err="1"/>
              <a:t>per</a:t>
            </a:r>
            <a:r>
              <a:rPr lang="hr-HR" i="1" dirty="0"/>
              <a:t> </a:t>
            </a:r>
            <a:r>
              <a:rPr lang="hr-HR" i="1" dirty="0" err="1"/>
              <a:t>epistulam</a:t>
            </a:r>
            <a:r>
              <a:rPr lang="hr-HR" i="1" dirty="0"/>
              <a:t> aut </a:t>
            </a:r>
            <a:r>
              <a:rPr lang="hr-HR" i="1" dirty="0" err="1"/>
              <a:t>per</a:t>
            </a:r>
            <a:r>
              <a:rPr lang="hr-HR" i="1" dirty="0"/>
              <a:t> </a:t>
            </a:r>
            <a:r>
              <a:rPr lang="hr-HR" i="1" dirty="0" err="1"/>
              <a:t>internuntium</a:t>
            </a:r>
            <a:r>
              <a:rPr lang="hr-HR" i="1" dirty="0"/>
              <a:t>, </a:t>
            </a:r>
            <a:r>
              <a:rPr lang="hr-HR" i="1" dirty="0" err="1"/>
              <a:t>cum</a:t>
            </a:r>
            <a:r>
              <a:rPr lang="hr-HR" i="1" dirty="0"/>
              <a:t> </a:t>
            </a:r>
            <a:r>
              <a:rPr lang="hr-HR" i="1" dirty="0" err="1"/>
              <a:t>alioquin</a:t>
            </a:r>
            <a:r>
              <a:rPr lang="hr-HR" i="1" dirty="0"/>
              <a:t> </a:t>
            </a:r>
            <a:r>
              <a:rPr lang="hr-HR" i="1" dirty="0" err="1"/>
              <a:t>uerborum</a:t>
            </a:r>
            <a:r>
              <a:rPr lang="hr-HR" i="1" dirty="0"/>
              <a:t> </a:t>
            </a:r>
            <a:r>
              <a:rPr lang="hr-HR" i="1" dirty="0" err="1"/>
              <a:t>obligatio</a:t>
            </a:r>
            <a:r>
              <a:rPr lang="hr-HR" i="1" dirty="0"/>
              <a:t> </a:t>
            </a:r>
            <a:r>
              <a:rPr lang="hr-HR" i="1" dirty="0" err="1"/>
              <a:t>inter</a:t>
            </a:r>
            <a:r>
              <a:rPr lang="hr-HR" i="1" dirty="0"/>
              <a:t> </a:t>
            </a:r>
            <a:r>
              <a:rPr lang="hr-HR" i="1" dirty="0" err="1"/>
              <a:t>absentes</a:t>
            </a:r>
            <a:r>
              <a:rPr lang="hr-HR" i="1" dirty="0"/>
              <a:t> </a:t>
            </a:r>
            <a:r>
              <a:rPr lang="hr-HR" i="1" dirty="0" err="1"/>
              <a:t>fieri</a:t>
            </a:r>
            <a:r>
              <a:rPr lang="hr-HR" i="1" dirty="0"/>
              <a:t> </a:t>
            </a:r>
            <a:r>
              <a:rPr lang="hr-HR" i="1" dirty="0" err="1"/>
              <a:t>non</a:t>
            </a:r>
            <a:r>
              <a:rPr lang="hr-HR" i="1" dirty="0"/>
              <a:t> </a:t>
            </a:r>
            <a:r>
              <a:rPr lang="hr-HR" i="1" dirty="0" err="1"/>
              <a:t>possit</a:t>
            </a:r>
            <a:r>
              <a:rPr lang="hr-HR" i="1" dirty="0"/>
              <a:t>. </a:t>
            </a:r>
          </a:p>
          <a:p>
            <a:pPr algn="just"/>
            <a:r>
              <a:rPr lang="hr-HR" dirty="0"/>
              <a:t>135. </a:t>
            </a:r>
            <a:r>
              <a:rPr lang="en-US" dirty="0"/>
              <a:t>Simple consent creates a contract in purchase and sale, letting and hiring, partnership, agency.</a:t>
            </a:r>
            <a:r>
              <a:rPr lang="hr-HR" dirty="0"/>
              <a:t> </a:t>
            </a:r>
            <a:r>
              <a:rPr lang="en-US" dirty="0"/>
              <a:t>136. In these contracts consent is said to create the obligation, because no form of words or of writing is required, but the </a:t>
            </a:r>
            <a:r>
              <a:rPr lang="en-US" b="1" dirty="0"/>
              <a:t>mere consent of the parties is sufficient</a:t>
            </a:r>
            <a:r>
              <a:rPr lang="en-US" dirty="0"/>
              <a:t>. </a:t>
            </a:r>
            <a:r>
              <a:rPr lang="en-US" b="1" dirty="0"/>
              <a:t>Absent parties</a:t>
            </a:r>
            <a:r>
              <a:rPr lang="en-US" dirty="0"/>
              <a:t>, therefore, can form these contracts; as, by letter or messenger; whereas </a:t>
            </a:r>
            <a:r>
              <a:rPr lang="hr-HR" dirty="0"/>
              <a:t>v</a:t>
            </a:r>
            <a:r>
              <a:rPr lang="en-US" dirty="0" err="1"/>
              <a:t>erbal</a:t>
            </a:r>
            <a:r>
              <a:rPr lang="en-US" dirty="0"/>
              <a:t> obligations cannot be contracted between absent parties.</a:t>
            </a:r>
            <a:r>
              <a:rPr lang="hr-HR" dirty="0"/>
              <a:t>  </a:t>
            </a:r>
          </a:p>
        </p:txBody>
      </p:sp>
    </p:spTree>
    <p:extLst>
      <p:ext uri="{BB962C8B-B14F-4D97-AF65-F5344CB8AC3E}">
        <p14:creationId xmlns:p14="http://schemas.microsoft.com/office/powerpoint/2010/main" val="377453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 </a:t>
            </a:r>
            <a:r>
              <a:rPr lang="hr-HR" dirty="0" err="1"/>
              <a:t>and</a:t>
            </a:r>
            <a:r>
              <a:rPr lang="hr-HR" dirty="0"/>
              <a:t> </a:t>
            </a:r>
            <a:r>
              <a:rPr lang="hr-HR" dirty="0" err="1"/>
              <a:t>what</a:t>
            </a:r>
            <a:r>
              <a:rPr lang="hr-HR" dirty="0"/>
              <a:t> </a:t>
            </a:r>
            <a:r>
              <a:rPr lang="hr-HR" dirty="0" err="1"/>
              <a:t>cannot</a:t>
            </a:r>
            <a:r>
              <a:rPr lang="hr-HR" dirty="0"/>
              <a:t>?</a:t>
            </a:r>
          </a:p>
        </p:txBody>
      </p:sp>
      <p:sp>
        <p:nvSpPr>
          <p:cNvPr id="3" name="Rezervirano mjesto sadržaja 2"/>
          <p:cNvSpPr>
            <a:spLocks noGrp="1"/>
          </p:cNvSpPr>
          <p:nvPr>
            <p:ph idx="1"/>
          </p:nvPr>
        </p:nvSpPr>
        <p:spPr/>
        <p:txBody>
          <a:bodyPr>
            <a:normAutofit/>
          </a:bodyPr>
          <a:lstStyle/>
          <a:p>
            <a:r>
              <a:rPr lang="hr-HR" b="1" dirty="0"/>
              <a:t>GENERAL RULE – THERE CAN BE NO VALID SALE OF FREEDMAN, </a:t>
            </a:r>
            <a:r>
              <a:rPr lang="hr-HR" b="1" i="1" dirty="0"/>
              <a:t>RES EXTRA COMMERCIUM </a:t>
            </a:r>
            <a:r>
              <a:rPr lang="hr-HR" b="1" dirty="0"/>
              <a:t>– ESP. </a:t>
            </a:r>
            <a:r>
              <a:rPr lang="hr-HR" b="1" i="1" dirty="0"/>
              <a:t>RES SACRAE</a:t>
            </a:r>
            <a:r>
              <a:rPr lang="hr-HR" b="1" dirty="0"/>
              <a:t>, </a:t>
            </a:r>
            <a:r>
              <a:rPr lang="hr-HR" b="1" i="1" dirty="0"/>
              <a:t>RELIGIOSAE</a:t>
            </a:r>
          </a:p>
          <a:p>
            <a:endParaRPr lang="hr-HR" dirty="0"/>
          </a:p>
          <a:p>
            <a:r>
              <a:rPr lang="en-US" dirty="0"/>
              <a:t>D. 18.1.8</a:t>
            </a:r>
            <a:r>
              <a:rPr lang="hr-HR" dirty="0"/>
              <a:t>.</a:t>
            </a:r>
            <a:r>
              <a:rPr lang="en-US" dirty="0"/>
              <a:t>2. </a:t>
            </a:r>
            <a:r>
              <a:rPr lang="en-US" i="1" dirty="0" err="1"/>
              <a:t>Liberum</a:t>
            </a:r>
            <a:r>
              <a:rPr lang="en-US" i="1" dirty="0"/>
              <a:t> hominem </a:t>
            </a:r>
            <a:r>
              <a:rPr lang="en-US" i="1" dirty="0" err="1"/>
              <a:t>scientes</a:t>
            </a:r>
            <a:r>
              <a:rPr lang="en-US" i="1" dirty="0"/>
              <a:t> </a:t>
            </a:r>
            <a:r>
              <a:rPr lang="en-US" i="1" dirty="0" err="1"/>
              <a:t>emere</a:t>
            </a:r>
            <a:r>
              <a:rPr lang="en-US" i="1" dirty="0"/>
              <a:t> non </a:t>
            </a:r>
            <a:r>
              <a:rPr lang="en-US" i="1" dirty="0" err="1"/>
              <a:t>possumus</a:t>
            </a:r>
            <a:r>
              <a:rPr lang="en-US" i="1" dirty="0"/>
              <a:t>. </a:t>
            </a:r>
            <a:r>
              <a:rPr lang="en-US" i="1" dirty="0" err="1"/>
              <a:t>Sed</a:t>
            </a:r>
            <a:r>
              <a:rPr lang="en-US" i="1" dirty="0"/>
              <a:t> </a:t>
            </a:r>
            <a:r>
              <a:rPr lang="en-US" i="1" dirty="0" err="1"/>
              <a:t>nec</a:t>
            </a:r>
            <a:r>
              <a:rPr lang="en-US" i="1" dirty="0"/>
              <a:t> </a:t>
            </a:r>
            <a:r>
              <a:rPr lang="en-US" i="1" dirty="0" err="1"/>
              <a:t>talis</a:t>
            </a:r>
            <a:r>
              <a:rPr lang="en-US" i="1" dirty="0"/>
              <a:t> </a:t>
            </a:r>
            <a:r>
              <a:rPr lang="en-US" i="1" dirty="0" err="1"/>
              <a:t>emptio</a:t>
            </a:r>
            <a:r>
              <a:rPr lang="en-US" i="1" dirty="0"/>
              <a:t> </a:t>
            </a:r>
            <a:r>
              <a:rPr lang="en-US" i="1" dirty="0" err="1"/>
              <a:t>aut</a:t>
            </a:r>
            <a:r>
              <a:rPr lang="en-US" i="1" dirty="0"/>
              <a:t> </a:t>
            </a:r>
            <a:r>
              <a:rPr lang="en-US" i="1" dirty="0" err="1"/>
              <a:t>stipulatio</a:t>
            </a:r>
            <a:r>
              <a:rPr lang="en-US" i="1" dirty="0"/>
              <a:t> </a:t>
            </a:r>
            <a:r>
              <a:rPr lang="en-US" i="1" dirty="0" err="1"/>
              <a:t>admittenda</a:t>
            </a:r>
            <a:r>
              <a:rPr lang="en-US" i="1" dirty="0"/>
              <a:t> </a:t>
            </a:r>
            <a:r>
              <a:rPr lang="en-US" i="1" dirty="0" err="1"/>
              <a:t>est</a:t>
            </a:r>
            <a:r>
              <a:rPr lang="en-US" i="1" dirty="0"/>
              <a:t>: "cum </a:t>
            </a:r>
            <a:r>
              <a:rPr lang="en-US" i="1" dirty="0" err="1"/>
              <a:t>servus</a:t>
            </a:r>
            <a:r>
              <a:rPr lang="en-US" i="1" dirty="0"/>
              <a:t> </a:t>
            </a:r>
            <a:r>
              <a:rPr lang="en-US" i="1" dirty="0" err="1"/>
              <a:t>erit</a:t>
            </a:r>
            <a:r>
              <a:rPr lang="en-US" i="1" dirty="0"/>
              <a:t>", </a:t>
            </a:r>
            <a:r>
              <a:rPr lang="en-US" i="1" dirty="0" err="1"/>
              <a:t>quamvis</a:t>
            </a:r>
            <a:r>
              <a:rPr lang="en-US" i="1" dirty="0"/>
              <a:t> </a:t>
            </a:r>
            <a:r>
              <a:rPr lang="en-US" i="1" dirty="0" err="1"/>
              <a:t>dixerimus</a:t>
            </a:r>
            <a:r>
              <a:rPr lang="en-US" i="1" dirty="0"/>
              <a:t> </a:t>
            </a:r>
            <a:r>
              <a:rPr lang="en-US" i="1" dirty="0" err="1"/>
              <a:t>futuras</a:t>
            </a:r>
            <a:r>
              <a:rPr lang="en-US" i="1" dirty="0"/>
              <a:t> res </a:t>
            </a:r>
            <a:r>
              <a:rPr lang="en-US" i="1" dirty="0" err="1"/>
              <a:t>emi</a:t>
            </a:r>
            <a:r>
              <a:rPr lang="en-US" i="1" dirty="0"/>
              <a:t> posse: </a:t>
            </a:r>
            <a:r>
              <a:rPr lang="en-US" i="1" dirty="0" err="1"/>
              <a:t>nec</a:t>
            </a:r>
            <a:r>
              <a:rPr lang="en-US" i="1" dirty="0"/>
              <a:t> </a:t>
            </a:r>
            <a:r>
              <a:rPr lang="en-US" i="1" dirty="0" err="1"/>
              <a:t>enim</a:t>
            </a:r>
            <a:r>
              <a:rPr lang="en-US" i="1" dirty="0"/>
              <a:t> </a:t>
            </a:r>
            <a:r>
              <a:rPr lang="en-US" i="1" dirty="0" err="1"/>
              <a:t>fas</a:t>
            </a:r>
            <a:r>
              <a:rPr lang="en-US" i="1" dirty="0"/>
              <a:t> </a:t>
            </a:r>
            <a:r>
              <a:rPr lang="en-US" i="1" dirty="0" err="1"/>
              <a:t>est</a:t>
            </a:r>
            <a:r>
              <a:rPr lang="en-US" i="1" dirty="0"/>
              <a:t> </a:t>
            </a:r>
            <a:r>
              <a:rPr lang="en-US" i="1" dirty="0" err="1"/>
              <a:t>eiusmodi</a:t>
            </a:r>
            <a:r>
              <a:rPr lang="en-US" i="1" dirty="0"/>
              <a:t> casus </a:t>
            </a:r>
            <a:r>
              <a:rPr lang="en-US" i="1" dirty="0" err="1"/>
              <a:t>exspectare</a:t>
            </a:r>
            <a:r>
              <a:rPr lang="en-US" i="1" dirty="0"/>
              <a:t>.</a:t>
            </a:r>
          </a:p>
          <a:p>
            <a:r>
              <a:rPr lang="en-US" dirty="0"/>
              <a:t>We cannot knowingly buy a freeman, nor is a sale or stipulation allowed with the provision „when he shall become a slave”, even though we have said that the sale of future things is possible, for it is contrary to morality to anticipate such a contingency. </a:t>
            </a:r>
            <a:endParaRPr lang="hr-HR" dirty="0"/>
          </a:p>
        </p:txBody>
      </p:sp>
    </p:spTree>
    <p:extLst>
      <p:ext uri="{BB962C8B-B14F-4D97-AF65-F5344CB8AC3E}">
        <p14:creationId xmlns:p14="http://schemas.microsoft.com/office/powerpoint/2010/main" val="2541257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HOWEVER, … </a:t>
            </a:r>
          </a:p>
        </p:txBody>
      </p:sp>
      <p:sp>
        <p:nvSpPr>
          <p:cNvPr id="3" name="Rezervirano mjesto sadržaja 2"/>
          <p:cNvSpPr>
            <a:spLocks noGrp="1"/>
          </p:cNvSpPr>
          <p:nvPr>
            <p:ph idx="1"/>
          </p:nvPr>
        </p:nvSpPr>
        <p:spPr>
          <a:xfrm>
            <a:off x="2589212" y="1351005"/>
            <a:ext cx="8915400" cy="4560217"/>
          </a:xfrm>
        </p:spPr>
        <p:txBody>
          <a:bodyPr>
            <a:normAutofit fontScale="85000" lnSpcReduction="20000"/>
          </a:bodyPr>
          <a:lstStyle/>
          <a:p>
            <a:r>
              <a:rPr lang="hr-HR" dirty="0"/>
              <a:t>D. </a:t>
            </a:r>
            <a:r>
              <a:rPr lang="it-IT" dirty="0"/>
              <a:t>18.1.4</a:t>
            </a:r>
            <a:r>
              <a:rPr lang="hr-HR" dirty="0"/>
              <a:t> (</a:t>
            </a:r>
            <a:r>
              <a:rPr lang="it-IT" dirty="0" err="1"/>
              <a:t>Pomponius</a:t>
            </a:r>
            <a:r>
              <a:rPr lang="it-IT" dirty="0"/>
              <a:t> </a:t>
            </a:r>
            <a:r>
              <a:rPr lang="hr-HR" dirty="0"/>
              <a:t>9 </a:t>
            </a:r>
            <a:r>
              <a:rPr lang="it-IT" dirty="0"/>
              <a:t>ad </a:t>
            </a:r>
            <a:r>
              <a:rPr lang="it-IT" dirty="0" err="1"/>
              <a:t>Sabinum</a:t>
            </a:r>
            <a:r>
              <a:rPr lang="hr-HR" dirty="0"/>
              <a:t>) </a:t>
            </a:r>
            <a:r>
              <a:rPr lang="it-IT" i="1" dirty="0"/>
              <a:t>Et liberi </a:t>
            </a:r>
            <a:r>
              <a:rPr lang="it-IT" i="1" dirty="0" err="1"/>
              <a:t>hominis</a:t>
            </a:r>
            <a:r>
              <a:rPr lang="it-IT" i="1" dirty="0"/>
              <a:t> et loci sacri et religiosi, qui </a:t>
            </a:r>
            <a:r>
              <a:rPr lang="it-IT" i="1" dirty="0" err="1"/>
              <a:t>haberi</a:t>
            </a:r>
            <a:r>
              <a:rPr lang="it-IT" i="1" dirty="0"/>
              <a:t> non </a:t>
            </a:r>
            <a:r>
              <a:rPr lang="it-IT" i="1" dirty="0" err="1"/>
              <a:t>potest</a:t>
            </a:r>
            <a:r>
              <a:rPr lang="it-IT" b="1" i="1" dirty="0"/>
              <a:t>, </a:t>
            </a:r>
            <a:r>
              <a:rPr lang="it-IT" b="1" i="1" dirty="0" err="1"/>
              <a:t>emptio</a:t>
            </a:r>
            <a:r>
              <a:rPr lang="it-IT" b="1" i="1" dirty="0"/>
              <a:t> </a:t>
            </a:r>
            <a:r>
              <a:rPr lang="it-IT" b="1" i="1" dirty="0" err="1"/>
              <a:t>intellegitur</a:t>
            </a:r>
            <a:r>
              <a:rPr lang="it-IT" b="1" i="1" dirty="0"/>
              <a:t>, si ab ignorante </a:t>
            </a:r>
            <a:r>
              <a:rPr lang="it-IT" b="1" i="1" dirty="0" err="1"/>
              <a:t>emitur</a:t>
            </a:r>
            <a:r>
              <a:rPr lang="hr-HR" i="1" dirty="0"/>
              <a:t>. </a:t>
            </a:r>
            <a:r>
              <a:rPr lang="hr-HR" dirty="0"/>
              <a:t>(</a:t>
            </a:r>
            <a:r>
              <a:rPr lang="en-US" dirty="0"/>
              <a:t>The purchase of a freedman or of a sacred or religious land who or which cannot be held as property is </a:t>
            </a:r>
            <a:r>
              <a:rPr lang="en-US" b="1" dirty="0"/>
              <a:t>considered valid, so long as the purchaser does not know</a:t>
            </a:r>
            <a:r>
              <a:rPr lang="en-US" dirty="0"/>
              <a:t>.)</a:t>
            </a:r>
          </a:p>
          <a:p>
            <a:pPr algn="just"/>
            <a:r>
              <a:rPr lang="hr-HR" dirty="0"/>
              <a:t>D. 18.1.62 (</a:t>
            </a:r>
            <a:r>
              <a:rPr lang="hr-HR" i="1" dirty="0" err="1"/>
              <a:t>Modestinus</a:t>
            </a:r>
            <a:r>
              <a:rPr lang="hr-HR" i="1" dirty="0"/>
              <a:t> 5 </a:t>
            </a:r>
            <a:r>
              <a:rPr lang="hr-HR" i="1" dirty="0" err="1"/>
              <a:t>regularum</a:t>
            </a:r>
            <a:r>
              <a:rPr lang="hr-HR" i="1" dirty="0"/>
              <a:t>) </a:t>
            </a:r>
            <a:r>
              <a:rPr lang="la-Latn" i="1" dirty="0"/>
              <a:t>Qui nesciens loca sacra vel religiosa vel publica pro privatis comparavit, licet emptio non teneat, ex empto tamen adversus venditorem experietur, ut consequatur quod interfuit eius, ne deciperetur</a:t>
            </a:r>
            <a:r>
              <a:rPr lang="hr-HR" i="1" dirty="0"/>
              <a:t>. </a:t>
            </a:r>
            <a:r>
              <a:rPr lang="en-US" dirty="0"/>
              <a:t>(</a:t>
            </a:r>
            <a:r>
              <a:rPr lang="en-US" b="1" dirty="0"/>
              <a:t>If a person unwittingly buys sacred, religious or public land as being private, then, although there is no valid purchase, he can nonetheless have the action on purchase against his vendor for the damages he has suffered through being deceived.) </a:t>
            </a:r>
          </a:p>
          <a:p>
            <a:pPr algn="just"/>
            <a:r>
              <a:rPr lang="en-US" dirty="0"/>
              <a:t>RESPONSIBILITY FOR DAMAGES –negative or positive interest?</a:t>
            </a:r>
          </a:p>
          <a:p>
            <a:pPr algn="just"/>
            <a:endParaRPr lang="hr-HR" dirty="0"/>
          </a:p>
          <a:p>
            <a:pPr algn="just"/>
            <a:r>
              <a:rPr lang="hr-HR" dirty="0"/>
              <a:t>D. 18.1.6pr. (</a:t>
            </a:r>
            <a:r>
              <a:rPr lang="hr-HR" dirty="0" err="1"/>
              <a:t>Pomponius</a:t>
            </a:r>
            <a:r>
              <a:rPr lang="hr-HR" dirty="0"/>
              <a:t> 9 ad </a:t>
            </a:r>
            <a:r>
              <a:rPr lang="hr-HR" dirty="0" err="1"/>
              <a:t>Sabinum</a:t>
            </a:r>
            <a:r>
              <a:rPr lang="hr-HR" dirty="0"/>
              <a:t>) </a:t>
            </a:r>
            <a:r>
              <a:rPr lang="hr-HR" i="1" dirty="0" err="1"/>
              <a:t>Sed</a:t>
            </a:r>
            <a:r>
              <a:rPr lang="hr-HR" i="1" dirty="0"/>
              <a:t> </a:t>
            </a:r>
            <a:r>
              <a:rPr lang="hr-HR" i="1" dirty="0" err="1"/>
              <a:t>Celsus</a:t>
            </a:r>
            <a:r>
              <a:rPr lang="hr-HR" i="1" dirty="0"/>
              <a:t> </a:t>
            </a:r>
            <a:r>
              <a:rPr lang="hr-HR" i="1" dirty="0" err="1"/>
              <a:t>filius</a:t>
            </a:r>
            <a:r>
              <a:rPr lang="hr-HR" i="1" dirty="0"/>
              <a:t> </a:t>
            </a:r>
            <a:r>
              <a:rPr lang="hr-HR" i="1" dirty="0" err="1"/>
              <a:t>ait</a:t>
            </a:r>
            <a:r>
              <a:rPr lang="hr-HR" i="1" dirty="0"/>
              <a:t> </a:t>
            </a:r>
            <a:r>
              <a:rPr lang="hr-HR" i="1" dirty="0" err="1"/>
              <a:t>hominem</a:t>
            </a:r>
            <a:r>
              <a:rPr lang="hr-HR" i="1" dirty="0"/>
              <a:t> </a:t>
            </a:r>
            <a:r>
              <a:rPr lang="hr-HR" b="1" i="1" dirty="0" err="1"/>
              <a:t>liberum</a:t>
            </a:r>
            <a:r>
              <a:rPr lang="hr-HR" b="1" i="1" dirty="0"/>
              <a:t> </a:t>
            </a:r>
            <a:r>
              <a:rPr lang="hr-HR" b="1" i="1" dirty="0" err="1"/>
              <a:t>scientem</a:t>
            </a:r>
            <a:r>
              <a:rPr lang="hr-HR" b="1" i="1" dirty="0"/>
              <a:t> te </a:t>
            </a:r>
            <a:r>
              <a:rPr lang="hr-HR" b="1" i="1" dirty="0" err="1"/>
              <a:t>emere</a:t>
            </a:r>
            <a:r>
              <a:rPr lang="hr-HR" b="1" i="1" dirty="0"/>
              <a:t> </a:t>
            </a:r>
            <a:r>
              <a:rPr lang="hr-HR" b="1" i="1" dirty="0" err="1"/>
              <a:t>non</a:t>
            </a:r>
            <a:r>
              <a:rPr lang="hr-HR" b="1" i="1" dirty="0"/>
              <a:t> </a:t>
            </a:r>
            <a:r>
              <a:rPr lang="hr-HR" b="1" i="1" dirty="0" err="1"/>
              <a:t>posse</a:t>
            </a:r>
            <a:r>
              <a:rPr lang="hr-HR" b="1" i="1" dirty="0"/>
              <a:t> </a:t>
            </a:r>
            <a:r>
              <a:rPr lang="hr-HR" b="1" i="1" dirty="0" err="1"/>
              <a:t>nec</a:t>
            </a:r>
            <a:r>
              <a:rPr lang="hr-HR" b="1" i="1" dirty="0"/>
              <a:t> </a:t>
            </a:r>
            <a:r>
              <a:rPr lang="hr-HR" b="1" i="1" dirty="0" err="1"/>
              <a:t>cuiuscumque</a:t>
            </a:r>
            <a:r>
              <a:rPr lang="hr-HR" b="1" i="1" dirty="0"/>
              <a:t> </a:t>
            </a:r>
            <a:r>
              <a:rPr lang="hr-HR" b="1" i="1" dirty="0" err="1"/>
              <a:t>rei</a:t>
            </a:r>
            <a:r>
              <a:rPr lang="hr-HR" b="1" i="1" dirty="0"/>
              <a:t> si </a:t>
            </a:r>
            <a:r>
              <a:rPr lang="hr-HR" b="1" i="1" dirty="0" err="1"/>
              <a:t>scias</a:t>
            </a:r>
            <a:r>
              <a:rPr lang="hr-HR" b="1" i="1" dirty="0"/>
              <a:t> </a:t>
            </a:r>
            <a:r>
              <a:rPr lang="hr-HR" b="1" i="1" dirty="0" err="1"/>
              <a:t>alienationem</a:t>
            </a:r>
            <a:r>
              <a:rPr lang="hr-HR" b="1" i="1" dirty="0"/>
              <a:t> </a:t>
            </a:r>
            <a:r>
              <a:rPr lang="hr-HR" b="1" i="1" dirty="0" err="1"/>
              <a:t>esse</a:t>
            </a:r>
            <a:r>
              <a:rPr lang="hr-HR" i="1" dirty="0"/>
              <a:t>: </a:t>
            </a:r>
            <a:r>
              <a:rPr lang="hr-HR" i="1" dirty="0" err="1"/>
              <a:t>ut</a:t>
            </a:r>
            <a:r>
              <a:rPr lang="hr-HR" i="1" dirty="0"/>
              <a:t> </a:t>
            </a:r>
            <a:r>
              <a:rPr lang="hr-HR" i="1" dirty="0" err="1"/>
              <a:t>sacra</a:t>
            </a:r>
            <a:r>
              <a:rPr lang="hr-HR" i="1" dirty="0"/>
              <a:t> </a:t>
            </a:r>
            <a:r>
              <a:rPr lang="hr-HR" i="1" dirty="0" err="1"/>
              <a:t>et</a:t>
            </a:r>
            <a:r>
              <a:rPr lang="hr-HR" i="1" dirty="0"/>
              <a:t> </a:t>
            </a:r>
            <a:r>
              <a:rPr lang="hr-HR" i="1" dirty="0" err="1"/>
              <a:t>religiosa</a:t>
            </a:r>
            <a:r>
              <a:rPr lang="hr-HR" i="1" dirty="0"/>
              <a:t> </a:t>
            </a:r>
            <a:r>
              <a:rPr lang="hr-HR" i="1" dirty="0" err="1"/>
              <a:t>loca</a:t>
            </a:r>
            <a:r>
              <a:rPr lang="hr-HR" i="1" dirty="0"/>
              <a:t> aut </a:t>
            </a:r>
            <a:r>
              <a:rPr lang="hr-HR" i="1" dirty="0" err="1"/>
              <a:t>quorum</a:t>
            </a:r>
            <a:r>
              <a:rPr lang="hr-HR" i="1" dirty="0"/>
              <a:t> </a:t>
            </a:r>
            <a:r>
              <a:rPr lang="hr-HR" i="1" dirty="0" err="1"/>
              <a:t>commercium</a:t>
            </a:r>
            <a:r>
              <a:rPr lang="hr-HR" i="1" dirty="0"/>
              <a:t> </a:t>
            </a:r>
            <a:r>
              <a:rPr lang="hr-HR" i="1" dirty="0" err="1"/>
              <a:t>non</a:t>
            </a:r>
            <a:r>
              <a:rPr lang="hr-HR" i="1" dirty="0"/>
              <a:t> sit, </a:t>
            </a:r>
            <a:r>
              <a:rPr lang="hr-HR" i="1" dirty="0" err="1"/>
              <a:t>ut</a:t>
            </a:r>
            <a:r>
              <a:rPr lang="hr-HR" i="1" dirty="0"/>
              <a:t> </a:t>
            </a:r>
            <a:r>
              <a:rPr lang="hr-HR" i="1" dirty="0" err="1"/>
              <a:t>publica</a:t>
            </a:r>
            <a:r>
              <a:rPr lang="hr-HR" i="1" dirty="0"/>
              <a:t>, </a:t>
            </a:r>
            <a:r>
              <a:rPr lang="hr-HR" i="1" dirty="0" err="1"/>
              <a:t>quae</a:t>
            </a:r>
            <a:r>
              <a:rPr lang="hr-HR" i="1" dirty="0"/>
              <a:t> </a:t>
            </a:r>
            <a:r>
              <a:rPr lang="hr-HR" i="1" dirty="0" err="1"/>
              <a:t>non</a:t>
            </a:r>
            <a:r>
              <a:rPr lang="hr-HR" i="1" dirty="0"/>
              <a:t> </a:t>
            </a:r>
            <a:r>
              <a:rPr lang="hr-HR" i="1" dirty="0" err="1"/>
              <a:t>in</a:t>
            </a:r>
            <a:r>
              <a:rPr lang="hr-HR" i="1" dirty="0"/>
              <a:t> </a:t>
            </a:r>
            <a:r>
              <a:rPr lang="hr-HR" i="1" dirty="0" err="1"/>
              <a:t>pecunia</a:t>
            </a:r>
            <a:r>
              <a:rPr lang="hr-HR" i="1" dirty="0"/>
              <a:t> </a:t>
            </a:r>
            <a:r>
              <a:rPr lang="hr-HR" i="1" dirty="0" err="1"/>
              <a:t>populi</a:t>
            </a:r>
            <a:r>
              <a:rPr lang="hr-HR" i="1" dirty="0"/>
              <a:t>, </a:t>
            </a:r>
            <a:r>
              <a:rPr lang="hr-HR" i="1" dirty="0" err="1"/>
              <a:t>sed</a:t>
            </a:r>
            <a:r>
              <a:rPr lang="hr-HR" i="1" dirty="0"/>
              <a:t> </a:t>
            </a:r>
            <a:r>
              <a:rPr lang="hr-HR" i="1" dirty="0" err="1"/>
              <a:t>in</a:t>
            </a:r>
            <a:r>
              <a:rPr lang="hr-HR" i="1" dirty="0"/>
              <a:t> </a:t>
            </a:r>
            <a:r>
              <a:rPr lang="hr-HR" i="1" dirty="0" err="1"/>
              <a:t>publico</a:t>
            </a:r>
            <a:r>
              <a:rPr lang="hr-HR" i="1" dirty="0"/>
              <a:t> usu </a:t>
            </a:r>
            <a:r>
              <a:rPr lang="hr-HR" i="1" dirty="0" err="1"/>
              <a:t>habeatur</a:t>
            </a:r>
            <a:r>
              <a:rPr lang="hr-HR" i="1" dirty="0"/>
              <a:t>, </a:t>
            </a:r>
            <a:r>
              <a:rPr lang="hr-HR" i="1" dirty="0" err="1"/>
              <a:t>ut</a:t>
            </a:r>
            <a:r>
              <a:rPr lang="hr-HR" i="1" dirty="0"/>
              <a:t> </a:t>
            </a:r>
            <a:r>
              <a:rPr lang="hr-HR" i="1" dirty="0" err="1"/>
              <a:t>est</a:t>
            </a:r>
            <a:r>
              <a:rPr lang="hr-HR" i="1" dirty="0"/>
              <a:t> </a:t>
            </a:r>
            <a:r>
              <a:rPr lang="hr-HR" i="1" dirty="0" err="1"/>
              <a:t>Campus</a:t>
            </a:r>
            <a:r>
              <a:rPr lang="hr-HR" i="1" dirty="0"/>
              <a:t> </a:t>
            </a:r>
            <a:r>
              <a:rPr lang="hr-HR" i="1" dirty="0" err="1"/>
              <a:t>Martius</a:t>
            </a:r>
            <a:r>
              <a:rPr lang="hr-HR" i="1" dirty="0"/>
              <a:t>. </a:t>
            </a:r>
          </a:p>
          <a:p>
            <a:pPr algn="just"/>
            <a:r>
              <a:rPr lang="hr-HR" dirty="0"/>
              <a:t>(</a:t>
            </a:r>
            <a:r>
              <a:rPr lang="en-US" dirty="0"/>
              <a:t>However, </a:t>
            </a:r>
            <a:r>
              <a:rPr lang="en-US" dirty="0" err="1"/>
              <a:t>Celsus</a:t>
            </a:r>
            <a:r>
              <a:rPr lang="en-US" dirty="0"/>
              <a:t> younger says that </a:t>
            </a:r>
            <a:r>
              <a:rPr lang="en-US" b="1" dirty="0"/>
              <a:t>you cannot wittingly buy a freeman or anything, the alienation of which you know to be forbidden;</a:t>
            </a:r>
            <a:r>
              <a:rPr lang="en-US" dirty="0"/>
              <a:t> for instance, sacred or religious land or land excluded from private dealings, such as those public lands which are not in the public purse but are for public </a:t>
            </a:r>
            <a:r>
              <a:rPr lang="en-US" dirty="0" err="1"/>
              <a:t>ue</a:t>
            </a:r>
            <a:r>
              <a:rPr lang="en-US" dirty="0"/>
              <a:t>, such as the Field of Mars.</a:t>
            </a:r>
            <a:r>
              <a:rPr lang="hr-HR" dirty="0"/>
              <a:t>)</a:t>
            </a:r>
            <a:r>
              <a:rPr lang="en-US" dirty="0"/>
              <a:t> </a:t>
            </a:r>
            <a:endParaRPr lang="en-US" dirty="0"/>
          </a:p>
        </p:txBody>
      </p:sp>
    </p:spTree>
    <p:extLst>
      <p:ext uri="{BB962C8B-B14F-4D97-AF65-F5344CB8AC3E}">
        <p14:creationId xmlns:p14="http://schemas.microsoft.com/office/powerpoint/2010/main" val="4051887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err="1"/>
              <a:t>Responsibility</a:t>
            </a:r>
            <a:r>
              <a:rPr lang="hr-HR" dirty="0"/>
              <a:t> </a:t>
            </a:r>
            <a:r>
              <a:rPr lang="hr-HR" dirty="0" err="1"/>
              <a:t>regarding</a:t>
            </a:r>
            <a:r>
              <a:rPr lang="hr-HR" dirty="0"/>
              <a:t> </a:t>
            </a:r>
            <a:r>
              <a:rPr lang="hr-HR" dirty="0" err="1"/>
              <a:t>the</a:t>
            </a:r>
            <a:r>
              <a:rPr lang="hr-HR" dirty="0"/>
              <a:t> sale </a:t>
            </a:r>
            <a:r>
              <a:rPr lang="hr-HR" dirty="0" err="1"/>
              <a:t>of</a:t>
            </a:r>
            <a:r>
              <a:rPr lang="hr-HR" dirty="0"/>
              <a:t> </a:t>
            </a:r>
            <a:r>
              <a:rPr lang="hr-HR" i="1" dirty="0" err="1"/>
              <a:t>res</a:t>
            </a:r>
            <a:r>
              <a:rPr lang="hr-HR" i="1" dirty="0"/>
              <a:t> </a:t>
            </a:r>
            <a:r>
              <a:rPr lang="hr-HR" i="1" dirty="0" err="1"/>
              <a:t>extra</a:t>
            </a:r>
            <a:r>
              <a:rPr lang="hr-HR" i="1" dirty="0"/>
              <a:t> </a:t>
            </a:r>
            <a:r>
              <a:rPr lang="hr-HR" i="1" dirty="0" err="1"/>
              <a:t>commercium</a:t>
            </a:r>
            <a:r>
              <a:rPr lang="hr-HR" dirty="0"/>
              <a:t> </a:t>
            </a:r>
            <a:r>
              <a:rPr lang="hr-HR" dirty="0" err="1"/>
              <a:t>and</a:t>
            </a:r>
            <a:r>
              <a:rPr lang="hr-HR" dirty="0"/>
              <a:t> </a:t>
            </a:r>
            <a:r>
              <a:rPr lang="hr-HR" i="1" dirty="0" err="1"/>
              <a:t>culpa</a:t>
            </a:r>
            <a:r>
              <a:rPr lang="hr-HR" i="1" dirty="0"/>
              <a:t> </a:t>
            </a:r>
            <a:r>
              <a:rPr lang="hr-HR" i="1" dirty="0" err="1"/>
              <a:t>in</a:t>
            </a:r>
            <a:r>
              <a:rPr lang="hr-HR" i="1" dirty="0"/>
              <a:t> </a:t>
            </a:r>
            <a:r>
              <a:rPr lang="hr-HR" i="1" dirty="0" err="1"/>
              <a:t>contrahendo</a:t>
            </a:r>
            <a:endParaRPr lang="hr-HR" i="1" dirty="0"/>
          </a:p>
        </p:txBody>
      </p:sp>
      <p:sp>
        <p:nvSpPr>
          <p:cNvPr id="3" name="Rezervirano mjesto sadržaja 2"/>
          <p:cNvSpPr>
            <a:spLocks noGrp="1"/>
          </p:cNvSpPr>
          <p:nvPr>
            <p:ph idx="1"/>
          </p:nvPr>
        </p:nvSpPr>
        <p:spPr/>
        <p:txBody>
          <a:bodyPr>
            <a:normAutofit lnSpcReduction="10000"/>
          </a:bodyPr>
          <a:lstStyle/>
          <a:p>
            <a:r>
              <a:rPr lang="en-US" dirty="0"/>
              <a:t>RESPONSIBILITY FOR DAMAGES</a:t>
            </a:r>
            <a:endParaRPr lang="hr-HR" dirty="0"/>
          </a:p>
          <a:p>
            <a:endParaRPr lang="hr-HR" dirty="0"/>
          </a:p>
          <a:p>
            <a:r>
              <a:rPr lang="en-US" dirty="0"/>
              <a:t>negative or positive interest?</a:t>
            </a:r>
            <a:endParaRPr lang="hr-HR" dirty="0"/>
          </a:p>
          <a:p>
            <a:endParaRPr lang="hr-HR" dirty="0"/>
          </a:p>
          <a:p>
            <a:r>
              <a:rPr lang="hr-HR" dirty="0" err="1"/>
              <a:t>Modestinus</a:t>
            </a:r>
            <a:r>
              <a:rPr lang="hr-HR" dirty="0"/>
              <a:t> - </a:t>
            </a:r>
            <a:r>
              <a:rPr lang="it-IT" dirty="0"/>
              <a:t>"</a:t>
            </a:r>
            <a:r>
              <a:rPr lang="it-IT" i="1" dirty="0" err="1"/>
              <a:t>quod</a:t>
            </a:r>
            <a:r>
              <a:rPr lang="it-IT" i="1" dirty="0"/>
              <a:t> </a:t>
            </a:r>
            <a:r>
              <a:rPr lang="it-IT" i="1" dirty="0" err="1"/>
              <a:t>interfuit</a:t>
            </a:r>
            <a:r>
              <a:rPr lang="it-IT" i="1" dirty="0"/>
              <a:t> </a:t>
            </a:r>
            <a:r>
              <a:rPr lang="it-IT" i="1" dirty="0" err="1"/>
              <a:t>eius</a:t>
            </a:r>
            <a:r>
              <a:rPr lang="it-IT" i="1" dirty="0"/>
              <a:t> ne </a:t>
            </a:r>
            <a:r>
              <a:rPr lang="it-IT" i="1" dirty="0" err="1"/>
              <a:t>deciperetur</a:t>
            </a:r>
            <a:r>
              <a:rPr lang="hr-HR" dirty="0"/>
              <a:t>” vs. </a:t>
            </a:r>
            <a:r>
              <a:rPr lang="hr-HR" dirty="0" err="1"/>
              <a:t>Justinianus</a:t>
            </a:r>
            <a:r>
              <a:rPr lang="hr-HR" dirty="0"/>
              <a:t> – „</a:t>
            </a:r>
            <a:r>
              <a:rPr lang="hr-HR" i="1" dirty="0" err="1"/>
              <a:t>quod</a:t>
            </a:r>
            <a:r>
              <a:rPr lang="hr-HR" i="1" dirty="0"/>
              <a:t> </a:t>
            </a:r>
            <a:r>
              <a:rPr lang="hr-HR" i="1" dirty="0" err="1"/>
              <a:t>sua</a:t>
            </a:r>
            <a:r>
              <a:rPr lang="hr-HR" i="1" dirty="0"/>
              <a:t> </a:t>
            </a:r>
            <a:r>
              <a:rPr lang="hr-HR" i="1" dirty="0" err="1"/>
              <a:t>interest</a:t>
            </a:r>
            <a:r>
              <a:rPr lang="hr-HR" i="1" dirty="0"/>
              <a:t> </a:t>
            </a:r>
            <a:r>
              <a:rPr lang="hr-HR" i="1" dirty="0" err="1"/>
              <a:t>deceptum</a:t>
            </a:r>
            <a:r>
              <a:rPr lang="hr-HR" i="1" dirty="0"/>
              <a:t> </a:t>
            </a:r>
            <a:r>
              <a:rPr lang="hr-HR" i="1" dirty="0" err="1"/>
              <a:t>eum</a:t>
            </a:r>
            <a:r>
              <a:rPr lang="hr-HR" i="1" dirty="0"/>
              <a:t> </a:t>
            </a:r>
            <a:r>
              <a:rPr lang="hr-HR" i="1" dirty="0" err="1"/>
              <a:t>non</a:t>
            </a:r>
            <a:r>
              <a:rPr lang="hr-HR" i="1" dirty="0"/>
              <a:t> </a:t>
            </a:r>
            <a:r>
              <a:rPr lang="hr-HR" i="1"/>
              <a:t>esse</a:t>
            </a:r>
            <a:r>
              <a:rPr lang="hr-HR"/>
              <a:t>” </a:t>
            </a:r>
            <a:r>
              <a:rPr lang="it-IT" dirty="0"/>
              <a:t> </a:t>
            </a:r>
            <a:br>
              <a:rPr lang="it-IT" dirty="0"/>
            </a:br>
            <a:endParaRPr lang="hr-HR" dirty="0"/>
          </a:p>
          <a:p>
            <a:pPr algn="just"/>
            <a:r>
              <a:rPr lang="hr-HR" dirty="0" err="1"/>
              <a:t>Just</a:t>
            </a:r>
            <a:r>
              <a:rPr lang="hr-HR" dirty="0"/>
              <a:t>. </a:t>
            </a:r>
            <a:r>
              <a:rPr lang="hr-HR" dirty="0" err="1"/>
              <a:t>Inst</a:t>
            </a:r>
            <a:r>
              <a:rPr lang="hr-HR" dirty="0"/>
              <a:t>. 3.23.5 </a:t>
            </a:r>
            <a:r>
              <a:rPr lang="en-US" i="1" dirty="0" err="1"/>
              <a:t>Loca</a:t>
            </a:r>
            <a:r>
              <a:rPr lang="en-US" i="1" dirty="0"/>
              <a:t> sacra </a:t>
            </a:r>
            <a:r>
              <a:rPr lang="en-US" i="1" dirty="0" err="1"/>
              <a:t>vel</a:t>
            </a:r>
            <a:r>
              <a:rPr lang="en-US" i="1" dirty="0"/>
              <a:t> </a:t>
            </a:r>
            <a:r>
              <a:rPr lang="en-US" i="1" dirty="0" err="1"/>
              <a:t>religiosa</a:t>
            </a:r>
            <a:r>
              <a:rPr lang="en-US" i="1" dirty="0"/>
              <a:t>, item </a:t>
            </a:r>
            <a:r>
              <a:rPr lang="en-US" i="1" dirty="0" err="1"/>
              <a:t>publica</a:t>
            </a:r>
            <a:r>
              <a:rPr lang="en-US" i="1" dirty="0"/>
              <a:t>, </a:t>
            </a:r>
            <a:r>
              <a:rPr lang="en-US" i="1" dirty="0" err="1"/>
              <a:t>veluti</a:t>
            </a:r>
            <a:r>
              <a:rPr lang="en-US" i="1" dirty="0"/>
              <a:t> forum </a:t>
            </a:r>
            <a:r>
              <a:rPr lang="en-US" i="1" dirty="0" err="1"/>
              <a:t>basilicam</a:t>
            </a:r>
            <a:r>
              <a:rPr lang="en-US" i="1" dirty="0"/>
              <a:t>, </a:t>
            </a:r>
            <a:r>
              <a:rPr lang="en-US" i="1" dirty="0" err="1"/>
              <a:t>frustra</a:t>
            </a:r>
            <a:r>
              <a:rPr lang="en-US" i="1" dirty="0"/>
              <a:t> </a:t>
            </a:r>
            <a:r>
              <a:rPr lang="en-US" b="1" i="1" dirty="0" err="1"/>
              <a:t>quis</a:t>
            </a:r>
            <a:r>
              <a:rPr lang="en-US" b="1" i="1" dirty="0"/>
              <a:t> </a:t>
            </a:r>
            <a:r>
              <a:rPr lang="en-US" b="1" i="1" dirty="0" err="1"/>
              <a:t>sciens</a:t>
            </a:r>
            <a:r>
              <a:rPr lang="en-US" b="1" i="1" dirty="0"/>
              <a:t> emit</a:t>
            </a:r>
            <a:r>
              <a:rPr lang="en-US" i="1" dirty="0"/>
              <a:t>, </a:t>
            </a:r>
            <a:r>
              <a:rPr lang="en-US" i="1" dirty="0" err="1"/>
              <a:t>quas</a:t>
            </a:r>
            <a:r>
              <a:rPr lang="en-US" i="1" dirty="0"/>
              <a:t> </a:t>
            </a:r>
            <a:r>
              <a:rPr lang="en-US" i="1" dirty="0" err="1"/>
              <a:t>tamen</a:t>
            </a:r>
            <a:r>
              <a:rPr lang="en-US" i="1" dirty="0"/>
              <a:t> </a:t>
            </a:r>
            <a:r>
              <a:rPr lang="en-US" i="1" dirty="0" err="1"/>
              <a:t>si</a:t>
            </a:r>
            <a:r>
              <a:rPr lang="en-US" i="1" dirty="0"/>
              <a:t> pro </a:t>
            </a:r>
            <a:r>
              <a:rPr lang="en-US" i="1" dirty="0" err="1"/>
              <a:t>privatis</a:t>
            </a:r>
            <a:r>
              <a:rPr lang="en-US" i="1" dirty="0"/>
              <a:t> </a:t>
            </a:r>
            <a:r>
              <a:rPr lang="en-US" i="1" dirty="0" err="1"/>
              <a:t>vel</a:t>
            </a:r>
            <a:r>
              <a:rPr lang="en-US" i="1" dirty="0"/>
              <a:t> </a:t>
            </a:r>
            <a:r>
              <a:rPr lang="en-US" i="1" dirty="0" err="1"/>
              <a:t>profanis</a:t>
            </a:r>
            <a:r>
              <a:rPr lang="en-US" i="1" dirty="0"/>
              <a:t> </a:t>
            </a:r>
            <a:r>
              <a:rPr lang="en-US" i="1" dirty="0" err="1"/>
              <a:t>deceptus</a:t>
            </a:r>
            <a:r>
              <a:rPr lang="en-US" i="1" dirty="0"/>
              <a:t> a </a:t>
            </a:r>
            <a:r>
              <a:rPr lang="en-US" i="1" dirty="0" err="1"/>
              <a:t>venditore</a:t>
            </a:r>
            <a:r>
              <a:rPr lang="en-US" i="1" dirty="0"/>
              <a:t> </a:t>
            </a:r>
            <a:r>
              <a:rPr lang="en-US" i="1" dirty="0" err="1"/>
              <a:t>emerit</a:t>
            </a:r>
            <a:r>
              <a:rPr lang="en-US" i="1" dirty="0"/>
              <a:t>, </a:t>
            </a:r>
            <a:r>
              <a:rPr lang="en-US" b="1" i="1" dirty="0" err="1"/>
              <a:t>habebit</a:t>
            </a:r>
            <a:r>
              <a:rPr lang="en-US" b="1" i="1" dirty="0"/>
              <a:t> </a:t>
            </a:r>
            <a:r>
              <a:rPr lang="en-US" b="1" i="1" dirty="0" err="1"/>
              <a:t>actionem</a:t>
            </a:r>
            <a:r>
              <a:rPr lang="en-US" b="1" i="1" dirty="0"/>
              <a:t> ex </a:t>
            </a:r>
            <a:r>
              <a:rPr lang="en-US" b="1" i="1" dirty="0" err="1"/>
              <a:t>empto</a:t>
            </a:r>
            <a:r>
              <a:rPr lang="en-US" b="1" i="1" dirty="0"/>
              <a:t>, quod non </a:t>
            </a:r>
            <a:r>
              <a:rPr lang="en-US" b="1" i="1" dirty="0" err="1"/>
              <a:t>habere</a:t>
            </a:r>
            <a:r>
              <a:rPr lang="en-US" b="1" i="1" dirty="0"/>
              <a:t> </a:t>
            </a:r>
            <a:r>
              <a:rPr lang="en-US" b="1" i="1" dirty="0" err="1"/>
              <a:t>ei</a:t>
            </a:r>
            <a:r>
              <a:rPr lang="en-US" b="1" i="1" dirty="0"/>
              <a:t> </a:t>
            </a:r>
            <a:r>
              <a:rPr lang="en-US" b="1" i="1" dirty="0" err="1"/>
              <a:t>liceat</a:t>
            </a:r>
            <a:r>
              <a:rPr lang="en-US" b="1" i="1" dirty="0"/>
              <a:t>, </a:t>
            </a:r>
            <a:r>
              <a:rPr lang="en-US" b="1" i="1" dirty="0" err="1"/>
              <a:t>ut</a:t>
            </a:r>
            <a:r>
              <a:rPr lang="en-US" b="1" i="1" dirty="0"/>
              <a:t> </a:t>
            </a:r>
            <a:r>
              <a:rPr lang="en-US" b="1" i="1" dirty="0" err="1"/>
              <a:t>consequatur</a:t>
            </a:r>
            <a:r>
              <a:rPr lang="en-US" b="1" i="1" dirty="0"/>
              <a:t>, quod </a:t>
            </a:r>
            <a:r>
              <a:rPr lang="en-US" b="1" i="1" dirty="0" err="1"/>
              <a:t>sua</a:t>
            </a:r>
            <a:r>
              <a:rPr lang="en-US" b="1" i="1" dirty="0"/>
              <a:t> interest </a:t>
            </a:r>
            <a:r>
              <a:rPr lang="en-US" b="1" i="1" dirty="0" err="1"/>
              <a:t>deceptum</a:t>
            </a:r>
            <a:r>
              <a:rPr lang="en-US" b="1" i="1" dirty="0"/>
              <a:t> </a:t>
            </a:r>
            <a:r>
              <a:rPr lang="en-US" b="1" i="1" dirty="0" err="1"/>
              <a:t>eum</a:t>
            </a:r>
            <a:r>
              <a:rPr lang="en-US" b="1" i="1" dirty="0"/>
              <a:t> non </a:t>
            </a:r>
            <a:r>
              <a:rPr lang="en-US" b="1" i="1" dirty="0" err="1"/>
              <a:t>esse</a:t>
            </a:r>
            <a:r>
              <a:rPr lang="en-US" i="1" dirty="0"/>
              <a:t>.  idem </a:t>
            </a:r>
            <a:r>
              <a:rPr lang="en-US" i="1" dirty="0" err="1"/>
              <a:t>iuris</a:t>
            </a:r>
            <a:r>
              <a:rPr lang="en-US" i="1" dirty="0"/>
              <a:t> </a:t>
            </a:r>
            <a:r>
              <a:rPr lang="en-US" i="1" dirty="0" err="1"/>
              <a:t>est</a:t>
            </a:r>
            <a:r>
              <a:rPr lang="en-US" i="1" dirty="0"/>
              <a:t>, </a:t>
            </a:r>
            <a:r>
              <a:rPr lang="en-US" i="1" dirty="0" err="1"/>
              <a:t>si</a:t>
            </a:r>
            <a:r>
              <a:rPr lang="en-US" i="1" dirty="0"/>
              <a:t> hominem </a:t>
            </a:r>
            <a:r>
              <a:rPr lang="en-US" i="1" dirty="0" err="1"/>
              <a:t>liberum</a:t>
            </a:r>
            <a:r>
              <a:rPr lang="en-US" i="1" dirty="0"/>
              <a:t> pro servo </a:t>
            </a:r>
            <a:r>
              <a:rPr lang="en-US" i="1" dirty="0" err="1"/>
              <a:t>emerit</a:t>
            </a:r>
            <a:r>
              <a:rPr lang="en-US" i="1" dirty="0"/>
              <a:t>.</a:t>
            </a:r>
          </a:p>
          <a:p>
            <a:endParaRPr lang="hr-HR" dirty="0"/>
          </a:p>
        </p:txBody>
      </p:sp>
    </p:spTree>
    <p:extLst>
      <p:ext uri="{BB962C8B-B14F-4D97-AF65-F5344CB8AC3E}">
        <p14:creationId xmlns:p14="http://schemas.microsoft.com/office/powerpoint/2010/main" val="56148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i="1" dirty="0"/>
              <a:t>Consensus, </a:t>
            </a:r>
            <a:r>
              <a:rPr lang="hr-HR" i="1" dirty="0" err="1"/>
              <a:t>inter</a:t>
            </a:r>
            <a:r>
              <a:rPr lang="hr-HR" i="1" dirty="0"/>
              <a:t> </a:t>
            </a:r>
            <a:r>
              <a:rPr lang="hr-HR" i="1" dirty="0" err="1"/>
              <a:t>absentes</a:t>
            </a:r>
            <a:r>
              <a:rPr lang="hr-HR" i="1" dirty="0"/>
              <a:t>, </a:t>
            </a:r>
            <a:r>
              <a:rPr lang="hr-HR" i="1" dirty="0" err="1"/>
              <a:t>iuris</a:t>
            </a:r>
            <a:r>
              <a:rPr lang="hr-HR" i="1" dirty="0"/>
              <a:t> </a:t>
            </a:r>
            <a:r>
              <a:rPr lang="hr-HR" i="1" dirty="0" err="1"/>
              <a:t>gentium</a:t>
            </a:r>
            <a:endParaRPr lang="hr-HR" dirty="0"/>
          </a:p>
        </p:txBody>
      </p:sp>
      <p:sp>
        <p:nvSpPr>
          <p:cNvPr id="3" name="Rezervirano mjesto sadržaja 2"/>
          <p:cNvSpPr>
            <a:spLocks noGrp="1"/>
          </p:cNvSpPr>
          <p:nvPr>
            <p:ph idx="1"/>
          </p:nvPr>
        </p:nvSpPr>
        <p:spPr/>
        <p:txBody>
          <a:bodyPr/>
          <a:lstStyle/>
          <a:p>
            <a:pPr algn="just"/>
            <a:r>
              <a:rPr lang="hr-HR" dirty="0"/>
              <a:t>D. </a:t>
            </a:r>
            <a:r>
              <a:rPr lang="it-IT" dirty="0"/>
              <a:t>18.1.1</a:t>
            </a:r>
            <a:r>
              <a:rPr lang="hr-HR" dirty="0"/>
              <a:t>.2 (</a:t>
            </a:r>
            <a:r>
              <a:rPr lang="it-IT" i="1" dirty="0" err="1"/>
              <a:t>Paulus</a:t>
            </a:r>
            <a:r>
              <a:rPr lang="it-IT" i="1" dirty="0"/>
              <a:t> libro 33 ad </a:t>
            </a:r>
            <a:r>
              <a:rPr lang="it-IT" i="1" dirty="0" err="1"/>
              <a:t>edictum</a:t>
            </a:r>
            <a:r>
              <a:rPr lang="hr-HR" dirty="0"/>
              <a:t>)</a:t>
            </a:r>
            <a:r>
              <a:rPr lang="hr-HR" i="1" dirty="0"/>
              <a:t> </a:t>
            </a:r>
            <a:r>
              <a:rPr lang="hr-HR" i="1" dirty="0" err="1"/>
              <a:t>Est</a:t>
            </a:r>
            <a:r>
              <a:rPr lang="hr-HR" i="1" dirty="0"/>
              <a:t> </a:t>
            </a:r>
            <a:r>
              <a:rPr lang="hr-HR" i="1" dirty="0" err="1"/>
              <a:t>autem</a:t>
            </a:r>
            <a:r>
              <a:rPr lang="hr-HR" i="1" dirty="0"/>
              <a:t> </a:t>
            </a:r>
            <a:r>
              <a:rPr lang="hr-HR" i="1" dirty="0" err="1"/>
              <a:t>emptio</a:t>
            </a:r>
            <a:r>
              <a:rPr lang="hr-HR" i="1" dirty="0"/>
              <a:t> </a:t>
            </a:r>
            <a:r>
              <a:rPr lang="hr-HR" i="1" dirty="0" err="1"/>
              <a:t>iuris</a:t>
            </a:r>
            <a:r>
              <a:rPr lang="hr-HR" i="1" dirty="0"/>
              <a:t> </a:t>
            </a:r>
            <a:r>
              <a:rPr lang="hr-HR" i="1" dirty="0" err="1"/>
              <a:t>gentium</a:t>
            </a:r>
            <a:r>
              <a:rPr lang="hr-HR" i="1" dirty="0"/>
              <a:t>, </a:t>
            </a:r>
            <a:r>
              <a:rPr lang="hr-HR" i="1" dirty="0" err="1"/>
              <a:t>et</a:t>
            </a:r>
            <a:r>
              <a:rPr lang="hr-HR" i="1" dirty="0"/>
              <a:t> </a:t>
            </a:r>
            <a:r>
              <a:rPr lang="hr-HR" i="1" dirty="0" err="1"/>
              <a:t>ideo</a:t>
            </a:r>
            <a:r>
              <a:rPr lang="hr-HR" i="1" dirty="0"/>
              <a:t> </a:t>
            </a:r>
            <a:r>
              <a:rPr lang="hr-HR" i="1" dirty="0" err="1"/>
              <a:t>consensu</a:t>
            </a:r>
            <a:r>
              <a:rPr lang="hr-HR" i="1" dirty="0"/>
              <a:t> </a:t>
            </a:r>
            <a:r>
              <a:rPr lang="hr-HR" i="1" dirty="0" err="1"/>
              <a:t>peragitur</a:t>
            </a:r>
            <a:r>
              <a:rPr lang="hr-HR" i="1" dirty="0"/>
              <a:t> </a:t>
            </a:r>
            <a:r>
              <a:rPr lang="hr-HR" i="1" dirty="0" err="1"/>
              <a:t>et</a:t>
            </a:r>
            <a:r>
              <a:rPr lang="hr-HR" i="1" dirty="0"/>
              <a:t> </a:t>
            </a:r>
            <a:r>
              <a:rPr lang="hr-HR" i="1" dirty="0" err="1"/>
              <a:t>inter</a:t>
            </a:r>
            <a:r>
              <a:rPr lang="hr-HR" i="1" dirty="0"/>
              <a:t> </a:t>
            </a:r>
            <a:r>
              <a:rPr lang="hr-HR" i="1" dirty="0" err="1"/>
              <a:t>absentes</a:t>
            </a:r>
            <a:r>
              <a:rPr lang="hr-HR" i="1" dirty="0"/>
              <a:t> </a:t>
            </a:r>
            <a:r>
              <a:rPr lang="hr-HR" i="1" dirty="0" err="1"/>
              <a:t>contrahi</a:t>
            </a:r>
            <a:r>
              <a:rPr lang="hr-HR" i="1" dirty="0"/>
              <a:t> </a:t>
            </a:r>
            <a:r>
              <a:rPr lang="hr-HR" i="1" dirty="0" err="1"/>
              <a:t>potest</a:t>
            </a:r>
            <a:r>
              <a:rPr lang="hr-HR" i="1" dirty="0"/>
              <a:t> </a:t>
            </a:r>
            <a:r>
              <a:rPr lang="hr-HR" i="1" dirty="0" err="1"/>
              <a:t>et</a:t>
            </a:r>
            <a:r>
              <a:rPr lang="hr-HR" i="1" dirty="0"/>
              <a:t> </a:t>
            </a:r>
            <a:r>
              <a:rPr lang="hr-HR" i="1" dirty="0" err="1"/>
              <a:t>per</a:t>
            </a:r>
            <a:r>
              <a:rPr lang="hr-HR" i="1" dirty="0"/>
              <a:t> </a:t>
            </a:r>
            <a:r>
              <a:rPr lang="hr-HR" i="1" dirty="0" err="1"/>
              <a:t>nuntium</a:t>
            </a:r>
            <a:r>
              <a:rPr lang="hr-HR" i="1" dirty="0"/>
              <a:t> </a:t>
            </a:r>
            <a:r>
              <a:rPr lang="hr-HR" i="1" dirty="0" err="1"/>
              <a:t>et</a:t>
            </a:r>
            <a:r>
              <a:rPr lang="hr-HR" i="1" dirty="0"/>
              <a:t> </a:t>
            </a:r>
            <a:r>
              <a:rPr lang="hr-HR" i="1" dirty="0" err="1"/>
              <a:t>per</a:t>
            </a:r>
            <a:r>
              <a:rPr lang="hr-HR" i="1" dirty="0"/>
              <a:t> </a:t>
            </a:r>
            <a:r>
              <a:rPr lang="hr-HR" i="1" dirty="0" err="1"/>
              <a:t>litteras</a:t>
            </a:r>
            <a:r>
              <a:rPr lang="hr-HR" i="1" dirty="0"/>
              <a:t>.</a:t>
            </a:r>
          </a:p>
          <a:p>
            <a:pPr algn="just"/>
            <a:r>
              <a:rPr lang="hr-HR" dirty="0"/>
              <a:t>Sale </a:t>
            </a:r>
            <a:r>
              <a:rPr lang="hr-HR" dirty="0" err="1"/>
              <a:t>is</a:t>
            </a:r>
            <a:r>
              <a:rPr lang="hr-HR" dirty="0"/>
              <a:t> a </a:t>
            </a:r>
            <a:r>
              <a:rPr lang="hr-HR" b="1" dirty="0" err="1"/>
              <a:t>contract</a:t>
            </a:r>
            <a:r>
              <a:rPr lang="hr-HR" b="1" dirty="0"/>
              <a:t> </a:t>
            </a:r>
            <a:r>
              <a:rPr lang="hr-HR" b="1" dirty="0" err="1"/>
              <a:t>of</a:t>
            </a:r>
            <a:r>
              <a:rPr lang="hr-HR" b="1" dirty="0"/>
              <a:t> the </a:t>
            </a:r>
            <a:r>
              <a:rPr lang="hr-HR" b="1" dirty="0" err="1"/>
              <a:t>law</a:t>
            </a:r>
            <a:r>
              <a:rPr lang="hr-HR" b="1" dirty="0"/>
              <a:t> </a:t>
            </a:r>
            <a:r>
              <a:rPr lang="hr-HR" b="1" dirty="0" err="1"/>
              <a:t>of</a:t>
            </a:r>
            <a:r>
              <a:rPr lang="hr-HR" b="1" dirty="0"/>
              <a:t> </a:t>
            </a:r>
            <a:r>
              <a:rPr lang="hr-HR" b="1" dirty="0" err="1"/>
              <a:t>nations</a:t>
            </a:r>
            <a:r>
              <a:rPr lang="hr-HR" b="1" dirty="0"/>
              <a:t> </a:t>
            </a:r>
            <a:r>
              <a:rPr lang="hr-HR" dirty="0" err="1"/>
              <a:t>and</a:t>
            </a:r>
            <a:r>
              <a:rPr lang="hr-HR" dirty="0"/>
              <a:t> </a:t>
            </a:r>
            <a:r>
              <a:rPr lang="hr-HR" dirty="0" err="1"/>
              <a:t>so</a:t>
            </a:r>
            <a:r>
              <a:rPr lang="hr-HR" dirty="0"/>
              <a:t> </a:t>
            </a:r>
            <a:r>
              <a:rPr lang="hr-HR" dirty="0" err="1"/>
              <a:t>is</a:t>
            </a:r>
            <a:r>
              <a:rPr lang="hr-HR" dirty="0"/>
              <a:t> </a:t>
            </a:r>
            <a:r>
              <a:rPr lang="hr-HR" b="1" dirty="0" err="1"/>
              <a:t>concluded</a:t>
            </a:r>
            <a:r>
              <a:rPr lang="hr-HR" b="1" dirty="0"/>
              <a:t> </a:t>
            </a:r>
            <a:r>
              <a:rPr lang="hr-HR" b="1" dirty="0" err="1"/>
              <a:t>by</a:t>
            </a:r>
            <a:r>
              <a:rPr lang="hr-HR" b="1" dirty="0"/>
              <a:t> </a:t>
            </a:r>
            <a:r>
              <a:rPr lang="hr-HR" b="1" dirty="0" err="1"/>
              <a:t>simple</a:t>
            </a:r>
            <a:r>
              <a:rPr lang="hr-HR" b="1" dirty="0"/>
              <a:t> </a:t>
            </a:r>
            <a:r>
              <a:rPr lang="hr-HR" b="1" dirty="0" err="1"/>
              <a:t>agreement</a:t>
            </a:r>
            <a:r>
              <a:rPr lang="hr-HR" b="1" dirty="0"/>
              <a:t>;</a:t>
            </a:r>
            <a:r>
              <a:rPr lang="hr-HR" dirty="0"/>
              <a:t> </a:t>
            </a:r>
            <a:r>
              <a:rPr lang="hr-HR" dirty="0" err="1"/>
              <a:t>it</a:t>
            </a:r>
            <a:r>
              <a:rPr lang="hr-HR" dirty="0"/>
              <a:t> </a:t>
            </a:r>
            <a:r>
              <a:rPr lang="hr-HR" dirty="0" err="1"/>
              <a:t>can</a:t>
            </a:r>
            <a:r>
              <a:rPr lang="hr-HR" dirty="0"/>
              <a:t> </a:t>
            </a:r>
            <a:r>
              <a:rPr lang="hr-HR" dirty="0" err="1"/>
              <a:t>thus</a:t>
            </a:r>
            <a:r>
              <a:rPr lang="hr-HR" dirty="0"/>
              <a:t> </a:t>
            </a:r>
            <a:r>
              <a:rPr lang="hr-HR" dirty="0" err="1"/>
              <a:t>be</a:t>
            </a:r>
            <a:r>
              <a:rPr lang="hr-HR" dirty="0"/>
              <a:t> </a:t>
            </a:r>
            <a:r>
              <a:rPr lang="hr-HR" b="1" dirty="0" err="1"/>
              <a:t>contracted</a:t>
            </a:r>
            <a:r>
              <a:rPr lang="hr-HR" b="1" dirty="0"/>
              <a:t> </a:t>
            </a:r>
            <a:r>
              <a:rPr lang="hr-HR" b="1" dirty="0" err="1"/>
              <a:t>by</a:t>
            </a:r>
            <a:r>
              <a:rPr lang="hr-HR" b="1" dirty="0"/>
              <a:t> </a:t>
            </a:r>
            <a:r>
              <a:rPr lang="hr-HR" b="1" dirty="0" err="1"/>
              <a:t>parties</a:t>
            </a:r>
            <a:r>
              <a:rPr lang="hr-HR" b="1" dirty="0"/>
              <a:t> </a:t>
            </a:r>
            <a:r>
              <a:rPr lang="hr-HR" b="1" dirty="0" err="1"/>
              <a:t>not</a:t>
            </a:r>
            <a:r>
              <a:rPr lang="hr-HR" b="1" dirty="0"/>
              <a:t> </a:t>
            </a:r>
            <a:r>
              <a:rPr lang="hr-HR" b="1" dirty="0" err="1"/>
              <a:t>present</a:t>
            </a:r>
            <a:r>
              <a:rPr lang="hr-HR" b="1" dirty="0"/>
              <a:t> </a:t>
            </a:r>
            <a:r>
              <a:rPr lang="hr-HR" b="1" dirty="0" err="1"/>
              <a:t>together</a:t>
            </a:r>
            <a:r>
              <a:rPr lang="hr-HR" dirty="0"/>
              <a:t>, </a:t>
            </a:r>
            <a:r>
              <a:rPr lang="hr-HR" dirty="0" err="1"/>
              <a:t>through</a:t>
            </a:r>
            <a:r>
              <a:rPr lang="hr-HR" dirty="0"/>
              <a:t> </a:t>
            </a:r>
            <a:r>
              <a:rPr lang="hr-HR" dirty="0" err="1"/>
              <a:t>messengers</a:t>
            </a:r>
            <a:r>
              <a:rPr lang="hr-HR" dirty="0"/>
              <a:t> </a:t>
            </a:r>
            <a:r>
              <a:rPr lang="hr-HR" dirty="0" err="1"/>
              <a:t>or</a:t>
            </a:r>
            <a:r>
              <a:rPr lang="hr-HR" dirty="0"/>
              <a:t> </a:t>
            </a:r>
            <a:r>
              <a:rPr lang="hr-HR" dirty="0" err="1"/>
              <a:t>by</a:t>
            </a:r>
            <a:r>
              <a:rPr lang="hr-HR" dirty="0"/>
              <a:t> </a:t>
            </a:r>
            <a:r>
              <a:rPr lang="hr-HR" dirty="0" err="1"/>
              <a:t>correspondence</a:t>
            </a:r>
            <a:r>
              <a:rPr lang="hr-HR" dirty="0"/>
              <a:t>. </a:t>
            </a:r>
          </a:p>
          <a:p>
            <a:endParaRPr lang="hr-HR" i="1" dirty="0"/>
          </a:p>
          <a:p>
            <a:r>
              <a:rPr lang="hr-HR" i="1" dirty="0" err="1"/>
              <a:t>Ius</a:t>
            </a:r>
            <a:r>
              <a:rPr lang="hr-HR" i="1" dirty="0"/>
              <a:t> </a:t>
            </a:r>
            <a:r>
              <a:rPr lang="hr-HR" i="1" dirty="0" err="1"/>
              <a:t>gentium</a:t>
            </a:r>
            <a:r>
              <a:rPr lang="hr-HR" i="1" dirty="0"/>
              <a:t> – </a:t>
            </a:r>
            <a:r>
              <a:rPr lang="hr-HR" dirty="0" err="1"/>
              <a:t>forms</a:t>
            </a:r>
            <a:r>
              <a:rPr lang="hr-HR" dirty="0"/>
              <a:t> </a:t>
            </a:r>
            <a:r>
              <a:rPr lang="hr-HR" dirty="0" err="1"/>
              <a:t>found</a:t>
            </a:r>
            <a:r>
              <a:rPr lang="hr-HR" dirty="0"/>
              <a:t> </a:t>
            </a:r>
            <a:r>
              <a:rPr lang="hr-HR" dirty="0" err="1"/>
              <a:t>in</a:t>
            </a:r>
            <a:r>
              <a:rPr lang="hr-HR" dirty="0"/>
              <a:t> the </a:t>
            </a:r>
            <a:r>
              <a:rPr lang="hr-HR" dirty="0" err="1"/>
              <a:t>laws</a:t>
            </a:r>
            <a:r>
              <a:rPr lang="hr-HR" dirty="0"/>
              <a:t> </a:t>
            </a:r>
            <a:r>
              <a:rPr lang="hr-HR" dirty="0" err="1"/>
              <a:t>of</a:t>
            </a:r>
            <a:r>
              <a:rPr lang="hr-HR" dirty="0"/>
              <a:t> </a:t>
            </a:r>
            <a:r>
              <a:rPr lang="hr-HR" dirty="0" err="1"/>
              <a:t>all</a:t>
            </a:r>
            <a:r>
              <a:rPr lang="hr-HR" dirty="0"/>
              <a:t> </a:t>
            </a:r>
            <a:r>
              <a:rPr lang="hr-HR" dirty="0" err="1"/>
              <a:t>nations</a:t>
            </a:r>
            <a:r>
              <a:rPr lang="hr-HR" dirty="0"/>
              <a:t>, </a:t>
            </a:r>
            <a:r>
              <a:rPr lang="hr-HR" dirty="0" err="1"/>
              <a:t>not</a:t>
            </a:r>
            <a:r>
              <a:rPr lang="hr-HR" dirty="0"/>
              <a:t> </a:t>
            </a:r>
            <a:r>
              <a:rPr lang="hr-HR" dirty="0" err="1"/>
              <a:t>only</a:t>
            </a:r>
            <a:r>
              <a:rPr lang="hr-HR" dirty="0"/>
              <a:t> </a:t>
            </a:r>
            <a:r>
              <a:rPr lang="hr-HR" dirty="0" err="1"/>
              <a:t>in</a:t>
            </a:r>
            <a:r>
              <a:rPr lang="hr-HR" dirty="0"/>
              <a:t> Roman </a:t>
            </a:r>
            <a:r>
              <a:rPr lang="hr-HR" dirty="0" err="1"/>
              <a:t>law</a:t>
            </a:r>
            <a:endParaRPr lang="it-IT" dirty="0"/>
          </a:p>
          <a:p>
            <a:endParaRPr lang="hr-HR" dirty="0"/>
          </a:p>
        </p:txBody>
      </p:sp>
    </p:spTree>
    <p:extLst>
      <p:ext uri="{BB962C8B-B14F-4D97-AF65-F5344CB8AC3E}">
        <p14:creationId xmlns:p14="http://schemas.microsoft.com/office/powerpoint/2010/main" val="2809023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i="1" dirty="0"/>
              <a:t>Consensus – </a:t>
            </a:r>
            <a:r>
              <a:rPr lang="hr-HR" i="1" dirty="0" err="1"/>
              <a:t>iuris</a:t>
            </a:r>
            <a:r>
              <a:rPr lang="hr-HR" i="1" dirty="0"/>
              <a:t> </a:t>
            </a:r>
            <a:r>
              <a:rPr lang="hr-HR" i="1" dirty="0" err="1"/>
              <a:t>gentium</a:t>
            </a:r>
            <a:r>
              <a:rPr lang="hr-HR" i="1" dirty="0"/>
              <a:t> – </a:t>
            </a:r>
            <a:r>
              <a:rPr lang="hr-HR" dirty="0" err="1"/>
              <a:t>origins</a:t>
            </a:r>
            <a:r>
              <a:rPr lang="hr-HR" dirty="0"/>
              <a:t> </a:t>
            </a:r>
            <a:r>
              <a:rPr lang="hr-HR" dirty="0" err="1"/>
              <a:t>of</a:t>
            </a:r>
            <a:r>
              <a:rPr lang="hr-HR" dirty="0"/>
              <a:t> </a:t>
            </a:r>
            <a:r>
              <a:rPr lang="hr-HR" i="1" dirty="0" err="1"/>
              <a:t>emptio</a:t>
            </a:r>
            <a:r>
              <a:rPr lang="hr-HR" i="1" dirty="0"/>
              <a:t> </a:t>
            </a:r>
            <a:r>
              <a:rPr lang="hr-HR" i="1" dirty="0" err="1"/>
              <a:t>venditio</a:t>
            </a:r>
            <a:r>
              <a:rPr lang="hr-HR" dirty="0"/>
              <a:t>?</a:t>
            </a:r>
          </a:p>
        </p:txBody>
      </p:sp>
      <p:sp>
        <p:nvSpPr>
          <p:cNvPr id="3" name="Rezervirano mjesto sadržaja 2"/>
          <p:cNvSpPr>
            <a:spLocks noGrp="1"/>
          </p:cNvSpPr>
          <p:nvPr>
            <p:ph idx="1"/>
          </p:nvPr>
        </p:nvSpPr>
        <p:spPr/>
        <p:txBody>
          <a:bodyPr/>
          <a:lstStyle/>
          <a:p>
            <a:r>
              <a:rPr lang="hr-HR" dirty="0" err="1"/>
              <a:t>Prehistoric</a:t>
            </a:r>
            <a:r>
              <a:rPr lang="hr-HR" dirty="0"/>
              <a:t> – D. 18.1.1pr. = </a:t>
            </a:r>
            <a:r>
              <a:rPr lang="hr-HR" i="1" dirty="0" err="1"/>
              <a:t>permutatio</a:t>
            </a:r>
            <a:r>
              <a:rPr lang="hr-HR" dirty="0"/>
              <a:t> (</a:t>
            </a:r>
            <a:r>
              <a:rPr lang="hr-HR" dirty="0" err="1"/>
              <a:t>exchange</a:t>
            </a:r>
            <a:r>
              <a:rPr lang="hr-HR" dirty="0"/>
              <a:t> </a:t>
            </a:r>
            <a:r>
              <a:rPr lang="hr-HR" dirty="0" err="1"/>
              <a:t>or</a:t>
            </a:r>
            <a:r>
              <a:rPr lang="hr-HR" dirty="0"/>
              <a:t> barter)</a:t>
            </a:r>
          </a:p>
          <a:p>
            <a:r>
              <a:rPr lang="hr-HR" dirty="0"/>
              <a:t>In Roman </a:t>
            </a:r>
            <a:r>
              <a:rPr lang="hr-HR" dirty="0" err="1"/>
              <a:t>law</a:t>
            </a:r>
            <a:r>
              <a:rPr lang="hr-HR" dirty="0"/>
              <a:t> – </a:t>
            </a:r>
            <a:r>
              <a:rPr lang="hr-HR" dirty="0" err="1"/>
              <a:t>actionable</a:t>
            </a:r>
            <a:r>
              <a:rPr lang="hr-HR" dirty="0"/>
              <a:t> </a:t>
            </a:r>
            <a:r>
              <a:rPr lang="hr-HR" dirty="0" err="1"/>
              <a:t>informal</a:t>
            </a:r>
            <a:r>
              <a:rPr lang="hr-HR" dirty="0"/>
              <a:t> </a:t>
            </a:r>
            <a:r>
              <a:rPr lang="hr-HR" dirty="0" err="1"/>
              <a:t>contract</a:t>
            </a:r>
            <a:r>
              <a:rPr lang="hr-HR" dirty="0"/>
              <a:t> </a:t>
            </a:r>
            <a:r>
              <a:rPr lang="hr-HR" dirty="0" err="1"/>
              <a:t>of</a:t>
            </a:r>
            <a:r>
              <a:rPr lang="hr-HR" dirty="0"/>
              <a:t> sale?</a:t>
            </a:r>
          </a:p>
          <a:p>
            <a:endParaRPr lang="hr-HR" i="1" dirty="0"/>
          </a:p>
          <a:p>
            <a:r>
              <a:rPr lang="hr-HR" i="1" dirty="0" err="1"/>
              <a:t>Ius</a:t>
            </a:r>
            <a:r>
              <a:rPr lang="hr-HR" i="1" dirty="0"/>
              <a:t> civile – </a:t>
            </a:r>
            <a:r>
              <a:rPr lang="hr-HR" dirty="0" err="1"/>
              <a:t>strict</a:t>
            </a:r>
            <a:r>
              <a:rPr lang="hr-HR" dirty="0"/>
              <a:t> </a:t>
            </a:r>
            <a:r>
              <a:rPr lang="hr-HR" dirty="0" err="1"/>
              <a:t>law</a:t>
            </a:r>
            <a:r>
              <a:rPr lang="hr-HR" dirty="0"/>
              <a:t>, </a:t>
            </a:r>
            <a:r>
              <a:rPr lang="hr-HR" dirty="0" err="1"/>
              <a:t>formal</a:t>
            </a:r>
            <a:r>
              <a:rPr lang="hr-HR" dirty="0"/>
              <a:t> </a:t>
            </a:r>
            <a:r>
              <a:rPr lang="hr-HR" dirty="0" err="1"/>
              <a:t>contracts</a:t>
            </a:r>
            <a:r>
              <a:rPr lang="hr-HR" dirty="0"/>
              <a:t>; </a:t>
            </a:r>
            <a:r>
              <a:rPr lang="hr-HR" i="1" dirty="0" err="1"/>
              <a:t>mancipatio</a:t>
            </a:r>
            <a:r>
              <a:rPr lang="hr-HR" dirty="0"/>
              <a:t> </a:t>
            </a:r>
            <a:r>
              <a:rPr lang="hr-HR" dirty="0" err="1"/>
              <a:t>and</a:t>
            </a:r>
            <a:r>
              <a:rPr lang="hr-HR" dirty="0"/>
              <a:t> </a:t>
            </a:r>
            <a:r>
              <a:rPr lang="hr-HR" i="1" dirty="0" err="1"/>
              <a:t>stipulatio</a:t>
            </a:r>
            <a:endParaRPr lang="hr-HR" i="1" dirty="0"/>
          </a:p>
          <a:p>
            <a:r>
              <a:rPr lang="hr-HR" i="1" dirty="0" err="1"/>
              <a:t>Ius</a:t>
            </a:r>
            <a:r>
              <a:rPr lang="hr-HR" i="1" dirty="0"/>
              <a:t> </a:t>
            </a:r>
            <a:r>
              <a:rPr lang="hr-HR" i="1" dirty="0" err="1"/>
              <a:t>gentium</a:t>
            </a:r>
            <a:r>
              <a:rPr lang="hr-HR" i="1" dirty="0"/>
              <a:t> </a:t>
            </a:r>
            <a:r>
              <a:rPr lang="hr-HR" dirty="0"/>
              <a:t>– </a:t>
            </a:r>
            <a:r>
              <a:rPr lang="hr-HR" i="1" dirty="0" err="1"/>
              <a:t>praetor</a:t>
            </a:r>
            <a:r>
              <a:rPr lang="hr-HR" i="1" dirty="0"/>
              <a:t> </a:t>
            </a:r>
            <a:r>
              <a:rPr lang="hr-HR" i="1" dirty="0" err="1"/>
              <a:t>peregrinus</a:t>
            </a:r>
            <a:r>
              <a:rPr lang="hr-HR" i="1" dirty="0"/>
              <a:t> </a:t>
            </a:r>
            <a:r>
              <a:rPr lang="hr-HR" dirty="0"/>
              <a:t>242 BC </a:t>
            </a:r>
          </a:p>
          <a:p>
            <a:r>
              <a:rPr lang="hr-HR" i="1" dirty="0" err="1"/>
              <a:t>bonae</a:t>
            </a:r>
            <a:r>
              <a:rPr lang="hr-HR" i="1" dirty="0"/>
              <a:t> </a:t>
            </a:r>
            <a:r>
              <a:rPr lang="hr-HR" i="1" dirty="0" err="1"/>
              <a:t>fidei</a:t>
            </a:r>
            <a:r>
              <a:rPr lang="hr-HR" i="1" dirty="0"/>
              <a:t> </a:t>
            </a:r>
            <a:r>
              <a:rPr lang="hr-HR" i="1" dirty="0" err="1"/>
              <a:t>iudicia</a:t>
            </a:r>
            <a:r>
              <a:rPr lang="hr-HR" i="1" dirty="0"/>
              <a:t> – </a:t>
            </a:r>
            <a:r>
              <a:rPr lang="hr-HR" dirty="0"/>
              <a:t>3rd – 2nd </a:t>
            </a:r>
            <a:r>
              <a:rPr lang="hr-HR" dirty="0" err="1"/>
              <a:t>Century</a:t>
            </a:r>
            <a:r>
              <a:rPr lang="hr-HR" dirty="0"/>
              <a:t> BC?</a:t>
            </a:r>
          </a:p>
          <a:p>
            <a:r>
              <a:rPr lang="hr-HR" dirty="0"/>
              <a:t>sale </a:t>
            </a:r>
            <a:r>
              <a:rPr lang="hr-HR" dirty="0" err="1"/>
              <a:t>and</a:t>
            </a:r>
            <a:r>
              <a:rPr lang="hr-HR" dirty="0"/>
              <a:t> </a:t>
            </a:r>
            <a:r>
              <a:rPr lang="hr-HR" dirty="0" err="1"/>
              <a:t>letting</a:t>
            </a:r>
            <a:r>
              <a:rPr lang="hr-HR" dirty="0"/>
              <a:t> </a:t>
            </a:r>
            <a:r>
              <a:rPr lang="hr-HR" dirty="0" err="1"/>
              <a:t>and</a:t>
            </a:r>
            <a:r>
              <a:rPr lang="hr-HR" dirty="0"/>
              <a:t> </a:t>
            </a:r>
            <a:r>
              <a:rPr lang="hr-HR" dirty="0" err="1"/>
              <a:t>hiring</a:t>
            </a:r>
            <a:r>
              <a:rPr lang="hr-HR" dirty="0"/>
              <a:t> </a:t>
            </a:r>
            <a:r>
              <a:rPr lang="hr-HR" dirty="0" err="1"/>
              <a:t>in</a:t>
            </a:r>
            <a:r>
              <a:rPr lang="hr-HR" i="1" dirty="0"/>
              <a:t> De </a:t>
            </a:r>
            <a:r>
              <a:rPr lang="hr-HR" i="1" dirty="0" err="1"/>
              <a:t>agricultura</a:t>
            </a:r>
            <a:r>
              <a:rPr lang="hr-HR" i="1" dirty="0"/>
              <a:t> </a:t>
            </a:r>
            <a:r>
              <a:rPr lang="hr-HR" i="1" dirty="0" err="1"/>
              <a:t>of</a:t>
            </a:r>
            <a:r>
              <a:rPr lang="hr-HR" i="1" dirty="0"/>
              <a:t> </a:t>
            </a:r>
            <a:r>
              <a:rPr lang="en-US" dirty="0"/>
              <a:t>Cato the Elder </a:t>
            </a:r>
            <a:r>
              <a:rPr lang="en-US" i="1" dirty="0"/>
              <a:t>(234 BC – 149 BC)</a:t>
            </a:r>
            <a:r>
              <a:rPr lang="hr-HR" i="1" dirty="0"/>
              <a:t> </a:t>
            </a:r>
            <a:r>
              <a:rPr lang="hr-HR" dirty="0"/>
              <a:t>(</a:t>
            </a:r>
            <a:r>
              <a:rPr lang="hr-HR" dirty="0" err="1"/>
              <a:t>aka</a:t>
            </a:r>
            <a:r>
              <a:rPr lang="en-US" dirty="0"/>
              <a:t> Marcus </a:t>
            </a:r>
            <a:r>
              <a:rPr lang="en-US" dirty="0" err="1"/>
              <a:t>Porcius</a:t>
            </a:r>
            <a:r>
              <a:rPr lang="en-US" dirty="0"/>
              <a:t> Cato and Cato the Censor (Cato </a:t>
            </a:r>
            <a:r>
              <a:rPr lang="en-US" dirty="0" err="1"/>
              <a:t>Censorius</a:t>
            </a:r>
            <a:r>
              <a:rPr lang="en-US" dirty="0"/>
              <a:t>)</a:t>
            </a:r>
            <a:r>
              <a:rPr lang="hr-HR" dirty="0"/>
              <a:t>)</a:t>
            </a:r>
          </a:p>
          <a:p>
            <a:r>
              <a:rPr lang="hr-HR" dirty="0" err="1"/>
              <a:t>Quintus</a:t>
            </a:r>
            <a:r>
              <a:rPr lang="hr-HR" dirty="0"/>
              <a:t> </a:t>
            </a:r>
            <a:r>
              <a:rPr lang="hr-HR" dirty="0" err="1"/>
              <a:t>Mucius</a:t>
            </a:r>
            <a:r>
              <a:rPr lang="hr-HR" dirty="0"/>
              <a:t> </a:t>
            </a:r>
            <a:r>
              <a:rPr lang="hr-HR" dirty="0" err="1"/>
              <a:t>Scaevola</a:t>
            </a:r>
            <a:r>
              <a:rPr lang="hr-HR" dirty="0"/>
              <a:t> (140 - 82 BC, </a:t>
            </a:r>
            <a:r>
              <a:rPr lang="hr-HR" dirty="0" err="1"/>
              <a:t>consul</a:t>
            </a:r>
            <a:r>
              <a:rPr lang="hr-HR" dirty="0"/>
              <a:t> 95 BC) – </a:t>
            </a:r>
            <a:r>
              <a:rPr lang="hr-HR" dirty="0" err="1"/>
              <a:t>in</a:t>
            </a:r>
            <a:r>
              <a:rPr lang="hr-HR" dirty="0"/>
              <a:t> </a:t>
            </a:r>
            <a:r>
              <a:rPr lang="hr-HR" dirty="0" err="1"/>
              <a:t>Cicero</a:t>
            </a:r>
            <a:r>
              <a:rPr lang="hr-HR" dirty="0" err="1">
                <a:sym typeface="Symbol" panose="05050102010706020507" pitchFamily="18" charset="2"/>
              </a:rPr>
              <a:t></a:t>
            </a:r>
            <a:r>
              <a:rPr lang="hr-HR" dirty="0" err="1"/>
              <a:t>s</a:t>
            </a:r>
            <a:r>
              <a:rPr lang="hr-HR" dirty="0"/>
              <a:t> </a:t>
            </a:r>
            <a:r>
              <a:rPr lang="hr-HR" i="1" dirty="0"/>
              <a:t>De </a:t>
            </a:r>
            <a:r>
              <a:rPr lang="hr-HR" i="1" dirty="0" err="1"/>
              <a:t>officiis</a:t>
            </a:r>
            <a:r>
              <a:rPr lang="hr-HR" i="1" dirty="0"/>
              <a:t> </a:t>
            </a:r>
            <a:r>
              <a:rPr lang="hr-HR" dirty="0"/>
              <a:t>3,17,70</a:t>
            </a:r>
          </a:p>
        </p:txBody>
      </p:sp>
    </p:spTree>
    <p:extLst>
      <p:ext uri="{BB962C8B-B14F-4D97-AF65-F5344CB8AC3E}">
        <p14:creationId xmlns:p14="http://schemas.microsoft.com/office/powerpoint/2010/main" val="361776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2589212" y="469557"/>
            <a:ext cx="8915400" cy="5441665"/>
          </a:xfrm>
        </p:spPr>
        <p:txBody>
          <a:bodyPr>
            <a:normAutofit fontScale="92500"/>
          </a:bodyPr>
          <a:lstStyle/>
          <a:p>
            <a:pPr algn="just"/>
            <a:r>
              <a:rPr lang="la-Latn" sz="1600" dirty="0"/>
              <a:t>De officiis 3,17,70 </a:t>
            </a:r>
            <a:r>
              <a:rPr lang="la-Latn" sz="1600" i="1" dirty="0"/>
              <a:t>Nam quanti verba illa: „Uti ne propter te fidemve tuam captus fraudatusve sim!“ quam illa aurea: „Ut inter bonos bene agier oportet et sine fraudatione!“ Sed, qui sint "boni" et quid sit "bene agi," magna </a:t>
            </a:r>
            <a:r>
              <a:rPr lang="la-Latn" sz="1600" i="1" dirty="0" err="1"/>
              <a:t>quaestio</a:t>
            </a:r>
            <a:r>
              <a:rPr lang="la-Latn" sz="1600" i="1" dirty="0"/>
              <a:t> est. Q. quidem </a:t>
            </a:r>
            <a:r>
              <a:rPr lang="la-Latn" sz="1600" i="1" dirty="0" err="1"/>
              <a:t>Scaevola</a:t>
            </a:r>
            <a:r>
              <a:rPr lang="la-Latn" sz="1600" i="1" dirty="0"/>
              <a:t>, pontifex maximus, summam vim esse dicebat in omnibus iis arbitriis, in quibus adderetur „ex fide bona“, fideique </a:t>
            </a:r>
            <a:r>
              <a:rPr lang="la-Latn" sz="1600" i="1" dirty="0" err="1"/>
              <a:t>bonae</a:t>
            </a:r>
            <a:r>
              <a:rPr lang="la-Latn" sz="1600" i="1" dirty="0"/>
              <a:t> nomen existimabat manare latissime, idque versari in tutelis, societatibus, fiduciis, mandatis, rebus emptis, venditis, conductis, locatis, quibus </a:t>
            </a:r>
            <a:r>
              <a:rPr lang="la-Latn" sz="1600" i="1" dirty="0" err="1"/>
              <a:t>vitae</a:t>
            </a:r>
            <a:r>
              <a:rPr lang="la-Latn" sz="1600" i="1" dirty="0"/>
              <a:t> societas contineretur; in iis magni esse </a:t>
            </a:r>
            <a:r>
              <a:rPr lang="la-Latn" sz="1600" i="1" dirty="0" err="1"/>
              <a:t>iudicis</a:t>
            </a:r>
            <a:r>
              <a:rPr lang="la-Latn" sz="1600" i="1" dirty="0"/>
              <a:t> statuere, </a:t>
            </a:r>
            <a:r>
              <a:rPr lang="la-Latn" sz="1600" i="1" dirty="0" err="1"/>
              <a:t>praesertim</a:t>
            </a:r>
            <a:r>
              <a:rPr lang="la-Latn" sz="1600" i="1" dirty="0"/>
              <a:t> cum in plerisque essent </a:t>
            </a:r>
            <a:r>
              <a:rPr lang="la-Latn" sz="1600" i="1" dirty="0" err="1"/>
              <a:t>iudicia</a:t>
            </a:r>
            <a:r>
              <a:rPr lang="la-Latn" sz="1600" i="1" dirty="0"/>
              <a:t> contraria, quid quemque cuique </a:t>
            </a:r>
            <a:r>
              <a:rPr lang="la-Latn" sz="1600" i="1" dirty="0" err="1"/>
              <a:t>praestare</a:t>
            </a:r>
            <a:r>
              <a:rPr lang="la-Latn" sz="1600" i="1" dirty="0"/>
              <a:t> oporteret.</a:t>
            </a:r>
          </a:p>
          <a:p>
            <a:pPr algn="just"/>
            <a:r>
              <a:rPr lang="hr-HR" dirty="0"/>
              <a:t>F</a:t>
            </a:r>
            <a:r>
              <a:rPr lang="en-US" dirty="0"/>
              <a:t>or how weighty are the words: "That I be not deceived and defrauded through you and my confidence in you"! How precious are these "As between honest people there ought to be honest dealing, and no deception "! But who are "honest people," and what is "honest dealing" — these are serious questions. It was </a:t>
            </a:r>
            <a:r>
              <a:rPr lang="en-US" b="1" dirty="0"/>
              <a:t>Quintus </a:t>
            </a:r>
            <a:r>
              <a:rPr lang="en-US" b="1" dirty="0" err="1"/>
              <a:t>Scaevola</a:t>
            </a:r>
            <a:r>
              <a:rPr lang="en-US" b="1" dirty="0"/>
              <a:t>, the pontifex maximus, who used to attach the greatest importance to all questions of arbitration to which the formula was appended "as good faith requires"; </a:t>
            </a:r>
            <a:r>
              <a:rPr lang="en-US" dirty="0"/>
              <a:t>and he held that the expression "good faith" had a very extensive application, for it was employed in trusteeships and partnerships, in </a:t>
            </a:r>
            <a:r>
              <a:rPr lang="hr-HR" dirty="0" err="1"/>
              <a:t>fiducia</a:t>
            </a:r>
            <a:r>
              <a:rPr lang="en-US" dirty="0"/>
              <a:t>s and commissions, in buying and selling, in hiring and letting — in a word, in all the transactions on which the social relations of daily life depend; in these he said, it required a judge of great ability to decide the extent of each individual's obligation to the other, especially when the counter-claims were admissible in most cases.</a:t>
            </a:r>
            <a:endParaRPr lang="hr-HR" sz="1600" i="1" dirty="0"/>
          </a:p>
        </p:txBody>
      </p:sp>
    </p:spTree>
    <p:extLst>
      <p:ext uri="{BB962C8B-B14F-4D97-AF65-F5344CB8AC3E}">
        <p14:creationId xmlns:p14="http://schemas.microsoft.com/office/powerpoint/2010/main" val="171230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7"/>
          <p:cNvSpPr>
            <a:spLocks noGrp="1"/>
          </p:cNvSpPr>
          <p:nvPr>
            <p:ph type="title"/>
          </p:nvPr>
        </p:nvSpPr>
        <p:spPr/>
        <p:txBody>
          <a:bodyPr/>
          <a:lstStyle/>
          <a:p>
            <a:endParaRPr lang="hr-HR" dirty="0"/>
          </a:p>
        </p:txBody>
      </p:sp>
      <p:pic>
        <p:nvPicPr>
          <p:cNvPr id="7" name="Rezervirano mjesto slike 6"/>
          <p:cNvPicPr>
            <a:picLocks noGrp="1" noChangeAspect="1"/>
          </p:cNvPicPr>
          <p:nvPr>
            <p:ph idx="1"/>
          </p:nvPr>
        </p:nvPicPr>
        <p:blipFill rotWithShape="1">
          <a:blip r:embed="rId2"/>
          <a:stretch/>
        </p:blipFill>
        <p:spPr>
          <a:xfrm>
            <a:off x="1573428" y="469557"/>
            <a:ext cx="10378356" cy="6049696"/>
          </a:xfrm>
          <a:prstGeom prst="rect">
            <a:avLst/>
          </a:prstGeom>
        </p:spPr>
      </p:pic>
      <p:sp>
        <p:nvSpPr>
          <p:cNvPr id="41" name="Pravokutnik 40"/>
          <p:cNvSpPr/>
          <p:nvPr/>
        </p:nvSpPr>
        <p:spPr>
          <a:xfrm>
            <a:off x="7611762" y="1820562"/>
            <a:ext cx="4201297" cy="15734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780235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Consensual </a:t>
            </a:r>
            <a:r>
              <a:rPr lang="hr-HR" dirty="0" err="1"/>
              <a:t>contracts</a:t>
            </a:r>
            <a:r>
              <a:rPr lang="hr-HR" dirty="0"/>
              <a:t> II </a:t>
            </a:r>
          </a:p>
        </p:txBody>
      </p:sp>
      <p:sp>
        <p:nvSpPr>
          <p:cNvPr id="3" name="Rezervirano mjesto sadržaja 2"/>
          <p:cNvSpPr>
            <a:spLocks noGrp="1"/>
          </p:cNvSpPr>
          <p:nvPr>
            <p:ph idx="1"/>
          </p:nvPr>
        </p:nvSpPr>
        <p:spPr/>
        <p:txBody>
          <a:bodyPr/>
          <a:lstStyle/>
          <a:p>
            <a:pPr algn="just"/>
            <a:r>
              <a:rPr lang="hr-HR" i="1" dirty="0" err="1"/>
              <a:t>Gai</a:t>
            </a:r>
            <a:r>
              <a:rPr lang="hr-HR" i="1" dirty="0"/>
              <a:t>. </a:t>
            </a:r>
            <a:r>
              <a:rPr lang="hr-HR" i="1" dirty="0" err="1"/>
              <a:t>Inst</a:t>
            </a:r>
            <a:r>
              <a:rPr lang="hr-HR" i="1" dirty="0"/>
              <a:t>. 137. </a:t>
            </a:r>
            <a:r>
              <a:rPr lang="hr-HR" i="1" dirty="0" err="1"/>
              <a:t>Item</a:t>
            </a:r>
            <a:r>
              <a:rPr lang="hr-HR" i="1" dirty="0"/>
              <a:t> </a:t>
            </a:r>
            <a:r>
              <a:rPr lang="hr-HR" i="1" dirty="0" err="1"/>
              <a:t>in</a:t>
            </a:r>
            <a:r>
              <a:rPr lang="hr-HR" i="1" dirty="0"/>
              <a:t> </a:t>
            </a:r>
            <a:r>
              <a:rPr lang="hr-HR" i="1" dirty="0" err="1"/>
              <a:t>his</a:t>
            </a:r>
            <a:r>
              <a:rPr lang="hr-HR" i="1" dirty="0"/>
              <a:t> </a:t>
            </a:r>
            <a:r>
              <a:rPr lang="hr-HR" i="1" dirty="0" err="1"/>
              <a:t>contractibus</a:t>
            </a:r>
            <a:r>
              <a:rPr lang="hr-HR" i="1" dirty="0"/>
              <a:t> </a:t>
            </a:r>
            <a:r>
              <a:rPr lang="hr-HR" b="1" i="1" dirty="0" err="1"/>
              <a:t>alter</a:t>
            </a:r>
            <a:r>
              <a:rPr lang="hr-HR" b="1" i="1" dirty="0"/>
              <a:t> </a:t>
            </a:r>
            <a:r>
              <a:rPr lang="hr-HR" b="1" i="1" dirty="0" err="1"/>
              <a:t>alteri</a:t>
            </a:r>
            <a:r>
              <a:rPr lang="hr-HR" b="1" i="1" dirty="0"/>
              <a:t> </a:t>
            </a:r>
            <a:r>
              <a:rPr lang="hr-HR" b="1" i="1" dirty="0" err="1"/>
              <a:t>obligatur</a:t>
            </a:r>
            <a:r>
              <a:rPr lang="hr-HR" b="1" i="1" dirty="0"/>
              <a:t> de </a:t>
            </a:r>
            <a:r>
              <a:rPr lang="hr-HR" b="1" i="1" dirty="0" err="1"/>
              <a:t>eo</a:t>
            </a:r>
            <a:r>
              <a:rPr lang="hr-HR" b="1" i="1" dirty="0"/>
              <a:t>, </a:t>
            </a:r>
            <a:r>
              <a:rPr lang="hr-HR" b="1" i="1" dirty="0" err="1"/>
              <a:t>quod</a:t>
            </a:r>
            <a:r>
              <a:rPr lang="hr-HR" b="1" i="1" dirty="0"/>
              <a:t> </a:t>
            </a:r>
            <a:r>
              <a:rPr lang="hr-HR" b="1" i="1" dirty="0" err="1"/>
              <a:t>alterum</a:t>
            </a:r>
            <a:r>
              <a:rPr lang="hr-HR" b="1" i="1" dirty="0"/>
              <a:t> </a:t>
            </a:r>
            <a:r>
              <a:rPr lang="hr-HR" b="1" i="1" dirty="0" err="1"/>
              <a:t>alteri</a:t>
            </a:r>
            <a:r>
              <a:rPr lang="hr-HR" b="1" i="1" dirty="0"/>
              <a:t> ex </a:t>
            </a:r>
            <a:r>
              <a:rPr lang="hr-HR" b="1" i="1" dirty="0" err="1"/>
              <a:t>bono</a:t>
            </a:r>
            <a:r>
              <a:rPr lang="hr-HR" b="1" i="1" dirty="0"/>
              <a:t> </a:t>
            </a:r>
            <a:r>
              <a:rPr lang="hr-HR" b="1" i="1" dirty="0" err="1"/>
              <a:t>et</a:t>
            </a:r>
            <a:r>
              <a:rPr lang="hr-HR" b="1" i="1" dirty="0"/>
              <a:t> </a:t>
            </a:r>
            <a:r>
              <a:rPr lang="hr-HR" b="1" i="1" dirty="0" err="1"/>
              <a:t>aequo</a:t>
            </a:r>
            <a:r>
              <a:rPr lang="hr-HR" b="1" i="1" dirty="0"/>
              <a:t> </a:t>
            </a:r>
            <a:r>
              <a:rPr lang="hr-HR" b="1" i="1" dirty="0" err="1"/>
              <a:t>praestare</a:t>
            </a:r>
            <a:r>
              <a:rPr lang="hr-HR" b="1" i="1" dirty="0"/>
              <a:t> </a:t>
            </a:r>
            <a:r>
              <a:rPr lang="hr-HR" b="1" i="1" dirty="0" err="1"/>
              <a:t>oportet</a:t>
            </a:r>
            <a:r>
              <a:rPr lang="hr-HR" i="1" dirty="0"/>
              <a:t>, </a:t>
            </a:r>
            <a:r>
              <a:rPr lang="hr-HR" i="1" dirty="0" err="1"/>
              <a:t>cum</a:t>
            </a:r>
            <a:r>
              <a:rPr lang="hr-HR" i="1" dirty="0"/>
              <a:t> </a:t>
            </a:r>
            <a:r>
              <a:rPr lang="hr-HR" i="1" dirty="0" err="1"/>
              <a:t>alioquin</a:t>
            </a:r>
            <a:r>
              <a:rPr lang="hr-HR" i="1" dirty="0"/>
              <a:t> </a:t>
            </a:r>
            <a:r>
              <a:rPr lang="hr-HR" i="1" dirty="0" err="1"/>
              <a:t>in</a:t>
            </a:r>
            <a:r>
              <a:rPr lang="hr-HR" i="1" dirty="0"/>
              <a:t> </a:t>
            </a:r>
            <a:r>
              <a:rPr lang="hr-HR" i="1" dirty="0" err="1"/>
              <a:t>uerborum</a:t>
            </a:r>
            <a:r>
              <a:rPr lang="hr-HR" i="1" dirty="0"/>
              <a:t> </a:t>
            </a:r>
            <a:r>
              <a:rPr lang="hr-HR" i="1" dirty="0" err="1"/>
              <a:t>obligationibus</a:t>
            </a:r>
            <a:r>
              <a:rPr lang="hr-HR" i="1" dirty="0"/>
              <a:t> </a:t>
            </a:r>
            <a:r>
              <a:rPr lang="hr-HR" i="1" dirty="0" err="1"/>
              <a:t>alius</a:t>
            </a:r>
            <a:r>
              <a:rPr lang="hr-HR" i="1" dirty="0"/>
              <a:t> </a:t>
            </a:r>
            <a:r>
              <a:rPr lang="hr-HR" i="1" dirty="0" err="1"/>
              <a:t>stipuletur</a:t>
            </a:r>
            <a:r>
              <a:rPr lang="hr-HR" i="1" dirty="0"/>
              <a:t> </a:t>
            </a:r>
            <a:r>
              <a:rPr lang="hr-HR" i="1" dirty="0" err="1"/>
              <a:t>alius</a:t>
            </a:r>
            <a:r>
              <a:rPr lang="hr-HR" i="1" dirty="0"/>
              <a:t> </a:t>
            </a:r>
            <a:r>
              <a:rPr lang="hr-HR" i="1" dirty="0" err="1"/>
              <a:t>promittat</a:t>
            </a:r>
            <a:r>
              <a:rPr lang="hr-HR" i="1" dirty="0"/>
              <a:t> </a:t>
            </a:r>
            <a:r>
              <a:rPr lang="hr-HR" i="1" dirty="0" err="1"/>
              <a:t>et</a:t>
            </a:r>
            <a:r>
              <a:rPr lang="hr-HR" i="1" dirty="0"/>
              <a:t> </a:t>
            </a:r>
            <a:r>
              <a:rPr lang="hr-HR" i="1" dirty="0" err="1"/>
              <a:t>in</a:t>
            </a:r>
            <a:r>
              <a:rPr lang="hr-HR" i="1" dirty="0"/>
              <a:t> </a:t>
            </a:r>
            <a:r>
              <a:rPr lang="hr-HR" i="1" dirty="0" err="1"/>
              <a:t>nominibus</a:t>
            </a:r>
            <a:r>
              <a:rPr lang="hr-HR" i="1" dirty="0"/>
              <a:t> </a:t>
            </a:r>
            <a:r>
              <a:rPr lang="hr-HR" i="1" dirty="0" err="1"/>
              <a:t>alius</a:t>
            </a:r>
            <a:r>
              <a:rPr lang="hr-HR" i="1" dirty="0"/>
              <a:t> </a:t>
            </a:r>
            <a:r>
              <a:rPr lang="hr-HR" i="1" dirty="0" err="1"/>
              <a:t>expensum</a:t>
            </a:r>
            <a:r>
              <a:rPr lang="hr-HR" i="1" dirty="0"/>
              <a:t> </a:t>
            </a:r>
            <a:r>
              <a:rPr lang="hr-HR" i="1" dirty="0" err="1"/>
              <a:t>ferendo</a:t>
            </a:r>
            <a:r>
              <a:rPr lang="hr-HR" i="1" dirty="0"/>
              <a:t> </a:t>
            </a:r>
            <a:r>
              <a:rPr lang="hr-HR" i="1" dirty="0" err="1"/>
              <a:t>obliget</a:t>
            </a:r>
            <a:r>
              <a:rPr lang="hr-HR" i="1" dirty="0"/>
              <a:t> </a:t>
            </a:r>
            <a:r>
              <a:rPr lang="hr-HR" i="1" dirty="0" err="1"/>
              <a:t>alius</a:t>
            </a:r>
            <a:r>
              <a:rPr lang="hr-HR" i="1" dirty="0"/>
              <a:t> </a:t>
            </a:r>
            <a:r>
              <a:rPr lang="hr-HR" i="1" dirty="0" err="1"/>
              <a:t>obligetur</a:t>
            </a:r>
            <a:r>
              <a:rPr lang="hr-HR" i="1" dirty="0"/>
              <a:t>.</a:t>
            </a:r>
          </a:p>
          <a:p>
            <a:pPr algn="just"/>
            <a:r>
              <a:rPr lang="hr-HR" dirty="0"/>
              <a:t>137. </a:t>
            </a:r>
            <a:r>
              <a:rPr lang="en-US" dirty="0"/>
              <a:t>Further, these contracts are </a:t>
            </a:r>
            <a:r>
              <a:rPr lang="en-US" b="1" dirty="0"/>
              <a:t>bilateral and </a:t>
            </a:r>
            <a:r>
              <a:rPr lang="en-US" b="1" i="1" dirty="0" err="1"/>
              <a:t>bonae</a:t>
            </a:r>
            <a:r>
              <a:rPr lang="en-US" b="1" i="1" dirty="0"/>
              <a:t> </a:t>
            </a:r>
            <a:r>
              <a:rPr lang="en-US" b="1" i="1" dirty="0" err="1"/>
              <a:t>fidei</a:t>
            </a:r>
            <a:r>
              <a:rPr lang="en-US" dirty="0"/>
              <a:t>, that is, both parties incur a reciprocal obligation to perform whatever is fair and equal; whereas </a:t>
            </a:r>
            <a:r>
              <a:rPr lang="hr-HR" dirty="0"/>
              <a:t>v</a:t>
            </a:r>
            <a:r>
              <a:rPr lang="en-US" dirty="0" err="1"/>
              <a:t>erbal</a:t>
            </a:r>
            <a:r>
              <a:rPr lang="en-US" dirty="0"/>
              <a:t> and </a:t>
            </a:r>
            <a:r>
              <a:rPr lang="hr-HR" dirty="0"/>
              <a:t>l</a:t>
            </a:r>
            <a:r>
              <a:rPr lang="en-US" dirty="0"/>
              <a:t>iteral contracts are unilateral, that is, one party stipulates and the other promises, or one party makes an entry of the other’s debit, and the other party is bound thereby.</a:t>
            </a:r>
            <a:endParaRPr lang="hr-HR" dirty="0"/>
          </a:p>
        </p:txBody>
      </p:sp>
    </p:spTree>
    <p:extLst>
      <p:ext uri="{BB962C8B-B14F-4D97-AF65-F5344CB8AC3E}">
        <p14:creationId xmlns:p14="http://schemas.microsoft.com/office/powerpoint/2010/main" val="338144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Bilaterality</a:t>
            </a:r>
            <a:endParaRPr lang="hr-HR" dirty="0"/>
          </a:p>
        </p:txBody>
      </p:sp>
      <p:sp>
        <p:nvSpPr>
          <p:cNvPr id="3" name="Rezervirano mjesto sadržaja 2"/>
          <p:cNvSpPr>
            <a:spLocks noGrp="1"/>
          </p:cNvSpPr>
          <p:nvPr>
            <p:ph idx="1"/>
          </p:nvPr>
        </p:nvSpPr>
        <p:spPr/>
        <p:txBody>
          <a:bodyPr>
            <a:normAutofit lnSpcReduction="10000"/>
          </a:bodyPr>
          <a:lstStyle/>
          <a:p>
            <a:r>
              <a:rPr lang="hr-HR" dirty="0" err="1"/>
              <a:t>Contract</a:t>
            </a:r>
            <a:r>
              <a:rPr lang="hr-HR" dirty="0"/>
              <a:t> </a:t>
            </a:r>
            <a:r>
              <a:rPr lang="hr-HR" dirty="0" err="1"/>
              <a:t>imposes</a:t>
            </a:r>
            <a:r>
              <a:rPr lang="hr-HR" dirty="0"/>
              <a:t> </a:t>
            </a:r>
            <a:r>
              <a:rPr lang="hr-HR" dirty="0" err="1"/>
              <a:t>obligations</a:t>
            </a:r>
            <a:r>
              <a:rPr lang="hr-HR" dirty="0"/>
              <a:t> on </a:t>
            </a:r>
            <a:r>
              <a:rPr lang="hr-HR" dirty="0" err="1"/>
              <a:t>both</a:t>
            </a:r>
            <a:r>
              <a:rPr lang="hr-HR" dirty="0"/>
              <a:t> </a:t>
            </a:r>
            <a:r>
              <a:rPr lang="hr-HR" dirty="0" err="1"/>
              <a:t>parties</a:t>
            </a:r>
            <a:endParaRPr lang="hr-HR" dirty="0"/>
          </a:p>
          <a:p>
            <a:r>
              <a:rPr lang="hr-HR" dirty="0"/>
              <a:t>De </a:t>
            </a:r>
            <a:r>
              <a:rPr lang="hr-HR" dirty="0" err="1"/>
              <a:t>Zulueta</a:t>
            </a:r>
            <a:r>
              <a:rPr lang="hr-HR" dirty="0"/>
              <a:t> - „</a:t>
            </a:r>
            <a:r>
              <a:rPr lang="hr-HR" dirty="0" err="1"/>
              <a:t>Liability</a:t>
            </a:r>
            <a:r>
              <a:rPr lang="hr-HR" dirty="0"/>
              <a:t> </a:t>
            </a:r>
            <a:r>
              <a:rPr lang="hr-HR" dirty="0" err="1"/>
              <a:t>of</a:t>
            </a:r>
            <a:r>
              <a:rPr lang="hr-HR" dirty="0"/>
              <a:t> the one party </a:t>
            </a:r>
            <a:r>
              <a:rPr lang="hr-HR" dirty="0" err="1"/>
              <a:t>depends</a:t>
            </a:r>
            <a:r>
              <a:rPr lang="hr-HR" dirty="0"/>
              <a:t> on the </a:t>
            </a:r>
            <a:r>
              <a:rPr lang="hr-HR" dirty="0" err="1"/>
              <a:t>other</a:t>
            </a:r>
            <a:r>
              <a:rPr lang="hr-HR" dirty="0"/>
              <a:t> </a:t>
            </a:r>
            <a:r>
              <a:rPr lang="hr-HR" dirty="0" err="1"/>
              <a:t>having</a:t>
            </a:r>
            <a:r>
              <a:rPr lang="hr-HR" dirty="0"/>
              <a:t> </a:t>
            </a:r>
            <a:r>
              <a:rPr lang="hr-HR" dirty="0" err="1"/>
              <a:t>discharged</a:t>
            </a:r>
            <a:r>
              <a:rPr lang="hr-HR" dirty="0"/>
              <a:t> </a:t>
            </a:r>
            <a:r>
              <a:rPr lang="hr-HR" dirty="0" err="1"/>
              <a:t>or</a:t>
            </a:r>
            <a:r>
              <a:rPr lang="hr-HR" dirty="0"/>
              <a:t> </a:t>
            </a:r>
            <a:r>
              <a:rPr lang="hr-HR" dirty="0" err="1"/>
              <a:t>being</a:t>
            </a:r>
            <a:r>
              <a:rPr lang="hr-HR" dirty="0"/>
              <a:t> </a:t>
            </a:r>
            <a:r>
              <a:rPr lang="hr-HR" dirty="0" err="1"/>
              <a:t>ready</a:t>
            </a:r>
            <a:r>
              <a:rPr lang="hr-HR" dirty="0"/>
              <a:t> </a:t>
            </a:r>
            <a:r>
              <a:rPr lang="hr-HR" dirty="0" err="1"/>
              <a:t>and</a:t>
            </a:r>
            <a:r>
              <a:rPr lang="hr-HR" dirty="0"/>
              <a:t> </a:t>
            </a:r>
            <a:r>
              <a:rPr lang="hr-HR" dirty="0" err="1"/>
              <a:t>willing</a:t>
            </a:r>
            <a:r>
              <a:rPr lang="hr-HR" dirty="0"/>
              <a:t> to </a:t>
            </a:r>
            <a:r>
              <a:rPr lang="hr-HR" dirty="0" err="1"/>
              <a:t>discharge</a:t>
            </a:r>
            <a:r>
              <a:rPr lang="hr-HR" dirty="0"/>
              <a:t> </a:t>
            </a:r>
            <a:r>
              <a:rPr lang="hr-HR" dirty="0" err="1"/>
              <a:t>his</a:t>
            </a:r>
            <a:r>
              <a:rPr lang="hr-HR" dirty="0"/>
              <a:t> </a:t>
            </a:r>
            <a:r>
              <a:rPr lang="hr-HR" dirty="0" err="1"/>
              <a:t>own</a:t>
            </a:r>
            <a:r>
              <a:rPr lang="hr-HR" dirty="0"/>
              <a:t> </a:t>
            </a:r>
            <a:r>
              <a:rPr lang="hr-HR" dirty="0" err="1"/>
              <a:t>liability</a:t>
            </a:r>
            <a:r>
              <a:rPr lang="hr-HR" dirty="0"/>
              <a:t>”</a:t>
            </a:r>
          </a:p>
          <a:p>
            <a:endParaRPr lang="hr-HR" dirty="0"/>
          </a:p>
          <a:p>
            <a:pPr algn="just"/>
            <a:r>
              <a:rPr lang="hr-HR" dirty="0"/>
              <a:t>D. </a:t>
            </a:r>
            <a:r>
              <a:rPr lang="it-IT" dirty="0"/>
              <a:t>19.1.13</a:t>
            </a:r>
            <a:r>
              <a:rPr lang="hr-HR" dirty="0"/>
              <a:t>.8 (</a:t>
            </a:r>
            <a:r>
              <a:rPr lang="it-IT" i="1" dirty="0" err="1"/>
              <a:t>Ulpianus</a:t>
            </a:r>
            <a:r>
              <a:rPr lang="it-IT" i="1" dirty="0"/>
              <a:t> libro 32 ad </a:t>
            </a:r>
            <a:r>
              <a:rPr lang="it-IT" i="1" dirty="0" err="1"/>
              <a:t>edictum</a:t>
            </a:r>
            <a:r>
              <a:rPr lang="hr-HR" dirty="0"/>
              <a:t>) </a:t>
            </a:r>
            <a:r>
              <a:rPr lang="hr-HR" i="1" dirty="0" err="1"/>
              <a:t>Offerri</a:t>
            </a:r>
            <a:r>
              <a:rPr lang="hr-HR" i="1" dirty="0"/>
              <a:t> </a:t>
            </a:r>
            <a:r>
              <a:rPr lang="hr-HR" i="1" dirty="0" err="1"/>
              <a:t>pretium</a:t>
            </a:r>
            <a:r>
              <a:rPr lang="hr-HR" i="1" dirty="0"/>
              <a:t> </a:t>
            </a:r>
            <a:r>
              <a:rPr lang="hr-HR" i="1" dirty="0" err="1"/>
              <a:t>ab</a:t>
            </a:r>
            <a:r>
              <a:rPr lang="hr-HR" i="1" dirty="0"/>
              <a:t> </a:t>
            </a:r>
            <a:r>
              <a:rPr lang="hr-HR" i="1" dirty="0" err="1"/>
              <a:t>emptore</a:t>
            </a:r>
            <a:r>
              <a:rPr lang="hr-HR" i="1" dirty="0"/>
              <a:t> </a:t>
            </a:r>
            <a:r>
              <a:rPr lang="hr-HR" i="1" dirty="0" err="1"/>
              <a:t>debet</a:t>
            </a:r>
            <a:r>
              <a:rPr lang="hr-HR" i="1" dirty="0"/>
              <a:t>, </a:t>
            </a:r>
            <a:r>
              <a:rPr lang="hr-HR" i="1" dirty="0" err="1"/>
              <a:t>cum</a:t>
            </a:r>
            <a:r>
              <a:rPr lang="hr-HR" i="1" dirty="0"/>
              <a:t> ex </a:t>
            </a:r>
            <a:r>
              <a:rPr lang="hr-HR" i="1" dirty="0" err="1"/>
              <a:t>empto</a:t>
            </a:r>
            <a:r>
              <a:rPr lang="hr-HR" i="1" dirty="0"/>
              <a:t> </a:t>
            </a:r>
            <a:r>
              <a:rPr lang="hr-HR" i="1" dirty="0" err="1"/>
              <a:t>agitur</a:t>
            </a:r>
            <a:r>
              <a:rPr lang="hr-HR" i="1" dirty="0"/>
              <a:t>, </a:t>
            </a:r>
            <a:r>
              <a:rPr lang="hr-HR" i="1" dirty="0" err="1"/>
              <a:t>et</a:t>
            </a:r>
            <a:r>
              <a:rPr lang="hr-HR" i="1" dirty="0"/>
              <a:t> </a:t>
            </a:r>
            <a:r>
              <a:rPr lang="hr-HR" i="1" dirty="0" err="1"/>
              <a:t>ideo</a:t>
            </a:r>
            <a:r>
              <a:rPr lang="hr-HR" i="1" dirty="0"/>
              <a:t> </a:t>
            </a:r>
            <a:r>
              <a:rPr lang="hr-HR" i="1" dirty="0" err="1"/>
              <a:t>etsi</a:t>
            </a:r>
            <a:r>
              <a:rPr lang="hr-HR" i="1" dirty="0"/>
              <a:t> </a:t>
            </a:r>
            <a:r>
              <a:rPr lang="hr-HR" i="1" dirty="0" err="1"/>
              <a:t>pretii</a:t>
            </a:r>
            <a:r>
              <a:rPr lang="hr-HR" i="1" dirty="0"/>
              <a:t> </a:t>
            </a:r>
            <a:r>
              <a:rPr lang="hr-HR" i="1" dirty="0" err="1"/>
              <a:t>partem</a:t>
            </a:r>
            <a:r>
              <a:rPr lang="hr-HR" i="1" dirty="0"/>
              <a:t> </a:t>
            </a:r>
            <a:r>
              <a:rPr lang="hr-HR" i="1" dirty="0" err="1"/>
              <a:t>offerat</a:t>
            </a:r>
            <a:r>
              <a:rPr lang="hr-HR" i="1" dirty="0"/>
              <a:t>, </a:t>
            </a:r>
            <a:r>
              <a:rPr lang="hr-HR" i="1" dirty="0" err="1"/>
              <a:t>nondum</a:t>
            </a:r>
            <a:r>
              <a:rPr lang="hr-HR" i="1" dirty="0"/>
              <a:t> </a:t>
            </a:r>
            <a:r>
              <a:rPr lang="hr-HR" i="1" dirty="0" err="1"/>
              <a:t>est</a:t>
            </a:r>
            <a:r>
              <a:rPr lang="hr-HR" i="1" dirty="0"/>
              <a:t> ex </a:t>
            </a:r>
            <a:r>
              <a:rPr lang="hr-HR" i="1" dirty="0" err="1"/>
              <a:t>empto</a:t>
            </a:r>
            <a:r>
              <a:rPr lang="hr-HR" i="1" dirty="0"/>
              <a:t> </a:t>
            </a:r>
            <a:r>
              <a:rPr lang="hr-HR" i="1" dirty="0" err="1"/>
              <a:t>actio</a:t>
            </a:r>
            <a:r>
              <a:rPr lang="hr-HR" i="1" dirty="0"/>
              <a:t>: </a:t>
            </a:r>
            <a:r>
              <a:rPr lang="hr-HR" i="1" dirty="0" err="1"/>
              <a:t>venditor</a:t>
            </a:r>
            <a:r>
              <a:rPr lang="hr-HR" i="1" dirty="0"/>
              <a:t> </a:t>
            </a:r>
            <a:r>
              <a:rPr lang="hr-HR" i="1" dirty="0" err="1"/>
              <a:t>enim</a:t>
            </a:r>
            <a:r>
              <a:rPr lang="hr-HR" i="1" dirty="0"/>
              <a:t> </a:t>
            </a:r>
            <a:r>
              <a:rPr lang="hr-HR" i="1" dirty="0" err="1"/>
              <a:t>quasi</a:t>
            </a:r>
            <a:r>
              <a:rPr lang="hr-HR" i="1" dirty="0"/>
              <a:t> </a:t>
            </a:r>
            <a:r>
              <a:rPr lang="hr-HR" i="1" dirty="0" err="1"/>
              <a:t>pignus</a:t>
            </a:r>
            <a:r>
              <a:rPr lang="hr-HR" i="1" dirty="0"/>
              <a:t> </a:t>
            </a:r>
            <a:r>
              <a:rPr lang="hr-HR" i="1" dirty="0" err="1"/>
              <a:t>retinere</a:t>
            </a:r>
            <a:r>
              <a:rPr lang="hr-HR" i="1" dirty="0"/>
              <a:t> </a:t>
            </a:r>
            <a:r>
              <a:rPr lang="hr-HR" i="1" dirty="0" err="1"/>
              <a:t>potest</a:t>
            </a:r>
            <a:r>
              <a:rPr lang="hr-HR" i="1" dirty="0"/>
              <a:t> </a:t>
            </a:r>
            <a:r>
              <a:rPr lang="hr-HR" i="1" dirty="0" err="1"/>
              <a:t>eam</a:t>
            </a:r>
            <a:r>
              <a:rPr lang="hr-HR" i="1" dirty="0"/>
              <a:t> </a:t>
            </a:r>
            <a:r>
              <a:rPr lang="hr-HR" i="1" dirty="0" err="1"/>
              <a:t>rem</a:t>
            </a:r>
            <a:r>
              <a:rPr lang="hr-HR" i="1" dirty="0"/>
              <a:t> </a:t>
            </a:r>
            <a:r>
              <a:rPr lang="hr-HR" i="1" dirty="0" err="1"/>
              <a:t>quam</a:t>
            </a:r>
            <a:r>
              <a:rPr lang="hr-HR" i="1" dirty="0"/>
              <a:t> </a:t>
            </a:r>
            <a:r>
              <a:rPr lang="hr-HR" i="1" dirty="0" err="1"/>
              <a:t>vendidit</a:t>
            </a:r>
            <a:r>
              <a:rPr lang="hr-HR" i="1" dirty="0"/>
              <a:t>.</a:t>
            </a:r>
          </a:p>
          <a:p>
            <a:pPr algn="just"/>
            <a:r>
              <a:rPr lang="hr-HR" dirty="0" err="1"/>
              <a:t>When</a:t>
            </a:r>
            <a:r>
              <a:rPr lang="hr-HR" dirty="0"/>
              <a:t> </a:t>
            </a:r>
            <a:r>
              <a:rPr lang="hr-HR" dirty="0" err="1"/>
              <a:t>an</a:t>
            </a:r>
            <a:r>
              <a:rPr lang="hr-HR" dirty="0"/>
              <a:t> </a:t>
            </a:r>
            <a:r>
              <a:rPr lang="hr-HR" dirty="0" err="1"/>
              <a:t>action</a:t>
            </a:r>
            <a:r>
              <a:rPr lang="hr-HR" dirty="0"/>
              <a:t> </a:t>
            </a:r>
            <a:r>
              <a:rPr lang="hr-HR" dirty="0" err="1"/>
              <a:t>is</a:t>
            </a:r>
            <a:r>
              <a:rPr lang="hr-HR" dirty="0"/>
              <a:t> </a:t>
            </a:r>
            <a:r>
              <a:rPr lang="hr-HR" dirty="0" err="1"/>
              <a:t>brought</a:t>
            </a:r>
            <a:r>
              <a:rPr lang="hr-HR" dirty="0"/>
              <a:t> on </a:t>
            </a:r>
            <a:r>
              <a:rPr lang="hr-HR" dirty="0" err="1"/>
              <a:t>purchase</a:t>
            </a:r>
            <a:r>
              <a:rPr lang="hr-HR" dirty="0"/>
              <a:t>, the </a:t>
            </a:r>
            <a:r>
              <a:rPr lang="hr-HR" dirty="0" err="1"/>
              <a:t>buyer</a:t>
            </a:r>
            <a:r>
              <a:rPr lang="hr-HR" dirty="0"/>
              <a:t> </a:t>
            </a:r>
            <a:r>
              <a:rPr lang="hr-HR" dirty="0" err="1"/>
              <a:t>should</a:t>
            </a:r>
            <a:r>
              <a:rPr lang="hr-HR" dirty="0"/>
              <a:t> tender (</a:t>
            </a:r>
            <a:r>
              <a:rPr lang="hr-HR" dirty="0" err="1"/>
              <a:t>offer</a:t>
            </a:r>
            <a:r>
              <a:rPr lang="hr-HR" dirty="0"/>
              <a:t>) the </a:t>
            </a:r>
            <a:r>
              <a:rPr lang="hr-HR" dirty="0" err="1"/>
              <a:t>price</a:t>
            </a:r>
            <a:r>
              <a:rPr lang="hr-HR" dirty="0"/>
              <a:t>. </a:t>
            </a:r>
            <a:r>
              <a:rPr lang="hr-HR" dirty="0" err="1"/>
              <a:t>Therefore</a:t>
            </a:r>
            <a:r>
              <a:rPr lang="hr-HR" dirty="0"/>
              <a:t> </a:t>
            </a:r>
            <a:r>
              <a:rPr lang="hr-HR" dirty="0" err="1"/>
              <a:t>if</a:t>
            </a:r>
            <a:r>
              <a:rPr lang="hr-HR" dirty="0"/>
              <a:t> he </a:t>
            </a:r>
            <a:r>
              <a:rPr lang="hr-HR" dirty="0" err="1"/>
              <a:t>should</a:t>
            </a:r>
            <a:r>
              <a:rPr lang="hr-HR" dirty="0"/>
              <a:t> tender </a:t>
            </a:r>
            <a:r>
              <a:rPr lang="hr-HR" dirty="0" err="1"/>
              <a:t>part</a:t>
            </a:r>
            <a:r>
              <a:rPr lang="hr-HR" dirty="0"/>
              <a:t> </a:t>
            </a:r>
            <a:r>
              <a:rPr lang="hr-HR" dirty="0" err="1"/>
              <a:t>of</a:t>
            </a:r>
            <a:r>
              <a:rPr lang="hr-HR" dirty="0"/>
              <a:t> the </a:t>
            </a:r>
            <a:r>
              <a:rPr lang="hr-HR" dirty="0" err="1"/>
              <a:t>price</a:t>
            </a:r>
            <a:r>
              <a:rPr lang="hr-HR" dirty="0"/>
              <a:t>, </a:t>
            </a:r>
            <a:r>
              <a:rPr lang="hr-HR" dirty="0" err="1"/>
              <a:t>there</a:t>
            </a:r>
            <a:r>
              <a:rPr lang="hr-HR" dirty="0"/>
              <a:t> </a:t>
            </a:r>
            <a:r>
              <a:rPr lang="hr-HR" dirty="0" err="1"/>
              <a:t>is</a:t>
            </a:r>
            <a:r>
              <a:rPr lang="hr-HR" dirty="0"/>
              <a:t> </a:t>
            </a:r>
            <a:r>
              <a:rPr lang="hr-HR" dirty="0" err="1"/>
              <a:t>not</a:t>
            </a:r>
            <a:r>
              <a:rPr lang="hr-HR" dirty="0"/>
              <a:t> </a:t>
            </a:r>
            <a:r>
              <a:rPr lang="hr-HR" dirty="0" err="1"/>
              <a:t>yet</a:t>
            </a:r>
            <a:r>
              <a:rPr lang="hr-HR" dirty="0"/>
              <a:t> </a:t>
            </a:r>
            <a:r>
              <a:rPr lang="hr-HR" dirty="0" err="1"/>
              <a:t>an</a:t>
            </a:r>
            <a:r>
              <a:rPr lang="hr-HR" dirty="0"/>
              <a:t> </a:t>
            </a:r>
            <a:r>
              <a:rPr lang="hr-HR" dirty="0" err="1"/>
              <a:t>action</a:t>
            </a:r>
            <a:r>
              <a:rPr lang="hr-HR" dirty="0"/>
              <a:t> on </a:t>
            </a:r>
            <a:r>
              <a:rPr lang="hr-HR" dirty="0" err="1"/>
              <a:t>purchase</a:t>
            </a:r>
            <a:r>
              <a:rPr lang="hr-HR" dirty="0"/>
              <a:t>; for the </a:t>
            </a:r>
            <a:r>
              <a:rPr lang="hr-HR" dirty="0" err="1"/>
              <a:t>seller</a:t>
            </a:r>
            <a:r>
              <a:rPr lang="hr-HR" dirty="0"/>
              <a:t> </a:t>
            </a:r>
            <a:r>
              <a:rPr lang="hr-HR" dirty="0" err="1"/>
              <a:t>can</a:t>
            </a:r>
            <a:r>
              <a:rPr lang="hr-HR" dirty="0"/>
              <a:t> </a:t>
            </a:r>
            <a:r>
              <a:rPr lang="hr-HR" dirty="0" err="1"/>
              <a:t>keep</a:t>
            </a:r>
            <a:r>
              <a:rPr lang="hr-HR" dirty="0"/>
              <a:t> the </a:t>
            </a:r>
            <a:r>
              <a:rPr lang="hr-HR" dirty="0" err="1"/>
              <a:t>object</a:t>
            </a:r>
            <a:r>
              <a:rPr lang="hr-HR" dirty="0"/>
              <a:t> </a:t>
            </a:r>
            <a:r>
              <a:rPr lang="hr-HR" dirty="0" err="1"/>
              <a:t>of</a:t>
            </a:r>
            <a:r>
              <a:rPr lang="hr-HR" dirty="0"/>
              <a:t> sale as a </a:t>
            </a:r>
            <a:r>
              <a:rPr lang="hr-HR" dirty="0" err="1"/>
              <a:t>sort</a:t>
            </a:r>
            <a:r>
              <a:rPr lang="hr-HR" dirty="0"/>
              <a:t> </a:t>
            </a:r>
            <a:r>
              <a:rPr lang="hr-HR" dirty="0" err="1"/>
              <a:t>of</a:t>
            </a:r>
            <a:r>
              <a:rPr lang="hr-HR" dirty="0"/>
              <a:t> </a:t>
            </a:r>
            <a:r>
              <a:rPr lang="hr-HR" dirty="0" err="1"/>
              <a:t>pledge</a:t>
            </a:r>
            <a:r>
              <a:rPr lang="hr-HR" dirty="0"/>
              <a:t>. </a:t>
            </a:r>
          </a:p>
        </p:txBody>
      </p:sp>
    </p:spTree>
    <p:extLst>
      <p:ext uri="{BB962C8B-B14F-4D97-AF65-F5344CB8AC3E}">
        <p14:creationId xmlns:p14="http://schemas.microsoft.com/office/powerpoint/2010/main" val="1663610451"/>
      </p:ext>
    </p:extLst>
  </p:cSld>
  <p:clrMapOvr>
    <a:masterClrMapping/>
  </p:clrMapOvr>
</p:sld>
</file>

<file path=ppt/theme/theme1.xml><?xml version="1.0" encoding="utf-8"?>
<a:theme xmlns:a="http://schemas.openxmlformats.org/drawingml/2006/main" name="Pram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727</TotalTime>
  <Words>4483</Words>
  <Application>Microsoft Office PowerPoint</Application>
  <PresentationFormat>Široki zaslon</PresentationFormat>
  <Paragraphs>127</Paragraphs>
  <Slides>32</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32</vt:i4>
      </vt:variant>
    </vt:vector>
  </HeadingPairs>
  <TitlesOfParts>
    <vt:vector size="37" baseType="lpstr">
      <vt:lpstr>Arial</vt:lpstr>
      <vt:lpstr>Century Gothic</vt:lpstr>
      <vt:lpstr>Symbol</vt:lpstr>
      <vt:lpstr>Wingdings 3</vt:lpstr>
      <vt:lpstr>Pramen</vt:lpstr>
      <vt:lpstr>Emptio venditio – Contract of Sale  I. Main features – Arrha - Res</vt:lpstr>
      <vt:lpstr>Emptio venditio</vt:lpstr>
      <vt:lpstr>Consensus, inter absentes</vt:lpstr>
      <vt:lpstr>Consensus, inter absentes, iuris gentium</vt:lpstr>
      <vt:lpstr>Consensus – iuris gentium – origins of emptio venditio?</vt:lpstr>
      <vt:lpstr>PowerPoint prezentacija</vt:lpstr>
      <vt:lpstr>PowerPoint prezentacija</vt:lpstr>
      <vt:lpstr>Consensual contracts II </vt:lpstr>
      <vt:lpstr>Bilaterality</vt:lpstr>
      <vt:lpstr>Bilaterality - Exceptio non adimpleti contractus</vt:lpstr>
      <vt:lpstr>Bona fides - formula</vt:lpstr>
      <vt:lpstr>PowerPoint prezentacija</vt:lpstr>
      <vt:lpstr>Bona fides – contrary to any fraud in general</vt:lpstr>
      <vt:lpstr>Bona fides - in general </vt:lpstr>
      <vt:lpstr>Consensus revisited</vt:lpstr>
      <vt:lpstr>Consensus and the price:  Arr(h)a (earnest money)</vt:lpstr>
      <vt:lpstr>Arr(h)a</vt:lpstr>
      <vt:lpstr>Just. Inst. 3.23pr.</vt:lpstr>
      <vt:lpstr>C. 4.21.17.2 (Imperator Justinianus, 528 AD)</vt:lpstr>
      <vt:lpstr>PowerPoint prezentacija</vt:lpstr>
      <vt:lpstr>Consensus and res (the object of sale)</vt:lpstr>
      <vt:lpstr>Dissensus – Error - Mistake</vt:lpstr>
      <vt:lpstr>PowerPoint prezentacija</vt:lpstr>
      <vt:lpstr>PowerPoint prezentacija</vt:lpstr>
      <vt:lpstr>Res or merx</vt:lpstr>
      <vt:lpstr>What can be the object of sale…</vt:lpstr>
      <vt:lpstr>(Res futurae – emptio rei speratae - conditional sale)  </vt:lpstr>
      <vt:lpstr>(Res futurae – emptio spei - unconditional sale) </vt:lpstr>
      <vt:lpstr>(Emptio rei suae)</vt:lpstr>
      <vt:lpstr>… and what cannot?</vt:lpstr>
      <vt:lpstr>HOWEVER, … </vt:lpstr>
      <vt:lpstr>Responsibility regarding the sale of res extra commercium and culpa in contrahendo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Emptio venditio – Sale Consensus – Arrha - Res</dc:title>
  <dc:creator>Administrator</dc:creator>
  <cp:lastModifiedBy>Administrator</cp:lastModifiedBy>
  <cp:revision>66</cp:revision>
  <dcterms:created xsi:type="dcterms:W3CDTF">2016-10-23T16:44:17Z</dcterms:created>
  <dcterms:modified xsi:type="dcterms:W3CDTF">2016-10-24T13:52:33Z</dcterms:modified>
</cp:coreProperties>
</file>