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5"/>
  </p:notesMasterIdLst>
  <p:sldIdLst>
    <p:sldId id="256" r:id="rId2"/>
    <p:sldId id="469" r:id="rId3"/>
    <p:sldId id="470" r:id="rId4"/>
    <p:sldId id="502" r:id="rId5"/>
    <p:sldId id="503" r:id="rId6"/>
    <p:sldId id="504"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383" r:id="rId3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FB9E-1EE0-463C-9DCB-76DCC02C92F7}" type="datetimeFigureOut">
              <a:rPr lang="hr-HR" smtClean="0"/>
              <a:t>8.5.2018.</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768A7-D4F7-4BDE-8C50-9BD98B3F238A}" type="slidenum">
              <a:rPr lang="hr-HR" smtClean="0"/>
              <a:t>‹#›</a:t>
            </a:fld>
            <a:endParaRPr lang="hr-HR"/>
          </a:p>
        </p:txBody>
      </p:sp>
    </p:spTree>
    <p:extLst>
      <p:ext uri="{BB962C8B-B14F-4D97-AF65-F5344CB8AC3E}">
        <p14:creationId xmlns:p14="http://schemas.microsoft.com/office/powerpoint/2010/main" val="85064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A1F399-B65C-4633-8CEC-8DA978FE33FB}" type="datetimeFigureOut">
              <a:rPr lang="sr-Latn-CS" smtClean="0"/>
              <a:pPr/>
              <a:t>8.5.2018</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95661A-7F77-47EF-BD44-09AA72212D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A1F399-B65C-4633-8CEC-8DA978FE33FB}" type="datetimeFigureOut">
              <a:rPr lang="sr-Latn-CS" smtClean="0"/>
              <a:pPr/>
              <a:t>8.5.2018</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A1F399-B65C-4633-8CEC-8DA978FE33FB}" type="datetimeFigureOut">
              <a:rPr lang="sr-Latn-CS" smtClean="0"/>
              <a:pPr/>
              <a:t>8.5.2018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A1F399-B65C-4633-8CEC-8DA978FE33FB}" type="datetimeFigureOut">
              <a:rPr lang="sr-Latn-CS" smtClean="0"/>
              <a:pPr/>
              <a:t>8.5.2018</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95661A-7F77-47EF-BD44-09AA72212DD2}" type="slidenum">
              <a:rPr lang="hr-HR" smtClean="0"/>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A1F399-B65C-4633-8CEC-8DA978FE33FB}" type="datetimeFigureOut">
              <a:rPr lang="sr-Latn-CS" smtClean="0"/>
              <a:pPr/>
              <a:t>8.5.2018</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95661A-7F77-47EF-BD44-09AA72212D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sz="7200" dirty="0" smtClean="0"/>
              <a:t>English for Lawyers 2</a:t>
            </a:r>
            <a:endParaRPr lang="hr-HR" sz="7200" dirty="0"/>
          </a:p>
        </p:txBody>
      </p:sp>
      <p:sp>
        <p:nvSpPr>
          <p:cNvPr id="3" name="Subtitle 2"/>
          <p:cNvSpPr>
            <a:spLocks noGrp="1"/>
          </p:cNvSpPr>
          <p:nvPr>
            <p:ph type="subTitle" idx="1"/>
          </p:nvPr>
        </p:nvSpPr>
        <p:spPr>
          <a:xfrm>
            <a:off x="685800" y="3611606"/>
            <a:ext cx="7772400" cy="1389029"/>
          </a:xfrm>
        </p:spPr>
        <p:txBody>
          <a:bodyPr>
            <a:normAutofit/>
          </a:bodyPr>
          <a:lstStyle/>
          <a:p>
            <a:r>
              <a:rPr lang="hr-HR" dirty="0" smtClean="0"/>
              <a:t>Lecturer: Miljen Matijašević</a:t>
            </a:r>
          </a:p>
          <a:p>
            <a:r>
              <a:rPr lang="hr-HR" sz="1900" dirty="0" smtClean="0"/>
              <a:t>e-mail: </a:t>
            </a:r>
            <a:r>
              <a:rPr lang="hr-HR" sz="1900" dirty="0" err="1" smtClean="0"/>
              <a:t>miljen.matijasevic</a:t>
            </a:r>
            <a:r>
              <a:rPr lang="hr-HR" sz="1900" dirty="0" smtClean="0"/>
              <a:t>@</a:t>
            </a:r>
            <a:r>
              <a:rPr lang="hr-HR" sz="1900" dirty="0" err="1" smtClean="0"/>
              <a:t>gmail.com</a:t>
            </a:r>
            <a:endParaRPr lang="hr-HR" sz="1900" dirty="0" smtClean="0"/>
          </a:p>
          <a:p>
            <a:r>
              <a:rPr lang="hr-HR" dirty="0" err="1" smtClean="0"/>
              <a:t>Session</a:t>
            </a:r>
            <a:r>
              <a:rPr lang="hr-HR" dirty="0" smtClean="0"/>
              <a:t> 8, 4 May 2018</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Aft>
                <a:spcPts val="600"/>
              </a:spcAft>
              <a:buNone/>
            </a:pPr>
            <a:r>
              <a:rPr lang="hr-HR" dirty="0" smtClean="0"/>
              <a:t>From Article III of USC (cont.)</a:t>
            </a:r>
          </a:p>
          <a:p>
            <a:pPr marL="432000">
              <a:lnSpc>
                <a:spcPct val="170000"/>
              </a:lnSpc>
              <a:buNone/>
            </a:pPr>
            <a:r>
              <a:rPr lang="en-US" i="1" dirty="0" smtClean="0"/>
              <a:t>“In all Cases affecting Ambassadors, other public ministers and Consuls, and those in</a:t>
            </a:r>
            <a:r>
              <a:rPr lang="hr-HR" i="1" dirty="0" smtClean="0"/>
              <a:t> </a:t>
            </a:r>
            <a:r>
              <a:rPr lang="en-US" i="1" dirty="0" smtClean="0"/>
              <a:t>which a State shall be Party, the supreme Court shall have </a:t>
            </a:r>
            <a:r>
              <a:rPr lang="en-US" b="1" i="1" u="sng" dirty="0" smtClean="0"/>
              <a:t>original Jurisdiction</a:t>
            </a:r>
            <a:r>
              <a:rPr lang="en-US" i="1" dirty="0" smtClean="0"/>
              <a:t>. In all the other Cases before mentioned, the supreme Court shall have </a:t>
            </a:r>
            <a:r>
              <a:rPr lang="en-US" b="1" i="1" u="sng" dirty="0" smtClean="0"/>
              <a:t>appellate jurisdiction</a:t>
            </a:r>
            <a:r>
              <a:rPr lang="en-US" i="1" dirty="0" smtClean="0"/>
              <a:t>, both as to Law and Fact, with such Exceptions, and under such Regulations as the Congress shall make.”</a:t>
            </a:r>
            <a:endParaRPr lang="hr-HR" i="1" dirty="0" smtClean="0"/>
          </a:p>
        </p:txBody>
      </p:sp>
      <p:sp>
        <p:nvSpPr>
          <p:cNvPr id="3" name="Title 2"/>
          <p:cNvSpPr>
            <a:spLocks noGrp="1"/>
          </p:cNvSpPr>
          <p:nvPr>
            <p:ph type="title"/>
          </p:nvPr>
        </p:nvSpPr>
        <p:spPr/>
        <p:txBody>
          <a:bodyPr>
            <a:normAutofit/>
          </a:bodyPr>
          <a:lstStyle/>
          <a:p>
            <a:r>
              <a:rPr lang="hr-HR" dirty="0" smtClean="0"/>
              <a:t>Jurisdiction (SC of the US)</a:t>
            </a:r>
            <a:endParaRPr lang="hr-HR" dirty="0"/>
          </a:p>
        </p:txBody>
      </p:sp>
    </p:spTree>
    <p:extLst>
      <p:ext uri="{BB962C8B-B14F-4D97-AF65-F5344CB8AC3E}">
        <p14:creationId xmlns:p14="http://schemas.microsoft.com/office/powerpoint/2010/main" val="344811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Court often referred to after the name of the judge presiding over it (the current Court – the Roberts Court)</a:t>
            </a:r>
          </a:p>
          <a:p>
            <a:pPr>
              <a:spcAft>
                <a:spcPts val="600"/>
              </a:spcAft>
            </a:pPr>
            <a:r>
              <a:rPr lang="hr-HR" dirty="0" smtClean="0"/>
              <a:t>Its scope of work developed through history, through various precedents</a:t>
            </a:r>
          </a:p>
          <a:p>
            <a:pPr>
              <a:spcAft>
                <a:spcPts val="600"/>
              </a:spcAft>
            </a:pPr>
            <a:r>
              <a:rPr lang="hr-HR" dirty="0" smtClean="0">
                <a:effectLst>
                  <a:outerShdw blurRad="38100" dist="38100" dir="2700000" algn="tl">
                    <a:srgbClr val="000000">
                      <a:alpha val="43137"/>
                    </a:srgbClr>
                  </a:outerShdw>
                </a:effectLst>
              </a:rPr>
              <a:t>Guardian of the Constitution and federal law, correcting interpretations of the Constitution made by state courts, supervision of the development of federal law</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406704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Court </a:t>
            </a:r>
            <a:r>
              <a:rPr lang="hr-HR" dirty="0" err="1" smtClean="0"/>
              <a:t>hears</a:t>
            </a:r>
            <a:r>
              <a:rPr lang="hr-HR" dirty="0" smtClean="0"/>
              <a:t> </a:t>
            </a:r>
            <a:r>
              <a:rPr lang="hr-HR" dirty="0" err="1" smtClean="0"/>
              <a:t>appeals</a:t>
            </a:r>
            <a:r>
              <a:rPr lang="hr-HR" dirty="0" smtClean="0"/>
              <a:t> on </a:t>
            </a:r>
            <a:r>
              <a:rPr lang="hr-HR" dirty="0" err="1" smtClean="0"/>
              <a:t>decisions</a:t>
            </a:r>
            <a:r>
              <a:rPr lang="hr-HR" dirty="0" smtClean="0"/>
              <a:t> </a:t>
            </a:r>
            <a:r>
              <a:rPr lang="hr-HR" dirty="0" err="1" smtClean="0"/>
              <a:t>made</a:t>
            </a:r>
            <a:r>
              <a:rPr lang="hr-HR" dirty="0" smtClean="0"/>
              <a:t> </a:t>
            </a:r>
            <a:r>
              <a:rPr lang="hr-HR" dirty="0" err="1" smtClean="0"/>
              <a:t>by</a:t>
            </a:r>
            <a:r>
              <a:rPr lang="hr-HR" dirty="0" smtClean="0"/>
              <a:t>:</a:t>
            </a:r>
          </a:p>
          <a:p>
            <a:pPr>
              <a:spcAft>
                <a:spcPts val="600"/>
              </a:spcAft>
            </a:pPr>
            <a:endParaRPr lang="hr-HR" dirty="0" smtClean="0"/>
          </a:p>
          <a:p>
            <a:pPr lvl="1">
              <a:spcAft>
                <a:spcPts val="600"/>
              </a:spcAft>
            </a:pPr>
            <a:r>
              <a:rPr lang="hr-HR" dirty="0" err="1" smtClean="0"/>
              <a:t>Federal</a:t>
            </a:r>
            <a:r>
              <a:rPr lang="hr-HR" dirty="0" smtClean="0"/>
              <a:t> </a:t>
            </a:r>
            <a:r>
              <a:rPr lang="hr-HR" dirty="0" err="1" smtClean="0"/>
              <a:t>courts</a:t>
            </a:r>
            <a:r>
              <a:rPr lang="hr-HR" dirty="0" smtClean="0"/>
              <a:t> </a:t>
            </a:r>
            <a:r>
              <a:rPr lang="hr-HR" dirty="0" err="1" smtClean="0"/>
              <a:t>of</a:t>
            </a:r>
            <a:r>
              <a:rPr lang="hr-HR" dirty="0" smtClean="0"/>
              <a:t> </a:t>
            </a:r>
            <a:r>
              <a:rPr lang="hr-HR" dirty="0" err="1" smtClean="0"/>
              <a:t>appeal</a:t>
            </a:r>
            <a:r>
              <a:rPr lang="hr-HR" dirty="0" smtClean="0"/>
              <a:t> (</a:t>
            </a:r>
            <a:r>
              <a:rPr lang="hr-HR" dirty="0" err="1" smtClean="0"/>
              <a:t>circuit</a:t>
            </a:r>
            <a:r>
              <a:rPr lang="hr-HR" dirty="0" smtClean="0"/>
              <a:t> </a:t>
            </a:r>
            <a:r>
              <a:rPr lang="hr-HR" dirty="0" err="1" smtClean="0"/>
              <a:t>courts</a:t>
            </a:r>
            <a:r>
              <a:rPr lang="hr-HR" dirty="0" smtClean="0"/>
              <a:t>)</a:t>
            </a:r>
          </a:p>
          <a:p>
            <a:pPr lvl="1">
              <a:spcAft>
                <a:spcPts val="600"/>
              </a:spcAft>
            </a:pPr>
            <a:endParaRPr lang="hr-HR" dirty="0" smtClean="0"/>
          </a:p>
          <a:p>
            <a:pPr lvl="1">
              <a:spcAft>
                <a:spcPts val="600"/>
              </a:spcAft>
            </a:pPr>
            <a:r>
              <a:rPr lang="hr-HR" dirty="0" smtClean="0"/>
              <a:t>State </a:t>
            </a:r>
            <a:r>
              <a:rPr lang="hr-HR" dirty="0" err="1" smtClean="0"/>
              <a:t>supreme</a:t>
            </a:r>
            <a:r>
              <a:rPr lang="hr-HR" dirty="0" smtClean="0"/>
              <a:t> </a:t>
            </a:r>
            <a:r>
              <a:rPr lang="hr-HR" dirty="0" err="1" smtClean="0"/>
              <a:t>courts</a:t>
            </a:r>
            <a:r>
              <a:rPr lang="hr-HR" dirty="0" smtClean="0"/>
              <a:t> </a:t>
            </a:r>
          </a:p>
          <a:p>
            <a:pPr lvl="2">
              <a:spcAft>
                <a:spcPts val="600"/>
              </a:spcAft>
            </a:pPr>
            <a:r>
              <a:rPr lang="hr-HR" dirty="0" err="1" smtClean="0"/>
              <a:t>if</a:t>
            </a:r>
            <a:r>
              <a:rPr lang="hr-HR" dirty="0" smtClean="0"/>
              <a:t> it </a:t>
            </a:r>
            <a:r>
              <a:rPr lang="hr-HR" dirty="0" err="1" smtClean="0"/>
              <a:t>concerns</a:t>
            </a:r>
            <a:r>
              <a:rPr lang="hr-HR" dirty="0" smtClean="0"/>
              <a:t> </a:t>
            </a:r>
            <a:r>
              <a:rPr lang="hr-HR" dirty="0" err="1" smtClean="0"/>
              <a:t>issues</a:t>
            </a:r>
            <a:r>
              <a:rPr lang="hr-HR" dirty="0" smtClean="0"/>
              <a:t> </a:t>
            </a:r>
            <a:r>
              <a:rPr lang="hr-HR" dirty="0" err="1" smtClean="0"/>
              <a:t>relating</a:t>
            </a:r>
            <a:r>
              <a:rPr lang="hr-HR" dirty="0" smtClean="0"/>
              <a:t> to (</a:t>
            </a:r>
            <a:r>
              <a:rPr lang="hr-HR" dirty="0" err="1" smtClean="0"/>
              <a:t>the</a:t>
            </a:r>
            <a:r>
              <a:rPr lang="hr-HR" dirty="0" smtClean="0"/>
              <a:t> </a:t>
            </a:r>
            <a:r>
              <a:rPr lang="hr-HR" dirty="0" err="1" smtClean="0"/>
              <a:t>interpretation</a:t>
            </a:r>
            <a:r>
              <a:rPr lang="hr-HR" dirty="0" smtClean="0"/>
              <a:t> </a:t>
            </a:r>
            <a:r>
              <a:rPr lang="hr-HR" dirty="0" err="1" smtClean="0"/>
              <a:t>of</a:t>
            </a:r>
            <a:r>
              <a:rPr lang="hr-HR" dirty="0" smtClean="0"/>
              <a:t>) </a:t>
            </a:r>
            <a:r>
              <a:rPr lang="hr-HR" dirty="0" err="1" smtClean="0"/>
              <a:t>the</a:t>
            </a:r>
            <a:r>
              <a:rPr lang="hr-HR" dirty="0" smtClean="0"/>
              <a:t> </a:t>
            </a:r>
            <a:r>
              <a:rPr lang="hr-HR" dirty="0" err="1" smtClean="0"/>
              <a:t>federal</a:t>
            </a:r>
            <a:r>
              <a:rPr lang="hr-HR" dirty="0" smtClean="0"/>
              <a:t> </a:t>
            </a:r>
            <a:r>
              <a:rPr lang="hr-HR" dirty="0" err="1" smtClean="0"/>
              <a:t>Constitution</a:t>
            </a:r>
            <a:endParaRPr lang="hr-HR"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44154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Court, i.e. the Justices generally perceived as either conservative or liberal</a:t>
            </a:r>
          </a:p>
          <a:p>
            <a:pPr>
              <a:spcAft>
                <a:spcPts val="600"/>
              </a:spcAft>
            </a:pPr>
            <a:r>
              <a:rPr lang="hr-HR" dirty="0" smtClean="0"/>
              <a:t>NOMINATION – nearly all presidents have had the opportunity to nominate a SC justice</a:t>
            </a:r>
          </a:p>
          <a:p>
            <a:pPr>
              <a:spcAft>
                <a:spcPts val="600"/>
              </a:spcAft>
            </a:pPr>
            <a:r>
              <a:rPr lang="hr-HR" dirty="0" smtClean="0"/>
              <a:t>They usually choose somebody with similar political views</a:t>
            </a:r>
          </a:p>
          <a:p>
            <a:pPr>
              <a:spcAft>
                <a:spcPts val="600"/>
              </a:spcAft>
            </a:pPr>
            <a:r>
              <a:rPr lang="hr-HR" dirty="0" smtClean="0"/>
              <a:t>No constitutional restrictions or requirements for the nomination; however, the Senate must approve the choice</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428008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Aft>
                <a:spcPts val="600"/>
              </a:spcAft>
            </a:pPr>
            <a:r>
              <a:rPr lang="hr-HR" dirty="0" smtClean="0"/>
              <a:t>CONFIRMATION by the Senate – lasts longer than in the past</a:t>
            </a:r>
          </a:p>
          <a:p>
            <a:pPr>
              <a:spcAft>
                <a:spcPts val="600"/>
              </a:spcAft>
            </a:pPr>
            <a:r>
              <a:rPr lang="hr-HR" dirty="0" smtClean="0"/>
              <a:t>SC justices seen as exerting rather important political power</a:t>
            </a:r>
          </a:p>
          <a:p>
            <a:pPr>
              <a:spcAft>
                <a:spcPts val="600"/>
              </a:spcAft>
            </a:pPr>
            <a:r>
              <a:rPr lang="hr-HR" dirty="0" smtClean="0"/>
              <a:t>Nominees interviewed by the Senate Judiciary Committee before the voting</a:t>
            </a:r>
          </a:p>
          <a:p>
            <a:pPr>
              <a:spcAft>
                <a:spcPts val="600"/>
              </a:spcAft>
            </a:pPr>
            <a:r>
              <a:rPr lang="hr-HR" dirty="0" smtClean="0"/>
              <a:t>Only 12 nominees have been rejected in history, but some nominations have been withdrawn before the vote</a:t>
            </a:r>
          </a:p>
          <a:p>
            <a:pPr>
              <a:spcAft>
                <a:spcPts val="600"/>
              </a:spcAft>
            </a:pPr>
            <a:r>
              <a:rPr lang="hr-HR" dirty="0" smtClean="0"/>
              <a:t>The confirmation process often topic of public debate, subject to lobbying</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317272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PETITIONS for a ‘writ of certiorari’, or ‘cert’ is filed to the Court for judicial review</a:t>
            </a:r>
          </a:p>
          <a:p>
            <a:pPr>
              <a:spcAft>
                <a:spcPts val="600"/>
              </a:spcAft>
            </a:pPr>
            <a:r>
              <a:rPr lang="hr-HR" dirty="0" smtClean="0"/>
              <a:t>The Court may only review </a:t>
            </a:r>
            <a:r>
              <a:rPr lang="en-US" dirty="0" smtClean="0"/>
              <a:t>"final judgments rendered by the highest court of a state in which a decision could be had" if those judgments involve a question of federal statutory or constitutional law</a:t>
            </a:r>
            <a:endParaRPr lang="hr-HR" dirty="0" smtClean="0"/>
          </a:p>
          <a:p>
            <a:pPr>
              <a:spcAft>
                <a:spcPts val="600"/>
              </a:spcAft>
            </a:pPr>
            <a:r>
              <a:rPr lang="hr-HR" dirty="0" smtClean="0"/>
              <a:t>PETITIONER – the party that lost in the trial</a:t>
            </a:r>
          </a:p>
          <a:p>
            <a:pPr>
              <a:spcAft>
                <a:spcPts val="600"/>
              </a:spcAft>
            </a:pPr>
            <a:r>
              <a:rPr lang="hr-HR" dirty="0" smtClean="0"/>
              <a:t>RESPONDENT – the party that won</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227838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spcAft>
                <a:spcPts val="600"/>
              </a:spcAft>
            </a:pPr>
            <a:r>
              <a:rPr lang="hr-HR" dirty="0" smtClean="0"/>
              <a:t>Cert petitions assessed at conferences (meetings of all 9 justices, without clerks)</a:t>
            </a:r>
          </a:p>
          <a:p>
            <a:pPr>
              <a:spcAft>
                <a:spcPts val="600"/>
              </a:spcAft>
            </a:pPr>
            <a:r>
              <a:rPr lang="hr-HR" dirty="0" smtClean="0"/>
              <a:t>Over 7,000 petitions received each year – only about a 100 granted</a:t>
            </a:r>
          </a:p>
          <a:p>
            <a:pPr>
              <a:spcAft>
                <a:spcPts val="600"/>
              </a:spcAft>
            </a:pPr>
            <a:r>
              <a:rPr lang="hr-HR" dirty="0" smtClean="0"/>
              <a:t>If granted, parties invited to submit briefs about the merits of the case</a:t>
            </a:r>
          </a:p>
          <a:p>
            <a:pPr>
              <a:spcAft>
                <a:spcPts val="600"/>
              </a:spcAft>
            </a:pPr>
            <a:r>
              <a:rPr lang="hr-HR" dirty="0" smtClean="0"/>
              <a:t>Oral arguments are heard</a:t>
            </a:r>
          </a:p>
          <a:p>
            <a:pPr>
              <a:spcAft>
                <a:spcPts val="600"/>
              </a:spcAft>
            </a:pPr>
            <a:r>
              <a:rPr lang="hr-HR" dirty="0" smtClean="0"/>
              <a:t>With the consent of the parties and the Court, </a:t>
            </a:r>
            <a:r>
              <a:rPr lang="hr-HR" i="1" dirty="0" smtClean="0"/>
              <a:t>amici curiae</a:t>
            </a:r>
            <a:r>
              <a:rPr lang="hr-HR" dirty="0" smtClean="0"/>
              <a:t> may also present briefs (these are individuals who are invited to present relevant information or a learned treatise as to the points of law, or a testimony that has not been solicited by either of the parties)</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148463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Aft>
                <a:spcPts val="600"/>
              </a:spcAft>
            </a:pPr>
            <a:r>
              <a:rPr lang="hr-HR" dirty="0" smtClean="0"/>
              <a:t>After oral arguments, the case is submitted for decision</a:t>
            </a:r>
          </a:p>
          <a:p>
            <a:pPr>
              <a:spcAft>
                <a:spcPts val="600"/>
              </a:spcAft>
            </a:pPr>
            <a:r>
              <a:rPr lang="hr-HR" dirty="0" smtClean="0"/>
              <a:t>Decisions reached by a majority vote</a:t>
            </a:r>
          </a:p>
          <a:p>
            <a:pPr>
              <a:spcAft>
                <a:spcPts val="600"/>
              </a:spcAft>
            </a:pPr>
            <a:r>
              <a:rPr lang="hr-HR" dirty="0" smtClean="0"/>
              <a:t>The most senior judge drafts the initial opinion</a:t>
            </a:r>
          </a:p>
          <a:p>
            <a:pPr>
              <a:spcAft>
                <a:spcPts val="600"/>
              </a:spcAft>
            </a:pPr>
            <a:r>
              <a:rPr lang="hr-HR" dirty="0" smtClean="0"/>
              <a:t>Opinions circulated among the justices – both concurring and dissenting</a:t>
            </a:r>
          </a:p>
          <a:p>
            <a:pPr lvl="1">
              <a:spcAft>
                <a:spcPts val="600"/>
              </a:spcAft>
            </a:pPr>
            <a:r>
              <a:rPr lang="hr-HR" dirty="0" smtClean="0"/>
              <a:t>CONCURRING OPINION –one agreeing with the majority</a:t>
            </a:r>
          </a:p>
          <a:p>
            <a:pPr lvl="1">
              <a:spcAft>
                <a:spcPts val="600"/>
              </a:spcAft>
            </a:pPr>
            <a:r>
              <a:rPr lang="hr-HR" dirty="0" smtClean="0"/>
              <a:t>DISSENTING OPINION – one disagreeing with the majority</a:t>
            </a:r>
          </a:p>
          <a:p>
            <a:pPr>
              <a:spcAft>
                <a:spcPts val="600"/>
              </a:spcAft>
            </a:pPr>
            <a:r>
              <a:rPr lang="hr-HR" dirty="0" smtClean="0"/>
              <a:t>In practice, decisions reached and published by the end of the Court’s current term (terms last from October to October)</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63580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Usually the entire Court decides, but a quorum of six is required (this may be due to </a:t>
            </a:r>
            <a:r>
              <a:rPr lang="hr-HR" b="1" dirty="0" smtClean="0"/>
              <a:t>recusals</a:t>
            </a:r>
            <a:r>
              <a:rPr lang="hr-HR" dirty="0" smtClean="0"/>
              <a:t> or </a:t>
            </a:r>
            <a:r>
              <a:rPr lang="hr-HR" dirty="0" err="1" smtClean="0"/>
              <a:t>vacancies</a:t>
            </a:r>
            <a:r>
              <a:rPr lang="hr-HR" dirty="0" smtClean="0"/>
              <a:t>)</a:t>
            </a:r>
          </a:p>
          <a:p>
            <a:pPr>
              <a:spcAft>
                <a:spcPts val="600"/>
              </a:spcAft>
            </a:pPr>
            <a:r>
              <a:rPr lang="hr-HR" dirty="0" smtClean="0"/>
              <a:t>A </a:t>
            </a:r>
            <a:r>
              <a:rPr lang="hr-HR" dirty="0" err="1" smtClean="0"/>
              <a:t>justice</a:t>
            </a:r>
            <a:r>
              <a:rPr lang="hr-HR" dirty="0" smtClean="0"/>
              <a:t> </a:t>
            </a:r>
            <a:r>
              <a:rPr lang="hr-HR" dirty="0" err="1" smtClean="0"/>
              <a:t>may</a:t>
            </a:r>
            <a:r>
              <a:rPr lang="hr-HR" dirty="0" smtClean="0"/>
              <a:t> </a:t>
            </a:r>
            <a:r>
              <a:rPr lang="hr-HR" dirty="0" err="1" smtClean="0"/>
              <a:t>recuse</a:t>
            </a:r>
            <a:r>
              <a:rPr lang="hr-HR" dirty="0" smtClean="0"/>
              <a:t> </a:t>
            </a:r>
            <a:r>
              <a:rPr lang="hr-HR" dirty="0" err="1" smtClean="0"/>
              <a:t>himself</a:t>
            </a:r>
            <a:r>
              <a:rPr lang="hr-HR" dirty="0" smtClean="0"/>
              <a:t>/</a:t>
            </a:r>
            <a:r>
              <a:rPr lang="hr-HR" dirty="0" err="1" smtClean="0"/>
              <a:t>herself</a:t>
            </a:r>
            <a:r>
              <a:rPr lang="hr-HR" dirty="0" smtClean="0"/>
              <a:t> </a:t>
            </a:r>
            <a:r>
              <a:rPr lang="hr-HR" dirty="0" err="1" smtClean="0"/>
              <a:t>if</a:t>
            </a:r>
            <a:r>
              <a:rPr lang="hr-HR" dirty="0" smtClean="0"/>
              <a:t> </a:t>
            </a:r>
            <a:r>
              <a:rPr lang="hr-HR" dirty="0" err="1" smtClean="0"/>
              <a:t>there</a:t>
            </a:r>
            <a:r>
              <a:rPr lang="hr-HR" dirty="0" smtClean="0"/>
              <a:t> is a </a:t>
            </a:r>
            <a:r>
              <a:rPr lang="hr-HR" dirty="0" err="1" smtClean="0"/>
              <a:t>conflict</a:t>
            </a:r>
            <a:r>
              <a:rPr lang="hr-HR" dirty="0" smtClean="0"/>
              <a:t> </a:t>
            </a:r>
            <a:r>
              <a:rPr lang="hr-HR" dirty="0" err="1" smtClean="0"/>
              <a:t>of</a:t>
            </a:r>
            <a:r>
              <a:rPr lang="hr-HR" dirty="0" smtClean="0"/>
              <a:t> </a:t>
            </a:r>
            <a:r>
              <a:rPr lang="hr-HR" dirty="0" err="1" smtClean="0"/>
              <a:t>interest</a:t>
            </a:r>
            <a:endParaRPr lang="hr-HR" dirty="0" smtClean="0"/>
          </a:p>
          <a:p>
            <a:pPr>
              <a:spcAft>
                <a:spcPts val="600"/>
              </a:spcAft>
            </a:pPr>
            <a:r>
              <a:rPr lang="hr-HR" dirty="0" smtClean="0"/>
              <a:t>If there is an even split in opinions, than the ruling of the lower court is affirmed, but the decision will not become a binding precedent</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178427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spcAft>
                <a:spcPts val="600"/>
              </a:spcAft>
            </a:pPr>
            <a:r>
              <a:rPr lang="hr-HR" dirty="0" smtClean="0"/>
              <a:t>The Supreme Court can overturn laws and executive decisions</a:t>
            </a:r>
          </a:p>
          <a:p>
            <a:pPr>
              <a:spcAft>
                <a:spcPts val="600"/>
              </a:spcAft>
            </a:pPr>
            <a:r>
              <a:rPr lang="hr-HR" dirty="0" smtClean="0"/>
              <a:t>It can establish precedents that are innovative and go beyond statutes, as long as they are in line with the Constitution</a:t>
            </a:r>
          </a:p>
          <a:p>
            <a:pPr>
              <a:spcAft>
                <a:spcPts val="600"/>
              </a:spcAft>
            </a:pPr>
            <a:r>
              <a:rPr lang="hr-HR" dirty="0" smtClean="0"/>
              <a:t>Justices serve life terms and their pay may not be diminished</a:t>
            </a:r>
          </a:p>
          <a:p>
            <a:pPr>
              <a:spcAft>
                <a:spcPts val="600"/>
              </a:spcAft>
            </a:pPr>
            <a:r>
              <a:rPr lang="hr-HR" dirty="0" smtClean="0"/>
              <a:t>Many see this as too much power lying in the hands of the Court and too few mechanisms of control</a:t>
            </a:r>
          </a:p>
          <a:p>
            <a:pPr>
              <a:spcAft>
                <a:spcPts val="600"/>
              </a:spcAft>
            </a:pPr>
            <a:r>
              <a:rPr lang="hr-HR" dirty="0" smtClean="0"/>
              <a:t>However, the Congress has the power to limit the jurisdiction of the Court, as laid down in the Constitution, and can </a:t>
            </a:r>
            <a:r>
              <a:rPr lang="hr-HR" dirty="0" err="1" smtClean="0"/>
              <a:t>enact</a:t>
            </a:r>
            <a:r>
              <a:rPr lang="hr-HR" dirty="0" smtClean="0"/>
              <a:t> </a:t>
            </a:r>
            <a:r>
              <a:rPr lang="hr-HR" dirty="0" err="1" smtClean="0"/>
              <a:t>statutes</a:t>
            </a:r>
            <a:r>
              <a:rPr lang="hr-HR" dirty="0" smtClean="0"/>
              <a:t> that will override their decisions</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518793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Revision</a:t>
            </a:r>
            <a:endParaRPr lang="hr-HR" dirty="0"/>
          </a:p>
        </p:txBody>
      </p:sp>
      <p:sp>
        <p:nvSpPr>
          <p:cNvPr id="5" name="Text Placeholder 4"/>
          <p:cNvSpPr>
            <a:spLocks noGrp="1"/>
          </p:cNvSpPr>
          <p:nvPr>
            <p:ph type="body" idx="1"/>
          </p:nvPr>
        </p:nvSpPr>
        <p:spPr/>
        <p:txBody>
          <a:bodyPr>
            <a:normAutofit/>
          </a:bodyPr>
          <a:lstStyle/>
          <a:p>
            <a:pPr algn="r"/>
            <a:r>
              <a:rPr lang="hr-HR" sz="1800" dirty="0" err="1" smtClean="0"/>
              <a:t>The</a:t>
            </a:r>
            <a:r>
              <a:rPr lang="hr-HR" sz="1800" dirty="0" smtClean="0"/>
              <a:t> </a:t>
            </a:r>
            <a:r>
              <a:rPr lang="hr-HR" sz="1800" dirty="0" err="1" smtClean="0"/>
              <a:t>Executive</a:t>
            </a:r>
            <a:r>
              <a:rPr lang="hr-HR" sz="1800" dirty="0" smtClean="0"/>
              <a:t> </a:t>
            </a:r>
            <a:r>
              <a:rPr lang="hr-HR" sz="1800" dirty="0" err="1" smtClean="0"/>
              <a:t>Branch</a:t>
            </a:r>
            <a:r>
              <a:rPr lang="hr-HR" sz="1800" dirty="0" smtClean="0"/>
              <a:t> </a:t>
            </a:r>
            <a:r>
              <a:rPr lang="hr-HR" sz="1800" dirty="0" err="1" smtClean="0"/>
              <a:t>in</a:t>
            </a:r>
            <a:r>
              <a:rPr lang="hr-HR" sz="1800" dirty="0" smtClean="0"/>
              <a:t> </a:t>
            </a:r>
            <a:r>
              <a:rPr lang="hr-HR" sz="1800" dirty="0" err="1" smtClean="0"/>
              <a:t>the</a:t>
            </a:r>
            <a:r>
              <a:rPr lang="hr-HR" sz="1800" dirty="0" smtClean="0"/>
              <a:t> USA</a:t>
            </a:r>
            <a:endParaRPr lang="hr-HR" sz="1800" dirty="0"/>
          </a:p>
        </p:txBody>
      </p:sp>
    </p:spTree>
    <p:extLst>
      <p:ext uri="{BB962C8B-B14F-4D97-AF65-F5344CB8AC3E}">
        <p14:creationId xmlns:p14="http://schemas.microsoft.com/office/powerpoint/2010/main" val="124681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600"/>
              </a:spcAft>
            </a:pPr>
            <a:r>
              <a:rPr lang="hr-HR" dirty="0" smtClean="0"/>
              <a:t>Some criticise the so-called ‘judicial activism’, i.e. the tendency for the court to shape laws, instead of just interpreting them</a:t>
            </a:r>
          </a:p>
          <a:p>
            <a:pPr>
              <a:spcAft>
                <a:spcPts val="600"/>
              </a:spcAft>
            </a:pPr>
            <a:r>
              <a:rPr lang="hr-HR" dirty="0" smtClean="0"/>
              <a:t>Doubts about the clarity of the separation of powers</a:t>
            </a:r>
          </a:p>
          <a:p>
            <a:pPr>
              <a:spcAft>
                <a:spcPts val="600"/>
              </a:spcAft>
            </a:pPr>
            <a:r>
              <a:rPr lang="hr-HR" dirty="0" smtClean="0"/>
              <a:t>The Court has been accused of either conservative or liberal judicial activism throughout its history</a:t>
            </a:r>
          </a:p>
          <a:p>
            <a:pPr>
              <a:spcAft>
                <a:spcPts val="600"/>
              </a:spcAft>
            </a:pPr>
            <a:r>
              <a:rPr lang="hr-HR" dirty="0" smtClean="0"/>
              <a:t>Activism seen as departure from the literal interpretation of the Constitution in pursuit of what the Court considers to be right or reasonable</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364558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spcAft>
                <a:spcPts val="600"/>
              </a:spcAft>
              <a:buNone/>
            </a:pPr>
            <a:r>
              <a:rPr lang="hr-HR" dirty="0" smtClean="0"/>
              <a:t>Example of conservative criticism of the Supreme Court, by Pat Buchanan, 2005, referring to the Warren Court (1953-1969):</a:t>
            </a:r>
          </a:p>
          <a:p>
            <a:pPr>
              <a:spcAft>
                <a:spcPts val="600"/>
              </a:spcAft>
              <a:buNone/>
            </a:pPr>
            <a:r>
              <a:rPr lang="hr-HR" dirty="0" smtClean="0">
                <a:latin typeface="Adobe Garamond Pro" pitchFamily="18" charset="0"/>
              </a:rPr>
              <a:t>“</a:t>
            </a:r>
            <a:r>
              <a:rPr lang="en-US" dirty="0" smtClean="0">
                <a:latin typeface="Adobe Garamond Pro" pitchFamily="18" charset="0"/>
              </a:rPr>
              <a:t>It invented new rights for criminals and put new restrictions on cops and prosecutors.</a:t>
            </a:r>
            <a:r>
              <a:rPr lang="hr-HR" dirty="0" smtClean="0">
                <a:latin typeface="Adobe Garamond Pro" pitchFamily="18" charset="0"/>
              </a:rPr>
              <a:t> (...)</a:t>
            </a:r>
            <a:r>
              <a:rPr lang="en-US" dirty="0" smtClean="0">
                <a:latin typeface="Adobe Garamond Pro" pitchFamily="18" charset="0"/>
              </a:rPr>
              <a:t> It ordered God, prayer and Bible-reading out of classrooms. It said pornography was constitutionally protected, making Larry</a:t>
            </a:r>
            <a:r>
              <a:rPr lang="hr-HR" dirty="0" smtClean="0">
                <a:latin typeface="Adobe Garamond Pro" pitchFamily="18" charset="0"/>
              </a:rPr>
              <a:t> </a:t>
            </a:r>
            <a:r>
              <a:rPr lang="en-US" dirty="0" err="1" smtClean="0">
                <a:latin typeface="Adobe Garamond Pro" pitchFamily="18" charset="0"/>
              </a:rPr>
              <a:t>Flynt</a:t>
            </a:r>
            <a:r>
              <a:rPr lang="en-US" dirty="0" smtClean="0">
                <a:latin typeface="Adobe Garamond Pro" pitchFamily="18" charset="0"/>
              </a:rPr>
              <a:t> and Al Goldstein First Amendment heroes, rather than felons. It ruled naked dancing a protected form of free expression. It declared abortion</a:t>
            </a:r>
            <a:r>
              <a:rPr lang="hr-HR" dirty="0" smtClean="0">
                <a:latin typeface="Adobe Garamond Pro" pitchFamily="18" charset="0"/>
              </a:rPr>
              <a:t> </a:t>
            </a:r>
            <a:r>
              <a:rPr lang="en-US" dirty="0" smtClean="0">
                <a:latin typeface="Adobe Garamond Pro" pitchFamily="18" charset="0"/>
              </a:rPr>
              <a:t>a constitutional right and sodomy constitutionally protected behavior. It outlawed the death penalty, abolished term limits on members of Congress voted by state referendums, and told high school coaches to stop praying in locker rooms and students to stop saying prayers at graduation. It ordered the Ten Commandments out of schoolhouses and courthouses. </a:t>
            </a:r>
            <a:r>
              <a:rPr lang="hr-HR" dirty="0" smtClean="0">
                <a:latin typeface="Adobe Garamond Pro" pitchFamily="18" charset="0"/>
              </a:rPr>
              <a:t>(...)”</a:t>
            </a:r>
          </a:p>
          <a:p>
            <a:pPr>
              <a:spcAft>
                <a:spcPts val="600"/>
              </a:spcAft>
              <a:buNone/>
            </a:pPr>
            <a:endParaRPr lang="hr-HR" dirty="0" smtClean="0"/>
          </a:p>
        </p:txBody>
      </p:sp>
      <p:sp>
        <p:nvSpPr>
          <p:cNvPr id="3" name="Title 2"/>
          <p:cNvSpPr>
            <a:spLocks noGrp="1"/>
          </p:cNvSpPr>
          <p:nvPr>
            <p:ph type="title"/>
          </p:nvPr>
        </p:nvSpPr>
        <p:spPr/>
        <p:txBody>
          <a:bodyPr>
            <a:noAutofit/>
          </a:bodyPr>
          <a:lstStyle/>
          <a:p>
            <a:r>
              <a:rPr lang="hr-HR" sz="3200" dirty="0" smtClean="0"/>
              <a:t>The Supreme Court of the US</a:t>
            </a:r>
            <a:endParaRPr lang="hr-HR" sz="3200" dirty="0"/>
          </a:p>
        </p:txBody>
      </p:sp>
    </p:spTree>
    <p:extLst>
      <p:ext uri="{BB962C8B-B14F-4D97-AF65-F5344CB8AC3E}">
        <p14:creationId xmlns:p14="http://schemas.microsoft.com/office/powerpoint/2010/main" val="2184447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dirty="0" smtClean="0"/>
              <a:t>US Federal Courts</a:t>
            </a:r>
            <a:endParaRPr lang="hr-HR" dirty="0"/>
          </a:p>
        </p:txBody>
      </p:sp>
      <p:sp>
        <p:nvSpPr>
          <p:cNvPr id="5" name="Text Placeholder 4"/>
          <p:cNvSpPr>
            <a:spLocks noGrp="1"/>
          </p:cNvSpPr>
          <p:nvPr>
            <p:ph type="body" idx="1"/>
          </p:nvPr>
        </p:nvSpPr>
        <p:spPr/>
        <p:txBody>
          <a:bodyPr>
            <a:normAutofit/>
          </a:bodyPr>
          <a:lstStyle/>
          <a:p>
            <a:pPr algn="r"/>
            <a:endParaRPr lang="hr-HR" sz="1800" dirty="0"/>
          </a:p>
        </p:txBody>
      </p:sp>
    </p:spTree>
    <p:extLst>
      <p:ext uri="{BB962C8B-B14F-4D97-AF65-F5344CB8AC3E}">
        <p14:creationId xmlns:p14="http://schemas.microsoft.com/office/powerpoint/2010/main" val="2843714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hr-HR" dirty="0" smtClean="0"/>
              <a:t>Courts set up under federal law of the United States</a:t>
            </a:r>
          </a:p>
          <a:p>
            <a:pPr>
              <a:spcAft>
                <a:spcPts val="600"/>
              </a:spcAft>
            </a:pPr>
            <a:r>
              <a:rPr lang="hr-HR" dirty="0" smtClean="0"/>
              <a:t>No provision for a federal court system in the Constitution, apart from the Supreme Court</a:t>
            </a:r>
          </a:p>
          <a:p>
            <a:pPr>
              <a:spcAft>
                <a:spcPts val="600"/>
              </a:spcAft>
            </a:pPr>
            <a:r>
              <a:rPr lang="hr-HR" dirty="0" smtClean="0"/>
              <a:t>The federal court system established by Congress</a:t>
            </a:r>
          </a:p>
          <a:p>
            <a:pPr>
              <a:buNone/>
            </a:pPr>
            <a:endParaRPr lang="hr-HR" dirty="0" smtClean="0"/>
          </a:p>
          <a:p>
            <a:r>
              <a:rPr lang="en-US" b="1" u="sng" dirty="0" smtClean="0"/>
              <a:t>General jurisdiction courts:</a:t>
            </a:r>
          </a:p>
          <a:p>
            <a:pPr lvl="1">
              <a:spcAft>
                <a:spcPts val="600"/>
              </a:spcAft>
            </a:pPr>
            <a:r>
              <a:rPr lang="en-US" dirty="0" smtClean="0"/>
              <a:t>Supreme Court of the United States</a:t>
            </a:r>
          </a:p>
          <a:p>
            <a:pPr lvl="1">
              <a:spcAft>
                <a:spcPts val="600"/>
              </a:spcAft>
            </a:pPr>
            <a:r>
              <a:rPr lang="en-US" dirty="0" smtClean="0"/>
              <a:t>United States courts of appeal</a:t>
            </a:r>
            <a:r>
              <a:rPr lang="hr-HR" dirty="0" smtClean="0"/>
              <a:t> (</a:t>
            </a:r>
            <a:r>
              <a:rPr lang="hr-HR" dirty="0" err="1" smtClean="0"/>
              <a:t>circuit</a:t>
            </a:r>
            <a:r>
              <a:rPr lang="hr-HR" dirty="0" smtClean="0"/>
              <a:t> </a:t>
            </a:r>
            <a:r>
              <a:rPr lang="hr-HR" dirty="0" err="1" smtClean="0"/>
              <a:t>courts</a:t>
            </a:r>
            <a:r>
              <a:rPr lang="hr-HR" dirty="0" smtClean="0"/>
              <a:t>)</a:t>
            </a:r>
            <a:endParaRPr lang="en-US" dirty="0" smtClean="0"/>
          </a:p>
          <a:p>
            <a:pPr lvl="1">
              <a:spcAft>
                <a:spcPts val="600"/>
              </a:spcAft>
            </a:pPr>
            <a:r>
              <a:rPr lang="en-US" dirty="0" smtClean="0"/>
              <a:t>United States </a:t>
            </a:r>
            <a:r>
              <a:rPr lang="hr-HR" dirty="0" smtClean="0"/>
              <a:t>district courts</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 Federal Courts</a:t>
            </a:r>
            <a:endParaRPr lang="hr-HR" dirty="0"/>
          </a:p>
        </p:txBody>
      </p:sp>
    </p:spTree>
    <p:extLst>
      <p:ext uri="{BB962C8B-B14F-4D97-AF65-F5344CB8AC3E}">
        <p14:creationId xmlns:p14="http://schemas.microsoft.com/office/powerpoint/2010/main" val="1393981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u="sng" dirty="0" smtClean="0"/>
              <a:t>Courts of specific subject-matter jurisdiction:</a:t>
            </a:r>
          </a:p>
          <a:p>
            <a:pPr lvl="1">
              <a:spcAft>
                <a:spcPts val="600"/>
              </a:spcAft>
            </a:pPr>
            <a:r>
              <a:rPr lang="en-US" dirty="0" smtClean="0"/>
              <a:t>United States bankruptcy courts</a:t>
            </a:r>
          </a:p>
          <a:p>
            <a:pPr lvl="1">
              <a:spcAft>
                <a:spcPts val="600"/>
              </a:spcAft>
            </a:pPr>
            <a:r>
              <a:rPr lang="en-US" dirty="0" smtClean="0"/>
              <a:t>United States Tax Court</a:t>
            </a:r>
          </a:p>
          <a:p>
            <a:pPr lvl="1">
              <a:spcAft>
                <a:spcPts val="600"/>
              </a:spcAft>
            </a:pPr>
            <a:r>
              <a:rPr lang="en-US" dirty="0" smtClean="0"/>
              <a:t>United States Court of Private Land Claims</a:t>
            </a:r>
          </a:p>
          <a:p>
            <a:pPr lvl="1">
              <a:spcAft>
                <a:spcPts val="600"/>
              </a:spcAft>
            </a:pPr>
            <a:r>
              <a:rPr lang="en-US" dirty="0" smtClean="0"/>
              <a:t>United States Court of International Trade</a:t>
            </a:r>
          </a:p>
          <a:p>
            <a:pPr lvl="1">
              <a:spcAft>
                <a:spcPts val="600"/>
              </a:spcAft>
            </a:pPr>
            <a:r>
              <a:rPr lang="en-US" dirty="0" smtClean="0"/>
              <a:t>United States Court of Federal Claims</a:t>
            </a:r>
          </a:p>
          <a:p>
            <a:pPr lvl="1">
              <a:spcAft>
                <a:spcPts val="600"/>
              </a:spcAft>
            </a:pPr>
            <a:r>
              <a:rPr lang="en-US" dirty="0" smtClean="0"/>
              <a:t>United States Court of Appeals for Veterans Claims</a:t>
            </a:r>
          </a:p>
          <a:p>
            <a:pPr lvl="1">
              <a:spcAft>
                <a:spcPts val="600"/>
              </a:spcAft>
            </a:pPr>
            <a:r>
              <a:rPr lang="en-US" dirty="0" smtClean="0"/>
              <a:t>United States Court of Appeals for the Armed Forces</a:t>
            </a:r>
          </a:p>
          <a:p>
            <a:pPr lvl="1">
              <a:spcAft>
                <a:spcPts val="600"/>
              </a:spcAft>
            </a:pPr>
            <a:r>
              <a:rPr lang="en-US" dirty="0" smtClean="0"/>
              <a:t>United States Court of Appeals for the Federal Circuit</a:t>
            </a:r>
          </a:p>
          <a:p>
            <a:pPr lvl="1">
              <a:spcAft>
                <a:spcPts val="600"/>
              </a:spcAft>
            </a:pPr>
            <a:r>
              <a:rPr lang="en-US" dirty="0" smtClean="0"/>
              <a:t>United States Foreign Intelligence Surveillance Court</a:t>
            </a:r>
          </a:p>
        </p:txBody>
      </p:sp>
      <p:sp>
        <p:nvSpPr>
          <p:cNvPr id="3" name="Title 2"/>
          <p:cNvSpPr>
            <a:spLocks noGrp="1"/>
          </p:cNvSpPr>
          <p:nvPr>
            <p:ph type="title"/>
          </p:nvPr>
        </p:nvSpPr>
        <p:spPr/>
        <p:txBody>
          <a:bodyPr>
            <a:normAutofit/>
          </a:bodyPr>
          <a:lstStyle/>
          <a:p>
            <a:r>
              <a:rPr lang="hr-HR" dirty="0" smtClean="0"/>
              <a:t>US Federal Courts</a:t>
            </a:r>
            <a:endParaRPr lang="hr-HR" dirty="0"/>
          </a:p>
        </p:txBody>
      </p:sp>
    </p:spTree>
    <p:extLst>
      <p:ext uri="{BB962C8B-B14F-4D97-AF65-F5344CB8AC3E}">
        <p14:creationId xmlns:p14="http://schemas.microsoft.com/office/powerpoint/2010/main" val="293164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0px-US_Court_of_Appeals_and_District_Court_map.jpg"/>
          <p:cNvPicPr>
            <a:picLocks noGrp="1" noChangeAspect="1"/>
          </p:cNvPicPr>
          <p:nvPr>
            <p:ph idx="1"/>
          </p:nvPr>
        </p:nvPicPr>
        <p:blipFill>
          <a:blip r:embed="rId2" cstate="print"/>
          <a:stretch>
            <a:fillRect/>
          </a:stretch>
        </p:blipFill>
        <p:spPr>
          <a:xfrm>
            <a:off x="1071538" y="1474465"/>
            <a:ext cx="7641934" cy="4954931"/>
          </a:xfrm>
        </p:spPr>
      </p:pic>
      <p:sp>
        <p:nvSpPr>
          <p:cNvPr id="3" name="Title 2"/>
          <p:cNvSpPr>
            <a:spLocks noGrp="1"/>
          </p:cNvSpPr>
          <p:nvPr>
            <p:ph type="title"/>
          </p:nvPr>
        </p:nvSpPr>
        <p:spPr/>
        <p:txBody>
          <a:bodyPr/>
          <a:lstStyle/>
          <a:p>
            <a:r>
              <a:rPr lang="hr-HR" dirty="0" smtClean="0"/>
              <a:t>US Circuits and Districts</a:t>
            </a:r>
            <a:endParaRPr lang="hr-HR" dirty="0"/>
          </a:p>
        </p:txBody>
      </p:sp>
    </p:spTree>
    <p:extLst>
      <p:ext uri="{BB962C8B-B14F-4D97-AF65-F5344CB8AC3E}">
        <p14:creationId xmlns:p14="http://schemas.microsoft.com/office/powerpoint/2010/main" val="4249198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89 districts in the 50 states (plus 5 more for the territories)</a:t>
            </a:r>
          </a:p>
          <a:p>
            <a:pPr>
              <a:spcAft>
                <a:spcPts val="600"/>
              </a:spcAft>
            </a:pPr>
            <a:r>
              <a:rPr lang="hr-HR" dirty="0" smtClean="0"/>
              <a:t>Exclusive jurisdiction over criminal cases, and civil cases (apart from the ones reserved for specialized courts)</a:t>
            </a:r>
          </a:p>
          <a:p>
            <a:pPr>
              <a:spcAft>
                <a:spcPts val="600"/>
              </a:spcAft>
            </a:pPr>
            <a:r>
              <a:rPr lang="hr-HR" dirty="0" smtClean="0"/>
              <a:t>Not any case can come before a federal district court</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 Districs Courts</a:t>
            </a:r>
            <a:endParaRPr lang="hr-HR" dirty="0"/>
          </a:p>
        </p:txBody>
      </p:sp>
    </p:spTree>
    <p:extLst>
      <p:ext uri="{BB962C8B-B14F-4D97-AF65-F5344CB8AC3E}">
        <p14:creationId xmlns:p14="http://schemas.microsoft.com/office/powerpoint/2010/main" val="1893930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600"/>
              </a:spcAft>
              <a:buNone/>
            </a:pPr>
            <a:r>
              <a:rPr lang="hr-HR" dirty="0" smtClean="0"/>
              <a:t>ORIGINAL JURISDICTION in the following types of cases:</a:t>
            </a:r>
          </a:p>
          <a:p>
            <a:pPr>
              <a:spcAft>
                <a:spcPts val="600"/>
              </a:spcAft>
            </a:pPr>
            <a:r>
              <a:rPr lang="hr-HR" dirty="0" smtClean="0"/>
              <a:t>c</a:t>
            </a:r>
            <a:r>
              <a:rPr lang="en-US" dirty="0" err="1" smtClean="0"/>
              <a:t>ivil</a:t>
            </a:r>
            <a:r>
              <a:rPr lang="en-US" dirty="0" smtClean="0"/>
              <a:t> actions arising under the Constitution, laws, and treaties of the United States</a:t>
            </a:r>
          </a:p>
          <a:p>
            <a:pPr>
              <a:spcAft>
                <a:spcPts val="600"/>
              </a:spcAft>
            </a:pPr>
            <a:r>
              <a:rPr lang="hr-HR" dirty="0" smtClean="0"/>
              <a:t>c</a:t>
            </a:r>
            <a:r>
              <a:rPr lang="en-US" dirty="0" err="1" smtClean="0"/>
              <a:t>ertain</a:t>
            </a:r>
            <a:r>
              <a:rPr lang="en-US" dirty="0" smtClean="0"/>
              <a:t> civil actions between citizens of different states</a:t>
            </a:r>
          </a:p>
          <a:p>
            <a:pPr>
              <a:spcAft>
                <a:spcPts val="600"/>
              </a:spcAft>
            </a:pPr>
            <a:r>
              <a:rPr lang="hr-HR" dirty="0" smtClean="0"/>
              <a:t>c</a:t>
            </a:r>
            <a:r>
              <a:rPr lang="en-US" dirty="0" err="1" smtClean="0"/>
              <a:t>ivil</a:t>
            </a:r>
            <a:r>
              <a:rPr lang="en-US" dirty="0" smtClean="0"/>
              <a:t> actions within the admiralty or maritime jurisdiction of the United States</a:t>
            </a:r>
          </a:p>
          <a:p>
            <a:pPr>
              <a:spcAft>
                <a:spcPts val="600"/>
              </a:spcAft>
            </a:pPr>
            <a:r>
              <a:rPr lang="hr-HR" dirty="0" smtClean="0"/>
              <a:t>c</a:t>
            </a:r>
            <a:r>
              <a:rPr lang="en-US" dirty="0" err="1" smtClean="0"/>
              <a:t>riminal</a:t>
            </a:r>
            <a:r>
              <a:rPr lang="en-US" dirty="0" smtClean="0"/>
              <a:t> prosecutions brought by the United States</a:t>
            </a:r>
          </a:p>
          <a:p>
            <a:pPr>
              <a:spcAft>
                <a:spcPts val="600"/>
              </a:spcAft>
            </a:pPr>
            <a:r>
              <a:rPr lang="hr-HR" dirty="0" smtClean="0"/>
              <a:t>c</a:t>
            </a:r>
            <a:r>
              <a:rPr lang="en-US" dirty="0" err="1" smtClean="0"/>
              <a:t>ivil</a:t>
            </a:r>
            <a:r>
              <a:rPr lang="en-US" dirty="0" smtClean="0"/>
              <a:t> actions in which the United States is a party</a:t>
            </a:r>
            <a:r>
              <a:rPr lang="hr-HR" dirty="0" smtClean="0"/>
              <a:t>, etc.</a:t>
            </a:r>
          </a:p>
        </p:txBody>
      </p:sp>
      <p:sp>
        <p:nvSpPr>
          <p:cNvPr id="3" name="Title 2"/>
          <p:cNvSpPr>
            <a:spLocks noGrp="1"/>
          </p:cNvSpPr>
          <p:nvPr>
            <p:ph type="title"/>
          </p:nvPr>
        </p:nvSpPr>
        <p:spPr/>
        <p:txBody>
          <a:bodyPr>
            <a:normAutofit/>
          </a:bodyPr>
          <a:lstStyle/>
          <a:p>
            <a:r>
              <a:rPr lang="hr-HR" dirty="0" smtClean="0"/>
              <a:t>US Districs Courts</a:t>
            </a:r>
            <a:endParaRPr lang="hr-HR" dirty="0"/>
          </a:p>
        </p:txBody>
      </p:sp>
    </p:spTree>
    <p:extLst>
      <p:ext uri="{BB962C8B-B14F-4D97-AF65-F5344CB8AC3E}">
        <p14:creationId xmlns:p14="http://schemas.microsoft.com/office/powerpoint/2010/main" val="221897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spcAft>
                <a:spcPts val="600"/>
              </a:spcAft>
            </a:pPr>
            <a:r>
              <a:rPr lang="hr-HR" dirty="0" smtClean="0"/>
              <a:t>Important notion: DIVERSITY JURISDICTION</a:t>
            </a:r>
          </a:p>
          <a:p>
            <a:pPr>
              <a:spcAft>
                <a:spcPts val="600"/>
              </a:spcAft>
            </a:pPr>
            <a:r>
              <a:rPr lang="hr-HR" dirty="0" smtClean="0"/>
              <a:t>Relevant to civil cases</a:t>
            </a:r>
          </a:p>
          <a:p>
            <a:pPr>
              <a:spcAft>
                <a:spcPts val="600"/>
              </a:spcAft>
            </a:pPr>
            <a:r>
              <a:rPr lang="hr-HR" dirty="0" smtClean="0"/>
              <a:t>Parties to a c</a:t>
            </a:r>
            <a:r>
              <a:rPr lang="en-US" dirty="0" err="1" smtClean="0"/>
              <a:t>ivil</a:t>
            </a:r>
            <a:r>
              <a:rPr lang="en-US" dirty="0" smtClean="0"/>
              <a:t> </a:t>
            </a:r>
            <a:r>
              <a:rPr lang="hr-HR" dirty="0" smtClean="0"/>
              <a:t>proceeding must be diverse, i.e. </a:t>
            </a:r>
            <a:r>
              <a:rPr lang="hr-HR" dirty="0" err="1" smtClean="0"/>
              <a:t>have</a:t>
            </a:r>
            <a:r>
              <a:rPr lang="hr-HR" dirty="0" smtClean="0"/>
              <a:t> citizenship of different states (or countries) </a:t>
            </a:r>
          </a:p>
          <a:p>
            <a:pPr>
              <a:spcAft>
                <a:spcPts val="600"/>
              </a:spcAft>
            </a:pPr>
            <a:r>
              <a:rPr lang="hr-HR" dirty="0" smtClean="0"/>
              <a:t>Additional requirement – the amount claimed must exceed the sum or value of $75,000</a:t>
            </a:r>
          </a:p>
          <a:p>
            <a:pPr>
              <a:spcAft>
                <a:spcPts val="600"/>
              </a:spcAft>
            </a:pPr>
            <a:r>
              <a:rPr lang="hr-HR" dirty="0" smtClean="0"/>
              <a:t>Claims against the same defendant may be accumulated to meet the amount but different claimants may not join their claims in order to meet this requirement</a:t>
            </a:r>
          </a:p>
          <a:p>
            <a:pPr>
              <a:spcAft>
                <a:spcPts val="600"/>
              </a:spcAft>
            </a:pPr>
            <a:r>
              <a:rPr lang="hr-HR" dirty="0" smtClean="0"/>
              <a:t>The claims undergo a ‘legal certainty’ test – if it is established that the claimant cannot legally obtain more than $75,000, the claim is refused</a:t>
            </a:r>
          </a:p>
        </p:txBody>
      </p:sp>
      <p:sp>
        <p:nvSpPr>
          <p:cNvPr id="3" name="Title 2"/>
          <p:cNvSpPr>
            <a:spLocks noGrp="1"/>
          </p:cNvSpPr>
          <p:nvPr>
            <p:ph type="title"/>
          </p:nvPr>
        </p:nvSpPr>
        <p:spPr/>
        <p:txBody>
          <a:bodyPr>
            <a:normAutofit/>
          </a:bodyPr>
          <a:lstStyle/>
          <a:p>
            <a:r>
              <a:rPr lang="hr-HR" dirty="0" smtClean="0"/>
              <a:t>US Districs Courts</a:t>
            </a:r>
            <a:endParaRPr lang="hr-HR" dirty="0"/>
          </a:p>
        </p:txBody>
      </p:sp>
    </p:spTree>
    <p:extLst>
      <p:ext uri="{BB962C8B-B14F-4D97-AF65-F5344CB8AC3E}">
        <p14:creationId xmlns:p14="http://schemas.microsoft.com/office/powerpoint/2010/main" val="330548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A case filed in a state court may be removed by the defendant to a federal court, provided that it meets the above mentioned requirements</a:t>
            </a:r>
          </a:p>
          <a:p>
            <a:pPr>
              <a:spcAft>
                <a:spcPts val="600"/>
              </a:spcAft>
            </a:pPr>
            <a:r>
              <a:rPr lang="hr-HR" b="1" dirty="0" smtClean="0"/>
              <a:t>Substantive law </a:t>
            </a:r>
            <a:r>
              <a:rPr lang="hr-HR" dirty="0" smtClean="0"/>
              <a:t>applied in federal trials is the law of the state in which the lawsuit was filed</a:t>
            </a:r>
          </a:p>
          <a:p>
            <a:pPr>
              <a:spcAft>
                <a:spcPts val="600"/>
              </a:spcAft>
            </a:pPr>
            <a:r>
              <a:rPr lang="hr-HR" b="1" dirty="0" smtClean="0"/>
              <a:t>Procedural rules </a:t>
            </a:r>
            <a:r>
              <a:rPr lang="hr-HR" dirty="0" smtClean="0"/>
              <a:t>are subject to </a:t>
            </a:r>
            <a:r>
              <a:rPr lang="hr-HR" dirty="0" smtClean="0">
                <a:effectLst>
                  <a:outerShdw blurRad="38100" dist="38100" dir="2700000" algn="tl">
                    <a:srgbClr val="000000">
                      <a:alpha val="43137"/>
                    </a:srgbClr>
                  </a:outerShdw>
                </a:effectLst>
              </a:rPr>
              <a:t>Federal Rules of Civil Procedure</a:t>
            </a:r>
            <a:r>
              <a:rPr lang="hr-HR" dirty="0" smtClean="0"/>
              <a:t> and the </a:t>
            </a:r>
            <a:r>
              <a:rPr lang="hr-HR" dirty="0" smtClean="0">
                <a:effectLst>
                  <a:outerShdw blurRad="38100" dist="38100" dir="2700000" algn="tl">
                    <a:srgbClr val="000000">
                      <a:alpha val="43137"/>
                    </a:srgbClr>
                  </a:outerShdw>
                </a:effectLst>
              </a:rPr>
              <a:t>Federal Rules of Evidence</a:t>
            </a:r>
          </a:p>
        </p:txBody>
      </p:sp>
      <p:sp>
        <p:nvSpPr>
          <p:cNvPr id="3" name="Title 2"/>
          <p:cNvSpPr>
            <a:spLocks noGrp="1"/>
          </p:cNvSpPr>
          <p:nvPr>
            <p:ph type="title"/>
          </p:nvPr>
        </p:nvSpPr>
        <p:spPr/>
        <p:txBody>
          <a:bodyPr>
            <a:normAutofit/>
          </a:bodyPr>
          <a:lstStyle/>
          <a:p>
            <a:r>
              <a:rPr lang="hr-HR" dirty="0" smtClean="0"/>
              <a:t>US Districs Courts</a:t>
            </a:r>
            <a:endParaRPr lang="hr-HR" dirty="0"/>
          </a:p>
        </p:txBody>
      </p:sp>
    </p:spTree>
    <p:extLst>
      <p:ext uri="{BB962C8B-B14F-4D97-AF65-F5344CB8AC3E}">
        <p14:creationId xmlns:p14="http://schemas.microsoft.com/office/powerpoint/2010/main" val="55445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624078" indent="-514350">
              <a:buFont typeface="+mj-lt"/>
              <a:buAutoNum type="arabicPeriod"/>
            </a:pPr>
            <a:r>
              <a:rPr lang="hr-HR" dirty="0" err="1" smtClean="0"/>
              <a:t>What</a:t>
            </a:r>
            <a:r>
              <a:rPr lang="hr-HR" dirty="0" smtClean="0"/>
              <a:t> </a:t>
            </a:r>
            <a:r>
              <a:rPr lang="hr-HR" dirty="0" smtClean="0"/>
              <a:t>is </a:t>
            </a:r>
            <a:r>
              <a:rPr lang="hr-HR" dirty="0" err="1" smtClean="0"/>
              <a:t>the</a:t>
            </a:r>
            <a:r>
              <a:rPr lang="hr-HR" dirty="0" smtClean="0"/>
              <a:t> </a:t>
            </a:r>
            <a:r>
              <a:rPr lang="hr-HR" dirty="0" err="1" smtClean="0"/>
              <a:t>main</a:t>
            </a:r>
            <a:r>
              <a:rPr lang="hr-HR" dirty="0" smtClean="0"/>
              <a:t> role </a:t>
            </a:r>
            <a:r>
              <a:rPr lang="hr-HR" dirty="0" err="1" smtClean="0"/>
              <a:t>of</a:t>
            </a:r>
            <a:r>
              <a:rPr lang="hr-HR" dirty="0" smtClean="0"/>
              <a:t> </a:t>
            </a:r>
            <a:r>
              <a:rPr lang="hr-HR" dirty="0" err="1" smtClean="0"/>
              <a:t>the</a:t>
            </a:r>
            <a:r>
              <a:rPr lang="hr-HR" dirty="0" smtClean="0"/>
              <a:t> </a:t>
            </a:r>
            <a:r>
              <a:rPr lang="hr-HR" dirty="0" err="1" smtClean="0"/>
              <a:t>president</a:t>
            </a:r>
            <a:r>
              <a:rPr lang="hr-HR" dirty="0" smtClean="0"/>
              <a:t> </a:t>
            </a:r>
            <a:r>
              <a:rPr lang="hr-HR" dirty="0" err="1" smtClean="0"/>
              <a:t>of</a:t>
            </a:r>
            <a:r>
              <a:rPr lang="hr-HR" dirty="0" smtClean="0"/>
              <a:t> </a:t>
            </a:r>
            <a:r>
              <a:rPr lang="hr-HR" dirty="0" err="1" smtClean="0"/>
              <a:t>the</a:t>
            </a:r>
            <a:r>
              <a:rPr lang="hr-HR" dirty="0" smtClean="0"/>
              <a:t> USA?</a:t>
            </a:r>
          </a:p>
          <a:p>
            <a:pPr marL="624078" indent="-514350">
              <a:buFont typeface="+mj-lt"/>
              <a:buAutoNum type="arabicPeriod"/>
            </a:pPr>
            <a:r>
              <a:rPr lang="hr-HR" dirty="0" err="1" smtClean="0"/>
              <a:t>What</a:t>
            </a:r>
            <a:r>
              <a:rPr lang="hr-HR" dirty="0" smtClean="0"/>
              <a:t> are </a:t>
            </a:r>
            <a:r>
              <a:rPr lang="hr-HR" dirty="0" err="1" smtClean="0"/>
              <a:t>the</a:t>
            </a:r>
            <a:r>
              <a:rPr lang="hr-HR" dirty="0" smtClean="0"/>
              <a:t> </a:t>
            </a:r>
            <a:r>
              <a:rPr lang="hr-HR" dirty="0" err="1" smtClean="0"/>
              <a:t>requirements</a:t>
            </a:r>
            <a:r>
              <a:rPr lang="hr-HR" dirty="0" smtClean="0"/>
              <a:t> for </a:t>
            </a:r>
            <a:r>
              <a:rPr lang="hr-HR" dirty="0" err="1" smtClean="0"/>
              <a:t>presidency</a:t>
            </a:r>
            <a:r>
              <a:rPr lang="hr-HR" dirty="0" smtClean="0"/>
              <a:t>?</a:t>
            </a:r>
          </a:p>
          <a:p>
            <a:pPr marL="624078" indent="-514350">
              <a:buFont typeface="+mj-lt"/>
              <a:buAutoNum type="arabicPeriod"/>
            </a:pPr>
            <a:r>
              <a:rPr lang="hr-HR" dirty="0" err="1" smtClean="0"/>
              <a:t>What</a:t>
            </a:r>
            <a:r>
              <a:rPr lang="hr-HR" dirty="0" smtClean="0"/>
              <a:t> do </a:t>
            </a:r>
            <a:r>
              <a:rPr lang="hr-HR" dirty="0" err="1" smtClean="0"/>
              <a:t>you</a:t>
            </a:r>
            <a:r>
              <a:rPr lang="hr-HR" dirty="0" smtClean="0"/>
              <a:t> </a:t>
            </a:r>
            <a:r>
              <a:rPr lang="hr-HR" dirty="0" err="1" smtClean="0"/>
              <a:t>know</a:t>
            </a:r>
            <a:r>
              <a:rPr lang="hr-HR" dirty="0" smtClean="0"/>
              <a:t> </a:t>
            </a:r>
            <a:r>
              <a:rPr lang="hr-HR" dirty="0" err="1" smtClean="0"/>
              <a:t>about</a:t>
            </a:r>
            <a:r>
              <a:rPr lang="hr-HR" dirty="0" smtClean="0"/>
              <a:t> </a:t>
            </a:r>
            <a:r>
              <a:rPr lang="hr-HR" dirty="0" err="1" smtClean="0"/>
              <a:t>the</a:t>
            </a:r>
            <a:r>
              <a:rPr lang="hr-HR" dirty="0" smtClean="0"/>
              <a:t> </a:t>
            </a:r>
            <a:r>
              <a:rPr lang="hr-HR" dirty="0" err="1" smtClean="0"/>
              <a:t>election</a:t>
            </a:r>
            <a:r>
              <a:rPr lang="hr-HR" dirty="0" smtClean="0"/>
              <a:t> procedure for </a:t>
            </a:r>
            <a:r>
              <a:rPr lang="hr-HR" dirty="0" err="1" smtClean="0"/>
              <a:t>the</a:t>
            </a:r>
            <a:r>
              <a:rPr lang="hr-HR" dirty="0" smtClean="0"/>
              <a:t> </a:t>
            </a:r>
            <a:r>
              <a:rPr lang="hr-HR" dirty="0" err="1" smtClean="0"/>
              <a:t>president</a:t>
            </a:r>
            <a:r>
              <a:rPr lang="hr-HR" dirty="0" smtClean="0"/>
              <a:t> </a:t>
            </a:r>
            <a:r>
              <a:rPr lang="hr-HR" dirty="0" err="1" smtClean="0"/>
              <a:t>of</a:t>
            </a:r>
            <a:r>
              <a:rPr lang="hr-HR" dirty="0" smtClean="0"/>
              <a:t> </a:t>
            </a:r>
            <a:r>
              <a:rPr lang="hr-HR" dirty="0" err="1" smtClean="0"/>
              <a:t>the</a:t>
            </a:r>
            <a:r>
              <a:rPr lang="hr-HR" dirty="0" smtClean="0"/>
              <a:t> USA?</a:t>
            </a:r>
          </a:p>
          <a:p>
            <a:pPr marL="624078" indent="-514350">
              <a:buFont typeface="+mj-lt"/>
              <a:buAutoNum type="arabicPeriod"/>
            </a:pPr>
            <a:r>
              <a:rPr lang="hr-HR" dirty="0" err="1" smtClean="0"/>
              <a:t>What</a:t>
            </a:r>
            <a:r>
              <a:rPr lang="hr-HR" dirty="0" smtClean="0"/>
              <a:t> </a:t>
            </a:r>
            <a:r>
              <a:rPr lang="hr-HR" dirty="0" err="1" smtClean="0"/>
              <a:t>types</a:t>
            </a:r>
            <a:r>
              <a:rPr lang="hr-HR" dirty="0" smtClean="0"/>
              <a:t> </a:t>
            </a:r>
            <a:r>
              <a:rPr lang="hr-HR" dirty="0" err="1" smtClean="0"/>
              <a:t>of</a:t>
            </a:r>
            <a:r>
              <a:rPr lang="hr-HR" dirty="0" smtClean="0"/>
              <a:t> </a:t>
            </a:r>
            <a:r>
              <a:rPr lang="hr-HR" dirty="0" err="1" smtClean="0"/>
              <a:t>powers</a:t>
            </a:r>
            <a:r>
              <a:rPr lang="hr-HR" dirty="0" smtClean="0"/>
              <a:t> </a:t>
            </a:r>
            <a:r>
              <a:rPr lang="hr-HR" dirty="0" err="1" smtClean="0"/>
              <a:t>does</a:t>
            </a:r>
            <a:r>
              <a:rPr lang="hr-HR" dirty="0" smtClean="0"/>
              <a:t> </a:t>
            </a:r>
            <a:r>
              <a:rPr lang="hr-HR" dirty="0" err="1" smtClean="0"/>
              <a:t>the</a:t>
            </a:r>
            <a:r>
              <a:rPr lang="hr-HR" dirty="0" smtClean="0"/>
              <a:t> </a:t>
            </a:r>
            <a:r>
              <a:rPr lang="hr-HR" dirty="0" err="1" smtClean="0"/>
              <a:t>president</a:t>
            </a:r>
            <a:r>
              <a:rPr lang="hr-HR" dirty="0" smtClean="0"/>
              <a:t> </a:t>
            </a:r>
            <a:r>
              <a:rPr lang="hr-HR" dirty="0" err="1" smtClean="0"/>
              <a:t>have</a:t>
            </a:r>
            <a:r>
              <a:rPr lang="hr-HR" dirty="0" smtClean="0"/>
              <a:t>? </a:t>
            </a:r>
            <a:r>
              <a:rPr lang="hr-HR" dirty="0" err="1" smtClean="0"/>
              <a:t>Say</a:t>
            </a:r>
            <a:r>
              <a:rPr lang="hr-HR" dirty="0" smtClean="0"/>
              <a:t> </a:t>
            </a:r>
            <a:r>
              <a:rPr lang="hr-HR" dirty="0" err="1" smtClean="0"/>
              <a:t>something</a:t>
            </a:r>
            <a:r>
              <a:rPr lang="hr-HR" dirty="0" smtClean="0"/>
              <a:t> </a:t>
            </a:r>
            <a:r>
              <a:rPr lang="hr-HR" dirty="0" err="1" smtClean="0"/>
              <a:t>about</a:t>
            </a:r>
            <a:r>
              <a:rPr lang="hr-HR" dirty="0" smtClean="0"/>
              <a:t> </a:t>
            </a:r>
            <a:r>
              <a:rPr lang="hr-HR" dirty="0" err="1" smtClean="0"/>
              <a:t>each</a:t>
            </a:r>
            <a:r>
              <a:rPr lang="hr-HR" dirty="0" smtClean="0"/>
              <a:t> </a:t>
            </a:r>
            <a:r>
              <a:rPr lang="hr-HR" dirty="0" err="1" smtClean="0"/>
              <a:t>type</a:t>
            </a:r>
            <a:r>
              <a:rPr lang="hr-HR" dirty="0" smtClean="0"/>
              <a:t>.</a:t>
            </a:r>
          </a:p>
          <a:p>
            <a:pPr marL="624078" indent="-514350">
              <a:buFont typeface="+mj-lt"/>
              <a:buAutoNum type="arabicPeriod"/>
            </a:pPr>
            <a:r>
              <a:rPr lang="hr-HR" dirty="0" err="1" smtClean="0"/>
              <a:t>What</a:t>
            </a:r>
            <a:r>
              <a:rPr lang="hr-HR" dirty="0" smtClean="0"/>
              <a:t> are </a:t>
            </a:r>
            <a:r>
              <a:rPr lang="hr-HR" dirty="0" err="1" smtClean="0"/>
              <a:t>the</a:t>
            </a:r>
            <a:r>
              <a:rPr lang="hr-HR" dirty="0" smtClean="0"/>
              <a:t> </a:t>
            </a:r>
            <a:r>
              <a:rPr lang="hr-HR" dirty="0" err="1" smtClean="0"/>
              <a:t>functions</a:t>
            </a:r>
            <a:r>
              <a:rPr lang="hr-HR" dirty="0" smtClean="0"/>
              <a:t> </a:t>
            </a:r>
            <a:r>
              <a:rPr lang="hr-HR" dirty="0" err="1" smtClean="0"/>
              <a:t>of</a:t>
            </a:r>
            <a:r>
              <a:rPr lang="hr-HR" dirty="0" smtClean="0"/>
              <a:t> </a:t>
            </a:r>
            <a:r>
              <a:rPr lang="hr-HR" dirty="0" err="1" smtClean="0"/>
              <a:t>the</a:t>
            </a:r>
            <a:r>
              <a:rPr lang="hr-HR" dirty="0" smtClean="0"/>
              <a:t> VP?</a:t>
            </a:r>
          </a:p>
          <a:p>
            <a:pPr marL="624078" indent="-514350">
              <a:buFont typeface="+mj-lt"/>
              <a:buAutoNum type="arabicPeriod"/>
            </a:pPr>
            <a:r>
              <a:rPr lang="hr-HR" dirty="0" err="1" smtClean="0"/>
              <a:t>What</a:t>
            </a:r>
            <a:r>
              <a:rPr lang="hr-HR" dirty="0" smtClean="0"/>
              <a:t> </a:t>
            </a:r>
            <a:r>
              <a:rPr lang="hr-HR" dirty="0" err="1" smtClean="0"/>
              <a:t>about</a:t>
            </a:r>
            <a:r>
              <a:rPr lang="hr-HR" dirty="0" smtClean="0"/>
              <a:t> </a:t>
            </a:r>
            <a:r>
              <a:rPr lang="hr-HR" dirty="0" err="1" smtClean="0"/>
              <a:t>the</a:t>
            </a:r>
            <a:r>
              <a:rPr lang="hr-HR" dirty="0" smtClean="0"/>
              <a:t> EOP?</a:t>
            </a:r>
          </a:p>
          <a:p>
            <a:pPr marL="624078" indent="-514350">
              <a:buFont typeface="+mj-lt"/>
              <a:buAutoNum type="arabicPeriod"/>
            </a:pPr>
            <a:r>
              <a:rPr lang="hr-HR" dirty="0" err="1" smtClean="0"/>
              <a:t>Is</a:t>
            </a:r>
            <a:r>
              <a:rPr lang="hr-HR" dirty="0" smtClean="0"/>
              <a:t> </a:t>
            </a:r>
            <a:r>
              <a:rPr lang="hr-HR" dirty="0" err="1" smtClean="0"/>
              <a:t>the</a:t>
            </a:r>
            <a:r>
              <a:rPr lang="hr-HR" dirty="0" smtClean="0"/>
              <a:t> US </a:t>
            </a:r>
            <a:r>
              <a:rPr lang="hr-HR" dirty="0" err="1" smtClean="0"/>
              <a:t>Cabinet</a:t>
            </a:r>
            <a:r>
              <a:rPr lang="hr-HR" dirty="0" smtClean="0"/>
              <a:t> </a:t>
            </a:r>
            <a:r>
              <a:rPr lang="hr-HR" dirty="0" err="1" smtClean="0"/>
              <a:t>essentially</a:t>
            </a:r>
            <a:r>
              <a:rPr lang="hr-HR" dirty="0" smtClean="0"/>
              <a:t> </a:t>
            </a:r>
            <a:r>
              <a:rPr lang="hr-HR" dirty="0" err="1" smtClean="0"/>
              <a:t>the</a:t>
            </a:r>
            <a:r>
              <a:rPr lang="hr-HR" dirty="0" smtClean="0"/>
              <a:t> same as </a:t>
            </a:r>
            <a:r>
              <a:rPr lang="hr-HR" dirty="0" err="1" smtClean="0"/>
              <a:t>the</a:t>
            </a:r>
            <a:r>
              <a:rPr lang="hr-HR" dirty="0" smtClean="0"/>
              <a:t> British one </a:t>
            </a:r>
            <a:r>
              <a:rPr lang="hr-HR" dirty="0" err="1" smtClean="0"/>
              <a:t>in</a:t>
            </a:r>
            <a:r>
              <a:rPr lang="hr-HR" dirty="0" smtClean="0"/>
              <a:t> </a:t>
            </a:r>
            <a:r>
              <a:rPr lang="hr-HR" dirty="0" err="1" smtClean="0"/>
              <a:t>terms</a:t>
            </a:r>
            <a:r>
              <a:rPr lang="hr-HR" dirty="0" smtClean="0"/>
              <a:t> </a:t>
            </a:r>
            <a:r>
              <a:rPr lang="hr-HR" dirty="0" err="1" smtClean="0"/>
              <a:t>of</a:t>
            </a:r>
            <a:r>
              <a:rPr lang="hr-HR" dirty="0" smtClean="0"/>
              <a:t> </a:t>
            </a:r>
            <a:r>
              <a:rPr lang="hr-HR" dirty="0" err="1" smtClean="0"/>
              <a:t>organisation</a:t>
            </a:r>
            <a:r>
              <a:rPr lang="hr-HR" smtClean="0"/>
              <a:t>?</a:t>
            </a:r>
            <a:endParaRPr lang="hr-HR" smtClean="0"/>
          </a:p>
        </p:txBody>
      </p:sp>
      <p:sp>
        <p:nvSpPr>
          <p:cNvPr id="4" name="Title 3"/>
          <p:cNvSpPr>
            <a:spLocks noGrp="1"/>
          </p:cNvSpPr>
          <p:nvPr>
            <p:ph type="title"/>
          </p:nvPr>
        </p:nvSpPr>
        <p:spPr/>
        <p:txBody>
          <a:bodyPr>
            <a:normAutofit fontScale="90000"/>
          </a:bodyPr>
          <a:lstStyle/>
          <a:p>
            <a:r>
              <a:rPr lang="hr-HR" dirty="0" err="1" smtClean="0"/>
              <a:t>The</a:t>
            </a:r>
            <a:r>
              <a:rPr lang="hr-HR" dirty="0" smtClean="0"/>
              <a:t> </a:t>
            </a:r>
            <a:r>
              <a:rPr lang="hr-HR" dirty="0" err="1" smtClean="0"/>
              <a:t>Executive</a:t>
            </a:r>
            <a:r>
              <a:rPr lang="hr-HR" dirty="0" smtClean="0"/>
              <a:t> </a:t>
            </a:r>
            <a:r>
              <a:rPr lang="hr-HR" dirty="0" err="1" smtClean="0"/>
              <a:t>Branch</a:t>
            </a:r>
            <a:r>
              <a:rPr lang="hr-HR" dirty="0" smtClean="0"/>
              <a:t> </a:t>
            </a:r>
            <a:r>
              <a:rPr lang="hr-HR" dirty="0" err="1" smtClean="0"/>
              <a:t>in</a:t>
            </a:r>
            <a:r>
              <a:rPr lang="hr-HR" dirty="0" smtClean="0"/>
              <a:t> </a:t>
            </a:r>
            <a:r>
              <a:rPr lang="hr-HR" dirty="0" err="1" smtClean="0"/>
              <a:t>the</a:t>
            </a:r>
            <a:r>
              <a:rPr lang="hr-HR" dirty="0" smtClean="0"/>
              <a:t> USA</a:t>
            </a:r>
            <a:endParaRPr lang="hr-HR" dirty="0"/>
          </a:p>
        </p:txBody>
      </p:sp>
    </p:spTree>
    <p:extLst>
      <p:ext uri="{BB962C8B-B14F-4D97-AF65-F5344CB8AC3E}">
        <p14:creationId xmlns:p14="http://schemas.microsoft.com/office/powerpoint/2010/main" val="3911573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spcAft>
                <a:spcPts val="600"/>
              </a:spcAft>
            </a:pPr>
            <a:r>
              <a:rPr lang="hr-HR" b="1" dirty="0" smtClean="0"/>
              <a:t>District judges </a:t>
            </a:r>
            <a:r>
              <a:rPr lang="hr-HR" dirty="0" smtClean="0"/>
              <a:t>– appointed by the President (subject to approval by the Senate)</a:t>
            </a:r>
          </a:p>
          <a:p>
            <a:pPr>
              <a:spcAft>
                <a:spcPts val="600"/>
              </a:spcAft>
            </a:pPr>
            <a:r>
              <a:rPr lang="hr-HR" dirty="0" smtClean="0"/>
              <a:t>Will usually share some of the President’s views and the choice often influenced by the State Senator, if he or she comes from the same party as the President</a:t>
            </a:r>
          </a:p>
          <a:p>
            <a:pPr>
              <a:spcAft>
                <a:spcPts val="600"/>
              </a:spcAft>
            </a:pPr>
            <a:r>
              <a:rPr lang="hr-HR" dirty="0" smtClean="0"/>
              <a:t>Appointed to life terms, although they may choose to retire at 65</a:t>
            </a:r>
          </a:p>
          <a:p>
            <a:pPr>
              <a:spcAft>
                <a:spcPts val="600"/>
              </a:spcAft>
            </a:pPr>
            <a:r>
              <a:rPr lang="hr-HR" dirty="0" smtClean="0"/>
              <a:t>Otherwise, they may choose ‘senior status’ and do occasional work, as assigned by the chief district judge</a:t>
            </a:r>
          </a:p>
          <a:p>
            <a:pPr>
              <a:spcAft>
                <a:spcPts val="600"/>
              </a:spcAft>
            </a:pPr>
            <a:r>
              <a:rPr lang="hr-HR" b="1" dirty="0" smtClean="0"/>
              <a:t>Magistrate judges </a:t>
            </a:r>
            <a:r>
              <a:rPr lang="hr-HR" dirty="0" smtClean="0"/>
              <a:t>– handle simple cases, and can be fired at any time for any rational reason, as any other court employee</a:t>
            </a:r>
          </a:p>
        </p:txBody>
      </p:sp>
      <p:sp>
        <p:nvSpPr>
          <p:cNvPr id="3" name="Title 2"/>
          <p:cNvSpPr>
            <a:spLocks noGrp="1"/>
          </p:cNvSpPr>
          <p:nvPr>
            <p:ph type="title"/>
          </p:nvPr>
        </p:nvSpPr>
        <p:spPr/>
        <p:txBody>
          <a:bodyPr>
            <a:normAutofit/>
          </a:bodyPr>
          <a:lstStyle/>
          <a:p>
            <a:r>
              <a:rPr lang="hr-HR" dirty="0" smtClean="0"/>
              <a:t>US Districs Courts</a:t>
            </a:r>
            <a:endParaRPr lang="hr-HR" dirty="0"/>
          </a:p>
        </p:txBody>
      </p:sp>
    </p:spTree>
    <p:extLst>
      <p:ext uri="{BB962C8B-B14F-4D97-AF65-F5344CB8AC3E}">
        <p14:creationId xmlns:p14="http://schemas.microsoft.com/office/powerpoint/2010/main" val="4260318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600"/>
              </a:spcAft>
            </a:pPr>
            <a:r>
              <a:rPr lang="hr-HR" dirty="0" smtClean="0"/>
              <a:t>Also known as </a:t>
            </a:r>
            <a:r>
              <a:rPr lang="hr-HR" b="1" dirty="0" smtClean="0"/>
              <a:t>circuit courts</a:t>
            </a:r>
          </a:p>
          <a:p>
            <a:pPr>
              <a:spcAft>
                <a:spcPts val="600"/>
              </a:spcAft>
            </a:pPr>
            <a:r>
              <a:rPr lang="hr-HR" dirty="0" smtClean="0"/>
              <a:t>Circuits include several districts and circuit courts have jurisdiction over </a:t>
            </a:r>
            <a:r>
              <a:rPr lang="hr-HR" dirty="0" err="1" smtClean="0"/>
              <a:t>appeals</a:t>
            </a:r>
            <a:r>
              <a:rPr lang="hr-HR" dirty="0" smtClean="0"/>
              <a:t> </a:t>
            </a:r>
            <a:r>
              <a:rPr lang="hr-HR" dirty="0" err="1" smtClean="0"/>
              <a:t>against</a:t>
            </a:r>
            <a:r>
              <a:rPr lang="hr-HR" dirty="0" smtClean="0"/>
              <a:t> pertinent district court decisions</a:t>
            </a:r>
          </a:p>
          <a:p>
            <a:pPr>
              <a:spcAft>
                <a:spcPts val="600"/>
              </a:spcAft>
            </a:pPr>
            <a:r>
              <a:rPr lang="hr-HR" dirty="0" smtClean="0"/>
              <a:t>There are 11 circuits (plus 2 specialized)</a:t>
            </a:r>
          </a:p>
          <a:p>
            <a:pPr>
              <a:spcAft>
                <a:spcPts val="600"/>
              </a:spcAft>
            </a:pPr>
            <a:r>
              <a:rPr lang="hr-HR" dirty="0" smtClean="0"/>
              <a:t>Trials not conducted at circuit courts</a:t>
            </a:r>
          </a:p>
          <a:p>
            <a:pPr>
              <a:spcAft>
                <a:spcPts val="600"/>
              </a:spcAft>
            </a:pPr>
            <a:r>
              <a:rPr lang="hr-HR" dirty="0" smtClean="0"/>
              <a:t>Deal only with ‘briefs’ – oral arguments may be permitted, but only legal representatives allowed to speak to the court</a:t>
            </a:r>
          </a:p>
          <a:p>
            <a:pPr>
              <a:spcAft>
                <a:spcPts val="600"/>
              </a:spcAft>
            </a:pPr>
            <a:r>
              <a:rPr lang="hr-HR" dirty="0" smtClean="0"/>
              <a:t>Procedure governed by the Federal Rules of Appellate Procedure</a:t>
            </a:r>
          </a:p>
          <a:p>
            <a:pPr>
              <a:spcAft>
                <a:spcPts val="600"/>
              </a:spcAft>
            </a:pPr>
            <a:r>
              <a:rPr lang="hr-HR" dirty="0" smtClean="0"/>
              <a:t>Appeals court decisions are binding precedents</a:t>
            </a:r>
          </a:p>
        </p:txBody>
      </p:sp>
      <p:sp>
        <p:nvSpPr>
          <p:cNvPr id="3" name="Title 2"/>
          <p:cNvSpPr>
            <a:spLocks noGrp="1"/>
          </p:cNvSpPr>
          <p:nvPr>
            <p:ph type="title"/>
          </p:nvPr>
        </p:nvSpPr>
        <p:spPr/>
        <p:txBody>
          <a:bodyPr>
            <a:normAutofit/>
          </a:bodyPr>
          <a:lstStyle/>
          <a:p>
            <a:r>
              <a:rPr lang="hr-HR" dirty="0" smtClean="0"/>
              <a:t>US Courts of Appeal</a:t>
            </a:r>
            <a:endParaRPr lang="hr-HR" dirty="0"/>
          </a:p>
        </p:txBody>
      </p:sp>
    </p:spTree>
    <p:extLst>
      <p:ext uri="{BB962C8B-B14F-4D97-AF65-F5344CB8AC3E}">
        <p14:creationId xmlns:p14="http://schemas.microsoft.com/office/powerpoint/2010/main" val="178877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pPr algn="ctr">
              <a:buNone/>
            </a:pPr>
            <a:endParaRPr lang="hr-HR" sz="2400" i="1" dirty="0" smtClean="0"/>
          </a:p>
          <a:p>
            <a:pPr algn="ctr">
              <a:buNone/>
            </a:pPr>
            <a:r>
              <a:rPr lang="hr-HR" sz="2000" i="1" dirty="0" smtClean="0"/>
              <a:t>Chief Justice</a:t>
            </a:r>
          </a:p>
          <a:p>
            <a:pPr algn="ctr">
              <a:buNone/>
            </a:pPr>
            <a:r>
              <a:rPr lang="hr-HR" sz="2000" i="1" dirty="0" smtClean="0"/>
              <a:t>Associate Justice</a:t>
            </a:r>
          </a:p>
          <a:p>
            <a:pPr algn="ctr">
              <a:buNone/>
            </a:pPr>
            <a:r>
              <a:rPr lang="hr-HR" sz="2000" i="1" dirty="0" smtClean="0"/>
              <a:t>original jurisdiction</a:t>
            </a:r>
          </a:p>
          <a:p>
            <a:pPr algn="ctr">
              <a:buNone/>
            </a:pPr>
            <a:r>
              <a:rPr lang="hr-HR" sz="2000" i="1" dirty="0" smtClean="0"/>
              <a:t>appellate jurisdiction</a:t>
            </a:r>
          </a:p>
          <a:p>
            <a:pPr algn="ctr">
              <a:buNone/>
            </a:pPr>
            <a:r>
              <a:rPr lang="hr-HR" sz="2000" i="1" dirty="0" smtClean="0"/>
              <a:t>nomination</a:t>
            </a:r>
          </a:p>
          <a:p>
            <a:pPr algn="ctr">
              <a:buNone/>
            </a:pPr>
            <a:r>
              <a:rPr lang="hr-HR" sz="2000" i="1" dirty="0" smtClean="0"/>
              <a:t>confirmation</a:t>
            </a:r>
          </a:p>
          <a:p>
            <a:pPr algn="ctr">
              <a:buNone/>
            </a:pPr>
            <a:r>
              <a:rPr lang="hr-HR" sz="2000" i="1" dirty="0" smtClean="0"/>
              <a:t>cert petition</a:t>
            </a:r>
          </a:p>
          <a:p>
            <a:pPr algn="ctr">
              <a:buNone/>
            </a:pPr>
            <a:r>
              <a:rPr lang="hr-HR" sz="2000" i="1" dirty="0" smtClean="0"/>
              <a:t>petitioner</a:t>
            </a:r>
          </a:p>
          <a:p>
            <a:pPr algn="ctr">
              <a:buNone/>
            </a:pPr>
            <a:r>
              <a:rPr lang="hr-HR" sz="2000" i="1" smtClean="0"/>
              <a:t>respondent</a:t>
            </a:r>
            <a:endParaRPr lang="hr-HR" sz="2000" i="1" dirty="0" smtClean="0"/>
          </a:p>
          <a:p>
            <a:pPr algn="ctr">
              <a:buNone/>
            </a:pPr>
            <a:endParaRPr lang="hr-HR" sz="2000" i="1" dirty="0" smtClean="0"/>
          </a:p>
          <a:p>
            <a:pPr algn="ctr">
              <a:buNone/>
            </a:pPr>
            <a:endParaRPr lang="hr-HR" sz="2000" i="1" dirty="0" smtClean="0"/>
          </a:p>
          <a:p>
            <a:pPr algn="ctr">
              <a:buNone/>
            </a:pPr>
            <a:endParaRPr lang="hr-HR" sz="2000" i="1" dirty="0" smtClean="0"/>
          </a:p>
          <a:p>
            <a:pPr algn="ctr">
              <a:buNone/>
            </a:pPr>
            <a:r>
              <a:rPr lang="hr-HR" sz="2000" i="1" dirty="0" smtClean="0"/>
              <a:t>final judgment</a:t>
            </a:r>
          </a:p>
          <a:p>
            <a:pPr algn="ctr">
              <a:buNone/>
            </a:pPr>
            <a:r>
              <a:rPr lang="hr-HR" sz="2000" i="1" dirty="0" smtClean="0"/>
              <a:t>amici curiae</a:t>
            </a:r>
          </a:p>
          <a:p>
            <a:pPr algn="ctr">
              <a:buNone/>
            </a:pPr>
            <a:r>
              <a:rPr lang="hr-HR" sz="2000" i="1" dirty="0" smtClean="0"/>
              <a:t>concurring opinion</a:t>
            </a:r>
          </a:p>
          <a:p>
            <a:pPr algn="ctr">
              <a:buNone/>
            </a:pPr>
            <a:r>
              <a:rPr lang="hr-HR" sz="2000" i="1" dirty="0" smtClean="0"/>
              <a:t>dissenting opinion</a:t>
            </a:r>
          </a:p>
          <a:p>
            <a:pPr algn="ctr">
              <a:buNone/>
            </a:pPr>
            <a:r>
              <a:rPr lang="hr-HR" sz="2000" i="1" dirty="0" smtClean="0"/>
              <a:t>recusal</a:t>
            </a:r>
          </a:p>
          <a:p>
            <a:pPr algn="ctr">
              <a:buNone/>
            </a:pPr>
            <a:r>
              <a:rPr lang="hr-HR" sz="2000" i="1" dirty="0" smtClean="0"/>
              <a:t>judicial activism</a:t>
            </a:r>
          </a:p>
          <a:p>
            <a:pPr algn="ctr">
              <a:buNone/>
            </a:pPr>
            <a:r>
              <a:rPr lang="hr-HR" sz="2000" i="1" dirty="0" smtClean="0"/>
              <a:t>district court</a:t>
            </a:r>
          </a:p>
          <a:p>
            <a:pPr algn="ctr">
              <a:buNone/>
            </a:pPr>
            <a:r>
              <a:rPr lang="hr-HR" sz="2000" i="1" dirty="0" smtClean="0"/>
              <a:t>circuit court</a:t>
            </a:r>
          </a:p>
          <a:p>
            <a:pPr algn="ctr">
              <a:buNone/>
            </a:pPr>
            <a:r>
              <a:rPr lang="hr-HR" sz="2000" i="1" dirty="0" smtClean="0"/>
              <a:t>diversity jurisdiction</a:t>
            </a:r>
          </a:p>
          <a:p>
            <a:pPr algn="ctr">
              <a:buNone/>
            </a:pPr>
            <a:r>
              <a:rPr lang="hr-HR" sz="2000" i="1" dirty="0" smtClean="0"/>
              <a:t>legal certainty test</a:t>
            </a:r>
          </a:p>
          <a:p>
            <a:pPr algn="ctr">
              <a:buNone/>
            </a:pPr>
            <a:endParaRPr lang="hr-HR" sz="2000" i="1" dirty="0" smtClean="0"/>
          </a:p>
        </p:txBody>
      </p:sp>
      <p:sp>
        <p:nvSpPr>
          <p:cNvPr id="3" name="Title 2"/>
          <p:cNvSpPr>
            <a:spLocks noGrp="1"/>
          </p:cNvSpPr>
          <p:nvPr>
            <p:ph type="title"/>
          </p:nvPr>
        </p:nvSpPr>
        <p:spPr/>
        <p:txBody>
          <a:bodyPr>
            <a:noAutofit/>
          </a:bodyPr>
          <a:lstStyle/>
          <a:p>
            <a:r>
              <a:rPr lang="hr-HR" sz="3200" dirty="0" smtClean="0"/>
              <a:t>Discuss the following vocabulary items!</a:t>
            </a:r>
            <a:endParaRPr lang="hr-HR" sz="3200" dirty="0"/>
          </a:p>
        </p:txBody>
      </p:sp>
    </p:spTree>
    <p:extLst>
      <p:ext uri="{BB962C8B-B14F-4D97-AF65-F5344CB8AC3E}">
        <p14:creationId xmlns:p14="http://schemas.microsoft.com/office/powerpoint/2010/main" val="1970679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endParaRPr lang="hr-HR" sz="3200" b="1" dirty="0">
              <a:effectLst>
                <a:outerShdw blurRad="38100" dist="38100" dir="2700000" algn="tl">
                  <a:srgbClr val="000000">
                    <a:alpha val="43137"/>
                  </a:srgbClr>
                </a:outerShdw>
              </a:effectLst>
            </a:endParaRPr>
          </a:p>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r>
              <a:rPr lang="hr-HR" sz="4000" b="1" dirty="0" err="1" smtClean="0">
                <a:effectLst>
                  <a:outerShdw blurRad="38100" dist="38100" dir="2700000" algn="tl">
                    <a:srgbClr val="000000">
                      <a:alpha val="43137"/>
                    </a:srgbClr>
                  </a:outerShdw>
                </a:effectLst>
              </a:rPr>
              <a:t>Thank</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you</a:t>
            </a:r>
            <a:r>
              <a:rPr lang="hr-HR" sz="4000" b="1" dirty="0" smtClean="0">
                <a:effectLst>
                  <a:outerShdw blurRad="38100" dist="38100" dir="2700000" algn="tl">
                    <a:srgbClr val="000000">
                      <a:alpha val="43137"/>
                    </a:srgbClr>
                  </a:outerShdw>
                </a:effectLst>
              </a:rPr>
              <a:t> for </a:t>
            </a:r>
            <a:r>
              <a:rPr lang="hr-HR" sz="4000" b="1" dirty="0" err="1" smtClean="0">
                <a:effectLst>
                  <a:outerShdw blurRad="38100" dist="38100" dir="2700000" algn="tl">
                    <a:srgbClr val="000000">
                      <a:alpha val="43137"/>
                    </a:srgbClr>
                  </a:outerShdw>
                </a:effectLst>
              </a:rPr>
              <a:t>your</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attention</a:t>
            </a:r>
            <a:r>
              <a:rPr lang="hr-HR" sz="4000" b="1" dirty="0" smtClean="0">
                <a:effectLst>
                  <a:outerShdw blurRad="38100" dist="38100" dir="2700000" algn="tl">
                    <a:srgbClr val="000000">
                      <a:alpha val="43137"/>
                    </a:srgbClr>
                  </a:outerShdw>
                </a:effectLst>
              </a:rPr>
              <a:t>!</a:t>
            </a:r>
            <a:endParaRPr lang="hr-HR" sz="40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endParaRPr lang="hr-HR"/>
          </a:p>
        </p:txBody>
      </p:sp>
    </p:spTree>
    <p:extLst>
      <p:ext uri="{BB962C8B-B14F-4D97-AF65-F5344CB8AC3E}">
        <p14:creationId xmlns:p14="http://schemas.microsoft.com/office/powerpoint/2010/main" val="22931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sz="4200" dirty="0" smtClean="0"/>
              <a:t>The Supreme Court of the US</a:t>
            </a:r>
            <a:endParaRPr lang="hr-HR" sz="4200" dirty="0"/>
          </a:p>
        </p:txBody>
      </p:sp>
      <p:sp>
        <p:nvSpPr>
          <p:cNvPr id="5" name="Text Placeholder 4"/>
          <p:cNvSpPr>
            <a:spLocks noGrp="1"/>
          </p:cNvSpPr>
          <p:nvPr>
            <p:ph type="body" idx="1"/>
          </p:nvPr>
        </p:nvSpPr>
        <p:spPr/>
        <p:txBody>
          <a:bodyPr>
            <a:normAutofit/>
          </a:bodyPr>
          <a:lstStyle/>
          <a:p>
            <a:pPr algn="r"/>
            <a:r>
              <a:rPr lang="hr-HR" sz="1800" dirty="0" smtClean="0"/>
              <a:t>Unit 17</a:t>
            </a:r>
            <a:endParaRPr lang="hr-HR" sz="1800" dirty="0"/>
          </a:p>
        </p:txBody>
      </p:sp>
    </p:spTree>
    <p:extLst>
      <p:ext uri="{BB962C8B-B14F-4D97-AF65-F5344CB8AC3E}">
        <p14:creationId xmlns:p14="http://schemas.microsoft.com/office/powerpoint/2010/main" val="85907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sz="2800" dirty="0" smtClean="0"/>
              <a:t>The highest judicial authority in the USA</a:t>
            </a:r>
          </a:p>
          <a:p>
            <a:pPr>
              <a:spcAft>
                <a:spcPts val="600"/>
              </a:spcAft>
            </a:pPr>
            <a:r>
              <a:rPr lang="hr-HR" sz="2800" dirty="0" smtClean="0"/>
              <a:t>Supreme Court building: 1, First Street, Washington, DC</a:t>
            </a:r>
          </a:p>
          <a:p>
            <a:pPr>
              <a:spcAft>
                <a:spcPts val="600"/>
              </a:spcAft>
            </a:pPr>
            <a:endParaRPr lang="hr-HR" sz="2800" dirty="0" smtClean="0"/>
          </a:p>
          <a:p>
            <a:pPr>
              <a:spcAft>
                <a:spcPts val="600"/>
              </a:spcAft>
            </a:pPr>
            <a:r>
              <a:rPr lang="hr-HR" sz="2800" dirty="0" err="1" smtClean="0"/>
              <a:t>Chief</a:t>
            </a:r>
            <a:r>
              <a:rPr lang="hr-HR" sz="2800" dirty="0" smtClean="0"/>
              <a:t> Justice </a:t>
            </a:r>
            <a:r>
              <a:rPr lang="hr-HR" sz="2800" dirty="0" err="1" smtClean="0"/>
              <a:t>of</a:t>
            </a:r>
            <a:r>
              <a:rPr lang="hr-HR" sz="2800" dirty="0" smtClean="0"/>
              <a:t> </a:t>
            </a:r>
            <a:r>
              <a:rPr lang="hr-HR" sz="2800" dirty="0" err="1" smtClean="0"/>
              <a:t>the</a:t>
            </a:r>
            <a:r>
              <a:rPr lang="hr-HR" sz="2800" dirty="0" smtClean="0"/>
              <a:t> USA: John G. Roberts, Jr.</a:t>
            </a:r>
          </a:p>
          <a:p>
            <a:pPr>
              <a:spcAft>
                <a:spcPts val="600"/>
              </a:spcAft>
            </a:pPr>
            <a:r>
              <a:rPr lang="hr-HR" sz="2800" dirty="0" smtClean="0"/>
              <a:t>8 Associate Justices</a:t>
            </a:r>
          </a:p>
          <a:p>
            <a:pPr>
              <a:spcAft>
                <a:spcPts val="600"/>
              </a:spcAft>
            </a:pPr>
            <a:r>
              <a:rPr lang="hr-HR" sz="2800" dirty="0" smtClean="0"/>
              <a:t>Set up pursuant to </a:t>
            </a:r>
            <a:r>
              <a:rPr lang="hr-HR" sz="2800" dirty="0" err="1" smtClean="0"/>
              <a:t>the</a:t>
            </a:r>
            <a:r>
              <a:rPr lang="hr-HR" sz="2800" dirty="0" smtClean="0"/>
              <a:t> </a:t>
            </a:r>
            <a:r>
              <a:rPr lang="hr-HR" sz="2800" dirty="0" err="1" smtClean="0"/>
              <a:t>Constitution</a:t>
            </a:r>
            <a:r>
              <a:rPr lang="hr-HR" sz="2800" dirty="0" smtClean="0"/>
              <a:t> and </a:t>
            </a:r>
            <a:r>
              <a:rPr lang="hr-HR" sz="2800" dirty="0" err="1" smtClean="0"/>
              <a:t>the</a:t>
            </a:r>
            <a:r>
              <a:rPr lang="hr-HR" sz="2800" dirty="0" smtClean="0"/>
              <a:t> </a:t>
            </a:r>
            <a:r>
              <a:rPr lang="hr-HR" sz="2800" dirty="0" err="1" smtClean="0"/>
              <a:t>Judiciary</a:t>
            </a:r>
            <a:r>
              <a:rPr lang="hr-HR" sz="2800" dirty="0" smtClean="0"/>
              <a:t> </a:t>
            </a:r>
            <a:r>
              <a:rPr lang="hr-HR" sz="2800" dirty="0" err="1" smtClean="0"/>
              <a:t>Act</a:t>
            </a:r>
            <a:r>
              <a:rPr lang="hr-HR" sz="2800" dirty="0" smtClean="0"/>
              <a:t> (1789) in February 1790</a:t>
            </a:r>
          </a:p>
          <a:p>
            <a:pPr>
              <a:spcAft>
                <a:spcPts val="600"/>
              </a:spcAft>
              <a:buNone/>
            </a:pPr>
            <a:endParaRPr lang="hr-HR" sz="2000" dirty="0" smtClean="0"/>
          </a:p>
          <a:p>
            <a:pPr>
              <a:spcAft>
                <a:spcPts val="600"/>
              </a:spcAft>
              <a:buNone/>
            </a:pPr>
            <a:endParaRPr lang="hr-HR" dirty="0" smtClean="0"/>
          </a:p>
        </p:txBody>
      </p:sp>
      <p:sp>
        <p:nvSpPr>
          <p:cNvPr id="3" name="Title 2"/>
          <p:cNvSpPr>
            <a:spLocks noGrp="1"/>
          </p:cNvSpPr>
          <p:nvPr>
            <p:ph type="title"/>
          </p:nvPr>
        </p:nvSpPr>
        <p:spPr/>
        <p:txBody>
          <a:bodyPr>
            <a:normAutofit fontScale="90000"/>
          </a:bodyPr>
          <a:lstStyle/>
          <a:p>
            <a:r>
              <a:rPr lang="hr-HR" dirty="0" smtClean="0"/>
              <a:t>The Supreme Court of the United States</a:t>
            </a:r>
            <a:endParaRPr lang="hr-HR" dirty="0"/>
          </a:p>
        </p:txBody>
      </p:sp>
    </p:spTree>
    <p:extLst>
      <p:ext uri="{BB962C8B-B14F-4D97-AF65-F5344CB8AC3E}">
        <p14:creationId xmlns:p14="http://schemas.microsoft.com/office/powerpoint/2010/main" val="421311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000" y="1481138"/>
            <a:ext cx="8984991" cy="5044206"/>
          </a:xfrm>
        </p:spPr>
      </p:pic>
      <p:sp>
        <p:nvSpPr>
          <p:cNvPr id="3" name="Title 2"/>
          <p:cNvSpPr>
            <a:spLocks noGrp="1"/>
          </p:cNvSpPr>
          <p:nvPr>
            <p:ph type="title"/>
          </p:nvPr>
        </p:nvSpPr>
        <p:spPr/>
        <p:txBody>
          <a:bodyPr/>
          <a:lstStyle/>
          <a:p>
            <a:pPr algn="ctr"/>
            <a:r>
              <a:rPr lang="hr-HR" dirty="0" smtClean="0"/>
              <a:t>US </a:t>
            </a:r>
            <a:r>
              <a:rPr lang="hr-HR" dirty="0" err="1" smtClean="0"/>
              <a:t>Supreme</a:t>
            </a:r>
            <a:r>
              <a:rPr lang="hr-HR" dirty="0" smtClean="0"/>
              <a:t> Court</a:t>
            </a:r>
            <a:endParaRPr lang="hr-HR" dirty="0"/>
          </a:p>
        </p:txBody>
      </p:sp>
    </p:spTree>
    <p:extLst>
      <p:ext uri="{BB962C8B-B14F-4D97-AF65-F5344CB8AC3E}">
        <p14:creationId xmlns:p14="http://schemas.microsoft.com/office/powerpoint/2010/main" val="3610083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000" y="1481138"/>
            <a:ext cx="8856727" cy="4972198"/>
          </a:xfrm>
        </p:spPr>
      </p:pic>
      <p:sp>
        <p:nvSpPr>
          <p:cNvPr id="3" name="Title 2"/>
          <p:cNvSpPr>
            <a:spLocks noGrp="1"/>
          </p:cNvSpPr>
          <p:nvPr>
            <p:ph type="title"/>
          </p:nvPr>
        </p:nvSpPr>
        <p:spPr/>
        <p:txBody>
          <a:bodyPr/>
          <a:lstStyle/>
          <a:p>
            <a:pPr algn="ctr"/>
            <a:r>
              <a:rPr lang="hr-HR" dirty="0" err="1" smtClean="0"/>
              <a:t>The</a:t>
            </a:r>
            <a:r>
              <a:rPr lang="hr-HR" dirty="0" smtClean="0"/>
              <a:t> </a:t>
            </a:r>
            <a:r>
              <a:rPr lang="hr-HR" dirty="0" err="1" smtClean="0"/>
              <a:t>Courtroom</a:t>
            </a:r>
            <a:endParaRPr lang="hr-HR" dirty="0"/>
          </a:p>
        </p:txBody>
      </p:sp>
    </p:spTree>
    <p:extLst>
      <p:ext uri="{BB962C8B-B14F-4D97-AF65-F5344CB8AC3E}">
        <p14:creationId xmlns:p14="http://schemas.microsoft.com/office/powerpoint/2010/main" val="53858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4" y="1481328"/>
            <a:ext cx="8229600" cy="4805192"/>
          </a:xfrm>
        </p:spPr>
        <p:txBody>
          <a:bodyPr>
            <a:normAutofit lnSpcReduction="10000"/>
          </a:bodyPr>
          <a:lstStyle/>
          <a:p>
            <a:pPr>
              <a:spcAft>
                <a:spcPts val="600"/>
              </a:spcAft>
            </a:pPr>
            <a:r>
              <a:rPr lang="hr-HR" dirty="0" smtClean="0"/>
              <a:t>Supreme Court justices nominated by the President and appointed with the ‘advice and consent’ of the Senate</a:t>
            </a:r>
          </a:p>
          <a:p>
            <a:pPr>
              <a:spcAft>
                <a:spcPts val="600"/>
              </a:spcAft>
            </a:pPr>
            <a:r>
              <a:rPr lang="hr-HR" dirty="0" smtClean="0"/>
              <a:t>SC Justices hold their offices for life (‘during good Behaviour’)</a:t>
            </a:r>
          </a:p>
          <a:p>
            <a:pPr>
              <a:spcAft>
                <a:spcPts val="600"/>
              </a:spcAft>
            </a:pPr>
            <a:r>
              <a:rPr lang="hr-HR" dirty="0" smtClean="0"/>
              <a:t>According to the Constitution, the salaries of Supreme Court justices may not be cut</a:t>
            </a:r>
          </a:p>
          <a:p>
            <a:pPr>
              <a:spcAft>
                <a:spcPts val="600"/>
              </a:spcAft>
            </a:pPr>
            <a:r>
              <a:rPr lang="hr-HR" dirty="0" smtClean="0"/>
              <a:t>They are removed from office only upon conviction on impeachment.</a:t>
            </a:r>
          </a:p>
          <a:p>
            <a:pPr>
              <a:spcAft>
                <a:spcPts val="600"/>
              </a:spcAft>
            </a:pPr>
            <a:r>
              <a:rPr lang="hr-HR" dirty="0" smtClean="0"/>
              <a:t>They may also retire (after the age of 70) or resign</a:t>
            </a:r>
          </a:p>
        </p:txBody>
      </p:sp>
      <p:sp>
        <p:nvSpPr>
          <p:cNvPr id="3" name="Title 2"/>
          <p:cNvSpPr>
            <a:spLocks noGrp="1"/>
          </p:cNvSpPr>
          <p:nvPr>
            <p:ph type="title"/>
          </p:nvPr>
        </p:nvSpPr>
        <p:spPr/>
        <p:txBody>
          <a:bodyPr>
            <a:normAutofit/>
          </a:bodyPr>
          <a:lstStyle/>
          <a:p>
            <a:r>
              <a:rPr lang="hr-HR" dirty="0" smtClean="0"/>
              <a:t>The Supreme Court of the US</a:t>
            </a:r>
            <a:endParaRPr lang="hr-HR" dirty="0"/>
          </a:p>
        </p:txBody>
      </p:sp>
    </p:spTree>
    <p:extLst>
      <p:ext uri="{BB962C8B-B14F-4D97-AF65-F5344CB8AC3E}">
        <p14:creationId xmlns:p14="http://schemas.microsoft.com/office/powerpoint/2010/main" val="255719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spcAft>
                <a:spcPts val="600"/>
              </a:spcAft>
              <a:buNone/>
            </a:pPr>
            <a:r>
              <a:rPr lang="hr-HR" dirty="0" smtClean="0"/>
              <a:t>From Article III of USC</a:t>
            </a:r>
          </a:p>
          <a:p>
            <a:pPr marL="432000">
              <a:lnSpc>
                <a:spcPct val="170000"/>
              </a:lnSpc>
              <a:buNone/>
            </a:pPr>
            <a:r>
              <a:rPr lang="en-US" sz="3100" i="1" dirty="0" smtClean="0"/>
              <a:t>“The judicial Power shall extend to all Cases, in Law and Equity, arising under this</a:t>
            </a:r>
            <a:r>
              <a:rPr lang="hr-HR" sz="3100" i="1" dirty="0" smtClean="0"/>
              <a:t> </a:t>
            </a:r>
            <a:r>
              <a:rPr lang="en-US" sz="3100" i="1" dirty="0" smtClean="0"/>
              <a:t>Constitution, the Laws of the United States, and Treaties made, or which shall be made, under their Authority;—to all Cases affecting Ambassadors, other public Ministers and Consuls;—to all Cases of admiralty and maritime Jurisdiction;—to Controversies to which the United States shall be a Party;—to Controversies between two or more States;—between a State and Citizens of another State;—between Citizens of different States;—between Citizens of the same State claiming Lands under Grants of</a:t>
            </a:r>
            <a:r>
              <a:rPr lang="hr-HR" sz="3100" i="1" dirty="0" smtClean="0"/>
              <a:t> </a:t>
            </a:r>
            <a:r>
              <a:rPr lang="en-US" sz="3100" i="1" dirty="0" smtClean="0"/>
              <a:t>different States, and between a State, or the Citizens thereof, and foreign States, Citizens</a:t>
            </a:r>
            <a:r>
              <a:rPr lang="hr-HR" sz="3100" i="1" dirty="0" smtClean="0"/>
              <a:t> </a:t>
            </a:r>
            <a:r>
              <a:rPr lang="en-US" sz="3100" i="1" dirty="0" smtClean="0"/>
              <a:t>or Subjects.</a:t>
            </a:r>
            <a:r>
              <a:rPr lang="hr-HR" sz="3100" i="1" dirty="0" smtClean="0"/>
              <a:t>” </a:t>
            </a:r>
          </a:p>
          <a:p>
            <a:pPr>
              <a:spcAft>
                <a:spcPts val="600"/>
              </a:spcAft>
              <a:buNone/>
            </a:pPr>
            <a:endParaRPr lang="hr-HR" dirty="0" smtClean="0"/>
          </a:p>
        </p:txBody>
      </p:sp>
      <p:sp>
        <p:nvSpPr>
          <p:cNvPr id="3" name="Title 2"/>
          <p:cNvSpPr>
            <a:spLocks noGrp="1"/>
          </p:cNvSpPr>
          <p:nvPr>
            <p:ph type="title"/>
          </p:nvPr>
        </p:nvSpPr>
        <p:spPr/>
        <p:txBody>
          <a:bodyPr>
            <a:normAutofit/>
          </a:bodyPr>
          <a:lstStyle/>
          <a:p>
            <a:r>
              <a:rPr lang="hr-HR" dirty="0" smtClean="0"/>
              <a:t>Jurisdiction (SC of the US)</a:t>
            </a:r>
            <a:endParaRPr lang="hr-HR" dirty="0"/>
          </a:p>
        </p:txBody>
      </p:sp>
    </p:spTree>
    <p:extLst>
      <p:ext uri="{BB962C8B-B14F-4D97-AF65-F5344CB8AC3E}">
        <p14:creationId xmlns:p14="http://schemas.microsoft.com/office/powerpoint/2010/main" val="1841214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1479</TotalTime>
  <Words>1865</Words>
  <Application>Microsoft Office PowerPoint</Application>
  <PresentationFormat>On-screen Show (4:3)</PresentationFormat>
  <Paragraphs>182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English for Lawyers 2</vt:lpstr>
      <vt:lpstr>Revision</vt:lpstr>
      <vt:lpstr>The Executive Branch in the USA</vt:lpstr>
      <vt:lpstr>The Supreme Court of the US</vt:lpstr>
      <vt:lpstr>The Supreme Court of the United States</vt:lpstr>
      <vt:lpstr>US Supreme Court</vt:lpstr>
      <vt:lpstr>The Courtroom</vt:lpstr>
      <vt:lpstr>The Supreme Court of the US</vt:lpstr>
      <vt:lpstr>Jurisdiction (SC of the US)</vt:lpstr>
      <vt:lpstr>Jurisdiction (SC of the US)</vt:lpstr>
      <vt:lpstr>The Supreme Court of the US</vt:lpstr>
      <vt:lpstr>The Supreme Court of the US</vt:lpstr>
      <vt:lpstr>The Supreme Court of the US</vt:lpstr>
      <vt:lpstr>The Supreme Court of the US</vt:lpstr>
      <vt:lpstr>The Supreme Court of the US</vt:lpstr>
      <vt:lpstr>The Supreme Court of the US</vt:lpstr>
      <vt:lpstr>The Supreme Court of the US</vt:lpstr>
      <vt:lpstr>The Supreme Court of the US</vt:lpstr>
      <vt:lpstr>The Supreme Court of the US</vt:lpstr>
      <vt:lpstr>The Supreme Court of the US</vt:lpstr>
      <vt:lpstr>The Supreme Court of the US</vt:lpstr>
      <vt:lpstr>US Federal Courts</vt:lpstr>
      <vt:lpstr>US Federal Courts</vt:lpstr>
      <vt:lpstr>US Federal Courts</vt:lpstr>
      <vt:lpstr>US Circuits and Districts</vt:lpstr>
      <vt:lpstr>US Districs Courts</vt:lpstr>
      <vt:lpstr>US Districs Courts</vt:lpstr>
      <vt:lpstr>US Districs Courts</vt:lpstr>
      <vt:lpstr>US Districs Courts</vt:lpstr>
      <vt:lpstr>US Districs Courts</vt:lpstr>
      <vt:lpstr>US Courts of Appeal</vt:lpstr>
      <vt:lpstr>Discuss the following vocabulary items!</vt:lpstr>
      <vt:lpstr>PowerPoint Presentation</vt:lpstr>
    </vt:vector>
  </TitlesOfParts>
  <Company>Prevoditelj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Law 1</dc:title>
  <dc:creator>Test</dc:creator>
  <cp:lastModifiedBy>Miljen Matijašević</cp:lastModifiedBy>
  <cp:revision>113</cp:revision>
  <dcterms:created xsi:type="dcterms:W3CDTF">2008-09-29T13:50:14Z</dcterms:created>
  <dcterms:modified xsi:type="dcterms:W3CDTF">2018-05-08T14:52:40Z</dcterms:modified>
</cp:coreProperties>
</file>