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56" r:id="rId2"/>
    <p:sldId id="469" r:id="rId3"/>
    <p:sldId id="470"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502"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383" r:id="rId3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EFB9E-1EE0-463C-9DCB-76DCC02C92F7}" type="datetimeFigureOut">
              <a:rPr lang="hr-HR" smtClean="0"/>
              <a:t>4.5.2018.</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768A7-D4F7-4BDE-8C50-9BD98B3F238A}" type="slidenum">
              <a:rPr lang="hr-HR" smtClean="0"/>
              <a:t>‹#›</a:t>
            </a:fld>
            <a:endParaRPr lang="hr-HR"/>
          </a:p>
        </p:txBody>
      </p:sp>
    </p:spTree>
    <p:extLst>
      <p:ext uri="{BB962C8B-B14F-4D97-AF65-F5344CB8AC3E}">
        <p14:creationId xmlns:p14="http://schemas.microsoft.com/office/powerpoint/2010/main" val="85064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A1F399-B65C-4633-8CEC-8DA978FE33FB}" type="datetimeFigureOut">
              <a:rPr lang="sr-Latn-CS" smtClean="0"/>
              <a:pPr/>
              <a:t>4.5.2018.</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95661A-7F77-47EF-BD44-09AA72212DD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095661A-7F77-47EF-BD44-09AA72212DD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095661A-7F77-47EF-BD44-09AA72212DD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095661A-7F77-47EF-BD44-09AA72212DD2}" type="slidenum">
              <a:rPr lang="hr-HR" smtClean="0"/>
              <a:pPr/>
              <a:t>‹#›</a:t>
            </a:fld>
            <a:endParaRPr lang="hr-H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095661A-7F77-47EF-BD44-09AA72212DD2}" type="slidenum">
              <a:rPr lang="hr-HR" smtClean="0"/>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095661A-7F77-47EF-BD44-09AA72212DD2}" type="slidenum">
              <a:rPr lang="hr-HR" smtClean="0"/>
              <a:pPr/>
              <a:t>‹#›</a:t>
            </a:fld>
            <a:endParaRPr lang="hr-H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095661A-7F77-47EF-BD44-09AA72212DD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095661A-7F77-47EF-BD44-09AA72212DD2}" type="slidenum">
              <a:rPr lang="hr-HR" smtClean="0"/>
              <a:pPr/>
              <a:t>‹#›</a:t>
            </a:fld>
            <a:endParaRPr lang="hr-H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1F399-B65C-4633-8CEC-8DA978FE33FB}" type="datetimeFigureOut">
              <a:rPr lang="sr-Latn-CS" smtClean="0"/>
              <a:pPr/>
              <a:t>4.5.2018.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095661A-7F77-47EF-BD44-09AA72212DD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DA1F399-B65C-4633-8CEC-8DA978FE33FB}" type="datetimeFigureOut">
              <a:rPr lang="sr-Latn-CS" smtClean="0"/>
              <a:pPr/>
              <a:t>4.5.2018.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095661A-7F77-47EF-BD44-09AA72212DD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A1F399-B65C-4633-8CEC-8DA978FE33FB}" type="datetimeFigureOut">
              <a:rPr lang="sr-Latn-CS" smtClean="0"/>
              <a:pPr/>
              <a:t>4.5.2018.</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95661A-7F77-47EF-BD44-09AA72212DD2}" type="slidenum">
              <a:rPr lang="hr-HR" smtClean="0"/>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A1F399-B65C-4633-8CEC-8DA978FE33FB}" type="datetimeFigureOut">
              <a:rPr lang="sr-Latn-CS" smtClean="0"/>
              <a:pPr/>
              <a:t>4.5.2018.</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95661A-7F77-47EF-BD44-09AA72212DD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sz="7200" dirty="0" smtClean="0"/>
              <a:t>English for Lawyers 2</a:t>
            </a:r>
            <a:endParaRPr lang="hr-HR" sz="7200" dirty="0"/>
          </a:p>
        </p:txBody>
      </p:sp>
      <p:sp>
        <p:nvSpPr>
          <p:cNvPr id="3" name="Subtitle 2"/>
          <p:cNvSpPr>
            <a:spLocks noGrp="1"/>
          </p:cNvSpPr>
          <p:nvPr>
            <p:ph type="subTitle" idx="1"/>
          </p:nvPr>
        </p:nvSpPr>
        <p:spPr>
          <a:xfrm>
            <a:off x="685800" y="3611606"/>
            <a:ext cx="7772400" cy="1389029"/>
          </a:xfrm>
        </p:spPr>
        <p:txBody>
          <a:bodyPr>
            <a:normAutofit/>
          </a:bodyPr>
          <a:lstStyle/>
          <a:p>
            <a:r>
              <a:rPr lang="hr-HR" dirty="0" smtClean="0"/>
              <a:t>Lecturer: Miljen Matijašević</a:t>
            </a:r>
          </a:p>
          <a:p>
            <a:r>
              <a:rPr lang="hr-HR" sz="1900" dirty="0" smtClean="0"/>
              <a:t>e-mail: </a:t>
            </a:r>
            <a:r>
              <a:rPr lang="hr-HR" sz="1900" dirty="0" err="1" smtClean="0"/>
              <a:t>miljen.matijasevic</a:t>
            </a:r>
            <a:r>
              <a:rPr lang="hr-HR" sz="1900" dirty="0" smtClean="0"/>
              <a:t>@</a:t>
            </a:r>
            <a:r>
              <a:rPr lang="hr-HR" sz="1900" dirty="0" err="1" smtClean="0"/>
              <a:t>gmail.com</a:t>
            </a:r>
            <a:endParaRPr lang="hr-HR" sz="1900" dirty="0" smtClean="0"/>
          </a:p>
          <a:p>
            <a:r>
              <a:rPr lang="hr-HR" dirty="0" err="1" smtClean="0"/>
              <a:t>Session</a:t>
            </a:r>
            <a:r>
              <a:rPr lang="hr-HR" dirty="0" smtClean="0"/>
              <a:t> 8, 4 May 2018</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dirty="0" smtClean="0"/>
          </a:p>
          <a:p>
            <a:pPr>
              <a:spcAft>
                <a:spcPts val="600"/>
              </a:spcAft>
            </a:pPr>
            <a:r>
              <a:rPr lang="hr-HR" sz="2800" dirty="0" smtClean="0"/>
              <a:t>Reporting to Congress: usually once a year, the President gives the </a:t>
            </a:r>
            <a:r>
              <a:rPr lang="hr-HR" sz="2800" b="1" dirty="0" smtClean="0"/>
              <a:t>State of the Union</a:t>
            </a:r>
            <a:r>
              <a:rPr lang="hr-HR" sz="2800" dirty="0" smtClean="0"/>
              <a:t> address, outlining the situation in the country and their legislative agenda for the coming year</a:t>
            </a:r>
          </a:p>
          <a:p>
            <a:pPr>
              <a:spcAft>
                <a:spcPts val="600"/>
              </a:spcAft>
            </a:pPr>
            <a:endParaRPr lang="hr-HR" sz="2800" dirty="0" smtClean="0"/>
          </a:p>
          <a:p>
            <a:pPr>
              <a:spcAft>
                <a:spcPts val="600"/>
              </a:spcAft>
            </a:pPr>
            <a:r>
              <a:rPr lang="hr-HR" sz="2800" dirty="0" smtClean="0"/>
              <a:t>Traditionally given in January, except in election years</a:t>
            </a:r>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2543196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Requirements for presidential candidates:</a:t>
            </a:r>
          </a:p>
          <a:p>
            <a:pPr lvl="1">
              <a:spcAft>
                <a:spcPts val="600"/>
              </a:spcAft>
            </a:pPr>
            <a:r>
              <a:rPr lang="hr-HR" dirty="0" smtClean="0"/>
              <a:t>Must be at least 35 years of age</a:t>
            </a:r>
          </a:p>
          <a:p>
            <a:pPr lvl="1">
              <a:spcAft>
                <a:spcPts val="600"/>
              </a:spcAft>
            </a:pPr>
            <a:r>
              <a:rPr lang="hr-HR" dirty="0" smtClean="0"/>
              <a:t>Must be a natural born citizen</a:t>
            </a:r>
          </a:p>
          <a:p>
            <a:pPr lvl="1">
              <a:spcAft>
                <a:spcPts val="600"/>
              </a:spcAft>
            </a:pPr>
            <a:r>
              <a:rPr lang="hr-HR" dirty="0" smtClean="0"/>
              <a:t>Must have lived in the USA for at least 14 years.</a:t>
            </a:r>
          </a:p>
          <a:p>
            <a:pPr>
              <a:spcAft>
                <a:spcPts val="600"/>
              </a:spcAft>
            </a:pPr>
            <a:r>
              <a:rPr lang="hr-HR" dirty="0" smtClean="0"/>
              <a:t>A president may only serve two four-year terms (since 1951 – before that there was no limit)</a:t>
            </a:r>
          </a:p>
          <a:p>
            <a:pPr>
              <a:spcAft>
                <a:spcPts val="600"/>
              </a:spcAft>
            </a:pPr>
            <a:r>
              <a:rPr lang="hr-HR" dirty="0" smtClean="0"/>
              <a:t>Current President: Barrack Obama (44th President of the United States)</a:t>
            </a:r>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1565267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600"/>
              </a:spcAft>
            </a:pPr>
            <a:r>
              <a:rPr lang="hr-HR" sz="3000" dirty="0" smtClean="0"/>
              <a:t>Resides in the </a:t>
            </a:r>
            <a:r>
              <a:rPr lang="hr-HR" sz="3000" b="1" dirty="0" smtClean="0"/>
              <a:t>White House </a:t>
            </a:r>
            <a:r>
              <a:rPr lang="hr-HR" sz="3000" dirty="0" smtClean="0"/>
              <a:t>– official residence of the President, in Washington DC</a:t>
            </a:r>
          </a:p>
          <a:p>
            <a:pPr>
              <a:spcAft>
                <a:spcPts val="600"/>
              </a:spcAft>
            </a:pPr>
            <a:r>
              <a:rPr lang="hr-HR" sz="3000" b="1" dirty="0" smtClean="0"/>
              <a:t>Oval Office </a:t>
            </a:r>
            <a:r>
              <a:rPr lang="hr-HR" sz="3000" dirty="0" smtClean="0"/>
              <a:t>– the office of the President, also located in the White House</a:t>
            </a:r>
          </a:p>
          <a:p>
            <a:pPr>
              <a:spcAft>
                <a:spcPts val="600"/>
              </a:spcAft>
            </a:pPr>
            <a:r>
              <a:rPr lang="hr-HR" sz="3000" b="1" dirty="0" smtClean="0"/>
              <a:t>Air Force One </a:t>
            </a:r>
            <a:r>
              <a:rPr lang="hr-HR" sz="3000" dirty="0" smtClean="0"/>
              <a:t>– the plane the President uses to travel – only referred to as AFO when the President is on board</a:t>
            </a:r>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513753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iteHouseSouthFacade.jpg"/>
          <p:cNvPicPr>
            <a:picLocks noGrp="1" noChangeAspect="1"/>
          </p:cNvPicPr>
          <p:nvPr>
            <p:ph idx="1"/>
          </p:nvPr>
        </p:nvPicPr>
        <p:blipFill>
          <a:blip r:embed="rId2" cstate="print"/>
          <a:stretch>
            <a:fillRect/>
          </a:stretch>
        </p:blipFill>
        <p:spPr>
          <a:xfrm>
            <a:off x="928662" y="1214421"/>
            <a:ext cx="7500990" cy="5482389"/>
          </a:xfrm>
        </p:spPr>
      </p:pic>
      <p:sp>
        <p:nvSpPr>
          <p:cNvPr id="3" name="Title 2"/>
          <p:cNvSpPr>
            <a:spLocks noGrp="1"/>
          </p:cNvSpPr>
          <p:nvPr>
            <p:ph type="title"/>
          </p:nvPr>
        </p:nvSpPr>
        <p:spPr/>
        <p:txBody>
          <a:bodyPr/>
          <a:lstStyle/>
          <a:p>
            <a:r>
              <a:rPr lang="hr-HR" dirty="0" smtClean="0"/>
              <a:t>The White House</a:t>
            </a:r>
            <a:endParaRPr lang="hr-HR" dirty="0"/>
          </a:p>
        </p:txBody>
      </p:sp>
    </p:spTree>
    <p:extLst>
      <p:ext uri="{BB962C8B-B14F-4D97-AF65-F5344CB8AC3E}">
        <p14:creationId xmlns:p14="http://schemas.microsoft.com/office/powerpoint/2010/main" val="169426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val_Office_from_above.jpg"/>
          <p:cNvPicPr>
            <a:picLocks noGrp="1" noChangeAspect="1"/>
          </p:cNvPicPr>
          <p:nvPr>
            <p:ph idx="1"/>
          </p:nvPr>
        </p:nvPicPr>
        <p:blipFill>
          <a:blip r:embed="rId2" cstate="print"/>
          <a:stretch>
            <a:fillRect/>
          </a:stretch>
        </p:blipFill>
        <p:spPr>
          <a:xfrm>
            <a:off x="1285852" y="1643050"/>
            <a:ext cx="6885416" cy="4590277"/>
          </a:xfrm>
        </p:spPr>
      </p:pic>
      <p:sp>
        <p:nvSpPr>
          <p:cNvPr id="3" name="Title 2"/>
          <p:cNvSpPr>
            <a:spLocks noGrp="1"/>
          </p:cNvSpPr>
          <p:nvPr>
            <p:ph type="title"/>
          </p:nvPr>
        </p:nvSpPr>
        <p:spPr/>
        <p:txBody>
          <a:bodyPr/>
          <a:lstStyle/>
          <a:p>
            <a:r>
              <a:rPr lang="hr-HR" dirty="0" smtClean="0"/>
              <a:t>The Oval Office</a:t>
            </a:r>
            <a:endParaRPr lang="hr-HR" dirty="0"/>
          </a:p>
        </p:txBody>
      </p:sp>
    </p:spTree>
    <p:extLst>
      <p:ext uri="{BB962C8B-B14F-4D97-AF65-F5344CB8AC3E}">
        <p14:creationId xmlns:p14="http://schemas.microsoft.com/office/powerpoint/2010/main" val="3410506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sz="2800" dirty="0" smtClean="0"/>
              <a:t>Presides over the US Senate</a:t>
            </a:r>
          </a:p>
          <a:p>
            <a:pPr>
              <a:spcAft>
                <a:spcPts val="600"/>
              </a:spcAft>
            </a:pPr>
            <a:endParaRPr lang="hr-HR" sz="2800" dirty="0" smtClean="0"/>
          </a:p>
          <a:p>
            <a:pPr>
              <a:spcAft>
                <a:spcPts val="600"/>
              </a:spcAft>
            </a:pPr>
            <a:r>
              <a:rPr lang="hr-HR" sz="2800" dirty="0" smtClean="0"/>
              <a:t>His duty is to be ready to assume Presidency at any moment should the President not be able to perform the presidential duties</a:t>
            </a:r>
          </a:p>
          <a:p>
            <a:pPr>
              <a:spcAft>
                <a:spcPts val="600"/>
              </a:spcAft>
            </a:pPr>
            <a:endParaRPr lang="hr-HR" sz="2800" dirty="0" smtClean="0"/>
          </a:p>
          <a:p>
            <a:pPr>
              <a:spcAft>
                <a:spcPts val="600"/>
              </a:spcAft>
            </a:pPr>
            <a:r>
              <a:rPr lang="hr-HR" sz="2800" dirty="0" smtClean="0"/>
              <a:t>The Vice President is also elected in presidential election</a:t>
            </a:r>
          </a:p>
        </p:txBody>
      </p:sp>
      <p:sp>
        <p:nvSpPr>
          <p:cNvPr id="3" name="Title 2"/>
          <p:cNvSpPr>
            <a:spLocks noGrp="1"/>
          </p:cNvSpPr>
          <p:nvPr>
            <p:ph type="title"/>
          </p:nvPr>
        </p:nvSpPr>
        <p:spPr/>
        <p:txBody>
          <a:bodyPr>
            <a:normAutofit/>
          </a:bodyPr>
          <a:lstStyle/>
          <a:p>
            <a:r>
              <a:rPr lang="hr-HR" dirty="0" smtClean="0"/>
              <a:t>The Vice President</a:t>
            </a:r>
            <a:endParaRPr lang="hr-HR" dirty="0"/>
          </a:p>
        </p:txBody>
      </p:sp>
    </p:spTree>
    <p:extLst>
      <p:ext uri="{BB962C8B-B14F-4D97-AF65-F5344CB8AC3E}">
        <p14:creationId xmlns:p14="http://schemas.microsoft.com/office/powerpoint/2010/main" val="403666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Situations in which the VP assumes Presidency: </a:t>
            </a:r>
          </a:p>
          <a:p>
            <a:pPr lvl="1">
              <a:spcAft>
                <a:spcPts val="600"/>
              </a:spcAft>
            </a:pPr>
            <a:r>
              <a:rPr lang="hr-HR" dirty="0" smtClean="0"/>
              <a:t>the President’s death, </a:t>
            </a:r>
          </a:p>
          <a:p>
            <a:pPr lvl="1">
              <a:spcAft>
                <a:spcPts val="600"/>
              </a:spcAft>
            </a:pPr>
            <a:r>
              <a:rPr lang="hr-HR" dirty="0" smtClean="0"/>
              <a:t>resignation, </a:t>
            </a:r>
          </a:p>
          <a:p>
            <a:pPr lvl="1">
              <a:spcAft>
                <a:spcPts val="600"/>
              </a:spcAft>
            </a:pPr>
            <a:r>
              <a:rPr lang="hr-HR" dirty="0" smtClean="0"/>
              <a:t>temporary incapacitation, or </a:t>
            </a:r>
          </a:p>
          <a:p>
            <a:pPr lvl="1">
              <a:spcAft>
                <a:spcPts val="600"/>
              </a:spcAft>
            </a:pPr>
            <a:r>
              <a:rPr lang="hr-HR" dirty="0" smtClean="0"/>
              <a:t>if the VP and a majority of the Cabinet decide that the President is no longer capable to perform his presidential duties</a:t>
            </a:r>
          </a:p>
        </p:txBody>
      </p:sp>
      <p:sp>
        <p:nvSpPr>
          <p:cNvPr id="3" name="Title 2"/>
          <p:cNvSpPr>
            <a:spLocks noGrp="1"/>
          </p:cNvSpPr>
          <p:nvPr>
            <p:ph type="title"/>
          </p:nvPr>
        </p:nvSpPr>
        <p:spPr/>
        <p:txBody>
          <a:bodyPr>
            <a:normAutofit/>
          </a:bodyPr>
          <a:lstStyle/>
          <a:p>
            <a:r>
              <a:rPr lang="hr-HR" dirty="0" smtClean="0"/>
              <a:t>The Vice President</a:t>
            </a:r>
            <a:endParaRPr lang="hr-HR" dirty="0"/>
          </a:p>
        </p:txBody>
      </p:sp>
    </p:spTree>
    <p:extLst>
      <p:ext uri="{BB962C8B-B14F-4D97-AF65-F5344CB8AC3E}">
        <p14:creationId xmlns:p14="http://schemas.microsoft.com/office/powerpoint/2010/main" val="1484860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Aft>
                <a:spcPts val="600"/>
              </a:spcAft>
            </a:pPr>
            <a:r>
              <a:rPr lang="en-US" dirty="0" smtClean="0"/>
              <a:t>Removal from office of a federal </a:t>
            </a:r>
            <a:r>
              <a:rPr lang="en-US" dirty="0" err="1" smtClean="0"/>
              <a:t>offical</a:t>
            </a:r>
            <a:r>
              <a:rPr lang="en-US" dirty="0" smtClean="0"/>
              <a:t> by Congress (including the President)</a:t>
            </a:r>
          </a:p>
          <a:p>
            <a:pPr>
              <a:spcAft>
                <a:spcPts val="600"/>
              </a:spcAft>
            </a:pPr>
            <a:r>
              <a:rPr lang="en-US" dirty="0" smtClean="0"/>
              <a:t>House of Representatives prosecutes, the Senate tries</a:t>
            </a:r>
            <a:endParaRPr lang="en-US" dirty="0" smtClean="0"/>
          </a:p>
          <a:p>
            <a:pPr lvl="1">
              <a:spcAft>
                <a:spcPts val="600"/>
              </a:spcAft>
            </a:pPr>
            <a:r>
              <a:rPr lang="hr-HR" dirty="0" smtClean="0"/>
              <a:t>a</a:t>
            </a:r>
            <a:r>
              <a:rPr lang="en-US" dirty="0" smtClean="0"/>
              <a:t> </a:t>
            </a:r>
            <a:r>
              <a:rPr lang="en-US" dirty="0" smtClean="0"/>
              <a:t>simple majority in the </a:t>
            </a:r>
            <a:r>
              <a:rPr lang="en-US" dirty="0" smtClean="0"/>
              <a:t>House</a:t>
            </a:r>
            <a:r>
              <a:rPr lang="hr-HR" dirty="0" smtClean="0"/>
              <a:t> </a:t>
            </a:r>
            <a:r>
              <a:rPr lang="en-US" dirty="0" smtClean="0"/>
              <a:t>is </a:t>
            </a:r>
            <a:r>
              <a:rPr lang="en-US" dirty="0" smtClean="0"/>
              <a:t>required to impeach an official</a:t>
            </a:r>
            <a:endParaRPr lang="hr-HR" dirty="0" smtClean="0"/>
          </a:p>
          <a:p>
            <a:pPr lvl="1">
              <a:spcAft>
                <a:spcPts val="600"/>
              </a:spcAft>
            </a:pPr>
            <a:r>
              <a:rPr lang="en-US" dirty="0" smtClean="0"/>
              <a:t>a two-thirds majority in the Senate is required for conviction</a:t>
            </a:r>
            <a:endParaRPr lang="hr-HR" dirty="0" smtClean="0"/>
          </a:p>
          <a:p>
            <a:pPr lvl="1">
              <a:spcAft>
                <a:spcPts val="600"/>
              </a:spcAft>
            </a:pPr>
            <a:r>
              <a:rPr lang="hr-HR" dirty="0" smtClean="0"/>
              <a:t>a</a:t>
            </a:r>
            <a:r>
              <a:rPr lang="en-US" dirty="0" smtClean="0"/>
              <a:t> convicted official automatically removed from office</a:t>
            </a:r>
            <a:endParaRPr lang="hr-HR" dirty="0" smtClean="0"/>
          </a:p>
          <a:p>
            <a:pPr lvl="1">
              <a:spcAft>
                <a:spcPts val="600"/>
              </a:spcAft>
            </a:pPr>
            <a:r>
              <a:rPr lang="en-US" dirty="0" smtClean="0"/>
              <a:t>in addition, the Senate may stipulate that the defendant be banned from holding office in the future.</a:t>
            </a:r>
            <a:endParaRPr lang="hr-HR" dirty="0" smtClean="0"/>
          </a:p>
        </p:txBody>
      </p:sp>
      <p:sp>
        <p:nvSpPr>
          <p:cNvPr id="3" name="Title 2"/>
          <p:cNvSpPr>
            <a:spLocks noGrp="1"/>
          </p:cNvSpPr>
          <p:nvPr>
            <p:ph type="title"/>
          </p:nvPr>
        </p:nvSpPr>
        <p:spPr/>
        <p:txBody>
          <a:bodyPr>
            <a:normAutofit/>
          </a:bodyPr>
          <a:lstStyle/>
          <a:p>
            <a:r>
              <a:rPr lang="hr-HR" dirty="0" err="1" smtClean="0"/>
              <a:t>Impeachment</a:t>
            </a:r>
            <a:endParaRPr lang="hr-HR" dirty="0"/>
          </a:p>
        </p:txBody>
      </p:sp>
    </p:spTree>
    <p:extLst>
      <p:ext uri="{BB962C8B-B14F-4D97-AF65-F5344CB8AC3E}">
        <p14:creationId xmlns:p14="http://schemas.microsoft.com/office/powerpoint/2010/main" val="2431351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Headed by the White House Chief of Staff, assists the President in the discharge of his duties</a:t>
            </a:r>
          </a:p>
          <a:p>
            <a:pPr>
              <a:spcAft>
                <a:spcPts val="600"/>
              </a:spcAft>
            </a:pPr>
            <a:r>
              <a:rPr lang="hr-HR" dirty="0" smtClean="0"/>
              <a:t>Body of the President’s closest advisors, contains numerous offices (such as the White House Communications Office, the National Security Council)</a:t>
            </a:r>
          </a:p>
          <a:p>
            <a:pPr>
              <a:spcAft>
                <a:spcPts val="600"/>
              </a:spcAft>
            </a:pPr>
            <a:r>
              <a:rPr lang="hr-HR" dirty="0" smtClean="0"/>
              <a:t>Advises the President and provides logistical support</a:t>
            </a:r>
          </a:p>
        </p:txBody>
      </p:sp>
      <p:sp>
        <p:nvSpPr>
          <p:cNvPr id="3" name="Title 2"/>
          <p:cNvSpPr>
            <a:spLocks noGrp="1"/>
          </p:cNvSpPr>
          <p:nvPr>
            <p:ph type="title"/>
          </p:nvPr>
        </p:nvSpPr>
        <p:spPr/>
        <p:txBody>
          <a:bodyPr>
            <a:noAutofit/>
          </a:bodyPr>
          <a:lstStyle/>
          <a:p>
            <a:r>
              <a:rPr lang="hr-HR" sz="3200" dirty="0" smtClean="0"/>
              <a:t>Executive Office of the President (EOP)</a:t>
            </a:r>
            <a:endParaRPr lang="hr-HR" sz="3200" dirty="0"/>
          </a:p>
        </p:txBody>
      </p:sp>
    </p:spTree>
    <p:extLst>
      <p:ext uri="{BB962C8B-B14F-4D97-AF65-F5344CB8AC3E}">
        <p14:creationId xmlns:p14="http://schemas.microsoft.com/office/powerpoint/2010/main" val="2947695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sz="3200" dirty="0" smtClean="0"/>
          </a:p>
          <a:p>
            <a:pPr>
              <a:spcAft>
                <a:spcPts val="600"/>
              </a:spcAft>
            </a:pPr>
            <a:r>
              <a:rPr lang="hr-HR" sz="3200" dirty="0" smtClean="0"/>
              <a:t>Advisory body made up of the heads of the 15 executive departments</a:t>
            </a:r>
          </a:p>
          <a:p>
            <a:pPr>
              <a:spcAft>
                <a:spcPts val="600"/>
              </a:spcAft>
            </a:pPr>
            <a:endParaRPr lang="hr-HR" sz="3200" dirty="0" smtClean="0"/>
          </a:p>
          <a:p>
            <a:pPr>
              <a:spcAft>
                <a:spcPts val="600"/>
              </a:spcAft>
            </a:pPr>
            <a:r>
              <a:rPr lang="hr-HR" sz="3200" dirty="0" smtClean="0"/>
              <a:t>Appointed by the President, confirmed by the Senate</a:t>
            </a:r>
          </a:p>
        </p:txBody>
      </p:sp>
      <p:sp>
        <p:nvSpPr>
          <p:cNvPr id="3" name="Title 2"/>
          <p:cNvSpPr>
            <a:spLocks noGrp="1"/>
          </p:cNvSpPr>
          <p:nvPr>
            <p:ph type="title"/>
          </p:nvPr>
        </p:nvSpPr>
        <p:spPr/>
        <p:txBody>
          <a:bodyPr>
            <a:normAutofit/>
          </a:bodyPr>
          <a:lstStyle/>
          <a:p>
            <a:r>
              <a:rPr lang="hr-HR" dirty="0" smtClean="0"/>
              <a:t>The Cabinet</a:t>
            </a:r>
            <a:endParaRPr lang="hr-HR" dirty="0"/>
          </a:p>
        </p:txBody>
      </p:sp>
    </p:spTree>
    <p:extLst>
      <p:ext uri="{BB962C8B-B14F-4D97-AF65-F5344CB8AC3E}">
        <p14:creationId xmlns:p14="http://schemas.microsoft.com/office/powerpoint/2010/main" val="340524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Revision</a:t>
            </a:r>
            <a:endParaRPr lang="hr-HR" dirty="0"/>
          </a:p>
        </p:txBody>
      </p:sp>
      <p:sp>
        <p:nvSpPr>
          <p:cNvPr id="5" name="Text Placeholder 4"/>
          <p:cNvSpPr>
            <a:spLocks noGrp="1"/>
          </p:cNvSpPr>
          <p:nvPr>
            <p:ph type="body" idx="1"/>
          </p:nvPr>
        </p:nvSpPr>
        <p:spPr/>
        <p:txBody>
          <a:bodyPr>
            <a:normAutofit/>
          </a:bodyPr>
          <a:lstStyle/>
          <a:p>
            <a:pPr algn="r"/>
            <a:r>
              <a:rPr lang="hr-HR" sz="1800" dirty="0" smtClean="0"/>
              <a:t>American </a:t>
            </a:r>
            <a:r>
              <a:rPr lang="hr-HR" sz="1800" dirty="0" err="1" smtClean="0"/>
              <a:t>Federalism</a:t>
            </a:r>
            <a:endParaRPr lang="hr-HR" sz="1800" dirty="0"/>
          </a:p>
        </p:txBody>
      </p:sp>
    </p:spTree>
    <p:extLst>
      <p:ext uri="{BB962C8B-B14F-4D97-AF65-F5344CB8AC3E}">
        <p14:creationId xmlns:p14="http://schemas.microsoft.com/office/powerpoint/2010/main" val="124681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r-HR" dirty="0" smtClean="0"/>
              <a:t>The Cabinet</a:t>
            </a:r>
            <a:endParaRPr lang="hr-HR" dirty="0"/>
          </a:p>
        </p:txBody>
      </p:sp>
      <p:sp>
        <p:nvSpPr>
          <p:cNvPr id="5" name="Text Placeholder 4"/>
          <p:cNvSpPr>
            <a:spLocks noGrp="1"/>
          </p:cNvSpPr>
          <p:nvPr>
            <p:ph type="body" idx="1"/>
          </p:nvPr>
        </p:nvSpPr>
        <p:spPr/>
        <p:txBody>
          <a:bodyPr/>
          <a:lstStyle/>
          <a:p>
            <a:endParaRPr lang="hr-HR"/>
          </a:p>
        </p:txBody>
      </p:sp>
      <p:sp>
        <p:nvSpPr>
          <p:cNvPr id="6" name="Text Placeholder 5"/>
          <p:cNvSpPr>
            <a:spLocks noGrp="1"/>
          </p:cNvSpPr>
          <p:nvPr>
            <p:ph type="body" sz="half" idx="3"/>
          </p:nvPr>
        </p:nvSpPr>
        <p:spPr/>
        <p:txBody>
          <a:bodyPr/>
          <a:lstStyle/>
          <a:p>
            <a:endParaRPr lang="hr-HR"/>
          </a:p>
        </p:txBody>
      </p:sp>
      <p:sp>
        <p:nvSpPr>
          <p:cNvPr id="2" name="Content Placeholder 1"/>
          <p:cNvSpPr>
            <a:spLocks noGrp="1"/>
          </p:cNvSpPr>
          <p:nvPr>
            <p:ph sz="quarter" idx="2"/>
          </p:nvPr>
        </p:nvSpPr>
        <p:spPr/>
        <p:txBody>
          <a:bodyPr>
            <a:normAutofit fontScale="92500" lnSpcReduction="20000"/>
          </a:bodyPr>
          <a:lstStyle/>
          <a:p>
            <a:pPr>
              <a:spcAft>
                <a:spcPts val="600"/>
              </a:spcAft>
            </a:pPr>
            <a:r>
              <a:rPr lang="hr-HR" dirty="0" smtClean="0"/>
              <a:t>The Departments are as follows: </a:t>
            </a:r>
          </a:p>
          <a:p>
            <a:pPr lvl="1">
              <a:spcAft>
                <a:spcPts val="600"/>
              </a:spcAft>
              <a:buNone/>
            </a:pPr>
            <a:endParaRPr lang="hr-HR" dirty="0" smtClean="0"/>
          </a:p>
          <a:p>
            <a:pPr lvl="1">
              <a:spcAft>
                <a:spcPts val="600"/>
              </a:spcAft>
            </a:pPr>
            <a:r>
              <a:rPr lang="hr-HR" dirty="0" smtClean="0"/>
              <a:t>Agriculture, </a:t>
            </a:r>
          </a:p>
          <a:p>
            <a:pPr lvl="1">
              <a:spcAft>
                <a:spcPts val="600"/>
              </a:spcAft>
            </a:pPr>
            <a:r>
              <a:rPr lang="hr-HR" dirty="0" smtClean="0"/>
              <a:t>Commmerce, </a:t>
            </a:r>
          </a:p>
          <a:p>
            <a:pPr lvl="1">
              <a:spcAft>
                <a:spcPts val="600"/>
              </a:spcAft>
            </a:pPr>
            <a:r>
              <a:rPr lang="hr-HR" dirty="0" smtClean="0"/>
              <a:t>Defense, </a:t>
            </a:r>
          </a:p>
          <a:p>
            <a:pPr lvl="1">
              <a:spcAft>
                <a:spcPts val="600"/>
              </a:spcAft>
            </a:pPr>
            <a:r>
              <a:rPr lang="hr-HR" dirty="0" smtClean="0"/>
              <a:t>Education, </a:t>
            </a:r>
          </a:p>
          <a:p>
            <a:pPr lvl="1">
              <a:spcAft>
                <a:spcPts val="600"/>
              </a:spcAft>
            </a:pPr>
            <a:r>
              <a:rPr lang="hr-HR" dirty="0" smtClean="0"/>
              <a:t>Energy, </a:t>
            </a:r>
          </a:p>
          <a:p>
            <a:pPr lvl="1">
              <a:spcAft>
                <a:spcPts val="600"/>
              </a:spcAft>
            </a:pPr>
            <a:r>
              <a:rPr lang="hr-HR" dirty="0" smtClean="0"/>
              <a:t>Health and Human Services, </a:t>
            </a:r>
          </a:p>
          <a:p>
            <a:pPr lvl="1">
              <a:spcAft>
                <a:spcPts val="600"/>
              </a:spcAft>
            </a:pPr>
            <a:r>
              <a:rPr lang="hr-HR" dirty="0" smtClean="0"/>
              <a:t>Homeland Security,</a:t>
            </a:r>
          </a:p>
          <a:p>
            <a:pPr lvl="1">
              <a:spcAft>
                <a:spcPts val="600"/>
              </a:spcAft>
            </a:pPr>
            <a:endParaRPr lang="hr-HR" dirty="0" smtClean="0"/>
          </a:p>
          <a:p>
            <a:pPr lvl="1">
              <a:spcAft>
                <a:spcPts val="600"/>
              </a:spcAft>
            </a:pPr>
            <a:endParaRPr lang="hr-HR" dirty="0" smtClean="0"/>
          </a:p>
        </p:txBody>
      </p:sp>
      <p:sp>
        <p:nvSpPr>
          <p:cNvPr id="7" name="Content Placeholder 6"/>
          <p:cNvSpPr>
            <a:spLocks noGrp="1"/>
          </p:cNvSpPr>
          <p:nvPr>
            <p:ph sz="quarter" idx="4"/>
          </p:nvPr>
        </p:nvSpPr>
        <p:spPr/>
        <p:txBody>
          <a:bodyPr>
            <a:normAutofit/>
          </a:bodyPr>
          <a:lstStyle/>
          <a:p>
            <a:pPr lvl="1"/>
            <a:endParaRPr lang="hr-HR" dirty="0" smtClean="0"/>
          </a:p>
          <a:p>
            <a:pPr lvl="1"/>
            <a:r>
              <a:rPr lang="hr-HR" dirty="0" smtClean="0"/>
              <a:t>Housing and Urban Development, </a:t>
            </a:r>
          </a:p>
          <a:p>
            <a:pPr lvl="1"/>
            <a:r>
              <a:rPr lang="hr-HR" dirty="0" smtClean="0"/>
              <a:t>the Interior, </a:t>
            </a:r>
          </a:p>
          <a:p>
            <a:pPr lvl="1"/>
            <a:r>
              <a:rPr lang="hr-HR" dirty="0" smtClean="0"/>
              <a:t>Justice, </a:t>
            </a:r>
          </a:p>
          <a:p>
            <a:pPr lvl="1"/>
            <a:r>
              <a:rPr lang="hr-HR" dirty="0" smtClean="0"/>
              <a:t>Labor, </a:t>
            </a:r>
          </a:p>
          <a:p>
            <a:pPr lvl="1"/>
            <a:r>
              <a:rPr lang="hr-HR" dirty="0" smtClean="0"/>
              <a:t>Department of State (foreign affairs),</a:t>
            </a:r>
          </a:p>
          <a:p>
            <a:pPr lvl="1"/>
            <a:r>
              <a:rPr lang="hr-HR" dirty="0" smtClean="0"/>
              <a:t>Transportation,</a:t>
            </a:r>
          </a:p>
          <a:p>
            <a:pPr lvl="1"/>
            <a:r>
              <a:rPr lang="hr-HR" dirty="0" smtClean="0"/>
              <a:t>the Treasury, and</a:t>
            </a:r>
          </a:p>
          <a:p>
            <a:pPr lvl="1"/>
            <a:r>
              <a:rPr lang="hr-HR" dirty="0" smtClean="0"/>
              <a:t>Veterans Affairs</a:t>
            </a:r>
            <a:endParaRPr lang="hr-HR" dirty="0"/>
          </a:p>
        </p:txBody>
      </p:sp>
    </p:spTree>
    <p:extLst>
      <p:ext uri="{BB962C8B-B14F-4D97-AF65-F5344CB8AC3E}">
        <p14:creationId xmlns:p14="http://schemas.microsoft.com/office/powerpoint/2010/main" val="2003926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dirty="0" smtClean="0"/>
              <a:t>Presidential Elections</a:t>
            </a:r>
            <a:endParaRPr lang="hr-HR" dirty="0"/>
          </a:p>
        </p:txBody>
      </p:sp>
      <p:sp>
        <p:nvSpPr>
          <p:cNvPr id="5" name="Text Placeholder 4"/>
          <p:cNvSpPr>
            <a:spLocks noGrp="1"/>
          </p:cNvSpPr>
          <p:nvPr>
            <p:ph type="body" idx="1"/>
          </p:nvPr>
        </p:nvSpPr>
        <p:spPr/>
        <p:txBody>
          <a:bodyPr>
            <a:normAutofit/>
          </a:bodyPr>
          <a:lstStyle/>
          <a:p>
            <a:pPr algn="r"/>
            <a:endParaRPr lang="hr-HR" sz="1800" dirty="0"/>
          </a:p>
        </p:txBody>
      </p:sp>
    </p:spTree>
    <p:extLst>
      <p:ext uri="{BB962C8B-B14F-4D97-AF65-F5344CB8AC3E}">
        <p14:creationId xmlns:p14="http://schemas.microsoft.com/office/powerpoint/2010/main" val="2518182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sz="2800" dirty="0" smtClean="0"/>
          </a:p>
          <a:p>
            <a:pPr>
              <a:spcAft>
                <a:spcPts val="600"/>
              </a:spcAft>
            </a:pPr>
            <a:r>
              <a:rPr lang="hr-HR" sz="2800" dirty="0" smtClean="0"/>
              <a:t>Held every four years on the first Tuesday after the first Monday in November</a:t>
            </a:r>
          </a:p>
          <a:p>
            <a:pPr>
              <a:spcAft>
                <a:spcPts val="600"/>
              </a:spcAft>
            </a:pPr>
            <a:endParaRPr lang="hr-HR" sz="2800" dirty="0" smtClean="0"/>
          </a:p>
          <a:p>
            <a:pPr>
              <a:spcAft>
                <a:spcPts val="600"/>
              </a:spcAft>
            </a:pPr>
            <a:r>
              <a:rPr lang="hr-HR" sz="2800" dirty="0" smtClean="0"/>
              <a:t>US presidential elections are INDIRECT</a:t>
            </a:r>
          </a:p>
          <a:p>
            <a:pPr lvl="1">
              <a:spcAft>
                <a:spcPts val="600"/>
              </a:spcAft>
            </a:pPr>
            <a:r>
              <a:rPr lang="hr-HR" sz="2400" dirty="0" smtClean="0"/>
              <a:t>People vote for members of the Electoral College, which then, in turn, elects the President and the Vice President</a:t>
            </a:r>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3688451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State elections (</a:t>
            </a:r>
            <a:r>
              <a:rPr lang="hr-HR" b="1" dirty="0" smtClean="0"/>
              <a:t>popular vote</a:t>
            </a:r>
            <a:r>
              <a:rPr lang="hr-HR" dirty="0" smtClean="0"/>
              <a:t>) – each state votes for members of the Electoral College (these elections regulated by each state legislature)</a:t>
            </a:r>
          </a:p>
          <a:p>
            <a:pPr>
              <a:spcAft>
                <a:spcPts val="600"/>
              </a:spcAft>
            </a:pPr>
            <a:r>
              <a:rPr lang="hr-HR" dirty="0" smtClean="0"/>
              <a:t>The number of members per state equals the number of representatives of each state in the Congress (House+Senate)</a:t>
            </a:r>
          </a:p>
          <a:p>
            <a:pPr>
              <a:spcAft>
                <a:spcPts val="600"/>
              </a:spcAft>
            </a:pPr>
            <a:r>
              <a:rPr lang="hr-HR" dirty="0" smtClean="0"/>
              <a:t>Washington DC is allocated the same number of members in the EC as the least populous state (i.e. 3)</a:t>
            </a:r>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1266481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600"/>
              </a:spcAft>
            </a:pPr>
            <a:r>
              <a:rPr lang="hr-HR" sz="2800" dirty="0" smtClean="0"/>
              <a:t>Election Day – Popular Vote – voters vote for the slate of electors which has pledged to vote for a certain presidential candidate</a:t>
            </a:r>
          </a:p>
          <a:p>
            <a:pPr>
              <a:spcAft>
                <a:spcPts val="600"/>
              </a:spcAft>
            </a:pPr>
            <a:r>
              <a:rPr lang="hr-HR" sz="2800" dirty="0" smtClean="0"/>
              <a:t>Electors vote for the candidate they have </a:t>
            </a:r>
            <a:r>
              <a:rPr lang="hr-HR" sz="2800" dirty="0" err="1" smtClean="0"/>
              <a:t>pledged</a:t>
            </a:r>
            <a:r>
              <a:rPr lang="hr-HR" sz="2800" dirty="0" smtClean="0"/>
              <a:t> </a:t>
            </a:r>
            <a:r>
              <a:rPr lang="hr-HR" sz="2800" dirty="0" err="1" smtClean="0"/>
              <a:t>for</a:t>
            </a:r>
            <a:r>
              <a:rPr lang="hr-HR" sz="2800" dirty="0" smtClean="0"/>
              <a:t> (</a:t>
            </a:r>
            <a:r>
              <a:rPr lang="hr-HR" sz="2800" b="1" dirty="0" err="1" smtClean="0"/>
              <a:t>electoral</a:t>
            </a:r>
            <a:r>
              <a:rPr lang="hr-HR" sz="2800" b="1" dirty="0" smtClean="0"/>
              <a:t> </a:t>
            </a:r>
            <a:r>
              <a:rPr lang="hr-HR" sz="2800" b="1" dirty="0" err="1" smtClean="0"/>
              <a:t>vote</a:t>
            </a:r>
            <a:r>
              <a:rPr lang="hr-HR" sz="2800" dirty="0" smtClean="0"/>
              <a:t>), but occasionally there are ‘faithless electors’ – vote for a different candidate than the one they have pledged for</a:t>
            </a:r>
          </a:p>
          <a:p>
            <a:pPr>
              <a:spcAft>
                <a:spcPts val="600"/>
              </a:spcAft>
            </a:pPr>
            <a:r>
              <a:rPr lang="hr-HR" sz="2800" dirty="0" smtClean="0"/>
              <a:t>24 states have laws to punish ‘faithless electors’ (others do not!)</a:t>
            </a:r>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2070694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Aft>
                <a:spcPts val="600"/>
              </a:spcAft>
            </a:pPr>
            <a:r>
              <a:rPr lang="hr-HR" dirty="0" smtClean="0"/>
              <a:t>HISTORY – this two-step system is the result of a compromise between two proposed election systems:</a:t>
            </a:r>
          </a:p>
          <a:p>
            <a:pPr lvl="1">
              <a:spcAft>
                <a:spcPts val="600"/>
              </a:spcAft>
            </a:pPr>
            <a:r>
              <a:rPr lang="hr-HR" dirty="0" smtClean="0"/>
              <a:t>direct popular vote</a:t>
            </a:r>
          </a:p>
          <a:p>
            <a:pPr lvl="1">
              <a:spcAft>
                <a:spcPts val="600"/>
              </a:spcAft>
            </a:pPr>
            <a:r>
              <a:rPr lang="hr-HR" dirty="0" smtClean="0"/>
              <a:t>election by Congress</a:t>
            </a:r>
          </a:p>
          <a:p>
            <a:pPr>
              <a:spcAft>
                <a:spcPts val="600"/>
              </a:spcAft>
            </a:pPr>
            <a:r>
              <a:rPr lang="hr-HR" dirty="0" smtClean="0"/>
              <a:t>In the past, information about candidates coming from other states was largely unavailable or insufficient, so it was preferred that a selected few vote for the President himself</a:t>
            </a:r>
          </a:p>
          <a:p>
            <a:pPr>
              <a:spcAft>
                <a:spcPts val="600"/>
              </a:spcAft>
            </a:pPr>
            <a:r>
              <a:rPr lang="hr-HR" dirty="0" smtClean="0"/>
              <a:t>Nowadays, this reason is no longer applicable</a:t>
            </a:r>
          </a:p>
          <a:p>
            <a:pPr>
              <a:spcAft>
                <a:spcPts val="600"/>
              </a:spcAft>
            </a:pPr>
            <a:r>
              <a:rPr lang="hr-HR" dirty="0" smtClean="0"/>
              <a:t>There have been proposals of constitutional amendments to introduce direct popular vote, but none have been adopted</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4120636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spcAft>
                <a:spcPts val="600"/>
              </a:spcAft>
            </a:pPr>
            <a:r>
              <a:rPr lang="hr-HR" dirty="0" smtClean="0"/>
              <a:t>Once set up, the Electoral College votes for the president and the vice president, casting separate votes for each</a:t>
            </a:r>
          </a:p>
          <a:p>
            <a:pPr>
              <a:spcAft>
                <a:spcPts val="600"/>
              </a:spcAft>
            </a:pPr>
            <a:r>
              <a:rPr lang="hr-HR" dirty="0" smtClean="0"/>
              <a:t>In 93 percent of cases, the result of the popular vote matches the result of the electoral vote</a:t>
            </a:r>
          </a:p>
          <a:p>
            <a:pPr>
              <a:spcAft>
                <a:spcPts val="600"/>
              </a:spcAft>
            </a:pPr>
            <a:r>
              <a:rPr lang="hr-HR" dirty="0" smtClean="0"/>
              <a:t>However, there are exceptions, such as the 2000 elections when George W. Bush lost the popular vote but won the majority of electoral votes (the infamous Florida </a:t>
            </a:r>
            <a:r>
              <a:rPr lang="hr-HR" dirty="0" err="1" smtClean="0"/>
              <a:t>Recount</a:t>
            </a:r>
            <a:r>
              <a:rPr lang="hr-HR" dirty="0" smtClean="0"/>
              <a:t>), </a:t>
            </a:r>
            <a:r>
              <a:rPr lang="hr-HR" dirty="0" err="1" smtClean="0"/>
              <a:t>and</a:t>
            </a:r>
            <a:r>
              <a:rPr lang="hr-HR" dirty="0" smtClean="0"/>
              <a:t> </a:t>
            </a:r>
            <a:r>
              <a:rPr lang="hr-HR" dirty="0" err="1" smtClean="0"/>
              <a:t>the</a:t>
            </a:r>
            <a:r>
              <a:rPr lang="hr-HR" dirty="0" smtClean="0"/>
              <a:t> 2016 </a:t>
            </a:r>
            <a:r>
              <a:rPr lang="hr-HR" dirty="0" err="1" smtClean="0"/>
              <a:t>elections</a:t>
            </a:r>
            <a:r>
              <a:rPr lang="hr-HR" dirty="0" smtClean="0"/>
              <a:t> </a:t>
            </a:r>
            <a:r>
              <a:rPr lang="hr-HR" dirty="0" err="1" smtClean="0"/>
              <a:t>when</a:t>
            </a:r>
            <a:r>
              <a:rPr lang="hr-HR" dirty="0" smtClean="0"/>
              <a:t> </a:t>
            </a:r>
            <a:r>
              <a:rPr lang="hr-HR" dirty="0" err="1" smtClean="0"/>
              <a:t>Donald</a:t>
            </a:r>
            <a:r>
              <a:rPr lang="hr-HR" dirty="0" smtClean="0"/>
              <a:t> </a:t>
            </a:r>
            <a:r>
              <a:rPr lang="hr-HR" dirty="0" err="1" smtClean="0"/>
              <a:t>Trump</a:t>
            </a:r>
            <a:r>
              <a:rPr lang="hr-HR" dirty="0" smtClean="0"/>
              <a:t> </a:t>
            </a:r>
            <a:r>
              <a:rPr lang="hr-HR" dirty="0" err="1" smtClean="0"/>
              <a:t>was</a:t>
            </a:r>
            <a:r>
              <a:rPr lang="hr-HR" dirty="0" smtClean="0"/>
              <a:t> </a:t>
            </a:r>
            <a:r>
              <a:rPr lang="hr-HR" dirty="0" err="1" smtClean="0"/>
              <a:t>elected</a:t>
            </a:r>
            <a:endParaRPr lang="hr-HR" dirty="0" smtClean="0"/>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3300883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Nominees for the President and the Vice President are selected at </a:t>
            </a:r>
            <a:r>
              <a:rPr lang="hr-HR" b="1" dirty="0" smtClean="0"/>
              <a:t>national presidential nominating conventions</a:t>
            </a:r>
            <a:r>
              <a:rPr lang="hr-HR" dirty="0" smtClean="0"/>
              <a:t> by each political party</a:t>
            </a:r>
          </a:p>
          <a:p>
            <a:pPr>
              <a:spcAft>
                <a:spcPts val="600"/>
              </a:spcAft>
            </a:pPr>
            <a:endParaRPr lang="hr-HR" dirty="0" smtClean="0"/>
          </a:p>
          <a:p>
            <a:pPr>
              <a:spcAft>
                <a:spcPts val="600"/>
              </a:spcAft>
            </a:pPr>
            <a:r>
              <a:rPr lang="hr-HR" dirty="0" smtClean="0"/>
              <a:t>These are preceded by </a:t>
            </a:r>
            <a:r>
              <a:rPr lang="hr-HR" b="1" dirty="0" smtClean="0"/>
              <a:t>primary elections </a:t>
            </a:r>
            <a:r>
              <a:rPr lang="hr-HR" dirty="0" smtClean="0"/>
              <a:t>(run by state and local governments) or </a:t>
            </a:r>
            <a:r>
              <a:rPr lang="hr-HR" b="1" dirty="0" smtClean="0"/>
              <a:t>caucuses</a:t>
            </a:r>
            <a:r>
              <a:rPr lang="hr-HR" dirty="0" smtClean="0"/>
              <a:t> (organized by political parties) – depending on the state</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3175787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dirty="0" smtClean="0"/>
          </a:p>
          <a:p>
            <a:pPr>
              <a:spcAft>
                <a:spcPts val="600"/>
              </a:spcAft>
            </a:pPr>
            <a:r>
              <a:rPr lang="hr-HR" dirty="0" smtClean="0"/>
              <a:t>The point of primaries and caucuses is to select delegates to attend the national party convention and vote for a particular presidential candidate</a:t>
            </a:r>
          </a:p>
          <a:p>
            <a:pPr>
              <a:spcAft>
                <a:spcPts val="600"/>
              </a:spcAft>
            </a:pPr>
            <a:endParaRPr lang="hr-HR" dirty="0" smtClean="0"/>
          </a:p>
          <a:p>
            <a:pPr>
              <a:spcAft>
                <a:spcPts val="600"/>
              </a:spcAft>
            </a:pPr>
            <a:r>
              <a:rPr lang="hr-HR" dirty="0" smtClean="0"/>
              <a:t>System largely similar to the indirect voting system in the presidential election</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Presidential elections</a:t>
            </a:r>
            <a:endParaRPr lang="hr-HR" dirty="0"/>
          </a:p>
        </p:txBody>
      </p:sp>
    </p:spTree>
    <p:extLst>
      <p:ext uri="{BB962C8B-B14F-4D97-AF65-F5344CB8AC3E}">
        <p14:creationId xmlns:p14="http://schemas.microsoft.com/office/powerpoint/2010/main" val="246316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Autofit/>
          </a:bodyPr>
          <a:lstStyle/>
          <a:p>
            <a:pPr algn="ctr">
              <a:buNone/>
            </a:pPr>
            <a:endParaRPr lang="hr-HR" sz="2400" i="1" dirty="0" smtClean="0"/>
          </a:p>
          <a:p>
            <a:pPr algn="ctr">
              <a:buNone/>
            </a:pPr>
            <a:r>
              <a:rPr lang="hr-HR" sz="2200" i="1" dirty="0" smtClean="0"/>
              <a:t>C</a:t>
            </a:r>
            <a:r>
              <a:rPr lang="en-US" sz="2200" i="1" dirty="0" err="1" smtClean="0"/>
              <a:t>ommander</a:t>
            </a:r>
            <a:r>
              <a:rPr lang="en-US" sz="2200" i="1" dirty="0" smtClean="0"/>
              <a:t>-in-</a:t>
            </a:r>
            <a:r>
              <a:rPr lang="hr-HR" sz="2200" i="1" dirty="0" smtClean="0"/>
              <a:t>C</a:t>
            </a:r>
            <a:r>
              <a:rPr lang="en-US" sz="2200" i="1" dirty="0" err="1" smtClean="0"/>
              <a:t>hief</a:t>
            </a:r>
            <a:r>
              <a:rPr lang="en-US" sz="2200" i="1" dirty="0" smtClean="0"/>
              <a:t> of the armed forces</a:t>
            </a:r>
          </a:p>
          <a:p>
            <a:pPr algn="ctr">
              <a:buNone/>
            </a:pPr>
            <a:r>
              <a:rPr lang="en-US" sz="2200" i="1" dirty="0" smtClean="0"/>
              <a:t>to veto a bill</a:t>
            </a:r>
          </a:p>
          <a:p>
            <a:pPr algn="ctr">
              <a:buNone/>
            </a:pPr>
            <a:r>
              <a:rPr lang="en-US" sz="2200" i="1" dirty="0" smtClean="0"/>
              <a:t>to override the veto</a:t>
            </a:r>
          </a:p>
          <a:p>
            <a:pPr algn="ctr">
              <a:buNone/>
            </a:pPr>
            <a:r>
              <a:rPr lang="en-US" sz="2200" i="1" dirty="0" smtClean="0"/>
              <a:t>pardon (for a crime)</a:t>
            </a:r>
          </a:p>
          <a:p>
            <a:pPr algn="ctr">
              <a:buNone/>
            </a:pPr>
            <a:r>
              <a:rPr lang="en-US" sz="2200" i="1" dirty="0" smtClean="0"/>
              <a:t>State of the Union Address</a:t>
            </a:r>
          </a:p>
          <a:p>
            <a:pPr algn="ctr">
              <a:buNone/>
            </a:pPr>
            <a:r>
              <a:rPr lang="en-US" sz="2200" i="1" dirty="0" smtClean="0"/>
              <a:t>to take office/to leave office</a:t>
            </a:r>
          </a:p>
          <a:p>
            <a:pPr algn="ctr">
              <a:buNone/>
            </a:pPr>
            <a:r>
              <a:rPr lang="en-US" sz="2200" i="1" dirty="0" smtClean="0"/>
              <a:t>to be removed from office</a:t>
            </a:r>
          </a:p>
          <a:p>
            <a:pPr algn="ctr">
              <a:buNone/>
            </a:pPr>
            <a:endParaRPr lang="hr-HR" sz="2200" i="1" dirty="0" smtClean="0"/>
          </a:p>
          <a:p>
            <a:pPr algn="ctr">
              <a:buNone/>
            </a:pPr>
            <a:endParaRPr lang="hr-HR" sz="2200" i="1" dirty="0" smtClean="0"/>
          </a:p>
          <a:p>
            <a:pPr algn="ctr">
              <a:buNone/>
            </a:pPr>
            <a:endParaRPr lang="hr-HR" sz="2200" i="1" dirty="0" smtClean="0"/>
          </a:p>
          <a:p>
            <a:pPr algn="ctr">
              <a:buNone/>
            </a:pPr>
            <a:endParaRPr lang="hr-HR" sz="2200" i="1" dirty="0" smtClean="0"/>
          </a:p>
          <a:p>
            <a:pPr algn="ctr">
              <a:buNone/>
            </a:pPr>
            <a:r>
              <a:rPr lang="en-US" sz="2200" i="1" dirty="0" smtClean="0"/>
              <a:t>incapacitation</a:t>
            </a:r>
          </a:p>
          <a:p>
            <a:pPr algn="ctr">
              <a:buNone/>
            </a:pPr>
            <a:r>
              <a:rPr lang="en-US" sz="2200" i="1" dirty="0" smtClean="0"/>
              <a:t>Department of State</a:t>
            </a:r>
          </a:p>
          <a:p>
            <a:pPr algn="ctr">
              <a:buNone/>
            </a:pPr>
            <a:r>
              <a:rPr lang="en-US" sz="2200" i="1" dirty="0" smtClean="0"/>
              <a:t>Electoral College</a:t>
            </a:r>
          </a:p>
          <a:p>
            <a:pPr algn="ctr">
              <a:buNone/>
            </a:pPr>
            <a:r>
              <a:rPr lang="en-US" sz="2200" i="1" dirty="0" smtClean="0"/>
              <a:t>the slate (of electors)</a:t>
            </a:r>
          </a:p>
          <a:p>
            <a:pPr algn="ctr">
              <a:buNone/>
            </a:pPr>
            <a:r>
              <a:rPr lang="en-US" sz="2200" i="1" dirty="0" smtClean="0"/>
              <a:t>to pledge to vote</a:t>
            </a:r>
          </a:p>
          <a:p>
            <a:pPr algn="ctr">
              <a:buNone/>
            </a:pPr>
            <a:r>
              <a:rPr lang="en-US" sz="2200" i="1" dirty="0" smtClean="0"/>
              <a:t>faithless elector</a:t>
            </a:r>
          </a:p>
          <a:p>
            <a:pPr algn="ctr">
              <a:buNone/>
            </a:pPr>
            <a:r>
              <a:rPr lang="en-US" sz="2200" i="1" dirty="0" smtClean="0"/>
              <a:t>popular vote</a:t>
            </a:r>
          </a:p>
          <a:p>
            <a:pPr algn="ctr">
              <a:buNone/>
            </a:pPr>
            <a:r>
              <a:rPr lang="en-US" sz="2200" i="1" dirty="0" smtClean="0"/>
              <a:t>electoral vote</a:t>
            </a:r>
          </a:p>
          <a:p>
            <a:pPr algn="ctr">
              <a:buNone/>
            </a:pPr>
            <a:r>
              <a:rPr lang="en-US" sz="2200" i="1" dirty="0" smtClean="0"/>
              <a:t>primary elections/caucuses</a:t>
            </a:r>
            <a:endParaRPr lang="hr-HR" sz="2200" i="1" dirty="0" smtClean="0"/>
          </a:p>
        </p:txBody>
      </p:sp>
      <p:sp>
        <p:nvSpPr>
          <p:cNvPr id="3" name="Title 2"/>
          <p:cNvSpPr>
            <a:spLocks noGrp="1"/>
          </p:cNvSpPr>
          <p:nvPr>
            <p:ph type="title"/>
          </p:nvPr>
        </p:nvSpPr>
        <p:spPr/>
        <p:txBody>
          <a:bodyPr>
            <a:noAutofit/>
          </a:bodyPr>
          <a:lstStyle/>
          <a:p>
            <a:r>
              <a:rPr lang="hr-HR" sz="3200" dirty="0" smtClean="0"/>
              <a:t>Discuss the following vocabulary items!</a:t>
            </a:r>
            <a:endParaRPr lang="hr-HR" sz="3200" dirty="0"/>
          </a:p>
        </p:txBody>
      </p:sp>
    </p:spTree>
    <p:extLst>
      <p:ext uri="{BB962C8B-B14F-4D97-AF65-F5344CB8AC3E}">
        <p14:creationId xmlns:p14="http://schemas.microsoft.com/office/powerpoint/2010/main" val="375811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624078" indent="-514350">
              <a:buFont typeface="+mj-lt"/>
              <a:buAutoNum type="arabicPeriod"/>
            </a:pPr>
            <a:r>
              <a:rPr lang="hr-HR" dirty="0" err="1" smtClean="0"/>
              <a:t>What</a:t>
            </a:r>
            <a:r>
              <a:rPr lang="hr-HR" dirty="0" smtClean="0"/>
              <a:t> do </a:t>
            </a:r>
            <a:r>
              <a:rPr lang="hr-HR" dirty="0" err="1" smtClean="0"/>
              <a:t>you</a:t>
            </a:r>
            <a:r>
              <a:rPr lang="hr-HR" dirty="0" smtClean="0"/>
              <a:t> </a:t>
            </a:r>
            <a:r>
              <a:rPr lang="hr-HR" dirty="0" err="1" smtClean="0"/>
              <a:t>know</a:t>
            </a:r>
            <a:r>
              <a:rPr lang="hr-HR" dirty="0" smtClean="0"/>
              <a:t> </a:t>
            </a:r>
            <a:r>
              <a:rPr lang="hr-HR" dirty="0" err="1" smtClean="0"/>
              <a:t>about</a:t>
            </a:r>
            <a:r>
              <a:rPr lang="hr-HR" dirty="0" smtClean="0"/>
              <a:t> </a:t>
            </a:r>
            <a:r>
              <a:rPr lang="hr-HR" dirty="0" err="1" smtClean="0"/>
              <a:t>the</a:t>
            </a:r>
            <a:r>
              <a:rPr lang="hr-HR" dirty="0" smtClean="0"/>
              <a:t> </a:t>
            </a:r>
            <a:r>
              <a:rPr lang="hr-HR" dirty="0" err="1" smtClean="0"/>
              <a:t>political</a:t>
            </a:r>
            <a:r>
              <a:rPr lang="hr-HR" dirty="0" smtClean="0"/>
              <a:t> </a:t>
            </a:r>
            <a:r>
              <a:rPr lang="hr-HR" dirty="0" err="1" smtClean="0"/>
              <a:t>organisation</a:t>
            </a:r>
            <a:r>
              <a:rPr lang="hr-HR" dirty="0" smtClean="0"/>
              <a:t> </a:t>
            </a:r>
            <a:r>
              <a:rPr lang="hr-HR" dirty="0" err="1" smtClean="0"/>
              <a:t>of</a:t>
            </a:r>
            <a:r>
              <a:rPr lang="hr-HR" dirty="0" smtClean="0"/>
              <a:t> </a:t>
            </a:r>
            <a:r>
              <a:rPr lang="hr-HR" dirty="0" err="1" smtClean="0"/>
              <a:t>the</a:t>
            </a:r>
            <a:r>
              <a:rPr lang="hr-HR" dirty="0" smtClean="0"/>
              <a:t> United </a:t>
            </a:r>
            <a:r>
              <a:rPr lang="hr-HR" dirty="0" err="1" smtClean="0"/>
              <a:t>States</a:t>
            </a:r>
            <a:r>
              <a:rPr lang="hr-HR" dirty="0" smtClean="0"/>
              <a:t> </a:t>
            </a:r>
            <a:r>
              <a:rPr lang="hr-HR" dirty="0" err="1" smtClean="0"/>
              <a:t>of</a:t>
            </a:r>
            <a:r>
              <a:rPr lang="hr-HR" dirty="0" smtClean="0"/>
              <a:t> America?</a:t>
            </a:r>
          </a:p>
          <a:p>
            <a:pPr marL="624078" indent="-514350">
              <a:buFont typeface="+mj-lt"/>
              <a:buAutoNum type="arabicPeriod"/>
            </a:pPr>
            <a:r>
              <a:rPr lang="hr-HR" dirty="0" err="1" smtClean="0"/>
              <a:t>Why</a:t>
            </a:r>
            <a:r>
              <a:rPr lang="hr-HR" dirty="0" smtClean="0"/>
              <a:t> </a:t>
            </a:r>
            <a:r>
              <a:rPr lang="hr-HR" dirty="0" err="1" smtClean="0"/>
              <a:t>did</a:t>
            </a:r>
            <a:r>
              <a:rPr lang="hr-HR" dirty="0" smtClean="0"/>
              <a:t> </a:t>
            </a:r>
            <a:r>
              <a:rPr lang="hr-HR" dirty="0" err="1" smtClean="0"/>
              <a:t>the</a:t>
            </a:r>
            <a:r>
              <a:rPr lang="hr-HR" dirty="0" smtClean="0"/>
              <a:t> 13 British </a:t>
            </a:r>
            <a:r>
              <a:rPr lang="hr-HR" dirty="0" err="1" smtClean="0"/>
              <a:t>colonies</a:t>
            </a:r>
            <a:r>
              <a:rPr lang="hr-HR" dirty="0" smtClean="0"/>
              <a:t> </a:t>
            </a:r>
            <a:r>
              <a:rPr lang="hr-HR" dirty="0" err="1" smtClean="0"/>
              <a:t>in</a:t>
            </a:r>
            <a:r>
              <a:rPr lang="hr-HR" dirty="0" smtClean="0"/>
              <a:t> America </a:t>
            </a:r>
            <a:r>
              <a:rPr lang="hr-HR" dirty="0" err="1" smtClean="0"/>
              <a:t>seek</a:t>
            </a:r>
            <a:r>
              <a:rPr lang="hr-HR" dirty="0" smtClean="0"/>
              <a:t> </a:t>
            </a:r>
            <a:r>
              <a:rPr lang="hr-HR" dirty="0" err="1" smtClean="0"/>
              <a:t>independence</a:t>
            </a:r>
            <a:r>
              <a:rPr lang="hr-HR" dirty="0" smtClean="0"/>
              <a:t> </a:t>
            </a:r>
            <a:r>
              <a:rPr lang="hr-HR" dirty="0" err="1" smtClean="0"/>
              <a:t>from</a:t>
            </a:r>
            <a:r>
              <a:rPr lang="hr-HR" dirty="0" smtClean="0"/>
              <a:t> </a:t>
            </a:r>
            <a:r>
              <a:rPr lang="hr-HR" dirty="0" err="1" smtClean="0"/>
              <a:t>Britain</a:t>
            </a:r>
            <a:r>
              <a:rPr lang="hr-HR" dirty="0" smtClean="0"/>
              <a:t>? </a:t>
            </a:r>
            <a:r>
              <a:rPr lang="hr-HR" dirty="0" err="1" smtClean="0"/>
              <a:t>When</a:t>
            </a:r>
            <a:r>
              <a:rPr lang="hr-HR" dirty="0" smtClean="0"/>
              <a:t> </a:t>
            </a:r>
            <a:r>
              <a:rPr lang="hr-HR" dirty="0" err="1" smtClean="0"/>
              <a:t>and</a:t>
            </a:r>
            <a:r>
              <a:rPr lang="hr-HR" dirty="0" smtClean="0"/>
              <a:t> how </a:t>
            </a:r>
            <a:r>
              <a:rPr lang="hr-HR" dirty="0" err="1" smtClean="0"/>
              <a:t>did</a:t>
            </a:r>
            <a:r>
              <a:rPr lang="hr-HR" dirty="0" smtClean="0"/>
              <a:t> </a:t>
            </a:r>
            <a:r>
              <a:rPr lang="hr-HR" dirty="0" err="1" smtClean="0"/>
              <a:t>they</a:t>
            </a:r>
            <a:r>
              <a:rPr lang="hr-HR" dirty="0" smtClean="0"/>
              <a:t> </a:t>
            </a:r>
            <a:r>
              <a:rPr lang="hr-HR" dirty="0" err="1" smtClean="0"/>
              <a:t>achieve</a:t>
            </a:r>
            <a:r>
              <a:rPr lang="hr-HR" dirty="0" smtClean="0"/>
              <a:t> </a:t>
            </a:r>
            <a:r>
              <a:rPr lang="hr-HR" dirty="0" err="1" smtClean="0"/>
              <a:t>this</a:t>
            </a:r>
            <a:r>
              <a:rPr lang="en-US" dirty="0" smtClean="0"/>
              <a:t>?</a:t>
            </a:r>
          </a:p>
          <a:p>
            <a:pPr marL="624078" indent="-514350">
              <a:buFont typeface="+mj-lt"/>
              <a:buAutoNum type="arabicPeriod"/>
            </a:pPr>
            <a:r>
              <a:rPr lang="hr-HR" dirty="0" err="1" smtClean="0"/>
              <a:t>What</a:t>
            </a:r>
            <a:r>
              <a:rPr lang="hr-HR" dirty="0" smtClean="0"/>
              <a:t> </a:t>
            </a:r>
            <a:r>
              <a:rPr lang="hr-HR" dirty="0" err="1" smtClean="0"/>
              <a:t>is</a:t>
            </a:r>
            <a:r>
              <a:rPr lang="hr-HR" dirty="0" smtClean="0"/>
              <a:t> </a:t>
            </a:r>
            <a:r>
              <a:rPr lang="hr-HR" dirty="0" err="1" smtClean="0"/>
              <a:t>federalism</a:t>
            </a:r>
            <a:r>
              <a:rPr lang="hr-HR" dirty="0" smtClean="0"/>
              <a:t>, </a:t>
            </a:r>
            <a:r>
              <a:rPr lang="hr-HR" dirty="0" err="1" smtClean="0"/>
              <a:t>in</a:t>
            </a:r>
            <a:r>
              <a:rPr lang="hr-HR" dirty="0" smtClean="0"/>
              <a:t> </a:t>
            </a:r>
            <a:r>
              <a:rPr lang="hr-HR" dirty="0" err="1" smtClean="0"/>
              <a:t>the</a:t>
            </a:r>
            <a:r>
              <a:rPr lang="hr-HR" dirty="0" smtClean="0"/>
              <a:t> </a:t>
            </a:r>
            <a:r>
              <a:rPr lang="hr-HR" dirty="0" err="1" smtClean="0"/>
              <a:t>context</a:t>
            </a:r>
            <a:r>
              <a:rPr lang="hr-HR" dirty="0" smtClean="0"/>
              <a:t> </a:t>
            </a:r>
            <a:r>
              <a:rPr lang="hr-HR" dirty="0" err="1" smtClean="0"/>
              <a:t>of</a:t>
            </a:r>
            <a:r>
              <a:rPr lang="hr-HR" dirty="0" smtClean="0"/>
              <a:t> </a:t>
            </a:r>
            <a:r>
              <a:rPr lang="hr-HR" dirty="0" err="1" smtClean="0"/>
              <a:t>the</a:t>
            </a:r>
            <a:r>
              <a:rPr lang="hr-HR" dirty="0" smtClean="0"/>
              <a:t> USA?</a:t>
            </a:r>
            <a:endParaRPr lang="en-US" dirty="0" smtClean="0"/>
          </a:p>
          <a:p>
            <a:pPr marL="624078" indent="-514350">
              <a:buFont typeface="+mj-lt"/>
              <a:buAutoNum type="arabicPeriod"/>
            </a:pPr>
            <a:r>
              <a:rPr lang="hr-HR" dirty="0" err="1" smtClean="0"/>
              <a:t>What</a:t>
            </a:r>
            <a:r>
              <a:rPr lang="hr-HR" dirty="0" smtClean="0"/>
              <a:t> </a:t>
            </a:r>
            <a:r>
              <a:rPr lang="hr-HR" dirty="0" err="1" smtClean="0"/>
              <a:t>is</a:t>
            </a:r>
            <a:r>
              <a:rPr lang="hr-HR" dirty="0" smtClean="0"/>
              <a:t> </a:t>
            </a:r>
            <a:r>
              <a:rPr lang="hr-HR" dirty="0" err="1" smtClean="0"/>
              <a:t>the</a:t>
            </a:r>
            <a:r>
              <a:rPr lang="hr-HR" dirty="0" smtClean="0"/>
              <a:t> </a:t>
            </a:r>
            <a:r>
              <a:rPr lang="hr-HR" dirty="0" err="1" smtClean="0"/>
              <a:t>Congress</a:t>
            </a:r>
            <a:r>
              <a:rPr lang="en-US" dirty="0" smtClean="0"/>
              <a:t>?</a:t>
            </a:r>
            <a:r>
              <a:rPr lang="hr-HR" dirty="0" smtClean="0"/>
              <a:t> How </a:t>
            </a:r>
            <a:r>
              <a:rPr lang="hr-HR" dirty="0" err="1" smtClean="0"/>
              <a:t>is</a:t>
            </a:r>
            <a:r>
              <a:rPr lang="hr-HR" dirty="0" smtClean="0"/>
              <a:t> </a:t>
            </a:r>
            <a:r>
              <a:rPr lang="hr-HR" dirty="0" err="1" smtClean="0"/>
              <a:t>it</a:t>
            </a:r>
            <a:r>
              <a:rPr lang="hr-HR" dirty="0" smtClean="0"/>
              <a:t> </a:t>
            </a:r>
            <a:r>
              <a:rPr lang="hr-HR" dirty="0" err="1" smtClean="0"/>
              <a:t>organised</a:t>
            </a:r>
            <a:r>
              <a:rPr lang="hr-HR" dirty="0" smtClean="0"/>
              <a:t>?</a:t>
            </a:r>
          </a:p>
          <a:p>
            <a:pPr marL="624078" indent="-514350">
              <a:buFont typeface="+mj-lt"/>
              <a:buAutoNum type="arabicPeriod"/>
            </a:pPr>
            <a:r>
              <a:rPr lang="hr-HR" dirty="0" err="1" smtClean="0"/>
              <a:t>What</a:t>
            </a:r>
            <a:r>
              <a:rPr lang="hr-HR" dirty="0" smtClean="0"/>
              <a:t> </a:t>
            </a:r>
            <a:r>
              <a:rPr lang="hr-HR" dirty="0" err="1" smtClean="0"/>
              <a:t>powers</a:t>
            </a:r>
            <a:r>
              <a:rPr lang="hr-HR" dirty="0" smtClean="0"/>
              <a:t> </a:t>
            </a:r>
            <a:r>
              <a:rPr lang="hr-HR" dirty="0" err="1" smtClean="0"/>
              <a:t>of</a:t>
            </a:r>
            <a:r>
              <a:rPr lang="hr-HR" dirty="0" smtClean="0"/>
              <a:t> </a:t>
            </a:r>
            <a:r>
              <a:rPr lang="hr-HR" dirty="0" err="1" smtClean="0"/>
              <a:t>the</a:t>
            </a:r>
            <a:r>
              <a:rPr lang="hr-HR" dirty="0" smtClean="0"/>
              <a:t> </a:t>
            </a:r>
            <a:r>
              <a:rPr lang="hr-HR" dirty="0" err="1" smtClean="0"/>
              <a:t>Congress</a:t>
            </a:r>
            <a:r>
              <a:rPr lang="hr-HR" dirty="0" smtClean="0"/>
              <a:t> do </a:t>
            </a:r>
            <a:r>
              <a:rPr lang="hr-HR" dirty="0" err="1" smtClean="0"/>
              <a:t>you</a:t>
            </a:r>
            <a:r>
              <a:rPr lang="hr-HR" dirty="0" smtClean="0"/>
              <a:t> </a:t>
            </a:r>
            <a:r>
              <a:rPr lang="hr-HR" dirty="0" err="1" smtClean="0"/>
              <a:t>know</a:t>
            </a:r>
            <a:r>
              <a:rPr lang="hr-HR" dirty="0" smtClean="0"/>
              <a:t>?</a:t>
            </a:r>
            <a:endParaRPr lang="en-US" dirty="0" smtClean="0"/>
          </a:p>
        </p:txBody>
      </p:sp>
      <p:sp>
        <p:nvSpPr>
          <p:cNvPr id="4" name="Title 3"/>
          <p:cNvSpPr>
            <a:spLocks noGrp="1"/>
          </p:cNvSpPr>
          <p:nvPr>
            <p:ph type="title"/>
          </p:nvPr>
        </p:nvSpPr>
        <p:spPr/>
        <p:txBody>
          <a:bodyPr>
            <a:normAutofit/>
          </a:bodyPr>
          <a:lstStyle/>
          <a:p>
            <a:r>
              <a:rPr lang="hr-HR" dirty="0" smtClean="0"/>
              <a:t>Revision – American </a:t>
            </a:r>
            <a:r>
              <a:rPr lang="hr-HR" dirty="0" err="1" smtClean="0"/>
              <a:t>Federalism</a:t>
            </a:r>
            <a:endParaRPr lang="hr-HR" dirty="0"/>
          </a:p>
        </p:txBody>
      </p:sp>
    </p:spTree>
    <p:extLst>
      <p:ext uri="{BB962C8B-B14F-4D97-AF65-F5344CB8AC3E}">
        <p14:creationId xmlns:p14="http://schemas.microsoft.com/office/powerpoint/2010/main" val="3911573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Translation practice</a:t>
            </a:r>
            <a:endParaRPr lang="hr-HR" dirty="0"/>
          </a:p>
        </p:txBody>
      </p:sp>
      <p:sp>
        <p:nvSpPr>
          <p:cNvPr id="5" name="Text Placeholder 4"/>
          <p:cNvSpPr>
            <a:spLocks noGrp="1"/>
          </p:cNvSpPr>
          <p:nvPr>
            <p:ph type="body" idx="1"/>
          </p:nvPr>
        </p:nvSpPr>
        <p:spPr/>
        <p:txBody>
          <a:bodyPr/>
          <a:lstStyle/>
          <a:p>
            <a:pPr algn="r"/>
            <a:endParaRPr lang="hr-HR" dirty="0"/>
          </a:p>
        </p:txBody>
      </p:sp>
    </p:spTree>
    <p:extLst>
      <p:ext uri="{BB962C8B-B14F-4D97-AF65-F5344CB8AC3E}">
        <p14:creationId xmlns:p14="http://schemas.microsoft.com/office/powerpoint/2010/main" val="2976742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dirty="0" smtClean="0"/>
              <a:t>Unlike most other countries using the presidential system, Presidents are elected indirectly in the United States. A number of electors, collectively known as the Electoral College, officially select the President. Each state is allocated a number of electors, equal to the size of its delegation in both Houses of Congress combined. Additionally, the Twenty-third Amendment grants electors to the District of Columbia as if it were a state, with the restriction that it may not have more representation than the least populated state. Electoral apportionment is adjusted every ten years, in alignment with the census. State legislatures are constitutionally empowered to appoint electors; however, all of the fifty states have established their popular selection.</a:t>
            </a:r>
            <a:endParaRPr lang="hr-HR" dirty="0"/>
          </a:p>
        </p:txBody>
      </p:sp>
      <p:sp>
        <p:nvSpPr>
          <p:cNvPr id="3" name="Title 2"/>
          <p:cNvSpPr>
            <a:spLocks noGrp="1"/>
          </p:cNvSpPr>
          <p:nvPr>
            <p:ph type="title"/>
          </p:nvPr>
        </p:nvSpPr>
        <p:spPr/>
        <p:txBody>
          <a:bodyPr/>
          <a:lstStyle/>
          <a:p>
            <a:r>
              <a:rPr lang="hr-HR" dirty="0" smtClean="0"/>
              <a:t>Translation exercise</a:t>
            </a:r>
            <a:endParaRPr lang="hr-HR" dirty="0"/>
          </a:p>
        </p:txBody>
      </p:sp>
    </p:spTree>
    <p:extLst>
      <p:ext uri="{BB962C8B-B14F-4D97-AF65-F5344CB8AC3E}">
        <p14:creationId xmlns:p14="http://schemas.microsoft.com/office/powerpoint/2010/main" val="175738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hr-HR" dirty="0" smtClean="0"/>
              <a:t>Za razliku od većine drugih zemalja s predsjedničkim sustavom, u Sjedinjenim Državama predsjednik se bira posredno. Određen broj izbornika, koji čine tzv. Izborni kolegij, službeno biraju predsjednika. Svaka država ima pravo izabrati određen broj izbornika, koji odgovara ukupnom broju njezinih zastupnika u oba doma Kongresa. Uz to, prema 23. amandmanu, Okrug Columbia (District of Columbia) ima pravo birati izbornike kao i ostale države, usto da ne smije imati više predstavnika u Izbornom kolegiju od savezne države s najmanjim brojem stanovnika. Državna zakonodavna tijela imaju ustavnu ovlast za imenovanje izbornika. Međutim, svih pedeset država uspostavili su sustav izbora od strane građana</a:t>
            </a:r>
            <a:r>
              <a:rPr lang="en-US" dirty="0" smtClean="0"/>
              <a:t>.</a:t>
            </a:r>
            <a:endParaRPr lang="hr-HR" dirty="0"/>
          </a:p>
        </p:txBody>
      </p:sp>
      <p:sp>
        <p:nvSpPr>
          <p:cNvPr id="3" name="Title 2"/>
          <p:cNvSpPr>
            <a:spLocks noGrp="1"/>
          </p:cNvSpPr>
          <p:nvPr>
            <p:ph type="title"/>
          </p:nvPr>
        </p:nvSpPr>
        <p:spPr/>
        <p:txBody>
          <a:bodyPr/>
          <a:lstStyle/>
          <a:p>
            <a:r>
              <a:rPr lang="hr-HR" dirty="0" smtClean="0"/>
              <a:t>Translation exercise</a:t>
            </a:r>
            <a:endParaRPr lang="hr-HR" dirty="0"/>
          </a:p>
        </p:txBody>
      </p:sp>
    </p:spTree>
    <p:extLst>
      <p:ext uri="{BB962C8B-B14F-4D97-AF65-F5344CB8AC3E}">
        <p14:creationId xmlns:p14="http://schemas.microsoft.com/office/powerpoint/2010/main" val="2507462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hr-HR" dirty="0" smtClean="0"/>
              <a:t>The President, further, can propose legislation to Congress, and call it to Washington for special sessions additional to those provided for in the Constitution. He can also address it by message, or in person, when he wishes; and he has the certainty, on these occasions, that most citizens of the United States will be giving their attention to what he has to say. He can also veto legislation passed by Congress; and, in that event, no bill becomes law unless it is passed again by Congress with a two-thirds majority in its favour in each House.</a:t>
            </a:r>
            <a:endParaRPr lang="hr-HR" dirty="0"/>
          </a:p>
        </p:txBody>
      </p:sp>
      <p:sp>
        <p:nvSpPr>
          <p:cNvPr id="3" name="Title 2"/>
          <p:cNvSpPr>
            <a:spLocks noGrp="1"/>
          </p:cNvSpPr>
          <p:nvPr>
            <p:ph type="title"/>
          </p:nvPr>
        </p:nvSpPr>
        <p:spPr/>
        <p:txBody>
          <a:bodyPr/>
          <a:lstStyle/>
          <a:p>
            <a:r>
              <a:rPr lang="hr-HR" dirty="0" smtClean="0"/>
              <a:t>Translation exercise</a:t>
            </a:r>
            <a:endParaRPr lang="hr-HR" dirty="0"/>
          </a:p>
        </p:txBody>
      </p:sp>
    </p:spTree>
    <p:extLst>
      <p:ext uri="{BB962C8B-B14F-4D97-AF65-F5344CB8AC3E}">
        <p14:creationId xmlns:p14="http://schemas.microsoft.com/office/powerpoint/2010/main" val="123620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hr-HR" dirty="0" smtClean="0"/>
              <a:t>Nadalje, predsjednik može Kongresu iznositi zakonodavne prijedloge te ga sazivati u Washington na posebne sjednice, pored onih propisanih Ustavom. Može mu se isto tako obratiti poslanicom ili osobno, kad god to poželi; ako to učini, može računati na pozornost većine građana/državljana Sjedinjenih Država. Predsjednik može uložiti veto na zakonodavne prijedloge koje usvoji Kongres. U tome slučaju prijedlog zakona može postati zakon samo ako ga Kongres ponovno usvoji, i to dvotrećinskom većinom glasova u korist prijedloga u oba doma Kongresa.</a:t>
            </a:r>
            <a:endParaRPr lang="hr-HR" dirty="0"/>
          </a:p>
        </p:txBody>
      </p:sp>
      <p:sp>
        <p:nvSpPr>
          <p:cNvPr id="3" name="Title 2"/>
          <p:cNvSpPr>
            <a:spLocks noGrp="1"/>
          </p:cNvSpPr>
          <p:nvPr>
            <p:ph type="title"/>
          </p:nvPr>
        </p:nvSpPr>
        <p:spPr/>
        <p:txBody>
          <a:bodyPr/>
          <a:lstStyle/>
          <a:p>
            <a:r>
              <a:rPr lang="hr-HR" dirty="0" smtClean="0"/>
              <a:t>Translation exercise</a:t>
            </a:r>
            <a:endParaRPr lang="hr-HR" dirty="0"/>
          </a:p>
        </p:txBody>
      </p:sp>
    </p:spTree>
    <p:extLst>
      <p:ext uri="{BB962C8B-B14F-4D97-AF65-F5344CB8AC3E}">
        <p14:creationId xmlns:p14="http://schemas.microsoft.com/office/powerpoint/2010/main" val="3822073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hr-HR" sz="3200" b="1" dirty="0" smtClean="0">
              <a:effectLst>
                <a:outerShdw blurRad="38100" dist="38100" dir="2700000" algn="tl">
                  <a:srgbClr val="000000">
                    <a:alpha val="43137"/>
                  </a:srgbClr>
                </a:outerShdw>
              </a:effectLst>
            </a:endParaRPr>
          </a:p>
          <a:p>
            <a:pPr marL="109728" indent="0" algn="ctr">
              <a:buNone/>
            </a:pPr>
            <a:endParaRPr lang="hr-HR" sz="3200" b="1" dirty="0">
              <a:effectLst>
                <a:outerShdw blurRad="38100" dist="38100" dir="2700000" algn="tl">
                  <a:srgbClr val="000000">
                    <a:alpha val="43137"/>
                  </a:srgbClr>
                </a:outerShdw>
              </a:effectLst>
            </a:endParaRPr>
          </a:p>
          <a:p>
            <a:pPr marL="109728" indent="0" algn="ctr">
              <a:buNone/>
            </a:pPr>
            <a:endParaRPr lang="hr-HR" sz="3200" b="1" dirty="0" smtClean="0">
              <a:effectLst>
                <a:outerShdw blurRad="38100" dist="38100" dir="2700000" algn="tl">
                  <a:srgbClr val="000000">
                    <a:alpha val="43137"/>
                  </a:srgbClr>
                </a:outerShdw>
              </a:effectLst>
            </a:endParaRPr>
          </a:p>
          <a:p>
            <a:pPr marL="109728" indent="0" algn="ctr">
              <a:buNone/>
            </a:pPr>
            <a:r>
              <a:rPr lang="hr-HR" sz="4000" b="1" dirty="0" err="1" smtClean="0">
                <a:effectLst>
                  <a:outerShdw blurRad="38100" dist="38100" dir="2700000" algn="tl">
                    <a:srgbClr val="000000">
                      <a:alpha val="43137"/>
                    </a:srgbClr>
                  </a:outerShdw>
                </a:effectLst>
              </a:rPr>
              <a:t>Thank</a:t>
            </a:r>
            <a:r>
              <a:rPr lang="hr-HR" sz="4000" b="1" dirty="0" smtClean="0">
                <a:effectLst>
                  <a:outerShdw blurRad="38100" dist="38100" dir="2700000" algn="tl">
                    <a:srgbClr val="000000">
                      <a:alpha val="43137"/>
                    </a:srgbClr>
                  </a:outerShdw>
                </a:effectLst>
              </a:rPr>
              <a:t> </a:t>
            </a:r>
            <a:r>
              <a:rPr lang="hr-HR" sz="4000" b="1" dirty="0" err="1" smtClean="0">
                <a:effectLst>
                  <a:outerShdw blurRad="38100" dist="38100" dir="2700000" algn="tl">
                    <a:srgbClr val="000000">
                      <a:alpha val="43137"/>
                    </a:srgbClr>
                  </a:outerShdw>
                </a:effectLst>
              </a:rPr>
              <a:t>you</a:t>
            </a:r>
            <a:r>
              <a:rPr lang="hr-HR" sz="4000" b="1" dirty="0" smtClean="0">
                <a:effectLst>
                  <a:outerShdw blurRad="38100" dist="38100" dir="2700000" algn="tl">
                    <a:srgbClr val="000000">
                      <a:alpha val="43137"/>
                    </a:srgbClr>
                  </a:outerShdw>
                </a:effectLst>
              </a:rPr>
              <a:t> for </a:t>
            </a:r>
            <a:r>
              <a:rPr lang="hr-HR" sz="4000" b="1" dirty="0" err="1" smtClean="0">
                <a:effectLst>
                  <a:outerShdw blurRad="38100" dist="38100" dir="2700000" algn="tl">
                    <a:srgbClr val="000000">
                      <a:alpha val="43137"/>
                    </a:srgbClr>
                  </a:outerShdw>
                </a:effectLst>
              </a:rPr>
              <a:t>your</a:t>
            </a:r>
            <a:r>
              <a:rPr lang="hr-HR" sz="4000" b="1" dirty="0" smtClean="0">
                <a:effectLst>
                  <a:outerShdw blurRad="38100" dist="38100" dir="2700000" algn="tl">
                    <a:srgbClr val="000000">
                      <a:alpha val="43137"/>
                    </a:srgbClr>
                  </a:outerShdw>
                </a:effectLst>
              </a:rPr>
              <a:t> </a:t>
            </a:r>
            <a:r>
              <a:rPr lang="hr-HR" sz="4000" b="1" dirty="0" err="1" smtClean="0">
                <a:effectLst>
                  <a:outerShdw blurRad="38100" dist="38100" dir="2700000" algn="tl">
                    <a:srgbClr val="000000">
                      <a:alpha val="43137"/>
                    </a:srgbClr>
                  </a:outerShdw>
                </a:effectLst>
              </a:rPr>
              <a:t>attention</a:t>
            </a:r>
            <a:r>
              <a:rPr lang="hr-HR" sz="4000" b="1" dirty="0" smtClean="0">
                <a:effectLst>
                  <a:outerShdw blurRad="38100" dist="38100" dir="2700000" algn="tl">
                    <a:srgbClr val="000000">
                      <a:alpha val="43137"/>
                    </a:srgbClr>
                  </a:outerShdw>
                </a:effectLst>
              </a:rPr>
              <a:t>!</a:t>
            </a:r>
            <a:endParaRPr lang="hr-HR" sz="40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endParaRPr lang="hr-HR"/>
          </a:p>
        </p:txBody>
      </p:sp>
    </p:spTree>
    <p:extLst>
      <p:ext uri="{BB962C8B-B14F-4D97-AF65-F5344CB8AC3E}">
        <p14:creationId xmlns:p14="http://schemas.microsoft.com/office/powerpoint/2010/main" val="229310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sz="4400" dirty="0" err="1" smtClean="0"/>
              <a:t>The</a:t>
            </a:r>
            <a:r>
              <a:rPr lang="hr-HR" sz="4400" dirty="0" smtClean="0"/>
              <a:t> </a:t>
            </a:r>
            <a:r>
              <a:rPr lang="hr-HR" sz="4400" dirty="0" err="1" smtClean="0"/>
              <a:t>Executive</a:t>
            </a:r>
            <a:r>
              <a:rPr lang="hr-HR" sz="4400" dirty="0" smtClean="0"/>
              <a:t> </a:t>
            </a:r>
            <a:r>
              <a:rPr lang="hr-HR" sz="4400" dirty="0" err="1" smtClean="0"/>
              <a:t>Branch</a:t>
            </a:r>
            <a:r>
              <a:rPr lang="hr-HR" sz="4400" dirty="0" smtClean="0"/>
              <a:t> </a:t>
            </a:r>
            <a:br>
              <a:rPr lang="hr-HR" sz="4400" dirty="0" smtClean="0"/>
            </a:br>
            <a:r>
              <a:rPr lang="hr-HR" sz="4400" dirty="0" err="1" smtClean="0"/>
              <a:t>in</a:t>
            </a:r>
            <a:r>
              <a:rPr lang="hr-HR" sz="4400" dirty="0" smtClean="0"/>
              <a:t> </a:t>
            </a:r>
            <a:r>
              <a:rPr lang="hr-HR" sz="4400" dirty="0" err="1" smtClean="0"/>
              <a:t>the</a:t>
            </a:r>
            <a:r>
              <a:rPr lang="hr-HR" sz="4400" dirty="0" smtClean="0"/>
              <a:t> USA</a:t>
            </a:r>
            <a:endParaRPr lang="hr-HR" sz="4400" dirty="0"/>
          </a:p>
        </p:txBody>
      </p:sp>
      <p:sp>
        <p:nvSpPr>
          <p:cNvPr id="5" name="Text Placeholder 4"/>
          <p:cNvSpPr>
            <a:spLocks noGrp="1"/>
          </p:cNvSpPr>
          <p:nvPr>
            <p:ph type="body" idx="1"/>
          </p:nvPr>
        </p:nvSpPr>
        <p:spPr/>
        <p:txBody>
          <a:bodyPr>
            <a:normAutofit/>
          </a:bodyPr>
          <a:lstStyle/>
          <a:p>
            <a:pPr algn="r"/>
            <a:r>
              <a:rPr lang="hr-HR" sz="1800" dirty="0" err="1" smtClean="0"/>
              <a:t>Unit</a:t>
            </a:r>
            <a:r>
              <a:rPr lang="hr-HR" sz="1800" dirty="0" smtClean="0"/>
              <a:t> 12</a:t>
            </a:r>
            <a:endParaRPr lang="hr-HR" sz="1800" dirty="0"/>
          </a:p>
        </p:txBody>
      </p:sp>
    </p:spTree>
    <p:extLst>
      <p:ext uri="{BB962C8B-B14F-4D97-AF65-F5344CB8AC3E}">
        <p14:creationId xmlns:p14="http://schemas.microsoft.com/office/powerpoint/2010/main" val="135648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Executive power in the USA lies in the hands of the </a:t>
            </a:r>
            <a:r>
              <a:rPr lang="hr-HR" b="1" dirty="0" smtClean="0"/>
              <a:t>President of the United States</a:t>
            </a:r>
          </a:p>
          <a:p>
            <a:pPr>
              <a:spcAft>
                <a:spcPts val="600"/>
              </a:spcAft>
            </a:pPr>
            <a:r>
              <a:rPr lang="hr-HR" dirty="0" smtClean="0"/>
              <a:t>Responsible for implementing laws enacted by Congress</a:t>
            </a:r>
          </a:p>
          <a:p>
            <a:pPr>
              <a:spcAft>
                <a:spcPts val="600"/>
              </a:spcAft>
            </a:pPr>
            <a:endParaRPr lang="hr-HR" b="1" dirty="0" smtClean="0"/>
          </a:p>
          <a:p>
            <a:pPr>
              <a:spcAft>
                <a:spcPts val="600"/>
              </a:spcAft>
            </a:pPr>
            <a:r>
              <a:rPr lang="hr-HR" b="1" dirty="0" smtClean="0"/>
              <a:t>The Cabinet</a:t>
            </a:r>
            <a:r>
              <a:rPr lang="hr-HR" dirty="0" smtClean="0"/>
              <a:t> – heads of 15 executive departments (14 Secretaries and Attorney General – head of the Department of Justice)</a:t>
            </a:r>
          </a:p>
          <a:p>
            <a:pPr>
              <a:spcAft>
                <a:spcPts val="600"/>
              </a:spcAft>
            </a:pPr>
            <a:r>
              <a:rPr lang="hr-HR" dirty="0" smtClean="0"/>
              <a:t>Advisory body assisting the President</a:t>
            </a:r>
          </a:p>
        </p:txBody>
      </p:sp>
      <p:sp>
        <p:nvSpPr>
          <p:cNvPr id="3" name="Title 2"/>
          <p:cNvSpPr>
            <a:spLocks noGrp="1"/>
          </p:cNvSpPr>
          <p:nvPr>
            <p:ph type="title"/>
          </p:nvPr>
        </p:nvSpPr>
        <p:spPr/>
        <p:txBody>
          <a:bodyPr>
            <a:normAutofit/>
          </a:bodyPr>
          <a:lstStyle/>
          <a:p>
            <a:r>
              <a:rPr lang="hr-HR" dirty="0" smtClean="0"/>
              <a:t>The Executive (the USA)</a:t>
            </a:r>
            <a:endParaRPr lang="hr-HR" dirty="0"/>
          </a:p>
        </p:txBody>
      </p:sp>
    </p:spTree>
    <p:extLst>
      <p:ext uri="{BB962C8B-B14F-4D97-AF65-F5344CB8AC3E}">
        <p14:creationId xmlns:p14="http://schemas.microsoft.com/office/powerpoint/2010/main" val="422971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4" y="1481328"/>
            <a:ext cx="8229600" cy="4805192"/>
          </a:xfrm>
        </p:spPr>
        <p:txBody>
          <a:bodyPr>
            <a:normAutofit/>
          </a:bodyPr>
          <a:lstStyle/>
          <a:p>
            <a:pPr>
              <a:spcAft>
                <a:spcPts val="600"/>
              </a:spcAft>
            </a:pPr>
            <a:r>
              <a:rPr lang="hr-HR" dirty="0" smtClean="0"/>
              <a:t>Head of government and Commander-in-Chief of the armed forces</a:t>
            </a:r>
          </a:p>
          <a:p>
            <a:pPr>
              <a:spcAft>
                <a:spcPts val="600"/>
              </a:spcAft>
            </a:pPr>
            <a:r>
              <a:rPr lang="hr-HR" dirty="0" smtClean="0"/>
              <a:t>In addition to the 15 departments, agencies, such as the CIA and Environmental Protection Agency, all operate under President’s authority</a:t>
            </a:r>
          </a:p>
          <a:p>
            <a:pPr>
              <a:spcAft>
                <a:spcPts val="600"/>
              </a:spcAft>
            </a:pPr>
            <a:r>
              <a:rPr lang="hr-HR" dirty="0" smtClean="0"/>
              <a:t>President also appoints heads of independent federal commissions, federal judges and ambassadors</a:t>
            </a:r>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206766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600"/>
              </a:spcAft>
            </a:pPr>
            <a:endParaRPr lang="hr-HR" sz="2800" dirty="0" smtClean="0"/>
          </a:p>
          <a:p>
            <a:pPr>
              <a:spcAft>
                <a:spcPts val="600"/>
              </a:spcAft>
            </a:pPr>
            <a:r>
              <a:rPr lang="hr-HR" sz="2800" b="1" dirty="0" smtClean="0"/>
              <a:t>Legislative function </a:t>
            </a:r>
            <a:r>
              <a:rPr lang="hr-HR" sz="2800" dirty="0" smtClean="0"/>
              <a:t>– final step in the enactment of laws – President’s signature</a:t>
            </a:r>
          </a:p>
          <a:p>
            <a:pPr>
              <a:spcAft>
                <a:spcPts val="600"/>
              </a:spcAft>
            </a:pPr>
            <a:endParaRPr lang="hr-HR" sz="2800" dirty="0" smtClean="0"/>
          </a:p>
          <a:p>
            <a:pPr>
              <a:spcAft>
                <a:spcPts val="600"/>
              </a:spcAft>
            </a:pPr>
            <a:r>
              <a:rPr lang="hr-HR" sz="2800" dirty="0" smtClean="0"/>
              <a:t>He may decide to veto a bill – in that case, the Congress can only override the veto by a two-thirds majority in both houses</a:t>
            </a:r>
          </a:p>
          <a:p>
            <a:pPr>
              <a:spcAft>
                <a:spcPts val="600"/>
              </a:spcAft>
            </a:pPr>
            <a:endParaRPr lang="hr-HR" sz="2800" dirty="0" smtClean="0"/>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3413689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sz="2800" dirty="0" smtClean="0"/>
          </a:p>
          <a:p>
            <a:pPr>
              <a:spcAft>
                <a:spcPts val="600"/>
              </a:spcAft>
            </a:pPr>
            <a:r>
              <a:rPr lang="hr-HR" sz="2800" b="1" dirty="0" smtClean="0"/>
              <a:t>Diplomatic function </a:t>
            </a:r>
            <a:r>
              <a:rPr lang="hr-HR" sz="2800" dirty="0" smtClean="0"/>
              <a:t>– negotiating and signing international agreements (</a:t>
            </a:r>
            <a:r>
              <a:rPr lang="hr-HR" sz="2800" dirty="0" smtClean="0">
                <a:effectLst>
                  <a:outerShdw blurRad="38100" dist="38100" dir="2700000" algn="tl">
                    <a:srgbClr val="000000">
                      <a:alpha val="43137"/>
                    </a:srgbClr>
                  </a:outerShdw>
                </a:effectLst>
              </a:rPr>
              <a:t>must be ratified by the Senate</a:t>
            </a:r>
            <a:r>
              <a:rPr lang="hr-HR" sz="2800" dirty="0" smtClean="0"/>
              <a:t>)</a:t>
            </a:r>
          </a:p>
          <a:p>
            <a:pPr>
              <a:spcAft>
                <a:spcPts val="600"/>
              </a:spcAft>
            </a:pPr>
            <a:endParaRPr lang="hr-HR" sz="2800" dirty="0" smtClean="0"/>
          </a:p>
          <a:p>
            <a:pPr>
              <a:spcAft>
                <a:spcPts val="600"/>
              </a:spcAft>
            </a:pPr>
            <a:r>
              <a:rPr lang="hr-HR" sz="2800" dirty="0" smtClean="0"/>
              <a:t>Issues </a:t>
            </a:r>
            <a:r>
              <a:rPr lang="hr-HR" sz="2800" b="1" dirty="0" smtClean="0"/>
              <a:t>executive</a:t>
            </a:r>
            <a:r>
              <a:rPr lang="hr-HR" sz="2800" dirty="0" smtClean="0"/>
              <a:t> orders for the implementation of laws enacted by the Congress</a:t>
            </a:r>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3612605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dirty="0" smtClean="0"/>
          </a:p>
          <a:p>
            <a:pPr>
              <a:spcAft>
                <a:spcPts val="600"/>
              </a:spcAft>
            </a:pPr>
            <a:r>
              <a:rPr lang="hr-HR" sz="2800" b="1" dirty="0" err="1" smtClean="0"/>
              <a:t>Judicial</a:t>
            </a:r>
            <a:r>
              <a:rPr lang="hr-HR" sz="2800" b="1" dirty="0" smtClean="0"/>
              <a:t> </a:t>
            </a:r>
            <a:r>
              <a:rPr lang="hr-HR" sz="2800" b="1" dirty="0" err="1" smtClean="0"/>
              <a:t>function</a:t>
            </a:r>
            <a:r>
              <a:rPr lang="hr-HR" sz="2800" dirty="0" smtClean="0"/>
              <a:t> – has the power to give pardons for federal crimes, </a:t>
            </a:r>
            <a:r>
              <a:rPr lang="hr-HR" sz="2800" dirty="0" err="1" smtClean="0"/>
              <a:t>except</a:t>
            </a:r>
            <a:r>
              <a:rPr lang="hr-HR" sz="2800" dirty="0" smtClean="0"/>
              <a:t> </a:t>
            </a:r>
            <a:r>
              <a:rPr lang="hr-HR" sz="2800" dirty="0" err="1" smtClean="0"/>
              <a:t>impeachment</a:t>
            </a:r>
            <a:endParaRPr lang="hr-HR" sz="2800" dirty="0" smtClean="0"/>
          </a:p>
          <a:p>
            <a:pPr>
              <a:spcAft>
                <a:spcPts val="600"/>
              </a:spcAft>
            </a:pPr>
            <a:endParaRPr lang="hr-HR" sz="2800" dirty="0"/>
          </a:p>
          <a:p>
            <a:pPr>
              <a:spcAft>
                <a:spcPts val="600"/>
              </a:spcAft>
            </a:pPr>
            <a:r>
              <a:rPr lang="hr-HR" sz="2800" dirty="0" err="1" smtClean="0"/>
              <a:t>nomination</a:t>
            </a:r>
            <a:r>
              <a:rPr lang="hr-HR" sz="2800" dirty="0" smtClean="0"/>
              <a:t> </a:t>
            </a:r>
            <a:r>
              <a:rPr lang="hr-HR" sz="2800" dirty="0" err="1" smtClean="0"/>
              <a:t>of</a:t>
            </a:r>
            <a:r>
              <a:rPr lang="hr-HR" sz="2800" dirty="0" smtClean="0"/>
              <a:t> </a:t>
            </a:r>
            <a:r>
              <a:rPr lang="hr-HR" sz="2800" dirty="0" err="1" smtClean="0"/>
              <a:t>federal</a:t>
            </a:r>
            <a:r>
              <a:rPr lang="hr-HR" sz="2800" dirty="0" smtClean="0"/>
              <a:t> </a:t>
            </a:r>
            <a:r>
              <a:rPr lang="hr-HR" sz="2800" dirty="0" err="1" smtClean="0"/>
              <a:t>court</a:t>
            </a:r>
            <a:r>
              <a:rPr lang="hr-HR" sz="2800" dirty="0" smtClean="0"/>
              <a:t> </a:t>
            </a:r>
            <a:r>
              <a:rPr lang="hr-HR" sz="2800" dirty="0" err="1" smtClean="0"/>
              <a:t>judges</a:t>
            </a:r>
            <a:r>
              <a:rPr lang="hr-HR" sz="2800" dirty="0" smtClean="0"/>
              <a:t>, </a:t>
            </a:r>
            <a:r>
              <a:rPr lang="hr-HR" sz="2800" dirty="0" err="1" smtClean="0"/>
              <a:t>including</a:t>
            </a:r>
            <a:r>
              <a:rPr lang="hr-HR" sz="2800" dirty="0" smtClean="0"/>
              <a:t> </a:t>
            </a:r>
            <a:r>
              <a:rPr lang="hr-HR" sz="2800" dirty="0" err="1" smtClean="0"/>
              <a:t>Supreme</a:t>
            </a:r>
            <a:r>
              <a:rPr lang="hr-HR" sz="2800" dirty="0" smtClean="0"/>
              <a:t> Court </a:t>
            </a:r>
            <a:r>
              <a:rPr lang="hr-HR" sz="2800" dirty="0" err="1" smtClean="0"/>
              <a:t>justices</a:t>
            </a:r>
            <a:endParaRPr lang="hr-HR" sz="2800" dirty="0" smtClean="0"/>
          </a:p>
        </p:txBody>
      </p:sp>
      <p:sp>
        <p:nvSpPr>
          <p:cNvPr id="3" name="Title 2"/>
          <p:cNvSpPr>
            <a:spLocks noGrp="1"/>
          </p:cNvSpPr>
          <p:nvPr>
            <p:ph type="title"/>
          </p:nvPr>
        </p:nvSpPr>
        <p:spPr/>
        <p:txBody>
          <a:bodyPr>
            <a:normAutofit/>
          </a:bodyPr>
          <a:lstStyle/>
          <a:p>
            <a:r>
              <a:rPr lang="hr-HR" dirty="0" smtClean="0"/>
              <a:t>The President</a:t>
            </a:r>
            <a:endParaRPr lang="hr-HR" dirty="0"/>
          </a:p>
        </p:txBody>
      </p:sp>
    </p:spTree>
    <p:extLst>
      <p:ext uri="{BB962C8B-B14F-4D97-AF65-F5344CB8AC3E}">
        <p14:creationId xmlns:p14="http://schemas.microsoft.com/office/powerpoint/2010/main" val="2841036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1369</TotalTime>
  <Words>1587</Words>
  <Application>Microsoft Office PowerPoint</Application>
  <PresentationFormat>On-screen Show (4:3)</PresentationFormat>
  <Paragraphs>174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Lucida Sans Unicode</vt:lpstr>
      <vt:lpstr>Verdana</vt:lpstr>
      <vt:lpstr>Wingdings 2</vt:lpstr>
      <vt:lpstr>Wingdings 3</vt:lpstr>
      <vt:lpstr>Concourse</vt:lpstr>
      <vt:lpstr>English for Lawyers 2</vt:lpstr>
      <vt:lpstr>Revision</vt:lpstr>
      <vt:lpstr>Revision – American Federalism</vt:lpstr>
      <vt:lpstr>The Executive Branch  in the USA</vt:lpstr>
      <vt:lpstr>The Executive (the USA)</vt:lpstr>
      <vt:lpstr>The President</vt:lpstr>
      <vt:lpstr>The President</vt:lpstr>
      <vt:lpstr>The President</vt:lpstr>
      <vt:lpstr>The President</vt:lpstr>
      <vt:lpstr>The President</vt:lpstr>
      <vt:lpstr>The President</vt:lpstr>
      <vt:lpstr>The President</vt:lpstr>
      <vt:lpstr>The White House</vt:lpstr>
      <vt:lpstr>The Oval Office</vt:lpstr>
      <vt:lpstr>The Vice President</vt:lpstr>
      <vt:lpstr>The Vice President</vt:lpstr>
      <vt:lpstr>Impeachment</vt:lpstr>
      <vt:lpstr>Executive Office of the President (EOP)</vt:lpstr>
      <vt:lpstr>The Cabinet</vt:lpstr>
      <vt:lpstr>The Cabinet</vt:lpstr>
      <vt:lpstr>Presidential Elections</vt:lpstr>
      <vt:lpstr>Presidential elections</vt:lpstr>
      <vt:lpstr>Presidential elections</vt:lpstr>
      <vt:lpstr>Presidential elections</vt:lpstr>
      <vt:lpstr>Presidential elections</vt:lpstr>
      <vt:lpstr>Presidential elections</vt:lpstr>
      <vt:lpstr>Presidential elections</vt:lpstr>
      <vt:lpstr>Presidential elections</vt:lpstr>
      <vt:lpstr>Discuss the following vocabulary items!</vt:lpstr>
      <vt:lpstr>Translation practice</vt:lpstr>
      <vt:lpstr>Translation exercise</vt:lpstr>
      <vt:lpstr>Translation exercise</vt:lpstr>
      <vt:lpstr>Translation exercise</vt:lpstr>
      <vt:lpstr>Translation exercise</vt:lpstr>
      <vt:lpstr>PowerPoint Presentation</vt:lpstr>
    </vt:vector>
  </TitlesOfParts>
  <Company>Prevoditelj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Law 1</dc:title>
  <dc:creator>Test</dc:creator>
  <cp:lastModifiedBy>korisnik</cp:lastModifiedBy>
  <cp:revision>111</cp:revision>
  <dcterms:created xsi:type="dcterms:W3CDTF">2008-09-29T13:50:14Z</dcterms:created>
  <dcterms:modified xsi:type="dcterms:W3CDTF">2018-05-04T08:08:14Z</dcterms:modified>
</cp:coreProperties>
</file>