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7"/>
  </p:notesMasterIdLst>
  <p:sldIdLst>
    <p:sldId id="256" r:id="rId2"/>
    <p:sldId id="339" r:id="rId3"/>
    <p:sldId id="382" r:id="rId4"/>
    <p:sldId id="438" r:id="rId5"/>
    <p:sldId id="439"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383" r:id="rId36"/>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69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FB9E-1EE0-463C-9DCB-76DCC02C92F7}" type="datetimeFigureOut">
              <a:rPr lang="hr-HR" smtClean="0"/>
              <a:t>17.4.2018.</a:t>
            </a:fld>
            <a:endParaRPr lang="hr-H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768A7-D4F7-4BDE-8C50-9BD98B3F238A}" type="slidenum">
              <a:rPr lang="hr-HR" smtClean="0"/>
              <a:t>‹#›</a:t>
            </a:fld>
            <a:endParaRPr lang="hr-HR"/>
          </a:p>
        </p:txBody>
      </p:sp>
    </p:spTree>
    <p:extLst>
      <p:ext uri="{BB962C8B-B14F-4D97-AF65-F5344CB8AC3E}">
        <p14:creationId xmlns:p14="http://schemas.microsoft.com/office/powerpoint/2010/main" val="85064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A1F399-B65C-4633-8CEC-8DA978FE33FB}" type="datetimeFigureOut">
              <a:rPr lang="sr-Latn-CS" smtClean="0"/>
              <a:pPr/>
              <a:t>17.4.2018</a:t>
            </a:fld>
            <a:endParaRPr lang="hr-H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95661A-7F77-47EF-BD44-09AA72212DD2}"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5" name="Footer Placeholder 4"/>
          <p:cNvSpPr>
            <a:spLocks noGrp="1"/>
          </p:cNvSpPr>
          <p:nvPr>
            <p:ph type="ftr" sz="quarter" idx="11"/>
          </p:nvPr>
        </p:nvSpPr>
        <p:spPr/>
        <p:txBody>
          <a:bodyPr/>
          <a:lstStyle>
            <a:extLst/>
          </a:lstStyle>
          <a:p>
            <a:endParaRPr lang="hr-HR"/>
          </a:p>
        </p:txBody>
      </p:sp>
      <p:sp>
        <p:nvSpPr>
          <p:cNvPr id="6" name="Slide Number Placeholder 5"/>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8" name="Footer Placeholder 7"/>
          <p:cNvSpPr>
            <a:spLocks noGrp="1"/>
          </p:cNvSpPr>
          <p:nvPr>
            <p:ph type="ftr" sz="quarter" idx="11"/>
          </p:nvPr>
        </p:nvSpPr>
        <p:spPr/>
        <p:txBody>
          <a:bodyPr/>
          <a:lstStyle>
            <a:extLst/>
          </a:lstStyle>
          <a:p>
            <a:endParaRPr lang="hr-HR"/>
          </a:p>
        </p:txBody>
      </p:sp>
      <p:sp>
        <p:nvSpPr>
          <p:cNvPr id="9" name="Slide Number Placeholder 8"/>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4" name="Footer Placeholder 3"/>
          <p:cNvSpPr>
            <a:spLocks noGrp="1"/>
          </p:cNvSpPr>
          <p:nvPr>
            <p:ph type="ftr" sz="quarter" idx="11"/>
          </p:nvPr>
        </p:nvSpPr>
        <p:spPr/>
        <p:txBody>
          <a:bodyPr/>
          <a:lstStyle>
            <a:extLst/>
          </a:lstStyle>
          <a:p>
            <a:endParaRPr lang="hr-HR"/>
          </a:p>
        </p:txBody>
      </p:sp>
      <p:sp>
        <p:nvSpPr>
          <p:cNvPr id="5" name="Slide Number Placeholder 4"/>
          <p:cNvSpPr>
            <a:spLocks noGrp="1"/>
          </p:cNvSpPr>
          <p:nvPr>
            <p:ph type="sldNum" sz="quarter" idx="12"/>
          </p:nvPr>
        </p:nvSpPr>
        <p:spPr/>
        <p:txBody>
          <a:bodyPr/>
          <a:lstStyle>
            <a:extLst/>
          </a:lstStyle>
          <a:p>
            <a:fld id="{D095661A-7F77-47EF-BD44-09AA72212DD2}" type="slidenum">
              <a:rPr lang="hr-HR" smtClean="0"/>
              <a:pPr/>
              <a:t>‹#›</a:t>
            </a:fld>
            <a:endParaRPr lang="hr-H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A1F399-B65C-4633-8CEC-8DA978FE33FB}" type="datetimeFigureOut">
              <a:rPr lang="sr-Latn-CS" smtClean="0"/>
              <a:pPr/>
              <a:t>17.4.2018</a:t>
            </a:fld>
            <a:endParaRPr lang="hr-HR"/>
          </a:p>
        </p:txBody>
      </p:sp>
      <p:sp>
        <p:nvSpPr>
          <p:cNvPr id="3" name="Footer Placeholder 2"/>
          <p:cNvSpPr>
            <a:spLocks noGrp="1"/>
          </p:cNvSpPr>
          <p:nvPr>
            <p:ph type="ftr" sz="quarter" idx="11"/>
          </p:nvPr>
        </p:nvSpPr>
        <p:spPr/>
        <p:txBody>
          <a:bodyPr/>
          <a:lstStyle>
            <a:extLst/>
          </a:lstStyle>
          <a:p>
            <a:endParaRPr lang="hr-HR"/>
          </a:p>
        </p:txBody>
      </p:sp>
      <p:sp>
        <p:nvSpPr>
          <p:cNvPr id="4" name="Slide Number Placeholder 3"/>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A1F399-B65C-4633-8CEC-8DA978FE33FB}" type="datetimeFigureOut">
              <a:rPr lang="sr-Latn-CS" smtClean="0"/>
              <a:pPr/>
              <a:t>17.4.2018</a:t>
            </a:fld>
            <a:endParaRPr lang="hr-HR"/>
          </a:p>
        </p:txBody>
      </p:sp>
      <p:sp>
        <p:nvSpPr>
          <p:cNvPr id="6" name="Footer Placeholder 5"/>
          <p:cNvSpPr>
            <a:spLocks noGrp="1"/>
          </p:cNvSpPr>
          <p:nvPr>
            <p:ph type="ftr" sz="quarter" idx="11"/>
          </p:nvPr>
        </p:nvSpPr>
        <p:spPr/>
        <p:txBody>
          <a:bodyPr/>
          <a:lstStyle>
            <a:extLst/>
          </a:lstStyle>
          <a:p>
            <a:endParaRPr lang="hr-HR"/>
          </a:p>
        </p:txBody>
      </p:sp>
      <p:sp>
        <p:nvSpPr>
          <p:cNvPr id="7" name="Slide Number Placeholder 6"/>
          <p:cNvSpPr>
            <a:spLocks noGrp="1"/>
          </p:cNvSpPr>
          <p:nvPr>
            <p:ph type="sldNum" sz="quarter" idx="12"/>
          </p:nvPr>
        </p:nvSpPr>
        <p:spPr/>
        <p:txBody>
          <a:bodyPr/>
          <a:lstStyle>
            <a:extLst/>
          </a:lstStyle>
          <a:p>
            <a:fld id="{D095661A-7F77-47EF-BD44-09AA72212DD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A1F399-B65C-4633-8CEC-8DA978FE33FB}" type="datetimeFigureOut">
              <a:rPr lang="sr-Latn-CS" smtClean="0"/>
              <a:pPr/>
              <a:t>17.4.2018</a:t>
            </a:fld>
            <a:endParaRPr lang="hr-H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95661A-7F77-47EF-BD44-09AA72212DD2}" type="slidenum">
              <a:rPr lang="hr-HR" smtClean="0"/>
              <a:pPr/>
              <a:t>‹#›</a:t>
            </a:fld>
            <a:endParaRPr lang="hr-H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A1F399-B65C-4633-8CEC-8DA978FE33FB}" type="datetimeFigureOut">
              <a:rPr lang="sr-Latn-CS" smtClean="0"/>
              <a:pPr/>
              <a:t>17.4.2018</a:t>
            </a:fld>
            <a:endParaRPr lang="hr-H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95661A-7F77-47EF-BD44-09AA72212DD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r-HR" sz="7200" dirty="0" smtClean="0"/>
              <a:t>English for Lawyers 2</a:t>
            </a:r>
            <a:endParaRPr lang="hr-HR" sz="7200" dirty="0"/>
          </a:p>
        </p:txBody>
      </p:sp>
      <p:sp>
        <p:nvSpPr>
          <p:cNvPr id="3" name="Subtitle 2"/>
          <p:cNvSpPr>
            <a:spLocks noGrp="1"/>
          </p:cNvSpPr>
          <p:nvPr>
            <p:ph type="subTitle" idx="1"/>
          </p:nvPr>
        </p:nvSpPr>
        <p:spPr>
          <a:xfrm>
            <a:off x="685800" y="3611606"/>
            <a:ext cx="7772400" cy="1389029"/>
          </a:xfrm>
        </p:spPr>
        <p:txBody>
          <a:bodyPr>
            <a:normAutofit/>
          </a:bodyPr>
          <a:lstStyle/>
          <a:p>
            <a:r>
              <a:rPr lang="hr-HR" dirty="0" smtClean="0"/>
              <a:t>Lecturer: Miljen Matijašević</a:t>
            </a:r>
          </a:p>
          <a:p>
            <a:r>
              <a:rPr lang="hr-HR" sz="1900" dirty="0" smtClean="0"/>
              <a:t>e-mail: </a:t>
            </a:r>
            <a:r>
              <a:rPr lang="hr-HR" sz="1900" dirty="0" err="1" smtClean="0"/>
              <a:t>miljen.matijasevic</a:t>
            </a:r>
            <a:r>
              <a:rPr lang="hr-HR" sz="1900" dirty="0" smtClean="0"/>
              <a:t>@</a:t>
            </a:r>
            <a:r>
              <a:rPr lang="hr-HR" sz="1900" dirty="0" err="1" smtClean="0"/>
              <a:t>gmail.com</a:t>
            </a:r>
            <a:endParaRPr lang="hr-HR" sz="1900" dirty="0" smtClean="0"/>
          </a:p>
          <a:p>
            <a:r>
              <a:rPr lang="hr-HR" dirty="0" err="1" smtClean="0"/>
              <a:t>Session</a:t>
            </a:r>
            <a:r>
              <a:rPr lang="hr-HR" dirty="0" smtClean="0"/>
              <a:t> </a:t>
            </a:r>
            <a:r>
              <a:rPr lang="hr-HR" dirty="0" smtClean="0"/>
              <a:t>7, 17 </a:t>
            </a:r>
            <a:r>
              <a:rPr lang="hr-HR" dirty="0" err="1" smtClean="0"/>
              <a:t>Apr</a:t>
            </a:r>
            <a:r>
              <a:rPr lang="hr-HR" dirty="0" smtClean="0"/>
              <a:t> 2018</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4" y="1481328"/>
            <a:ext cx="8229600" cy="4805192"/>
          </a:xfrm>
        </p:spPr>
        <p:txBody>
          <a:bodyPr>
            <a:normAutofit/>
          </a:bodyPr>
          <a:lstStyle/>
          <a:p>
            <a:pPr>
              <a:spcAft>
                <a:spcPts val="600"/>
              </a:spcAft>
            </a:pPr>
            <a:endParaRPr lang="hr-HR" b="1" u="sng" dirty="0" smtClean="0"/>
          </a:p>
          <a:p>
            <a:pPr>
              <a:spcAft>
                <a:spcPts val="600"/>
              </a:spcAft>
              <a:buNone/>
            </a:pPr>
            <a:r>
              <a:rPr lang="hr-HR" b="1" u="sng" dirty="0" smtClean="0"/>
              <a:t>The Boston Tea Party </a:t>
            </a:r>
            <a:r>
              <a:rPr lang="hr-HR" dirty="0" smtClean="0"/>
              <a:t>(1773) – an act of rebellion against British rule </a:t>
            </a:r>
          </a:p>
          <a:p>
            <a:pPr>
              <a:spcAft>
                <a:spcPts val="600"/>
              </a:spcAft>
            </a:pPr>
            <a:endParaRPr lang="hr-HR" dirty="0" smtClean="0"/>
          </a:p>
          <a:p>
            <a:pPr>
              <a:spcAft>
                <a:spcPts val="600"/>
              </a:spcAft>
            </a:pPr>
            <a:r>
              <a:rPr lang="hr-HR" dirty="0" smtClean="0"/>
              <a:t>Culmination of resistance that led to the first continental congresses – conventions of representatives of the colonies), the American Revolutionary War, and ultimately the independence of the USA</a:t>
            </a:r>
          </a:p>
        </p:txBody>
      </p:sp>
      <p:sp>
        <p:nvSpPr>
          <p:cNvPr id="3" name="Title 2"/>
          <p:cNvSpPr>
            <a:spLocks noGrp="1"/>
          </p:cNvSpPr>
          <p:nvPr>
            <p:ph type="title"/>
          </p:nvPr>
        </p:nvSpPr>
        <p:spPr/>
        <p:txBody>
          <a:bodyPr>
            <a:normAutofit/>
          </a:bodyPr>
          <a:lstStyle/>
          <a:p>
            <a:r>
              <a:rPr lang="hr-HR" dirty="0" smtClean="0"/>
              <a:t>The USA – the revolution</a:t>
            </a:r>
            <a:endParaRPr lang="hr-HR" dirty="0"/>
          </a:p>
        </p:txBody>
      </p:sp>
    </p:spTree>
    <p:extLst>
      <p:ext uri="{BB962C8B-B14F-4D97-AF65-F5344CB8AC3E}">
        <p14:creationId xmlns:p14="http://schemas.microsoft.com/office/powerpoint/2010/main" val="147435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None/>
            </a:pPr>
            <a:r>
              <a:rPr lang="hr-HR" b="1" u="sng" dirty="0" smtClean="0"/>
              <a:t>First Continental Congress (1774)</a:t>
            </a:r>
          </a:p>
          <a:p>
            <a:pPr>
              <a:spcAft>
                <a:spcPts val="600"/>
              </a:spcAft>
            </a:pPr>
            <a:endParaRPr lang="hr-HR" dirty="0" smtClean="0"/>
          </a:p>
          <a:p>
            <a:pPr>
              <a:spcAft>
                <a:spcPts val="600"/>
              </a:spcAft>
            </a:pPr>
            <a:r>
              <a:rPr lang="hr-HR" dirty="0" smtClean="0"/>
              <a:t>representatives of the 13 Colonies gathered and petitioned King George III to repeal acts that were imposing severe taxes on them</a:t>
            </a:r>
          </a:p>
          <a:p>
            <a:pPr>
              <a:spcAft>
                <a:spcPts val="600"/>
              </a:spcAft>
            </a:pPr>
            <a:r>
              <a:rPr lang="hr-HR" dirty="0" smtClean="0"/>
              <a:t>the King refused, which led to more opposition and ultimately to war</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The USA - independence</a:t>
            </a:r>
            <a:endParaRPr lang="hr-HR" dirty="0"/>
          </a:p>
        </p:txBody>
      </p:sp>
    </p:spTree>
    <p:extLst>
      <p:ext uri="{BB962C8B-B14F-4D97-AF65-F5344CB8AC3E}">
        <p14:creationId xmlns:p14="http://schemas.microsoft.com/office/powerpoint/2010/main" val="932998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None/>
            </a:pPr>
            <a:r>
              <a:rPr lang="hr-HR" b="1" u="sng" dirty="0" smtClean="0"/>
              <a:t>American Revolutionary War (1775-1783)</a:t>
            </a:r>
          </a:p>
          <a:p>
            <a:pPr>
              <a:spcAft>
                <a:spcPts val="600"/>
              </a:spcAft>
            </a:pPr>
            <a:endParaRPr lang="hr-HR" dirty="0" smtClean="0"/>
          </a:p>
          <a:p>
            <a:pPr>
              <a:spcAft>
                <a:spcPts val="600"/>
              </a:spcAft>
            </a:pPr>
            <a:r>
              <a:rPr lang="hr-HR" dirty="0" smtClean="0"/>
              <a:t>Armed conflict between the British Empire and the 13 Colonies</a:t>
            </a:r>
          </a:p>
          <a:p>
            <a:pPr>
              <a:spcAft>
                <a:spcPts val="600"/>
              </a:spcAft>
            </a:pPr>
            <a:r>
              <a:rPr lang="hr-HR" dirty="0" smtClean="0"/>
              <a:t>several European countries joined in the war</a:t>
            </a:r>
          </a:p>
          <a:p>
            <a:pPr>
              <a:spcAft>
                <a:spcPts val="600"/>
              </a:spcAft>
            </a:pPr>
            <a:r>
              <a:rPr lang="hr-HR" dirty="0" smtClean="0"/>
              <a:t>France and the Netherlands supplied arms and ammunition to the rebelled colonies</a:t>
            </a:r>
          </a:p>
        </p:txBody>
      </p:sp>
      <p:sp>
        <p:nvSpPr>
          <p:cNvPr id="3" name="Title 2"/>
          <p:cNvSpPr>
            <a:spLocks noGrp="1"/>
          </p:cNvSpPr>
          <p:nvPr>
            <p:ph type="title"/>
          </p:nvPr>
        </p:nvSpPr>
        <p:spPr/>
        <p:txBody>
          <a:bodyPr>
            <a:normAutofit/>
          </a:bodyPr>
          <a:lstStyle/>
          <a:p>
            <a:r>
              <a:rPr lang="hr-HR" dirty="0" smtClean="0"/>
              <a:t>The USA - independence</a:t>
            </a:r>
            <a:endParaRPr lang="hr-HR" dirty="0"/>
          </a:p>
        </p:txBody>
      </p:sp>
    </p:spTree>
    <p:extLst>
      <p:ext uri="{BB962C8B-B14F-4D97-AF65-F5344CB8AC3E}">
        <p14:creationId xmlns:p14="http://schemas.microsoft.com/office/powerpoint/2010/main" val="2557627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600"/>
              </a:spcAft>
              <a:buNone/>
            </a:pPr>
            <a:r>
              <a:rPr lang="hr-HR" b="1" u="sng" dirty="0" smtClean="0"/>
              <a:t>Second Continental Congress (1775)</a:t>
            </a:r>
          </a:p>
          <a:p>
            <a:pPr>
              <a:spcAft>
                <a:spcPts val="600"/>
              </a:spcAft>
            </a:pPr>
            <a:endParaRPr lang="hr-HR" dirty="0" smtClean="0"/>
          </a:p>
          <a:p>
            <a:pPr>
              <a:spcAft>
                <a:spcPts val="600"/>
              </a:spcAft>
            </a:pPr>
            <a:r>
              <a:rPr lang="hr-HR" dirty="0" smtClean="0"/>
              <a:t>Americans still celebrate Independence Day on the 4th of July to mark the signing of the </a:t>
            </a:r>
            <a:r>
              <a:rPr lang="hr-HR" b="1" u="sng" dirty="0" smtClean="0"/>
              <a:t>Declaration of Independence (1776)</a:t>
            </a:r>
          </a:p>
          <a:p>
            <a:pPr>
              <a:spcAft>
                <a:spcPts val="600"/>
              </a:spcAft>
            </a:pPr>
            <a:r>
              <a:rPr lang="hr-HR" dirty="0" smtClean="0"/>
              <a:t>The Declaration written largely by Thomas Jefferson at the Second Continental Congress</a:t>
            </a:r>
          </a:p>
          <a:p>
            <a:pPr>
              <a:spcAft>
                <a:spcPts val="600"/>
              </a:spcAft>
            </a:pPr>
            <a:r>
              <a:rPr lang="hr-HR" dirty="0" smtClean="0"/>
              <a:t>The sovereignty of the United States of America recognized internationally in </a:t>
            </a:r>
            <a:r>
              <a:rPr lang="hr-HR" b="1" dirty="0" smtClean="0"/>
              <a:t>1783</a:t>
            </a:r>
            <a:r>
              <a:rPr lang="hr-HR" dirty="0" smtClean="0"/>
              <a:t> by the signing of the </a:t>
            </a:r>
            <a:r>
              <a:rPr lang="hr-HR" b="1" dirty="0" smtClean="0"/>
              <a:t>Treaty of Paris</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The USA - independence</a:t>
            </a:r>
            <a:endParaRPr lang="hr-HR" dirty="0"/>
          </a:p>
        </p:txBody>
      </p:sp>
    </p:spTree>
    <p:extLst>
      <p:ext uri="{BB962C8B-B14F-4D97-AF65-F5344CB8AC3E}">
        <p14:creationId xmlns:p14="http://schemas.microsoft.com/office/powerpoint/2010/main" val="339652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600"/>
              </a:spcAft>
            </a:pPr>
            <a:r>
              <a:rPr lang="hr-HR" dirty="0" smtClean="0"/>
              <a:t>Draws on the basic rights, such as the right to revolution. Lists reasons why the Colonies should have a right to independence from Britain</a:t>
            </a:r>
          </a:p>
          <a:p>
            <a:pPr>
              <a:spcAft>
                <a:spcPts val="600"/>
              </a:spcAft>
            </a:pPr>
            <a:r>
              <a:rPr lang="hr-HR" dirty="0" smtClean="0"/>
              <a:t>The famous sentence from the Declaration, pertaining to human rights:</a:t>
            </a:r>
          </a:p>
          <a:p>
            <a:pPr>
              <a:spcAft>
                <a:spcPts val="600"/>
              </a:spcAft>
              <a:buNone/>
            </a:pPr>
            <a:endParaRPr lang="hr-HR" sz="1600" i="1" dirty="0" smtClean="0"/>
          </a:p>
          <a:p>
            <a:pPr>
              <a:spcAft>
                <a:spcPts val="600"/>
              </a:spcAft>
              <a:buNone/>
            </a:pPr>
            <a:r>
              <a:rPr lang="hr-HR" sz="1600" i="1" dirty="0" smtClean="0"/>
              <a:t>		</a:t>
            </a:r>
            <a:r>
              <a:rPr lang="hr-HR" sz="2400" i="1" dirty="0" smtClean="0">
                <a:latin typeface="Adobe Garamond Pro Bold" pitchFamily="18" charset="0"/>
              </a:rPr>
              <a:t>“</a:t>
            </a:r>
            <a:r>
              <a:rPr lang="en-US" sz="2400" i="1" dirty="0" smtClean="0">
                <a:latin typeface="Adobe Garamond Pro Bold" pitchFamily="18" charset="0"/>
              </a:rPr>
              <a:t>We hold these truths to be self-evident, that all men are created equal, that they are endowed by their Creator with certain unalienable Rights, that among these are Life, Liberty and the pursuit of Happiness.</a:t>
            </a:r>
            <a:r>
              <a:rPr lang="hr-HR" sz="2400" i="1" dirty="0" smtClean="0">
                <a:latin typeface="Adobe Garamond Pro Bold" pitchFamily="18" charset="0"/>
              </a:rPr>
              <a:t>”</a:t>
            </a:r>
            <a:endParaRPr lang="hr-HR" sz="1100" i="1" dirty="0" smtClean="0">
              <a:latin typeface="Adobe Garamond Pro Bold" pitchFamily="18" charset="0"/>
            </a:endParaRPr>
          </a:p>
        </p:txBody>
      </p:sp>
      <p:sp>
        <p:nvSpPr>
          <p:cNvPr id="3" name="Title 2"/>
          <p:cNvSpPr>
            <a:spLocks noGrp="1"/>
          </p:cNvSpPr>
          <p:nvPr>
            <p:ph type="title"/>
          </p:nvPr>
        </p:nvSpPr>
        <p:spPr/>
        <p:txBody>
          <a:bodyPr>
            <a:normAutofit fontScale="90000"/>
          </a:bodyPr>
          <a:lstStyle/>
          <a:p>
            <a:r>
              <a:rPr lang="hr-HR" dirty="0" smtClean="0"/>
              <a:t>The Declaration of Independence</a:t>
            </a:r>
            <a:endParaRPr lang="hr-HR" dirty="0"/>
          </a:p>
        </p:txBody>
      </p:sp>
    </p:spTree>
    <p:extLst>
      <p:ext uri="{BB962C8B-B14F-4D97-AF65-F5344CB8AC3E}">
        <p14:creationId xmlns:p14="http://schemas.microsoft.com/office/powerpoint/2010/main" val="367231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None/>
            </a:pPr>
            <a:r>
              <a:rPr lang="hr-HR" u="sng" dirty="0" smtClean="0"/>
              <a:t>Second Continental Congress (continued)</a:t>
            </a:r>
          </a:p>
          <a:p>
            <a:pPr>
              <a:spcAft>
                <a:spcPts val="600"/>
              </a:spcAft>
            </a:pPr>
            <a:endParaRPr lang="hr-HR" dirty="0" smtClean="0"/>
          </a:p>
          <a:p>
            <a:pPr>
              <a:spcAft>
                <a:spcPts val="600"/>
              </a:spcAft>
            </a:pPr>
            <a:r>
              <a:rPr lang="hr-HR" dirty="0" smtClean="0"/>
              <a:t>apart from the drafting of the Declaration of Independence, a committee was put together to draft a constitution for the United States</a:t>
            </a:r>
          </a:p>
          <a:p>
            <a:pPr>
              <a:spcAft>
                <a:spcPts val="600"/>
              </a:spcAft>
            </a:pPr>
            <a:r>
              <a:rPr lang="hr-HR" dirty="0" smtClean="0"/>
              <a:t>The result was the </a:t>
            </a:r>
            <a:r>
              <a:rPr lang="hr-HR" b="1" dirty="0" smtClean="0"/>
              <a:t>Articles of Confederation and Perpetual Union</a:t>
            </a:r>
            <a:r>
              <a:rPr lang="hr-HR" dirty="0" smtClean="0"/>
              <a:t> – the first constitution for the USA</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1660424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laid the foundation for a </a:t>
            </a:r>
            <a:r>
              <a:rPr lang="hr-HR" u="sng" dirty="0" smtClean="0"/>
              <a:t>confederation</a:t>
            </a:r>
            <a:r>
              <a:rPr lang="hr-HR" dirty="0" smtClean="0"/>
              <a:t> of states, </a:t>
            </a:r>
            <a:r>
              <a:rPr lang="en-US" dirty="0" smtClean="0"/>
              <a:t>capable of making war, negotiating diplomatic agreements, and resolving issues regarding the western territories </a:t>
            </a:r>
            <a:endParaRPr lang="hr-HR" dirty="0" smtClean="0"/>
          </a:p>
          <a:p>
            <a:pPr>
              <a:spcAft>
                <a:spcPts val="600"/>
              </a:spcAft>
            </a:pPr>
            <a:endParaRPr lang="hr-HR" dirty="0" smtClean="0"/>
          </a:p>
          <a:p>
            <a:pPr>
              <a:spcAft>
                <a:spcPts val="600"/>
              </a:spcAft>
            </a:pPr>
            <a:r>
              <a:rPr lang="hr-HR" dirty="0" smtClean="0"/>
              <a:t>Confederation: did not provide for a strong central government</a:t>
            </a:r>
          </a:p>
          <a:p>
            <a:pPr>
              <a:spcAft>
                <a:spcPts val="600"/>
              </a:spcAft>
            </a:pPr>
            <a:r>
              <a:rPr lang="hr-HR" dirty="0" smtClean="0"/>
              <a:t>relatively powerless regarding interstate conflicts and forcible collection of tax</a:t>
            </a:r>
          </a:p>
          <a:p>
            <a:pPr>
              <a:spcAft>
                <a:spcPts val="600"/>
              </a:spcAft>
            </a:pPr>
            <a:endParaRPr lang="hr-HR" dirty="0" smtClean="0"/>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Articles of Confederation</a:t>
            </a:r>
            <a:endParaRPr lang="hr-HR" dirty="0"/>
          </a:p>
        </p:txBody>
      </p:sp>
    </p:spTree>
    <p:extLst>
      <p:ext uri="{BB962C8B-B14F-4D97-AF65-F5344CB8AC3E}">
        <p14:creationId xmlns:p14="http://schemas.microsoft.com/office/powerpoint/2010/main" val="2867116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Criticised by ‘federalists’, supporters of the idea of federation</a:t>
            </a:r>
          </a:p>
          <a:p>
            <a:pPr>
              <a:spcAft>
                <a:spcPts val="600"/>
              </a:spcAft>
            </a:pPr>
            <a:r>
              <a:rPr lang="hr-HR" dirty="0" smtClean="0"/>
              <a:t>Another criticism – the Articles provided for a ‘one state – one vote’ system of central government, which was deemed unfair to the larger states</a:t>
            </a:r>
          </a:p>
          <a:p>
            <a:pPr>
              <a:spcAft>
                <a:spcPts val="600"/>
              </a:spcAft>
            </a:pPr>
            <a:r>
              <a:rPr lang="hr-HR" dirty="0" smtClean="0"/>
              <a:t>They were expected to contribute more tax money but only had one vote</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480826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buNone/>
            </a:pPr>
            <a:r>
              <a:rPr lang="hr-HR" b="1" u="sng" dirty="0" smtClean="0"/>
              <a:t>Constitutional Convention in Philadelphia (1787)</a:t>
            </a:r>
          </a:p>
          <a:p>
            <a:pPr>
              <a:spcAft>
                <a:spcPts val="600"/>
              </a:spcAft>
            </a:pPr>
            <a:endParaRPr lang="hr-HR" dirty="0" smtClean="0"/>
          </a:p>
          <a:p>
            <a:pPr>
              <a:spcAft>
                <a:spcPts val="600"/>
              </a:spcAft>
            </a:pPr>
            <a:r>
              <a:rPr lang="hr-HR" dirty="0" smtClean="0"/>
              <a:t>Organised at the initiative of Virginia</a:t>
            </a:r>
          </a:p>
          <a:p>
            <a:pPr>
              <a:spcAft>
                <a:spcPts val="600"/>
              </a:spcAft>
            </a:pPr>
            <a:r>
              <a:rPr lang="hr-HR" dirty="0" smtClean="0"/>
              <a:t>Aim: to amend the Articles</a:t>
            </a:r>
            <a:endParaRPr lang="hr-HR" b="1" u="sng" dirty="0" smtClean="0"/>
          </a:p>
          <a:p>
            <a:pPr>
              <a:spcAft>
                <a:spcPts val="600"/>
              </a:spcAft>
            </a:pPr>
            <a:r>
              <a:rPr lang="hr-HR" dirty="0" smtClean="0"/>
              <a:t>Main concern: the division of powers between the states and the nation</a:t>
            </a:r>
          </a:p>
          <a:p>
            <a:pPr>
              <a:spcAft>
                <a:spcPts val="600"/>
              </a:spcAft>
            </a:pPr>
            <a:endParaRPr lang="hr-HR" dirty="0" smtClean="0"/>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381068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dirty="0" smtClean="0"/>
              <a:t>Two main agendas proposed for the improvement of the Articles of Confederation:</a:t>
            </a:r>
          </a:p>
          <a:p>
            <a:pPr lvl="1">
              <a:spcAft>
                <a:spcPts val="600"/>
              </a:spcAft>
            </a:pPr>
            <a:endParaRPr lang="hr-HR" dirty="0" smtClean="0"/>
          </a:p>
          <a:p>
            <a:pPr lvl="1">
              <a:spcAft>
                <a:spcPts val="600"/>
              </a:spcAft>
            </a:pPr>
            <a:r>
              <a:rPr lang="hr-HR" dirty="0" smtClean="0"/>
              <a:t>The Virginia Plan (by James Madison)</a:t>
            </a:r>
          </a:p>
          <a:p>
            <a:pPr lvl="1">
              <a:spcAft>
                <a:spcPts val="600"/>
              </a:spcAft>
            </a:pPr>
            <a:endParaRPr lang="hr-HR" dirty="0" smtClean="0"/>
          </a:p>
          <a:p>
            <a:pPr lvl="1">
              <a:spcAft>
                <a:spcPts val="600"/>
              </a:spcAft>
            </a:pPr>
            <a:r>
              <a:rPr lang="hr-HR" dirty="0" smtClean="0"/>
              <a:t>The New Jersey Plan (by William Paterson)</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311981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r-HR" dirty="0" err="1" smtClean="0"/>
              <a:t>Revision</a:t>
            </a:r>
            <a:endParaRPr lang="hr-HR" dirty="0"/>
          </a:p>
        </p:txBody>
      </p:sp>
      <p:sp>
        <p:nvSpPr>
          <p:cNvPr id="2" name="Content Placeholder 1"/>
          <p:cNvSpPr>
            <a:spLocks noGrp="1"/>
          </p:cNvSpPr>
          <p:nvPr>
            <p:ph type="body" idx="1"/>
          </p:nvPr>
        </p:nvSpPr>
        <p:spPr/>
        <p:txBody>
          <a:bodyPr>
            <a:normAutofit/>
          </a:bodyPr>
          <a:lstStyle/>
          <a:p>
            <a:pPr algn="r"/>
            <a:r>
              <a:rPr lang="hr-HR" dirty="0" err="1"/>
              <a:t>The</a:t>
            </a:r>
            <a:r>
              <a:rPr lang="hr-HR" dirty="0"/>
              <a:t> </a:t>
            </a:r>
            <a:r>
              <a:rPr lang="hr-HR" dirty="0" smtClean="0"/>
              <a:t>Legal </a:t>
            </a:r>
            <a:r>
              <a:rPr lang="hr-HR" dirty="0" err="1" smtClean="0"/>
              <a:t>Profession</a:t>
            </a:r>
            <a:endParaRPr lang="hr-HR" dirty="0" smtClean="0"/>
          </a:p>
        </p:txBody>
      </p:sp>
    </p:spTree>
    <p:extLst>
      <p:ext uri="{BB962C8B-B14F-4D97-AF65-F5344CB8AC3E}">
        <p14:creationId xmlns:p14="http://schemas.microsoft.com/office/powerpoint/2010/main" val="543581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spcAft>
                <a:spcPts val="600"/>
              </a:spcAft>
            </a:pPr>
            <a:endParaRPr lang="hr-HR" dirty="0" smtClean="0"/>
          </a:p>
          <a:p>
            <a:pPr>
              <a:spcAft>
                <a:spcPts val="600"/>
              </a:spcAft>
            </a:pPr>
            <a:r>
              <a:rPr lang="hr-HR" sz="3200" dirty="0" smtClean="0"/>
              <a:t>The </a:t>
            </a:r>
            <a:r>
              <a:rPr lang="hr-HR" sz="3200" u="sng" dirty="0" smtClean="0"/>
              <a:t>Virginia Plan</a:t>
            </a:r>
            <a:r>
              <a:rPr lang="hr-HR" sz="3200" dirty="0" smtClean="0"/>
              <a:t> (‘Large State Plan’) :</a:t>
            </a:r>
          </a:p>
          <a:p>
            <a:pPr lvl="1">
              <a:spcAft>
                <a:spcPts val="600"/>
              </a:spcAft>
            </a:pPr>
            <a:endParaRPr lang="hr-HR" sz="2800" dirty="0" smtClean="0"/>
          </a:p>
          <a:p>
            <a:pPr lvl="1">
              <a:spcAft>
                <a:spcPts val="600"/>
              </a:spcAft>
            </a:pPr>
            <a:r>
              <a:rPr lang="hr-HR" sz="2800" dirty="0" smtClean="0"/>
              <a:t>bicameral legislature (House and Senate) – both with </a:t>
            </a:r>
            <a:r>
              <a:rPr lang="hr-HR" sz="2800" b="1" dirty="0" smtClean="0"/>
              <a:t>proportional representation</a:t>
            </a:r>
          </a:p>
          <a:p>
            <a:pPr lvl="1">
              <a:spcAft>
                <a:spcPts val="600"/>
              </a:spcAft>
            </a:pPr>
            <a:r>
              <a:rPr lang="hr-HR" sz="2800" dirty="0" smtClean="0"/>
              <a:t>lower house elected by the people, upper by the lower</a:t>
            </a:r>
          </a:p>
          <a:p>
            <a:pPr lvl="1">
              <a:spcAft>
                <a:spcPts val="600"/>
              </a:spcAft>
            </a:pPr>
            <a:r>
              <a:rPr lang="hr-HR" sz="2800" dirty="0" smtClean="0"/>
              <a:t>executive selected by the legislature</a:t>
            </a:r>
          </a:p>
          <a:p>
            <a:pPr lvl="1">
              <a:spcAft>
                <a:spcPts val="600"/>
              </a:spcAft>
            </a:pPr>
            <a:r>
              <a:rPr lang="hr-HR" sz="2800" dirty="0" smtClean="0"/>
              <a:t>judiciary with life-term appointments, also appointed by the legislature</a:t>
            </a:r>
          </a:p>
          <a:p>
            <a:pPr>
              <a:spcAft>
                <a:spcPts val="600"/>
              </a:spcAft>
            </a:pPr>
            <a:endParaRPr lang="hr-HR" sz="3200"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1255570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sz="3200" dirty="0" smtClean="0"/>
              <a:t>The </a:t>
            </a:r>
            <a:r>
              <a:rPr lang="hr-HR" sz="3200" u="sng" dirty="0" smtClean="0"/>
              <a:t>New Jersey Plan</a:t>
            </a:r>
            <a:r>
              <a:rPr lang="hr-HR" sz="3200" dirty="0" smtClean="0"/>
              <a:t> (‘Small State Plan’)</a:t>
            </a:r>
          </a:p>
          <a:p>
            <a:pPr lvl="1">
              <a:spcAft>
                <a:spcPts val="600"/>
              </a:spcAft>
            </a:pPr>
            <a:r>
              <a:rPr lang="hr-HR" sz="2800" dirty="0" smtClean="0"/>
              <a:t>opposed to proportional representation, as it would give more power to larger states</a:t>
            </a:r>
          </a:p>
          <a:p>
            <a:pPr lvl="1">
              <a:spcAft>
                <a:spcPts val="600"/>
              </a:spcAft>
            </a:pPr>
            <a:r>
              <a:rPr lang="hr-HR" sz="2800" dirty="0" smtClean="0"/>
              <a:t>proposed a unicameral legislature with one vote </a:t>
            </a:r>
            <a:r>
              <a:rPr lang="hr-HR" sz="2800" dirty="0" err="1" smtClean="0"/>
              <a:t>per</a:t>
            </a:r>
            <a:r>
              <a:rPr lang="hr-HR" sz="2800" dirty="0" smtClean="0"/>
              <a:t> state (</a:t>
            </a:r>
            <a:r>
              <a:rPr lang="hr-HR" sz="2800" b="1" dirty="0" err="1" smtClean="0"/>
              <a:t>equal</a:t>
            </a:r>
            <a:r>
              <a:rPr lang="hr-HR" sz="2800" b="1" dirty="0" smtClean="0"/>
              <a:t> </a:t>
            </a:r>
            <a:r>
              <a:rPr lang="hr-HR" sz="2800" b="1" dirty="0" err="1" smtClean="0"/>
              <a:t>representation</a:t>
            </a:r>
            <a:r>
              <a:rPr lang="hr-HR" sz="2800" dirty="0" smtClean="0"/>
              <a:t>)</a:t>
            </a:r>
          </a:p>
          <a:p>
            <a:pPr>
              <a:spcAft>
                <a:spcPts val="600"/>
              </a:spcAft>
            </a:pPr>
            <a:endParaRPr lang="hr-HR" sz="3200"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2476720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b="1" u="sng" dirty="0" smtClean="0"/>
          </a:p>
          <a:p>
            <a:pPr>
              <a:spcAft>
                <a:spcPts val="600"/>
              </a:spcAft>
            </a:pPr>
            <a:r>
              <a:rPr lang="hr-HR" sz="2800" b="1" u="sng" dirty="0" smtClean="0"/>
              <a:t>The Great Compromise</a:t>
            </a:r>
            <a:r>
              <a:rPr lang="hr-HR" sz="2800" dirty="0" smtClean="0"/>
              <a:t> (‘the Connecticut Compromise’):</a:t>
            </a:r>
          </a:p>
          <a:p>
            <a:pPr lvl="1">
              <a:spcAft>
                <a:spcPts val="600"/>
              </a:spcAft>
            </a:pPr>
            <a:r>
              <a:rPr lang="hr-HR" sz="2400" dirty="0" smtClean="0"/>
              <a:t>The Virginia Plan was amended so that the House of Representatives would remain the house with proportional representation, while the Senate would be structured according to the New Jersey Plan</a:t>
            </a:r>
          </a:p>
          <a:p>
            <a:pPr lvl="1">
              <a:spcAft>
                <a:spcPts val="600"/>
              </a:spcAft>
            </a:pPr>
            <a:endParaRPr lang="hr-HR" sz="2400"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3522974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600"/>
              </a:spcAft>
            </a:pPr>
            <a:endParaRPr lang="hr-HR" dirty="0" smtClean="0"/>
          </a:p>
          <a:p>
            <a:pPr>
              <a:spcAft>
                <a:spcPts val="600"/>
              </a:spcAft>
            </a:pPr>
            <a:r>
              <a:rPr lang="hr-HR" b="1" u="sng" dirty="0" smtClean="0"/>
              <a:t>Constitution of the United States of America</a:t>
            </a:r>
            <a:r>
              <a:rPr lang="hr-HR" dirty="0" smtClean="0"/>
              <a:t>, adopted on 17 September 1787</a:t>
            </a:r>
          </a:p>
          <a:p>
            <a:pPr>
              <a:spcAft>
                <a:spcPts val="600"/>
              </a:spcAft>
            </a:pPr>
            <a:r>
              <a:rPr lang="hr-HR" dirty="0" smtClean="0"/>
              <a:t>Ratified by all 13 colonies between 1787 and 1790</a:t>
            </a:r>
          </a:p>
          <a:p>
            <a:pPr>
              <a:spcAft>
                <a:spcPts val="600"/>
              </a:spcAft>
            </a:pPr>
            <a:r>
              <a:rPr lang="hr-HR" dirty="0" smtClean="0"/>
              <a:t>the new government, structured under the new Constitution, constituted after the ratification by a majority of nine states (as required by the Articles of Confederation) in 1789</a:t>
            </a:r>
          </a:p>
          <a:p>
            <a:pPr lvl="1">
              <a:spcAft>
                <a:spcPts val="600"/>
              </a:spcAft>
            </a:pPr>
            <a:endParaRPr lang="hr-HR" dirty="0" smtClean="0"/>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109967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spcAft>
                <a:spcPts val="600"/>
              </a:spcAft>
            </a:pPr>
            <a:r>
              <a:rPr lang="hr-HR" dirty="0" smtClean="0"/>
              <a:t>The original Constitution featured 7 articles</a:t>
            </a:r>
          </a:p>
          <a:p>
            <a:pPr>
              <a:spcAft>
                <a:spcPts val="600"/>
              </a:spcAft>
            </a:pPr>
            <a:r>
              <a:rPr lang="hr-HR" dirty="0" smtClean="0"/>
              <a:t>It has since received 27 amendments, the first 10 of which are known as the </a:t>
            </a:r>
            <a:r>
              <a:rPr lang="hr-HR" b="1" dirty="0" smtClean="0"/>
              <a:t>Bill of Rights</a:t>
            </a:r>
          </a:p>
          <a:p>
            <a:pPr>
              <a:spcAft>
                <a:spcPts val="600"/>
              </a:spcAft>
            </a:pPr>
            <a:r>
              <a:rPr lang="hr-HR" dirty="0" smtClean="0"/>
              <a:t>The US Constitution inspired by the ideas of the separation of powers, but also by the British experience of mixed government (some issues decided by the people, some by a selected group)</a:t>
            </a:r>
          </a:p>
          <a:p>
            <a:pPr>
              <a:spcAft>
                <a:spcPts val="600"/>
              </a:spcAft>
            </a:pPr>
            <a:r>
              <a:rPr lang="hr-HR" dirty="0" smtClean="0"/>
              <a:t>The system of ‘checks and balances’ between the branches of power</a:t>
            </a:r>
          </a:p>
          <a:p>
            <a:pPr lvl="1">
              <a:spcAft>
                <a:spcPts val="600"/>
              </a:spcAft>
            </a:pPr>
            <a:endParaRPr lang="hr-HR" dirty="0" smtClean="0"/>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2543063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articles of the Constitution deal with the following areas:</a:t>
            </a:r>
          </a:p>
          <a:p>
            <a:pPr lvl="1">
              <a:spcAft>
                <a:spcPts val="600"/>
              </a:spcAft>
            </a:pPr>
            <a:r>
              <a:rPr lang="hr-HR" dirty="0" smtClean="0"/>
              <a:t>legislative power, </a:t>
            </a:r>
          </a:p>
          <a:p>
            <a:pPr lvl="1">
              <a:spcAft>
                <a:spcPts val="600"/>
              </a:spcAft>
            </a:pPr>
            <a:r>
              <a:rPr lang="hr-HR" dirty="0" smtClean="0"/>
              <a:t>executive power, </a:t>
            </a:r>
          </a:p>
          <a:p>
            <a:pPr lvl="1">
              <a:spcAft>
                <a:spcPts val="600"/>
              </a:spcAft>
            </a:pPr>
            <a:r>
              <a:rPr lang="hr-HR" dirty="0" smtClean="0"/>
              <a:t>judicial power, </a:t>
            </a:r>
          </a:p>
          <a:p>
            <a:pPr lvl="1">
              <a:spcAft>
                <a:spcPts val="600"/>
              </a:spcAft>
            </a:pPr>
            <a:r>
              <a:rPr lang="hr-HR" dirty="0" smtClean="0"/>
              <a:t>states’ powers and limits, </a:t>
            </a:r>
          </a:p>
          <a:p>
            <a:pPr lvl="1">
              <a:spcAft>
                <a:spcPts val="600"/>
              </a:spcAft>
            </a:pPr>
            <a:r>
              <a:rPr lang="hr-HR" dirty="0" smtClean="0"/>
              <a:t>amendments, </a:t>
            </a:r>
          </a:p>
          <a:p>
            <a:pPr lvl="1">
              <a:spcAft>
                <a:spcPts val="600"/>
              </a:spcAft>
            </a:pPr>
            <a:r>
              <a:rPr lang="hr-HR" dirty="0" smtClean="0"/>
              <a:t>federal powers, and </a:t>
            </a:r>
          </a:p>
          <a:p>
            <a:pPr lvl="1">
              <a:spcAft>
                <a:spcPts val="600"/>
              </a:spcAft>
            </a:pPr>
            <a:r>
              <a:rPr lang="hr-HR" dirty="0" smtClean="0"/>
              <a:t>ratification</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2478409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a:t>
            </a:r>
            <a:r>
              <a:rPr lang="hr-HR" b="1" u="sng" dirty="0" smtClean="0"/>
              <a:t>Bill of Rights</a:t>
            </a:r>
            <a:r>
              <a:rPr lang="hr-HR" dirty="0" smtClean="0"/>
              <a:t> adds provisions regarding issues such as: </a:t>
            </a:r>
          </a:p>
          <a:p>
            <a:pPr lvl="1">
              <a:spcAft>
                <a:spcPts val="600"/>
              </a:spcAft>
            </a:pPr>
            <a:r>
              <a:rPr lang="hr-HR" dirty="0" smtClean="0"/>
              <a:t>freedom of religion, </a:t>
            </a:r>
          </a:p>
          <a:p>
            <a:pPr lvl="1">
              <a:spcAft>
                <a:spcPts val="600"/>
              </a:spcAft>
            </a:pPr>
            <a:r>
              <a:rPr lang="hr-HR" dirty="0" smtClean="0"/>
              <a:t>freedom of speech, </a:t>
            </a:r>
          </a:p>
          <a:p>
            <a:pPr lvl="1">
              <a:spcAft>
                <a:spcPts val="600"/>
              </a:spcAft>
            </a:pPr>
            <a:r>
              <a:rPr lang="hr-HR" dirty="0" smtClean="0"/>
              <a:t>freedom of press, </a:t>
            </a:r>
          </a:p>
          <a:p>
            <a:pPr lvl="1">
              <a:spcAft>
                <a:spcPts val="600"/>
              </a:spcAft>
            </a:pPr>
            <a:r>
              <a:rPr lang="hr-HR" dirty="0" smtClean="0"/>
              <a:t>freedom of assembly; </a:t>
            </a:r>
          </a:p>
          <a:p>
            <a:pPr lvl="1">
              <a:spcAft>
                <a:spcPts val="600"/>
              </a:spcAft>
            </a:pPr>
            <a:r>
              <a:rPr lang="hr-HR" dirty="0" smtClean="0"/>
              <a:t>the right to bear arms, </a:t>
            </a:r>
          </a:p>
          <a:p>
            <a:pPr lvl="1">
              <a:spcAft>
                <a:spcPts val="600"/>
              </a:spcAft>
            </a:pPr>
            <a:r>
              <a:rPr lang="hr-HR" dirty="0" smtClean="0"/>
              <a:t>the right to a jury trial, </a:t>
            </a:r>
          </a:p>
          <a:p>
            <a:pPr lvl="1">
              <a:spcAft>
                <a:spcPts val="600"/>
              </a:spcAft>
            </a:pPr>
            <a:r>
              <a:rPr lang="hr-HR" dirty="0" smtClean="0"/>
              <a:t>the Miranda rights (rights of the accused), etc.</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USA Constitution</a:t>
            </a:r>
            <a:endParaRPr lang="hr-HR" dirty="0"/>
          </a:p>
        </p:txBody>
      </p:sp>
    </p:spTree>
    <p:extLst>
      <p:ext uri="{BB962C8B-B14F-4D97-AF65-F5344CB8AC3E}">
        <p14:creationId xmlns:p14="http://schemas.microsoft.com/office/powerpoint/2010/main" val="2488307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hr-HR" b="1" u="sng" dirty="0" smtClean="0"/>
              <a:t>Exclusively national powers:</a:t>
            </a:r>
          </a:p>
          <a:p>
            <a:r>
              <a:rPr lang="hr-HR" dirty="0" smtClean="0"/>
              <a:t>coining money</a:t>
            </a:r>
          </a:p>
          <a:p>
            <a:r>
              <a:rPr lang="hr-HR" dirty="0" smtClean="0"/>
              <a:t>defense</a:t>
            </a:r>
          </a:p>
          <a:p>
            <a:r>
              <a:rPr lang="hr-HR" dirty="0" smtClean="0"/>
              <a:t>foreign relations</a:t>
            </a:r>
          </a:p>
          <a:p>
            <a:endParaRPr lang="hr-HR" dirty="0" smtClean="0"/>
          </a:p>
          <a:p>
            <a:pPr>
              <a:buNone/>
            </a:pPr>
            <a:r>
              <a:rPr lang="hr-HR" b="1" u="sng" dirty="0" smtClean="0"/>
              <a:t>Concurrent powers</a:t>
            </a:r>
            <a:r>
              <a:rPr lang="hr-HR" dirty="0" smtClean="0"/>
              <a:t> </a:t>
            </a:r>
            <a:r>
              <a:rPr lang="hr-HR" sz="1600" dirty="0" smtClean="0"/>
              <a:t>(exercised at both state and national levels)</a:t>
            </a:r>
            <a:endParaRPr lang="hr-HR" dirty="0" smtClean="0"/>
          </a:p>
          <a:p>
            <a:pPr marL="624078" indent="-514350"/>
            <a:r>
              <a:rPr lang="hr-HR" dirty="0" smtClean="0"/>
              <a:t>levying taxes</a:t>
            </a:r>
          </a:p>
          <a:p>
            <a:pPr marL="624078" indent="-514350"/>
            <a:r>
              <a:rPr lang="hr-HR" dirty="0" smtClean="0"/>
              <a:t>regulation of commerce</a:t>
            </a:r>
            <a:endParaRPr lang="hr-HR" dirty="0"/>
          </a:p>
        </p:txBody>
      </p:sp>
      <p:sp>
        <p:nvSpPr>
          <p:cNvPr id="3" name="Title 2"/>
          <p:cNvSpPr>
            <a:spLocks noGrp="1"/>
          </p:cNvSpPr>
          <p:nvPr>
            <p:ph type="title"/>
          </p:nvPr>
        </p:nvSpPr>
        <p:spPr/>
        <p:txBody>
          <a:bodyPr>
            <a:normAutofit/>
          </a:bodyPr>
          <a:lstStyle/>
          <a:p>
            <a:r>
              <a:rPr lang="hr-HR" dirty="0" smtClean="0"/>
              <a:t>Division of powers</a:t>
            </a:r>
            <a:endParaRPr lang="hr-HR" dirty="0"/>
          </a:p>
        </p:txBody>
      </p:sp>
    </p:spTree>
    <p:extLst>
      <p:ext uri="{BB962C8B-B14F-4D97-AF65-F5344CB8AC3E}">
        <p14:creationId xmlns:p14="http://schemas.microsoft.com/office/powerpoint/2010/main" val="4192288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spcAft>
                <a:spcPts val="600"/>
              </a:spcAft>
              <a:buNone/>
            </a:pPr>
            <a:r>
              <a:rPr lang="hr-HR" b="1" u="sng" dirty="0" smtClean="0"/>
              <a:t>State powers</a:t>
            </a:r>
          </a:p>
          <a:p>
            <a:pPr>
              <a:spcAft>
                <a:spcPts val="600"/>
              </a:spcAft>
            </a:pPr>
            <a:r>
              <a:rPr lang="hr-HR" dirty="0" smtClean="0"/>
              <a:t>The </a:t>
            </a:r>
            <a:r>
              <a:rPr lang="hr-HR" b="1" u="sng" dirty="0" smtClean="0"/>
              <a:t>Tenth Amendment</a:t>
            </a:r>
            <a:r>
              <a:rPr lang="hr-HR" dirty="0" smtClean="0"/>
              <a:t> provides that any powers not delegated to the United States, and not prohibited to be exercised by the States, are reserved for the States and the people</a:t>
            </a:r>
          </a:p>
          <a:p>
            <a:pPr>
              <a:spcAft>
                <a:spcPts val="600"/>
              </a:spcAft>
            </a:pPr>
            <a:r>
              <a:rPr lang="hr-HR" dirty="0" smtClean="0"/>
              <a:t>i.e. states can exercise any legal powers and legislate in any areas not reserved for the United States (i.e. the national level), provided they are not in conflict with the Constitution and/or federal laws</a:t>
            </a:r>
          </a:p>
          <a:p>
            <a:pPr>
              <a:spcAft>
                <a:spcPts val="600"/>
              </a:spcAft>
            </a:pPr>
            <a:endParaRPr lang="hr-HR" dirty="0" smtClean="0"/>
          </a:p>
        </p:txBody>
      </p:sp>
      <p:sp>
        <p:nvSpPr>
          <p:cNvPr id="3" name="Title 2"/>
          <p:cNvSpPr>
            <a:spLocks noGrp="1"/>
          </p:cNvSpPr>
          <p:nvPr>
            <p:ph type="title"/>
          </p:nvPr>
        </p:nvSpPr>
        <p:spPr/>
        <p:txBody>
          <a:bodyPr>
            <a:normAutofit/>
          </a:bodyPr>
          <a:lstStyle/>
          <a:p>
            <a:r>
              <a:rPr lang="hr-HR" dirty="0" smtClean="0"/>
              <a:t>Division of powers</a:t>
            </a:r>
            <a:endParaRPr lang="hr-HR" dirty="0"/>
          </a:p>
        </p:txBody>
      </p:sp>
    </p:spTree>
    <p:extLst>
      <p:ext uri="{BB962C8B-B14F-4D97-AF65-F5344CB8AC3E}">
        <p14:creationId xmlns:p14="http://schemas.microsoft.com/office/powerpoint/2010/main" val="46729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Legislative Power in the United States</a:t>
            </a:r>
            <a:endParaRPr lang="hr-HR" dirty="0"/>
          </a:p>
        </p:txBody>
      </p:sp>
      <p:sp>
        <p:nvSpPr>
          <p:cNvPr id="5" name="Text Placeholder 4"/>
          <p:cNvSpPr>
            <a:spLocks noGrp="1"/>
          </p:cNvSpPr>
          <p:nvPr>
            <p:ph type="body" idx="1"/>
          </p:nvPr>
        </p:nvSpPr>
        <p:spPr/>
        <p:txBody>
          <a:bodyPr/>
          <a:lstStyle/>
          <a:p>
            <a:endParaRPr lang="hr-HR"/>
          </a:p>
        </p:txBody>
      </p:sp>
    </p:spTree>
    <p:extLst>
      <p:ext uri="{BB962C8B-B14F-4D97-AF65-F5344CB8AC3E}">
        <p14:creationId xmlns:p14="http://schemas.microsoft.com/office/powerpoint/2010/main" val="160446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hr-HR" dirty="0" smtClean="0"/>
          </a:p>
          <a:p>
            <a:r>
              <a:rPr lang="hr-HR" dirty="0" err="1" smtClean="0"/>
              <a:t>Remember</a:t>
            </a:r>
            <a:r>
              <a:rPr lang="hr-HR" dirty="0" smtClean="0"/>
              <a:t> </a:t>
            </a:r>
            <a:r>
              <a:rPr lang="hr-HR" dirty="0" err="1" smtClean="0"/>
              <a:t>the</a:t>
            </a:r>
            <a:r>
              <a:rPr lang="hr-HR" dirty="0" smtClean="0"/>
              <a:t> </a:t>
            </a:r>
            <a:r>
              <a:rPr lang="hr-HR" dirty="0" err="1" smtClean="0"/>
              <a:t>difference</a:t>
            </a:r>
            <a:r>
              <a:rPr lang="hr-HR" dirty="0" smtClean="0"/>
              <a:t> </a:t>
            </a:r>
            <a:r>
              <a:rPr lang="hr-HR" dirty="0" err="1" smtClean="0"/>
              <a:t>between</a:t>
            </a:r>
            <a:r>
              <a:rPr lang="hr-HR" dirty="0" smtClean="0"/>
              <a:t> </a:t>
            </a:r>
            <a:r>
              <a:rPr lang="hr-HR" dirty="0" err="1" smtClean="0"/>
              <a:t>solicitors</a:t>
            </a:r>
            <a:r>
              <a:rPr lang="hr-HR" dirty="0" smtClean="0"/>
              <a:t> </a:t>
            </a:r>
            <a:r>
              <a:rPr lang="hr-HR" dirty="0" err="1" smtClean="0"/>
              <a:t>and</a:t>
            </a:r>
            <a:r>
              <a:rPr lang="hr-HR" dirty="0" smtClean="0"/>
              <a:t> </a:t>
            </a:r>
            <a:r>
              <a:rPr lang="hr-HR" dirty="0" err="1" smtClean="0"/>
              <a:t>barristers</a:t>
            </a:r>
            <a:endParaRPr lang="hr-HR" dirty="0" smtClean="0"/>
          </a:p>
          <a:p>
            <a:endParaRPr lang="hr-HR" dirty="0"/>
          </a:p>
          <a:p>
            <a:r>
              <a:rPr lang="hr-HR" dirty="0" err="1" smtClean="0"/>
              <a:t>Exercise</a:t>
            </a:r>
            <a:r>
              <a:rPr lang="hr-HR" dirty="0" smtClean="0"/>
              <a:t> 87/III, 88/IV</a:t>
            </a:r>
            <a:endParaRPr lang="hr-HR" dirty="0"/>
          </a:p>
          <a:p>
            <a:endParaRPr lang="hr-HR" dirty="0"/>
          </a:p>
        </p:txBody>
      </p:sp>
      <p:sp>
        <p:nvSpPr>
          <p:cNvPr id="3" name="Title 2"/>
          <p:cNvSpPr>
            <a:spLocks noGrp="1"/>
          </p:cNvSpPr>
          <p:nvPr>
            <p:ph type="title"/>
          </p:nvPr>
        </p:nvSpPr>
        <p:spPr/>
        <p:txBody>
          <a:bodyPr>
            <a:normAutofit/>
          </a:bodyPr>
          <a:lstStyle/>
          <a:p>
            <a:r>
              <a:rPr lang="hr-HR" dirty="0" err="1" smtClean="0"/>
              <a:t>The</a:t>
            </a:r>
            <a:r>
              <a:rPr lang="hr-HR" dirty="0" smtClean="0"/>
              <a:t> Legal </a:t>
            </a:r>
            <a:r>
              <a:rPr lang="hr-HR" dirty="0" err="1" smtClean="0"/>
              <a:t>Profession</a:t>
            </a:r>
            <a:endParaRPr lang="hr-HR" dirty="0"/>
          </a:p>
        </p:txBody>
      </p:sp>
    </p:spTree>
    <p:extLst>
      <p:ext uri="{BB962C8B-B14F-4D97-AF65-F5344CB8AC3E}">
        <p14:creationId xmlns:p14="http://schemas.microsoft.com/office/powerpoint/2010/main" val="3252953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hr-HR" dirty="0" smtClean="0"/>
          </a:p>
          <a:p>
            <a:r>
              <a:rPr lang="hr-HR" sz="2800" dirty="0" smtClean="0"/>
              <a:t>Federal (national) level:</a:t>
            </a:r>
          </a:p>
          <a:p>
            <a:pPr lvl="1"/>
            <a:r>
              <a:rPr lang="hr-HR" sz="2400" dirty="0" smtClean="0">
                <a:effectLst>
                  <a:outerShdw blurRad="38100" dist="38100" dir="2700000" algn="tl">
                    <a:srgbClr val="000000">
                      <a:alpha val="43137"/>
                    </a:srgbClr>
                  </a:outerShdw>
                </a:effectLst>
              </a:rPr>
              <a:t>The United States Congress</a:t>
            </a:r>
          </a:p>
          <a:p>
            <a:pPr lvl="1"/>
            <a:r>
              <a:rPr lang="hr-HR" sz="2400" dirty="0" smtClean="0"/>
              <a:t>enacts federal laws</a:t>
            </a:r>
          </a:p>
          <a:p>
            <a:pPr lvl="1"/>
            <a:endParaRPr lang="hr-HR" sz="2400" dirty="0" smtClean="0"/>
          </a:p>
          <a:p>
            <a:r>
              <a:rPr lang="hr-HR" sz="2800" dirty="0" smtClean="0"/>
              <a:t>State level:</a:t>
            </a:r>
          </a:p>
          <a:p>
            <a:pPr lvl="1"/>
            <a:r>
              <a:rPr lang="hr-HR" sz="2400" dirty="0" smtClean="0">
                <a:effectLst>
                  <a:outerShdw blurRad="38100" dist="38100" dir="2700000" algn="tl">
                    <a:srgbClr val="000000">
                      <a:alpha val="43137"/>
                    </a:srgbClr>
                  </a:outerShdw>
                </a:effectLst>
              </a:rPr>
              <a:t>State legislatures </a:t>
            </a:r>
            <a:r>
              <a:rPr lang="hr-HR" sz="2400" dirty="0" smtClean="0"/>
              <a:t>(a.k.a. General Assembly, Legislative Assembly, etc.)</a:t>
            </a:r>
          </a:p>
          <a:p>
            <a:pPr lvl="1"/>
            <a:r>
              <a:rPr lang="hr-HR" sz="2400" dirty="0" smtClean="0"/>
              <a:t>enact state laws within their competence</a:t>
            </a:r>
          </a:p>
        </p:txBody>
      </p:sp>
      <p:sp>
        <p:nvSpPr>
          <p:cNvPr id="4" name="Title 3"/>
          <p:cNvSpPr>
            <a:spLocks noGrp="1"/>
          </p:cNvSpPr>
          <p:nvPr>
            <p:ph type="title"/>
          </p:nvPr>
        </p:nvSpPr>
        <p:spPr/>
        <p:txBody>
          <a:bodyPr/>
          <a:lstStyle/>
          <a:p>
            <a:r>
              <a:rPr lang="hr-HR" dirty="0" smtClean="0"/>
              <a:t>Legislative power in the US</a:t>
            </a:r>
            <a:endParaRPr lang="hr-HR" dirty="0"/>
          </a:p>
        </p:txBody>
      </p:sp>
    </p:spTree>
    <p:extLst>
      <p:ext uri="{BB962C8B-B14F-4D97-AF65-F5344CB8AC3E}">
        <p14:creationId xmlns:p14="http://schemas.microsoft.com/office/powerpoint/2010/main" val="2013987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The Congress convenes in the US Capitol in Washington DC (535 congressmen)</a:t>
            </a:r>
          </a:p>
        </p:txBody>
      </p:sp>
      <p:sp>
        <p:nvSpPr>
          <p:cNvPr id="3" name="Title 2"/>
          <p:cNvSpPr>
            <a:spLocks noGrp="1"/>
          </p:cNvSpPr>
          <p:nvPr>
            <p:ph type="title"/>
          </p:nvPr>
        </p:nvSpPr>
        <p:spPr/>
        <p:txBody>
          <a:bodyPr>
            <a:normAutofit/>
          </a:bodyPr>
          <a:lstStyle/>
          <a:p>
            <a:r>
              <a:rPr lang="hr-HR" dirty="0" smtClean="0"/>
              <a:t>United States Congress</a:t>
            </a:r>
            <a:endParaRPr lang="hr-HR" dirty="0"/>
          </a:p>
        </p:txBody>
      </p:sp>
      <p:pic>
        <p:nvPicPr>
          <p:cNvPr id="4" name="Picture 3" descr="US Capitol.jpg"/>
          <p:cNvPicPr>
            <a:picLocks noChangeAspect="1"/>
          </p:cNvPicPr>
          <p:nvPr/>
        </p:nvPicPr>
        <p:blipFill>
          <a:blip r:embed="rId2" cstate="print"/>
          <a:stretch>
            <a:fillRect/>
          </a:stretch>
        </p:blipFill>
        <p:spPr>
          <a:xfrm>
            <a:off x="3500430" y="2571744"/>
            <a:ext cx="5143536" cy="3857653"/>
          </a:xfrm>
          <a:prstGeom prst="rect">
            <a:avLst/>
          </a:prstGeom>
        </p:spPr>
      </p:pic>
      <p:sp>
        <p:nvSpPr>
          <p:cNvPr id="5" name="TextBox 4"/>
          <p:cNvSpPr txBox="1"/>
          <p:nvPr/>
        </p:nvSpPr>
        <p:spPr>
          <a:xfrm>
            <a:off x="357158" y="2571744"/>
            <a:ext cx="2928958" cy="3416320"/>
          </a:xfrm>
          <a:prstGeom prst="rect">
            <a:avLst/>
          </a:prstGeom>
          <a:noFill/>
        </p:spPr>
        <p:txBody>
          <a:bodyPr wrap="square" rtlCol="0">
            <a:spAutoFit/>
          </a:bodyPr>
          <a:lstStyle/>
          <a:p>
            <a:pPr>
              <a:buFont typeface="Arial" pitchFamily="34" charset="0"/>
              <a:buChar char="•"/>
            </a:pPr>
            <a:r>
              <a:rPr lang="hr-HR" b="1" dirty="0" smtClean="0"/>
              <a:t> House of Representatives </a:t>
            </a:r>
            <a:r>
              <a:rPr lang="hr-HR" dirty="0" smtClean="0"/>
              <a:t>(435 representatives) – proportional representation</a:t>
            </a:r>
          </a:p>
          <a:p>
            <a:pPr>
              <a:buFont typeface="Arial" pitchFamily="34" charset="0"/>
              <a:buChar char="•"/>
            </a:pPr>
            <a:endParaRPr lang="hr-HR" dirty="0" smtClean="0"/>
          </a:p>
          <a:p>
            <a:pPr>
              <a:buFont typeface="Arial" pitchFamily="34" charset="0"/>
              <a:buChar char="•"/>
            </a:pPr>
            <a:r>
              <a:rPr lang="hr-HR" dirty="0" smtClean="0"/>
              <a:t> </a:t>
            </a:r>
            <a:r>
              <a:rPr lang="hr-HR" b="1" dirty="0" smtClean="0"/>
              <a:t>Senate</a:t>
            </a:r>
            <a:r>
              <a:rPr lang="hr-HR" dirty="0" smtClean="0"/>
              <a:t> (100 senators) – two senators per state</a:t>
            </a:r>
          </a:p>
          <a:p>
            <a:pPr>
              <a:buFont typeface="Arial" pitchFamily="34" charset="0"/>
              <a:buChar char="•"/>
            </a:pPr>
            <a:endParaRPr lang="hr-HR" dirty="0" smtClean="0"/>
          </a:p>
          <a:p>
            <a:pPr>
              <a:buFont typeface="Arial" pitchFamily="34" charset="0"/>
              <a:buChar char="•"/>
            </a:pPr>
            <a:r>
              <a:rPr lang="hr-HR" dirty="0" smtClean="0"/>
              <a:t> all congressmen chosen </a:t>
            </a:r>
            <a:r>
              <a:rPr lang="hr-HR" dirty="0" err="1" smtClean="0"/>
              <a:t>in</a:t>
            </a:r>
            <a:r>
              <a:rPr lang="hr-HR" dirty="0" smtClean="0"/>
              <a:t> a </a:t>
            </a:r>
            <a:r>
              <a:rPr lang="hr-HR" dirty="0" err="1" smtClean="0"/>
              <a:t>direct</a:t>
            </a:r>
            <a:r>
              <a:rPr lang="hr-HR" dirty="0" smtClean="0"/>
              <a:t> election</a:t>
            </a:r>
            <a:endParaRPr lang="hr-HR" dirty="0"/>
          </a:p>
        </p:txBody>
      </p:sp>
    </p:spTree>
    <p:extLst>
      <p:ext uri="{BB962C8B-B14F-4D97-AF65-F5344CB8AC3E}">
        <p14:creationId xmlns:p14="http://schemas.microsoft.com/office/powerpoint/2010/main" val="414695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spcAft>
                <a:spcPts val="600"/>
              </a:spcAft>
            </a:pPr>
            <a:r>
              <a:rPr lang="hr-HR" u="sng" dirty="0" smtClean="0"/>
              <a:t>Federal legislative body</a:t>
            </a:r>
            <a:r>
              <a:rPr lang="hr-HR" dirty="0" smtClean="0"/>
              <a:t> – consent of both houses required to enact bills</a:t>
            </a:r>
          </a:p>
          <a:p>
            <a:pPr>
              <a:spcAft>
                <a:spcPts val="600"/>
              </a:spcAft>
            </a:pPr>
            <a:r>
              <a:rPr lang="hr-HR" dirty="0" smtClean="0"/>
              <a:t>Powers: </a:t>
            </a:r>
          </a:p>
          <a:p>
            <a:pPr lvl="1">
              <a:spcAft>
                <a:spcPts val="600"/>
              </a:spcAft>
            </a:pPr>
            <a:r>
              <a:rPr lang="hr-HR" dirty="0" smtClean="0"/>
              <a:t>financial and budgetary matters, </a:t>
            </a:r>
          </a:p>
          <a:p>
            <a:pPr lvl="1">
              <a:spcAft>
                <a:spcPts val="600"/>
              </a:spcAft>
            </a:pPr>
            <a:r>
              <a:rPr lang="hr-HR" dirty="0" smtClean="0"/>
              <a:t>collecting federal tax, </a:t>
            </a:r>
          </a:p>
          <a:p>
            <a:pPr lvl="1">
              <a:spcAft>
                <a:spcPts val="600"/>
              </a:spcAft>
            </a:pPr>
            <a:r>
              <a:rPr lang="hr-HR" dirty="0" smtClean="0"/>
              <a:t>national defense (declaring war), </a:t>
            </a:r>
          </a:p>
          <a:p>
            <a:pPr lvl="1">
              <a:spcAft>
                <a:spcPts val="600"/>
              </a:spcAft>
            </a:pPr>
            <a:r>
              <a:rPr lang="hr-HR" dirty="0" smtClean="0"/>
              <a:t>establishing federal courts under the Supreme Court,</a:t>
            </a:r>
          </a:p>
          <a:p>
            <a:pPr lvl="1">
              <a:spcAft>
                <a:spcPts val="600"/>
              </a:spcAft>
            </a:pPr>
            <a:r>
              <a:rPr lang="hr-HR" dirty="0" smtClean="0"/>
              <a:t>admission of new states to the union, </a:t>
            </a:r>
          </a:p>
          <a:p>
            <a:pPr lvl="1">
              <a:spcAft>
                <a:spcPts val="600"/>
              </a:spcAft>
            </a:pPr>
            <a:r>
              <a:rPr lang="hr-HR" dirty="0" smtClean="0"/>
              <a:t>regulation of commerce between states and with other countries,</a:t>
            </a:r>
          </a:p>
          <a:p>
            <a:pPr lvl="1">
              <a:spcAft>
                <a:spcPts val="600"/>
              </a:spcAft>
            </a:pPr>
            <a:r>
              <a:rPr lang="hr-HR" dirty="0" smtClean="0"/>
              <a:t>supervision of the executive (investigation, impeachment and removal of the President, federal judges and other federal officers),</a:t>
            </a:r>
          </a:p>
          <a:p>
            <a:pPr lvl="1">
              <a:spcAft>
                <a:spcPts val="600"/>
              </a:spcAft>
            </a:pPr>
            <a:r>
              <a:rPr lang="hr-HR" dirty="0" smtClean="0"/>
              <a:t>appointment of members of the Cabinet and judges (on the President’s proposal)</a:t>
            </a:r>
          </a:p>
        </p:txBody>
      </p:sp>
      <p:sp>
        <p:nvSpPr>
          <p:cNvPr id="3" name="Title 2"/>
          <p:cNvSpPr>
            <a:spLocks noGrp="1"/>
          </p:cNvSpPr>
          <p:nvPr>
            <p:ph type="title"/>
          </p:nvPr>
        </p:nvSpPr>
        <p:spPr/>
        <p:txBody>
          <a:bodyPr>
            <a:normAutofit/>
          </a:bodyPr>
          <a:lstStyle/>
          <a:p>
            <a:r>
              <a:rPr lang="hr-HR" dirty="0" smtClean="0"/>
              <a:t>United States Congress</a:t>
            </a:r>
            <a:endParaRPr lang="hr-HR" dirty="0"/>
          </a:p>
        </p:txBody>
      </p:sp>
    </p:spTree>
    <p:extLst>
      <p:ext uri="{BB962C8B-B14F-4D97-AF65-F5344CB8AC3E}">
        <p14:creationId xmlns:p14="http://schemas.microsoft.com/office/powerpoint/2010/main" val="4009538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endParaRPr lang="hr-HR" dirty="0" smtClean="0"/>
          </a:p>
          <a:p>
            <a:pPr>
              <a:spcAft>
                <a:spcPts val="600"/>
              </a:spcAft>
            </a:pPr>
            <a:r>
              <a:rPr lang="hr-HR" sz="2800" dirty="0" smtClean="0"/>
              <a:t>Each house has some reserved powers:</a:t>
            </a:r>
          </a:p>
          <a:p>
            <a:pPr lvl="1">
              <a:spcAft>
                <a:spcPts val="600"/>
              </a:spcAft>
            </a:pPr>
            <a:r>
              <a:rPr lang="hr-HR" sz="2400" u="sng" dirty="0" smtClean="0"/>
              <a:t>House of Representatives</a:t>
            </a:r>
            <a:r>
              <a:rPr lang="hr-HR" sz="2400" dirty="0" smtClean="0"/>
              <a:t>: proposing bills on tax collection, power of impeachment of </a:t>
            </a:r>
            <a:r>
              <a:rPr lang="en-US" sz="2400" dirty="0" smtClean="0"/>
              <a:t>federal officials (both executive and judicial) for "Treason, Bribery, or other high Crimes and Misdemeanors“</a:t>
            </a:r>
            <a:endParaRPr lang="hr-HR" sz="2400" dirty="0" smtClean="0"/>
          </a:p>
          <a:p>
            <a:pPr lvl="1">
              <a:spcAft>
                <a:spcPts val="600"/>
              </a:spcAft>
            </a:pPr>
            <a:r>
              <a:rPr lang="hr-HR" sz="2400" u="sng" dirty="0" smtClean="0"/>
              <a:t>Senate</a:t>
            </a:r>
            <a:r>
              <a:rPr lang="hr-HR" sz="2400" dirty="0" smtClean="0"/>
              <a:t>: ratification of treaties, </a:t>
            </a:r>
            <a:r>
              <a:rPr lang="hr-HR" sz="2400" dirty="0" err="1" smtClean="0"/>
              <a:t>confirmation</a:t>
            </a:r>
            <a:r>
              <a:rPr lang="hr-HR" sz="2400" dirty="0" smtClean="0"/>
              <a:t> </a:t>
            </a:r>
            <a:r>
              <a:rPr lang="hr-HR" sz="2400" dirty="0" err="1" smtClean="0"/>
              <a:t>of</a:t>
            </a:r>
            <a:r>
              <a:rPr lang="hr-HR" sz="2400" dirty="0" smtClean="0"/>
              <a:t> top presidential appointments, trying cases of impeachment</a:t>
            </a:r>
          </a:p>
        </p:txBody>
      </p:sp>
      <p:sp>
        <p:nvSpPr>
          <p:cNvPr id="3" name="Title 2"/>
          <p:cNvSpPr>
            <a:spLocks noGrp="1"/>
          </p:cNvSpPr>
          <p:nvPr>
            <p:ph type="title"/>
          </p:nvPr>
        </p:nvSpPr>
        <p:spPr/>
        <p:txBody>
          <a:bodyPr>
            <a:normAutofit/>
          </a:bodyPr>
          <a:lstStyle/>
          <a:p>
            <a:r>
              <a:rPr lang="hr-HR" dirty="0" smtClean="0"/>
              <a:t>United States Congress</a:t>
            </a:r>
            <a:endParaRPr lang="hr-HR" dirty="0"/>
          </a:p>
        </p:txBody>
      </p:sp>
    </p:spTree>
    <p:extLst>
      <p:ext uri="{BB962C8B-B14F-4D97-AF65-F5344CB8AC3E}">
        <p14:creationId xmlns:p14="http://schemas.microsoft.com/office/powerpoint/2010/main" val="3141796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u="sng" dirty="0" smtClean="0"/>
              <a:t>Impeachment</a:t>
            </a:r>
          </a:p>
          <a:p>
            <a:pPr lvl="1">
              <a:spcAft>
                <a:spcPts val="600"/>
              </a:spcAft>
            </a:pPr>
            <a:r>
              <a:rPr lang="hr-HR" dirty="0" smtClean="0"/>
              <a:t>a</a:t>
            </a:r>
            <a:r>
              <a:rPr lang="en-US" dirty="0" smtClean="0"/>
              <a:t> simple majority in the House is required to impeach an official</a:t>
            </a:r>
            <a:endParaRPr lang="hr-HR" dirty="0" smtClean="0"/>
          </a:p>
          <a:p>
            <a:pPr lvl="1">
              <a:spcAft>
                <a:spcPts val="600"/>
              </a:spcAft>
            </a:pPr>
            <a:r>
              <a:rPr lang="en-US" dirty="0" smtClean="0"/>
              <a:t>a two-thirds majority in the Senate is required for conviction</a:t>
            </a:r>
            <a:endParaRPr lang="hr-HR" dirty="0" smtClean="0"/>
          </a:p>
          <a:p>
            <a:pPr lvl="1">
              <a:spcAft>
                <a:spcPts val="600"/>
              </a:spcAft>
            </a:pPr>
            <a:r>
              <a:rPr lang="hr-HR" dirty="0" smtClean="0"/>
              <a:t>a</a:t>
            </a:r>
            <a:r>
              <a:rPr lang="en-US" dirty="0" smtClean="0"/>
              <a:t> convicted official automatically removed from office</a:t>
            </a:r>
            <a:endParaRPr lang="hr-HR" dirty="0" smtClean="0"/>
          </a:p>
          <a:p>
            <a:pPr lvl="1">
              <a:spcAft>
                <a:spcPts val="600"/>
              </a:spcAft>
            </a:pPr>
            <a:r>
              <a:rPr lang="en-US" dirty="0" smtClean="0"/>
              <a:t>in addition, the Senate may stipulate that the defendant be banned from holding office in the future.</a:t>
            </a:r>
            <a:endParaRPr lang="hr-HR" dirty="0" smtClean="0"/>
          </a:p>
        </p:txBody>
      </p:sp>
      <p:sp>
        <p:nvSpPr>
          <p:cNvPr id="3" name="Title 2"/>
          <p:cNvSpPr>
            <a:spLocks noGrp="1"/>
          </p:cNvSpPr>
          <p:nvPr>
            <p:ph type="title"/>
          </p:nvPr>
        </p:nvSpPr>
        <p:spPr/>
        <p:txBody>
          <a:bodyPr>
            <a:normAutofit/>
          </a:bodyPr>
          <a:lstStyle/>
          <a:p>
            <a:r>
              <a:rPr lang="hr-HR" dirty="0" smtClean="0"/>
              <a:t>United States Congress</a:t>
            </a:r>
            <a:endParaRPr lang="hr-HR" dirty="0"/>
          </a:p>
        </p:txBody>
      </p:sp>
    </p:spTree>
    <p:extLst>
      <p:ext uri="{BB962C8B-B14F-4D97-AF65-F5344CB8AC3E}">
        <p14:creationId xmlns:p14="http://schemas.microsoft.com/office/powerpoint/2010/main" val="937401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endParaRPr lang="hr-HR" sz="3200" b="1" dirty="0">
              <a:effectLst>
                <a:outerShdw blurRad="38100" dist="38100" dir="2700000" algn="tl">
                  <a:srgbClr val="000000">
                    <a:alpha val="43137"/>
                  </a:srgbClr>
                </a:outerShdw>
              </a:effectLst>
            </a:endParaRPr>
          </a:p>
          <a:p>
            <a:pPr marL="109728" indent="0" algn="ctr">
              <a:buNone/>
            </a:pPr>
            <a:endParaRPr lang="hr-HR" sz="3200" b="1" dirty="0" smtClean="0">
              <a:effectLst>
                <a:outerShdw blurRad="38100" dist="38100" dir="2700000" algn="tl">
                  <a:srgbClr val="000000">
                    <a:alpha val="43137"/>
                  </a:srgbClr>
                </a:outerShdw>
              </a:effectLst>
            </a:endParaRPr>
          </a:p>
          <a:p>
            <a:pPr marL="109728" indent="0" algn="ctr">
              <a:buNone/>
            </a:pPr>
            <a:r>
              <a:rPr lang="hr-HR" sz="4000" b="1" dirty="0" err="1" smtClean="0">
                <a:effectLst>
                  <a:outerShdw blurRad="38100" dist="38100" dir="2700000" algn="tl">
                    <a:srgbClr val="000000">
                      <a:alpha val="43137"/>
                    </a:srgbClr>
                  </a:outerShdw>
                </a:effectLst>
              </a:rPr>
              <a:t>Thank</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you</a:t>
            </a:r>
            <a:r>
              <a:rPr lang="hr-HR" sz="4000" b="1" dirty="0" smtClean="0">
                <a:effectLst>
                  <a:outerShdw blurRad="38100" dist="38100" dir="2700000" algn="tl">
                    <a:srgbClr val="000000">
                      <a:alpha val="43137"/>
                    </a:srgbClr>
                  </a:outerShdw>
                </a:effectLst>
              </a:rPr>
              <a:t> for </a:t>
            </a:r>
            <a:r>
              <a:rPr lang="hr-HR" sz="4000" b="1" dirty="0" err="1" smtClean="0">
                <a:effectLst>
                  <a:outerShdw blurRad="38100" dist="38100" dir="2700000" algn="tl">
                    <a:srgbClr val="000000">
                      <a:alpha val="43137"/>
                    </a:srgbClr>
                  </a:outerShdw>
                </a:effectLst>
              </a:rPr>
              <a:t>your</a:t>
            </a:r>
            <a:r>
              <a:rPr lang="hr-HR" sz="4000" b="1" dirty="0" smtClean="0">
                <a:effectLst>
                  <a:outerShdw blurRad="38100" dist="38100" dir="2700000" algn="tl">
                    <a:srgbClr val="000000">
                      <a:alpha val="43137"/>
                    </a:srgbClr>
                  </a:outerShdw>
                </a:effectLst>
              </a:rPr>
              <a:t> </a:t>
            </a:r>
            <a:r>
              <a:rPr lang="hr-HR" sz="4000" b="1" dirty="0" err="1" smtClean="0">
                <a:effectLst>
                  <a:outerShdw blurRad="38100" dist="38100" dir="2700000" algn="tl">
                    <a:srgbClr val="000000">
                      <a:alpha val="43137"/>
                    </a:srgbClr>
                  </a:outerShdw>
                </a:effectLst>
              </a:rPr>
              <a:t>attention</a:t>
            </a:r>
            <a:r>
              <a:rPr lang="hr-HR" sz="4000" b="1" dirty="0" smtClean="0">
                <a:effectLst>
                  <a:outerShdw blurRad="38100" dist="38100" dir="2700000" algn="tl">
                    <a:srgbClr val="000000">
                      <a:alpha val="43137"/>
                    </a:srgbClr>
                  </a:outerShdw>
                </a:effectLst>
              </a:rPr>
              <a:t>!</a:t>
            </a:r>
            <a:endParaRPr lang="hr-HR" sz="40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endParaRPr lang="hr-HR"/>
          </a:p>
        </p:txBody>
      </p:sp>
    </p:spTree>
    <p:extLst>
      <p:ext uri="{BB962C8B-B14F-4D97-AF65-F5344CB8AC3E}">
        <p14:creationId xmlns:p14="http://schemas.microsoft.com/office/powerpoint/2010/main" val="229310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The United States of America</a:t>
            </a:r>
            <a:endParaRPr lang="hr-HR" dirty="0"/>
          </a:p>
        </p:txBody>
      </p:sp>
      <p:sp>
        <p:nvSpPr>
          <p:cNvPr id="5" name="Text Placeholder 4"/>
          <p:cNvSpPr>
            <a:spLocks noGrp="1"/>
          </p:cNvSpPr>
          <p:nvPr>
            <p:ph type="body" idx="1"/>
          </p:nvPr>
        </p:nvSpPr>
        <p:spPr/>
        <p:txBody>
          <a:bodyPr/>
          <a:lstStyle/>
          <a:p>
            <a:pPr algn="r"/>
            <a:r>
              <a:rPr lang="hr-HR" dirty="0" smtClean="0"/>
              <a:t>Birth and Constitution</a:t>
            </a:r>
            <a:endParaRPr lang="hr-HR" dirty="0"/>
          </a:p>
        </p:txBody>
      </p:sp>
    </p:spTree>
    <p:extLst>
      <p:ext uri="{BB962C8B-B14F-4D97-AF65-F5344CB8AC3E}">
        <p14:creationId xmlns:p14="http://schemas.microsoft.com/office/powerpoint/2010/main" val="139243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400" dirty="0" smtClean="0"/>
              <a:t>The United States of America</a:t>
            </a:r>
            <a:endParaRPr lang="hr-HR" sz="4400" dirty="0"/>
          </a:p>
        </p:txBody>
      </p:sp>
      <p:pic>
        <p:nvPicPr>
          <p:cNvPr id="5" name="Content Placeholder 4" descr="The USA.jpg"/>
          <p:cNvPicPr>
            <a:picLocks noGrp="1" noChangeAspect="1"/>
          </p:cNvPicPr>
          <p:nvPr>
            <p:ph idx="1"/>
          </p:nvPr>
        </p:nvPicPr>
        <p:blipFill>
          <a:blip r:embed="rId2" cstate="print"/>
          <a:stretch>
            <a:fillRect/>
          </a:stretch>
        </p:blipFill>
        <p:spPr>
          <a:xfrm>
            <a:off x="1043608" y="1412776"/>
            <a:ext cx="7714047" cy="4752528"/>
          </a:xfrm>
        </p:spPr>
      </p:pic>
    </p:spTree>
    <p:extLst>
      <p:ext uri="{BB962C8B-B14F-4D97-AF65-F5344CB8AC3E}">
        <p14:creationId xmlns:p14="http://schemas.microsoft.com/office/powerpoint/2010/main" val="1224134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400" dirty="0" smtClean="0"/>
              <a:t>The United States of America</a:t>
            </a:r>
            <a:endParaRPr lang="hr-HR" sz="4400" dirty="0"/>
          </a:p>
        </p:txBody>
      </p:sp>
      <p:pic>
        <p:nvPicPr>
          <p:cNvPr id="5" name="Content Placeholder 4" descr="The USA.jpg"/>
          <p:cNvPicPr>
            <a:picLocks noGrp="1" noChangeAspect="1"/>
          </p:cNvPicPr>
          <p:nvPr>
            <p:ph idx="1"/>
          </p:nvPr>
        </p:nvPicPr>
        <p:blipFill>
          <a:blip r:embed="rId2" cstate="print"/>
          <a:stretch>
            <a:fillRect/>
          </a:stretch>
        </p:blipFill>
        <p:spPr>
          <a:xfrm>
            <a:off x="2411265" y="2928934"/>
            <a:ext cx="6089825" cy="3751865"/>
          </a:xfrm>
        </p:spPr>
      </p:pic>
      <p:sp>
        <p:nvSpPr>
          <p:cNvPr id="6" name="TextBox 5"/>
          <p:cNvSpPr txBox="1"/>
          <p:nvPr/>
        </p:nvSpPr>
        <p:spPr>
          <a:xfrm>
            <a:off x="571472" y="1428736"/>
            <a:ext cx="7929618" cy="1477328"/>
          </a:xfrm>
          <a:prstGeom prst="rect">
            <a:avLst/>
          </a:prstGeom>
          <a:noFill/>
        </p:spPr>
        <p:txBody>
          <a:bodyPr wrap="square" rtlCol="0">
            <a:spAutoFit/>
          </a:bodyPr>
          <a:lstStyle/>
          <a:p>
            <a:r>
              <a:rPr lang="hr-HR" b="1" dirty="0" smtClean="0"/>
              <a:t>Capital</a:t>
            </a:r>
            <a:r>
              <a:rPr lang="hr-HR" dirty="0" smtClean="0"/>
              <a:t>: Washington, D.C. (largest city: New York City)</a:t>
            </a:r>
          </a:p>
          <a:p>
            <a:r>
              <a:rPr lang="hr-HR" b="1" dirty="0" smtClean="0"/>
              <a:t>Population</a:t>
            </a:r>
            <a:r>
              <a:rPr lang="hr-HR" dirty="0" smtClean="0"/>
              <a:t>: 306 million, Area: 9,8m km</a:t>
            </a:r>
            <a:r>
              <a:rPr lang="hr-HR" baseline="30000" dirty="0" smtClean="0"/>
              <a:t>2</a:t>
            </a:r>
          </a:p>
          <a:p>
            <a:r>
              <a:rPr lang="hr-HR" b="1" dirty="0" smtClean="0"/>
              <a:t>Government</a:t>
            </a:r>
            <a:r>
              <a:rPr lang="hr-HR" dirty="0" smtClean="0"/>
              <a:t>: Federal constitutional republic comprising </a:t>
            </a:r>
            <a:r>
              <a:rPr lang="hr-HR" b="1" dirty="0" smtClean="0"/>
              <a:t>50 states </a:t>
            </a:r>
            <a:r>
              <a:rPr lang="hr-HR" dirty="0" smtClean="0"/>
              <a:t>(48 continental + Alaska and Hawaii) and </a:t>
            </a:r>
            <a:r>
              <a:rPr lang="hr-HR" b="1" dirty="0" smtClean="0"/>
              <a:t>1 federal district </a:t>
            </a:r>
            <a:r>
              <a:rPr lang="hr-HR" dirty="0" smtClean="0"/>
              <a:t>(District of Columbia)</a:t>
            </a:r>
            <a:endParaRPr lang="hr-HR" dirty="0"/>
          </a:p>
        </p:txBody>
      </p:sp>
    </p:spTree>
    <p:extLst>
      <p:ext uri="{BB962C8B-B14F-4D97-AF65-F5344CB8AC3E}">
        <p14:creationId xmlns:p14="http://schemas.microsoft.com/office/powerpoint/2010/main" val="739912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600"/>
              </a:spcAft>
            </a:pPr>
            <a:r>
              <a:rPr lang="hr-HR" dirty="0" smtClean="0"/>
              <a:t>Founded by 13 British colonies who rebelled against British rule</a:t>
            </a:r>
          </a:p>
          <a:p>
            <a:pPr>
              <a:spcAft>
                <a:spcPts val="600"/>
              </a:spcAft>
            </a:pPr>
            <a:r>
              <a:rPr lang="hr-HR" dirty="0" smtClean="0"/>
              <a:t>The </a:t>
            </a:r>
            <a:r>
              <a:rPr lang="hr-HR" b="1" u="sng" dirty="0" smtClean="0"/>
              <a:t>Thirteen Colonies </a:t>
            </a:r>
            <a:r>
              <a:rPr lang="hr-HR" dirty="0" smtClean="0"/>
              <a:t>were: Delaware, Pennsylvania, New Jersey, Georgia, Connecticut, Massachusetts, Maryland, South Carolina, New Hampshire, Virginia, New York, North Carolina and Rhode Island</a:t>
            </a:r>
          </a:p>
          <a:p>
            <a:pPr>
              <a:spcAft>
                <a:spcPts val="600"/>
              </a:spcAft>
            </a:pPr>
            <a:r>
              <a:rPr lang="hr-HR" dirty="0" smtClean="0"/>
              <a:t>The territory of these colonies also included 5 present-day states: Vermont, Kentucky, Tennessee, Maine and West Virginia</a:t>
            </a:r>
          </a:p>
        </p:txBody>
      </p:sp>
      <p:sp>
        <p:nvSpPr>
          <p:cNvPr id="3" name="Title 2"/>
          <p:cNvSpPr>
            <a:spLocks noGrp="1"/>
          </p:cNvSpPr>
          <p:nvPr>
            <p:ph type="title"/>
          </p:nvPr>
        </p:nvSpPr>
        <p:spPr/>
        <p:txBody>
          <a:bodyPr>
            <a:normAutofit/>
          </a:bodyPr>
          <a:lstStyle/>
          <a:p>
            <a:r>
              <a:rPr lang="hr-HR" dirty="0" smtClean="0"/>
              <a:t>The USA – the beginnings</a:t>
            </a:r>
            <a:endParaRPr lang="hr-HR" dirty="0"/>
          </a:p>
        </p:txBody>
      </p:sp>
    </p:spTree>
    <p:extLst>
      <p:ext uri="{BB962C8B-B14F-4D97-AF65-F5344CB8AC3E}">
        <p14:creationId xmlns:p14="http://schemas.microsoft.com/office/powerpoint/2010/main" val="184301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_Territorial_Acquisitions.jpg"/>
          <p:cNvPicPr>
            <a:picLocks noGrp="1" noChangeAspect="1"/>
          </p:cNvPicPr>
          <p:nvPr>
            <p:ph idx="1"/>
          </p:nvPr>
        </p:nvPicPr>
        <p:blipFill>
          <a:blip r:embed="rId2" cstate="print"/>
          <a:stretch>
            <a:fillRect/>
          </a:stretch>
        </p:blipFill>
        <p:spPr>
          <a:xfrm>
            <a:off x="642910" y="1142984"/>
            <a:ext cx="7786742" cy="5262134"/>
          </a:xfrm>
        </p:spPr>
      </p:pic>
      <p:sp>
        <p:nvSpPr>
          <p:cNvPr id="3" name="Title 2"/>
          <p:cNvSpPr>
            <a:spLocks noGrp="1"/>
          </p:cNvSpPr>
          <p:nvPr>
            <p:ph type="title"/>
          </p:nvPr>
        </p:nvSpPr>
        <p:spPr>
          <a:xfrm>
            <a:off x="357158" y="214290"/>
            <a:ext cx="8229600" cy="1143000"/>
          </a:xfrm>
        </p:spPr>
        <p:txBody>
          <a:bodyPr/>
          <a:lstStyle/>
          <a:p>
            <a:r>
              <a:rPr lang="hr-HR" dirty="0" smtClean="0"/>
              <a:t>Growth of the United States</a:t>
            </a:r>
            <a:endParaRPr lang="hr-HR" dirty="0"/>
          </a:p>
        </p:txBody>
      </p:sp>
    </p:spTree>
    <p:extLst>
      <p:ext uri="{BB962C8B-B14F-4D97-AF65-F5344CB8AC3E}">
        <p14:creationId xmlns:p14="http://schemas.microsoft.com/office/powerpoint/2010/main" val="102578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5804" y="1481328"/>
            <a:ext cx="8229600" cy="4805192"/>
          </a:xfrm>
        </p:spPr>
        <p:txBody>
          <a:bodyPr>
            <a:normAutofit lnSpcReduction="10000"/>
          </a:bodyPr>
          <a:lstStyle/>
          <a:p>
            <a:pPr>
              <a:spcAft>
                <a:spcPts val="600"/>
              </a:spcAft>
            </a:pPr>
            <a:endParaRPr lang="hr-HR" dirty="0" smtClean="0"/>
          </a:p>
          <a:p>
            <a:pPr>
              <a:spcAft>
                <a:spcPts val="600"/>
              </a:spcAft>
            </a:pPr>
            <a:r>
              <a:rPr lang="hr-HR" dirty="0" smtClean="0"/>
              <a:t>Mid 18th century: Britain exerted tax-levying power in the American colonies, while they were not represented in Parliament</a:t>
            </a:r>
          </a:p>
          <a:p>
            <a:pPr>
              <a:spcAft>
                <a:spcPts val="600"/>
              </a:spcAft>
            </a:pPr>
            <a:endParaRPr lang="hr-HR" dirty="0" smtClean="0"/>
          </a:p>
          <a:p>
            <a:pPr>
              <a:spcAft>
                <a:spcPts val="600"/>
              </a:spcAft>
            </a:pPr>
            <a:r>
              <a:rPr lang="hr-HR" dirty="0" smtClean="0"/>
              <a:t>Two views: </a:t>
            </a:r>
          </a:p>
          <a:p>
            <a:pPr lvl="1">
              <a:spcAft>
                <a:spcPts val="600"/>
              </a:spcAft>
              <a:buNone/>
            </a:pPr>
            <a:r>
              <a:rPr lang="hr-HR" dirty="0" smtClean="0"/>
              <a:t>	1. the power of Parliament is undisputed; </a:t>
            </a:r>
          </a:p>
          <a:p>
            <a:pPr lvl="1">
              <a:spcAft>
                <a:spcPts val="600"/>
              </a:spcAft>
              <a:buNone/>
            </a:pPr>
            <a:r>
              <a:rPr lang="hr-HR" dirty="0" smtClean="0"/>
              <a:t>	2. colonies should get parliamentary representation</a:t>
            </a:r>
          </a:p>
          <a:p>
            <a:pPr>
              <a:spcAft>
                <a:spcPts val="600"/>
              </a:spcAft>
            </a:pPr>
            <a:r>
              <a:rPr lang="hr-HR" dirty="0" smtClean="0"/>
              <a:t>Supporters of both views were present both in the Colonies and in British Parliament</a:t>
            </a:r>
          </a:p>
        </p:txBody>
      </p:sp>
      <p:sp>
        <p:nvSpPr>
          <p:cNvPr id="3" name="Title 2"/>
          <p:cNvSpPr>
            <a:spLocks noGrp="1"/>
          </p:cNvSpPr>
          <p:nvPr>
            <p:ph type="title"/>
          </p:nvPr>
        </p:nvSpPr>
        <p:spPr/>
        <p:txBody>
          <a:bodyPr>
            <a:normAutofit/>
          </a:bodyPr>
          <a:lstStyle/>
          <a:p>
            <a:r>
              <a:rPr lang="hr-HR" dirty="0" smtClean="0"/>
              <a:t>The USA – the revolution</a:t>
            </a:r>
            <a:endParaRPr lang="hr-HR" dirty="0"/>
          </a:p>
        </p:txBody>
      </p:sp>
    </p:spTree>
    <p:extLst>
      <p:ext uri="{BB962C8B-B14F-4D97-AF65-F5344CB8AC3E}">
        <p14:creationId xmlns:p14="http://schemas.microsoft.com/office/powerpoint/2010/main" val="270535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1051</TotalTime>
  <Words>1406</Words>
  <Application>Microsoft Office PowerPoint</Application>
  <PresentationFormat>On-screen Show (4:3)</PresentationFormat>
  <Paragraphs>186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English for Lawyers 2</vt:lpstr>
      <vt:lpstr>Revision</vt:lpstr>
      <vt:lpstr>The Legal Profession</vt:lpstr>
      <vt:lpstr>The United States of America</vt:lpstr>
      <vt:lpstr>The United States of America</vt:lpstr>
      <vt:lpstr>The United States of America</vt:lpstr>
      <vt:lpstr>The USA – the beginnings</vt:lpstr>
      <vt:lpstr>Growth of the United States</vt:lpstr>
      <vt:lpstr>The USA – the revolution</vt:lpstr>
      <vt:lpstr>The USA – the revolution</vt:lpstr>
      <vt:lpstr>The USA - independence</vt:lpstr>
      <vt:lpstr>The USA - independence</vt:lpstr>
      <vt:lpstr>The USA - independence</vt:lpstr>
      <vt:lpstr>The Declaration of Independence</vt:lpstr>
      <vt:lpstr>USA Constitution</vt:lpstr>
      <vt:lpstr>Articles of Confederation</vt:lpstr>
      <vt:lpstr>USA Constitution</vt:lpstr>
      <vt:lpstr>USA Constitution</vt:lpstr>
      <vt:lpstr>USA Constitution</vt:lpstr>
      <vt:lpstr>USA Constitution</vt:lpstr>
      <vt:lpstr>USA Constitution</vt:lpstr>
      <vt:lpstr>USA Constitution</vt:lpstr>
      <vt:lpstr>USA Constitution</vt:lpstr>
      <vt:lpstr>USA Constitution</vt:lpstr>
      <vt:lpstr>USA Constitution</vt:lpstr>
      <vt:lpstr>USA Constitution</vt:lpstr>
      <vt:lpstr>Division of powers</vt:lpstr>
      <vt:lpstr>Division of powers</vt:lpstr>
      <vt:lpstr>Legislative Power in the United States</vt:lpstr>
      <vt:lpstr>Legislative power in the US</vt:lpstr>
      <vt:lpstr>United States Congress</vt:lpstr>
      <vt:lpstr>United States Congress</vt:lpstr>
      <vt:lpstr>United States Congress</vt:lpstr>
      <vt:lpstr>United States Congress</vt:lpstr>
      <vt:lpstr>PowerPoint Presentation</vt:lpstr>
    </vt:vector>
  </TitlesOfParts>
  <Company>Prevoditelj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Law 1</dc:title>
  <dc:creator>Test</dc:creator>
  <cp:lastModifiedBy>Miljen Matijašević</cp:lastModifiedBy>
  <cp:revision>107</cp:revision>
  <dcterms:created xsi:type="dcterms:W3CDTF">2008-09-29T13:50:14Z</dcterms:created>
  <dcterms:modified xsi:type="dcterms:W3CDTF">2018-04-17T14:08:03Z</dcterms:modified>
</cp:coreProperties>
</file>