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60" r:id="rId4"/>
    <p:sldId id="261" r:id="rId5"/>
    <p:sldId id="264" r:id="rId6"/>
    <p:sldId id="265" r:id="rId7"/>
    <p:sldId id="266" r:id="rId8"/>
    <p:sldId id="258" r:id="rId9"/>
    <p:sldId id="257"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11/27/2014</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11/27/2014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11/27/2014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11/27/2014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11/27/2014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11/27/2014</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11/27/2014</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Deformacije </a:t>
            </a:r>
            <a:r>
              <a:rPr lang="hr-HR" dirty="0" err="1" smtClean="0"/>
              <a:t>organizacijake</a:t>
            </a:r>
            <a:r>
              <a:rPr lang="hr-HR" dirty="0" smtClean="0"/>
              <a:t> strukture</a:t>
            </a:r>
            <a:endParaRPr lang="hr-HR" dirty="0"/>
          </a:p>
        </p:txBody>
      </p:sp>
      <p:sp>
        <p:nvSpPr>
          <p:cNvPr id="3" name="Subtitle 2"/>
          <p:cNvSpPr>
            <a:spLocks noGrp="1"/>
          </p:cNvSpPr>
          <p:nvPr>
            <p:ph type="subTitle" idx="1"/>
          </p:nvPr>
        </p:nvSpPr>
        <p:spPr/>
        <p:txBody>
          <a:bodyPr/>
          <a:lstStyle/>
          <a:p>
            <a:r>
              <a:rPr lang="hr-HR" dirty="0" smtClean="0"/>
              <a:t>Korupcija</a:t>
            </a:r>
            <a:endParaRPr lang="hr-HR" dirty="0"/>
          </a:p>
        </p:txBody>
      </p:sp>
    </p:spTree>
    <p:extLst>
      <p:ext uri="{BB962C8B-B14F-4D97-AF65-F5344CB8AC3E}">
        <p14:creationId xmlns:p14="http://schemas.microsoft.com/office/powerpoint/2010/main" val="3782585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Oblici</a:t>
            </a:r>
            <a:endParaRPr lang="hr-HR" dirty="0"/>
          </a:p>
        </p:txBody>
      </p:sp>
      <p:sp>
        <p:nvSpPr>
          <p:cNvPr id="3" name="Content Placeholder 2"/>
          <p:cNvSpPr>
            <a:spLocks noGrp="1"/>
          </p:cNvSpPr>
          <p:nvPr>
            <p:ph idx="1"/>
          </p:nvPr>
        </p:nvSpPr>
        <p:spPr/>
        <p:txBody>
          <a:bodyPr>
            <a:normAutofit fontScale="92500" lnSpcReduction="20000"/>
          </a:bodyPr>
          <a:lstStyle/>
          <a:p>
            <a:r>
              <a:rPr lang="hr-HR" sz="3200" dirty="0"/>
              <a:t>• zagovaranje ili utjecanje na odluku da se zaposli, imenuje, izabere, promovira i napreduje, nagradi ili plati ili pak da izbjegne kaznu, netko tko je član obitelji ili je porodično ili porijeklom vezan za nekoga tko obavlja nadređenu dužnost i može za to koristiti moć i utjecaj;</a:t>
            </a:r>
          </a:p>
          <a:p>
            <a:r>
              <a:rPr lang="hr-HR" sz="3200" dirty="0"/>
              <a:t>• odlučivanje o dodjeli posla ili ugovora, plaćanja i povlastica za „povezane osobe“(bračni </a:t>
            </a:r>
            <a:r>
              <a:rPr lang="hr-HR" sz="3200" dirty="0" smtClean="0"/>
              <a:t>drug</a:t>
            </a:r>
            <a:r>
              <a:rPr lang="hr-HR" sz="3200" dirty="0"/>
              <a:t>, preci, potomci);</a:t>
            </a:r>
          </a:p>
          <a:p>
            <a:r>
              <a:rPr lang="hr-HR" sz="3200" dirty="0"/>
              <a:t>• te pristrano nadgledanje, ocjenjivanje rada ili drugi oblik odlučivanja o interesima (u vezi s poslom) „povezanih osoba“. </a:t>
            </a:r>
          </a:p>
          <a:p>
            <a:r>
              <a:rPr lang="hr-HR" sz="3200" dirty="0"/>
              <a:t> </a:t>
            </a:r>
          </a:p>
          <a:p>
            <a:endParaRPr lang="hr-HR" dirty="0"/>
          </a:p>
        </p:txBody>
      </p:sp>
    </p:spTree>
    <p:extLst>
      <p:ext uri="{BB962C8B-B14F-4D97-AF65-F5344CB8AC3E}">
        <p14:creationId xmlns:p14="http://schemas.microsoft.com/office/powerpoint/2010/main" val="220004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Protiv nepotizma</a:t>
            </a:r>
            <a:endParaRPr lang="hr-HR" dirty="0"/>
          </a:p>
        </p:txBody>
      </p:sp>
      <p:sp>
        <p:nvSpPr>
          <p:cNvPr id="3" name="Content Placeholder 2"/>
          <p:cNvSpPr>
            <a:spLocks noGrp="1"/>
          </p:cNvSpPr>
          <p:nvPr>
            <p:ph idx="1"/>
          </p:nvPr>
        </p:nvSpPr>
        <p:spPr/>
        <p:txBody>
          <a:bodyPr>
            <a:noAutofit/>
          </a:bodyPr>
          <a:lstStyle/>
          <a:p>
            <a:r>
              <a:rPr lang="hr-HR" sz="2800" dirty="0" smtClean="0"/>
              <a:t>Nepotizam </a:t>
            </a:r>
            <a:r>
              <a:rPr lang="hr-HR" sz="2800" dirty="0"/>
              <a:t>je zabranjen. Na svaku sumnju treba paziti, otkloniti je baš time da se izbjegava stvaranje obiteljske atmosfere, klika, dojma nepotizma, jer ne radi se o malim zajednicama dobrovoljno povezanih istomišljenika već organizaciji. Ne samo da je u tim situacijama nepotizam podloga zloupotreba, ne samo da priječi odgovornost i smanjuje vjerodostojnost, organizacija se ne bavi svojim poslom i zadatkom, već unutrašnjim odnosima i koristi. Za spriječiti takvu situaciju ne treba zakon već jasan odgovor na pitanje: je li tako nešto – plaćati rad svojoj rodbini – dobro? Je li korisno? Je li odobreno? Je li javno poznato? Bilo koji negativni odgovor na takva pitanja znači da se radi o lošoj praksi, a o odgovornosti neka odluče sami članovi.</a:t>
            </a:r>
          </a:p>
          <a:p>
            <a:endParaRPr lang="hr-HR" sz="2800" dirty="0"/>
          </a:p>
        </p:txBody>
      </p:sp>
    </p:spTree>
    <p:extLst>
      <p:ext uri="{BB962C8B-B14F-4D97-AF65-F5344CB8AC3E}">
        <p14:creationId xmlns:p14="http://schemas.microsoft.com/office/powerpoint/2010/main" val="1879239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Priroda</a:t>
            </a:r>
            <a:endParaRPr lang="hr-HR" dirty="0"/>
          </a:p>
        </p:txBody>
      </p:sp>
      <p:sp>
        <p:nvSpPr>
          <p:cNvPr id="3" name="Content Placeholder 2"/>
          <p:cNvSpPr>
            <a:spLocks noGrp="1"/>
          </p:cNvSpPr>
          <p:nvPr>
            <p:ph idx="1"/>
          </p:nvPr>
        </p:nvSpPr>
        <p:spPr>
          <a:xfrm>
            <a:off x="676656" y="1556952"/>
            <a:ext cx="10753725" cy="4220914"/>
          </a:xfrm>
        </p:spPr>
        <p:txBody>
          <a:bodyPr>
            <a:noAutofit/>
          </a:bodyPr>
          <a:lstStyle/>
          <a:p>
            <a:r>
              <a:rPr lang="hr-HR" sz="2000" dirty="0"/>
              <a:t>Nepotizam se shvaćao neizbježnim sastojkom moći, čak i u najprogresivnijim zemljama,  sve do sredine 19. stoljeća. U Velikoj Britaniji postojao je službeni sistem protekcije za članove uglednih obitelji. Do 1854. sva su postavljenja bila u nekoj vezi s takozvanom patronažom. Katkad je patronažu vršio ministar, katkad lokalni član parlamenta, katkada upravni šefovi. Tek od 1870. započinje sustav javnih natječaja, no još uvijek značajnu prednost su imali dovoljno imućni da studiraju na </a:t>
            </a:r>
            <a:r>
              <a:rPr lang="hr-HR" sz="2000" dirty="0" err="1"/>
              <a:t>Oxfordu</a:t>
            </a:r>
            <a:r>
              <a:rPr lang="hr-HR" sz="2000" dirty="0"/>
              <a:t> ili </a:t>
            </a:r>
            <a:r>
              <a:rPr lang="hr-HR" sz="2000" dirty="0" err="1"/>
              <a:t>Cambridgeu</a:t>
            </a:r>
            <a:r>
              <a:rPr lang="hr-HR" sz="2000" dirty="0"/>
              <a:t>. Marljivost, odlučnost i poštenje smatralo se rezultat su elitnog odgoja. Trebalo je cijelo stoljeće usavršavanja sustava ispita da oni postanu glavna i objektivna metoda izbora. U Francuskoj su se položaji, sve do revolucije, otvoreno kupovali, a javna služba se smatrala unosnom investicijom. Imenovanje nižih službenika bila je posljedica preporuka i veza, ili protežiranja političkih pristalica. Vremenom taj sistem  nestajao jer se počela cijeniti posebna upravna izobrazba, te shvaćanje da upravnu elitu trebaju činiti najbolji bez obzira na porijeklo. U Sjedinjenim Državama početkom 19. stoljeća vladao je „ </a:t>
            </a:r>
            <a:r>
              <a:rPr lang="hr-HR" sz="2000" dirty="0" err="1"/>
              <a:t>spoils</a:t>
            </a:r>
            <a:r>
              <a:rPr lang="hr-HR" sz="2000" dirty="0"/>
              <a:t> system“ : država je plijen izbornog pobjednika (To </a:t>
            </a:r>
            <a:r>
              <a:rPr lang="hr-HR" sz="2000" dirty="0" err="1"/>
              <a:t>the</a:t>
            </a:r>
            <a:r>
              <a:rPr lang="hr-HR" sz="2000" dirty="0"/>
              <a:t> </a:t>
            </a:r>
            <a:r>
              <a:rPr lang="hr-HR" sz="2000" dirty="0" err="1"/>
              <a:t>victor</a:t>
            </a:r>
            <a:r>
              <a:rPr lang="hr-HR" sz="2000" dirty="0"/>
              <a:t> </a:t>
            </a:r>
            <a:r>
              <a:rPr lang="hr-HR" sz="2000" dirty="0" err="1"/>
              <a:t>belong</a:t>
            </a:r>
            <a:r>
              <a:rPr lang="hr-HR" sz="2000" dirty="0"/>
              <a:t> </a:t>
            </a:r>
            <a:r>
              <a:rPr lang="hr-HR" sz="2000" dirty="0" err="1"/>
              <a:t>the</a:t>
            </a:r>
            <a:r>
              <a:rPr lang="hr-HR" sz="2000" dirty="0"/>
              <a:t> </a:t>
            </a:r>
            <a:r>
              <a:rPr lang="hr-HR" sz="2000" dirty="0" err="1"/>
              <a:t>spoils</a:t>
            </a:r>
            <a:r>
              <a:rPr lang="hr-HR" sz="2000" dirty="0"/>
              <a:t>), to jest, na položaje se dolazilo se  političkom i stranačkom protekcijom. </a:t>
            </a:r>
            <a:r>
              <a:rPr lang="hr-HR" sz="2000" dirty="0" err="1"/>
              <a:t>Pokušane</a:t>
            </a:r>
            <a:r>
              <a:rPr lang="hr-HR" sz="2000" dirty="0"/>
              <a:t> su (u vrijeme </a:t>
            </a:r>
            <a:r>
              <a:rPr lang="hr-HR" sz="2000" dirty="0" err="1"/>
              <a:t>T.Jeffersona</a:t>
            </a:r>
            <a:r>
              <a:rPr lang="hr-HR" sz="2000" dirty="0"/>
              <a:t> i kasnije), po uzoru ma Englesku brojne reforme, mada reformisti nisu ni pokušali potpuno ukinuti sistem patronaže i političke selekcije već ga samo izbaciti iz najvažnijih službi (vojska, policija)  i ograničiti na uistinu najvažnije položaje. I tu je trebalo cijelo stoljeće da se kaos voluntarističke smjene cijele uprave zamjeni mirnim prijenosom vlasti i stabilnim položajem profesionalaca.</a:t>
            </a:r>
          </a:p>
          <a:p>
            <a:endParaRPr lang="hr-HR" sz="2000" dirty="0"/>
          </a:p>
        </p:txBody>
      </p:sp>
    </p:spTree>
    <p:extLst>
      <p:ext uri="{BB962C8B-B14F-4D97-AF65-F5344CB8AC3E}">
        <p14:creationId xmlns:p14="http://schemas.microsoft.com/office/powerpoint/2010/main" val="184305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Prokletstvo </a:t>
            </a:r>
            <a:r>
              <a:rPr lang="hr-HR" dirty="0" err="1" smtClean="0"/>
              <a:t>solidarizma</a:t>
            </a:r>
            <a:endParaRPr lang="hr-HR" dirty="0"/>
          </a:p>
        </p:txBody>
      </p:sp>
      <p:sp>
        <p:nvSpPr>
          <p:cNvPr id="3" name="Content Placeholder 2"/>
          <p:cNvSpPr>
            <a:spLocks noGrp="1"/>
          </p:cNvSpPr>
          <p:nvPr>
            <p:ph idx="1"/>
          </p:nvPr>
        </p:nvSpPr>
        <p:spPr/>
        <p:txBody>
          <a:bodyPr/>
          <a:lstStyle/>
          <a:p>
            <a:r>
              <a:rPr lang="hr-HR" dirty="0"/>
              <a:t>. </a:t>
            </a:r>
            <a:r>
              <a:rPr lang="hr-HR" dirty="0" err="1"/>
              <a:t>Tanda</a:t>
            </a:r>
            <a:r>
              <a:rPr lang="hr-HR" dirty="0"/>
              <a:t>, profesor sveučilišta u Kartumu, Sudan: „Postoji mnogo opravdanja za nepotizam. Svaki čovjek koji se uspne do važnog mjesta u politici biti će brzo okružen rođacima i prijateljima koji će u povjerenju od njega tražiti  pokroviteljstvo (</a:t>
            </a:r>
            <a:r>
              <a:rPr lang="hr-HR" dirty="0" err="1"/>
              <a:t>patronage</a:t>
            </a:r>
            <a:r>
              <a:rPr lang="hr-HR" dirty="0"/>
              <a:t>) prema tradiciji koja traje stoljećima. Ako posla i nema mjesto će biti stvoreno. Političari će možda i prihvatiti ustavnu ideju jednakosti, ali će teško svojim srodnicima objasniti da takve intervencije  mogu ugroziti njegovu političku karijeru, i da ga nešto tako može koštati dužnosti. Prema navedenom posao ministra ili druge značajne osobe  može postati težak kada se nosi sa teretom povećanih zahtjeva  te se nađu u razapeti mrežama porodičnih zahtjeva. Naravno vlade u cijelom svijetu, pa i Africi, vremenom su evoluirale i danas se globalno nepotizam smatra pogrešnim“</a:t>
            </a:r>
          </a:p>
          <a:p>
            <a:endParaRPr lang="hr-HR" dirty="0"/>
          </a:p>
        </p:txBody>
      </p:sp>
    </p:spTree>
    <p:extLst>
      <p:ext uri="{BB962C8B-B14F-4D97-AF65-F5344CB8AC3E}">
        <p14:creationId xmlns:p14="http://schemas.microsoft.com/office/powerpoint/2010/main" val="345363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Deformacije organizacijske strukture</a:t>
            </a:r>
            <a:endParaRPr lang="hr-HR" dirty="0"/>
          </a:p>
        </p:txBody>
      </p:sp>
      <p:sp>
        <p:nvSpPr>
          <p:cNvPr id="5" name="Subtitle 4"/>
          <p:cNvSpPr>
            <a:spLocks noGrp="1"/>
          </p:cNvSpPr>
          <p:nvPr>
            <p:ph type="subTitle" idx="1"/>
          </p:nvPr>
        </p:nvSpPr>
        <p:spPr/>
        <p:txBody>
          <a:bodyPr/>
          <a:lstStyle/>
          <a:p>
            <a:r>
              <a:rPr lang="hr-HR" dirty="0" smtClean="0"/>
              <a:t>Klike</a:t>
            </a:r>
            <a:endParaRPr lang="hr-HR" dirty="0"/>
          </a:p>
        </p:txBody>
      </p:sp>
    </p:spTree>
    <p:extLst>
      <p:ext uri="{BB962C8B-B14F-4D97-AF65-F5344CB8AC3E}">
        <p14:creationId xmlns:p14="http://schemas.microsoft.com/office/powerpoint/2010/main" val="3002995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a:t>Klike u posvuda. Od škola i univerziteta, sporta ili mode, političkih stranaka i privrednih udruženja, odvjetništva i sudstva do crkve i kardinalskog zbora. Paradoks je u tome da svi osuđuju i općenito govore protiv klika, a u njima (bar nekima) žele biti. Klike se obično definiraju kao ekskluzivna skupina ljudi usko povezanih međusobnim pozitivnim osjećajima i jedinstvom stavova ili cilja. Njih karakterizira sličnost, prijateljstvo, intenzitet interakcija, međusobna moralna, psihološka i materijalna podrška. Njih karakterizira čvrsta interesna solidarnost i grupni identitet. Klike su skupine u koje se ulazi s poteškoćama i one nastoje podići zid </a:t>
            </a:r>
            <a:r>
              <a:rPr lang="hr-HR" dirty="0" err="1"/>
              <a:t>ekskluzije</a:t>
            </a:r>
            <a:r>
              <a:rPr lang="hr-HR" dirty="0"/>
              <a:t> prema ostalima.</a:t>
            </a:r>
          </a:p>
        </p:txBody>
      </p:sp>
    </p:spTree>
    <p:extLst>
      <p:ext uri="{BB962C8B-B14F-4D97-AF65-F5344CB8AC3E}">
        <p14:creationId xmlns:p14="http://schemas.microsoft.com/office/powerpoint/2010/main" val="3213951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a:t>U svemu navedenom klike bi se mogle tretirati kao određena normalna dimenzija neformalne strukture organizacije (recimo liječnici i sestre u bolnicama) da ih ne karakterizira izrazita akcijska komponenta: one nastaju i dinamički su usmjerene na neki posebni cilj i zadobivanje moći, materijalnih privilegija, položaja ili statusa za svoje članove. Radi toga, jer njihov cilj je dobitak za članove a ne cilj organizacije, one su destruktivne po organizaciju.</a:t>
            </a:r>
          </a:p>
          <a:p>
            <a:r>
              <a:rPr lang="hr-HR" dirty="0"/>
              <a:t> </a:t>
            </a:r>
          </a:p>
          <a:p>
            <a:endParaRPr lang="hr-HR" dirty="0"/>
          </a:p>
        </p:txBody>
      </p:sp>
    </p:spTree>
    <p:extLst>
      <p:ext uri="{BB962C8B-B14F-4D97-AF65-F5344CB8AC3E}">
        <p14:creationId xmlns:p14="http://schemas.microsoft.com/office/powerpoint/2010/main" val="2788360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a:t>U blažim oblicima klike su prirodna posljedica otuđenja u formalnoj strukturi, klika je zaštita od neizvjesnosti u poslu i karijeri, svodi se na druženje, glasine, pomoć u radu. Međutim izraz klike prije referira na patološke sukobe o kontroli, skrivanje informacija i sabotiranje suradnje. Klike stvaraju ozračje izolacije koje može biti velika smetnja cjelini zajednice. Razbijaju timski rad. Njihov interes može smetati odnosu prema korisnicima, tržištu ili društvenom nadzoru. Mogu biti temelj zlostavljanja manjina na poslu. Dobri menadžeri moraju primijetiti nastajanje klika, ne tolerirati i sprječavati jake podjele i stvaranje sub-grupa, klika.</a:t>
            </a:r>
          </a:p>
          <a:p>
            <a:r>
              <a:rPr lang="hr-HR" dirty="0"/>
              <a:t>.</a:t>
            </a:r>
          </a:p>
          <a:p>
            <a:endParaRPr lang="hr-HR" dirty="0"/>
          </a:p>
        </p:txBody>
      </p:sp>
    </p:spTree>
    <p:extLst>
      <p:ext uri="{BB962C8B-B14F-4D97-AF65-F5344CB8AC3E}">
        <p14:creationId xmlns:p14="http://schemas.microsoft.com/office/powerpoint/2010/main" val="410304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Siostemski</a:t>
            </a:r>
            <a:r>
              <a:rPr lang="hr-HR" dirty="0" smtClean="0"/>
              <a:t> karakter korupcije</a:t>
            </a:r>
            <a:endParaRPr lang="hr-HR" dirty="0"/>
          </a:p>
        </p:txBody>
      </p:sp>
      <p:sp>
        <p:nvSpPr>
          <p:cNvPr id="3" name="Content Placeholder 2"/>
          <p:cNvSpPr>
            <a:spLocks noGrp="1"/>
          </p:cNvSpPr>
          <p:nvPr>
            <p:ph idx="1"/>
          </p:nvPr>
        </p:nvSpPr>
        <p:spPr/>
        <p:txBody>
          <a:bodyPr/>
          <a:lstStyle/>
          <a:p>
            <a:r>
              <a:rPr lang="hr-HR" dirty="0"/>
              <a:t>Korupcija je zlo. Moćne čini bogatima. Bogate čini moćnima. Stvara dojam da je sve na prodaju. Uništava osjećaj pravde i povjerenje u vlast. Oduzima nadu siromašnima i bespomoćnima. Jednom uspostavljena, spada u strukture koje je teško razoriti. Njene žrtve nisu odmah vidljive, no štete koje stvara u ekonomiji, politici i društvu, svi plaćamo. Nema razdoblja i nema zemlje u kojoj ne postoji neki incident ili slučaj korupcije, no ono što je opasno je time opravdati pasivnost ili u nasljeđu proteklih sistema tražiti objašnjenja njene sasvim nove pojave. </a:t>
            </a:r>
            <a:endParaRPr lang="hr-HR" dirty="0"/>
          </a:p>
        </p:txBody>
      </p:sp>
    </p:spTree>
    <p:extLst>
      <p:ext uri="{BB962C8B-B14F-4D97-AF65-F5344CB8AC3E}">
        <p14:creationId xmlns:p14="http://schemas.microsoft.com/office/powerpoint/2010/main" val="866268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121" y="590149"/>
            <a:ext cx="10772775" cy="1658198"/>
          </a:xfrm>
        </p:spPr>
        <p:txBody>
          <a:bodyPr/>
          <a:lstStyle/>
          <a:p>
            <a:r>
              <a:rPr lang="hr-HR" dirty="0" smtClean="0"/>
              <a:t>Sustav</a:t>
            </a:r>
            <a:endParaRPr lang="hr-HR" dirty="0"/>
          </a:p>
        </p:txBody>
      </p:sp>
      <p:sp>
        <p:nvSpPr>
          <p:cNvPr id="3" name="Content Placeholder 2"/>
          <p:cNvSpPr>
            <a:spLocks noGrp="1"/>
          </p:cNvSpPr>
          <p:nvPr>
            <p:ph idx="1"/>
          </p:nvPr>
        </p:nvSpPr>
        <p:spPr/>
        <p:txBody>
          <a:bodyPr>
            <a:normAutofit/>
          </a:bodyPr>
          <a:lstStyle/>
          <a:p>
            <a:r>
              <a:rPr lang="hr-HR" sz="3200" b="1" dirty="0"/>
              <a:t>Korupciju treba smatrati efektom sustava, znakom da nešto nije u redu sa sustavom. Korupcija nije izolirana pojava ili posljedica pokvarenosti, ili nedostatka moralnosti  ljudi. "Nije korupcija ljudi ono što razara politički sustav već je politički sustav ono što korumpira i razara ljude" Ona je rezultat određenog modela, tipa društva i njegova sastavna osobina. Svi ljudi, manje ili više, podložni su izazovima zloupotrebe svog službenog, političkog ili društvenog položaja radi osobnog probitka. </a:t>
            </a:r>
          </a:p>
          <a:p>
            <a:endParaRPr lang="hr-HR" sz="3200" b="1" dirty="0"/>
          </a:p>
        </p:txBody>
      </p:sp>
    </p:spTree>
    <p:extLst>
      <p:ext uri="{BB962C8B-B14F-4D97-AF65-F5344CB8AC3E}">
        <p14:creationId xmlns:p14="http://schemas.microsoft.com/office/powerpoint/2010/main" val="3803712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pc="-15" dirty="0">
                <a:latin typeface="Arial" panose="020B0604020202020204" pitchFamily="34" charset="0"/>
                <a:ea typeface="Times New Roman" panose="02020603050405020304" pitchFamily="18" charset="0"/>
              </a:rPr>
              <a:t>N. </a:t>
            </a:r>
            <a:r>
              <a:rPr lang="hr-HR" spc="-15" dirty="0" err="1">
                <a:latin typeface="Arial" panose="020B0604020202020204" pitchFamily="34" charset="0"/>
                <a:ea typeface="Times New Roman" panose="02020603050405020304" pitchFamily="18" charset="0"/>
              </a:rPr>
              <a:t>Luhmann</a:t>
            </a:r>
            <a:r>
              <a:rPr lang="hr-HR" spc="-15" dirty="0" smtClean="0">
                <a:latin typeface="Arial" panose="020B0604020202020204" pitchFamily="34" charset="0"/>
                <a:ea typeface="Times New Roman" panose="02020603050405020304" pitchFamily="18" charset="0"/>
              </a:rPr>
              <a:t>: Korumpirano društvo </a:t>
            </a:r>
            <a:endParaRPr lang="hr-HR" dirty="0"/>
          </a:p>
        </p:txBody>
      </p:sp>
      <p:sp>
        <p:nvSpPr>
          <p:cNvPr id="3" name="Content Placeholder 2"/>
          <p:cNvSpPr>
            <a:spLocks noGrp="1"/>
          </p:cNvSpPr>
          <p:nvPr>
            <p:ph idx="1"/>
          </p:nvPr>
        </p:nvSpPr>
        <p:spPr/>
        <p:txBody>
          <a:bodyPr/>
          <a:lstStyle/>
          <a:p>
            <a:endParaRPr lang="hr-HR" dirty="0"/>
          </a:p>
        </p:txBody>
      </p:sp>
      <p:sp>
        <p:nvSpPr>
          <p:cNvPr id="4" name="Rectangle 3"/>
          <p:cNvSpPr/>
          <p:nvPr/>
        </p:nvSpPr>
        <p:spPr>
          <a:xfrm>
            <a:off x="657224" y="2472999"/>
            <a:ext cx="10304764" cy="1569660"/>
          </a:xfrm>
          <a:prstGeom prst="rect">
            <a:avLst/>
          </a:prstGeom>
        </p:spPr>
        <p:txBody>
          <a:bodyPr wrap="square">
            <a:spAutoFit/>
          </a:bodyPr>
          <a:lstStyle/>
          <a:p>
            <a:r>
              <a:rPr lang="hr-HR" spc="-15" dirty="0" smtClean="0">
                <a:latin typeface="Arial" panose="020B0604020202020204" pitchFamily="34" charset="0"/>
                <a:ea typeface="Times New Roman" panose="02020603050405020304" pitchFamily="18" charset="0"/>
              </a:rPr>
              <a:t>"</a:t>
            </a:r>
            <a:r>
              <a:rPr lang="hr-HR" sz="2400" spc="-15" dirty="0">
                <a:latin typeface="Arial" panose="020B0604020202020204" pitchFamily="34" charset="0"/>
                <a:ea typeface="Times New Roman" panose="02020603050405020304" pitchFamily="18" charset="0"/>
              </a:rPr>
              <a:t>Problematika leži na jednoj drugoj osi, naime u tome da se svrhovito racionalno konstituirana birokracija teško može izdvojiti iz tradicionalno orijentiranog društva tako da se izlaže opasnosti da se iznutra korumpira izmjenom prijateljskih usluga</a:t>
            </a:r>
            <a:r>
              <a:rPr lang="hr-HR" spc="-15" dirty="0">
                <a:latin typeface="Arial" panose="020B0604020202020204" pitchFamily="34" charset="0"/>
                <a:ea typeface="Times New Roman" panose="02020603050405020304" pitchFamily="18" charset="0"/>
              </a:rPr>
              <a:t>“.</a:t>
            </a:r>
            <a:endParaRPr lang="hr-HR" dirty="0"/>
          </a:p>
        </p:txBody>
      </p:sp>
    </p:spTree>
    <p:extLst>
      <p:ext uri="{BB962C8B-B14F-4D97-AF65-F5344CB8AC3E}">
        <p14:creationId xmlns:p14="http://schemas.microsoft.com/office/powerpoint/2010/main" val="1998245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353482"/>
            <a:ext cx="10772775" cy="1658198"/>
          </a:xfrm>
        </p:spPr>
        <p:txBody>
          <a:bodyPr/>
          <a:lstStyle/>
          <a:p>
            <a:r>
              <a:rPr lang="hr-HR" dirty="0" smtClean="0"/>
              <a:t>Mala ili velika?</a:t>
            </a:r>
            <a:endParaRPr lang="hr-HR" dirty="0"/>
          </a:p>
        </p:txBody>
      </p:sp>
      <p:sp>
        <p:nvSpPr>
          <p:cNvPr id="3" name="Content Placeholder 2"/>
          <p:cNvSpPr>
            <a:spLocks noGrp="1"/>
          </p:cNvSpPr>
          <p:nvPr>
            <p:ph idx="1"/>
          </p:nvPr>
        </p:nvSpPr>
        <p:spPr/>
        <p:txBody>
          <a:bodyPr>
            <a:noAutofit/>
          </a:bodyPr>
          <a:lstStyle/>
          <a:p>
            <a:r>
              <a:rPr lang="hr-HR" sz="2800" dirty="0"/>
              <a:t>Nije važan niti iznos novca, niti osobna materijalna zainteresiranost, već uredno djelovanje službe, ugled u javnosti i stabilnost političkog sustava. Kao što se ne može biti samo malo trudan, ne može se biti samo malo nemaran ili nepošten na tako važnoj dužnosti. Ljudi nisu nepogrešivi i nisu anđeli, zato su tu institucije i demokratska praksa koja ih mora učiniti takvim. Egzaltirano osjećanje dužnosti, poštenja i odgovornosti pretpostavka je obnašanja političkih položaja u demokratskim društvima. Alternativa je  nizanje sistematskih kampanja progona gdje nije jasno da li se radi o kriminalu ili sprečavanju političke opozicije, ili i jednom i drugom. A u takvom izboru, svima se samo politika gadi, političari svi, bez razlike,  smatraju nepoštenim. Ništa više ne doprinosi  jačanju vlasti nego njen ugled, legitimacija poštenih, časnih i sposobnih ljudi. </a:t>
            </a:r>
          </a:p>
        </p:txBody>
      </p:sp>
    </p:spTree>
    <p:extLst>
      <p:ext uri="{BB962C8B-B14F-4D97-AF65-F5344CB8AC3E}">
        <p14:creationId xmlns:p14="http://schemas.microsoft.com/office/powerpoint/2010/main" val="149834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Relativizacija</a:t>
            </a:r>
            <a:endParaRPr lang="hr-HR" dirty="0"/>
          </a:p>
        </p:txBody>
      </p:sp>
      <p:sp>
        <p:nvSpPr>
          <p:cNvPr id="3" name="Content Placeholder 2"/>
          <p:cNvSpPr>
            <a:spLocks noGrp="1"/>
          </p:cNvSpPr>
          <p:nvPr>
            <p:ph idx="1"/>
          </p:nvPr>
        </p:nvSpPr>
        <p:spPr/>
        <p:txBody>
          <a:bodyPr/>
          <a:lstStyle/>
          <a:p>
            <a:r>
              <a:rPr lang="hr-HR" dirty="0"/>
              <a:t>Činjenica da korupciju ne možemo točno mjeriti ne smije biti razlog za relativizaciju ili osporavanje problema. Štoviše svaka relativizacija vrlo je štetna jer  stvara  mogući alibi za izostanak političke odlučnosti u provedbi mjera: sporedno je da li je ona naslijeđena ili stvorena, da li se radi o eroziji morala  ili  tko snosi veću krivnju, ali je važno što se protiv korupcije čini. Svjesni smo i tereta tradicija - ostali su tragovi proteklih političkih režima, osobito njihovih naličja - privilegiranja poslušnih, mogućnosti da se u ime viših ideala  nisko krade, da se sve može vezama i utjecajem, da lojalnost i poslušnost moćnicima vrijedi više od rada  i inovacije. Znamo da i druge zemlje imaju slične probleme, znamo da  korupcija nikada neće potpuno nestati, ali smo sigurni u to da  se ne može pasivno čekati</a:t>
            </a:r>
            <a:endParaRPr lang="hr-HR" dirty="0"/>
          </a:p>
        </p:txBody>
      </p:sp>
    </p:spTree>
    <p:extLst>
      <p:ext uri="{BB962C8B-B14F-4D97-AF65-F5344CB8AC3E}">
        <p14:creationId xmlns:p14="http://schemas.microsoft.com/office/powerpoint/2010/main" val="82576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CPI</a:t>
            </a:r>
            <a:endParaRPr lang="hr-HR" dirty="0"/>
          </a:p>
        </p:txBody>
      </p:sp>
      <p:sp>
        <p:nvSpPr>
          <p:cNvPr id="3" name="Content Placeholder 2"/>
          <p:cNvSpPr>
            <a:spLocks noGrp="1"/>
          </p:cNvSpPr>
          <p:nvPr>
            <p:ph idx="1"/>
          </p:nvPr>
        </p:nvSpPr>
        <p:spPr/>
        <p:txBody>
          <a:bodyPr/>
          <a:lstStyle/>
          <a:p>
            <a:r>
              <a:rPr lang="en-US" dirty="0"/>
              <a:t>TI Corruption Perceptions Index (CPI) </a:t>
            </a:r>
            <a:r>
              <a:rPr lang="en-US" dirty="0" err="1"/>
              <a:t>istraživanje</a:t>
            </a:r>
            <a:r>
              <a:rPr lang="en-US" dirty="0"/>
              <a:t> je </a:t>
            </a:r>
            <a:r>
              <a:rPr lang="en-US" dirty="0" err="1"/>
              <a:t>koje</a:t>
            </a:r>
            <a:r>
              <a:rPr lang="en-US" dirty="0"/>
              <a:t> </a:t>
            </a:r>
            <a:r>
              <a:rPr lang="en-US" dirty="0" err="1"/>
              <a:t>stvara</a:t>
            </a:r>
            <a:r>
              <a:rPr lang="en-US" dirty="0"/>
              <a:t> rang </a:t>
            </a:r>
            <a:r>
              <a:rPr lang="en-US" dirty="0" err="1"/>
              <a:t>listu</a:t>
            </a:r>
            <a:r>
              <a:rPr lang="en-US" dirty="0"/>
              <a:t> </a:t>
            </a:r>
            <a:r>
              <a:rPr lang="en-US" dirty="0" err="1"/>
              <a:t>zemalja</a:t>
            </a:r>
            <a:r>
              <a:rPr lang="en-US" dirty="0"/>
              <a:t> </a:t>
            </a:r>
            <a:r>
              <a:rPr lang="en-US" dirty="0" err="1"/>
              <a:t>prema</a:t>
            </a:r>
            <a:r>
              <a:rPr lang="en-US" dirty="0"/>
              <a:t> </a:t>
            </a:r>
            <a:r>
              <a:rPr lang="en-US" dirty="0" err="1"/>
              <a:t>ocjeni</a:t>
            </a:r>
            <a:r>
              <a:rPr lang="en-US" dirty="0"/>
              <a:t> o </a:t>
            </a:r>
            <a:r>
              <a:rPr lang="en-US" dirty="0" err="1"/>
              <a:t>raširenosti</a:t>
            </a:r>
            <a:r>
              <a:rPr lang="en-US" dirty="0"/>
              <a:t> </a:t>
            </a:r>
            <a:r>
              <a:rPr lang="en-US" dirty="0" err="1"/>
              <a:t>korupcije</a:t>
            </a:r>
            <a:r>
              <a:rPr lang="en-US" dirty="0"/>
              <a:t> u </a:t>
            </a:r>
            <a:r>
              <a:rPr lang="en-US" dirty="0" err="1"/>
              <a:t>njima</a:t>
            </a:r>
            <a:r>
              <a:rPr lang="en-US" dirty="0"/>
              <a:t>. To je </a:t>
            </a:r>
            <a:r>
              <a:rPr lang="en-US" dirty="0" err="1"/>
              <a:t>složeni</a:t>
            </a:r>
            <a:r>
              <a:rPr lang="en-US" dirty="0"/>
              <a:t> </a:t>
            </a:r>
            <a:r>
              <a:rPr lang="en-US" dirty="0" err="1"/>
              <a:t>indeks</a:t>
            </a:r>
            <a:r>
              <a:rPr lang="en-US" dirty="0"/>
              <a:t>  (composite index), </a:t>
            </a:r>
            <a:r>
              <a:rPr lang="en-US" dirty="0" err="1"/>
              <a:t>koji</a:t>
            </a:r>
            <a:r>
              <a:rPr lang="en-US" dirty="0"/>
              <a:t> se  </a:t>
            </a:r>
            <a:r>
              <a:rPr lang="en-US" dirty="0" err="1"/>
              <a:t>temelji</a:t>
            </a:r>
            <a:r>
              <a:rPr lang="en-US" dirty="0"/>
              <a:t> </a:t>
            </a:r>
            <a:r>
              <a:rPr lang="en-US" dirty="0" err="1"/>
              <a:t>na</a:t>
            </a:r>
            <a:r>
              <a:rPr lang="en-US" dirty="0"/>
              <a:t> </a:t>
            </a:r>
            <a:r>
              <a:rPr lang="en-US" dirty="0" err="1"/>
              <a:t>drugim</a:t>
            </a:r>
            <a:r>
              <a:rPr lang="en-US" dirty="0"/>
              <a:t> </a:t>
            </a:r>
            <a:r>
              <a:rPr lang="en-US" dirty="0" err="1"/>
              <a:t>istraživanjima</a:t>
            </a:r>
            <a:r>
              <a:rPr lang="en-US" dirty="0"/>
              <a:t>, </a:t>
            </a:r>
            <a:r>
              <a:rPr lang="en-US" dirty="0" err="1"/>
              <a:t>što</a:t>
            </a:r>
            <a:r>
              <a:rPr lang="en-US" dirty="0"/>
              <a:t> </a:t>
            </a:r>
            <a:r>
              <a:rPr lang="en-US" dirty="0" err="1"/>
              <a:t>doprinosi</a:t>
            </a:r>
            <a:r>
              <a:rPr lang="en-US" dirty="0"/>
              <a:t> </a:t>
            </a:r>
            <a:r>
              <a:rPr lang="en-US" dirty="0" err="1"/>
              <a:t>gubitku</a:t>
            </a:r>
            <a:r>
              <a:rPr lang="en-US" dirty="0"/>
              <a:t> </a:t>
            </a:r>
            <a:r>
              <a:rPr lang="en-US" dirty="0" err="1"/>
              <a:t>izvornih</a:t>
            </a:r>
            <a:r>
              <a:rPr lang="en-US" dirty="0"/>
              <a:t> </a:t>
            </a:r>
            <a:r>
              <a:rPr lang="en-US" dirty="0" err="1"/>
              <a:t>podataka</a:t>
            </a:r>
            <a:r>
              <a:rPr lang="en-US" dirty="0"/>
              <a:t> </a:t>
            </a:r>
            <a:r>
              <a:rPr lang="en-US" dirty="0" err="1"/>
              <a:t>i</a:t>
            </a:r>
            <a:r>
              <a:rPr lang="en-US" dirty="0"/>
              <a:t> </a:t>
            </a:r>
            <a:r>
              <a:rPr lang="en-US" dirty="0" err="1"/>
              <a:t>njihove</a:t>
            </a:r>
            <a:r>
              <a:rPr lang="en-US" dirty="0"/>
              <a:t> </a:t>
            </a:r>
            <a:r>
              <a:rPr lang="en-US" dirty="0" err="1"/>
              <a:t>vjerodostojnosti</a:t>
            </a:r>
            <a:r>
              <a:rPr lang="en-US" dirty="0"/>
              <a:t>, </a:t>
            </a:r>
            <a:r>
              <a:rPr lang="en-US" dirty="0" err="1"/>
              <a:t>ali</a:t>
            </a:r>
            <a:r>
              <a:rPr lang="en-US" dirty="0"/>
              <a:t> </a:t>
            </a:r>
            <a:r>
              <a:rPr lang="en-US" dirty="0" err="1"/>
              <a:t>daje</a:t>
            </a:r>
            <a:r>
              <a:rPr lang="en-US" dirty="0"/>
              <a:t> </a:t>
            </a:r>
            <a:r>
              <a:rPr lang="en-US" dirty="0" err="1"/>
              <a:t>relativno</a:t>
            </a:r>
            <a:r>
              <a:rPr lang="en-US" dirty="0"/>
              <a:t> </a:t>
            </a:r>
            <a:r>
              <a:rPr lang="en-US" dirty="0" err="1"/>
              <a:t>pouzdane</a:t>
            </a:r>
            <a:r>
              <a:rPr lang="en-US" dirty="0"/>
              <a:t> </a:t>
            </a:r>
            <a:r>
              <a:rPr lang="en-US" dirty="0" err="1"/>
              <a:t>usporedbe</a:t>
            </a:r>
            <a:r>
              <a:rPr lang="en-US" dirty="0"/>
              <a:t> </a:t>
            </a:r>
            <a:r>
              <a:rPr lang="en-US" dirty="0" err="1"/>
              <a:t>između</a:t>
            </a:r>
            <a:r>
              <a:rPr lang="en-US" dirty="0"/>
              <a:t> </a:t>
            </a:r>
            <a:r>
              <a:rPr lang="en-US" dirty="0" err="1"/>
              <a:t>sličnih</a:t>
            </a:r>
            <a:r>
              <a:rPr lang="en-US" dirty="0"/>
              <a:t> </a:t>
            </a:r>
            <a:r>
              <a:rPr lang="en-US" dirty="0" err="1"/>
              <a:t>zemalja</a:t>
            </a:r>
            <a:r>
              <a:rPr lang="en-US" dirty="0"/>
              <a:t>. </a:t>
            </a:r>
            <a:r>
              <a:rPr lang="en-US" dirty="0" err="1"/>
              <a:t>Kompiliranje</a:t>
            </a:r>
            <a:r>
              <a:rPr lang="en-US" dirty="0"/>
              <a:t> </a:t>
            </a:r>
            <a:r>
              <a:rPr lang="en-US" dirty="0" err="1"/>
              <a:t>podataka</a:t>
            </a:r>
            <a:r>
              <a:rPr lang="en-US" dirty="0"/>
              <a:t> </a:t>
            </a:r>
            <a:r>
              <a:rPr lang="en-US" dirty="0" err="1"/>
              <a:t>nije</a:t>
            </a:r>
            <a:r>
              <a:rPr lang="en-US" dirty="0"/>
              <a:t> </a:t>
            </a:r>
            <a:r>
              <a:rPr lang="en-US" dirty="0" err="1"/>
              <a:t>samo</a:t>
            </a:r>
            <a:r>
              <a:rPr lang="en-US" dirty="0"/>
              <a:t> </a:t>
            </a:r>
            <a:r>
              <a:rPr lang="en-US" dirty="0" err="1"/>
              <a:t>puka</a:t>
            </a:r>
            <a:r>
              <a:rPr lang="en-US" dirty="0"/>
              <a:t> </a:t>
            </a:r>
            <a:r>
              <a:rPr lang="en-US" dirty="0" err="1"/>
              <a:t>statistička</a:t>
            </a:r>
            <a:r>
              <a:rPr lang="en-US" dirty="0"/>
              <a:t> </a:t>
            </a:r>
            <a:r>
              <a:rPr lang="en-US" dirty="0" err="1"/>
              <a:t>manipulacija</a:t>
            </a:r>
            <a:r>
              <a:rPr lang="en-US" dirty="0"/>
              <a:t> </a:t>
            </a:r>
            <a:r>
              <a:rPr lang="en-US" dirty="0" err="1"/>
              <a:t>već</a:t>
            </a:r>
            <a:r>
              <a:rPr lang="en-US" dirty="0"/>
              <a:t> </a:t>
            </a:r>
            <a:r>
              <a:rPr lang="en-US" dirty="0" err="1"/>
              <a:t>sadrži</a:t>
            </a:r>
            <a:r>
              <a:rPr lang="en-US" dirty="0"/>
              <a:t> </a:t>
            </a:r>
            <a:r>
              <a:rPr lang="en-US" dirty="0" err="1"/>
              <a:t>i</a:t>
            </a:r>
            <a:r>
              <a:rPr lang="en-US" dirty="0"/>
              <a:t> </a:t>
            </a:r>
            <a:r>
              <a:rPr lang="en-US" dirty="0" err="1"/>
              <a:t>elemente</a:t>
            </a:r>
            <a:r>
              <a:rPr lang="en-US" dirty="0"/>
              <a:t> </a:t>
            </a:r>
            <a:r>
              <a:rPr lang="en-US" dirty="0" err="1"/>
              <a:t>ekspertne</a:t>
            </a:r>
            <a:r>
              <a:rPr lang="en-US" dirty="0"/>
              <a:t> </a:t>
            </a:r>
            <a:r>
              <a:rPr lang="en-US" dirty="0" err="1"/>
              <a:t>procjene</a:t>
            </a:r>
            <a:r>
              <a:rPr lang="en-US" dirty="0"/>
              <a:t> </a:t>
            </a:r>
            <a:r>
              <a:rPr lang="en-US" dirty="0" err="1"/>
              <a:t>valjanosti</a:t>
            </a:r>
            <a:r>
              <a:rPr lang="en-US" dirty="0"/>
              <a:t> </a:t>
            </a:r>
            <a:r>
              <a:rPr lang="en-US" dirty="0" err="1"/>
              <a:t>izvora</a:t>
            </a:r>
            <a:r>
              <a:rPr lang="en-US" dirty="0"/>
              <a:t>. Bez </a:t>
            </a:r>
            <a:r>
              <a:rPr lang="en-US" dirty="0" err="1"/>
              <a:t>obzira</a:t>
            </a:r>
            <a:r>
              <a:rPr lang="en-US" dirty="0"/>
              <a:t> </a:t>
            </a:r>
            <a:r>
              <a:rPr lang="en-US" dirty="0" err="1"/>
              <a:t>na</a:t>
            </a:r>
            <a:r>
              <a:rPr lang="en-US" dirty="0"/>
              <a:t> </a:t>
            </a:r>
            <a:r>
              <a:rPr lang="en-US" dirty="0" err="1"/>
              <a:t>navedene</a:t>
            </a:r>
            <a:r>
              <a:rPr lang="en-US" dirty="0"/>
              <a:t> </a:t>
            </a:r>
            <a:r>
              <a:rPr lang="en-US" dirty="0" err="1"/>
              <a:t>prigovore</a:t>
            </a:r>
            <a:r>
              <a:rPr lang="en-US" dirty="0"/>
              <a:t> CPI je </a:t>
            </a:r>
            <a:r>
              <a:rPr lang="en-US" dirty="0" err="1"/>
              <a:t>vrlo</a:t>
            </a:r>
            <a:r>
              <a:rPr lang="en-US" dirty="0"/>
              <a:t> </a:t>
            </a:r>
            <a:r>
              <a:rPr lang="en-US" dirty="0" err="1"/>
              <a:t>solidan</a:t>
            </a:r>
            <a:r>
              <a:rPr lang="en-US" dirty="0"/>
              <a:t> </a:t>
            </a:r>
            <a:r>
              <a:rPr lang="en-US" dirty="0" err="1"/>
              <a:t>mjerni</a:t>
            </a:r>
            <a:r>
              <a:rPr lang="en-US" dirty="0"/>
              <a:t> instrument, </a:t>
            </a:r>
            <a:r>
              <a:rPr lang="en-US" dirty="0" err="1"/>
              <a:t>iako</a:t>
            </a:r>
            <a:r>
              <a:rPr lang="en-US" dirty="0"/>
              <a:t> </a:t>
            </a:r>
            <a:r>
              <a:rPr lang="en-US" dirty="0" err="1"/>
              <a:t>danas</a:t>
            </a:r>
            <a:r>
              <a:rPr lang="en-US" dirty="0"/>
              <a:t> </a:t>
            </a:r>
            <a:r>
              <a:rPr lang="en-US" dirty="0" err="1"/>
              <a:t>kritike</a:t>
            </a:r>
            <a:r>
              <a:rPr lang="en-US" dirty="0"/>
              <a:t> </a:t>
            </a:r>
            <a:r>
              <a:rPr lang="en-US" dirty="0" err="1"/>
              <a:t>postaju</a:t>
            </a:r>
            <a:r>
              <a:rPr lang="en-US" dirty="0"/>
              <a:t> </a:t>
            </a:r>
            <a:r>
              <a:rPr lang="en-US" dirty="0" err="1"/>
              <a:t>sve</a:t>
            </a:r>
            <a:r>
              <a:rPr lang="en-US" dirty="0"/>
              <a:t> </a:t>
            </a:r>
            <a:r>
              <a:rPr lang="en-US" dirty="0" err="1"/>
              <a:t>jače</a:t>
            </a:r>
            <a:r>
              <a:rPr lang="en-US" dirty="0"/>
              <a:t>.</a:t>
            </a:r>
            <a:endParaRPr lang="hr-HR" dirty="0"/>
          </a:p>
        </p:txBody>
      </p:sp>
    </p:spTree>
    <p:extLst>
      <p:ext uri="{BB962C8B-B14F-4D97-AF65-F5344CB8AC3E}">
        <p14:creationId xmlns:p14="http://schemas.microsoft.com/office/powerpoint/2010/main" val="66682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Deformacije </a:t>
            </a:r>
            <a:r>
              <a:rPr lang="hr-HR" dirty="0" err="1" smtClean="0"/>
              <a:t>organizacijake</a:t>
            </a:r>
            <a:r>
              <a:rPr lang="hr-HR" dirty="0" smtClean="0"/>
              <a:t> strukture</a:t>
            </a:r>
            <a:endParaRPr lang="hr-HR" dirty="0"/>
          </a:p>
        </p:txBody>
      </p:sp>
      <p:sp>
        <p:nvSpPr>
          <p:cNvPr id="3" name="Subtitle 2"/>
          <p:cNvSpPr>
            <a:spLocks noGrp="1"/>
          </p:cNvSpPr>
          <p:nvPr>
            <p:ph type="subTitle" idx="1"/>
          </p:nvPr>
        </p:nvSpPr>
        <p:spPr/>
        <p:txBody>
          <a:bodyPr/>
          <a:lstStyle/>
          <a:p>
            <a:r>
              <a:rPr lang="hr-HR" dirty="0" smtClean="0"/>
              <a:t>Nepotizam</a:t>
            </a:r>
            <a:endParaRPr lang="hr-HR" dirty="0"/>
          </a:p>
        </p:txBody>
      </p:sp>
    </p:spTree>
    <p:extLst>
      <p:ext uri="{BB962C8B-B14F-4D97-AF65-F5344CB8AC3E}">
        <p14:creationId xmlns:p14="http://schemas.microsoft.com/office/powerpoint/2010/main" val="166993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Određenje pojma</a:t>
            </a:r>
            <a:endParaRPr lang="hr-HR" dirty="0"/>
          </a:p>
        </p:txBody>
      </p:sp>
      <p:sp>
        <p:nvSpPr>
          <p:cNvPr id="3" name="Content Placeholder 2"/>
          <p:cNvSpPr>
            <a:spLocks noGrp="1"/>
          </p:cNvSpPr>
          <p:nvPr>
            <p:ph idx="1"/>
          </p:nvPr>
        </p:nvSpPr>
        <p:spPr/>
        <p:txBody>
          <a:bodyPr>
            <a:noAutofit/>
          </a:bodyPr>
          <a:lstStyle/>
          <a:p>
            <a:r>
              <a:rPr lang="hr-HR" sz="3200" dirty="0"/>
              <a:t>Nepotizam je praksa pogodovanja utjecajem u korist srodnika ili bliskih prijatelja. Izraz  referira na papinsku praksu posebnog pogodovanja nećacima ili drugim srodnicima (talijanski </a:t>
            </a:r>
            <a:r>
              <a:rPr lang="hr-HR" sz="3200" dirty="0" err="1"/>
              <a:t>nepotismo</a:t>
            </a:r>
            <a:r>
              <a:rPr lang="hr-HR" sz="3200" dirty="0"/>
              <a:t>, od </a:t>
            </a:r>
            <a:r>
              <a:rPr lang="hr-HR" sz="3200" dirty="0" err="1"/>
              <a:t>nepote</a:t>
            </a:r>
            <a:r>
              <a:rPr lang="hr-HR" sz="3200" dirty="0"/>
              <a:t> nećak). Nepotizam je poseban oblik sukoba interesa, miješanja  i ispreplitanja privatnog i javnog interesa, te se odnosi na situaciju u kojoj nositelj javne dužnosti svoju moć – vrlo često zapošljava –  korist za člana svoje obitelji (ili zapravo porodice jer je porodica zajednica srodničke krvne veze).</a:t>
            </a:r>
          </a:p>
          <a:p>
            <a:endParaRPr lang="hr-HR" sz="3200" dirty="0"/>
          </a:p>
        </p:txBody>
      </p:sp>
    </p:spTree>
    <p:extLst>
      <p:ext uri="{BB962C8B-B14F-4D97-AF65-F5344CB8AC3E}">
        <p14:creationId xmlns:p14="http://schemas.microsoft.com/office/powerpoint/2010/main" val="21580916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39</TotalTime>
  <Words>1677</Words>
  <Application>Microsoft Office PowerPoint</Application>
  <PresentationFormat>Widescreen</PresentationFormat>
  <Paragraphs>36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 Light</vt:lpstr>
      <vt:lpstr>Times New Roman</vt:lpstr>
      <vt:lpstr>Metropolitan</vt:lpstr>
      <vt:lpstr>Deformacije organizacijake strukture</vt:lpstr>
      <vt:lpstr>Siostemski karakter korupcije</vt:lpstr>
      <vt:lpstr>Sustav</vt:lpstr>
      <vt:lpstr>N. Luhmann: Korumpirano društvo </vt:lpstr>
      <vt:lpstr>Mala ili velika?</vt:lpstr>
      <vt:lpstr>Relativizacija</vt:lpstr>
      <vt:lpstr>CPI</vt:lpstr>
      <vt:lpstr>Deformacije organizacijake strukture</vt:lpstr>
      <vt:lpstr>Određenje pojma</vt:lpstr>
      <vt:lpstr>Oblici</vt:lpstr>
      <vt:lpstr>Protiv nepotizma</vt:lpstr>
      <vt:lpstr>Priroda</vt:lpstr>
      <vt:lpstr>Prokletstvo solidarizma</vt:lpstr>
      <vt:lpstr>Deformacije organizacijske strukture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Deformacije organizacijake strukture</dc:title>
  <dc:creator>kreg</dc:creator>
  <cp:lastModifiedBy>kreg</cp:lastModifiedBy>
  <cp:revision>3</cp:revision>
  <dcterms:created xsi:type="dcterms:W3CDTF">2014-11-27T19:22:00Z</dcterms:created>
  <dcterms:modified xsi:type="dcterms:W3CDTF">2014-11-27T20:01:34Z</dcterms:modified>
</cp:coreProperties>
</file>